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5"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310" r:id="rId35"/>
    <p:sldId id="311" r:id="rId36"/>
    <p:sldId id="312" r:id="rId37"/>
    <p:sldId id="277" r:id="rId38"/>
    <p:sldId id="278" r:id="rId39"/>
    <p:sldId id="279" r:id="rId40"/>
    <p:sldId id="280" r:id="rId41"/>
    <p:sldId id="281" r:id="rId42"/>
    <p:sldId id="283" r:id="rId43"/>
    <p:sldId id="284" r:id="rId44"/>
    <p:sldId id="285" r:id="rId45"/>
    <p:sldId id="287" r:id="rId46"/>
    <p:sldId id="291" r:id="rId47"/>
    <p:sldId id="288" r:id="rId48"/>
    <p:sldId id="289" r:id="rId49"/>
    <p:sldId id="290" r:id="rId50"/>
    <p:sldId id="313" r:id="rId51"/>
    <p:sldId id="293" r:id="rId5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it-IT" smtClean="0"/>
              <a:t>Fare clic per modificare lo stile del titolo</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09/10/2015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09/10/2015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09/10/2015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09/10/2015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it-IT" smtClean="0"/>
              <a:t>Fare clic per modificare lo stile del titolo</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09/10/2015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t>09/10/2015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7F49D355-16BD-4E45-BD9A-5EA878CF7CBD}" type="datetimeFigureOut">
              <a:rPr lang="it-IT" smtClean="0"/>
              <a:t>09/10/2015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F49D355-16BD-4E45-BD9A-5EA878CF7CBD}" type="datetimeFigureOut">
              <a:rPr lang="it-IT" smtClean="0"/>
              <a:t>09/10/2015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9D355-16BD-4E45-BD9A-5EA878CF7CBD}" type="datetimeFigureOut">
              <a:rPr lang="it-IT" smtClean="0"/>
              <a:t>09/10/2015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it-IT" smtClean="0"/>
              <a:t>Fare clic per modificare lo stile del titolo</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09/10/2015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it-IT" smtClean="0"/>
              <a:t>Fare clic per modificare lo stile del titolo</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09/10/2015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it-IT" smtClean="0"/>
              <a:t>Fare clic sull'icona per inserire un'immagine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7F49D355-16BD-4E45-BD9A-5EA878CF7CBD}" type="datetimeFigureOut">
              <a:rPr lang="it-IT" smtClean="0"/>
              <a:t>09/10/2015</a:t>
            </a:fld>
            <a:endParaRPr lang="it-IT"/>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it-IT"/>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E7A41E1B-4F70-4964-A407-84C68BE8251C}" type="slidenum">
              <a:rPr lang="it-IT" smtClean="0"/>
              <a:t>‹N›</a:t>
            </a:fld>
            <a:endParaRPr lang="it-IT"/>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Microsoft_Word_97_-_2003_Document1.doc"/></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Lesson</a:t>
            </a:r>
            <a:r>
              <a:rPr lang="it-IT" dirty="0" smtClean="0"/>
              <a:t> </a:t>
            </a:r>
            <a:r>
              <a:rPr lang="it-IT" dirty="0" err="1" smtClean="0"/>
              <a:t>Ten</a:t>
            </a:r>
            <a:r>
              <a:rPr lang="it-IT" dirty="0" smtClean="0"/>
              <a:t> </a:t>
            </a:r>
            <a:br>
              <a:rPr lang="it-IT" dirty="0" smtClean="0"/>
            </a:br>
            <a:r>
              <a:rPr lang="it-IT" dirty="0" smtClean="0"/>
              <a:t>More on </a:t>
            </a:r>
            <a:r>
              <a:rPr lang="it-IT" dirty="0" err="1" smtClean="0"/>
              <a:t>subtitling</a:t>
            </a:r>
            <a:endParaRPr lang="it-IT" dirty="0"/>
          </a:p>
        </p:txBody>
      </p:sp>
      <p:sp>
        <p:nvSpPr>
          <p:cNvPr id="3" name="Sottotitolo 2"/>
          <p:cNvSpPr>
            <a:spLocks noGrp="1"/>
          </p:cNvSpPr>
          <p:nvPr>
            <p:ph type="subTitle" idx="1"/>
          </p:nvPr>
        </p:nvSpPr>
        <p:spPr/>
        <p:txBody>
          <a:bodyPr/>
          <a:lstStyle/>
          <a:p>
            <a:r>
              <a:rPr lang="it-IT" dirty="0" err="1" smtClean="0"/>
              <a:t>Semiotic</a:t>
            </a:r>
            <a:r>
              <a:rPr lang="it-IT" dirty="0" smtClean="0"/>
              <a:t> </a:t>
            </a:r>
            <a:r>
              <a:rPr lang="it-IT" dirty="0" err="1" smtClean="0"/>
              <a:t>characteristics</a:t>
            </a:r>
            <a:endParaRPr lang="it-IT" dirty="0"/>
          </a:p>
        </p:txBody>
      </p:sp>
    </p:spTree>
    <p:extLst>
      <p:ext uri="{BB962C8B-B14F-4D97-AF65-F5344CB8AC3E}">
        <p14:creationId xmlns:p14="http://schemas.microsoft.com/office/powerpoint/2010/main" val="2792379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Type</a:t>
            </a:r>
            <a:r>
              <a:rPr lang="it-IT" dirty="0" smtClean="0"/>
              <a:t> of </a:t>
            </a:r>
            <a:r>
              <a:rPr lang="it-IT" dirty="0" err="1" smtClean="0"/>
              <a:t>subtitle</a:t>
            </a:r>
            <a:r>
              <a:rPr lang="it-IT" dirty="0" smtClean="0"/>
              <a:t> (c)</a:t>
            </a:r>
            <a:endParaRPr lang="it-IT" dirty="0"/>
          </a:p>
        </p:txBody>
      </p:sp>
      <p:sp>
        <p:nvSpPr>
          <p:cNvPr id="3" name="Segnaposto contenuto 2"/>
          <p:cNvSpPr>
            <a:spLocks noGrp="1"/>
          </p:cNvSpPr>
          <p:nvPr>
            <p:ph idx="1"/>
          </p:nvPr>
        </p:nvSpPr>
        <p:spPr/>
        <p:txBody>
          <a:bodyPr/>
          <a:lstStyle/>
          <a:p>
            <a:pPr marL="0" indent="0">
              <a:buNone/>
            </a:pPr>
            <a:r>
              <a:rPr lang="en-US" dirty="0" smtClean="0"/>
              <a:t>semi–live </a:t>
            </a:r>
            <a:r>
              <a:rPr lang="en-US" dirty="0"/>
              <a:t>subtitling, in which (TV) subtitles are created </a:t>
            </a:r>
            <a:r>
              <a:rPr lang="en-US" dirty="0" smtClean="0"/>
              <a:t>by the </a:t>
            </a:r>
            <a:r>
              <a:rPr lang="en-US" dirty="0" err="1"/>
              <a:t>subtitler</a:t>
            </a:r>
            <a:r>
              <a:rPr lang="en-US" dirty="0"/>
              <a:t> before broadcast and cued during </a:t>
            </a:r>
            <a:r>
              <a:rPr lang="en-US" dirty="0" smtClean="0"/>
              <a:t>transmission</a:t>
            </a:r>
            <a:endParaRPr lang="it-IT" dirty="0"/>
          </a:p>
        </p:txBody>
      </p:sp>
    </p:spTree>
    <p:extLst>
      <p:ext uri="{BB962C8B-B14F-4D97-AF65-F5344CB8AC3E}">
        <p14:creationId xmlns:p14="http://schemas.microsoft.com/office/powerpoint/2010/main" val="2929676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Type</a:t>
            </a:r>
            <a:r>
              <a:rPr lang="it-IT" dirty="0" smtClean="0"/>
              <a:t> of </a:t>
            </a:r>
            <a:r>
              <a:rPr lang="it-IT" dirty="0" err="1" smtClean="0"/>
              <a:t>subtitle</a:t>
            </a:r>
            <a:r>
              <a:rPr lang="it-IT" dirty="0" smtClean="0"/>
              <a:t> (d)</a:t>
            </a:r>
            <a:endParaRPr lang="it-IT" dirty="0"/>
          </a:p>
        </p:txBody>
      </p:sp>
      <p:sp>
        <p:nvSpPr>
          <p:cNvPr id="3" name="Segnaposto contenuto 2"/>
          <p:cNvSpPr>
            <a:spLocks noGrp="1"/>
          </p:cNvSpPr>
          <p:nvPr>
            <p:ph idx="1"/>
          </p:nvPr>
        </p:nvSpPr>
        <p:spPr/>
        <p:txBody>
          <a:bodyPr/>
          <a:lstStyle/>
          <a:p>
            <a:pPr marL="0" indent="0">
              <a:buNone/>
            </a:pPr>
            <a:r>
              <a:rPr lang="en-US" dirty="0"/>
              <a:t>live subtitling, where (TV) subtitles — typically </a:t>
            </a:r>
            <a:r>
              <a:rPr lang="en-US" dirty="0" err="1" smtClean="0"/>
              <a:t>intralingual</a:t>
            </a:r>
            <a:r>
              <a:rPr lang="en-US" dirty="0" smtClean="0"/>
              <a:t> ones </a:t>
            </a:r>
            <a:r>
              <a:rPr lang="en-US" dirty="0"/>
              <a:t>— are created (sometimes using speech </a:t>
            </a:r>
            <a:r>
              <a:rPr lang="en-US" dirty="0" smtClean="0"/>
              <a:t>recognition technology</a:t>
            </a:r>
            <a:r>
              <a:rPr lang="en-US" dirty="0"/>
              <a:t>) and cued, with a delay, during transmission.</a:t>
            </a:r>
            <a:endParaRPr lang="it-IT" dirty="0"/>
          </a:p>
        </p:txBody>
      </p:sp>
    </p:spTree>
    <p:extLst>
      <p:ext uri="{BB962C8B-B14F-4D97-AF65-F5344CB8AC3E}">
        <p14:creationId xmlns:p14="http://schemas.microsoft.com/office/powerpoint/2010/main" val="3359994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Timing</a:t>
            </a:r>
            <a:endParaRPr lang="it-IT" dirty="0"/>
          </a:p>
        </p:txBody>
      </p:sp>
      <p:sp>
        <p:nvSpPr>
          <p:cNvPr id="3" name="Segnaposto contenuto 2"/>
          <p:cNvSpPr>
            <a:spLocks noGrp="1"/>
          </p:cNvSpPr>
          <p:nvPr>
            <p:ph idx="1"/>
          </p:nvPr>
        </p:nvSpPr>
        <p:spPr/>
        <p:txBody>
          <a:bodyPr/>
          <a:lstStyle/>
          <a:p>
            <a:pPr marL="0" indent="0">
              <a:buNone/>
            </a:pPr>
            <a:r>
              <a:rPr lang="en-US" dirty="0"/>
              <a:t>a) when each subtitle appears and disappears (in other </a:t>
            </a:r>
            <a:r>
              <a:rPr lang="en-US" dirty="0" smtClean="0"/>
              <a:t>words, the </a:t>
            </a:r>
            <a:r>
              <a:rPr lang="en-US" dirty="0"/>
              <a:t>in and out cues), </a:t>
            </a:r>
          </a:p>
          <a:p>
            <a:pPr marL="0" indent="0">
              <a:buNone/>
            </a:pPr>
            <a:r>
              <a:rPr lang="en-US" dirty="0"/>
              <a:t>b) how long the individual subtitle stays on screen (i.e. </a:t>
            </a:r>
            <a:r>
              <a:rPr lang="en-US" dirty="0" smtClean="0"/>
              <a:t>the exposure </a:t>
            </a:r>
            <a:r>
              <a:rPr lang="en-US" dirty="0"/>
              <a:t>time, or viewed </a:t>
            </a:r>
            <a:r>
              <a:rPr lang="en-US" dirty="0" smtClean="0"/>
              <a:t>differently</a:t>
            </a:r>
            <a:r>
              <a:rPr lang="en-US" dirty="0"/>
              <a:t>, the reading time)</a:t>
            </a:r>
            <a:endParaRPr lang="it-IT" dirty="0"/>
          </a:p>
        </p:txBody>
      </p:sp>
    </p:spTree>
    <p:extLst>
      <p:ext uri="{BB962C8B-B14F-4D97-AF65-F5344CB8AC3E}">
        <p14:creationId xmlns:p14="http://schemas.microsoft.com/office/powerpoint/2010/main" val="3948972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Bona </a:t>
            </a:r>
            <a:r>
              <a:rPr lang="en-US" dirty="0"/>
              <a:t>fide subtitling</a:t>
            </a:r>
            <a:endParaRPr lang="it-IT" dirty="0"/>
          </a:p>
        </p:txBody>
      </p:sp>
      <p:sp>
        <p:nvSpPr>
          <p:cNvPr id="3" name="Segnaposto contenuto 2"/>
          <p:cNvSpPr>
            <a:spLocks noGrp="1"/>
          </p:cNvSpPr>
          <p:nvPr>
            <p:ph idx="1"/>
          </p:nvPr>
        </p:nvSpPr>
        <p:spPr>
          <a:xfrm>
            <a:off x="1009443" y="1772817"/>
            <a:ext cx="7125112" cy="4085982"/>
          </a:xfrm>
        </p:spPr>
        <p:txBody>
          <a:bodyPr>
            <a:normAutofit/>
          </a:bodyPr>
          <a:lstStyle/>
          <a:p>
            <a:pPr marL="0" indent="0">
              <a:buNone/>
            </a:pPr>
            <a:endParaRPr lang="en-US" dirty="0" smtClean="0"/>
          </a:p>
          <a:p>
            <a:pPr marL="0" indent="0">
              <a:buNone/>
            </a:pPr>
            <a:r>
              <a:rPr lang="en-US" dirty="0" smtClean="0"/>
              <a:t>The </a:t>
            </a:r>
            <a:r>
              <a:rPr lang="en-US" dirty="0" err="1" smtClean="0"/>
              <a:t>subtitler</a:t>
            </a:r>
            <a:r>
              <a:rPr lang="en-US" dirty="0" smtClean="0"/>
              <a:t> </a:t>
            </a:r>
            <a:r>
              <a:rPr lang="en-US" dirty="0"/>
              <a:t>cuts up the running dialogue into subtitle blocks.</a:t>
            </a:r>
            <a:endParaRPr lang="it-IT" dirty="0"/>
          </a:p>
          <a:p>
            <a:pPr marL="0" indent="0">
              <a:buNone/>
            </a:pPr>
            <a:endParaRPr lang="en-US" dirty="0"/>
          </a:p>
          <a:p>
            <a:pPr marL="0" indent="0">
              <a:buNone/>
            </a:pPr>
            <a:endParaRPr lang="en-US" dirty="0" smtClean="0"/>
          </a:p>
          <a:p>
            <a:endParaRPr lang="en-US" dirty="0"/>
          </a:p>
          <a:p>
            <a:endParaRPr lang="en-US" dirty="0" smtClean="0"/>
          </a:p>
          <a:p>
            <a:pPr marL="0" indent="0">
              <a:buNone/>
            </a:pPr>
            <a:endParaRPr lang="en-US" dirty="0"/>
          </a:p>
        </p:txBody>
      </p:sp>
    </p:spTree>
    <p:extLst>
      <p:ext uri="{BB962C8B-B14F-4D97-AF65-F5344CB8AC3E}">
        <p14:creationId xmlns:p14="http://schemas.microsoft.com/office/powerpoint/2010/main" val="2261324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Cueing</a:t>
            </a:r>
            <a:endParaRPr lang="it-IT" dirty="0"/>
          </a:p>
        </p:txBody>
      </p:sp>
      <p:sp>
        <p:nvSpPr>
          <p:cNvPr id="3" name="Segnaposto contenuto 2"/>
          <p:cNvSpPr>
            <a:spLocks noGrp="1"/>
          </p:cNvSpPr>
          <p:nvPr>
            <p:ph idx="1"/>
          </p:nvPr>
        </p:nvSpPr>
        <p:spPr/>
        <p:txBody>
          <a:bodyPr/>
          <a:lstStyle/>
          <a:p>
            <a:r>
              <a:rPr lang="en-US" dirty="0"/>
              <a:t>Finally, in the cueing phase the </a:t>
            </a:r>
            <a:r>
              <a:rPr lang="en-US" dirty="0" err="1"/>
              <a:t>subtitler</a:t>
            </a:r>
            <a:r>
              <a:rPr lang="en-US" dirty="0"/>
              <a:t> generates a specific set of time–codes for each subtitle, ensuring that subtitle blocks are in sync with the shot changes and follow the rhythm of the original dialogue, and that subtitles are unobtrusive and easy to </a:t>
            </a:r>
            <a:r>
              <a:rPr lang="en-US" dirty="0" smtClean="0"/>
              <a:t>read.</a:t>
            </a:r>
            <a:endParaRPr lang="it-IT" dirty="0"/>
          </a:p>
          <a:p>
            <a:endParaRPr lang="it-IT" dirty="0"/>
          </a:p>
        </p:txBody>
      </p:sp>
    </p:spTree>
    <p:extLst>
      <p:ext uri="{BB962C8B-B14F-4D97-AF65-F5344CB8AC3E}">
        <p14:creationId xmlns:p14="http://schemas.microsoft.com/office/powerpoint/2010/main" val="3048977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However</a:t>
            </a:r>
            <a:r>
              <a:rPr lang="it-IT" dirty="0" smtClean="0"/>
              <a:t>…</a:t>
            </a:r>
            <a:endParaRPr lang="it-IT" dirty="0"/>
          </a:p>
        </p:txBody>
      </p:sp>
      <p:sp>
        <p:nvSpPr>
          <p:cNvPr id="3" name="Segnaposto contenuto 2"/>
          <p:cNvSpPr>
            <a:spLocks noGrp="1"/>
          </p:cNvSpPr>
          <p:nvPr>
            <p:ph idx="1"/>
          </p:nvPr>
        </p:nvSpPr>
        <p:spPr/>
        <p:txBody>
          <a:bodyPr>
            <a:normAutofit fontScale="85000" lnSpcReduction="10000"/>
          </a:bodyPr>
          <a:lstStyle/>
          <a:p>
            <a:pPr marL="0" indent="0">
              <a:buNone/>
            </a:pPr>
            <a:r>
              <a:rPr lang="en-US" dirty="0" smtClean="0"/>
              <a:t>no </a:t>
            </a:r>
            <a:r>
              <a:rPr lang="en-US" dirty="0"/>
              <a:t>two </a:t>
            </a:r>
            <a:r>
              <a:rPr lang="en-US" dirty="0" err="1"/>
              <a:t>subtitlers</a:t>
            </a:r>
            <a:r>
              <a:rPr lang="en-US" dirty="0"/>
              <a:t> are in sync, literally speaking</a:t>
            </a:r>
            <a:r>
              <a:rPr lang="en-US" dirty="0" smtClean="0"/>
              <a:t>.</a:t>
            </a:r>
          </a:p>
          <a:p>
            <a:pPr marL="0" indent="0">
              <a:buNone/>
            </a:pPr>
            <a:endParaRPr lang="en-US" dirty="0"/>
          </a:p>
          <a:p>
            <a:pPr marL="0" indent="0">
              <a:buNone/>
            </a:pPr>
            <a:r>
              <a:rPr lang="en-US" dirty="0" err="1" smtClean="0"/>
              <a:t>eg</a:t>
            </a:r>
            <a:r>
              <a:rPr lang="en-US" dirty="0" smtClean="0"/>
              <a:t>,. </a:t>
            </a:r>
            <a:r>
              <a:rPr lang="en-US" b="1" dirty="0" smtClean="0"/>
              <a:t>One </a:t>
            </a:r>
            <a:r>
              <a:rPr lang="en-US" b="1" dirty="0"/>
              <a:t>Flew Over the Cuckoo’s </a:t>
            </a:r>
            <a:r>
              <a:rPr lang="en-US" b="1" dirty="0" smtClean="0"/>
              <a:t>Nest</a:t>
            </a:r>
          </a:p>
          <a:p>
            <a:pPr marL="0" indent="0">
              <a:buNone/>
            </a:pPr>
            <a:r>
              <a:rPr lang="en-US" dirty="0" smtClean="0"/>
              <a:t>subtitled </a:t>
            </a:r>
            <a:r>
              <a:rPr lang="en-US" dirty="0"/>
              <a:t>by </a:t>
            </a:r>
            <a:r>
              <a:rPr lang="en-US" dirty="0" smtClean="0"/>
              <a:t>an American </a:t>
            </a:r>
            <a:r>
              <a:rPr lang="en-US" dirty="0"/>
              <a:t>(</a:t>
            </a:r>
            <a:r>
              <a:rPr lang="en-US" dirty="0" err="1"/>
              <a:t>intralingual</a:t>
            </a:r>
            <a:r>
              <a:rPr lang="en-US" dirty="0"/>
              <a:t>) </a:t>
            </a:r>
            <a:r>
              <a:rPr lang="en-US" dirty="0" err="1"/>
              <a:t>subtitler</a:t>
            </a:r>
            <a:r>
              <a:rPr lang="en-US" dirty="0"/>
              <a:t> </a:t>
            </a:r>
            <a:r>
              <a:rPr lang="en-US" dirty="0" smtClean="0"/>
              <a:t>and by </a:t>
            </a:r>
            <a:r>
              <a:rPr lang="en-US" dirty="0"/>
              <a:t>four professional Danish </a:t>
            </a:r>
            <a:r>
              <a:rPr lang="en-US" dirty="0" err="1"/>
              <a:t>subtitlers</a:t>
            </a:r>
            <a:r>
              <a:rPr lang="en-US" dirty="0" smtClean="0"/>
              <a:t>:</a:t>
            </a:r>
          </a:p>
          <a:p>
            <a:pPr marL="0" indent="0">
              <a:buNone/>
            </a:pPr>
            <a:endParaRPr lang="en-US" dirty="0"/>
          </a:p>
          <a:p>
            <a:pPr marL="0" indent="0">
              <a:buNone/>
            </a:pPr>
            <a:r>
              <a:rPr lang="en-US" dirty="0" smtClean="0"/>
              <a:t>the </a:t>
            </a:r>
            <a:r>
              <a:rPr lang="en-US" dirty="0"/>
              <a:t>in and out </a:t>
            </a:r>
            <a:r>
              <a:rPr lang="en-US" dirty="0" smtClean="0"/>
              <a:t>times of </a:t>
            </a:r>
            <a:r>
              <a:rPr lang="en-US" dirty="0"/>
              <a:t>the five sets of subtitles </a:t>
            </a:r>
            <a:r>
              <a:rPr lang="en-US" dirty="0" smtClean="0"/>
              <a:t>differ </a:t>
            </a:r>
            <a:r>
              <a:rPr lang="en-US" dirty="0"/>
              <a:t>(as hardly two subtitles start or </a:t>
            </a:r>
            <a:r>
              <a:rPr lang="en-US" dirty="0" smtClean="0"/>
              <a:t>stop at </a:t>
            </a:r>
            <a:r>
              <a:rPr lang="en-US" dirty="0"/>
              <a:t>the same place on the horizontal </a:t>
            </a:r>
            <a:r>
              <a:rPr lang="en-US" dirty="0" smtClean="0"/>
              <a:t>time axis</a:t>
            </a:r>
            <a:r>
              <a:rPr lang="en-US" dirty="0"/>
              <a:t>); the segmentation of </a:t>
            </a:r>
            <a:r>
              <a:rPr lang="en-US" dirty="0" smtClean="0"/>
              <a:t>the dialogue </a:t>
            </a:r>
            <a:r>
              <a:rPr lang="en-US" dirty="0"/>
              <a:t>and the resulting number of subtitles also </a:t>
            </a:r>
            <a:r>
              <a:rPr lang="en-US" dirty="0" smtClean="0"/>
              <a:t>differ considerably, and </a:t>
            </a:r>
            <a:r>
              <a:rPr lang="en-US" dirty="0"/>
              <a:t>obviously, far from all subtitles stand a chance of being in </a:t>
            </a:r>
            <a:r>
              <a:rPr lang="en-US" dirty="0" smtClean="0"/>
              <a:t>sync with </a:t>
            </a:r>
            <a:r>
              <a:rPr lang="en-US" dirty="0"/>
              <a:t>the original dialogue.</a:t>
            </a:r>
          </a:p>
          <a:p>
            <a:pPr marL="0" indent="0">
              <a:buNone/>
            </a:pPr>
            <a:endParaRPr lang="en-US" dirty="0" smtClean="0"/>
          </a:p>
          <a:p>
            <a:pPr marL="0" indent="0">
              <a:buNone/>
            </a:pPr>
            <a:r>
              <a:rPr lang="en-US" dirty="0" smtClean="0"/>
              <a:t>The </a:t>
            </a:r>
            <a:r>
              <a:rPr lang="en-US" dirty="0"/>
              <a:t>differences in segmentation and cueing are even more pronounced if we move from the national to the international level.</a:t>
            </a:r>
            <a:endParaRPr lang="it-IT" dirty="0"/>
          </a:p>
        </p:txBody>
      </p:sp>
    </p:spTree>
    <p:extLst>
      <p:ext uri="{BB962C8B-B14F-4D97-AF65-F5344CB8AC3E}">
        <p14:creationId xmlns:p14="http://schemas.microsoft.com/office/powerpoint/2010/main" val="15646554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err="1"/>
              <a:t>Intralingual</a:t>
            </a:r>
            <a:r>
              <a:rPr lang="en-US" dirty="0"/>
              <a:t> subtitling </a:t>
            </a:r>
            <a:endParaRPr lang="it-IT" dirty="0"/>
          </a:p>
        </p:txBody>
      </p:sp>
      <p:sp>
        <p:nvSpPr>
          <p:cNvPr id="3" name="Segnaposto contenuto 2"/>
          <p:cNvSpPr>
            <a:spLocks noGrp="1"/>
          </p:cNvSpPr>
          <p:nvPr>
            <p:ph idx="1"/>
          </p:nvPr>
        </p:nvSpPr>
        <p:spPr/>
        <p:txBody>
          <a:bodyPr/>
          <a:lstStyle/>
          <a:p>
            <a:pPr marL="0" indent="0">
              <a:buNone/>
            </a:pPr>
            <a:r>
              <a:rPr lang="en-US" dirty="0" smtClean="0"/>
              <a:t>(1) Same–language </a:t>
            </a:r>
            <a:r>
              <a:rPr lang="en-US" dirty="0"/>
              <a:t>subtitling of foreign productions for </a:t>
            </a:r>
            <a:r>
              <a:rPr lang="en-US" dirty="0" smtClean="0"/>
              <a:t>language learners.</a:t>
            </a:r>
          </a:p>
          <a:p>
            <a:pPr marL="0" indent="0">
              <a:buNone/>
            </a:pPr>
            <a:endParaRPr lang="en-US" dirty="0" smtClean="0"/>
          </a:p>
          <a:p>
            <a:pPr marL="0" indent="0">
              <a:buNone/>
            </a:pPr>
            <a:r>
              <a:rPr lang="en-US" dirty="0" smtClean="0"/>
              <a:t>(2) Same–language </a:t>
            </a:r>
            <a:r>
              <a:rPr lang="en-US" dirty="0"/>
              <a:t>subtitling of domestic productions for the </a:t>
            </a:r>
            <a:r>
              <a:rPr lang="en-US" dirty="0" smtClean="0"/>
              <a:t>Deaf and </a:t>
            </a:r>
            <a:r>
              <a:rPr lang="en-US" dirty="0"/>
              <a:t>Hard of Hearing.</a:t>
            </a:r>
            <a:endParaRPr lang="it-IT" dirty="0"/>
          </a:p>
        </p:txBody>
      </p:sp>
    </p:spTree>
    <p:extLst>
      <p:ext uri="{BB962C8B-B14F-4D97-AF65-F5344CB8AC3E}">
        <p14:creationId xmlns:p14="http://schemas.microsoft.com/office/powerpoint/2010/main" val="3340444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Type</a:t>
            </a:r>
            <a:r>
              <a:rPr lang="it-IT" dirty="0" smtClean="0"/>
              <a:t> (2) for the </a:t>
            </a:r>
            <a:r>
              <a:rPr lang="it-IT" dirty="0" err="1" smtClean="0"/>
              <a:t>deaf</a:t>
            </a:r>
            <a:endParaRPr lang="it-IT" dirty="0"/>
          </a:p>
        </p:txBody>
      </p:sp>
      <p:sp>
        <p:nvSpPr>
          <p:cNvPr id="3" name="Segnaposto contenuto 2"/>
          <p:cNvSpPr>
            <a:spLocks noGrp="1"/>
          </p:cNvSpPr>
          <p:nvPr>
            <p:ph idx="1"/>
          </p:nvPr>
        </p:nvSpPr>
        <p:spPr/>
        <p:txBody>
          <a:bodyPr>
            <a:normAutofit/>
          </a:bodyPr>
          <a:lstStyle/>
          <a:p>
            <a:pPr marL="0" indent="0">
              <a:buNone/>
            </a:pPr>
            <a:r>
              <a:rPr lang="en-US" dirty="0"/>
              <a:t>This type is now gaining ground </a:t>
            </a:r>
            <a:r>
              <a:rPr lang="en-US" dirty="0" smtClean="0"/>
              <a:t>in most </a:t>
            </a:r>
            <a:r>
              <a:rPr lang="en-US" dirty="0"/>
              <a:t>of the world’s industrialized nations, including the ones </a:t>
            </a:r>
            <a:r>
              <a:rPr lang="en-US" dirty="0" smtClean="0"/>
              <a:t>normally opposed </a:t>
            </a:r>
            <a:r>
              <a:rPr lang="en-US" dirty="0"/>
              <a:t>to (</a:t>
            </a:r>
            <a:r>
              <a:rPr lang="en-US" dirty="0" err="1"/>
              <a:t>interlingual</a:t>
            </a:r>
            <a:r>
              <a:rPr lang="en-US" dirty="0"/>
              <a:t>) subtitling. In addition to its </a:t>
            </a:r>
            <a:r>
              <a:rPr lang="en-US" dirty="0" err="1"/>
              <a:t>intralingual</a:t>
            </a:r>
            <a:r>
              <a:rPr lang="en-US" dirty="0"/>
              <a:t> nature, type II subtitling typically contains elements of </a:t>
            </a:r>
            <a:r>
              <a:rPr lang="en-US" dirty="0" err="1" smtClean="0"/>
              <a:t>intersemiotic</a:t>
            </a:r>
            <a:r>
              <a:rPr lang="en-US" dirty="0" smtClean="0"/>
              <a:t> translation </a:t>
            </a:r>
            <a:r>
              <a:rPr lang="en-US" dirty="0"/>
              <a:t>of plot–carrying sound </a:t>
            </a:r>
            <a:r>
              <a:rPr lang="en-US" dirty="0" smtClean="0"/>
              <a:t>effects </a:t>
            </a:r>
            <a:r>
              <a:rPr lang="en-US" dirty="0"/>
              <a:t>that cannot be guessed </a:t>
            </a:r>
            <a:r>
              <a:rPr lang="en-US" dirty="0" smtClean="0"/>
              <a:t>by hearing–impaired </a:t>
            </a:r>
            <a:r>
              <a:rPr lang="en-US" dirty="0"/>
              <a:t>viewers. In such instances, these nonverbal elements are rendered in writing, typically resulting in the insertion </a:t>
            </a:r>
            <a:r>
              <a:rPr lang="en-US" dirty="0" smtClean="0"/>
              <a:t>of bracketed </a:t>
            </a:r>
            <a:r>
              <a:rPr lang="en-US" dirty="0"/>
              <a:t>subtitle lines as: (Waves washing ashore) or [crying].</a:t>
            </a:r>
            <a:endParaRPr lang="it-IT" dirty="0"/>
          </a:p>
        </p:txBody>
      </p:sp>
    </p:spTree>
    <p:extLst>
      <p:ext uri="{BB962C8B-B14F-4D97-AF65-F5344CB8AC3E}">
        <p14:creationId xmlns:p14="http://schemas.microsoft.com/office/powerpoint/2010/main" val="18159281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22238"/>
            <a:ext cx="7543800" cy="1722437"/>
          </a:xfrm>
        </p:spPr>
        <p:txBody>
          <a:bodyPr/>
          <a:lstStyle/>
          <a:p>
            <a:pPr eaLnBrk="1" hangingPunct="1"/>
            <a:r>
              <a:rPr lang="it-IT" altLang="it-IT" sz="3500" dirty="0" err="1" smtClean="0"/>
              <a:t>Subtitling</a:t>
            </a:r>
            <a:r>
              <a:rPr lang="it-IT" altLang="it-IT" sz="3500" dirty="0" smtClean="0"/>
              <a:t> for the </a:t>
            </a:r>
            <a:r>
              <a:rPr lang="it-IT" altLang="it-IT" sz="3500" dirty="0" err="1" smtClean="0"/>
              <a:t>deaf</a:t>
            </a:r>
            <a:r>
              <a:rPr lang="it-IT" altLang="it-IT" sz="3500" dirty="0" smtClean="0"/>
              <a:t> and hard of </a:t>
            </a:r>
            <a:r>
              <a:rPr lang="it-IT" altLang="it-IT" sz="3500" dirty="0" err="1" smtClean="0"/>
              <a:t>hearing</a:t>
            </a:r>
            <a:r>
              <a:rPr lang="it-IT" altLang="it-IT" sz="3500" dirty="0" smtClean="0"/>
              <a:t> (</a:t>
            </a:r>
            <a:r>
              <a:rPr lang="it-IT" altLang="it-IT" sz="3500" dirty="0" err="1" smtClean="0"/>
              <a:t>HoH</a:t>
            </a:r>
            <a:r>
              <a:rPr lang="it-IT" altLang="it-IT" sz="3500" dirty="0" smtClean="0"/>
              <a:t>) –target audience?</a:t>
            </a:r>
          </a:p>
        </p:txBody>
      </p:sp>
      <p:sp>
        <p:nvSpPr>
          <p:cNvPr id="17411" name="Rectangle 3"/>
          <p:cNvSpPr>
            <a:spLocks noGrp="1" noChangeArrowheads="1"/>
          </p:cNvSpPr>
          <p:nvPr>
            <p:ph type="body" idx="1"/>
          </p:nvPr>
        </p:nvSpPr>
        <p:spPr>
          <a:xfrm>
            <a:off x="457200" y="2133600"/>
            <a:ext cx="8229600" cy="3997325"/>
          </a:xfrm>
        </p:spPr>
        <p:txBody>
          <a:bodyPr>
            <a:normAutofit fontScale="92500" lnSpcReduction="10000"/>
          </a:bodyPr>
          <a:lstStyle/>
          <a:p>
            <a:pPr eaLnBrk="1" hangingPunct="1">
              <a:lnSpc>
                <a:spcPct val="90000"/>
              </a:lnSpc>
              <a:buFont typeface="Wingdings" pitchFamily="2" charset="2"/>
              <a:buNone/>
            </a:pPr>
            <a:r>
              <a:rPr lang="it-IT" altLang="it-IT" sz="2100" smtClean="0"/>
              <a:t>Deaf: people who are deaf (completely) from birth;</a:t>
            </a:r>
          </a:p>
          <a:p>
            <a:pPr eaLnBrk="1" hangingPunct="1">
              <a:lnSpc>
                <a:spcPct val="90000"/>
              </a:lnSpc>
              <a:buFont typeface="Wingdings" pitchFamily="2" charset="2"/>
              <a:buNone/>
            </a:pPr>
            <a:endParaRPr lang="it-IT" altLang="it-IT" sz="2100" smtClean="0"/>
          </a:p>
          <a:p>
            <a:pPr eaLnBrk="1" hangingPunct="1">
              <a:lnSpc>
                <a:spcPct val="90000"/>
              </a:lnSpc>
              <a:buFont typeface="Wingdings" pitchFamily="2" charset="2"/>
              <a:buNone/>
            </a:pPr>
            <a:r>
              <a:rPr lang="it-IT" altLang="it-IT" sz="2100" smtClean="0"/>
              <a:t>deaf: people who go deaf later in life through age or illness;</a:t>
            </a:r>
          </a:p>
          <a:p>
            <a:pPr eaLnBrk="1" hangingPunct="1">
              <a:lnSpc>
                <a:spcPct val="90000"/>
              </a:lnSpc>
              <a:buFont typeface="Wingdings" pitchFamily="2" charset="2"/>
              <a:buNone/>
            </a:pPr>
            <a:endParaRPr lang="it-IT" altLang="it-IT" sz="2100" smtClean="0"/>
          </a:p>
          <a:p>
            <a:pPr eaLnBrk="1" hangingPunct="1">
              <a:lnSpc>
                <a:spcPct val="90000"/>
              </a:lnSpc>
              <a:buFont typeface="Wingdings" pitchFamily="2" charset="2"/>
              <a:buNone/>
            </a:pPr>
            <a:r>
              <a:rPr lang="it-IT" altLang="it-IT" sz="2100" smtClean="0"/>
              <a:t>HoH: people who are born with partial hearing </a:t>
            </a:r>
          </a:p>
          <a:p>
            <a:pPr eaLnBrk="1" hangingPunct="1">
              <a:lnSpc>
                <a:spcPct val="90000"/>
              </a:lnSpc>
              <a:buFont typeface="Wingdings" pitchFamily="2" charset="2"/>
              <a:buNone/>
            </a:pPr>
            <a:r>
              <a:rPr lang="it-IT" altLang="it-IT" sz="2100" smtClean="0"/>
              <a:t>impairment or lose some hearing ability.</a:t>
            </a:r>
          </a:p>
          <a:p>
            <a:pPr eaLnBrk="1" hangingPunct="1">
              <a:lnSpc>
                <a:spcPct val="90000"/>
              </a:lnSpc>
              <a:buFont typeface="Wingdings" pitchFamily="2" charset="2"/>
              <a:buNone/>
            </a:pPr>
            <a:endParaRPr lang="it-IT" altLang="it-IT" sz="2100" smtClean="0"/>
          </a:p>
          <a:p>
            <a:pPr eaLnBrk="1" hangingPunct="1">
              <a:lnSpc>
                <a:spcPct val="90000"/>
              </a:lnSpc>
              <a:buFont typeface="Wingdings" pitchFamily="2" charset="2"/>
              <a:buNone/>
            </a:pPr>
            <a:r>
              <a:rPr lang="it-IT" altLang="it-IT" sz="2100" smtClean="0"/>
              <a:t>(slow readers, immigrants, etc.)</a:t>
            </a:r>
          </a:p>
          <a:p>
            <a:pPr eaLnBrk="1" hangingPunct="1">
              <a:lnSpc>
                <a:spcPct val="90000"/>
              </a:lnSpc>
              <a:buFont typeface="Wingdings" pitchFamily="2" charset="2"/>
              <a:buNone/>
            </a:pPr>
            <a:r>
              <a:rPr lang="it-IT" altLang="it-IT" sz="2100" smtClean="0"/>
              <a:t>(in translation those who know the foreign language and those who</a:t>
            </a:r>
          </a:p>
          <a:p>
            <a:pPr eaLnBrk="1" hangingPunct="1">
              <a:lnSpc>
                <a:spcPct val="90000"/>
              </a:lnSpc>
              <a:buFont typeface="Wingdings" pitchFamily="2" charset="2"/>
              <a:buNone/>
            </a:pPr>
            <a:r>
              <a:rPr lang="it-IT" altLang="it-IT" sz="2100" smtClean="0"/>
              <a:t>don’t, etc. etc.)</a:t>
            </a:r>
          </a:p>
        </p:txBody>
      </p:sp>
    </p:spTree>
    <p:extLst>
      <p:ext uri="{BB962C8B-B14F-4D97-AF65-F5344CB8AC3E}">
        <p14:creationId xmlns:p14="http://schemas.microsoft.com/office/powerpoint/2010/main" val="5741628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it-IT" altLang="it-IT" smtClean="0"/>
              <a:t>Deaf culture</a:t>
            </a:r>
          </a:p>
        </p:txBody>
      </p:sp>
      <p:sp>
        <p:nvSpPr>
          <p:cNvPr id="18435" name="Rectangle 3"/>
          <p:cNvSpPr>
            <a:spLocks noGrp="1" noChangeArrowheads="1"/>
          </p:cNvSpPr>
          <p:nvPr>
            <p:ph type="body" idx="1"/>
          </p:nvPr>
        </p:nvSpPr>
        <p:spPr>
          <a:xfrm>
            <a:off x="395288" y="1844675"/>
            <a:ext cx="8229600" cy="4411663"/>
          </a:xfrm>
        </p:spPr>
        <p:txBody>
          <a:bodyPr>
            <a:normAutofit fontScale="92500" lnSpcReduction="20000"/>
          </a:bodyPr>
          <a:lstStyle/>
          <a:p>
            <a:pPr eaLnBrk="1" hangingPunct="1">
              <a:lnSpc>
                <a:spcPct val="80000"/>
              </a:lnSpc>
              <a:buFont typeface="Wingdings" pitchFamily="2" charset="2"/>
              <a:buNone/>
            </a:pPr>
            <a:r>
              <a:rPr lang="it-IT" altLang="it-IT" sz="1000" smtClean="0"/>
              <a:t>	 </a:t>
            </a:r>
            <a:r>
              <a:rPr lang="it-IT" altLang="it-IT" sz="1700" smtClean="0"/>
              <a:t>Deafness is a clinical but also a sociological condition, a cultural issue.</a:t>
            </a:r>
          </a:p>
          <a:p>
            <a:pPr eaLnBrk="1" hangingPunct="1">
              <a:lnSpc>
                <a:spcPct val="80000"/>
              </a:lnSpc>
              <a:buFont typeface="Wingdings" pitchFamily="2" charset="2"/>
              <a:buNone/>
            </a:pPr>
            <a:endParaRPr lang="it-IT" altLang="it-IT" sz="1700" smtClean="0"/>
          </a:p>
          <a:p>
            <a:pPr eaLnBrk="1" hangingPunct="1">
              <a:lnSpc>
                <a:spcPct val="80000"/>
              </a:lnSpc>
              <a:buFont typeface="Wingdings" pitchFamily="2" charset="2"/>
              <a:buNone/>
            </a:pPr>
            <a:endParaRPr lang="it-IT" altLang="it-IT" sz="1700" smtClean="0"/>
          </a:p>
          <a:p>
            <a:pPr eaLnBrk="1" hangingPunct="1">
              <a:lnSpc>
                <a:spcPct val="80000"/>
              </a:lnSpc>
              <a:buFont typeface="Wingdings" pitchFamily="2" charset="2"/>
              <a:buNone/>
            </a:pPr>
            <a:r>
              <a:rPr lang="it-IT" altLang="it-IT" sz="1700" smtClean="0"/>
              <a:t>	Culture, as I have stressed, is what is ‘normal’</a:t>
            </a:r>
            <a:br>
              <a:rPr lang="it-IT" altLang="it-IT" sz="1700" smtClean="0"/>
            </a:br>
            <a:r>
              <a:rPr lang="it-IT" altLang="it-IT" sz="1700" smtClean="0"/>
              <a:t>Katan (2004)</a:t>
            </a:r>
          </a:p>
          <a:p>
            <a:pPr eaLnBrk="1" hangingPunct="1">
              <a:lnSpc>
                <a:spcPct val="80000"/>
              </a:lnSpc>
              <a:buFont typeface="Wingdings" pitchFamily="2" charset="2"/>
              <a:buNone/>
            </a:pPr>
            <a:endParaRPr lang="it-IT" altLang="it-IT" sz="1700" smtClean="0"/>
          </a:p>
          <a:p>
            <a:pPr eaLnBrk="1" hangingPunct="1">
              <a:lnSpc>
                <a:spcPct val="80000"/>
              </a:lnSpc>
              <a:buFont typeface="Wingdings" pitchFamily="2" charset="2"/>
              <a:buNone/>
            </a:pPr>
            <a:r>
              <a:rPr lang="it-IT" altLang="it-IT" sz="1700" smtClean="0"/>
              <a:t>	or, if you prefer</a:t>
            </a:r>
          </a:p>
          <a:p>
            <a:pPr eaLnBrk="1" hangingPunct="1">
              <a:lnSpc>
                <a:spcPct val="80000"/>
              </a:lnSpc>
              <a:buFont typeface="Wingdings" pitchFamily="2" charset="2"/>
              <a:buNone/>
            </a:pPr>
            <a:endParaRPr lang="it-IT" altLang="it-IT" sz="1700" smtClean="0"/>
          </a:p>
          <a:p>
            <a:pPr eaLnBrk="1" hangingPunct="1">
              <a:lnSpc>
                <a:spcPct val="80000"/>
              </a:lnSpc>
              <a:buFont typeface="Wingdings" pitchFamily="2" charset="2"/>
              <a:buNone/>
            </a:pPr>
            <a:r>
              <a:rPr lang="en-US" altLang="it-IT" sz="1700" smtClean="0"/>
              <a:t>	… a system of congruent and interrelated beliefs, values, strategies and cognitive environments which guide the shared basis of behaviour (e.g. text production). </a:t>
            </a:r>
          </a:p>
          <a:p>
            <a:pPr eaLnBrk="1" hangingPunct="1">
              <a:lnSpc>
                <a:spcPct val="80000"/>
              </a:lnSpc>
              <a:buFont typeface="Wingdings" pitchFamily="2" charset="2"/>
              <a:buNone/>
            </a:pPr>
            <a:endParaRPr lang="it-IT" altLang="it-IT" sz="1700" smtClean="0"/>
          </a:p>
          <a:p>
            <a:pPr eaLnBrk="1" hangingPunct="1">
              <a:lnSpc>
                <a:spcPct val="80000"/>
              </a:lnSpc>
              <a:buFont typeface="Wingdings" pitchFamily="2" charset="2"/>
              <a:buNone/>
            </a:pPr>
            <a:endParaRPr lang="it-IT" altLang="it-IT" sz="1700" smtClean="0"/>
          </a:p>
          <a:p>
            <a:pPr eaLnBrk="1" hangingPunct="1">
              <a:lnSpc>
                <a:spcPct val="80000"/>
              </a:lnSpc>
              <a:buFont typeface="Wingdings" pitchFamily="2" charset="2"/>
              <a:buNone/>
            </a:pPr>
            <a:r>
              <a:rPr lang="it-IT" altLang="it-IT" sz="1700" smtClean="0"/>
              <a:t>	The totally deaf live in a non-hearing culture where concepts such as pitch, rhythm, volume, etc. are, at best, vaguely understood.</a:t>
            </a:r>
          </a:p>
          <a:p>
            <a:pPr eaLnBrk="1" hangingPunct="1">
              <a:lnSpc>
                <a:spcPct val="80000"/>
              </a:lnSpc>
              <a:buFont typeface="Wingdings" pitchFamily="2" charset="2"/>
              <a:buNone/>
            </a:pPr>
            <a:endParaRPr lang="it-IT" altLang="it-IT" sz="1700" smtClean="0"/>
          </a:p>
          <a:p>
            <a:pPr eaLnBrk="1" hangingPunct="1">
              <a:lnSpc>
                <a:spcPct val="80000"/>
              </a:lnSpc>
              <a:buFont typeface="Wingdings" pitchFamily="2" charset="2"/>
              <a:buNone/>
            </a:pPr>
            <a:r>
              <a:rPr lang="it-IT" altLang="it-IT" sz="1700" smtClean="0"/>
              <a:t>	The HoH have a hearing culture as a reference point.</a:t>
            </a:r>
          </a:p>
        </p:txBody>
      </p:sp>
    </p:spTree>
    <p:extLst>
      <p:ext uri="{BB962C8B-B14F-4D97-AF65-F5344CB8AC3E}">
        <p14:creationId xmlns:p14="http://schemas.microsoft.com/office/powerpoint/2010/main" val="2692443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fontScale="90000"/>
          </a:bodyPr>
          <a:lstStyle/>
          <a:p>
            <a:r>
              <a:rPr lang="en-US" dirty="0" err="1" smtClean="0"/>
              <a:t>Diamesic</a:t>
            </a:r>
            <a:r>
              <a:rPr lang="en-US" dirty="0" smtClean="0"/>
              <a:t> </a:t>
            </a:r>
            <a:r>
              <a:rPr lang="en-US" dirty="0"/>
              <a:t>translation in </a:t>
            </a:r>
            <a:r>
              <a:rPr lang="en-US" dirty="0" err="1"/>
              <a:t>polysemiotic</a:t>
            </a:r>
            <a:r>
              <a:rPr lang="en-US" dirty="0"/>
              <a:t> media</a:t>
            </a:r>
            <a:endParaRPr lang="it-IT" dirty="0"/>
          </a:p>
        </p:txBody>
      </p:sp>
      <p:sp>
        <p:nvSpPr>
          <p:cNvPr id="3" name="Segnaposto contenuto 2"/>
          <p:cNvSpPr>
            <a:spLocks noGrp="1"/>
          </p:cNvSpPr>
          <p:nvPr>
            <p:ph idx="1"/>
          </p:nvPr>
        </p:nvSpPr>
        <p:spPr/>
        <p:txBody>
          <a:bodyPr/>
          <a:lstStyle/>
          <a:p>
            <a:pPr marL="0" indent="0">
              <a:buNone/>
            </a:pPr>
            <a:r>
              <a:rPr lang="en-US" dirty="0"/>
              <a:t>Subtitling can be defined </a:t>
            </a:r>
            <a:r>
              <a:rPr lang="en-US" dirty="0" smtClean="0"/>
              <a:t>(</a:t>
            </a:r>
            <a:r>
              <a:rPr lang="en-US" dirty="0"/>
              <a:t>including films, TV, video and DVD) in the form of one or more lines </a:t>
            </a:r>
            <a:r>
              <a:rPr lang="en-US" dirty="0" smtClean="0"/>
              <a:t>of written </a:t>
            </a:r>
            <a:r>
              <a:rPr lang="en-US" dirty="0"/>
              <a:t>text presented on the screen in sync with the original verbal </a:t>
            </a:r>
            <a:r>
              <a:rPr lang="en-US" dirty="0" smtClean="0"/>
              <a:t>content</a:t>
            </a:r>
          </a:p>
          <a:p>
            <a:pPr marL="0" indent="0">
              <a:buNone/>
            </a:pPr>
            <a:r>
              <a:rPr lang="en-US" dirty="0" smtClean="0"/>
              <a:t>(Henrik Gottlieb)</a:t>
            </a:r>
            <a:endParaRPr lang="it-IT" dirty="0"/>
          </a:p>
        </p:txBody>
      </p:sp>
    </p:spTree>
    <p:extLst>
      <p:ext uri="{BB962C8B-B14F-4D97-AF65-F5344CB8AC3E}">
        <p14:creationId xmlns:p14="http://schemas.microsoft.com/office/powerpoint/2010/main" val="28750906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it-IT" altLang="it-IT" smtClean="0"/>
              <a:t>Different needs</a:t>
            </a:r>
          </a:p>
        </p:txBody>
      </p:sp>
      <p:sp>
        <p:nvSpPr>
          <p:cNvPr id="19459" name="Rectangle 3"/>
          <p:cNvSpPr>
            <a:spLocks noGrp="1" noChangeArrowheads="1"/>
          </p:cNvSpPr>
          <p:nvPr>
            <p:ph type="body" idx="1"/>
          </p:nvPr>
        </p:nvSpPr>
        <p:spPr/>
        <p:txBody>
          <a:bodyPr/>
          <a:lstStyle/>
          <a:p>
            <a:pPr eaLnBrk="1" hangingPunct="1">
              <a:buFont typeface="Wingdings" pitchFamily="2" charset="2"/>
              <a:buNone/>
            </a:pPr>
            <a:r>
              <a:rPr lang="en-US" altLang="it-IT" smtClean="0"/>
              <a:t>	The above considerations call for the production of differing subtitles based on the requirements of each category of viewers; this has been the dilemma from the outset, as one version did not suit all users, and many users complained about the characteristics featured in the different media. </a:t>
            </a:r>
            <a:endParaRPr lang="it-IT" altLang="it-IT" smtClean="0"/>
          </a:p>
        </p:txBody>
      </p:sp>
    </p:spTree>
    <p:extLst>
      <p:ext uri="{BB962C8B-B14F-4D97-AF65-F5344CB8AC3E}">
        <p14:creationId xmlns:p14="http://schemas.microsoft.com/office/powerpoint/2010/main" val="25250260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it-IT" smtClean="0"/>
              <a:t>But, Jan Ivarsson</a:t>
            </a:r>
            <a:endParaRPr lang="it-IT" altLang="it-IT" smtClean="0"/>
          </a:p>
        </p:txBody>
      </p:sp>
      <p:sp>
        <p:nvSpPr>
          <p:cNvPr id="20483" name="Rectangle 3"/>
          <p:cNvSpPr>
            <a:spLocks noGrp="1" noChangeArrowheads="1"/>
          </p:cNvSpPr>
          <p:nvPr>
            <p:ph type="body" idx="1"/>
          </p:nvPr>
        </p:nvSpPr>
        <p:spPr/>
        <p:txBody>
          <a:bodyPr/>
          <a:lstStyle/>
          <a:p>
            <a:pPr eaLnBrk="1" hangingPunct="1">
              <a:buFont typeface="Wingdings" pitchFamily="2" charset="2"/>
              <a:buNone/>
            </a:pPr>
            <a:r>
              <a:rPr lang="en-US" altLang="it-IT" smtClean="0"/>
              <a:t>	… even if the different requirements of the media and the types of audience concerned must be taken into account, some degree of </a:t>
            </a:r>
            <a:r>
              <a:rPr lang="en-US" altLang="it-IT" u="sng" smtClean="0"/>
              <a:t>harmonization</a:t>
            </a:r>
            <a:r>
              <a:rPr lang="en-US" altLang="it-IT" smtClean="0"/>
              <a:t> can certainly be achieved, especially if state-of-the-art computer-based technology is used. </a:t>
            </a:r>
            <a:endParaRPr lang="it-IT" altLang="it-IT" smtClean="0"/>
          </a:p>
        </p:txBody>
      </p:sp>
    </p:spTree>
    <p:extLst>
      <p:ext uri="{BB962C8B-B14F-4D97-AF65-F5344CB8AC3E}">
        <p14:creationId xmlns:p14="http://schemas.microsoft.com/office/powerpoint/2010/main" val="22757600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it-IT" altLang="it-IT" smtClean="0"/>
              <a:t>Subtitles</a:t>
            </a:r>
          </a:p>
        </p:txBody>
      </p:sp>
      <p:sp>
        <p:nvSpPr>
          <p:cNvPr id="21507" name="Rectangle 3"/>
          <p:cNvSpPr>
            <a:spLocks noGrp="1" noChangeArrowheads="1"/>
          </p:cNvSpPr>
          <p:nvPr>
            <p:ph type="body" idx="1"/>
          </p:nvPr>
        </p:nvSpPr>
        <p:spPr/>
        <p:txBody>
          <a:bodyPr/>
          <a:lstStyle/>
          <a:p>
            <a:pPr eaLnBrk="1" hangingPunct="1">
              <a:buFont typeface="Wingdings" pitchFamily="2" charset="2"/>
              <a:buNone/>
            </a:pPr>
            <a:endParaRPr lang="it-IT" altLang="it-IT" smtClean="0"/>
          </a:p>
          <a:p>
            <a:pPr eaLnBrk="1" hangingPunct="1">
              <a:buFont typeface="Wingdings" pitchFamily="2" charset="2"/>
              <a:buNone/>
            </a:pPr>
            <a:r>
              <a:rPr lang="it-IT" altLang="it-IT" smtClean="0"/>
              <a:t>	Subtitles for the hearing population are often acceptable (e.g. in Slovenia), but subtitles prepared specifically for the deaf are increasingly used.</a:t>
            </a:r>
          </a:p>
        </p:txBody>
      </p:sp>
    </p:spTree>
    <p:extLst>
      <p:ext uri="{BB962C8B-B14F-4D97-AF65-F5344CB8AC3E}">
        <p14:creationId xmlns:p14="http://schemas.microsoft.com/office/powerpoint/2010/main" val="26432410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87624" y="188640"/>
            <a:ext cx="7125113" cy="924475"/>
          </a:xfrm>
        </p:spPr>
        <p:txBody>
          <a:bodyPr/>
          <a:lstStyle/>
          <a:p>
            <a:pPr eaLnBrk="1" hangingPunct="1"/>
            <a:r>
              <a:rPr lang="it-IT" altLang="it-IT" smtClean="0"/>
              <a:t>Intralingual Subtitling for the Deaf</a:t>
            </a:r>
          </a:p>
        </p:txBody>
      </p:sp>
      <p:sp>
        <p:nvSpPr>
          <p:cNvPr id="22531" name="Rectangle 3"/>
          <p:cNvSpPr>
            <a:spLocks noGrp="1" noChangeArrowheads="1"/>
          </p:cNvSpPr>
          <p:nvPr>
            <p:ph type="body" idx="1"/>
          </p:nvPr>
        </p:nvSpPr>
        <p:spPr/>
        <p:txBody>
          <a:bodyPr>
            <a:normAutofit fontScale="92500" lnSpcReduction="20000"/>
          </a:bodyPr>
          <a:lstStyle/>
          <a:p>
            <a:pPr marL="609600" indent="-609600" eaLnBrk="1" hangingPunct="1">
              <a:lnSpc>
                <a:spcPct val="80000"/>
              </a:lnSpc>
              <a:buFont typeface="Wingdings" pitchFamily="2" charset="2"/>
              <a:buNone/>
            </a:pPr>
            <a:r>
              <a:rPr lang="it-IT" altLang="it-IT" sz="2600" dirty="0" smtClean="0"/>
              <a:t>Franco and Santiago Ara</a:t>
            </a:r>
            <a:r>
              <a:rPr lang="en-US" altLang="it-IT" sz="2600" dirty="0" smtClean="0">
                <a:cs typeface="Times New Roman" pitchFamily="18" charset="0"/>
              </a:rPr>
              <a:t>ú</a:t>
            </a:r>
            <a:r>
              <a:rPr lang="it-IT" altLang="it-IT" sz="2600" dirty="0" err="1" smtClean="0"/>
              <a:t>jo</a:t>
            </a:r>
            <a:r>
              <a:rPr lang="it-IT" altLang="it-IT" sz="2600" dirty="0" smtClean="0"/>
              <a:t> (2003) conclude,</a:t>
            </a:r>
          </a:p>
          <a:p>
            <a:pPr marL="609600" indent="-609600" eaLnBrk="1" hangingPunct="1">
              <a:lnSpc>
                <a:spcPct val="80000"/>
              </a:lnSpc>
              <a:buFont typeface="Wingdings" pitchFamily="2" charset="2"/>
              <a:buNone/>
            </a:pPr>
            <a:r>
              <a:rPr lang="it-IT" altLang="it-IT" sz="2600" dirty="0" err="1" smtClean="0"/>
              <a:t>following</a:t>
            </a:r>
            <a:r>
              <a:rPr lang="it-IT" altLang="it-IT" sz="2600" dirty="0" smtClean="0"/>
              <a:t> a </a:t>
            </a:r>
            <a:r>
              <a:rPr lang="it-IT" altLang="it-IT" sz="2600" dirty="0" err="1" smtClean="0"/>
              <a:t>pilot</a:t>
            </a:r>
            <a:r>
              <a:rPr lang="it-IT" altLang="it-IT" sz="2600" dirty="0" smtClean="0"/>
              <a:t> </a:t>
            </a:r>
            <a:r>
              <a:rPr lang="it-IT" altLang="it-IT" sz="2600" dirty="0" err="1" smtClean="0"/>
              <a:t>study</a:t>
            </a:r>
            <a:r>
              <a:rPr lang="it-IT" altLang="it-IT" sz="2600" dirty="0" smtClean="0"/>
              <a:t> on </a:t>
            </a:r>
            <a:r>
              <a:rPr lang="it-IT" altLang="it-IT" sz="2600" dirty="0" err="1" smtClean="0"/>
              <a:t>intralingual</a:t>
            </a:r>
            <a:endParaRPr lang="it-IT" altLang="it-IT" sz="2600" dirty="0" smtClean="0"/>
          </a:p>
          <a:p>
            <a:pPr marL="609600" indent="-609600" eaLnBrk="1" hangingPunct="1">
              <a:lnSpc>
                <a:spcPct val="80000"/>
              </a:lnSpc>
              <a:buFont typeface="Wingdings" pitchFamily="2" charset="2"/>
              <a:buNone/>
            </a:pPr>
            <a:r>
              <a:rPr lang="it-IT" altLang="it-IT" sz="2600" dirty="0" err="1" smtClean="0"/>
              <a:t>subtitling</a:t>
            </a:r>
            <a:r>
              <a:rPr lang="it-IT" altLang="it-IT" sz="2600" dirty="0" smtClean="0"/>
              <a:t> in Brazil, </a:t>
            </a:r>
            <a:r>
              <a:rPr lang="it-IT" altLang="it-IT" sz="2600" dirty="0" err="1" smtClean="0"/>
              <a:t>that</a:t>
            </a:r>
            <a:r>
              <a:rPr lang="it-IT" altLang="it-IT" sz="2600" dirty="0" smtClean="0"/>
              <a:t> …</a:t>
            </a:r>
          </a:p>
          <a:p>
            <a:pPr marL="609600" indent="-609600" eaLnBrk="1" hangingPunct="1">
              <a:lnSpc>
                <a:spcPct val="80000"/>
              </a:lnSpc>
              <a:buFontTx/>
              <a:buAutoNum type="arabicPeriod"/>
            </a:pPr>
            <a:r>
              <a:rPr lang="it-IT" altLang="it-IT" sz="2600" dirty="0" err="1" smtClean="0"/>
              <a:t>deaf</a:t>
            </a:r>
            <a:r>
              <a:rPr lang="it-IT" altLang="it-IT" sz="2600" dirty="0" smtClean="0"/>
              <a:t> </a:t>
            </a:r>
            <a:r>
              <a:rPr lang="it-IT" altLang="it-IT" sz="2600" dirty="0" err="1" smtClean="0"/>
              <a:t>subjects</a:t>
            </a:r>
            <a:r>
              <a:rPr lang="it-IT" altLang="it-IT" sz="2600" dirty="0" smtClean="0"/>
              <a:t> </a:t>
            </a:r>
            <a:r>
              <a:rPr lang="it-IT" altLang="it-IT" sz="2600" dirty="0" err="1" smtClean="0"/>
              <a:t>differ</a:t>
            </a:r>
            <a:r>
              <a:rPr lang="it-IT" altLang="it-IT" sz="2600" dirty="0" smtClean="0"/>
              <a:t> from </a:t>
            </a:r>
            <a:r>
              <a:rPr lang="it-IT" altLang="it-IT" sz="2600" dirty="0" err="1" smtClean="0"/>
              <a:t>hearing</a:t>
            </a:r>
            <a:r>
              <a:rPr lang="it-IT" altLang="it-IT" sz="2600" dirty="0" smtClean="0"/>
              <a:t> </a:t>
            </a:r>
            <a:r>
              <a:rPr lang="it-IT" altLang="it-IT" sz="2600" dirty="0" err="1" smtClean="0"/>
              <a:t>subjects</a:t>
            </a:r>
            <a:r>
              <a:rPr lang="it-IT" altLang="it-IT" sz="2600" dirty="0" smtClean="0"/>
              <a:t> in </a:t>
            </a:r>
            <a:r>
              <a:rPr lang="it-IT" altLang="it-IT" sz="2600" dirty="0" err="1" smtClean="0"/>
              <a:t>their</a:t>
            </a:r>
            <a:r>
              <a:rPr lang="it-IT" altLang="it-IT" sz="2600" dirty="0" smtClean="0"/>
              <a:t> </a:t>
            </a:r>
            <a:r>
              <a:rPr lang="it-IT" altLang="it-IT" sz="2600" dirty="0" err="1" smtClean="0"/>
              <a:t>requirements</a:t>
            </a:r>
            <a:r>
              <a:rPr lang="it-IT" altLang="it-IT" sz="2600" dirty="0" smtClean="0"/>
              <a:t>;</a:t>
            </a:r>
          </a:p>
          <a:p>
            <a:pPr marL="609600" indent="-609600" eaLnBrk="1" hangingPunct="1">
              <a:lnSpc>
                <a:spcPct val="80000"/>
              </a:lnSpc>
              <a:buFontTx/>
              <a:buAutoNum type="arabicPeriod"/>
            </a:pPr>
            <a:r>
              <a:rPr lang="it-IT" altLang="it-IT" sz="2600" dirty="0" err="1" smtClean="0"/>
              <a:t>condensation</a:t>
            </a:r>
            <a:r>
              <a:rPr lang="it-IT" altLang="it-IT" sz="2600" dirty="0" smtClean="0"/>
              <a:t> and editing are </a:t>
            </a:r>
            <a:r>
              <a:rPr lang="it-IT" altLang="it-IT" sz="2600" dirty="0" err="1" smtClean="0"/>
              <a:t>crucial</a:t>
            </a:r>
            <a:r>
              <a:rPr lang="it-IT" altLang="it-IT" sz="2600" dirty="0" smtClean="0"/>
              <a:t>;</a:t>
            </a:r>
          </a:p>
          <a:p>
            <a:pPr marL="609600" indent="-609600" eaLnBrk="1" hangingPunct="1">
              <a:lnSpc>
                <a:spcPct val="80000"/>
              </a:lnSpc>
              <a:buFontTx/>
              <a:buAutoNum type="arabicPeriod"/>
            </a:pPr>
            <a:r>
              <a:rPr lang="it-IT" altLang="it-IT" sz="2600" dirty="0" err="1" smtClean="0"/>
              <a:t>necessary</a:t>
            </a:r>
            <a:r>
              <a:rPr lang="it-IT" altLang="it-IT" sz="2600" dirty="0" smtClean="0"/>
              <a:t> </a:t>
            </a:r>
            <a:r>
              <a:rPr lang="it-IT" altLang="it-IT" sz="2600" dirty="0" err="1" smtClean="0"/>
              <a:t>orality</a:t>
            </a:r>
            <a:r>
              <a:rPr lang="it-IT" altLang="it-IT" sz="2600" dirty="0" smtClean="0"/>
              <a:t> </a:t>
            </a:r>
            <a:r>
              <a:rPr lang="it-IT" altLang="it-IT" sz="2600" dirty="0" err="1" smtClean="0"/>
              <a:t>markers</a:t>
            </a:r>
            <a:r>
              <a:rPr lang="it-IT" altLang="it-IT" sz="2600" dirty="0" smtClean="0"/>
              <a:t> and soundtrack </a:t>
            </a:r>
            <a:r>
              <a:rPr lang="it-IT" altLang="it-IT" sz="2600" dirty="0" err="1" smtClean="0"/>
              <a:t>noises</a:t>
            </a:r>
            <a:r>
              <a:rPr lang="it-IT" altLang="it-IT" sz="2600" dirty="0" smtClean="0"/>
              <a:t> must be </a:t>
            </a:r>
            <a:r>
              <a:rPr lang="it-IT" altLang="it-IT" sz="2600" dirty="0" err="1" smtClean="0"/>
              <a:t>integrated</a:t>
            </a:r>
            <a:r>
              <a:rPr lang="it-IT" altLang="it-IT" sz="2600" dirty="0" smtClean="0"/>
              <a:t>, </a:t>
            </a:r>
            <a:r>
              <a:rPr lang="it-IT" altLang="it-IT" sz="2600" dirty="0" err="1" smtClean="0"/>
              <a:t>requiring</a:t>
            </a:r>
            <a:r>
              <a:rPr lang="it-IT" altLang="it-IT" sz="2600" dirty="0" smtClean="0"/>
              <a:t> </a:t>
            </a:r>
            <a:r>
              <a:rPr lang="it-IT" altLang="it-IT" sz="2600" dirty="0" err="1" smtClean="0"/>
              <a:t>skilful</a:t>
            </a:r>
            <a:r>
              <a:rPr lang="it-IT" altLang="it-IT" sz="2600" dirty="0" smtClean="0"/>
              <a:t> </a:t>
            </a:r>
            <a:r>
              <a:rPr lang="it-IT" altLang="it-IT" sz="2600" dirty="0" err="1" smtClean="0"/>
              <a:t>condensing</a:t>
            </a:r>
            <a:r>
              <a:rPr lang="it-IT" altLang="it-IT" sz="2600" dirty="0" smtClean="0"/>
              <a:t> to </a:t>
            </a:r>
            <a:r>
              <a:rPr lang="it-IT" altLang="it-IT" sz="2600" dirty="0" err="1" smtClean="0"/>
              <a:t>not</a:t>
            </a:r>
            <a:r>
              <a:rPr lang="it-IT" altLang="it-IT" sz="2600" dirty="0" smtClean="0"/>
              <a:t> </a:t>
            </a:r>
            <a:r>
              <a:rPr lang="it-IT" altLang="it-IT" sz="2600" dirty="0" err="1" smtClean="0"/>
              <a:t>lose</a:t>
            </a:r>
            <a:r>
              <a:rPr lang="it-IT" altLang="it-IT" sz="2600" dirty="0" smtClean="0"/>
              <a:t> image-</a:t>
            </a:r>
            <a:r>
              <a:rPr lang="it-IT" altLang="it-IT" sz="2600" dirty="0" err="1" smtClean="0"/>
              <a:t>subtitle</a:t>
            </a:r>
            <a:r>
              <a:rPr lang="it-IT" altLang="it-IT" sz="2600" dirty="0" smtClean="0"/>
              <a:t> </a:t>
            </a:r>
            <a:r>
              <a:rPr lang="it-IT" altLang="it-IT" sz="2600" dirty="0" err="1" smtClean="0"/>
              <a:t>synchrony</a:t>
            </a:r>
            <a:r>
              <a:rPr lang="it-IT" altLang="it-IT" sz="2600" dirty="0" smtClean="0"/>
              <a:t>; </a:t>
            </a:r>
          </a:p>
          <a:p>
            <a:pPr marL="609600" indent="-609600" eaLnBrk="1" hangingPunct="1">
              <a:lnSpc>
                <a:spcPct val="80000"/>
              </a:lnSpc>
              <a:buFontTx/>
              <a:buAutoNum type="arabicPeriod"/>
            </a:pPr>
            <a:r>
              <a:rPr lang="it-IT" altLang="it-IT" sz="2600" dirty="0" err="1" smtClean="0"/>
              <a:t>all</a:t>
            </a:r>
            <a:r>
              <a:rPr lang="it-IT" altLang="it-IT" sz="2600" dirty="0" smtClean="0"/>
              <a:t> </a:t>
            </a:r>
            <a:r>
              <a:rPr lang="it-IT" altLang="it-IT" sz="2600" dirty="0" err="1" smtClean="0"/>
              <a:t>should</a:t>
            </a:r>
            <a:r>
              <a:rPr lang="it-IT" altLang="it-IT" sz="2600" dirty="0" smtClean="0"/>
              <a:t> be </a:t>
            </a:r>
            <a:r>
              <a:rPr lang="it-IT" altLang="it-IT" sz="2600" dirty="0" err="1" smtClean="0"/>
              <a:t>checked</a:t>
            </a:r>
            <a:r>
              <a:rPr lang="it-IT" altLang="it-IT" sz="2600" dirty="0" smtClean="0"/>
              <a:t> with the help of </a:t>
            </a:r>
            <a:r>
              <a:rPr lang="it-IT" altLang="it-IT" sz="2600" dirty="0" err="1" smtClean="0"/>
              <a:t>deaf</a:t>
            </a:r>
            <a:r>
              <a:rPr lang="it-IT" altLang="it-IT" sz="2600" dirty="0" smtClean="0"/>
              <a:t> </a:t>
            </a:r>
            <a:r>
              <a:rPr lang="it-IT" altLang="it-IT" sz="2600" dirty="0" err="1" smtClean="0"/>
              <a:t>subjects</a:t>
            </a:r>
            <a:r>
              <a:rPr lang="it-IT" altLang="it-IT" sz="2600" dirty="0" smtClean="0"/>
              <a:t>;</a:t>
            </a:r>
          </a:p>
          <a:p>
            <a:pPr marL="609600" indent="-609600" eaLnBrk="1" hangingPunct="1">
              <a:lnSpc>
                <a:spcPct val="80000"/>
              </a:lnSpc>
              <a:buFontTx/>
              <a:buNone/>
            </a:pPr>
            <a:endParaRPr lang="it-IT" altLang="it-IT" sz="2600" dirty="0" smtClean="0"/>
          </a:p>
        </p:txBody>
      </p:sp>
    </p:spTree>
    <p:extLst>
      <p:ext uri="{BB962C8B-B14F-4D97-AF65-F5344CB8AC3E}">
        <p14:creationId xmlns:p14="http://schemas.microsoft.com/office/powerpoint/2010/main" val="28694450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043608" y="-11741"/>
            <a:ext cx="7125113" cy="1339551"/>
          </a:xfrm>
        </p:spPr>
        <p:txBody>
          <a:bodyPr/>
          <a:lstStyle/>
          <a:p>
            <a:pPr eaLnBrk="1" hangingPunct="1"/>
            <a:r>
              <a:rPr lang="it-IT" altLang="it-IT" dirty="0" err="1" smtClean="0"/>
              <a:t>Interlingual</a:t>
            </a:r>
            <a:r>
              <a:rPr lang="it-IT" altLang="it-IT" dirty="0" smtClean="0"/>
              <a:t> </a:t>
            </a:r>
            <a:r>
              <a:rPr lang="it-IT" altLang="it-IT" dirty="0" err="1" smtClean="0"/>
              <a:t>Subtitling</a:t>
            </a:r>
            <a:r>
              <a:rPr lang="it-IT" altLang="it-IT" dirty="0" smtClean="0"/>
              <a:t> for the </a:t>
            </a:r>
            <a:r>
              <a:rPr lang="it-IT" altLang="it-IT" dirty="0" err="1" smtClean="0"/>
              <a:t>Deaf</a:t>
            </a:r>
            <a:r>
              <a:rPr lang="it-IT" altLang="it-IT" dirty="0" smtClean="0"/>
              <a:t>: English to …(</a:t>
            </a:r>
            <a:r>
              <a:rPr lang="it-IT" altLang="it-IT" dirty="0" err="1" smtClean="0"/>
              <a:t>Italian</a:t>
            </a:r>
            <a:r>
              <a:rPr lang="it-IT" altLang="it-IT" dirty="0" smtClean="0"/>
              <a:t>)</a:t>
            </a:r>
          </a:p>
        </p:txBody>
      </p:sp>
      <p:sp>
        <p:nvSpPr>
          <p:cNvPr id="23555" name="Rectangle 3"/>
          <p:cNvSpPr>
            <a:spLocks noGrp="1" noChangeArrowheads="1"/>
          </p:cNvSpPr>
          <p:nvPr>
            <p:ph type="body" idx="1"/>
          </p:nvPr>
        </p:nvSpPr>
        <p:spPr/>
        <p:txBody>
          <a:bodyPr>
            <a:normAutofit fontScale="92500" lnSpcReduction="20000"/>
          </a:bodyPr>
          <a:lstStyle/>
          <a:p>
            <a:pPr marL="609600" indent="-609600" eaLnBrk="1" hangingPunct="1">
              <a:buFont typeface="Wingdings" pitchFamily="2" charset="2"/>
              <a:buNone/>
            </a:pPr>
            <a:r>
              <a:rPr lang="it-IT" altLang="it-IT" sz="2600" smtClean="0"/>
              <a:t>An experiment: </a:t>
            </a:r>
          </a:p>
          <a:p>
            <a:pPr marL="609600" indent="-609600" eaLnBrk="1" hangingPunct="1">
              <a:buFont typeface="Wingdings" pitchFamily="2" charset="2"/>
              <a:buNone/>
            </a:pPr>
            <a:r>
              <a:rPr lang="it-IT" altLang="it-IT" sz="2600" smtClean="0"/>
              <a:t>THE WEST WING (Episode 10)</a:t>
            </a:r>
          </a:p>
          <a:p>
            <a:pPr marL="609600" indent="-609600" eaLnBrk="1" hangingPunct="1">
              <a:buFont typeface="Wingdings" pitchFamily="2" charset="2"/>
              <a:buNone/>
            </a:pPr>
            <a:r>
              <a:rPr lang="it-IT" altLang="it-IT" sz="2600" smtClean="0"/>
              <a:t>Two (and then three) Italian subtitled versions were</a:t>
            </a:r>
          </a:p>
          <a:p>
            <a:pPr marL="609600" indent="-609600" eaLnBrk="1" hangingPunct="1">
              <a:buFont typeface="Wingdings" pitchFamily="2" charset="2"/>
              <a:buNone/>
            </a:pPr>
            <a:r>
              <a:rPr lang="it-IT" altLang="it-IT" sz="2600" smtClean="0"/>
              <a:t>prepared:</a:t>
            </a:r>
          </a:p>
          <a:p>
            <a:pPr marL="609600" indent="-609600" eaLnBrk="1" hangingPunct="1">
              <a:buFontTx/>
              <a:buNone/>
            </a:pPr>
            <a:r>
              <a:rPr lang="it-IT" altLang="it-IT" sz="2600" smtClean="0"/>
              <a:t>	</a:t>
            </a:r>
            <a:r>
              <a:rPr lang="it-IT" altLang="it-IT" sz="2200" smtClean="0"/>
              <a:t>&gt; </a:t>
            </a:r>
            <a:r>
              <a:rPr lang="it-IT" altLang="it-IT" sz="2600" smtClean="0"/>
              <a:t>for hearing viewers (rapid and detailed)</a:t>
            </a:r>
          </a:p>
          <a:p>
            <a:pPr marL="609600" indent="-609600" eaLnBrk="1" hangingPunct="1">
              <a:buFontTx/>
              <a:buNone/>
            </a:pPr>
            <a:r>
              <a:rPr lang="it-IT" altLang="it-IT" sz="2600" smtClean="0"/>
              <a:t>	&gt; for non-hearing viewers (slower and less 	detailed)</a:t>
            </a:r>
          </a:p>
          <a:p>
            <a:pPr marL="609600" indent="-609600" eaLnBrk="1" hangingPunct="1">
              <a:buFontTx/>
              <a:buNone/>
            </a:pPr>
            <a:r>
              <a:rPr lang="it-IT" altLang="it-IT" sz="2600" smtClean="0"/>
              <a:t>	&gt; a ‘harmonised’ version</a:t>
            </a:r>
          </a:p>
          <a:p>
            <a:pPr marL="609600" indent="-609600" eaLnBrk="1" hangingPunct="1">
              <a:buFontTx/>
              <a:buChar char="•"/>
            </a:pPr>
            <a:endParaRPr lang="it-IT" altLang="it-IT" sz="2600" smtClean="0"/>
          </a:p>
          <a:p>
            <a:pPr marL="609600" indent="-609600" eaLnBrk="1" hangingPunct="1">
              <a:buFontTx/>
              <a:buChar char="•"/>
            </a:pPr>
            <a:endParaRPr lang="it-IT" altLang="it-IT" sz="2600" smtClean="0"/>
          </a:p>
        </p:txBody>
      </p:sp>
    </p:spTree>
    <p:extLst>
      <p:ext uri="{BB962C8B-B14F-4D97-AF65-F5344CB8AC3E}">
        <p14:creationId xmlns:p14="http://schemas.microsoft.com/office/powerpoint/2010/main" val="32016085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it-IT" altLang="it-IT" smtClean="0"/>
              <a:t>Experiment</a:t>
            </a:r>
          </a:p>
        </p:txBody>
      </p:sp>
      <p:sp>
        <p:nvSpPr>
          <p:cNvPr id="24579" name="Rectangle 3"/>
          <p:cNvSpPr>
            <a:spLocks noGrp="1" noChangeArrowheads="1"/>
          </p:cNvSpPr>
          <p:nvPr>
            <p:ph type="body" idx="1"/>
          </p:nvPr>
        </p:nvSpPr>
        <p:spPr/>
        <p:txBody>
          <a:bodyPr>
            <a:normAutofit fontScale="70000" lnSpcReduction="20000"/>
          </a:bodyPr>
          <a:lstStyle/>
          <a:p>
            <a:pPr marL="609600" indent="-609600" eaLnBrk="1" hangingPunct="1">
              <a:lnSpc>
                <a:spcPct val="80000"/>
              </a:lnSpc>
              <a:buFont typeface="Wingdings" pitchFamily="2" charset="2"/>
              <a:buNone/>
            </a:pPr>
            <a:r>
              <a:rPr lang="it-IT" altLang="it-IT" sz="1900" smtClean="0"/>
              <a:t>Two groups of hearers:</a:t>
            </a:r>
          </a:p>
          <a:p>
            <a:pPr marL="609600" indent="-609600" eaLnBrk="1" hangingPunct="1">
              <a:lnSpc>
                <a:spcPct val="80000"/>
              </a:lnSpc>
              <a:buFontTx/>
              <a:buAutoNum type="arabicPeriod"/>
            </a:pPr>
            <a:r>
              <a:rPr lang="it-IT" altLang="it-IT" sz="1900" smtClean="0"/>
              <a:t>Aged 52-85 (6 subjects)</a:t>
            </a:r>
          </a:p>
          <a:p>
            <a:pPr marL="609600" indent="-609600" eaLnBrk="1" hangingPunct="1">
              <a:lnSpc>
                <a:spcPct val="80000"/>
              </a:lnSpc>
              <a:buFontTx/>
              <a:buAutoNum type="arabicPeriod" startAt="2"/>
            </a:pPr>
            <a:r>
              <a:rPr lang="it-IT" altLang="it-IT" sz="1900" smtClean="0"/>
              <a:t>Aged 22-27 (7 subjects)</a:t>
            </a:r>
          </a:p>
          <a:p>
            <a:pPr marL="609600" indent="-609600" eaLnBrk="1" hangingPunct="1">
              <a:lnSpc>
                <a:spcPct val="80000"/>
              </a:lnSpc>
              <a:buFontTx/>
              <a:buNone/>
            </a:pPr>
            <a:r>
              <a:rPr lang="it-IT" altLang="it-IT" sz="1900" smtClean="0"/>
              <a:t>Both groups were asked to fill in a questionnaire and comment on</a:t>
            </a:r>
          </a:p>
          <a:p>
            <a:pPr marL="609600" indent="-609600" eaLnBrk="1" hangingPunct="1">
              <a:lnSpc>
                <a:spcPct val="80000"/>
              </a:lnSpc>
              <a:buFontTx/>
              <a:buNone/>
            </a:pPr>
            <a:r>
              <a:rPr lang="it-IT" altLang="it-IT" sz="1900" smtClean="0"/>
              <a:t>such parameters as:</a:t>
            </a:r>
          </a:p>
          <a:p>
            <a:pPr marL="609600" indent="-609600" eaLnBrk="1" hangingPunct="1">
              <a:lnSpc>
                <a:spcPct val="80000"/>
              </a:lnSpc>
              <a:buFontTx/>
              <a:buNone/>
            </a:pPr>
            <a:endParaRPr lang="it-IT" altLang="it-IT" sz="1900" smtClean="0"/>
          </a:p>
          <a:p>
            <a:pPr marL="609600" indent="-609600" eaLnBrk="1" hangingPunct="1">
              <a:lnSpc>
                <a:spcPct val="80000"/>
              </a:lnSpc>
              <a:buFontTx/>
              <a:buNone/>
            </a:pPr>
            <a:r>
              <a:rPr lang="it-IT" altLang="it-IT" sz="1900" smtClean="0"/>
              <a:t>presentation rate</a:t>
            </a:r>
          </a:p>
          <a:p>
            <a:pPr marL="609600" indent="-609600" eaLnBrk="1" hangingPunct="1">
              <a:lnSpc>
                <a:spcPct val="80000"/>
              </a:lnSpc>
              <a:buFont typeface="Wingdings" pitchFamily="2" charset="2"/>
              <a:buNone/>
            </a:pPr>
            <a:r>
              <a:rPr lang="it-IT" altLang="it-IT" sz="1900" smtClean="0"/>
              <a:t>impact of shot changes</a:t>
            </a:r>
          </a:p>
          <a:p>
            <a:pPr marL="609600" indent="-609600" eaLnBrk="1" hangingPunct="1">
              <a:lnSpc>
                <a:spcPct val="80000"/>
              </a:lnSpc>
              <a:buFont typeface="Wingdings" pitchFamily="2" charset="2"/>
              <a:buNone/>
            </a:pPr>
            <a:r>
              <a:rPr lang="it-IT" altLang="it-IT" sz="1900" smtClean="0"/>
              <a:t>positioning</a:t>
            </a:r>
          </a:p>
          <a:p>
            <a:pPr marL="609600" indent="-609600" eaLnBrk="1" hangingPunct="1">
              <a:lnSpc>
                <a:spcPct val="80000"/>
              </a:lnSpc>
              <a:buFont typeface="Wingdings" pitchFamily="2" charset="2"/>
              <a:buNone/>
            </a:pPr>
            <a:r>
              <a:rPr lang="it-IT" altLang="it-IT" sz="1900" u="sng" smtClean="0"/>
              <a:t>use of symbols</a:t>
            </a:r>
          </a:p>
          <a:p>
            <a:pPr marL="609600" indent="-609600" eaLnBrk="1" hangingPunct="1">
              <a:lnSpc>
                <a:spcPct val="80000"/>
              </a:lnSpc>
              <a:buFont typeface="Wingdings" pitchFamily="2" charset="2"/>
              <a:buNone/>
            </a:pPr>
            <a:r>
              <a:rPr lang="it-IT" altLang="it-IT" sz="1900" smtClean="0"/>
              <a:t>etc.</a:t>
            </a:r>
          </a:p>
          <a:p>
            <a:pPr marL="609600" indent="-609600" eaLnBrk="1" hangingPunct="1">
              <a:lnSpc>
                <a:spcPct val="80000"/>
              </a:lnSpc>
              <a:buFont typeface="Wingdings" pitchFamily="2" charset="2"/>
              <a:buNone/>
            </a:pPr>
            <a:endParaRPr lang="it-IT" altLang="it-IT" sz="1900" smtClean="0"/>
          </a:p>
          <a:p>
            <a:pPr marL="609600" indent="-609600" eaLnBrk="1" hangingPunct="1">
              <a:lnSpc>
                <a:spcPct val="80000"/>
              </a:lnSpc>
              <a:buFont typeface="Wingdings" pitchFamily="2" charset="2"/>
              <a:buNone/>
            </a:pPr>
            <a:r>
              <a:rPr lang="it-IT" altLang="it-IT" sz="1900" smtClean="0"/>
              <a:t>Modified after difficulties were encountered. It needed ‘slowing’, leading to</a:t>
            </a:r>
          </a:p>
          <a:p>
            <a:pPr marL="609600" indent="-609600" eaLnBrk="1" hangingPunct="1">
              <a:lnSpc>
                <a:spcPct val="80000"/>
              </a:lnSpc>
              <a:buFont typeface="Wingdings" pitchFamily="2" charset="2"/>
              <a:buNone/>
            </a:pPr>
            <a:r>
              <a:rPr lang="it-IT" altLang="it-IT" sz="1900" smtClean="0"/>
              <a:t>the production of a first ‘harmonised version’ i.e.  a version that might</a:t>
            </a:r>
          </a:p>
          <a:p>
            <a:pPr marL="609600" indent="-609600" eaLnBrk="1" hangingPunct="1">
              <a:lnSpc>
                <a:spcPct val="80000"/>
              </a:lnSpc>
              <a:buFont typeface="Wingdings" pitchFamily="2" charset="2"/>
              <a:buNone/>
            </a:pPr>
            <a:r>
              <a:rPr lang="it-IT" altLang="it-IT" sz="1900" smtClean="0"/>
              <a:t>possibly be acceptable for both hearing and non-hearing subjects.</a:t>
            </a:r>
          </a:p>
          <a:p>
            <a:pPr marL="609600" indent="-609600" eaLnBrk="1" hangingPunct="1">
              <a:lnSpc>
                <a:spcPct val="80000"/>
              </a:lnSpc>
              <a:buFont typeface="Wingdings" pitchFamily="2" charset="2"/>
              <a:buNone/>
            </a:pPr>
            <a:endParaRPr lang="it-IT" altLang="it-IT" sz="1900" smtClean="0"/>
          </a:p>
          <a:p>
            <a:pPr marL="609600" indent="-609600" eaLnBrk="1" hangingPunct="1">
              <a:lnSpc>
                <a:spcPct val="80000"/>
              </a:lnSpc>
              <a:buFont typeface="Wingdings" pitchFamily="2" charset="2"/>
              <a:buNone/>
            </a:pPr>
            <a:endParaRPr lang="it-IT" altLang="it-IT" sz="1900" smtClean="0"/>
          </a:p>
        </p:txBody>
      </p:sp>
    </p:spTree>
    <p:extLst>
      <p:ext uri="{BB962C8B-B14F-4D97-AF65-F5344CB8AC3E}">
        <p14:creationId xmlns:p14="http://schemas.microsoft.com/office/powerpoint/2010/main" val="25368716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it-IT" altLang="it-IT" smtClean="0"/>
              <a:t>SDH version</a:t>
            </a:r>
          </a:p>
        </p:txBody>
      </p:sp>
      <p:sp>
        <p:nvSpPr>
          <p:cNvPr id="25603" name="Rectangle 3"/>
          <p:cNvSpPr>
            <a:spLocks noGrp="1" noChangeArrowheads="1"/>
          </p:cNvSpPr>
          <p:nvPr>
            <p:ph type="body" idx="1"/>
          </p:nvPr>
        </p:nvSpPr>
        <p:spPr/>
        <p:txBody>
          <a:bodyPr>
            <a:normAutofit lnSpcReduction="10000"/>
          </a:bodyPr>
          <a:lstStyle/>
          <a:p>
            <a:pPr eaLnBrk="1" hangingPunct="1"/>
            <a:r>
              <a:rPr lang="it-IT" altLang="it-IT" sz="2600" smtClean="0"/>
              <a:t>An SDH version was also prepared, based on criteria from the limited literature on the subject and the results of the first experiment, for a group of 14 deaf subjects at the Trieste branch of the National Deaf Association. A quite wide age range but nobody under thirty.</a:t>
            </a:r>
          </a:p>
          <a:p>
            <a:pPr eaLnBrk="1" hangingPunct="1"/>
            <a:r>
              <a:rPr lang="it-IT" altLang="it-IT" sz="2600" smtClean="0"/>
              <a:t>The same questionnaire was used as in the first experiment</a:t>
            </a:r>
          </a:p>
        </p:txBody>
      </p:sp>
    </p:spTree>
    <p:extLst>
      <p:ext uri="{BB962C8B-B14F-4D97-AF65-F5344CB8AC3E}">
        <p14:creationId xmlns:p14="http://schemas.microsoft.com/office/powerpoint/2010/main" val="15985659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it-IT" altLang="it-IT" smtClean="0"/>
              <a:t>SDH version</a:t>
            </a:r>
          </a:p>
        </p:txBody>
      </p:sp>
      <p:sp>
        <p:nvSpPr>
          <p:cNvPr id="26627" name="Rectangle 3"/>
          <p:cNvSpPr>
            <a:spLocks noGrp="1" noChangeArrowheads="1"/>
          </p:cNvSpPr>
          <p:nvPr>
            <p:ph type="body" idx="1"/>
          </p:nvPr>
        </p:nvSpPr>
        <p:spPr>
          <a:xfrm>
            <a:off x="539750" y="1916113"/>
            <a:ext cx="8229600" cy="4411662"/>
          </a:xfrm>
        </p:spPr>
        <p:txBody>
          <a:bodyPr/>
          <a:lstStyle/>
          <a:p>
            <a:pPr eaLnBrk="1" hangingPunct="1">
              <a:buFont typeface="Wingdings" pitchFamily="2" charset="2"/>
              <a:buNone/>
            </a:pPr>
            <a:r>
              <a:rPr lang="it-IT" altLang="it-IT" smtClean="0"/>
              <a:t>	In general, reception was better than in the hearing group.</a:t>
            </a:r>
          </a:p>
          <a:p>
            <a:pPr eaLnBrk="1" hangingPunct="1">
              <a:buFont typeface="Wingdings" pitchFamily="2" charset="2"/>
              <a:buNone/>
            </a:pPr>
            <a:r>
              <a:rPr lang="it-IT" altLang="it-IT" smtClean="0"/>
              <a:t>	They prefer colour coding to symbols for character identification.</a:t>
            </a:r>
          </a:p>
          <a:p>
            <a:pPr eaLnBrk="1" hangingPunct="1">
              <a:buFont typeface="Wingdings" pitchFamily="2" charset="2"/>
              <a:buNone/>
            </a:pPr>
            <a:r>
              <a:rPr lang="it-IT" altLang="it-IT" smtClean="0"/>
              <a:t>	Interestingly, their understanding of the subtitles (short and sharp, and connected to the visual) was greater that the understanding of the questionnaire.</a:t>
            </a:r>
          </a:p>
          <a:p>
            <a:pPr eaLnBrk="1" hangingPunct="1">
              <a:buFont typeface="Wingdings" pitchFamily="2" charset="2"/>
              <a:buNone/>
            </a:pPr>
            <a:endParaRPr lang="it-IT" altLang="it-IT" smtClean="0"/>
          </a:p>
        </p:txBody>
      </p:sp>
    </p:spTree>
    <p:extLst>
      <p:ext uri="{BB962C8B-B14F-4D97-AF65-F5344CB8AC3E}">
        <p14:creationId xmlns:p14="http://schemas.microsoft.com/office/powerpoint/2010/main" val="34816956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009442" y="332657"/>
            <a:ext cx="7125113" cy="792088"/>
          </a:xfrm>
        </p:spPr>
        <p:txBody>
          <a:bodyPr/>
          <a:lstStyle/>
          <a:p>
            <a:pPr eaLnBrk="1" hangingPunct="1"/>
            <a:r>
              <a:rPr lang="it-IT" altLang="it-IT" dirty="0" err="1" smtClean="0"/>
              <a:t>Temporary</a:t>
            </a:r>
            <a:r>
              <a:rPr lang="it-IT" altLang="it-IT" dirty="0" smtClean="0"/>
              <a:t> </a:t>
            </a:r>
            <a:r>
              <a:rPr lang="it-IT" altLang="it-IT" dirty="0" err="1" smtClean="0"/>
              <a:t>conclusions</a:t>
            </a:r>
            <a:endParaRPr lang="it-IT" altLang="it-IT" dirty="0" smtClean="0"/>
          </a:p>
        </p:txBody>
      </p:sp>
      <p:sp>
        <p:nvSpPr>
          <p:cNvPr id="27651" name="Rectangle 3"/>
          <p:cNvSpPr>
            <a:spLocks noGrp="1" noChangeArrowheads="1"/>
          </p:cNvSpPr>
          <p:nvPr>
            <p:ph type="body" idx="1"/>
          </p:nvPr>
        </p:nvSpPr>
        <p:spPr/>
        <p:txBody>
          <a:bodyPr>
            <a:normAutofit fontScale="85000" lnSpcReduction="20000"/>
          </a:bodyPr>
          <a:lstStyle/>
          <a:p>
            <a:pPr eaLnBrk="1" hangingPunct="1">
              <a:lnSpc>
                <a:spcPct val="80000"/>
              </a:lnSpc>
              <a:buFont typeface="Wingdings" pitchFamily="2" charset="2"/>
              <a:buNone/>
            </a:pPr>
            <a:r>
              <a:rPr lang="it-IT" altLang="it-IT" sz="2600" dirty="0" err="1" smtClean="0"/>
              <a:t>It</a:t>
            </a:r>
            <a:r>
              <a:rPr lang="it-IT" altLang="it-IT" sz="2600" dirty="0" smtClean="0"/>
              <a:t> </a:t>
            </a:r>
            <a:r>
              <a:rPr lang="it-IT" altLang="it-IT" sz="2600" dirty="0" err="1" smtClean="0"/>
              <a:t>would</a:t>
            </a:r>
            <a:r>
              <a:rPr lang="it-IT" altLang="it-IT" sz="2600" dirty="0" smtClean="0"/>
              <a:t> </a:t>
            </a:r>
            <a:r>
              <a:rPr lang="it-IT" altLang="it-IT" sz="2600" dirty="0" err="1" smtClean="0"/>
              <a:t>seem</a:t>
            </a:r>
            <a:r>
              <a:rPr lang="it-IT" altLang="it-IT" sz="2600" dirty="0" smtClean="0"/>
              <a:t> </a:t>
            </a:r>
            <a:r>
              <a:rPr lang="it-IT" altLang="it-IT" sz="2600" dirty="0" err="1" smtClean="0"/>
              <a:t>that</a:t>
            </a:r>
            <a:r>
              <a:rPr lang="it-IT" altLang="it-IT" sz="2600" dirty="0" smtClean="0"/>
              <a:t> the </a:t>
            </a:r>
            <a:r>
              <a:rPr lang="it-IT" altLang="it-IT" sz="2600" dirty="0" err="1" smtClean="0"/>
              <a:t>carefully</a:t>
            </a:r>
            <a:r>
              <a:rPr lang="it-IT" altLang="it-IT" sz="2600" dirty="0" smtClean="0"/>
              <a:t> and</a:t>
            </a:r>
          </a:p>
          <a:p>
            <a:pPr eaLnBrk="1" hangingPunct="1">
              <a:lnSpc>
                <a:spcPct val="80000"/>
              </a:lnSpc>
              <a:buFont typeface="Wingdings" pitchFamily="2" charset="2"/>
              <a:buNone/>
            </a:pPr>
            <a:r>
              <a:rPr lang="it-IT" altLang="it-IT" sz="2600" dirty="0" err="1" smtClean="0"/>
              <a:t>specifically</a:t>
            </a:r>
            <a:r>
              <a:rPr lang="it-IT" altLang="it-IT" sz="2600" dirty="0" smtClean="0"/>
              <a:t> </a:t>
            </a:r>
            <a:r>
              <a:rPr lang="it-IT" altLang="it-IT" sz="2600" dirty="0" err="1" smtClean="0"/>
              <a:t>prepared</a:t>
            </a:r>
            <a:r>
              <a:rPr lang="it-IT" altLang="it-IT" sz="2600" dirty="0" smtClean="0"/>
              <a:t> SDH </a:t>
            </a:r>
            <a:r>
              <a:rPr lang="it-IT" altLang="it-IT" sz="2600" dirty="0" err="1" smtClean="0"/>
              <a:t>version</a:t>
            </a:r>
            <a:r>
              <a:rPr lang="it-IT" altLang="it-IT" sz="2600" dirty="0" smtClean="0"/>
              <a:t> </a:t>
            </a:r>
            <a:r>
              <a:rPr lang="it-IT" altLang="it-IT" sz="2600" dirty="0" err="1" smtClean="0"/>
              <a:t>succeeded</a:t>
            </a:r>
            <a:endParaRPr lang="it-IT" altLang="it-IT" sz="2600" dirty="0" smtClean="0"/>
          </a:p>
          <a:p>
            <a:pPr eaLnBrk="1" hangingPunct="1">
              <a:lnSpc>
                <a:spcPct val="80000"/>
              </a:lnSpc>
              <a:buFont typeface="Wingdings" pitchFamily="2" charset="2"/>
              <a:buNone/>
            </a:pPr>
            <a:r>
              <a:rPr lang="it-IT" altLang="it-IT" sz="2600" dirty="0" smtClean="0"/>
              <a:t>with </a:t>
            </a:r>
            <a:r>
              <a:rPr lang="it-IT" altLang="it-IT" sz="2600" dirty="0" err="1" smtClean="0"/>
              <a:t>its</a:t>
            </a:r>
            <a:r>
              <a:rPr lang="it-IT" altLang="it-IT" sz="2600" dirty="0" smtClean="0"/>
              <a:t> audience more </a:t>
            </a:r>
            <a:r>
              <a:rPr lang="it-IT" altLang="it-IT" sz="2600" dirty="0" err="1" smtClean="0"/>
              <a:t>than</a:t>
            </a:r>
            <a:r>
              <a:rPr lang="it-IT" altLang="it-IT" sz="2600" dirty="0" smtClean="0"/>
              <a:t> the ‘</a:t>
            </a:r>
            <a:r>
              <a:rPr lang="it-IT" altLang="it-IT" sz="2600" dirty="0" err="1" smtClean="0"/>
              <a:t>normal</a:t>
            </a:r>
            <a:r>
              <a:rPr lang="it-IT" altLang="it-IT" sz="2600" dirty="0" smtClean="0"/>
              <a:t>’</a:t>
            </a:r>
          </a:p>
          <a:p>
            <a:pPr eaLnBrk="1" hangingPunct="1">
              <a:lnSpc>
                <a:spcPct val="80000"/>
              </a:lnSpc>
              <a:buFont typeface="Wingdings" pitchFamily="2" charset="2"/>
              <a:buNone/>
            </a:pPr>
            <a:r>
              <a:rPr lang="it-IT" altLang="it-IT" sz="2600" dirty="0" err="1" smtClean="0"/>
              <a:t>version</a:t>
            </a:r>
            <a:r>
              <a:rPr lang="it-IT" altLang="it-IT" sz="2600" dirty="0" smtClean="0"/>
              <a:t> for </a:t>
            </a:r>
            <a:r>
              <a:rPr lang="it-IT" altLang="it-IT" sz="2600" dirty="0" err="1" smtClean="0"/>
              <a:t>hearers</a:t>
            </a:r>
            <a:r>
              <a:rPr lang="it-IT" altLang="it-IT" sz="2600" dirty="0" smtClean="0"/>
              <a:t> </a:t>
            </a:r>
            <a:r>
              <a:rPr lang="it-IT" altLang="it-IT" sz="2600" dirty="0" err="1" smtClean="0"/>
              <a:t>even</a:t>
            </a:r>
            <a:r>
              <a:rPr lang="it-IT" altLang="it-IT" sz="2600" dirty="0" smtClean="0"/>
              <a:t> </a:t>
            </a:r>
            <a:r>
              <a:rPr lang="it-IT" altLang="it-IT" sz="2600" dirty="0" err="1" smtClean="0"/>
              <a:t>after</a:t>
            </a:r>
            <a:r>
              <a:rPr lang="it-IT" altLang="it-IT" sz="2600" dirty="0" smtClean="0"/>
              <a:t> </a:t>
            </a:r>
            <a:r>
              <a:rPr lang="it-IT" altLang="it-IT" sz="2600" dirty="0" err="1" smtClean="0"/>
              <a:t>its</a:t>
            </a:r>
            <a:r>
              <a:rPr lang="it-IT" altLang="it-IT" sz="2600" dirty="0" smtClean="0"/>
              <a:t> </a:t>
            </a:r>
            <a:r>
              <a:rPr lang="it-IT" altLang="it-IT" sz="2600" dirty="0" err="1" smtClean="0"/>
              <a:t>modifications</a:t>
            </a:r>
            <a:r>
              <a:rPr lang="it-IT" altLang="it-IT" sz="2600" dirty="0" smtClean="0"/>
              <a:t>. More</a:t>
            </a:r>
          </a:p>
          <a:p>
            <a:pPr eaLnBrk="1" hangingPunct="1">
              <a:lnSpc>
                <a:spcPct val="80000"/>
              </a:lnSpc>
              <a:buFont typeface="Wingdings" pitchFamily="2" charset="2"/>
              <a:buNone/>
            </a:pPr>
            <a:r>
              <a:rPr lang="it-IT" altLang="it-IT" sz="2600" dirty="0" smtClean="0"/>
              <a:t>fine </a:t>
            </a:r>
            <a:r>
              <a:rPr lang="it-IT" altLang="it-IT" sz="2600" dirty="0" err="1" smtClean="0"/>
              <a:t>tuning</a:t>
            </a:r>
            <a:r>
              <a:rPr lang="it-IT" altLang="it-IT" sz="2600" dirty="0" smtClean="0"/>
              <a:t> </a:t>
            </a:r>
            <a:r>
              <a:rPr lang="it-IT" altLang="it-IT" sz="2600" dirty="0" err="1" smtClean="0"/>
              <a:t>will</a:t>
            </a:r>
            <a:r>
              <a:rPr lang="it-IT" altLang="it-IT" sz="2600" dirty="0" smtClean="0"/>
              <a:t> be </a:t>
            </a:r>
            <a:r>
              <a:rPr lang="it-IT" altLang="it-IT" sz="2600" dirty="0" err="1" smtClean="0"/>
              <a:t>carried</a:t>
            </a:r>
            <a:r>
              <a:rPr lang="it-IT" altLang="it-IT" sz="2600" dirty="0" smtClean="0"/>
              <a:t> out on the ‘</a:t>
            </a:r>
            <a:r>
              <a:rPr lang="it-IT" altLang="it-IT" sz="2600" dirty="0" err="1" smtClean="0"/>
              <a:t>harmonised</a:t>
            </a:r>
            <a:endParaRPr lang="it-IT" altLang="it-IT" sz="2600" dirty="0" smtClean="0"/>
          </a:p>
          <a:p>
            <a:pPr eaLnBrk="1" hangingPunct="1">
              <a:lnSpc>
                <a:spcPct val="80000"/>
              </a:lnSpc>
              <a:buFont typeface="Wingdings" pitchFamily="2" charset="2"/>
              <a:buNone/>
            </a:pPr>
            <a:r>
              <a:rPr lang="it-IT" altLang="it-IT" sz="2600" dirty="0" err="1" smtClean="0"/>
              <a:t>version</a:t>
            </a:r>
            <a:r>
              <a:rPr lang="it-IT" altLang="it-IT" sz="2600" dirty="0" smtClean="0"/>
              <a:t>’ </a:t>
            </a:r>
            <a:r>
              <a:rPr lang="it-IT" altLang="it-IT" sz="2600" dirty="0" err="1" smtClean="0"/>
              <a:t>which</a:t>
            </a:r>
            <a:r>
              <a:rPr lang="it-IT" altLang="it-IT" sz="2600" dirty="0" smtClean="0"/>
              <a:t> </a:t>
            </a:r>
            <a:r>
              <a:rPr lang="it-IT" altLang="it-IT" sz="2600" dirty="0" err="1" smtClean="0"/>
              <a:t>will</a:t>
            </a:r>
            <a:r>
              <a:rPr lang="it-IT" altLang="it-IT" sz="2600" dirty="0" smtClean="0"/>
              <a:t> </a:t>
            </a:r>
            <a:r>
              <a:rPr lang="it-IT" altLang="it-IT" sz="2600" dirty="0" err="1" smtClean="0"/>
              <a:t>then</a:t>
            </a:r>
            <a:r>
              <a:rPr lang="it-IT" altLang="it-IT" sz="2600" dirty="0" smtClean="0"/>
              <a:t> be </a:t>
            </a:r>
            <a:r>
              <a:rPr lang="it-IT" altLang="it-IT" sz="2600" dirty="0" err="1" smtClean="0"/>
              <a:t>shown</a:t>
            </a:r>
            <a:r>
              <a:rPr lang="it-IT" altLang="it-IT" sz="2600" dirty="0" smtClean="0"/>
              <a:t> to </a:t>
            </a:r>
            <a:r>
              <a:rPr lang="it-IT" altLang="it-IT" sz="2600" dirty="0" err="1" smtClean="0"/>
              <a:t>deaf</a:t>
            </a:r>
            <a:endParaRPr lang="it-IT" altLang="it-IT" sz="2600" dirty="0" smtClean="0"/>
          </a:p>
          <a:p>
            <a:pPr eaLnBrk="1" hangingPunct="1">
              <a:lnSpc>
                <a:spcPct val="80000"/>
              </a:lnSpc>
              <a:buFont typeface="Wingdings" pitchFamily="2" charset="2"/>
              <a:buNone/>
            </a:pPr>
            <a:r>
              <a:rPr lang="it-IT" altLang="it-IT" sz="2600" dirty="0" err="1" smtClean="0"/>
              <a:t>viewers</a:t>
            </a:r>
            <a:r>
              <a:rPr lang="it-IT" altLang="it-IT" sz="2600" dirty="0" smtClean="0"/>
              <a:t>. The SDH </a:t>
            </a:r>
            <a:r>
              <a:rPr lang="it-IT" altLang="it-IT" sz="2600" dirty="0" err="1" smtClean="0"/>
              <a:t>version</a:t>
            </a:r>
            <a:r>
              <a:rPr lang="it-IT" altLang="it-IT" sz="2600" dirty="0" smtClean="0"/>
              <a:t> </a:t>
            </a:r>
            <a:r>
              <a:rPr lang="it-IT" altLang="it-IT" sz="2600" dirty="0" err="1" smtClean="0"/>
              <a:t>will</a:t>
            </a:r>
            <a:r>
              <a:rPr lang="it-IT" altLang="it-IT" sz="2600" dirty="0" smtClean="0"/>
              <a:t> be </a:t>
            </a:r>
            <a:r>
              <a:rPr lang="it-IT" altLang="it-IT" sz="2600" dirty="0" err="1" smtClean="0"/>
              <a:t>shown</a:t>
            </a:r>
            <a:r>
              <a:rPr lang="it-IT" altLang="it-IT" sz="2600" dirty="0" smtClean="0"/>
              <a:t> to </a:t>
            </a:r>
            <a:r>
              <a:rPr lang="it-IT" altLang="it-IT" sz="2600" dirty="0" err="1" smtClean="0"/>
              <a:t>different</a:t>
            </a:r>
            <a:endParaRPr lang="it-IT" altLang="it-IT" sz="2600" dirty="0" smtClean="0"/>
          </a:p>
          <a:p>
            <a:pPr eaLnBrk="1" hangingPunct="1">
              <a:lnSpc>
                <a:spcPct val="80000"/>
              </a:lnSpc>
              <a:buFont typeface="Wingdings" pitchFamily="2" charset="2"/>
              <a:buNone/>
            </a:pPr>
            <a:r>
              <a:rPr lang="it-IT" altLang="it-IT" sz="2600" dirty="0" err="1" smtClean="0"/>
              <a:t>groups</a:t>
            </a:r>
            <a:r>
              <a:rPr lang="it-IT" altLang="it-IT" sz="2600" dirty="0" smtClean="0"/>
              <a:t> of ‘</a:t>
            </a:r>
            <a:r>
              <a:rPr lang="it-IT" altLang="it-IT" sz="2600" dirty="0" err="1" smtClean="0"/>
              <a:t>hearers</a:t>
            </a:r>
            <a:r>
              <a:rPr lang="it-IT" altLang="it-IT" sz="2600" dirty="0" smtClean="0"/>
              <a:t>’ ... </a:t>
            </a:r>
            <a:r>
              <a:rPr lang="it-IT" altLang="it-IT" sz="2600" dirty="0" err="1" smtClean="0"/>
              <a:t>until</a:t>
            </a:r>
            <a:r>
              <a:rPr lang="it-IT" altLang="it-IT" sz="2600" dirty="0" smtClean="0"/>
              <a:t> some </a:t>
            </a:r>
            <a:r>
              <a:rPr lang="it-IT" altLang="it-IT" sz="2600" dirty="0" err="1" smtClean="0"/>
              <a:t>kind</a:t>
            </a:r>
            <a:r>
              <a:rPr lang="it-IT" altLang="it-IT" sz="2600" dirty="0" smtClean="0"/>
              <a:t> of </a:t>
            </a:r>
            <a:r>
              <a:rPr lang="it-IT" altLang="it-IT" sz="2600" dirty="0" err="1" smtClean="0"/>
              <a:t>consensus</a:t>
            </a:r>
            <a:endParaRPr lang="it-IT" altLang="it-IT" sz="2600" dirty="0" smtClean="0"/>
          </a:p>
          <a:p>
            <a:pPr eaLnBrk="1" hangingPunct="1">
              <a:lnSpc>
                <a:spcPct val="80000"/>
              </a:lnSpc>
              <a:buFont typeface="Wingdings" pitchFamily="2" charset="2"/>
              <a:buNone/>
            </a:pPr>
            <a:r>
              <a:rPr lang="it-IT" altLang="it-IT" sz="2600" dirty="0" err="1" smtClean="0"/>
              <a:t>is</a:t>
            </a:r>
            <a:r>
              <a:rPr lang="it-IT" altLang="it-IT" sz="2600" dirty="0" smtClean="0"/>
              <a:t> </a:t>
            </a:r>
            <a:r>
              <a:rPr lang="it-IT" altLang="it-IT" sz="2600" dirty="0" err="1" smtClean="0"/>
              <a:t>achieved</a:t>
            </a:r>
            <a:r>
              <a:rPr lang="it-IT" altLang="it-IT" sz="2600" dirty="0" smtClean="0"/>
              <a:t>. </a:t>
            </a:r>
            <a:r>
              <a:rPr lang="it-IT" altLang="it-IT" sz="2600" u="sng" dirty="0" smtClean="0"/>
              <a:t>Watch </a:t>
            </a:r>
            <a:r>
              <a:rPr lang="it-IT" altLang="it-IT" sz="2600" u="sng" dirty="0" err="1" smtClean="0"/>
              <a:t>this</a:t>
            </a:r>
            <a:r>
              <a:rPr lang="it-IT" altLang="it-IT" sz="2600" u="sng" dirty="0" smtClean="0"/>
              <a:t> </a:t>
            </a:r>
            <a:r>
              <a:rPr lang="it-IT" altLang="it-IT" sz="2600" u="sng" dirty="0" err="1" smtClean="0"/>
              <a:t>space</a:t>
            </a:r>
            <a:r>
              <a:rPr lang="it-IT" altLang="it-IT" sz="2600" dirty="0" smtClean="0"/>
              <a:t>.</a:t>
            </a:r>
          </a:p>
        </p:txBody>
      </p:sp>
    </p:spTree>
    <p:extLst>
      <p:ext uri="{BB962C8B-B14F-4D97-AF65-F5344CB8AC3E}">
        <p14:creationId xmlns:p14="http://schemas.microsoft.com/office/powerpoint/2010/main" val="18391061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it-IT" altLang="it-IT" smtClean="0"/>
              <a:t>… this space</a:t>
            </a:r>
          </a:p>
        </p:txBody>
      </p:sp>
      <p:sp>
        <p:nvSpPr>
          <p:cNvPr id="28675" name="Rectangle 3"/>
          <p:cNvSpPr>
            <a:spLocks noGrp="1" noChangeArrowheads="1"/>
          </p:cNvSpPr>
          <p:nvPr>
            <p:ph type="body" idx="1"/>
          </p:nvPr>
        </p:nvSpPr>
        <p:spPr/>
        <p:txBody>
          <a:bodyPr>
            <a:normAutofit/>
          </a:bodyPr>
          <a:lstStyle/>
          <a:p>
            <a:pPr eaLnBrk="1" hangingPunct="1">
              <a:buFont typeface="Wingdings" pitchFamily="2" charset="2"/>
              <a:buNone/>
            </a:pPr>
            <a:r>
              <a:rPr lang="it-IT" altLang="it-IT" sz="2600" dirty="0" smtClean="0"/>
              <a:t>	The </a:t>
            </a:r>
            <a:r>
              <a:rPr lang="it-IT" altLang="it-IT" sz="2600" dirty="0" err="1" smtClean="0"/>
              <a:t>harmonised</a:t>
            </a:r>
            <a:r>
              <a:rPr lang="it-IT" altLang="it-IT" sz="2600" dirty="0" smtClean="0"/>
              <a:t> </a:t>
            </a:r>
            <a:r>
              <a:rPr lang="it-IT" altLang="it-IT" sz="2600" dirty="0" err="1" smtClean="0"/>
              <a:t>version</a:t>
            </a:r>
            <a:r>
              <a:rPr lang="it-IT" altLang="it-IT" sz="2600" dirty="0" smtClean="0"/>
              <a:t> </a:t>
            </a:r>
            <a:r>
              <a:rPr lang="it-IT" altLang="it-IT" sz="2600" dirty="0" err="1" smtClean="0"/>
              <a:t>was</a:t>
            </a:r>
            <a:r>
              <a:rPr lang="it-IT" altLang="it-IT" sz="2600" dirty="0" smtClean="0"/>
              <a:t> </a:t>
            </a:r>
            <a:r>
              <a:rPr lang="it-IT" altLang="it-IT" sz="2600" dirty="0" err="1" smtClean="0"/>
              <a:t>shown</a:t>
            </a:r>
            <a:r>
              <a:rPr lang="it-IT" altLang="it-IT" sz="2600" dirty="0" smtClean="0"/>
              <a:t> to </a:t>
            </a:r>
            <a:r>
              <a:rPr lang="it-IT" altLang="it-IT" sz="2600" dirty="0" err="1" smtClean="0"/>
              <a:t>deaf</a:t>
            </a:r>
            <a:r>
              <a:rPr lang="it-IT" altLang="it-IT" sz="2600" dirty="0" smtClean="0"/>
              <a:t> </a:t>
            </a:r>
            <a:r>
              <a:rPr lang="it-IT" altLang="it-IT" sz="2600" dirty="0" err="1" smtClean="0"/>
              <a:t>viewers</a:t>
            </a:r>
            <a:r>
              <a:rPr lang="it-IT" altLang="it-IT" sz="2600" dirty="0" smtClean="0"/>
              <a:t>. </a:t>
            </a:r>
          </a:p>
          <a:p>
            <a:pPr eaLnBrk="1" hangingPunct="1">
              <a:buFont typeface="Wingdings" pitchFamily="2" charset="2"/>
              <a:buNone/>
            </a:pPr>
            <a:r>
              <a:rPr lang="it-IT" altLang="it-IT" sz="2600" dirty="0" smtClean="0"/>
              <a:t>	The </a:t>
            </a:r>
            <a:r>
              <a:rPr lang="it-IT" altLang="it-IT" sz="2600" dirty="0" err="1" smtClean="0"/>
              <a:t>group</a:t>
            </a:r>
            <a:r>
              <a:rPr lang="it-IT" altLang="it-IT" sz="2600" dirty="0" smtClean="0"/>
              <a:t> </a:t>
            </a:r>
            <a:r>
              <a:rPr lang="it-IT" altLang="it-IT" sz="2600" dirty="0" err="1" smtClean="0"/>
              <a:t>was</a:t>
            </a:r>
            <a:r>
              <a:rPr lang="it-IT" altLang="it-IT" sz="2600" dirty="0" smtClean="0"/>
              <a:t> </a:t>
            </a:r>
            <a:r>
              <a:rPr lang="it-IT" altLang="it-IT" sz="2600" dirty="0" err="1" smtClean="0"/>
              <a:t>comparable</a:t>
            </a:r>
            <a:r>
              <a:rPr lang="it-IT" altLang="it-IT" sz="2600" dirty="0" smtClean="0"/>
              <a:t> to the first </a:t>
            </a:r>
            <a:r>
              <a:rPr lang="it-IT" altLang="it-IT" sz="2600" dirty="0" err="1" smtClean="0"/>
              <a:t>experiment</a:t>
            </a:r>
            <a:r>
              <a:rPr lang="it-IT" altLang="it-IT" sz="2600" dirty="0" smtClean="0"/>
              <a:t> </a:t>
            </a:r>
            <a:r>
              <a:rPr lang="it-IT" altLang="it-IT" sz="2600" dirty="0" err="1" smtClean="0"/>
              <a:t>group</a:t>
            </a:r>
            <a:r>
              <a:rPr lang="it-IT" altLang="it-IT" sz="2600" dirty="0" smtClean="0"/>
              <a:t> in </a:t>
            </a:r>
            <a:r>
              <a:rPr lang="it-IT" altLang="it-IT" sz="2600" dirty="0" err="1" smtClean="0"/>
              <a:t>terms</a:t>
            </a:r>
            <a:r>
              <a:rPr lang="it-IT" altLang="it-IT" sz="2600" dirty="0" smtClean="0"/>
              <a:t> of </a:t>
            </a:r>
            <a:r>
              <a:rPr lang="it-IT" altLang="it-IT" sz="2600" dirty="0" err="1" smtClean="0"/>
              <a:t>numbers</a:t>
            </a:r>
            <a:r>
              <a:rPr lang="it-IT" altLang="it-IT" sz="2600" dirty="0" smtClean="0"/>
              <a:t>, </a:t>
            </a:r>
            <a:r>
              <a:rPr lang="it-IT" altLang="it-IT" sz="2600" dirty="0" err="1" smtClean="0"/>
              <a:t>age</a:t>
            </a:r>
            <a:r>
              <a:rPr lang="it-IT" altLang="it-IT" sz="2600" dirty="0" smtClean="0"/>
              <a:t> </a:t>
            </a:r>
            <a:r>
              <a:rPr lang="it-IT" altLang="it-IT" sz="2600" dirty="0" err="1" smtClean="0"/>
              <a:t>range</a:t>
            </a:r>
            <a:r>
              <a:rPr lang="it-IT" altLang="it-IT" sz="2600" dirty="0" smtClean="0"/>
              <a:t>, etc.</a:t>
            </a:r>
          </a:p>
          <a:p>
            <a:pPr eaLnBrk="1" hangingPunct="1">
              <a:buFont typeface="Wingdings" pitchFamily="2" charset="2"/>
              <a:buNone/>
            </a:pPr>
            <a:r>
              <a:rPr lang="it-IT" altLang="it-IT" sz="2600" dirty="0" smtClean="0"/>
              <a:t>	</a:t>
            </a:r>
            <a:r>
              <a:rPr lang="it-IT" altLang="it-IT" sz="2600" dirty="0" err="1" smtClean="0"/>
              <a:t>There</a:t>
            </a:r>
            <a:r>
              <a:rPr lang="it-IT" altLang="it-IT" sz="2600" dirty="0" smtClean="0"/>
              <a:t> </a:t>
            </a:r>
            <a:r>
              <a:rPr lang="it-IT" altLang="it-IT" sz="2600" dirty="0" err="1" smtClean="0"/>
              <a:t>was</a:t>
            </a:r>
            <a:r>
              <a:rPr lang="it-IT" altLang="it-IT" sz="2600" dirty="0" smtClean="0"/>
              <a:t> a </a:t>
            </a:r>
            <a:r>
              <a:rPr lang="it-IT" altLang="it-IT" sz="2600" dirty="0" err="1" smtClean="0"/>
              <a:t>much</a:t>
            </a:r>
            <a:r>
              <a:rPr lang="it-IT" altLang="it-IT" sz="2600" dirty="0" smtClean="0"/>
              <a:t> more negative </a:t>
            </a:r>
            <a:r>
              <a:rPr lang="it-IT" altLang="it-IT" sz="2600" dirty="0" err="1" smtClean="0"/>
              <a:t>response</a:t>
            </a:r>
            <a:r>
              <a:rPr lang="it-IT" altLang="it-IT" sz="2600" dirty="0" smtClean="0"/>
              <a:t> and </a:t>
            </a:r>
            <a:r>
              <a:rPr lang="it-IT" altLang="it-IT" sz="2600" dirty="0" err="1" smtClean="0"/>
              <a:t>much</a:t>
            </a:r>
            <a:r>
              <a:rPr lang="it-IT" altLang="it-IT" sz="2600" dirty="0" smtClean="0"/>
              <a:t> </a:t>
            </a:r>
            <a:r>
              <a:rPr lang="it-IT" altLang="it-IT" sz="2600" dirty="0" err="1" smtClean="0"/>
              <a:t>lower</a:t>
            </a:r>
            <a:r>
              <a:rPr lang="it-IT" altLang="it-IT" sz="2600" dirty="0" smtClean="0"/>
              <a:t> </a:t>
            </a:r>
            <a:r>
              <a:rPr lang="it-IT" altLang="it-IT" sz="2600" dirty="0" err="1" smtClean="0"/>
              <a:t>comprehension</a:t>
            </a:r>
            <a:r>
              <a:rPr lang="it-IT" altLang="it-IT" sz="2600" dirty="0" smtClean="0"/>
              <a:t>, </a:t>
            </a:r>
            <a:r>
              <a:rPr lang="it-IT" altLang="it-IT" sz="2600" dirty="0" err="1" smtClean="0"/>
              <a:t>though</a:t>
            </a:r>
            <a:r>
              <a:rPr lang="it-IT" altLang="it-IT" sz="2600" dirty="0" smtClean="0"/>
              <a:t> the </a:t>
            </a:r>
            <a:r>
              <a:rPr lang="it-IT" altLang="it-IT" sz="2600" dirty="0" err="1" smtClean="0"/>
              <a:t>symbols</a:t>
            </a:r>
            <a:r>
              <a:rPr lang="it-IT" altLang="it-IT" sz="2600" dirty="0" smtClean="0"/>
              <a:t> </a:t>
            </a:r>
            <a:r>
              <a:rPr lang="it-IT" altLang="it-IT" sz="2600" dirty="0" err="1" smtClean="0"/>
              <a:t>were</a:t>
            </a:r>
            <a:r>
              <a:rPr lang="it-IT" altLang="it-IT" sz="2600" dirty="0" smtClean="0"/>
              <a:t> </a:t>
            </a:r>
            <a:r>
              <a:rPr lang="it-IT" altLang="it-IT" sz="2600" dirty="0" err="1" smtClean="0"/>
              <a:t>indicated</a:t>
            </a:r>
            <a:r>
              <a:rPr lang="it-IT" altLang="it-IT" sz="2600" dirty="0" smtClean="0"/>
              <a:t> </a:t>
            </a:r>
            <a:r>
              <a:rPr lang="it-IT" altLang="it-IT" sz="2600" dirty="0" err="1" smtClean="0"/>
              <a:t>as</a:t>
            </a:r>
            <a:r>
              <a:rPr lang="it-IT" altLang="it-IT" sz="2600" dirty="0" smtClean="0"/>
              <a:t> the major </a:t>
            </a:r>
            <a:r>
              <a:rPr lang="it-IT" altLang="it-IT" sz="2600" dirty="0" err="1" smtClean="0"/>
              <a:t>problem</a:t>
            </a:r>
            <a:r>
              <a:rPr lang="it-IT" altLang="it-IT" sz="2600" dirty="0" smtClean="0"/>
              <a:t>.</a:t>
            </a:r>
          </a:p>
          <a:p>
            <a:pPr eaLnBrk="1" hangingPunct="1"/>
            <a:endParaRPr lang="it-IT" altLang="it-IT" sz="2600" dirty="0" smtClean="0"/>
          </a:p>
        </p:txBody>
      </p:sp>
    </p:spTree>
    <p:extLst>
      <p:ext uri="{BB962C8B-B14F-4D97-AF65-F5344CB8AC3E}">
        <p14:creationId xmlns:p14="http://schemas.microsoft.com/office/powerpoint/2010/main" val="2103902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smtClean="0"/>
              <a:t>‘</a:t>
            </a:r>
            <a:r>
              <a:rPr lang="en-US" dirty="0" err="1" smtClean="0"/>
              <a:t>diamesic</a:t>
            </a:r>
            <a:r>
              <a:rPr lang="en-US" dirty="0" smtClean="0"/>
              <a:t> </a:t>
            </a:r>
            <a:r>
              <a:rPr lang="en-US" dirty="0"/>
              <a:t>translation’ </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the </a:t>
            </a:r>
            <a:r>
              <a:rPr lang="en-US" dirty="0"/>
              <a:t>type of verbal transfer </a:t>
            </a:r>
            <a:r>
              <a:rPr lang="en-US" dirty="0" smtClean="0"/>
              <a:t>that crosses </a:t>
            </a:r>
            <a:r>
              <a:rPr lang="en-US" dirty="0"/>
              <a:t>over from writing to speech, or — as in the case of </a:t>
            </a:r>
            <a:r>
              <a:rPr lang="en-US" dirty="0" smtClean="0"/>
              <a:t>subtitling — </a:t>
            </a:r>
            <a:r>
              <a:rPr lang="en-US" dirty="0"/>
              <a:t>from speech to writing. </a:t>
            </a:r>
            <a:endParaRPr lang="en-US" dirty="0" smtClean="0"/>
          </a:p>
          <a:p>
            <a:pPr marL="0" indent="0">
              <a:buNone/>
            </a:pPr>
            <a:r>
              <a:rPr lang="en-US" dirty="0" smtClean="0"/>
              <a:t>This </a:t>
            </a:r>
            <a:r>
              <a:rPr lang="en-US" dirty="0"/>
              <a:t>represents a break away from </a:t>
            </a:r>
            <a:r>
              <a:rPr lang="en-US" dirty="0" smtClean="0"/>
              <a:t>the </a:t>
            </a:r>
            <a:r>
              <a:rPr lang="en-US" dirty="0" err="1" smtClean="0"/>
              <a:t>semiotically</a:t>
            </a:r>
            <a:r>
              <a:rPr lang="en-US" dirty="0" smtClean="0"/>
              <a:t> </a:t>
            </a:r>
            <a:r>
              <a:rPr lang="en-US" dirty="0"/>
              <a:t>‘loyal’ types of </a:t>
            </a:r>
            <a:r>
              <a:rPr lang="en-US" dirty="0" err="1"/>
              <a:t>isomesic</a:t>
            </a:r>
            <a:r>
              <a:rPr lang="en-US" dirty="0"/>
              <a:t> translation, in which the </a:t>
            </a:r>
            <a:r>
              <a:rPr lang="en-US" dirty="0" smtClean="0"/>
              <a:t>language mode </a:t>
            </a:r>
            <a:r>
              <a:rPr lang="en-US" dirty="0"/>
              <a:t>of the original is retained: processes as diverse as conference interpreting, post–synchronization (= dubbing) and literary translation.</a:t>
            </a:r>
            <a:endParaRPr lang="it-IT" dirty="0"/>
          </a:p>
        </p:txBody>
      </p:sp>
    </p:spTree>
    <p:extLst>
      <p:ext uri="{BB962C8B-B14F-4D97-AF65-F5344CB8AC3E}">
        <p14:creationId xmlns:p14="http://schemas.microsoft.com/office/powerpoint/2010/main" val="12606287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it-IT" altLang="it-IT" smtClean="0"/>
              <a:t>All the time, the language is changing</a:t>
            </a:r>
          </a:p>
        </p:txBody>
      </p:sp>
      <p:sp>
        <p:nvSpPr>
          <p:cNvPr id="29699" name="Rectangle 3"/>
          <p:cNvSpPr>
            <a:spLocks noGrp="1" noChangeArrowheads="1"/>
          </p:cNvSpPr>
          <p:nvPr>
            <p:ph type="body" idx="1"/>
          </p:nvPr>
        </p:nvSpPr>
        <p:spPr/>
        <p:txBody>
          <a:bodyPr>
            <a:normAutofit lnSpcReduction="10000"/>
          </a:bodyPr>
          <a:lstStyle/>
          <a:p>
            <a:pPr eaLnBrk="1" hangingPunct="1">
              <a:buFont typeface="Wingdings" pitchFamily="2" charset="2"/>
              <a:buNone/>
            </a:pPr>
            <a:r>
              <a:rPr lang="it-IT" altLang="it-IT" sz="2600" smtClean="0"/>
              <a:t>	The original text goes through continuous changes:</a:t>
            </a:r>
          </a:p>
          <a:p>
            <a:pPr eaLnBrk="1" hangingPunct="1">
              <a:buFont typeface="Wingdings" pitchFamily="2" charset="2"/>
              <a:buNone/>
            </a:pPr>
            <a:r>
              <a:rPr lang="it-IT" altLang="it-IT" sz="2600" smtClean="0"/>
              <a:t>	original English</a:t>
            </a:r>
          </a:p>
          <a:p>
            <a:pPr eaLnBrk="1" hangingPunct="1">
              <a:buFont typeface="Wingdings" pitchFamily="2" charset="2"/>
              <a:buNone/>
            </a:pPr>
            <a:r>
              <a:rPr lang="it-IT" altLang="it-IT" sz="2600" smtClean="0"/>
              <a:t>	&gt; Italian translation</a:t>
            </a:r>
          </a:p>
          <a:p>
            <a:pPr eaLnBrk="1" hangingPunct="1">
              <a:buFont typeface="Wingdings" pitchFamily="2" charset="2"/>
              <a:buNone/>
            </a:pPr>
            <a:r>
              <a:rPr lang="it-IT" altLang="it-IT" sz="2600" smtClean="0"/>
              <a:t>	&gt; Italian adaptation for subtitles</a:t>
            </a:r>
          </a:p>
          <a:p>
            <a:pPr eaLnBrk="1" hangingPunct="1">
              <a:buFont typeface="Wingdings" pitchFamily="2" charset="2"/>
              <a:buNone/>
            </a:pPr>
            <a:r>
              <a:rPr lang="it-IT" altLang="it-IT" sz="2600" smtClean="0"/>
              <a:t> 	&gt; ‘harmonised’ version (s)</a:t>
            </a:r>
          </a:p>
          <a:p>
            <a:pPr eaLnBrk="1" hangingPunct="1">
              <a:buFont typeface="Wingdings" pitchFamily="2" charset="2"/>
              <a:buNone/>
            </a:pPr>
            <a:r>
              <a:rPr lang="it-IT" altLang="it-IT" sz="2600" smtClean="0"/>
              <a:t>	&gt; 1st experimental version for SDH</a:t>
            </a:r>
          </a:p>
          <a:p>
            <a:pPr eaLnBrk="1" hangingPunct="1">
              <a:buFont typeface="Wingdings" pitchFamily="2" charset="2"/>
              <a:buNone/>
            </a:pPr>
            <a:r>
              <a:rPr lang="it-IT" altLang="it-IT" sz="2600" smtClean="0"/>
              <a:t>	&gt; … nth experimental version.</a:t>
            </a:r>
          </a:p>
        </p:txBody>
      </p:sp>
    </p:spTree>
    <p:extLst>
      <p:ext uri="{BB962C8B-B14F-4D97-AF65-F5344CB8AC3E}">
        <p14:creationId xmlns:p14="http://schemas.microsoft.com/office/powerpoint/2010/main" val="9872673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it-IT" altLang="it-IT" smtClean="0"/>
              <a:t>English to Italian</a:t>
            </a:r>
          </a:p>
        </p:txBody>
      </p:sp>
      <p:graphicFrame>
        <p:nvGraphicFramePr>
          <p:cNvPr id="30723" name="Object 4"/>
          <p:cNvGraphicFramePr>
            <a:graphicFrameLocks noGrp="1" noChangeAspect="1"/>
          </p:cNvGraphicFramePr>
          <p:nvPr>
            <p:ph idx="1"/>
          </p:nvPr>
        </p:nvGraphicFramePr>
        <p:xfrm>
          <a:off x="1439863" y="2205038"/>
          <a:ext cx="6262687" cy="3384550"/>
        </p:xfrm>
        <a:graphic>
          <a:graphicData uri="http://schemas.openxmlformats.org/presentationml/2006/ole">
            <mc:AlternateContent xmlns:mc="http://schemas.openxmlformats.org/markup-compatibility/2006">
              <mc:Choice xmlns:v="urn:schemas-microsoft-com:vml" Requires="v">
                <p:oleObj spid="_x0000_s1028" name="Documento" r:id="rId3" imgW="6262485" imgH="1439692" progId="Word.Document.8">
                  <p:embed/>
                </p:oleObj>
              </mc:Choice>
              <mc:Fallback>
                <p:oleObj name="Documento" r:id="rId3" imgW="6262485" imgH="1439692"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9863" y="2205038"/>
                        <a:ext cx="6262687" cy="3384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786352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it-IT" altLang="it-IT" smtClean="0"/>
              <a:t>Language change: harmonised to SDH</a:t>
            </a:r>
          </a:p>
        </p:txBody>
      </p:sp>
      <p:graphicFrame>
        <p:nvGraphicFramePr>
          <p:cNvPr id="31747" name="Object 4"/>
          <p:cNvGraphicFramePr>
            <a:graphicFrameLocks noGrp="1" noChangeAspect="1"/>
          </p:cNvGraphicFramePr>
          <p:nvPr>
            <p:ph idx="1"/>
          </p:nvPr>
        </p:nvGraphicFramePr>
        <p:xfrm>
          <a:off x="539750" y="2238375"/>
          <a:ext cx="7920038" cy="3714750"/>
        </p:xfrm>
        <a:graphic>
          <a:graphicData uri="http://schemas.openxmlformats.org/presentationml/2006/ole">
            <mc:AlternateContent xmlns:mc="http://schemas.openxmlformats.org/markup-compatibility/2006">
              <mc:Choice xmlns:v="urn:schemas-microsoft-com:vml" Requires="v">
                <p:oleObj spid="_x0000_s2052" name="Documento" r:id="rId3" imgW="6095912" imgH="1226091" progId="Word.Document.8">
                  <p:embed/>
                </p:oleObj>
              </mc:Choice>
              <mc:Fallback>
                <p:oleObj name="Documento" r:id="rId3" imgW="6095912" imgH="122609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2238375"/>
                        <a:ext cx="7920038" cy="3714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0519025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4" descr="5F900EB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7175"/>
            <a:ext cx="9253538" cy="634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63368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4" descr="E166538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6700"/>
            <a:ext cx="914400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48272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8" name="Object 4"/>
          <p:cNvGraphicFramePr>
            <a:graphicFrameLocks noChangeAspect="1"/>
          </p:cNvGraphicFramePr>
          <p:nvPr/>
        </p:nvGraphicFramePr>
        <p:xfrm>
          <a:off x="971550" y="1196975"/>
          <a:ext cx="7561263" cy="4175125"/>
        </p:xfrm>
        <a:graphic>
          <a:graphicData uri="http://schemas.openxmlformats.org/presentationml/2006/ole">
            <mc:AlternateContent xmlns:mc="http://schemas.openxmlformats.org/markup-compatibility/2006">
              <mc:Choice xmlns:v="urn:schemas-microsoft-com:vml" Requires="v">
                <p:oleObj spid="_x0000_s3076" name="Documento" r:id="rId3" imgW="6248553" imgH="2515521" progId="Word.Document.8">
                  <p:embed/>
                </p:oleObj>
              </mc:Choice>
              <mc:Fallback>
                <p:oleObj name="Documento" r:id="rId3" imgW="6248553" imgH="251552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1196975"/>
                        <a:ext cx="7561263" cy="417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615905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42" name="Object 4"/>
          <p:cNvGraphicFramePr>
            <a:graphicFrameLocks noChangeAspect="1"/>
          </p:cNvGraphicFramePr>
          <p:nvPr/>
        </p:nvGraphicFramePr>
        <p:xfrm>
          <a:off x="1447800" y="1031875"/>
          <a:ext cx="6248400" cy="4792663"/>
        </p:xfrm>
        <a:graphic>
          <a:graphicData uri="http://schemas.openxmlformats.org/presentationml/2006/ole">
            <mc:AlternateContent xmlns:mc="http://schemas.openxmlformats.org/markup-compatibility/2006">
              <mc:Choice xmlns:v="urn:schemas-microsoft-com:vml" Requires="v">
                <p:oleObj spid="_x0000_s4100" name="Document" r:id="rId4" imgW="6248912" imgH="4793524" progId="Word.Document.8">
                  <p:embed/>
                </p:oleObj>
              </mc:Choice>
              <mc:Fallback>
                <p:oleObj name="Document" r:id="rId4" imgW="6248912" imgH="4793524"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1031875"/>
                        <a:ext cx="6248400" cy="4792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067761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t>‘subtitling dialect into standard language’. </a:t>
            </a:r>
            <a:endParaRPr lang="it-IT" dirty="0"/>
          </a:p>
        </p:txBody>
      </p:sp>
      <p:sp>
        <p:nvSpPr>
          <p:cNvPr id="3" name="Segnaposto contenuto 2"/>
          <p:cNvSpPr>
            <a:spLocks noGrp="1"/>
          </p:cNvSpPr>
          <p:nvPr>
            <p:ph idx="1"/>
          </p:nvPr>
        </p:nvSpPr>
        <p:spPr/>
        <p:txBody>
          <a:bodyPr>
            <a:normAutofit/>
          </a:bodyPr>
          <a:lstStyle/>
          <a:p>
            <a:pPr marL="0" indent="0">
              <a:buNone/>
            </a:pPr>
            <a:r>
              <a:rPr lang="en-US" dirty="0"/>
              <a:t>Straddling the fence between intra– and </a:t>
            </a:r>
            <a:r>
              <a:rPr lang="en-US" dirty="0" err="1"/>
              <a:t>interlingual</a:t>
            </a:r>
            <a:r>
              <a:rPr lang="en-US" dirty="0"/>
              <a:t> subtitling </a:t>
            </a:r>
            <a:endParaRPr lang="en-US" dirty="0" smtClean="0"/>
          </a:p>
          <a:p>
            <a:pPr marL="0" indent="0">
              <a:buNone/>
            </a:pPr>
            <a:r>
              <a:rPr lang="en-US" dirty="0" smtClean="0"/>
              <a:t>A classic </a:t>
            </a:r>
            <a:r>
              <a:rPr lang="en-US" dirty="0"/>
              <a:t>example of this is found in Danny Boyle’s Trainspotting (1996</a:t>
            </a:r>
            <a:r>
              <a:rPr lang="en-US" dirty="0" smtClean="0"/>
              <a:t>), in </a:t>
            </a:r>
            <a:r>
              <a:rPr lang="en-US" dirty="0"/>
              <a:t>which parts of the Edinburgh (Scottish) English were </a:t>
            </a:r>
            <a:r>
              <a:rPr lang="en-US" dirty="0" smtClean="0"/>
              <a:t>subtitled into </a:t>
            </a:r>
            <a:r>
              <a:rPr lang="en-US" dirty="0"/>
              <a:t>standard British </a:t>
            </a:r>
            <a:r>
              <a:rPr lang="en-US" dirty="0" smtClean="0"/>
              <a:t>English.</a:t>
            </a:r>
          </a:p>
          <a:p>
            <a:pPr marL="0" indent="0">
              <a:buNone/>
            </a:pPr>
            <a:r>
              <a:rPr lang="en-US" dirty="0" err="1" smtClean="0"/>
              <a:t>Cf</a:t>
            </a:r>
            <a:r>
              <a:rPr lang="en-US" dirty="0" smtClean="0"/>
              <a:t> Gomorra (Neapolitan to standard Italian)</a:t>
            </a:r>
            <a:endParaRPr lang="it-IT" dirty="0"/>
          </a:p>
        </p:txBody>
      </p:sp>
    </p:spTree>
    <p:extLst>
      <p:ext uri="{BB962C8B-B14F-4D97-AF65-F5344CB8AC3E}">
        <p14:creationId xmlns:p14="http://schemas.microsoft.com/office/powerpoint/2010/main" val="36929847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Interlingual</a:t>
            </a:r>
            <a:r>
              <a:rPr lang="it-IT" dirty="0" smtClean="0"/>
              <a:t> </a:t>
            </a:r>
            <a:r>
              <a:rPr lang="it-IT" dirty="0" err="1" smtClean="0"/>
              <a:t>Subtitling</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Subtitling </a:t>
            </a:r>
            <a:r>
              <a:rPr lang="en-US" dirty="0"/>
              <a:t>from a foreign language into the domestic majority language: Denmark, Sweden, Norway, Iceland, the </a:t>
            </a:r>
            <a:r>
              <a:rPr lang="en-US" dirty="0" smtClean="0"/>
              <a:t>Netherlands, Portugal</a:t>
            </a:r>
            <a:r>
              <a:rPr lang="en-US" dirty="0"/>
              <a:t>, Estonia, Slovenia, Croatia, Romania, Greece, </a:t>
            </a:r>
            <a:r>
              <a:rPr lang="en-US" dirty="0" smtClean="0"/>
              <a:t>Cyprus, Argentina</a:t>
            </a:r>
            <a:r>
              <a:rPr lang="en-US" dirty="0"/>
              <a:t>, Brazil, Egypt</a:t>
            </a:r>
            <a:r>
              <a:rPr lang="en-US" dirty="0" smtClean="0"/>
              <a:t>.</a:t>
            </a:r>
          </a:p>
          <a:p>
            <a:endParaRPr lang="en-US" dirty="0"/>
          </a:p>
        </p:txBody>
      </p:sp>
    </p:spTree>
    <p:extLst>
      <p:ext uri="{BB962C8B-B14F-4D97-AF65-F5344CB8AC3E}">
        <p14:creationId xmlns:p14="http://schemas.microsoft.com/office/powerpoint/2010/main" val="2666493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Bilingual subtitling </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(in </a:t>
            </a:r>
            <a:r>
              <a:rPr lang="en-US" dirty="0"/>
              <a:t>cinemas) from a foreign language into two</a:t>
            </a:r>
          </a:p>
          <a:p>
            <a:pPr marL="0" indent="0">
              <a:buNone/>
            </a:pPr>
            <a:r>
              <a:rPr lang="en-US" dirty="0"/>
              <a:t>domestic languages: Finland (Finnish and Swedish), </a:t>
            </a:r>
            <a:r>
              <a:rPr lang="en-US" dirty="0" smtClean="0"/>
              <a:t>Belgium (Flemish </a:t>
            </a:r>
            <a:r>
              <a:rPr lang="en-US" dirty="0"/>
              <a:t>and French), Switzerland (German and French), </a:t>
            </a:r>
            <a:r>
              <a:rPr lang="en-US" dirty="0" smtClean="0"/>
              <a:t>Israel (Hebrew </a:t>
            </a:r>
            <a:r>
              <a:rPr lang="en-US" dirty="0"/>
              <a:t>and Arabic).</a:t>
            </a:r>
          </a:p>
          <a:p>
            <a:endParaRPr lang="it-IT" dirty="0"/>
          </a:p>
        </p:txBody>
      </p:sp>
    </p:spTree>
    <p:extLst>
      <p:ext uri="{BB962C8B-B14F-4D97-AF65-F5344CB8AC3E}">
        <p14:creationId xmlns:p14="http://schemas.microsoft.com/office/powerpoint/2010/main" val="2895263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a:t>
            </a:r>
            <a:r>
              <a:rPr lang="en-US" dirty="0" err="1"/>
              <a:t>polysemiotic</a:t>
            </a:r>
            <a:r>
              <a:rPr lang="en-US" dirty="0"/>
              <a:t>’ </a:t>
            </a:r>
            <a:endParaRPr lang="it-IT" dirty="0"/>
          </a:p>
        </p:txBody>
      </p:sp>
      <p:sp>
        <p:nvSpPr>
          <p:cNvPr id="3" name="Segnaposto contenuto 2"/>
          <p:cNvSpPr>
            <a:spLocks noGrp="1"/>
          </p:cNvSpPr>
          <p:nvPr>
            <p:ph idx="1"/>
          </p:nvPr>
        </p:nvSpPr>
        <p:spPr/>
        <p:txBody>
          <a:bodyPr>
            <a:normAutofit/>
          </a:bodyPr>
          <a:lstStyle/>
          <a:p>
            <a:pPr marL="0" indent="0">
              <a:buNone/>
            </a:pPr>
            <a:r>
              <a:rPr lang="en-US" dirty="0"/>
              <a:t>The term </a:t>
            </a:r>
            <a:r>
              <a:rPr lang="en-US" dirty="0" smtClean="0"/>
              <a:t>refers </a:t>
            </a:r>
            <a:r>
              <a:rPr lang="en-US" dirty="0"/>
              <a:t>to the fact that in film and TV productions, up to four semiotic channels are in operation simultaneously:</a:t>
            </a:r>
          </a:p>
          <a:p>
            <a:r>
              <a:rPr lang="en-US" dirty="0"/>
              <a:t>two nonverbal channels (image plus music, &amp; sound effects) </a:t>
            </a:r>
            <a:endParaRPr lang="en-US" dirty="0" smtClean="0"/>
          </a:p>
          <a:p>
            <a:r>
              <a:rPr lang="en-US" dirty="0" smtClean="0"/>
              <a:t>and two verbal </a:t>
            </a:r>
            <a:r>
              <a:rPr lang="en-US" dirty="0"/>
              <a:t>channels (dialogue, including narration and songs, plus </a:t>
            </a:r>
            <a:r>
              <a:rPr lang="en-US" dirty="0" smtClean="0"/>
              <a:t>written pictorial elements (</a:t>
            </a:r>
            <a:r>
              <a:rPr lang="en-US" dirty="0" err="1" smtClean="0"/>
              <a:t>eg</a:t>
            </a:r>
            <a:r>
              <a:rPr lang="en-US" dirty="0" smtClean="0"/>
              <a:t>. captions, signs, etc.)</a:t>
            </a:r>
            <a:endParaRPr lang="it-IT" dirty="0"/>
          </a:p>
        </p:txBody>
      </p:sp>
    </p:spTree>
    <p:extLst>
      <p:ext uri="{BB962C8B-B14F-4D97-AF65-F5344CB8AC3E}">
        <p14:creationId xmlns:p14="http://schemas.microsoft.com/office/powerpoint/2010/main" val="8311150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Minority </a:t>
            </a:r>
            <a:r>
              <a:rPr lang="en-US" dirty="0"/>
              <a:t>languages </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Subtitling </a:t>
            </a:r>
            <a:r>
              <a:rPr lang="en-US" dirty="0"/>
              <a:t>from national </a:t>
            </a:r>
            <a:r>
              <a:rPr lang="en-US" dirty="0" smtClean="0"/>
              <a:t>minority languages into </a:t>
            </a:r>
            <a:r>
              <a:rPr lang="en-US" dirty="0"/>
              <a:t>the majority language: Ireland, Wales (English).</a:t>
            </a:r>
          </a:p>
          <a:p>
            <a:pPr marL="0" indent="0">
              <a:buNone/>
            </a:pPr>
            <a:endParaRPr lang="it-IT" dirty="0"/>
          </a:p>
        </p:txBody>
      </p:sp>
    </p:spTree>
    <p:extLst>
      <p:ext uri="{BB962C8B-B14F-4D97-AF65-F5344CB8AC3E}">
        <p14:creationId xmlns:p14="http://schemas.microsoft.com/office/powerpoint/2010/main" val="9964188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Immigrant</a:t>
            </a:r>
            <a:r>
              <a:rPr lang="it-IT" dirty="0" smtClean="0"/>
              <a:t> </a:t>
            </a:r>
            <a:r>
              <a:rPr lang="it-IT" dirty="0" err="1" smtClean="0"/>
              <a:t>language</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Subtitling </a:t>
            </a:r>
            <a:r>
              <a:rPr lang="en-US" dirty="0"/>
              <a:t>from the majority language into an immigrant </a:t>
            </a:r>
            <a:r>
              <a:rPr lang="en-US" dirty="0" smtClean="0"/>
              <a:t>language: Israel </a:t>
            </a:r>
            <a:r>
              <a:rPr lang="en-US" dirty="0"/>
              <a:t>(Russian).</a:t>
            </a:r>
          </a:p>
          <a:p>
            <a:endParaRPr lang="it-IT" dirty="0"/>
          </a:p>
        </p:txBody>
      </p:sp>
    </p:spTree>
    <p:extLst>
      <p:ext uri="{BB962C8B-B14F-4D97-AF65-F5344CB8AC3E}">
        <p14:creationId xmlns:p14="http://schemas.microsoft.com/office/powerpoint/2010/main" val="25371115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Local </a:t>
            </a:r>
            <a:r>
              <a:rPr lang="it-IT" dirty="0" err="1" smtClean="0"/>
              <a:t>varieties</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Subtitling </a:t>
            </a:r>
            <a:r>
              <a:rPr lang="en-US" dirty="0"/>
              <a:t>from any local variety into the common written </a:t>
            </a:r>
            <a:r>
              <a:rPr lang="en-US" dirty="0" smtClean="0"/>
              <a:t>language: China </a:t>
            </a:r>
            <a:r>
              <a:rPr lang="en-US" dirty="0"/>
              <a:t>(Mandarin).</a:t>
            </a:r>
          </a:p>
          <a:p>
            <a:endParaRPr lang="it-IT" dirty="0"/>
          </a:p>
        </p:txBody>
      </p:sp>
    </p:spTree>
    <p:extLst>
      <p:ext uri="{BB962C8B-B14F-4D97-AF65-F5344CB8AC3E}">
        <p14:creationId xmlns:p14="http://schemas.microsoft.com/office/powerpoint/2010/main" val="18252030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a:t>
            </a:r>
            <a:r>
              <a:rPr lang="it-IT" dirty="0" err="1" smtClean="0"/>
              <a:t>evoicing</a:t>
            </a:r>
            <a:endParaRPr lang="it-IT" dirty="0"/>
          </a:p>
        </p:txBody>
      </p:sp>
      <p:sp>
        <p:nvSpPr>
          <p:cNvPr id="3" name="Segnaposto contenuto 2"/>
          <p:cNvSpPr>
            <a:spLocks noGrp="1"/>
          </p:cNvSpPr>
          <p:nvPr>
            <p:ph idx="1"/>
          </p:nvPr>
        </p:nvSpPr>
        <p:spPr/>
        <p:txBody>
          <a:bodyPr>
            <a:normAutofit/>
          </a:bodyPr>
          <a:lstStyle/>
          <a:p>
            <a:pPr marL="0" indent="0">
              <a:buNone/>
            </a:pPr>
            <a:r>
              <a:rPr lang="en-US" dirty="0" err="1" smtClean="0"/>
              <a:t>Revoicing</a:t>
            </a:r>
            <a:r>
              <a:rPr lang="en-US" dirty="0" smtClean="0"/>
              <a:t> </a:t>
            </a:r>
            <a:r>
              <a:rPr lang="en-US" dirty="0"/>
              <a:t>foreign–language dialogue in the favored language, </a:t>
            </a:r>
            <a:r>
              <a:rPr lang="en-US" dirty="0" smtClean="0"/>
              <a:t>with subtitles </a:t>
            </a:r>
            <a:r>
              <a:rPr lang="en-US" dirty="0"/>
              <a:t>in a </a:t>
            </a:r>
            <a:r>
              <a:rPr lang="en-US" dirty="0" smtClean="0"/>
              <a:t>non–</a:t>
            </a:r>
            <a:r>
              <a:rPr lang="en-US" dirty="0" err="1" smtClean="0"/>
              <a:t>favoured</a:t>
            </a:r>
            <a:r>
              <a:rPr lang="en-US" dirty="0" smtClean="0"/>
              <a:t> </a:t>
            </a:r>
            <a:r>
              <a:rPr lang="en-US" dirty="0"/>
              <a:t>domestic language: Latvia (voice–over </a:t>
            </a:r>
            <a:r>
              <a:rPr lang="en-US" dirty="0" smtClean="0"/>
              <a:t>in Latvian</a:t>
            </a:r>
            <a:r>
              <a:rPr lang="en-US" dirty="0"/>
              <a:t>, subtitles in Russian).</a:t>
            </a:r>
          </a:p>
          <a:p>
            <a:endParaRPr lang="it-IT" dirty="0"/>
          </a:p>
        </p:txBody>
      </p:sp>
    </p:spTree>
    <p:extLst>
      <p:ext uri="{BB962C8B-B14F-4D97-AF65-F5344CB8AC3E}">
        <p14:creationId xmlns:p14="http://schemas.microsoft.com/office/powerpoint/2010/main" val="10061143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Special </a:t>
            </a:r>
            <a:r>
              <a:rPr lang="it-IT" dirty="0" err="1" smtClean="0"/>
              <a:t>cases</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Subtitling </a:t>
            </a:r>
            <a:r>
              <a:rPr lang="en-US" dirty="0"/>
              <a:t>of foreign–language dialogue in selected urban </a:t>
            </a:r>
            <a:r>
              <a:rPr lang="en-US" dirty="0" smtClean="0"/>
              <a:t>cinemas and</a:t>
            </a:r>
            <a:r>
              <a:rPr lang="en-US" dirty="0"/>
              <a:t>, optionally, on DVD: France, Spain, Italy, </a:t>
            </a:r>
            <a:r>
              <a:rPr lang="en-US" dirty="0" smtClean="0"/>
              <a:t>Germany</a:t>
            </a:r>
            <a:r>
              <a:rPr lang="en-US" dirty="0"/>
              <a:t> </a:t>
            </a:r>
            <a:r>
              <a:rPr lang="en-US" dirty="0" smtClean="0"/>
              <a:t>— </a:t>
            </a:r>
            <a:r>
              <a:rPr lang="en-US" dirty="0"/>
              <a:t>all still predominantly dubbing countries.</a:t>
            </a:r>
          </a:p>
          <a:p>
            <a:endParaRPr lang="it-IT" dirty="0"/>
          </a:p>
        </p:txBody>
      </p:sp>
    </p:spTree>
    <p:extLst>
      <p:ext uri="{BB962C8B-B14F-4D97-AF65-F5344CB8AC3E}">
        <p14:creationId xmlns:p14="http://schemas.microsoft.com/office/powerpoint/2010/main" val="10775030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Attitudes</a:t>
            </a:r>
            <a:r>
              <a:rPr lang="it-IT" dirty="0" smtClean="0"/>
              <a:t> to </a:t>
            </a:r>
            <a:r>
              <a:rPr lang="it-IT" dirty="0" err="1" smtClean="0"/>
              <a:t>subtitling</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Attitudes differ </a:t>
            </a:r>
            <a:r>
              <a:rPr lang="en-US" dirty="0"/>
              <a:t>greatly between speech communities in </a:t>
            </a:r>
            <a:r>
              <a:rPr lang="en-US" dirty="0" smtClean="0"/>
              <a:t>which reading </a:t>
            </a:r>
            <a:r>
              <a:rPr lang="en-US" dirty="0"/>
              <a:t>subtitles is second nature to all segments of the </a:t>
            </a:r>
            <a:r>
              <a:rPr lang="en-US" dirty="0" smtClean="0"/>
              <a:t>population, and </a:t>
            </a:r>
            <a:r>
              <a:rPr lang="en-US" dirty="0"/>
              <a:t>societies </a:t>
            </a:r>
            <a:r>
              <a:rPr lang="en-US" dirty="0" smtClean="0"/>
              <a:t>which see </a:t>
            </a:r>
            <a:r>
              <a:rPr lang="en-US" dirty="0"/>
              <a:t>subtitling as something outlandish, often connected with the notion of </a:t>
            </a:r>
            <a:r>
              <a:rPr lang="en-US" dirty="0" smtClean="0"/>
              <a:t>art films. </a:t>
            </a:r>
          </a:p>
        </p:txBody>
      </p:sp>
    </p:spTree>
    <p:extLst>
      <p:ext uri="{BB962C8B-B14F-4D97-AF65-F5344CB8AC3E}">
        <p14:creationId xmlns:p14="http://schemas.microsoft.com/office/powerpoint/2010/main" val="215190632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 brief case </a:t>
            </a:r>
            <a:r>
              <a:rPr lang="it-IT" dirty="0" err="1" smtClean="0"/>
              <a:t>study</a:t>
            </a:r>
            <a:endParaRPr lang="it-IT" dirty="0"/>
          </a:p>
        </p:txBody>
      </p:sp>
      <p:sp>
        <p:nvSpPr>
          <p:cNvPr id="3" name="Segnaposto contenuto 2"/>
          <p:cNvSpPr>
            <a:spLocks noGrp="1"/>
          </p:cNvSpPr>
          <p:nvPr>
            <p:ph idx="1"/>
          </p:nvPr>
        </p:nvSpPr>
        <p:spPr/>
        <p:txBody>
          <a:bodyPr>
            <a:normAutofit/>
          </a:bodyPr>
          <a:lstStyle/>
          <a:p>
            <a:pPr marL="0" indent="0">
              <a:buNone/>
            </a:pPr>
            <a:r>
              <a:rPr lang="it-IT" sz="4000" dirty="0" err="1" smtClean="0"/>
              <a:t>Get</a:t>
            </a:r>
            <a:r>
              <a:rPr lang="it-IT" sz="4000" dirty="0" smtClean="0"/>
              <a:t> </a:t>
            </a:r>
            <a:r>
              <a:rPr lang="it-IT" sz="4000" dirty="0" err="1" smtClean="0"/>
              <a:t>Shorty</a:t>
            </a:r>
            <a:endParaRPr lang="it-IT" sz="4000" dirty="0"/>
          </a:p>
        </p:txBody>
      </p:sp>
    </p:spTree>
    <p:extLst>
      <p:ext uri="{BB962C8B-B14F-4D97-AF65-F5344CB8AC3E}">
        <p14:creationId xmlns:p14="http://schemas.microsoft.com/office/powerpoint/2010/main" val="21609030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2245659" y="316142"/>
            <a:ext cx="4572000" cy="6463308"/>
          </a:xfrm>
          <a:prstGeom prst="rect">
            <a:avLst/>
          </a:prstGeom>
        </p:spPr>
        <p:txBody>
          <a:bodyPr>
            <a:spAutoFit/>
          </a:bodyPr>
          <a:lstStyle/>
          <a:p>
            <a:r>
              <a:rPr lang="it-IT" b="1" dirty="0" err="1"/>
              <a:t>Original</a:t>
            </a:r>
            <a:r>
              <a:rPr lang="it-IT" b="1" dirty="0"/>
              <a:t> </a:t>
            </a:r>
            <a:r>
              <a:rPr lang="it-IT" b="1" dirty="0" err="1"/>
              <a:t>dialogue</a:t>
            </a:r>
            <a:r>
              <a:rPr lang="it-IT" b="1" dirty="0"/>
              <a:t> </a:t>
            </a:r>
            <a:endParaRPr lang="it-IT" b="1" dirty="0" smtClean="0"/>
          </a:p>
          <a:p>
            <a:r>
              <a:rPr lang="it-IT" b="1" dirty="0" err="1" smtClean="0"/>
              <a:t>Danish</a:t>
            </a:r>
            <a:r>
              <a:rPr lang="it-IT" b="1" dirty="0" smtClean="0"/>
              <a:t> </a:t>
            </a:r>
            <a:r>
              <a:rPr lang="it-IT" b="1" dirty="0" err="1"/>
              <a:t>subtitles</a:t>
            </a:r>
            <a:r>
              <a:rPr lang="it-IT" b="1" dirty="0"/>
              <a:t> </a:t>
            </a:r>
            <a:endParaRPr lang="it-IT" b="1" dirty="0" smtClean="0"/>
          </a:p>
          <a:p>
            <a:r>
              <a:rPr lang="it-IT" b="1" dirty="0" smtClean="0"/>
              <a:t>Back–</a:t>
            </a:r>
            <a:r>
              <a:rPr lang="it-IT" b="1" dirty="0" err="1" smtClean="0"/>
              <a:t>translation</a:t>
            </a:r>
            <a:endParaRPr lang="it-IT" b="1" dirty="0" smtClean="0"/>
          </a:p>
          <a:p>
            <a:endParaRPr lang="it-IT" dirty="0"/>
          </a:p>
          <a:p>
            <a:r>
              <a:rPr lang="it-IT" dirty="0" err="1"/>
              <a:t>Ray</a:t>
            </a:r>
            <a:r>
              <a:rPr lang="it-IT" dirty="0"/>
              <a:t> “</a:t>
            </a:r>
            <a:r>
              <a:rPr lang="it-IT" dirty="0" err="1"/>
              <a:t>Bones</a:t>
            </a:r>
            <a:r>
              <a:rPr lang="it-IT" dirty="0"/>
              <a:t>” Barboni </a:t>
            </a:r>
            <a:r>
              <a:rPr lang="it-IT" dirty="0" smtClean="0"/>
              <a:t>:</a:t>
            </a:r>
            <a:r>
              <a:rPr lang="it-IT" dirty="0"/>
              <a:t> </a:t>
            </a:r>
            <a:r>
              <a:rPr lang="it-IT" dirty="0" err="1" smtClean="0"/>
              <a:t>Let</a:t>
            </a:r>
            <a:r>
              <a:rPr lang="it-IT" dirty="0" smtClean="0"/>
              <a:t> </a:t>
            </a:r>
            <a:r>
              <a:rPr lang="it-IT" dirty="0"/>
              <a:t>me </a:t>
            </a:r>
            <a:r>
              <a:rPr lang="it-IT" dirty="0" err="1"/>
              <a:t>explain</a:t>
            </a:r>
            <a:r>
              <a:rPr lang="it-IT" dirty="0"/>
              <a:t> </a:t>
            </a:r>
            <a:r>
              <a:rPr lang="it-IT" dirty="0" err="1"/>
              <a:t>something</a:t>
            </a:r>
            <a:r>
              <a:rPr lang="it-IT" dirty="0"/>
              <a:t> to </a:t>
            </a:r>
            <a:r>
              <a:rPr lang="it-IT" dirty="0" err="1"/>
              <a:t>you</a:t>
            </a:r>
            <a:r>
              <a:rPr lang="it-IT" dirty="0"/>
              <a:t>. Momo</a:t>
            </a:r>
          </a:p>
          <a:p>
            <a:r>
              <a:rPr lang="it-IT" dirty="0" err="1"/>
              <a:t>is</a:t>
            </a:r>
            <a:r>
              <a:rPr lang="it-IT" dirty="0"/>
              <a:t> dead</a:t>
            </a:r>
            <a:r>
              <a:rPr lang="it-IT" dirty="0" smtClean="0"/>
              <a:t>.</a:t>
            </a:r>
          </a:p>
          <a:p>
            <a:endParaRPr lang="it-IT" dirty="0"/>
          </a:p>
          <a:p>
            <a:r>
              <a:rPr lang="it-IT" dirty="0" err="1"/>
              <a:t>Lad</a:t>
            </a:r>
            <a:r>
              <a:rPr lang="it-IT" dirty="0"/>
              <a:t> mig </a:t>
            </a:r>
            <a:r>
              <a:rPr lang="it-IT" dirty="0" err="1"/>
              <a:t>forklare</a:t>
            </a:r>
            <a:r>
              <a:rPr lang="it-IT" dirty="0"/>
              <a:t>: Momo </a:t>
            </a:r>
            <a:r>
              <a:rPr lang="it-IT" dirty="0" err="1"/>
              <a:t>er</a:t>
            </a:r>
            <a:r>
              <a:rPr lang="it-IT" dirty="0"/>
              <a:t> </a:t>
            </a:r>
            <a:r>
              <a:rPr lang="it-IT" dirty="0" err="1"/>
              <a:t>død</a:t>
            </a:r>
            <a:r>
              <a:rPr lang="it-IT" dirty="0"/>
              <a:t>. </a:t>
            </a:r>
            <a:endParaRPr lang="it-IT" dirty="0" smtClean="0"/>
          </a:p>
          <a:p>
            <a:endParaRPr lang="it-IT" dirty="0" smtClean="0"/>
          </a:p>
          <a:p>
            <a:r>
              <a:rPr lang="it-IT" dirty="0" err="1" smtClean="0"/>
              <a:t>Let</a:t>
            </a:r>
            <a:r>
              <a:rPr lang="it-IT" dirty="0" smtClean="0"/>
              <a:t> </a:t>
            </a:r>
            <a:r>
              <a:rPr lang="it-IT" dirty="0"/>
              <a:t>me </a:t>
            </a:r>
            <a:r>
              <a:rPr lang="it-IT" dirty="0" err="1" smtClean="0"/>
              <a:t>explain:Momo</a:t>
            </a:r>
            <a:r>
              <a:rPr lang="it-IT" dirty="0" smtClean="0"/>
              <a:t> </a:t>
            </a:r>
            <a:r>
              <a:rPr lang="it-IT" dirty="0" err="1"/>
              <a:t>is</a:t>
            </a:r>
            <a:r>
              <a:rPr lang="it-IT" dirty="0"/>
              <a:t> dead</a:t>
            </a:r>
            <a:r>
              <a:rPr lang="it-IT" dirty="0" smtClean="0"/>
              <a:t>.</a:t>
            </a:r>
          </a:p>
          <a:p>
            <a:endParaRPr lang="it-IT" dirty="0"/>
          </a:p>
          <a:p>
            <a:endParaRPr lang="it-IT" dirty="0" smtClean="0"/>
          </a:p>
          <a:p>
            <a:r>
              <a:rPr lang="it-IT" dirty="0" err="1" smtClean="0"/>
              <a:t>Which</a:t>
            </a:r>
            <a:r>
              <a:rPr lang="it-IT" dirty="0" smtClean="0"/>
              <a:t> </a:t>
            </a:r>
            <a:r>
              <a:rPr lang="it-IT" dirty="0" err="1"/>
              <a:t>means</a:t>
            </a:r>
            <a:r>
              <a:rPr lang="it-IT" dirty="0"/>
              <a:t> </a:t>
            </a:r>
            <a:r>
              <a:rPr lang="it-IT" dirty="0" err="1"/>
              <a:t>that</a:t>
            </a:r>
            <a:r>
              <a:rPr lang="it-IT" dirty="0"/>
              <a:t> </a:t>
            </a:r>
            <a:r>
              <a:rPr lang="it-IT" dirty="0" err="1"/>
              <a:t>everything</a:t>
            </a:r>
            <a:r>
              <a:rPr lang="it-IT" dirty="0"/>
              <a:t> he </a:t>
            </a:r>
            <a:r>
              <a:rPr lang="it-IT" dirty="0" err="1"/>
              <a:t>had</a:t>
            </a:r>
            <a:endParaRPr lang="it-IT" dirty="0"/>
          </a:p>
          <a:p>
            <a:r>
              <a:rPr lang="it-IT" dirty="0" err="1"/>
              <a:t>now</a:t>
            </a:r>
            <a:r>
              <a:rPr lang="it-IT" dirty="0"/>
              <a:t> </a:t>
            </a:r>
            <a:r>
              <a:rPr lang="it-IT" dirty="0" err="1"/>
              <a:t>belongs</a:t>
            </a:r>
            <a:r>
              <a:rPr lang="it-IT" dirty="0"/>
              <a:t> to Jimmy Cap, </a:t>
            </a:r>
            <a:r>
              <a:rPr lang="it-IT" dirty="0" err="1"/>
              <a:t>including</a:t>
            </a:r>
            <a:endParaRPr lang="it-IT" dirty="0"/>
          </a:p>
          <a:p>
            <a:r>
              <a:rPr lang="it-IT" dirty="0" err="1"/>
              <a:t>you</a:t>
            </a:r>
            <a:r>
              <a:rPr lang="it-IT" dirty="0" smtClean="0"/>
              <a:t>.</a:t>
            </a:r>
          </a:p>
          <a:p>
            <a:endParaRPr lang="it-IT" dirty="0"/>
          </a:p>
          <a:p>
            <a:r>
              <a:rPr lang="it-IT" dirty="0"/>
              <a:t>Alt </a:t>
            </a:r>
            <a:r>
              <a:rPr lang="it-IT" dirty="0" err="1"/>
              <a:t>hans</a:t>
            </a:r>
            <a:r>
              <a:rPr lang="it-IT" dirty="0"/>
              <a:t> </a:t>
            </a:r>
            <a:r>
              <a:rPr lang="it-IT" dirty="0" err="1"/>
              <a:t>tilhører</a:t>
            </a:r>
            <a:r>
              <a:rPr lang="it-IT" dirty="0"/>
              <a:t> nu Jimmy </a:t>
            </a:r>
            <a:r>
              <a:rPr lang="it-IT" dirty="0" err="1"/>
              <a:t>Capp</a:t>
            </a:r>
            <a:r>
              <a:rPr lang="it-IT" dirty="0"/>
              <a:t>.</a:t>
            </a:r>
          </a:p>
          <a:p>
            <a:r>
              <a:rPr lang="it-IT" dirty="0" err="1"/>
              <a:t>Dig</a:t>
            </a:r>
            <a:r>
              <a:rPr lang="it-IT" dirty="0"/>
              <a:t> </a:t>
            </a:r>
            <a:r>
              <a:rPr lang="it-IT" dirty="0" err="1"/>
              <a:t>inklusive</a:t>
            </a:r>
            <a:r>
              <a:rPr lang="it-IT" dirty="0" smtClean="0"/>
              <a:t>.</a:t>
            </a:r>
          </a:p>
          <a:p>
            <a:endParaRPr lang="it-IT" dirty="0"/>
          </a:p>
          <a:p>
            <a:r>
              <a:rPr lang="it-IT" dirty="0" err="1"/>
              <a:t>All</a:t>
            </a:r>
            <a:r>
              <a:rPr lang="it-IT" dirty="0"/>
              <a:t> </a:t>
            </a:r>
            <a:r>
              <a:rPr lang="it-IT" dirty="0" err="1" smtClean="0"/>
              <a:t>this</a:t>
            </a:r>
            <a:r>
              <a:rPr lang="it-IT" dirty="0" smtClean="0"/>
              <a:t> </a:t>
            </a:r>
            <a:r>
              <a:rPr lang="it-IT" dirty="0" err="1"/>
              <a:t>now</a:t>
            </a:r>
            <a:r>
              <a:rPr lang="it-IT" dirty="0"/>
              <a:t> </a:t>
            </a:r>
            <a:r>
              <a:rPr lang="it-IT" dirty="0" err="1"/>
              <a:t>belongs</a:t>
            </a:r>
            <a:r>
              <a:rPr lang="it-IT" dirty="0"/>
              <a:t> to Jimmy Cap.</a:t>
            </a:r>
          </a:p>
          <a:p>
            <a:r>
              <a:rPr lang="it-IT" dirty="0" err="1"/>
              <a:t>Including</a:t>
            </a:r>
            <a:r>
              <a:rPr lang="it-IT" dirty="0"/>
              <a:t> </a:t>
            </a:r>
            <a:r>
              <a:rPr lang="it-IT" dirty="0" err="1"/>
              <a:t>you</a:t>
            </a:r>
            <a:r>
              <a:rPr lang="it-IT" dirty="0" smtClean="0"/>
              <a:t>.</a:t>
            </a:r>
          </a:p>
          <a:p>
            <a:endParaRPr lang="it-IT" dirty="0"/>
          </a:p>
        </p:txBody>
      </p:sp>
    </p:spTree>
    <p:extLst>
      <p:ext uri="{BB962C8B-B14F-4D97-AF65-F5344CB8AC3E}">
        <p14:creationId xmlns:p14="http://schemas.microsoft.com/office/powerpoint/2010/main" val="34000494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86000" y="612845"/>
            <a:ext cx="4572000" cy="6186309"/>
          </a:xfrm>
          <a:prstGeom prst="rect">
            <a:avLst/>
          </a:prstGeom>
        </p:spPr>
        <p:txBody>
          <a:bodyPr>
            <a:spAutoFit/>
          </a:bodyPr>
          <a:lstStyle/>
          <a:p>
            <a:r>
              <a:rPr lang="it-IT" dirty="0"/>
              <a:t>E.g., from </a:t>
            </a:r>
            <a:r>
              <a:rPr lang="it-IT" dirty="0" err="1"/>
              <a:t>now</a:t>
            </a:r>
            <a:r>
              <a:rPr lang="it-IT" dirty="0"/>
              <a:t> on, </a:t>
            </a:r>
            <a:r>
              <a:rPr lang="it-IT" dirty="0" err="1"/>
              <a:t>you</a:t>
            </a:r>
            <a:r>
              <a:rPr lang="it-IT" dirty="0"/>
              <a:t> start </a:t>
            </a:r>
            <a:r>
              <a:rPr lang="it-IT" dirty="0" err="1"/>
              <a:t>showing</a:t>
            </a:r>
            <a:endParaRPr lang="it-IT" dirty="0"/>
          </a:p>
          <a:p>
            <a:r>
              <a:rPr lang="it-IT" dirty="0"/>
              <a:t>me the </a:t>
            </a:r>
            <a:r>
              <a:rPr lang="it-IT" dirty="0" err="1"/>
              <a:t>proper</a:t>
            </a:r>
            <a:r>
              <a:rPr lang="it-IT" dirty="0"/>
              <a:t> </a:t>
            </a:r>
            <a:r>
              <a:rPr lang="it-IT" dirty="0" err="1"/>
              <a:t>fucking</a:t>
            </a:r>
            <a:r>
              <a:rPr lang="it-IT" dirty="0"/>
              <a:t> </a:t>
            </a:r>
            <a:r>
              <a:rPr lang="it-IT" dirty="0" err="1"/>
              <a:t>respect</a:t>
            </a:r>
            <a:r>
              <a:rPr lang="it-IT" dirty="0" smtClean="0"/>
              <a:t>.</a:t>
            </a:r>
          </a:p>
          <a:p>
            <a:endParaRPr lang="it-IT" dirty="0"/>
          </a:p>
          <a:p>
            <a:r>
              <a:rPr lang="it-IT" dirty="0"/>
              <a:t>Q.e.d. </a:t>
            </a:r>
            <a:r>
              <a:rPr lang="it-IT" dirty="0" err="1"/>
              <a:t>skal</a:t>
            </a:r>
            <a:r>
              <a:rPr lang="it-IT" dirty="0"/>
              <a:t> </a:t>
            </a:r>
            <a:r>
              <a:rPr lang="it-IT" dirty="0" err="1"/>
              <a:t>du</a:t>
            </a:r>
            <a:r>
              <a:rPr lang="it-IT" dirty="0"/>
              <a:t> </a:t>
            </a:r>
            <a:r>
              <a:rPr lang="it-IT" dirty="0" err="1"/>
              <a:t>fandeme</a:t>
            </a:r>
            <a:endParaRPr lang="it-IT" dirty="0"/>
          </a:p>
          <a:p>
            <a:r>
              <a:rPr lang="it-IT" dirty="0" err="1"/>
              <a:t>vise</a:t>
            </a:r>
            <a:r>
              <a:rPr lang="it-IT" dirty="0"/>
              <a:t> mig </a:t>
            </a:r>
            <a:r>
              <a:rPr lang="it-IT" dirty="0" err="1"/>
              <a:t>respekt</a:t>
            </a:r>
            <a:r>
              <a:rPr lang="it-IT" dirty="0" smtClean="0"/>
              <a:t>.</a:t>
            </a:r>
          </a:p>
          <a:p>
            <a:endParaRPr lang="it-IT" dirty="0"/>
          </a:p>
          <a:p>
            <a:r>
              <a:rPr lang="it-IT" dirty="0"/>
              <a:t>Q.e.d. </a:t>
            </a:r>
            <a:r>
              <a:rPr lang="it-IT" dirty="0" err="1"/>
              <a:t>you</a:t>
            </a:r>
            <a:r>
              <a:rPr lang="it-IT" dirty="0"/>
              <a:t> </a:t>
            </a:r>
            <a:r>
              <a:rPr lang="it-IT" dirty="0" err="1"/>
              <a:t>fucking</a:t>
            </a:r>
            <a:r>
              <a:rPr lang="it-IT" dirty="0"/>
              <a:t> show me </a:t>
            </a:r>
            <a:r>
              <a:rPr lang="it-IT" dirty="0" err="1"/>
              <a:t>respect</a:t>
            </a:r>
            <a:r>
              <a:rPr lang="it-IT" dirty="0" smtClean="0"/>
              <a:t>.</a:t>
            </a:r>
          </a:p>
          <a:p>
            <a:endParaRPr lang="it-IT" dirty="0"/>
          </a:p>
          <a:p>
            <a:endParaRPr lang="it-IT" dirty="0"/>
          </a:p>
          <a:p>
            <a:r>
              <a:rPr lang="it-IT" dirty="0"/>
              <a:t>Chili </a:t>
            </a:r>
            <a:r>
              <a:rPr lang="it-IT" dirty="0" smtClean="0"/>
              <a:t>Palmer: “E.g</a:t>
            </a:r>
            <a:r>
              <a:rPr lang="it-IT" dirty="0"/>
              <a:t>.” </a:t>
            </a:r>
            <a:r>
              <a:rPr lang="it-IT" dirty="0" err="1"/>
              <a:t>means</a:t>
            </a:r>
            <a:r>
              <a:rPr lang="it-IT" dirty="0"/>
              <a:t> “for </a:t>
            </a:r>
            <a:r>
              <a:rPr lang="it-IT" dirty="0" err="1"/>
              <a:t>example</a:t>
            </a:r>
            <a:r>
              <a:rPr lang="it-IT" dirty="0"/>
              <a:t>”. </a:t>
            </a:r>
            <a:r>
              <a:rPr lang="it-IT" dirty="0" err="1"/>
              <a:t>What</a:t>
            </a:r>
            <a:r>
              <a:rPr lang="it-IT" dirty="0"/>
              <a:t> I </a:t>
            </a:r>
            <a:r>
              <a:rPr lang="it-IT" dirty="0" err="1" smtClean="0"/>
              <a:t>think</a:t>
            </a:r>
            <a:r>
              <a:rPr lang="it-IT" dirty="0" smtClean="0"/>
              <a:t> </a:t>
            </a:r>
            <a:r>
              <a:rPr lang="it-IT" dirty="0" err="1" smtClean="0"/>
              <a:t>you</a:t>
            </a:r>
            <a:r>
              <a:rPr lang="it-IT" dirty="0" smtClean="0"/>
              <a:t> </a:t>
            </a:r>
            <a:r>
              <a:rPr lang="it-IT" dirty="0" err="1"/>
              <a:t>want</a:t>
            </a:r>
            <a:r>
              <a:rPr lang="it-IT" dirty="0"/>
              <a:t> to </a:t>
            </a:r>
            <a:r>
              <a:rPr lang="it-IT" dirty="0" err="1"/>
              <a:t>say</a:t>
            </a:r>
            <a:r>
              <a:rPr lang="it-IT" dirty="0"/>
              <a:t> </a:t>
            </a:r>
            <a:r>
              <a:rPr lang="it-IT" dirty="0" err="1"/>
              <a:t>is</a:t>
            </a:r>
            <a:r>
              <a:rPr lang="it-IT" dirty="0"/>
              <a:t> “i.e</a:t>
            </a:r>
            <a:r>
              <a:rPr lang="it-IT" dirty="0" smtClean="0"/>
              <a:t>.”.</a:t>
            </a:r>
          </a:p>
          <a:p>
            <a:endParaRPr lang="it-IT" dirty="0"/>
          </a:p>
          <a:p>
            <a:r>
              <a:rPr lang="it-IT" dirty="0"/>
              <a:t>Barboni: </a:t>
            </a:r>
            <a:r>
              <a:rPr lang="it-IT" dirty="0" err="1"/>
              <a:t>Bullshit</a:t>
            </a:r>
            <a:r>
              <a:rPr lang="it-IT" dirty="0"/>
              <a:t>! </a:t>
            </a:r>
            <a:r>
              <a:rPr lang="it-IT" dirty="0" err="1"/>
              <a:t>It’s</a:t>
            </a:r>
            <a:r>
              <a:rPr lang="it-IT" dirty="0"/>
              <a:t> short for ergo</a:t>
            </a:r>
            <a:r>
              <a:rPr lang="it-IT" dirty="0" smtClean="0"/>
              <a:t>.</a:t>
            </a:r>
          </a:p>
          <a:p>
            <a:endParaRPr lang="it-IT" dirty="0"/>
          </a:p>
          <a:p>
            <a:endParaRPr lang="it-IT" dirty="0"/>
          </a:p>
          <a:p>
            <a:r>
              <a:rPr lang="it-IT" dirty="0"/>
              <a:t>— </a:t>
            </a:r>
            <a:r>
              <a:rPr lang="it-IT" dirty="0" err="1"/>
              <a:t>Du</a:t>
            </a:r>
            <a:r>
              <a:rPr lang="it-IT" dirty="0"/>
              <a:t> </a:t>
            </a:r>
            <a:r>
              <a:rPr lang="it-IT" dirty="0" err="1"/>
              <a:t>mener</a:t>
            </a:r>
            <a:r>
              <a:rPr lang="it-IT" dirty="0"/>
              <a:t> ‘</a:t>
            </a:r>
            <a:r>
              <a:rPr lang="it-IT" dirty="0" err="1"/>
              <a:t>dvs</a:t>
            </a:r>
            <a:r>
              <a:rPr lang="it-IT" dirty="0"/>
              <a:t>.’.</a:t>
            </a:r>
          </a:p>
          <a:p>
            <a:r>
              <a:rPr lang="it-IT" dirty="0"/>
              <a:t>— ‘Q.e.d.’ </a:t>
            </a:r>
            <a:r>
              <a:rPr lang="it-IT" dirty="0" err="1"/>
              <a:t>betyder</a:t>
            </a:r>
            <a:r>
              <a:rPr lang="it-IT" dirty="0"/>
              <a:t> ergo</a:t>
            </a:r>
            <a:r>
              <a:rPr lang="it-IT" dirty="0" smtClean="0"/>
              <a:t>.</a:t>
            </a:r>
          </a:p>
          <a:p>
            <a:endParaRPr lang="it-IT" dirty="0"/>
          </a:p>
          <a:p>
            <a:r>
              <a:rPr lang="it-IT" dirty="0"/>
              <a:t>— </a:t>
            </a:r>
            <a:r>
              <a:rPr lang="it-IT" dirty="0" err="1"/>
              <a:t>You</a:t>
            </a:r>
            <a:r>
              <a:rPr lang="it-IT" dirty="0"/>
              <a:t> </a:t>
            </a:r>
            <a:r>
              <a:rPr lang="it-IT" dirty="0" err="1"/>
              <a:t>mean</a:t>
            </a:r>
            <a:r>
              <a:rPr lang="it-IT" dirty="0"/>
              <a:t> i.e.</a:t>
            </a:r>
          </a:p>
          <a:p>
            <a:r>
              <a:rPr lang="it-IT" dirty="0"/>
              <a:t>— Q.e.d. </a:t>
            </a:r>
            <a:r>
              <a:rPr lang="it-IT" dirty="0" err="1"/>
              <a:t>means</a:t>
            </a:r>
            <a:r>
              <a:rPr lang="it-IT" dirty="0"/>
              <a:t> ergo</a:t>
            </a:r>
            <a:r>
              <a:rPr lang="it-IT" dirty="0" smtClean="0"/>
              <a:t>.</a:t>
            </a:r>
          </a:p>
          <a:p>
            <a:endParaRPr lang="it-IT" dirty="0"/>
          </a:p>
        </p:txBody>
      </p:sp>
    </p:spTree>
    <p:extLst>
      <p:ext uri="{BB962C8B-B14F-4D97-AF65-F5344CB8AC3E}">
        <p14:creationId xmlns:p14="http://schemas.microsoft.com/office/powerpoint/2010/main" val="8533407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86000" y="1443841"/>
            <a:ext cx="4572000" cy="4247317"/>
          </a:xfrm>
          <a:prstGeom prst="rect">
            <a:avLst/>
          </a:prstGeom>
        </p:spPr>
        <p:txBody>
          <a:bodyPr>
            <a:spAutoFit/>
          </a:bodyPr>
          <a:lstStyle/>
          <a:p>
            <a:r>
              <a:rPr lang="it-IT" dirty="0" err="1"/>
              <a:t>Barboni’s</a:t>
            </a:r>
            <a:r>
              <a:rPr lang="it-IT" dirty="0"/>
              <a:t> bodyguard </a:t>
            </a:r>
            <a:r>
              <a:rPr lang="it-IT" dirty="0" smtClean="0"/>
              <a:t>: </a:t>
            </a:r>
            <a:r>
              <a:rPr lang="it-IT" dirty="0"/>
              <a:t>To the best of </a:t>
            </a:r>
            <a:r>
              <a:rPr lang="it-IT" dirty="0" err="1"/>
              <a:t>my</a:t>
            </a:r>
            <a:r>
              <a:rPr lang="it-IT" dirty="0"/>
              <a:t> </a:t>
            </a:r>
            <a:r>
              <a:rPr lang="it-IT" dirty="0" err="1"/>
              <a:t>knowledge</a:t>
            </a:r>
            <a:r>
              <a:rPr lang="it-IT" dirty="0"/>
              <a:t>, “e.g.” </a:t>
            </a:r>
            <a:r>
              <a:rPr lang="it-IT" dirty="0" err="1"/>
              <a:t>means</a:t>
            </a:r>
            <a:r>
              <a:rPr lang="it-IT" dirty="0"/>
              <a:t> “for </a:t>
            </a:r>
            <a:r>
              <a:rPr lang="it-IT" dirty="0" err="1"/>
              <a:t>example</a:t>
            </a:r>
            <a:r>
              <a:rPr lang="it-IT" dirty="0" smtClean="0"/>
              <a:t>”.</a:t>
            </a:r>
          </a:p>
          <a:p>
            <a:r>
              <a:rPr lang="it-IT" dirty="0" err="1" smtClean="0">
                <a:solidFill>
                  <a:srgbClr val="002060"/>
                </a:solidFill>
              </a:rPr>
              <a:t>Det</a:t>
            </a:r>
            <a:r>
              <a:rPr lang="it-IT" dirty="0" smtClean="0">
                <a:solidFill>
                  <a:srgbClr val="002060"/>
                </a:solidFill>
              </a:rPr>
              <a:t> </a:t>
            </a:r>
            <a:r>
              <a:rPr lang="it-IT" dirty="0" err="1">
                <a:solidFill>
                  <a:srgbClr val="002060"/>
                </a:solidFill>
              </a:rPr>
              <a:t>betyder</a:t>
            </a:r>
            <a:endParaRPr lang="it-IT" dirty="0">
              <a:solidFill>
                <a:srgbClr val="002060"/>
              </a:solidFill>
            </a:endParaRPr>
          </a:p>
          <a:p>
            <a:r>
              <a:rPr lang="it-IT" dirty="0">
                <a:solidFill>
                  <a:srgbClr val="002060"/>
                </a:solidFill>
              </a:rPr>
              <a:t>‘</a:t>
            </a:r>
            <a:r>
              <a:rPr lang="it-IT" dirty="0" err="1">
                <a:solidFill>
                  <a:srgbClr val="002060"/>
                </a:solidFill>
              </a:rPr>
              <a:t>hvilket</a:t>
            </a:r>
            <a:r>
              <a:rPr lang="it-IT" dirty="0">
                <a:solidFill>
                  <a:srgbClr val="002060"/>
                </a:solidFill>
              </a:rPr>
              <a:t> </a:t>
            </a:r>
            <a:r>
              <a:rPr lang="it-IT" dirty="0" err="1">
                <a:solidFill>
                  <a:srgbClr val="002060"/>
                </a:solidFill>
              </a:rPr>
              <a:t>skulle</a:t>
            </a:r>
            <a:r>
              <a:rPr lang="it-IT" dirty="0">
                <a:solidFill>
                  <a:srgbClr val="002060"/>
                </a:solidFill>
              </a:rPr>
              <a:t> </a:t>
            </a:r>
            <a:r>
              <a:rPr lang="it-IT" dirty="0" err="1">
                <a:solidFill>
                  <a:srgbClr val="002060"/>
                </a:solidFill>
              </a:rPr>
              <a:t>bevises</a:t>
            </a:r>
            <a:r>
              <a:rPr lang="it-IT" dirty="0" smtClean="0">
                <a:solidFill>
                  <a:srgbClr val="002060"/>
                </a:solidFill>
              </a:rPr>
              <a:t>’.</a:t>
            </a:r>
          </a:p>
          <a:p>
            <a:r>
              <a:rPr lang="it-IT" dirty="0" err="1" smtClean="0"/>
              <a:t>It</a:t>
            </a:r>
            <a:r>
              <a:rPr lang="it-IT" dirty="0" smtClean="0"/>
              <a:t> </a:t>
            </a:r>
            <a:r>
              <a:rPr lang="it-IT" dirty="0" err="1"/>
              <a:t>means</a:t>
            </a:r>
            <a:r>
              <a:rPr lang="it-IT" dirty="0"/>
              <a:t> ‘</a:t>
            </a:r>
            <a:r>
              <a:rPr lang="it-IT" dirty="0" err="1"/>
              <a:t>which</a:t>
            </a:r>
            <a:r>
              <a:rPr lang="it-IT" dirty="0"/>
              <a:t> </a:t>
            </a:r>
            <a:r>
              <a:rPr lang="it-IT" dirty="0" err="1"/>
              <a:t>should</a:t>
            </a:r>
            <a:r>
              <a:rPr lang="it-IT" dirty="0"/>
              <a:t> be </a:t>
            </a:r>
            <a:r>
              <a:rPr lang="it-IT" dirty="0" err="1"/>
              <a:t>proven</a:t>
            </a:r>
            <a:r>
              <a:rPr lang="it-IT" dirty="0" smtClean="0"/>
              <a:t>’.</a:t>
            </a:r>
          </a:p>
          <a:p>
            <a:endParaRPr lang="it-IT" dirty="0" smtClean="0"/>
          </a:p>
          <a:p>
            <a:r>
              <a:rPr lang="it-IT" dirty="0" smtClean="0"/>
              <a:t>Barboni</a:t>
            </a:r>
            <a:r>
              <a:rPr lang="it-IT" dirty="0"/>
              <a:t>: E.g., i.e. </a:t>
            </a:r>
            <a:r>
              <a:rPr lang="it-IT" dirty="0" err="1"/>
              <a:t>fuck</a:t>
            </a:r>
            <a:r>
              <a:rPr lang="it-IT" dirty="0"/>
              <a:t> </a:t>
            </a:r>
            <a:r>
              <a:rPr lang="it-IT" dirty="0" err="1"/>
              <a:t>you</a:t>
            </a:r>
            <a:r>
              <a:rPr lang="it-IT" dirty="0"/>
              <a:t>! The </a:t>
            </a:r>
            <a:r>
              <a:rPr lang="it-IT" dirty="0" err="1"/>
              <a:t>point</a:t>
            </a:r>
            <a:r>
              <a:rPr lang="it-IT" dirty="0"/>
              <a:t> </a:t>
            </a:r>
            <a:r>
              <a:rPr lang="it-IT" dirty="0" err="1" smtClean="0"/>
              <a:t>is</a:t>
            </a:r>
            <a:r>
              <a:rPr lang="it-IT" dirty="0"/>
              <a:t> </a:t>
            </a:r>
            <a:r>
              <a:rPr lang="it-IT" dirty="0" err="1" smtClean="0"/>
              <a:t>this</a:t>
            </a:r>
            <a:r>
              <a:rPr lang="it-IT" dirty="0"/>
              <a:t>: </a:t>
            </a:r>
            <a:r>
              <a:rPr lang="it-IT" dirty="0" err="1"/>
              <a:t>is</a:t>
            </a:r>
            <a:r>
              <a:rPr lang="it-IT" dirty="0"/>
              <a:t> </a:t>
            </a:r>
            <a:r>
              <a:rPr lang="it-IT" dirty="0" err="1"/>
              <a:t>that</a:t>
            </a:r>
            <a:r>
              <a:rPr lang="it-IT" dirty="0"/>
              <a:t> </a:t>
            </a:r>
            <a:r>
              <a:rPr lang="it-IT" dirty="0" err="1"/>
              <a:t>when</a:t>
            </a:r>
            <a:r>
              <a:rPr lang="it-IT" dirty="0"/>
              <a:t> I </a:t>
            </a:r>
            <a:r>
              <a:rPr lang="it-IT" dirty="0" err="1"/>
              <a:t>say</a:t>
            </a:r>
            <a:r>
              <a:rPr lang="it-IT" dirty="0"/>
              <a:t> “</a:t>
            </a:r>
            <a:r>
              <a:rPr lang="it-IT" dirty="0" err="1"/>
              <a:t>jump</a:t>
            </a:r>
            <a:r>
              <a:rPr lang="it-IT" dirty="0"/>
              <a:t>”, </a:t>
            </a:r>
            <a:r>
              <a:rPr lang="it-IT" dirty="0" err="1"/>
              <a:t>you</a:t>
            </a:r>
            <a:r>
              <a:rPr lang="it-IT" dirty="0"/>
              <a:t> </a:t>
            </a:r>
            <a:r>
              <a:rPr lang="it-IT" dirty="0" err="1"/>
              <a:t>say</a:t>
            </a:r>
            <a:endParaRPr lang="it-IT" dirty="0"/>
          </a:p>
          <a:p>
            <a:r>
              <a:rPr lang="it-IT" dirty="0"/>
              <a:t>“OK”, okay</a:t>
            </a:r>
            <a:r>
              <a:rPr lang="it-IT" dirty="0" smtClean="0"/>
              <a:t>?</a:t>
            </a:r>
          </a:p>
          <a:p>
            <a:r>
              <a:rPr lang="it-IT" dirty="0" err="1" smtClean="0">
                <a:solidFill>
                  <a:srgbClr val="002060"/>
                </a:solidFill>
              </a:rPr>
              <a:t>Pisseligegyldigt</a:t>
            </a:r>
            <a:r>
              <a:rPr lang="it-IT" dirty="0">
                <a:solidFill>
                  <a:srgbClr val="002060"/>
                </a:solidFill>
              </a:rPr>
              <a:t>! . . . </a:t>
            </a:r>
            <a:r>
              <a:rPr lang="it-IT" dirty="0" err="1">
                <a:solidFill>
                  <a:srgbClr val="002060"/>
                </a:solidFill>
              </a:rPr>
              <a:t>Når</a:t>
            </a:r>
            <a:r>
              <a:rPr lang="it-IT" dirty="0">
                <a:solidFill>
                  <a:srgbClr val="002060"/>
                </a:solidFill>
              </a:rPr>
              <a:t> </a:t>
            </a:r>
            <a:r>
              <a:rPr lang="it-IT" dirty="0" err="1">
                <a:solidFill>
                  <a:srgbClr val="002060"/>
                </a:solidFill>
              </a:rPr>
              <a:t>jeg</a:t>
            </a:r>
            <a:endParaRPr lang="it-IT" dirty="0">
              <a:solidFill>
                <a:srgbClr val="002060"/>
              </a:solidFill>
            </a:endParaRPr>
          </a:p>
          <a:p>
            <a:r>
              <a:rPr lang="it-IT" dirty="0" err="1">
                <a:solidFill>
                  <a:srgbClr val="002060"/>
                </a:solidFill>
              </a:rPr>
              <a:t>siger</a:t>
            </a:r>
            <a:r>
              <a:rPr lang="it-IT" dirty="0">
                <a:solidFill>
                  <a:srgbClr val="002060"/>
                </a:solidFill>
              </a:rPr>
              <a:t> ”hop!”, </a:t>
            </a:r>
            <a:r>
              <a:rPr lang="it-IT" dirty="0" err="1">
                <a:solidFill>
                  <a:srgbClr val="002060"/>
                </a:solidFill>
              </a:rPr>
              <a:t>så</a:t>
            </a:r>
            <a:r>
              <a:rPr lang="it-IT" dirty="0">
                <a:solidFill>
                  <a:srgbClr val="002060"/>
                </a:solidFill>
              </a:rPr>
              <a:t> </a:t>
            </a:r>
            <a:r>
              <a:rPr lang="it-IT" dirty="0" err="1">
                <a:solidFill>
                  <a:srgbClr val="002060"/>
                </a:solidFill>
              </a:rPr>
              <a:t>siger</a:t>
            </a:r>
            <a:r>
              <a:rPr lang="it-IT" dirty="0">
                <a:solidFill>
                  <a:srgbClr val="002060"/>
                </a:solidFill>
              </a:rPr>
              <a:t> </a:t>
            </a:r>
            <a:r>
              <a:rPr lang="it-IT" dirty="0" err="1">
                <a:solidFill>
                  <a:srgbClr val="002060"/>
                </a:solidFill>
              </a:rPr>
              <a:t>du</a:t>
            </a:r>
            <a:r>
              <a:rPr lang="it-IT" dirty="0">
                <a:solidFill>
                  <a:srgbClr val="002060"/>
                </a:solidFill>
              </a:rPr>
              <a:t> “okay</a:t>
            </a:r>
            <a:r>
              <a:rPr lang="it-IT" dirty="0" smtClean="0">
                <a:solidFill>
                  <a:srgbClr val="002060"/>
                </a:solidFill>
              </a:rPr>
              <a:t>!”.</a:t>
            </a:r>
          </a:p>
          <a:p>
            <a:r>
              <a:rPr lang="it-IT" dirty="0" err="1" smtClean="0"/>
              <a:t>Never</a:t>
            </a:r>
            <a:r>
              <a:rPr lang="it-IT" dirty="0" smtClean="0"/>
              <a:t> </a:t>
            </a:r>
            <a:r>
              <a:rPr lang="it-IT" dirty="0" err="1"/>
              <a:t>fucking</a:t>
            </a:r>
            <a:r>
              <a:rPr lang="it-IT" dirty="0"/>
              <a:t> </a:t>
            </a:r>
            <a:r>
              <a:rPr lang="it-IT" dirty="0" err="1"/>
              <a:t>mind</a:t>
            </a:r>
            <a:r>
              <a:rPr lang="it-IT" dirty="0"/>
              <a:t>! </a:t>
            </a:r>
            <a:r>
              <a:rPr lang="it-IT" dirty="0" err="1"/>
              <a:t>When</a:t>
            </a:r>
            <a:r>
              <a:rPr lang="it-IT" dirty="0"/>
              <a:t> I </a:t>
            </a:r>
            <a:r>
              <a:rPr lang="it-IT" dirty="0" err="1"/>
              <a:t>say</a:t>
            </a:r>
            <a:r>
              <a:rPr lang="it-IT" dirty="0"/>
              <a:t> ‘</a:t>
            </a:r>
            <a:r>
              <a:rPr lang="it-IT" dirty="0" err="1"/>
              <a:t>jump</a:t>
            </a:r>
            <a:r>
              <a:rPr lang="it-IT" dirty="0" smtClean="0"/>
              <a:t>!’, </a:t>
            </a:r>
            <a:r>
              <a:rPr lang="it-IT" dirty="0" err="1" smtClean="0"/>
              <a:t>you</a:t>
            </a:r>
            <a:r>
              <a:rPr lang="it-IT" dirty="0" smtClean="0"/>
              <a:t> </a:t>
            </a:r>
            <a:r>
              <a:rPr lang="it-IT" dirty="0" err="1"/>
              <a:t>say</a:t>
            </a:r>
            <a:r>
              <a:rPr lang="it-IT" dirty="0"/>
              <a:t> ‘okay</a:t>
            </a:r>
            <a:r>
              <a:rPr lang="it-IT" dirty="0" smtClean="0"/>
              <a:t>’!.</a:t>
            </a:r>
            <a:endParaRPr lang="it-IT" dirty="0"/>
          </a:p>
        </p:txBody>
      </p:sp>
    </p:spTree>
    <p:extLst>
      <p:ext uri="{BB962C8B-B14F-4D97-AF65-F5344CB8AC3E}">
        <p14:creationId xmlns:p14="http://schemas.microsoft.com/office/powerpoint/2010/main" val="3364599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smtClean="0"/>
              <a:t>Professional </a:t>
            </a:r>
            <a:r>
              <a:rPr lang="en-US" dirty="0"/>
              <a:t>mainstream subtitling</a:t>
            </a:r>
            <a:endParaRPr lang="it-IT" dirty="0"/>
          </a:p>
        </p:txBody>
      </p:sp>
      <p:sp>
        <p:nvSpPr>
          <p:cNvPr id="3" name="Segnaposto contenuto 2"/>
          <p:cNvSpPr>
            <a:spLocks noGrp="1"/>
          </p:cNvSpPr>
          <p:nvPr>
            <p:ph idx="1"/>
          </p:nvPr>
        </p:nvSpPr>
        <p:spPr/>
        <p:txBody>
          <a:bodyPr>
            <a:normAutofit/>
          </a:bodyPr>
          <a:lstStyle/>
          <a:p>
            <a:pPr marL="0" indent="0">
              <a:buNone/>
            </a:pPr>
            <a:r>
              <a:rPr lang="en-US" dirty="0"/>
              <a:t>M</a:t>
            </a:r>
            <a:r>
              <a:rPr lang="en-US" dirty="0" smtClean="0"/>
              <a:t>ost </a:t>
            </a:r>
            <a:r>
              <a:rPr lang="en-US" dirty="0"/>
              <a:t>minor European speech communities have favored subtitling over dubbing </a:t>
            </a:r>
            <a:r>
              <a:rPr lang="en-US" dirty="0" smtClean="0"/>
              <a:t>and voice–over </a:t>
            </a:r>
            <a:r>
              <a:rPr lang="en-US" dirty="0"/>
              <a:t>ever since the introduction of sound film in the late 1920s.</a:t>
            </a:r>
          </a:p>
          <a:p>
            <a:r>
              <a:rPr lang="en-US" dirty="0" smtClean="0"/>
              <a:t>In </a:t>
            </a:r>
            <a:r>
              <a:rPr lang="en-US" dirty="0"/>
              <a:t>prototypical subtitling countries, </a:t>
            </a:r>
            <a:r>
              <a:rPr lang="en-US" dirty="0" err="1"/>
              <a:t>interlingual</a:t>
            </a:r>
            <a:r>
              <a:rPr lang="en-US" dirty="0"/>
              <a:t> </a:t>
            </a:r>
            <a:r>
              <a:rPr lang="en-US" dirty="0" smtClean="0"/>
              <a:t>subtitles, costing less than </a:t>
            </a:r>
            <a:r>
              <a:rPr lang="en-US" dirty="0"/>
              <a:t>10% of lip–sync </a:t>
            </a:r>
            <a:r>
              <a:rPr lang="en-US" dirty="0" smtClean="0"/>
              <a:t>dubbing, now </a:t>
            </a:r>
            <a:r>
              <a:rPr lang="en-US" dirty="0"/>
              <a:t>constitute a major part of </a:t>
            </a:r>
            <a:r>
              <a:rPr lang="en-US" dirty="0" smtClean="0"/>
              <a:t>the reading </a:t>
            </a:r>
            <a:r>
              <a:rPr lang="en-US" dirty="0"/>
              <a:t>matter. </a:t>
            </a:r>
            <a:endParaRPr lang="en-US" dirty="0" smtClean="0"/>
          </a:p>
          <a:p>
            <a:r>
              <a:rPr lang="en-US" dirty="0" smtClean="0"/>
              <a:t>As </a:t>
            </a:r>
            <a:r>
              <a:rPr lang="en-US" dirty="0"/>
              <a:t>a case in point, in 2010 the average Dane spent </a:t>
            </a:r>
            <a:r>
              <a:rPr lang="en-US" dirty="0" smtClean="0"/>
              <a:t>more than </a:t>
            </a:r>
            <a:r>
              <a:rPr lang="en-US" dirty="0"/>
              <a:t>39 minutes daily reading television subtitles </a:t>
            </a:r>
            <a:r>
              <a:rPr lang="en-US" dirty="0" smtClean="0"/>
              <a:t>out </a:t>
            </a:r>
            <a:r>
              <a:rPr lang="en-US" dirty="0"/>
              <a:t>of a total </a:t>
            </a:r>
            <a:r>
              <a:rPr lang="en-US" dirty="0" smtClean="0"/>
              <a:t>viewing time </a:t>
            </a:r>
            <a:r>
              <a:rPr lang="en-US" dirty="0"/>
              <a:t>of 201 </a:t>
            </a:r>
            <a:r>
              <a:rPr lang="en-US" dirty="0" smtClean="0"/>
              <a:t>minutes.</a:t>
            </a:r>
            <a:endParaRPr lang="it-IT" dirty="0"/>
          </a:p>
        </p:txBody>
      </p:sp>
    </p:spTree>
    <p:extLst>
      <p:ext uri="{BB962C8B-B14F-4D97-AF65-F5344CB8AC3E}">
        <p14:creationId xmlns:p14="http://schemas.microsoft.com/office/powerpoint/2010/main" val="14202386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Fansubbing</a:t>
            </a:r>
            <a:endParaRPr lang="it-IT" dirty="0"/>
          </a:p>
        </p:txBody>
      </p:sp>
      <p:sp>
        <p:nvSpPr>
          <p:cNvPr id="3" name="Segnaposto contenuto 2"/>
          <p:cNvSpPr>
            <a:spLocks noGrp="1"/>
          </p:cNvSpPr>
          <p:nvPr>
            <p:ph idx="1"/>
          </p:nvPr>
        </p:nvSpPr>
        <p:spPr/>
        <p:txBody>
          <a:bodyPr/>
          <a:lstStyle/>
          <a:p>
            <a:r>
              <a:rPr lang="it-IT" dirty="0" smtClean="0"/>
              <a:t>Aldo, etc.</a:t>
            </a:r>
            <a:endParaRPr lang="it-IT" dirty="0"/>
          </a:p>
        </p:txBody>
      </p:sp>
    </p:spTree>
    <p:extLst>
      <p:ext uri="{BB962C8B-B14F-4D97-AF65-F5344CB8AC3E}">
        <p14:creationId xmlns:p14="http://schemas.microsoft.com/office/powerpoint/2010/main" val="13132752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SUBLIME/SUBTITLE WORKSHOP</a:t>
            </a:r>
            <a:endParaRPr lang="it-IT" dirty="0"/>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235496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err="1" smtClean="0"/>
              <a:t>Zabalbeascoa</a:t>
            </a:r>
            <a:r>
              <a:rPr lang="en-US" dirty="0" smtClean="0"/>
              <a:t>, </a:t>
            </a:r>
            <a:r>
              <a:rPr lang="en-US" dirty="0" err="1" smtClean="0"/>
              <a:t>Chaume</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a:t>
            </a:r>
            <a:r>
              <a:rPr lang="en-US" dirty="0"/>
              <a:t>no text can </a:t>
            </a:r>
            <a:r>
              <a:rPr lang="en-US" dirty="0" smtClean="0"/>
              <a:t>be made </a:t>
            </a:r>
            <a:r>
              <a:rPr lang="en-US" dirty="0"/>
              <a:t>entirely of verbal signs because such signs always need </a:t>
            </a:r>
            <a:r>
              <a:rPr lang="en-US" dirty="0" smtClean="0"/>
              <a:t>some sort </a:t>
            </a:r>
            <a:r>
              <a:rPr lang="en-US" dirty="0"/>
              <a:t>of physical support” </a:t>
            </a:r>
            <a:endParaRPr lang="en-US" dirty="0" smtClean="0"/>
          </a:p>
          <a:p>
            <a:pPr marL="0" indent="0">
              <a:buNone/>
            </a:pPr>
            <a:r>
              <a:rPr lang="en-US" dirty="0" smtClean="0"/>
              <a:t>Naturally</a:t>
            </a:r>
            <a:r>
              <a:rPr lang="en-US" dirty="0"/>
              <a:t>, </a:t>
            </a:r>
            <a:r>
              <a:rPr lang="en-US" dirty="0" smtClean="0"/>
              <a:t>this physical </a:t>
            </a:r>
            <a:r>
              <a:rPr lang="en-US" dirty="0"/>
              <a:t>support gains semantic momentum in genuinely </a:t>
            </a:r>
            <a:r>
              <a:rPr lang="en-US" dirty="0" err="1" smtClean="0"/>
              <a:t>polysemiotic</a:t>
            </a:r>
            <a:r>
              <a:rPr lang="en-US" dirty="0" smtClean="0"/>
              <a:t> texts</a:t>
            </a:r>
            <a:r>
              <a:rPr lang="en-US" dirty="0"/>
              <a:t>. The most prominent </a:t>
            </a:r>
            <a:r>
              <a:rPr lang="en-US" dirty="0" err="1"/>
              <a:t>polysemiotic</a:t>
            </a:r>
            <a:r>
              <a:rPr lang="en-US" dirty="0"/>
              <a:t> text type is the </a:t>
            </a:r>
            <a:r>
              <a:rPr lang="en-US" dirty="0" smtClean="0"/>
              <a:t>audiovisual text. </a:t>
            </a:r>
          </a:p>
          <a:p>
            <a:pPr marL="0" indent="0">
              <a:buNone/>
            </a:pPr>
            <a:r>
              <a:rPr lang="en-US" dirty="0" smtClean="0"/>
              <a:t>“</a:t>
            </a:r>
            <a:r>
              <a:rPr lang="en-US" dirty="0"/>
              <a:t>a semiotic construct </a:t>
            </a:r>
            <a:r>
              <a:rPr lang="en-US" dirty="0" smtClean="0"/>
              <a:t>comprising several </a:t>
            </a:r>
            <a:r>
              <a:rPr lang="en-US" dirty="0"/>
              <a:t>signifying codes that operate simultaneously in the </a:t>
            </a:r>
            <a:r>
              <a:rPr lang="en-US" dirty="0" smtClean="0"/>
              <a:t>production of </a:t>
            </a:r>
            <a:r>
              <a:rPr lang="en-US" dirty="0"/>
              <a:t>meaning</a:t>
            </a:r>
            <a:r>
              <a:rPr lang="en-US" dirty="0" smtClean="0"/>
              <a:t>”</a:t>
            </a:r>
            <a:endParaRPr lang="it-IT" dirty="0"/>
          </a:p>
        </p:txBody>
      </p:sp>
    </p:spTree>
    <p:extLst>
      <p:ext uri="{BB962C8B-B14F-4D97-AF65-F5344CB8AC3E}">
        <p14:creationId xmlns:p14="http://schemas.microsoft.com/office/powerpoint/2010/main" val="642124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smtClean="0"/>
              <a:t>Translation</a:t>
            </a:r>
            <a:r>
              <a:rPr lang="it-IT" dirty="0" smtClean="0"/>
              <a:t> for </a:t>
            </a:r>
            <a:r>
              <a:rPr lang="it-IT" dirty="0" err="1" smtClean="0"/>
              <a:t>subtitling</a:t>
            </a:r>
            <a:endParaRPr lang="it-IT" dirty="0"/>
          </a:p>
        </p:txBody>
      </p:sp>
      <p:sp>
        <p:nvSpPr>
          <p:cNvPr id="3" name="Segnaposto contenuto 2"/>
          <p:cNvSpPr>
            <a:spLocks noGrp="1"/>
          </p:cNvSpPr>
          <p:nvPr>
            <p:ph idx="1"/>
          </p:nvPr>
        </p:nvSpPr>
        <p:spPr/>
        <p:txBody>
          <a:bodyPr>
            <a:normAutofit/>
          </a:bodyPr>
          <a:lstStyle/>
          <a:p>
            <a:pPr marL="0" indent="0">
              <a:buNone/>
            </a:pPr>
            <a:r>
              <a:rPr lang="en-US" dirty="0"/>
              <a:t>Synchronous subtitling </a:t>
            </a:r>
            <a:r>
              <a:rPr lang="en-US" dirty="0" smtClean="0"/>
              <a:t>constitutes a </a:t>
            </a:r>
            <a:r>
              <a:rPr lang="en-US" dirty="0"/>
              <a:t>fundamental break with the semiotic structure of sound film </a:t>
            </a:r>
            <a:r>
              <a:rPr lang="en-US" dirty="0" smtClean="0"/>
              <a:t>by re–introducing </a:t>
            </a:r>
            <a:r>
              <a:rPr lang="en-US" dirty="0"/>
              <a:t>the translation mode of the silent movies, i.e. </a:t>
            </a:r>
            <a:r>
              <a:rPr lang="en-US" dirty="0" smtClean="0"/>
              <a:t>written signs</a:t>
            </a:r>
            <a:r>
              <a:rPr lang="en-US" dirty="0"/>
              <a:t>. </a:t>
            </a:r>
            <a:endParaRPr lang="en-US" dirty="0" smtClean="0"/>
          </a:p>
          <a:p>
            <a:r>
              <a:rPr lang="en-US" dirty="0" smtClean="0"/>
              <a:t>A question of ‘co-occurrence’ not found in traditional translation.</a:t>
            </a:r>
            <a:endParaRPr lang="it-IT" dirty="0"/>
          </a:p>
        </p:txBody>
      </p:sp>
    </p:spTree>
    <p:extLst>
      <p:ext uri="{BB962C8B-B14F-4D97-AF65-F5344CB8AC3E}">
        <p14:creationId xmlns:p14="http://schemas.microsoft.com/office/powerpoint/2010/main" val="1202550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Types of subtitle (a)</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subtitles </a:t>
            </a:r>
            <a:r>
              <a:rPr lang="en-US" dirty="0"/>
              <a:t>created directly from the dialogue (foreign </a:t>
            </a:r>
            <a:r>
              <a:rPr lang="en-US" dirty="0" smtClean="0"/>
              <a:t>or domestic</a:t>
            </a:r>
            <a:r>
              <a:rPr lang="en-US" dirty="0"/>
              <a:t>) and cued by the </a:t>
            </a:r>
            <a:r>
              <a:rPr lang="en-US" dirty="0" err="1"/>
              <a:t>subtitler</a:t>
            </a:r>
            <a:r>
              <a:rPr lang="en-US" dirty="0"/>
              <a:t> before </a:t>
            </a:r>
            <a:r>
              <a:rPr lang="en-US" dirty="0" smtClean="0"/>
              <a:t>broadcasting or </a:t>
            </a:r>
            <a:r>
              <a:rPr lang="en-US" dirty="0"/>
              <a:t>cinema screening </a:t>
            </a:r>
            <a:r>
              <a:rPr lang="en-US" dirty="0" smtClean="0"/>
              <a:t>(referred </a:t>
            </a:r>
            <a:r>
              <a:rPr lang="en-US" dirty="0"/>
              <a:t>to as </a:t>
            </a:r>
            <a:r>
              <a:rPr lang="en-US" dirty="0" smtClean="0"/>
              <a:t>bona fide </a:t>
            </a:r>
            <a:r>
              <a:rPr lang="en-US" dirty="0"/>
              <a:t>subtitling and found mostly in public–service TV </a:t>
            </a:r>
            <a:r>
              <a:rPr lang="en-US" dirty="0" smtClean="0"/>
              <a:t>and cinema)</a:t>
            </a:r>
            <a:endParaRPr lang="it-IT" dirty="0"/>
          </a:p>
        </p:txBody>
      </p:sp>
    </p:spTree>
    <p:extLst>
      <p:ext uri="{BB962C8B-B14F-4D97-AF65-F5344CB8AC3E}">
        <p14:creationId xmlns:p14="http://schemas.microsoft.com/office/powerpoint/2010/main" val="523435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Types</a:t>
            </a:r>
            <a:r>
              <a:rPr lang="it-IT" dirty="0" smtClean="0"/>
              <a:t> of </a:t>
            </a:r>
            <a:r>
              <a:rPr lang="it-IT" dirty="0" err="1" smtClean="0"/>
              <a:t>subtitle</a:t>
            </a:r>
            <a:r>
              <a:rPr lang="it-IT" dirty="0" smtClean="0"/>
              <a:t> (b)</a:t>
            </a:r>
            <a:endParaRPr lang="it-IT" dirty="0"/>
          </a:p>
        </p:txBody>
      </p:sp>
      <p:sp>
        <p:nvSpPr>
          <p:cNvPr id="3" name="Segnaposto contenuto 2"/>
          <p:cNvSpPr>
            <a:spLocks noGrp="1"/>
          </p:cNvSpPr>
          <p:nvPr>
            <p:ph idx="1"/>
          </p:nvPr>
        </p:nvSpPr>
        <p:spPr/>
        <p:txBody>
          <a:bodyPr/>
          <a:lstStyle/>
          <a:p>
            <a:pPr marL="0" indent="0">
              <a:buNone/>
            </a:pPr>
            <a:r>
              <a:rPr lang="en-US" dirty="0"/>
              <a:t>b) subtitles based on existing pre–cued subtitles </a:t>
            </a:r>
            <a:r>
              <a:rPr lang="en-US" dirty="0" smtClean="0"/>
              <a:t>in the source </a:t>
            </a:r>
            <a:r>
              <a:rPr lang="en-US" dirty="0"/>
              <a:t>language or in another target language — (</a:t>
            </a:r>
            <a:r>
              <a:rPr lang="en-US" dirty="0" smtClean="0"/>
              <a:t>referred to </a:t>
            </a:r>
            <a:r>
              <a:rPr lang="en-US" dirty="0"/>
              <a:t>as relay subtitling and typically found in commercial </a:t>
            </a:r>
            <a:r>
              <a:rPr lang="en-US" dirty="0" smtClean="0"/>
              <a:t>TV and </a:t>
            </a:r>
            <a:r>
              <a:rPr lang="en-US" dirty="0"/>
              <a:t>on </a:t>
            </a:r>
            <a:r>
              <a:rPr lang="en-US" dirty="0" smtClean="0"/>
              <a:t>DVD)</a:t>
            </a:r>
            <a:endParaRPr lang="it-IT" dirty="0"/>
          </a:p>
        </p:txBody>
      </p:sp>
    </p:spTree>
    <p:extLst>
      <p:ext uri="{BB962C8B-B14F-4D97-AF65-F5344CB8AC3E}">
        <p14:creationId xmlns:p14="http://schemas.microsoft.com/office/powerpoint/2010/main" val="1162920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TC102455610[[fn=Autunno]]</Template>
  <TotalTime>128</TotalTime>
  <Words>1876</Words>
  <Application>Microsoft Office PowerPoint</Application>
  <PresentationFormat>Presentazione su schermo (4:3)</PresentationFormat>
  <Paragraphs>228</Paragraphs>
  <Slides>51</Slides>
  <Notes>0</Notes>
  <HiddenSlides>0</HiddenSlides>
  <MMClips>0</MMClips>
  <ScaleCrop>false</ScaleCrop>
  <HeadingPairs>
    <vt:vector size="6" baseType="variant">
      <vt:variant>
        <vt:lpstr>Tema</vt:lpstr>
      </vt:variant>
      <vt:variant>
        <vt:i4>1</vt:i4>
      </vt:variant>
      <vt:variant>
        <vt:lpstr>Server OLE incorporati</vt:lpstr>
      </vt:variant>
      <vt:variant>
        <vt:i4>2</vt:i4>
      </vt:variant>
      <vt:variant>
        <vt:lpstr>Titoli diapositive</vt:lpstr>
      </vt:variant>
      <vt:variant>
        <vt:i4>51</vt:i4>
      </vt:variant>
    </vt:vector>
  </HeadingPairs>
  <TitlesOfParts>
    <vt:vector size="54" baseType="lpstr">
      <vt:lpstr>Autumn</vt:lpstr>
      <vt:lpstr>Documento</vt:lpstr>
      <vt:lpstr>Document</vt:lpstr>
      <vt:lpstr>Lesson Ten  More on subtitling</vt:lpstr>
      <vt:lpstr>Diamesic translation in polysemiotic media</vt:lpstr>
      <vt:lpstr>‘diamesic translation’ </vt:lpstr>
      <vt:lpstr>‘polysemiotic’ </vt:lpstr>
      <vt:lpstr>Professional mainstream subtitling</vt:lpstr>
      <vt:lpstr>Zabalbeascoa, Chaume</vt:lpstr>
      <vt:lpstr>Translation for subtitling</vt:lpstr>
      <vt:lpstr>Types of subtitle (a)</vt:lpstr>
      <vt:lpstr>Types of subtitle (b)</vt:lpstr>
      <vt:lpstr>Type of subtitle (c)</vt:lpstr>
      <vt:lpstr>Type of subtitle (d)</vt:lpstr>
      <vt:lpstr>Timing</vt:lpstr>
      <vt:lpstr>Bona fide subtitling</vt:lpstr>
      <vt:lpstr>Cueing</vt:lpstr>
      <vt:lpstr>However…</vt:lpstr>
      <vt:lpstr>Intralingual subtitling </vt:lpstr>
      <vt:lpstr>Type (2) for the deaf</vt:lpstr>
      <vt:lpstr>Subtitling for the deaf and hard of hearing (HoH) –target audience?</vt:lpstr>
      <vt:lpstr>Deaf culture</vt:lpstr>
      <vt:lpstr>Different needs</vt:lpstr>
      <vt:lpstr>But, Jan Ivarsson</vt:lpstr>
      <vt:lpstr>Subtitles</vt:lpstr>
      <vt:lpstr>Intralingual Subtitling for the Deaf</vt:lpstr>
      <vt:lpstr>Interlingual Subtitling for the Deaf: English to …(Italian)</vt:lpstr>
      <vt:lpstr>Experiment</vt:lpstr>
      <vt:lpstr>SDH version</vt:lpstr>
      <vt:lpstr>SDH version</vt:lpstr>
      <vt:lpstr>Temporary conclusions</vt:lpstr>
      <vt:lpstr>… this space</vt:lpstr>
      <vt:lpstr>All the time, the language is changing</vt:lpstr>
      <vt:lpstr>English to Italian</vt:lpstr>
      <vt:lpstr>Language change: harmonised to SDH</vt:lpstr>
      <vt:lpstr>Presentazione standard di PowerPoint</vt:lpstr>
      <vt:lpstr>Presentazione standard di PowerPoint</vt:lpstr>
      <vt:lpstr>Presentazione standard di PowerPoint</vt:lpstr>
      <vt:lpstr>Presentazione standard di PowerPoint</vt:lpstr>
      <vt:lpstr>‘subtitling dialect into standard language’. </vt:lpstr>
      <vt:lpstr>Interlingual Subtitling</vt:lpstr>
      <vt:lpstr>Bilingual subtitling </vt:lpstr>
      <vt:lpstr>Minority languages </vt:lpstr>
      <vt:lpstr>Immigrant language</vt:lpstr>
      <vt:lpstr>Local varieties</vt:lpstr>
      <vt:lpstr>Revoicing</vt:lpstr>
      <vt:lpstr>Special cases</vt:lpstr>
      <vt:lpstr>Attitudes to subtitling</vt:lpstr>
      <vt:lpstr>A brief case study</vt:lpstr>
      <vt:lpstr>Presentazione standard di PowerPoint</vt:lpstr>
      <vt:lpstr>Presentazione standard di PowerPoint</vt:lpstr>
      <vt:lpstr>Presentazione standard di PowerPoint</vt:lpstr>
      <vt:lpstr>Fansubbing</vt:lpstr>
      <vt:lpstr>SUBLIME/SUBTITLE WORKSHOP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on subtitling</dc:title>
  <dc:creator>Taylor</dc:creator>
  <cp:lastModifiedBy>Taylor</cp:lastModifiedBy>
  <cp:revision>33</cp:revision>
  <dcterms:created xsi:type="dcterms:W3CDTF">2014-05-17T07:03:38Z</dcterms:created>
  <dcterms:modified xsi:type="dcterms:W3CDTF">2015-10-09T09:39:40Z</dcterms:modified>
</cp:coreProperties>
</file>