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/>
    <p:restoredTop sz="94669"/>
  </p:normalViewPr>
  <p:slideViewPr>
    <p:cSldViewPr snapToGrid="0" snapToObjects="1">
      <p:cViewPr>
        <p:scale>
          <a:sx n="70" d="100"/>
          <a:sy n="70" d="100"/>
        </p:scale>
        <p:origin x="1432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09AF5-84D2-4640-AAF4-AB75BB41DC2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8E622-71D8-CE46-AB80-A3478BA2F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02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3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9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4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5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F0BE-611E-EB45-B405-717ADB740DB1}" type="datetimeFigureOut">
              <a:rPr lang="it-IT" smtClean="0"/>
              <a:t>10/01/18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1E54-D627-C74A-BC3A-A6BD13183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456292" y="168318"/>
            <a:ext cx="7772400" cy="6885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(DSV) Input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63959" y="897826"/>
            <a:ext cx="8273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Creare una </a:t>
            </a:r>
            <a:r>
              <a:rPr lang="it-IT" b="1" u="sng" dirty="0" smtClean="0"/>
              <a:t>Funzione commentata</a:t>
            </a:r>
            <a:r>
              <a:rPr lang="it-IT" dirty="0" smtClean="0"/>
              <a:t> che prenda come </a:t>
            </a:r>
            <a:r>
              <a:rPr lang="it-IT" b="1" u="sng" dirty="0" smtClean="0"/>
              <a:t>input:</a:t>
            </a:r>
          </a:p>
          <a:p>
            <a:r>
              <a:rPr lang="it-IT" b="1" u="sng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parametro di testo che dovrà essere  riportato in ogni riga dell’output, sotto la colonna ‘Gruppo’. (Valore di Default se non presente “Gruppo”)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Un file di testo contente un elenco di Identificativi da ricercare (un identificativo per  riga, l’input potrà essere un vettore di tipo carattere  o un file esterno ad </a:t>
            </a:r>
            <a:r>
              <a:rPr lang="it-IT" dirty="0" err="1"/>
              <a:t>R</a:t>
            </a:r>
            <a:r>
              <a:rPr lang="it-IT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dirty="0"/>
              <a:t>nome del file di output dove dovranno essere scritti i risultati della funzione .</a:t>
            </a:r>
            <a:br>
              <a:rPr lang="it-IT" dirty="0"/>
            </a:br>
            <a:r>
              <a:rPr lang="it-IT" dirty="0"/>
              <a:t>(Valore di Default se non presente </a:t>
            </a:r>
            <a:r>
              <a:rPr lang="it-IT" dirty="0" err="1"/>
              <a:t>Risultato.txt</a:t>
            </a:r>
            <a:r>
              <a:rPr lang="it-IT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6145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16448" y="0"/>
            <a:ext cx="7612243" cy="45654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Progetto 5 Output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8179" y="672299"/>
            <a:ext cx="86687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</a:t>
            </a:r>
            <a:r>
              <a:rPr lang="it-IT" b="1" u="sng" dirty="0" smtClean="0"/>
              <a:t>funzione</a:t>
            </a:r>
            <a:r>
              <a:rPr lang="it-IT" dirty="0" smtClean="0"/>
              <a:t> dovrà produrre cono output</a:t>
            </a:r>
            <a:r>
              <a:rPr lang="it-IT" b="1" u="sng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it-IT" dirty="0" smtClean="0"/>
              <a:t>Un file di testo </a:t>
            </a:r>
            <a:r>
              <a:rPr lang="it-IT" dirty="0" err="1" smtClean="0"/>
              <a:t>txt</a:t>
            </a:r>
            <a:r>
              <a:rPr lang="it-IT" dirty="0" smtClean="0"/>
              <a:t> con nome costituito da: nome script ;data e ora dell’esecuzione dello script.  Il file dovrà contente l’elenco degli input forniti, l’elenco  degli oggetti prodotti dalla funzione ed eventuali segnali di errore prodotti dalla funzione stessa.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Un oggetto </a:t>
            </a:r>
            <a:r>
              <a:rPr lang="it-IT" dirty="0" err="1" smtClean="0"/>
              <a:t>tibble</a:t>
            </a:r>
            <a:r>
              <a:rPr lang="it-IT" dirty="0" smtClean="0"/>
              <a:t> di output e scrivere un file </a:t>
            </a:r>
            <a:r>
              <a:rPr lang="it-IT" dirty="0"/>
              <a:t>di output (punto </a:t>
            </a:r>
            <a:r>
              <a:rPr lang="it-IT" dirty="0" smtClean="0"/>
              <a:t>3 </a:t>
            </a:r>
            <a:r>
              <a:rPr lang="it-IT" dirty="0"/>
              <a:t>di input ) </a:t>
            </a:r>
            <a:r>
              <a:rPr lang="it-IT" dirty="0" smtClean="0"/>
              <a:t>che contenga i risultati della ricerca effettuati su  UCSC </a:t>
            </a:r>
            <a:r>
              <a:rPr lang="it-IT" dirty="0" err="1" smtClean="0"/>
              <a:t>Genome</a:t>
            </a:r>
            <a:r>
              <a:rPr lang="it-IT" dirty="0" smtClean="0"/>
              <a:t> Browser </a:t>
            </a:r>
            <a:r>
              <a:rPr lang="it-IT" dirty="0" err="1" smtClean="0"/>
              <a:t>nell’assembly</a:t>
            </a:r>
            <a:r>
              <a:rPr lang="it-IT" dirty="0" smtClean="0"/>
              <a:t> di Uomo HG38.</a:t>
            </a:r>
            <a:r>
              <a:rPr lang="it-IT" dirty="0"/>
              <a:t> </a:t>
            </a:r>
            <a:r>
              <a:rPr lang="it-IT" dirty="0" smtClean="0"/>
              <a:t>Per ogni riga di </a:t>
            </a:r>
            <a:r>
              <a:rPr lang="it-IT" dirty="0"/>
              <a:t>o</a:t>
            </a:r>
            <a:r>
              <a:rPr lang="it-IT" dirty="0" smtClean="0"/>
              <a:t>utput </a:t>
            </a:r>
            <a:r>
              <a:rPr lang="it-IT" dirty="0"/>
              <a:t>d</a:t>
            </a:r>
            <a:r>
              <a:rPr lang="it-IT" dirty="0" smtClean="0"/>
              <a:t>ovrà essere indicata: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L’identificativo usato per il parametro ‘Gruppo’.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L’identificativo usato per la ricerca</a:t>
            </a:r>
            <a:r>
              <a:rPr lang="it-IT" dirty="0" smtClean="0"/>
              <a:t>.</a:t>
            </a:r>
            <a:endParaRPr lang="it-IT" dirty="0"/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Gli eventuali valori dei campi </a:t>
            </a:r>
            <a:r>
              <a:rPr lang="it-IT" b="1" dirty="0" err="1"/>
              <a:t>geneId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b="1" dirty="0" err="1"/>
              <a:t>geneName</a:t>
            </a:r>
            <a:r>
              <a:rPr lang="it-IT" b="1" dirty="0" smtClean="0"/>
              <a:t>,</a:t>
            </a:r>
            <a:r>
              <a:rPr lang="it-IT" dirty="0" smtClean="0"/>
              <a:t> </a:t>
            </a:r>
            <a:r>
              <a:rPr lang="it-IT" b="1" dirty="0" err="1" smtClean="0"/>
              <a:t>transcriptId</a:t>
            </a:r>
            <a:r>
              <a:rPr lang="it-IT" dirty="0" smtClean="0"/>
              <a:t>  ottenuti </a:t>
            </a:r>
            <a:r>
              <a:rPr lang="it-IT" dirty="0"/>
              <a:t>dalla ricerca </a:t>
            </a:r>
            <a:r>
              <a:rPr lang="it-IT" dirty="0" smtClean="0"/>
              <a:t>rispetto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 wgEncodeGencodeAttrsV27 </a:t>
            </a:r>
            <a:r>
              <a:rPr lang="it-IT" b="1" dirty="0" smtClean="0"/>
              <a:t>Database</a:t>
            </a:r>
            <a:r>
              <a:rPr lang="it-IT" b="1" dirty="0"/>
              <a:t>:</a:t>
            </a:r>
            <a:r>
              <a:rPr lang="it-IT" dirty="0"/>
              <a:t> </a:t>
            </a:r>
            <a:r>
              <a:rPr lang="it-IT" dirty="0" smtClean="0"/>
              <a:t>hg38</a:t>
            </a:r>
            <a:br>
              <a:rPr lang="it-IT" dirty="0" smtClean="0"/>
            </a:br>
            <a:r>
              <a:rPr lang="it-IT" b="1" dirty="0" err="1"/>
              <a:t>field</a:t>
            </a:r>
            <a:r>
              <a:rPr lang="it-IT" b="1" dirty="0"/>
              <a:t>: </a:t>
            </a:r>
            <a:r>
              <a:rPr lang="it-IT" dirty="0" err="1" smtClean="0"/>
              <a:t>geneName</a:t>
            </a:r>
            <a:r>
              <a:rPr lang="it-IT" dirty="0" smtClean="0"/>
              <a:t> e/o </a:t>
            </a:r>
            <a:r>
              <a:rPr lang="it-IT" dirty="0" err="1"/>
              <a:t>geneId</a:t>
            </a:r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(NB nel caso di molteplici </a:t>
            </a:r>
            <a:r>
              <a:rPr lang="it-IT" b="1" dirty="0" err="1" smtClean="0"/>
              <a:t>transcriptId</a:t>
            </a:r>
            <a:r>
              <a:rPr lang="it-IT" b="1" dirty="0" smtClean="0"/>
              <a:t> inserire una nuova riga</a:t>
            </a:r>
            <a:r>
              <a:rPr lang="it-IT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/>
              <a:t>Gli eventuali valori dei campi </a:t>
            </a:r>
            <a:r>
              <a:rPr lang="it-IT" b="1" dirty="0" err="1"/>
              <a:t>rnaAcc</a:t>
            </a:r>
            <a:r>
              <a:rPr lang="it-IT" dirty="0"/>
              <a:t> ottenuti dalla </a:t>
            </a:r>
            <a:r>
              <a:rPr lang="it-IT" dirty="0" smtClean="0"/>
              <a:t>ricerca degli </a:t>
            </a:r>
            <a:r>
              <a:rPr lang="it-IT" dirty="0"/>
              <a:t>identificativi individuati al punto 3 (</a:t>
            </a:r>
            <a:r>
              <a:rPr lang="it-IT" b="1" dirty="0" err="1"/>
              <a:t>transcriptId</a:t>
            </a:r>
            <a:r>
              <a:rPr lang="it-IT" dirty="0"/>
              <a:t> ) rispetto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err="1" smtClean="0"/>
              <a:t>Primary</a:t>
            </a:r>
            <a:r>
              <a:rPr lang="it-IT" b="1" dirty="0" smtClean="0"/>
              <a:t> </a:t>
            </a:r>
            <a:r>
              <a:rPr lang="it-IT" b="1" dirty="0" err="1"/>
              <a:t>Table</a:t>
            </a:r>
            <a:r>
              <a:rPr lang="it-IT" b="1" dirty="0"/>
              <a:t>: </a:t>
            </a:r>
            <a:r>
              <a:rPr lang="it-IT" dirty="0" smtClean="0"/>
              <a:t>wgEncodeGencodeRefSeqV27 </a:t>
            </a:r>
            <a:r>
              <a:rPr lang="it-IT" b="1" dirty="0"/>
              <a:t>Database:</a:t>
            </a:r>
            <a:r>
              <a:rPr lang="it-IT" dirty="0"/>
              <a:t> hg38</a:t>
            </a:r>
            <a:br>
              <a:rPr lang="it-IT" dirty="0"/>
            </a:br>
            <a:r>
              <a:rPr lang="it-IT" b="1" dirty="0" err="1" smtClean="0"/>
              <a:t>field</a:t>
            </a:r>
            <a:r>
              <a:rPr lang="it-IT" b="1" dirty="0" smtClean="0"/>
              <a:t>: </a:t>
            </a:r>
            <a:r>
              <a:rPr lang="it-IT" dirty="0" err="1"/>
              <a:t>transcriptId</a:t>
            </a:r>
            <a:endParaRPr lang="it-IT" dirty="0" smtClean="0"/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Posizione genomica </a:t>
            </a:r>
            <a:r>
              <a:rPr lang="it-IT" dirty="0" smtClean="0"/>
              <a:t>degli identificativi individuati al punto 3 (</a:t>
            </a:r>
            <a:r>
              <a:rPr lang="it-IT" b="1" dirty="0" err="1" smtClean="0"/>
              <a:t>transcriptId</a:t>
            </a:r>
            <a:r>
              <a:rPr lang="it-IT" dirty="0" smtClean="0"/>
              <a:t> ) rispetto </a:t>
            </a:r>
            <a:r>
              <a:rPr lang="it-IT" b="1" dirty="0" err="1"/>
              <a:t>Primary</a:t>
            </a:r>
            <a:r>
              <a:rPr lang="it-IT" b="1" dirty="0"/>
              <a:t> </a:t>
            </a:r>
            <a:r>
              <a:rPr lang="it-IT" b="1" dirty="0" err="1"/>
              <a:t>Table</a:t>
            </a:r>
            <a:r>
              <a:rPr lang="it-IT" b="1" dirty="0"/>
              <a:t>:</a:t>
            </a:r>
            <a:r>
              <a:rPr lang="it-IT" dirty="0"/>
              <a:t>  wgEncodeGencodeBasicV27 </a:t>
            </a:r>
            <a:r>
              <a:rPr lang="it-IT" b="1" dirty="0" smtClean="0"/>
              <a:t>Database</a:t>
            </a:r>
            <a:r>
              <a:rPr lang="it-IT" b="1" dirty="0"/>
              <a:t>:</a:t>
            </a:r>
            <a:r>
              <a:rPr lang="it-IT" dirty="0"/>
              <a:t> </a:t>
            </a:r>
            <a:r>
              <a:rPr lang="it-IT" dirty="0" smtClean="0"/>
              <a:t>hg38</a:t>
            </a:r>
            <a:br>
              <a:rPr lang="it-IT" dirty="0" smtClean="0"/>
            </a:br>
            <a:r>
              <a:rPr lang="it-IT" b="1" dirty="0"/>
              <a:t> </a:t>
            </a:r>
            <a:r>
              <a:rPr lang="it-IT" b="1" dirty="0" err="1" smtClean="0"/>
              <a:t>field</a:t>
            </a:r>
            <a:r>
              <a:rPr lang="it-IT" b="1" dirty="0" smtClean="0"/>
              <a:t>: </a:t>
            </a:r>
            <a:r>
              <a:rPr lang="it-IT" dirty="0" err="1"/>
              <a:t>name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 (N.B </a:t>
            </a:r>
            <a:r>
              <a:rPr lang="it-IT" dirty="0" smtClean="0"/>
              <a:t>4 </a:t>
            </a:r>
            <a:r>
              <a:rPr lang="it-IT" dirty="0"/>
              <a:t>campi </a:t>
            </a:r>
            <a:r>
              <a:rPr lang="it-IT" dirty="0" err="1"/>
              <a:t>separti</a:t>
            </a:r>
            <a:r>
              <a:rPr lang="it-IT" dirty="0"/>
              <a:t> </a:t>
            </a:r>
            <a:r>
              <a:rPr lang="it-IT" b="1" dirty="0" err="1"/>
              <a:t>chrom</a:t>
            </a:r>
            <a:r>
              <a:rPr lang="it-IT" b="1" dirty="0"/>
              <a:t>, </a:t>
            </a:r>
            <a:r>
              <a:rPr lang="it-IT" b="1" dirty="0" err="1"/>
              <a:t>strand</a:t>
            </a:r>
            <a:r>
              <a:rPr lang="it-IT" b="1" dirty="0"/>
              <a:t>, </a:t>
            </a:r>
            <a:r>
              <a:rPr lang="it-IT" b="1" dirty="0" err="1"/>
              <a:t>txStart</a:t>
            </a:r>
            <a:r>
              <a:rPr lang="it-IT" b="1" dirty="0" smtClean="0"/>
              <a:t>, </a:t>
            </a:r>
            <a:r>
              <a:rPr lang="it-IT" b="1" dirty="0" err="1"/>
              <a:t>txEnd</a:t>
            </a:r>
            <a:r>
              <a:rPr lang="it-IT" dirty="0" smtClean="0"/>
              <a:t>).</a:t>
            </a:r>
            <a:endParaRPr lang="it-IT" dirty="0"/>
          </a:p>
          <a:p>
            <a:pPr marL="800100" lvl="1" indent="-342900">
              <a:buFont typeface="+mj-lt"/>
              <a:buAutoNum type="arabicPeriod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257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219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Tema di Office</vt:lpstr>
      <vt:lpstr>Progetto (DSV) Input</vt:lpstr>
      <vt:lpstr>Progetto 5 Output</vt:lpstr>
    </vt:vector>
  </TitlesOfParts>
  <Company>CBM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Creare uno script che prenda come input un file csv</dc:title>
  <dc:creator>Danilo Licastro</dc:creator>
  <cp:lastModifiedBy>Microsoft Office User</cp:lastModifiedBy>
  <cp:revision>30</cp:revision>
  <dcterms:created xsi:type="dcterms:W3CDTF">2016-12-16T09:58:23Z</dcterms:created>
  <dcterms:modified xsi:type="dcterms:W3CDTF">2018-01-10T13:28:02Z</dcterms:modified>
</cp:coreProperties>
</file>