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5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2652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38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638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it-IT" altLang="it-IT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64063" cy="342106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1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1263" cy="410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638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it-IT" altLang="it-IT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638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fld id="{3541D6F1-78D2-448F-8D0B-5155255C6E65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2767EF9-0668-44ED-81A8-B9D6E12BDEC0}" type="slidenum">
              <a:rPr lang="it-IT" altLang="it-IT"/>
              <a:pPr/>
              <a:t>1</a:t>
            </a:fld>
            <a:endParaRPr lang="it-IT" altLang="it-IT"/>
          </a:p>
        </p:txBody>
      </p:sp>
      <p:sp>
        <p:nvSpPr>
          <p:cNvPr id="593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41C3CC-1BB3-45A6-B171-1F4FFD70CA72}" type="slidenum">
              <a:rPr lang="it-IT" altLang="it-IT"/>
              <a:pPr/>
              <a:t>10</a:t>
            </a:fld>
            <a:endParaRPr lang="it-IT" altLang="it-IT"/>
          </a:p>
        </p:txBody>
      </p:sp>
      <p:sp>
        <p:nvSpPr>
          <p:cNvPr id="686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3ED960-A1D2-4D54-BC29-E92215381DCA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696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38267B9-50EC-44CD-AC58-E8C03E11688F}" type="slidenum">
              <a:rPr lang="it-IT" altLang="it-IT"/>
              <a:pPr/>
              <a:t>12</a:t>
            </a:fld>
            <a:endParaRPr lang="it-IT" altLang="it-IT"/>
          </a:p>
        </p:txBody>
      </p:sp>
      <p:sp>
        <p:nvSpPr>
          <p:cNvPr id="706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95A7E8-09ED-4623-AFB8-E83803ED1E2C}" type="slidenum">
              <a:rPr lang="it-IT" altLang="it-IT"/>
              <a:pPr/>
              <a:t>13</a:t>
            </a:fld>
            <a:endParaRPr lang="it-IT" altLang="it-IT"/>
          </a:p>
        </p:txBody>
      </p:sp>
      <p:sp>
        <p:nvSpPr>
          <p:cNvPr id="716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A611AF2-1042-4FE1-829C-96E0D6AE5A47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727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538C514-BE4D-4F8E-9DF5-F2FE3C8F8FB3}" type="slidenum">
              <a:rPr lang="it-IT" altLang="it-IT"/>
              <a:pPr/>
              <a:t>15</a:t>
            </a:fld>
            <a:endParaRPr lang="it-IT" altLang="it-IT"/>
          </a:p>
        </p:txBody>
      </p:sp>
      <p:sp>
        <p:nvSpPr>
          <p:cNvPr id="737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5C9F168-A96E-41EB-8B38-8AD376856CB3}" type="slidenum">
              <a:rPr lang="it-IT" altLang="it-IT"/>
              <a:pPr/>
              <a:t>16</a:t>
            </a:fld>
            <a:endParaRPr lang="it-IT" altLang="it-IT"/>
          </a:p>
        </p:txBody>
      </p:sp>
      <p:sp>
        <p:nvSpPr>
          <p:cNvPr id="747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5E045B-5BEB-4534-BA22-BA449A4873D8}" type="slidenum">
              <a:rPr lang="it-IT" altLang="it-IT"/>
              <a:pPr/>
              <a:t>17</a:t>
            </a:fld>
            <a:endParaRPr lang="it-IT" altLang="it-IT"/>
          </a:p>
        </p:txBody>
      </p:sp>
      <p:sp>
        <p:nvSpPr>
          <p:cNvPr id="757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6A18289-86C2-4E16-8782-63C96DD9A584}" type="slidenum">
              <a:rPr lang="it-IT" altLang="it-IT"/>
              <a:pPr/>
              <a:t>18</a:t>
            </a:fld>
            <a:endParaRPr lang="it-IT" altLang="it-IT"/>
          </a:p>
        </p:txBody>
      </p:sp>
      <p:sp>
        <p:nvSpPr>
          <p:cNvPr id="768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5B0F36-38D0-49A2-B61A-1B54670ACEBF}" type="slidenum">
              <a:rPr lang="it-IT" altLang="it-IT"/>
              <a:pPr/>
              <a:t>19</a:t>
            </a:fld>
            <a:endParaRPr lang="it-IT" altLang="it-IT"/>
          </a:p>
        </p:txBody>
      </p:sp>
      <p:sp>
        <p:nvSpPr>
          <p:cNvPr id="778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78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A9065F-639A-4A3D-9BED-A89A8081DBD0}" type="slidenum">
              <a:rPr lang="it-IT" altLang="it-IT"/>
              <a:pPr/>
              <a:t>2</a:t>
            </a:fld>
            <a:endParaRPr lang="it-IT" altLang="it-IT"/>
          </a:p>
        </p:txBody>
      </p:sp>
      <p:sp>
        <p:nvSpPr>
          <p:cNvPr id="604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BB8D55-84D4-489A-AE5B-C17697412FE3}" type="slidenum">
              <a:rPr lang="it-IT" altLang="it-IT"/>
              <a:pPr/>
              <a:t>20</a:t>
            </a:fld>
            <a:endParaRPr lang="it-IT" altLang="it-IT"/>
          </a:p>
        </p:txBody>
      </p:sp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88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C6B085-8D13-4AF1-AE32-BE7EC17BF855}" type="slidenum">
              <a:rPr lang="it-IT" altLang="it-IT"/>
              <a:pPr/>
              <a:t>21</a:t>
            </a:fld>
            <a:endParaRPr lang="it-IT" altLang="it-IT"/>
          </a:p>
        </p:txBody>
      </p:sp>
      <p:sp>
        <p:nvSpPr>
          <p:cNvPr id="798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B8D3FD5-5942-4E5B-9F4E-AF5CF65F1879}" type="slidenum">
              <a:rPr lang="it-IT" altLang="it-IT"/>
              <a:pPr/>
              <a:t>22</a:t>
            </a:fld>
            <a:endParaRPr lang="it-IT" altLang="it-IT"/>
          </a:p>
        </p:txBody>
      </p:sp>
      <p:sp>
        <p:nvSpPr>
          <p:cNvPr id="808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08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29113"/>
            <a:ext cx="5484813" cy="4160837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round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61873D-D11A-49E1-A1BC-A0F51F225CE1}" type="slidenum">
              <a:rPr lang="it-IT" altLang="it-IT"/>
              <a:pPr/>
              <a:t>23</a:t>
            </a:fld>
            <a:endParaRPr lang="it-IT" altLang="it-IT"/>
          </a:p>
        </p:txBody>
      </p:sp>
      <p:sp>
        <p:nvSpPr>
          <p:cNvPr id="8192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192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6452E1-FA0E-49DA-A8B6-C03BD08F0FE1}" type="slidenum">
              <a:rPr lang="it-IT" altLang="it-IT"/>
              <a:pPr/>
              <a:t>24</a:t>
            </a:fld>
            <a:endParaRPr lang="it-IT" altLang="it-IT"/>
          </a:p>
        </p:txBody>
      </p:sp>
      <p:sp>
        <p:nvSpPr>
          <p:cNvPr id="829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294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7AAC6DC-1A4D-4DD0-B4CB-8D065E24228C}" type="slidenum">
              <a:rPr lang="it-IT" altLang="it-IT"/>
              <a:pPr/>
              <a:t>25</a:t>
            </a:fld>
            <a:endParaRPr lang="it-IT" altLang="it-IT"/>
          </a:p>
        </p:txBody>
      </p:sp>
      <p:sp>
        <p:nvSpPr>
          <p:cNvPr id="839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CAEE80-BD38-4529-B4CC-15D68CE1C157}" type="slidenum">
              <a:rPr lang="it-IT" altLang="it-IT"/>
              <a:pPr/>
              <a:t>26</a:t>
            </a:fld>
            <a:endParaRPr lang="it-IT" altLang="it-IT"/>
          </a:p>
        </p:txBody>
      </p:sp>
      <p:sp>
        <p:nvSpPr>
          <p:cNvPr id="849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54CB8CA-3653-4604-BFBB-35909146AA84}" type="slidenum">
              <a:rPr lang="it-IT" altLang="it-IT"/>
              <a:pPr/>
              <a:t>27</a:t>
            </a:fld>
            <a:endParaRPr lang="it-IT" altLang="it-IT"/>
          </a:p>
        </p:txBody>
      </p:sp>
      <p:sp>
        <p:nvSpPr>
          <p:cNvPr id="860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24B1D4-C352-4621-BF74-F8B492F4106F}" type="slidenum">
              <a:rPr lang="it-IT" altLang="it-IT"/>
              <a:pPr/>
              <a:t>28</a:t>
            </a:fld>
            <a:endParaRPr lang="it-IT" altLang="it-IT"/>
          </a:p>
        </p:txBody>
      </p:sp>
      <p:sp>
        <p:nvSpPr>
          <p:cNvPr id="870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70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93C2C51-907B-46C2-9C7B-1D113EDF7676}" type="slidenum">
              <a:rPr lang="it-IT" altLang="it-IT"/>
              <a:pPr/>
              <a:t>29</a:t>
            </a:fld>
            <a:endParaRPr lang="it-IT" altLang="it-IT"/>
          </a:p>
        </p:txBody>
      </p:sp>
      <p:sp>
        <p:nvSpPr>
          <p:cNvPr id="880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B31762-DB47-406D-96BA-D68E85CC246B}" type="slidenum">
              <a:rPr lang="it-IT" altLang="it-IT"/>
              <a:pPr/>
              <a:t>3</a:t>
            </a:fld>
            <a:endParaRPr lang="it-IT" altLang="it-IT"/>
          </a:p>
        </p:txBody>
      </p:sp>
      <p:sp>
        <p:nvSpPr>
          <p:cNvPr id="614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52D18C-9BDA-4449-90EF-F2D0B0F281B8}" type="slidenum">
              <a:rPr lang="it-IT" altLang="it-IT"/>
              <a:pPr/>
              <a:t>30</a:t>
            </a:fld>
            <a:endParaRPr lang="it-IT" altLang="it-IT"/>
          </a:p>
        </p:txBody>
      </p:sp>
      <p:sp>
        <p:nvSpPr>
          <p:cNvPr id="890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>
                <a:latin typeface="Arial" panose="020B0604020202020204" pitchFamily="34" charset="0"/>
                <a:cs typeface="Arial" panose="020B0604020202020204" pitchFamily="34" charset="0"/>
              </a:rPr>
              <a:t>Figura 7-26a,b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1E807C1-E4A2-4B46-9CFB-36FCD02F804B}" type="slidenum">
              <a:rPr lang="it-IT" altLang="it-IT"/>
              <a:pPr/>
              <a:t>31</a:t>
            </a:fld>
            <a:endParaRPr lang="it-IT" altLang="it-IT"/>
          </a:p>
        </p:txBody>
      </p:sp>
      <p:sp>
        <p:nvSpPr>
          <p:cNvPr id="901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AF99933-BCBF-4D6F-9192-0FFB8DCA7758}" type="slidenum">
              <a:rPr lang="it-IT" altLang="it-IT"/>
              <a:pPr/>
              <a:t>32</a:t>
            </a:fld>
            <a:endParaRPr lang="it-IT" altLang="it-IT"/>
          </a:p>
        </p:txBody>
      </p:sp>
      <p:sp>
        <p:nvSpPr>
          <p:cNvPr id="911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11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6F54D1E-4EDB-4A39-B268-6B806ECD4C6C}" type="slidenum">
              <a:rPr lang="it-IT" altLang="it-IT"/>
              <a:pPr/>
              <a:t>33</a:t>
            </a:fld>
            <a:endParaRPr lang="it-IT" altLang="it-IT"/>
          </a:p>
        </p:txBody>
      </p:sp>
      <p:sp>
        <p:nvSpPr>
          <p:cNvPr id="921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71536FA-6592-4231-94B9-DD3A574BFA91}" type="slidenum">
              <a:rPr lang="it-IT" altLang="it-IT"/>
              <a:pPr/>
              <a:t>34</a:t>
            </a:fld>
            <a:endParaRPr lang="it-IT" altLang="it-IT"/>
          </a:p>
        </p:txBody>
      </p:sp>
      <p:sp>
        <p:nvSpPr>
          <p:cNvPr id="931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31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792978-A631-44E4-A178-C55FD35298B1}" type="slidenum">
              <a:rPr lang="it-IT" altLang="it-IT"/>
              <a:pPr/>
              <a:t>35</a:t>
            </a:fld>
            <a:endParaRPr lang="it-IT" altLang="it-IT"/>
          </a:p>
        </p:txBody>
      </p:sp>
      <p:sp>
        <p:nvSpPr>
          <p:cNvPr id="942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8B0C68-8ED5-44DE-A996-3858719EFBA6}" type="slidenum">
              <a:rPr lang="it-IT" altLang="it-IT"/>
              <a:pPr/>
              <a:t>36</a:t>
            </a:fld>
            <a:endParaRPr lang="it-IT" altLang="it-IT"/>
          </a:p>
        </p:txBody>
      </p:sp>
      <p:sp>
        <p:nvSpPr>
          <p:cNvPr id="952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962B3C-49E8-4B40-82FB-C25B3061E83F}" type="slidenum">
              <a:rPr lang="it-IT" altLang="it-IT"/>
              <a:pPr/>
              <a:t>37</a:t>
            </a:fld>
            <a:endParaRPr lang="it-IT" altLang="it-IT"/>
          </a:p>
        </p:txBody>
      </p:sp>
      <p:sp>
        <p:nvSpPr>
          <p:cNvPr id="962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AFAB494-24FD-4C55-9159-4DBD552ED556}" type="slidenum">
              <a:rPr lang="it-IT" altLang="it-IT"/>
              <a:pPr/>
              <a:t>38</a:t>
            </a:fld>
            <a:endParaRPr lang="it-IT" altLang="it-IT"/>
          </a:p>
        </p:txBody>
      </p:sp>
      <p:sp>
        <p:nvSpPr>
          <p:cNvPr id="972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B468F8-AC72-4BB2-BDC0-A9FA28D981DE}" type="slidenum">
              <a:rPr lang="it-IT" altLang="it-IT"/>
              <a:pPr/>
              <a:t>39</a:t>
            </a:fld>
            <a:endParaRPr lang="it-IT" altLang="it-IT"/>
          </a:p>
        </p:txBody>
      </p:sp>
      <p:sp>
        <p:nvSpPr>
          <p:cNvPr id="983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83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D7B1290-BCB9-4574-9662-059AEADB0D63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624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349026-D5B9-4A2E-B799-22090326939A}" type="slidenum">
              <a:rPr lang="it-IT" altLang="it-IT"/>
              <a:pPr/>
              <a:t>40</a:t>
            </a:fld>
            <a:endParaRPr lang="it-IT" altLang="it-IT"/>
          </a:p>
        </p:txBody>
      </p:sp>
      <p:sp>
        <p:nvSpPr>
          <p:cNvPr id="993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93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60188F-0B29-49C3-AB3C-21B54B2482FA}" type="slidenum">
              <a:rPr lang="it-IT" altLang="it-IT"/>
              <a:pPr/>
              <a:t>41</a:t>
            </a:fld>
            <a:endParaRPr lang="it-IT" altLang="it-IT"/>
          </a:p>
        </p:txBody>
      </p:sp>
      <p:sp>
        <p:nvSpPr>
          <p:cNvPr id="1003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03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FE398A7-D60D-44E7-B717-335895870703}" type="slidenum">
              <a:rPr lang="it-IT" altLang="it-IT"/>
              <a:pPr/>
              <a:t>42</a:t>
            </a:fld>
            <a:endParaRPr lang="it-IT" altLang="it-IT"/>
          </a:p>
        </p:txBody>
      </p:sp>
      <p:sp>
        <p:nvSpPr>
          <p:cNvPr id="1013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13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7CD488-DC0A-4EB1-A9D8-2B8D1E8B363C}" type="slidenum">
              <a:rPr lang="it-IT" altLang="it-IT"/>
              <a:pPr/>
              <a:t>43</a:t>
            </a:fld>
            <a:endParaRPr lang="it-IT" altLang="it-IT"/>
          </a:p>
        </p:txBody>
      </p:sp>
      <p:sp>
        <p:nvSpPr>
          <p:cNvPr id="1024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43FC52-F263-4296-B72C-23B74DF78278}" type="slidenum">
              <a:rPr lang="it-IT" altLang="it-IT"/>
              <a:pPr/>
              <a:t>44</a:t>
            </a:fld>
            <a:endParaRPr lang="it-IT" altLang="it-IT"/>
          </a:p>
        </p:txBody>
      </p:sp>
      <p:sp>
        <p:nvSpPr>
          <p:cNvPr id="1034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34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6B7DA98-0493-4492-8126-B0D67BF30381}" type="slidenum">
              <a:rPr lang="it-IT" altLang="it-IT"/>
              <a:pPr/>
              <a:t>45</a:t>
            </a:fld>
            <a:endParaRPr lang="it-IT" altLang="it-IT"/>
          </a:p>
        </p:txBody>
      </p:sp>
      <p:sp>
        <p:nvSpPr>
          <p:cNvPr id="1044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44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759345-C50D-479C-AF59-E8D3A5F2E40C}" type="slidenum">
              <a:rPr lang="it-IT" altLang="it-IT"/>
              <a:pPr/>
              <a:t>46</a:t>
            </a:fld>
            <a:endParaRPr lang="it-IT" altLang="it-IT"/>
          </a:p>
        </p:txBody>
      </p:sp>
      <p:sp>
        <p:nvSpPr>
          <p:cNvPr id="1054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54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FCB5721-C1DE-44B3-8439-8B09A2157B81}" type="slidenum">
              <a:rPr lang="it-IT" altLang="it-IT"/>
              <a:pPr/>
              <a:t>47</a:t>
            </a:fld>
            <a:endParaRPr lang="it-IT" altLang="it-IT"/>
          </a:p>
        </p:txBody>
      </p:sp>
      <p:sp>
        <p:nvSpPr>
          <p:cNvPr id="1064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64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D399B9-174D-4885-91DC-F9DD534BF910}" type="slidenum">
              <a:rPr lang="it-IT" altLang="it-IT"/>
              <a:pPr/>
              <a:t>48</a:t>
            </a:fld>
            <a:endParaRPr lang="it-IT" altLang="it-IT"/>
          </a:p>
        </p:txBody>
      </p:sp>
      <p:sp>
        <p:nvSpPr>
          <p:cNvPr id="1075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75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9E3138-F542-434B-AF28-91F5B902DAD5}" type="slidenum">
              <a:rPr lang="it-IT" altLang="it-IT"/>
              <a:pPr/>
              <a:t>49</a:t>
            </a:fld>
            <a:endParaRPr lang="it-IT" altLang="it-IT"/>
          </a:p>
        </p:txBody>
      </p:sp>
      <p:sp>
        <p:nvSpPr>
          <p:cNvPr id="1085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85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108D693-D08C-43B8-AC6C-989B01F84D43}" type="slidenum">
              <a:rPr lang="it-IT" altLang="it-IT"/>
              <a:pPr/>
              <a:t>5</a:t>
            </a:fld>
            <a:endParaRPr lang="it-IT" altLang="it-IT"/>
          </a:p>
        </p:txBody>
      </p:sp>
      <p:sp>
        <p:nvSpPr>
          <p:cNvPr id="634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BD7DB5-02A1-4E94-91F2-0508B80FE9B1}" type="slidenum">
              <a:rPr lang="it-IT" altLang="it-IT"/>
              <a:pPr/>
              <a:t>50</a:t>
            </a:fld>
            <a:endParaRPr lang="it-IT" altLang="it-IT"/>
          </a:p>
        </p:txBody>
      </p:sp>
      <p:sp>
        <p:nvSpPr>
          <p:cNvPr id="1095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4062A6-74B2-46C9-A76E-81C340A0C202}" type="slidenum">
              <a:rPr lang="it-IT" altLang="it-IT"/>
              <a:pPr/>
              <a:t>51</a:t>
            </a:fld>
            <a:endParaRPr lang="it-IT" altLang="it-IT"/>
          </a:p>
        </p:txBody>
      </p:sp>
      <p:sp>
        <p:nvSpPr>
          <p:cNvPr id="1105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05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ADEC263-633A-4150-9F49-8DC7578DDDA7}" type="slidenum">
              <a:rPr lang="it-IT" altLang="it-IT"/>
              <a:pPr/>
              <a:t>52</a:t>
            </a:fld>
            <a:endParaRPr lang="it-IT" altLang="it-IT"/>
          </a:p>
        </p:txBody>
      </p:sp>
      <p:sp>
        <p:nvSpPr>
          <p:cNvPr id="1116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A8DA32-464C-4563-AECE-EEF8FC79606B}" type="slidenum">
              <a:rPr lang="it-IT" altLang="it-IT"/>
              <a:pPr/>
              <a:t>53</a:t>
            </a:fld>
            <a:endParaRPr lang="it-IT" altLang="it-IT"/>
          </a:p>
        </p:txBody>
      </p:sp>
      <p:sp>
        <p:nvSpPr>
          <p:cNvPr id="1126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4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>
                <a:latin typeface="Arial" panose="020B0604020202020204" pitchFamily="34" charset="0"/>
                <a:cs typeface="Arial" panose="020B0604020202020204" pitchFamily="34" charset="0"/>
              </a:rPr>
              <a:t>Figura tabella 7-6</a:t>
            </a: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A91BF2-CB1C-4E27-98A5-197BD8D5C14D}" type="slidenum">
              <a:rPr lang="it-IT" altLang="it-IT"/>
              <a:pPr/>
              <a:t>54</a:t>
            </a:fld>
            <a:endParaRPr lang="it-IT" altLang="it-IT"/>
          </a:p>
        </p:txBody>
      </p:sp>
      <p:sp>
        <p:nvSpPr>
          <p:cNvPr id="1136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366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>
                <a:latin typeface="Arial" panose="020B0604020202020204" pitchFamily="34" charset="0"/>
                <a:cs typeface="Arial" panose="020B0604020202020204" pitchFamily="34" charset="0"/>
              </a:rPr>
              <a:t>Figura clinica pag. 868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CD4755-98EB-4745-A9A4-6ECB9B6C9701}" type="slidenum">
              <a:rPr lang="it-IT" altLang="it-IT"/>
              <a:pPr/>
              <a:t>6</a:t>
            </a:fld>
            <a:endParaRPr lang="it-IT" altLang="it-IT"/>
          </a:p>
        </p:txBody>
      </p:sp>
      <p:sp>
        <p:nvSpPr>
          <p:cNvPr id="645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24350"/>
            <a:ext cx="5029200" cy="416242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9786061-CC2B-444D-81C6-C0FC74EEF01C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655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BCDE10F-B97B-4058-9F0F-848C5012C8B3}" type="slidenum">
              <a:rPr lang="it-IT" altLang="it-IT"/>
              <a:pPr/>
              <a:t>8</a:t>
            </a:fld>
            <a:endParaRPr lang="it-IT" altLang="it-IT"/>
          </a:p>
        </p:txBody>
      </p:sp>
      <p:sp>
        <p:nvSpPr>
          <p:cNvPr id="665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09CAA5-452A-49BF-AF15-822FA7E9E4FD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675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CE1F602-24A2-4A22-AAFE-862642BE64C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212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75023A-6DE0-4899-97BA-A5CDCBD92D0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03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0338" y="128588"/>
            <a:ext cx="1939925" cy="60801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128588"/>
            <a:ext cx="5672138" cy="608012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1C4486-A42F-42A3-8C05-D328E0212AD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02162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olo, testo e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128588"/>
            <a:ext cx="7764463" cy="209708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5238" cy="422751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immagine online 3"/>
          <p:cNvSpPr>
            <a:spLocks noGrp="1"/>
          </p:cNvSpPr>
          <p:nvPr>
            <p:ph type="clipArt" sz="half" idx="2"/>
          </p:nvPr>
        </p:nvSpPr>
        <p:spPr>
          <a:xfrm>
            <a:off x="4643438" y="1981200"/>
            <a:ext cx="3806825" cy="4227513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>
          <a:xfrm>
            <a:off x="712788" y="6310313"/>
            <a:ext cx="1897062" cy="452437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>
          <a:xfrm>
            <a:off x="3151188" y="6310313"/>
            <a:ext cx="2887662" cy="452437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>
          <a:xfrm>
            <a:off x="6580188" y="6310313"/>
            <a:ext cx="1897062" cy="452437"/>
          </a:xfrm>
        </p:spPr>
        <p:txBody>
          <a:bodyPr/>
          <a:lstStyle>
            <a:lvl1pPr>
              <a:defRPr/>
            </a:lvl1pPr>
          </a:lstStyle>
          <a:p>
            <a:fld id="{3E17B104-BC45-4CC8-B37E-1439C8B707F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7069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128588"/>
            <a:ext cx="7764463" cy="209708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5238" cy="422751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3438" y="1981200"/>
            <a:ext cx="3806825" cy="203676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3438" y="4170363"/>
            <a:ext cx="3806825" cy="203835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idx="10"/>
          </p:nvPr>
        </p:nvSpPr>
        <p:spPr>
          <a:xfrm>
            <a:off x="712788" y="6310313"/>
            <a:ext cx="1897062" cy="452437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idx="11"/>
          </p:nvPr>
        </p:nvSpPr>
        <p:spPr>
          <a:xfrm>
            <a:off x="3151188" y="6310313"/>
            <a:ext cx="2887662" cy="452437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idx="12"/>
          </p:nvPr>
        </p:nvSpPr>
        <p:spPr>
          <a:xfrm>
            <a:off x="6580188" y="6310313"/>
            <a:ext cx="1897062" cy="452437"/>
          </a:xfrm>
        </p:spPr>
        <p:txBody>
          <a:bodyPr/>
          <a:lstStyle>
            <a:lvl1pPr>
              <a:defRPr/>
            </a:lvl1pPr>
          </a:lstStyle>
          <a:p>
            <a:fld id="{3E84B6F2-85BF-4B63-AA86-12833D6E5E1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9475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128588"/>
            <a:ext cx="7764463" cy="209708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5238" cy="422751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3806825" cy="422751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>
          <a:xfrm>
            <a:off x="712788" y="6310313"/>
            <a:ext cx="1897062" cy="452437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>
          <a:xfrm>
            <a:off x="3151188" y="6310313"/>
            <a:ext cx="2887662" cy="452437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>
          <a:xfrm>
            <a:off x="6580188" y="6310313"/>
            <a:ext cx="1897062" cy="452437"/>
          </a:xfrm>
        </p:spPr>
        <p:txBody>
          <a:bodyPr/>
          <a:lstStyle>
            <a:lvl1pPr>
              <a:defRPr/>
            </a:lvl1pPr>
          </a:lstStyle>
          <a:p>
            <a:fld id="{76EA71E0-37E6-473E-A7A1-BCDE205B0C6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59350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856DAC-FB92-46C3-92B8-CB749FA3FDB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8642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E25A3E-44D5-4944-A379-8F466780658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20505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7A4C9B-B871-436A-A081-F7FBC651967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35359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9BB66D-5C34-41F6-83CD-196B8A35092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096347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7A7DF8E-C06F-48D8-A856-F872286BBD5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52453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E35433-7932-43FC-B933-B66B6CCE21B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68262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1241317-291F-4FFC-A79B-411BF27E087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340040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2ABD998-F1E7-42AC-BC06-C3B61E0716C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90043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9516667-F375-41B7-B871-BFC1B607595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046408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693D170-F08E-4A0D-A10E-BFF66EADE06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06253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05-1270-46C8-8469-43E6C2DEDC9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416918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96088" y="1604963"/>
            <a:ext cx="2111375" cy="452278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186488" cy="452278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F8D0958-C062-4322-91C0-18FB5DD58F7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333431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6400" y="1804988"/>
            <a:ext cx="7231063" cy="209708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>
          <a:xfrm>
            <a:off x="685800" y="6324600"/>
            <a:ext cx="1897063" cy="449263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idx="11"/>
          </p:nvPr>
        </p:nvSpPr>
        <p:spPr>
          <a:xfrm>
            <a:off x="3124200" y="6324600"/>
            <a:ext cx="2887663" cy="449263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2"/>
          </p:nvPr>
        </p:nvSpPr>
        <p:spPr>
          <a:xfrm>
            <a:off x="6553200" y="6324600"/>
            <a:ext cx="1897063" cy="449263"/>
          </a:xfrm>
        </p:spPr>
        <p:txBody>
          <a:bodyPr/>
          <a:lstStyle>
            <a:lvl1pPr>
              <a:defRPr/>
            </a:lvl1pPr>
          </a:lstStyle>
          <a:p>
            <a:fld id="{EBFDFD24-7200-4911-83F0-8C7F314B0B2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010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9A9FF42-340F-4AF4-B1CF-54B64965B40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01812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5238" cy="422751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3806825" cy="422751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AF474EE-3B2E-472B-A959-7039BB10E11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2726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6F7923-0F03-49A1-A9A1-BAD48FC2C9AA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85091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DE34DFC-C136-46EE-BB78-E03DD801E42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5162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2D3CF15-AC0E-4936-AB6B-9CD9A1C3838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9198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27EDDC-1723-484C-9E23-B910B27DC13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4246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C3FDDA3-B13D-439F-A782-B41653C8022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24393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-8034338" y="-2335213"/>
            <a:ext cx="17168813" cy="10183813"/>
            <a:chOff x="-5061" y="-1471"/>
            <a:chExt cx="10815" cy="6415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-1184" y="-957"/>
              <a:ext cx="2914" cy="5403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7" name="Freeform 3"/>
            <p:cNvSpPr>
              <a:spLocks noChangeArrowheads="1"/>
            </p:cNvSpPr>
            <p:nvPr/>
          </p:nvSpPr>
          <p:spPr bwMode="auto">
            <a:xfrm>
              <a:off x="-3930" y="-960"/>
              <a:ext cx="2915" cy="5398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8" name="Freeform 4"/>
            <p:cNvSpPr>
              <a:spLocks noChangeArrowheads="1"/>
            </p:cNvSpPr>
            <p:nvPr/>
          </p:nvSpPr>
          <p:spPr bwMode="auto">
            <a:xfrm>
              <a:off x="2368" y="-956"/>
              <a:ext cx="2919" cy="5400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9" name="Freeform 5"/>
            <p:cNvSpPr>
              <a:spLocks noChangeArrowheads="1"/>
            </p:cNvSpPr>
            <p:nvPr/>
          </p:nvSpPr>
          <p:spPr bwMode="auto">
            <a:xfrm>
              <a:off x="-699" y="-962"/>
              <a:ext cx="3492" cy="5392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rgbClr val="000066"/>
                </a:gs>
                <a:gs pos="100000">
                  <a:srgbClr val="00004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0" name="Freeform 6"/>
            <p:cNvSpPr>
              <a:spLocks noChangeArrowheads="1"/>
            </p:cNvSpPr>
            <p:nvPr/>
          </p:nvSpPr>
          <p:spPr bwMode="auto">
            <a:xfrm>
              <a:off x="-3732" y="-829"/>
              <a:ext cx="5887" cy="191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50000">
                  <a:srgbClr val="000066"/>
                </a:gs>
                <a:gs pos="100000">
                  <a:srgbClr val="00004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1" name="Freeform 7"/>
            <p:cNvSpPr>
              <a:spLocks noChangeArrowheads="1"/>
            </p:cNvSpPr>
            <p:nvPr/>
          </p:nvSpPr>
          <p:spPr bwMode="auto">
            <a:xfrm rot="2700000" flipH="1">
              <a:off x="-2567" y="7"/>
              <a:ext cx="4275" cy="1251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2" name="Freeform 8"/>
            <p:cNvSpPr>
              <a:spLocks noChangeArrowheads="1"/>
            </p:cNvSpPr>
            <p:nvPr/>
          </p:nvSpPr>
          <p:spPr bwMode="auto">
            <a:xfrm>
              <a:off x="-3790" y="-890"/>
              <a:ext cx="5887" cy="191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3" name="Freeform 9"/>
            <p:cNvSpPr>
              <a:spLocks noChangeArrowheads="1"/>
            </p:cNvSpPr>
            <p:nvPr/>
          </p:nvSpPr>
          <p:spPr bwMode="auto">
            <a:xfrm rot="18720000">
              <a:off x="-4827" y="19"/>
              <a:ext cx="4369" cy="257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4" name="Freeform 10"/>
            <p:cNvSpPr>
              <a:spLocks noChangeArrowheads="1"/>
            </p:cNvSpPr>
            <p:nvPr/>
          </p:nvSpPr>
          <p:spPr bwMode="auto">
            <a:xfrm rot="19260000">
              <a:off x="-1693" y="190"/>
              <a:ext cx="6040" cy="216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5" name="Freeform 11"/>
            <p:cNvSpPr>
              <a:spLocks noChangeArrowheads="1"/>
            </p:cNvSpPr>
            <p:nvPr/>
          </p:nvSpPr>
          <p:spPr bwMode="auto">
            <a:xfrm rot="2100000" flipH="1">
              <a:off x="-804" y="130"/>
              <a:ext cx="5890" cy="191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6" name="Freeform 12"/>
            <p:cNvSpPr>
              <a:spLocks noChangeArrowheads="1"/>
            </p:cNvSpPr>
            <p:nvPr/>
          </p:nvSpPr>
          <p:spPr bwMode="auto">
            <a:xfrm>
              <a:off x="3220" y="-960"/>
              <a:ext cx="1825" cy="2847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-3930" y="3931"/>
              <a:ext cx="9685" cy="533"/>
            </a:xfrm>
            <a:prstGeom prst="rect">
              <a:avLst/>
            </a:pr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8" name="Freeform 14"/>
            <p:cNvSpPr>
              <a:spLocks noChangeArrowheads="1"/>
            </p:cNvSpPr>
            <p:nvPr/>
          </p:nvSpPr>
          <p:spPr bwMode="auto">
            <a:xfrm>
              <a:off x="-1184" y="3988"/>
              <a:ext cx="2914" cy="471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39" name="Freeform 15"/>
            <p:cNvSpPr>
              <a:spLocks noChangeArrowheads="1"/>
            </p:cNvSpPr>
            <p:nvPr/>
          </p:nvSpPr>
          <p:spPr bwMode="auto">
            <a:xfrm>
              <a:off x="-3930" y="3988"/>
              <a:ext cx="2915" cy="470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0" name="Freeform 16"/>
            <p:cNvSpPr>
              <a:spLocks noChangeArrowheads="1"/>
            </p:cNvSpPr>
            <p:nvPr/>
          </p:nvSpPr>
          <p:spPr bwMode="auto">
            <a:xfrm>
              <a:off x="2368" y="3988"/>
              <a:ext cx="2919" cy="471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1" name="Freeform 17"/>
            <p:cNvSpPr>
              <a:spLocks noChangeArrowheads="1"/>
            </p:cNvSpPr>
            <p:nvPr/>
          </p:nvSpPr>
          <p:spPr bwMode="auto">
            <a:xfrm>
              <a:off x="-699" y="3988"/>
              <a:ext cx="3492" cy="470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rgbClr val="000066"/>
                </a:gs>
                <a:gs pos="100000">
                  <a:srgbClr val="00004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-3930" y="3924"/>
              <a:ext cx="9685" cy="533"/>
            </a:xfrm>
            <a:prstGeom prst="rect">
              <a:avLst/>
            </a:prstGeom>
            <a:solidFill>
              <a:srgbClr val="000044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3" name="Freeform 19"/>
            <p:cNvSpPr>
              <a:spLocks noChangeArrowheads="1"/>
            </p:cNvSpPr>
            <p:nvPr/>
          </p:nvSpPr>
          <p:spPr bwMode="auto">
            <a:xfrm>
              <a:off x="415" y="3942"/>
              <a:ext cx="1736" cy="519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4" name="Freeform 20"/>
            <p:cNvSpPr>
              <a:spLocks noChangeArrowheads="1"/>
            </p:cNvSpPr>
            <p:nvPr/>
          </p:nvSpPr>
          <p:spPr bwMode="auto">
            <a:xfrm rot="18900000" flipH="1">
              <a:off x="-1196" y="3794"/>
              <a:ext cx="1318" cy="801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5" name="Freeform 21"/>
            <p:cNvSpPr>
              <a:spLocks noChangeArrowheads="1"/>
            </p:cNvSpPr>
            <p:nvPr/>
          </p:nvSpPr>
          <p:spPr bwMode="auto">
            <a:xfrm rot="18900000" flipH="1">
              <a:off x="-2409" y="3794"/>
              <a:ext cx="1318" cy="80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6" name="Freeform 22"/>
            <p:cNvSpPr>
              <a:spLocks noChangeArrowheads="1"/>
            </p:cNvSpPr>
            <p:nvPr/>
          </p:nvSpPr>
          <p:spPr bwMode="auto">
            <a:xfrm rot="18900000" flipH="1">
              <a:off x="-3652" y="3752"/>
              <a:ext cx="1284" cy="81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7" name="Freeform 23"/>
            <p:cNvSpPr>
              <a:spLocks noChangeArrowheads="1"/>
            </p:cNvSpPr>
            <p:nvPr/>
          </p:nvSpPr>
          <p:spPr bwMode="auto">
            <a:xfrm flipH="1" flipV="1">
              <a:off x="-2963" y="3929"/>
              <a:ext cx="5969" cy="53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8" name="Freeform 24"/>
            <p:cNvSpPr>
              <a:spLocks noChangeArrowheads="1"/>
            </p:cNvSpPr>
            <p:nvPr/>
          </p:nvSpPr>
          <p:spPr bwMode="auto">
            <a:xfrm flipH="1" flipV="1">
              <a:off x="-3527" y="3929"/>
              <a:ext cx="2577" cy="53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49" name="Freeform 25"/>
            <p:cNvSpPr>
              <a:spLocks noChangeArrowheads="1"/>
            </p:cNvSpPr>
            <p:nvPr/>
          </p:nvSpPr>
          <p:spPr bwMode="auto">
            <a:xfrm flipH="1" flipV="1">
              <a:off x="1177" y="3991"/>
              <a:ext cx="2233" cy="47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50" name="Freeform 26"/>
            <p:cNvSpPr>
              <a:spLocks noChangeArrowheads="1"/>
            </p:cNvSpPr>
            <p:nvPr/>
          </p:nvSpPr>
          <p:spPr bwMode="auto">
            <a:xfrm flipH="1" flipV="1">
              <a:off x="2773" y="3929"/>
              <a:ext cx="2579" cy="53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51" name="Freeform 27"/>
            <p:cNvSpPr>
              <a:spLocks noChangeArrowheads="1"/>
            </p:cNvSpPr>
            <p:nvPr/>
          </p:nvSpPr>
          <p:spPr bwMode="auto">
            <a:xfrm flipH="1" flipV="1">
              <a:off x="1884" y="3929"/>
              <a:ext cx="3869" cy="53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-3930" y="3956"/>
              <a:ext cx="9685" cy="11"/>
            </a:xfrm>
            <a:prstGeom prst="rect">
              <a:avLst/>
            </a:prstGeom>
            <a:gradFill rotWithShape="0">
              <a:gsLst>
                <a:gs pos="0">
                  <a:srgbClr val="9CE157"/>
                </a:gs>
                <a:gs pos="50000">
                  <a:srgbClr val="000044"/>
                </a:gs>
                <a:gs pos="100000">
                  <a:srgbClr val="9CE157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053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8588"/>
            <a:ext cx="7764463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 titolo</a:t>
            </a:r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4463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  <a:p>
            <a:pPr lvl="4"/>
            <a:r>
              <a:rPr lang="en-GB" altLang="it-IT"/>
              <a:t>Ottavo livello struttura</a:t>
            </a:r>
          </a:p>
          <a:p>
            <a:pPr lvl="4"/>
            <a:r>
              <a:rPr lang="en-GB" altLang="it-IT"/>
              <a:t>Nono livello struttura</a:t>
            </a:r>
          </a:p>
        </p:txBody>
      </p:sp>
      <p:sp>
        <p:nvSpPr>
          <p:cNvPr id="1055" name="Rectangle 31"/>
          <p:cNvSpPr>
            <a:spLocks noGrp="1" noChangeArrowheads="1"/>
          </p:cNvSpPr>
          <p:nvPr>
            <p:ph type="dt"/>
          </p:nvPr>
        </p:nvSpPr>
        <p:spPr bwMode="auto">
          <a:xfrm>
            <a:off x="712788" y="6310313"/>
            <a:ext cx="1897062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1056" name="Rectangle 32"/>
          <p:cNvSpPr>
            <a:spLocks noGrp="1" noChangeArrowheads="1"/>
          </p:cNvSpPr>
          <p:nvPr>
            <p:ph type="ftr"/>
          </p:nvPr>
        </p:nvSpPr>
        <p:spPr bwMode="auto">
          <a:xfrm>
            <a:off x="3151188" y="6310313"/>
            <a:ext cx="2887662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sldNum"/>
          </p:nvPr>
        </p:nvSpPr>
        <p:spPr bwMode="auto">
          <a:xfrm>
            <a:off x="6580188" y="6310313"/>
            <a:ext cx="1897062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1BC0725D-D96E-47EF-9DAF-45B909C51241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  <p:sldLayoutId id="2147483673" r:id="rId13"/>
    <p:sldLayoutId id="2147483675" r:id="rId14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FFCC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-7947025" y="-2413000"/>
            <a:ext cx="17097375" cy="9275763"/>
            <a:chOff x="-5006" y="-1520"/>
            <a:chExt cx="10770" cy="5843"/>
          </a:xfrm>
        </p:grpSpPr>
        <p:sp>
          <p:nvSpPr>
            <p:cNvPr id="2050" name="Freeform 2"/>
            <p:cNvSpPr>
              <a:spLocks noChangeArrowheads="1"/>
            </p:cNvSpPr>
            <p:nvPr/>
          </p:nvSpPr>
          <p:spPr bwMode="auto">
            <a:xfrm>
              <a:off x="-1163" y="-989"/>
              <a:ext cx="2906" cy="531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1" name="Freeform 3"/>
            <p:cNvSpPr>
              <a:spLocks noChangeArrowheads="1"/>
            </p:cNvSpPr>
            <p:nvPr/>
          </p:nvSpPr>
          <p:spPr bwMode="auto">
            <a:xfrm>
              <a:off x="-3900" y="-992"/>
              <a:ext cx="2906" cy="5306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2" name="Freeform 4"/>
            <p:cNvSpPr>
              <a:spLocks noChangeArrowheads="1"/>
            </p:cNvSpPr>
            <p:nvPr/>
          </p:nvSpPr>
          <p:spPr bwMode="auto">
            <a:xfrm>
              <a:off x="2378" y="-988"/>
              <a:ext cx="2910" cy="5308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3" name="Freeform 5"/>
            <p:cNvSpPr>
              <a:spLocks noChangeArrowheads="1"/>
            </p:cNvSpPr>
            <p:nvPr/>
          </p:nvSpPr>
          <p:spPr bwMode="auto">
            <a:xfrm>
              <a:off x="-680" y="-994"/>
              <a:ext cx="3482" cy="5300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rgbClr val="000066"/>
                </a:gs>
                <a:gs pos="100000">
                  <a:srgbClr val="00004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4" name="Freeform 6"/>
            <p:cNvSpPr>
              <a:spLocks noChangeArrowheads="1"/>
            </p:cNvSpPr>
            <p:nvPr/>
          </p:nvSpPr>
          <p:spPr bwMode="auto">
            <a:xfrm>
              <a:off x="-3703" y="-864"/>
              <a:ext cx="5869" cy="1879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50000">
                  <a:srgbClr val="000066"/>
                </a:gs>
                <a:gs pos="100000">
                  <a:srgbClr val="000044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5" name="Freeform 7"/>
            <p:cNvSpPr>
              <a:spLocks noChangeArrowheads="1"/>
            </p:cNvSpPr>
            <p:nvPr/>
          </p:nvSpPr>
          <p:spPr bwMode="auto">
            <a:xfrm rot="2700000" flipH="1">
              <a:off x="-2539" y="-41"/>
              <a:ext cx="4260" cy="123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6" name="Freeform 8"/>
            <p:cNvSpPr>
              <a:spLocks noChangeArrowheads="1"/>
            </p:cNvSpPr>
            <p:nvPr/>
          </p:nvSpPr>
          <p:spPr bwMode="auto">
            <a:xfrm>
              <a:off x="-3760" y="-923"/>
              <a:ext cx="5869" cy="1879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7" name="Freeform 9"/>
            <p:cNvSpPr>
              <a:spLocks noChangeArrowheads="1"/>
            </p:cNvSpPr>
            <p:nvPr/>
          </p:nvSpPr>
          <p:spPr bwMode="auto">
            <a:xfrm rot="18720000">
              <a:off x="-4762" y="-46"/>
              <a:ext cx="4295" cy="257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8" name="Freeform 10"/>
            <p:cNvSpPr>
              <a:spLocks noChangeArrowheads="1"/>
            </p:cNvSpPr>
            <p:nvPr/>
          </p:nvSpPr>
          <p:spPr bwMode="auto">
            <a:xfrm rot="19260000">
              <a:off x="-1671" y="139"/>
              <a:ext cx="6021" cy="212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59" name="Freeform 11"/>
            <p:cNvSpPr>
              <a:spLocks noChangeArrowheads="1"/>
            </p:cNvSpPr>
            <p:nvPr/>
          </p:nvSpPr>
          <p:spPr bwMode="auto">
            <a:xfrm rot="2100000" flipH="1">
              <a:off x="-787" y="81"/>
              <a:ext cx="5870" cy="187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0" name="Freeform 12"/>
            <p:cNvSpPr>
              <a:spLocks noChangeArrowheads="1"/>
            </p:cNvSpPr>
            <p:nvPr/>
          </p:nvSpPr>
          <p:spPr bwMode="auto">
            <a:xfrm>
              <a:off x="3226" y="-992"/>
              <a:ext cx="1818" cy="2798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-3900" y="2013"/>
              <a:ext cx="9654" cy="524"/>
            </a:xfrm>
            <a:prstGeom prst="rect">
              <a:avLst/>
            </a:pr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2" name="Freeform 14"/>
            <p:cNvSpPr>
              <a:spLocks noChangeArrowheads="1"/>
            </p:cNvSpPr>
            <p:nvPr/>
          </p:nvSpPr>
          <p:spPr bwMode="auto">
            <a:xfrm>
              <a:off x="-1163" y="2068"/>
              <a:ext cx="2906" cy="46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3" name="Freeform 15"/>
            <p:cNvSpPr>
              <a:spLocks noChangeArrowheads="1"/>
            </p:cNvSpPr>
            <p:nvPr/>
          </p:nvSpPr>
          <p:spPr bwMode="auto">
            <a:xfrm>
              <a:off x="-3900" y="2068"/>
              <a:ext cx="2906" cy="46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4" name="Freeform 16"/>
            <p:cNvSpPr>
              <a:spLocks noChangeArrowheads="1"/>
            </p:cNvSpPr>
            <p:nvPr/>
          </p:nvSpPr>
          <p:spPr bwMode="auto">
            <a:xfrm>
              <a:off x="2378" y="2068"/>
              <a:ext cx="2910" cy="462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5" name="Freeform 17"/>
            <p:cNvSpPr>
              <a:spLocks noChangeArrowheads="1"/>
            </p:cNvSpPr>
            <p:nvPr/>
          </p:nvSpPr>
          <p:spPr bwMode="auto">
            <a:xfrm>
              <a:off x="-680" y="2068"/>
              <a:ext cx="3482" cy="462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rgbClr val="000066"/>
                </a:gs>
                <a:gs pos="100000">
                  <a:srgbClr val="00004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6" name="Rectangle 18"/>
            <p:cNvSpPr>
              <a:spLocks noChangeArrowheads="1"/>
            </p:cNvSpPr>
            <p:nvPr/>
          </p:nvSpPr>
          <p:spPr bwMode="auto">
            <a:xfrm>
              <a:off x="-3889" y="2031"/>
              <a:ext cx="9653" cy="524"/>
            </a:xfrm>
            <a:prstGeom prst="rect">
              <a:avLst/>
            </a:prstGeom>
            <a:solidFill>
              <a:srgbClr val="000044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7" name="Freeform 19"/>
            <p:cNvSpPr>
              <a:spLocks noChangeArrowheads="1"/>
            </p:cNvSpPr>
            <p:nvPr/>
          </p:nvSpPr>
          <p:spPr bwMode="auto">
            <a:xfrm>
              <a:off x="431" y="2022"/>
              <a:ext cx="1730" cy="51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8" name="Freeform 20"/>
            <p:cNvSpPr>
              <a:spLocks noChangeArrowheads="1"/>
            </p:cNvSpPr>
            <p:nvPr/>
          </p:nvSpPr>
          <p:spPr bwMode="auto">
            <a:xfrm rot="18900000" flipH="1">
              <a:off x="-1169" y="1871"/>
              <a:ext cx="1296" cy="799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69" name="Freeform 21"/>
            <p:cNvSpPr>
              <a:spLocks noChangeArrowheads="1"/>
            </p:cNvSpPr>
            <p:nvPr/>
          </p:nvSpPr>
          <p:spPr bwMode="auto">
            <a:xfrm rot="18900000" flipH="1">
              <a:off x="-2375" y="1871"/>
              <a:ext cx="1296" cy="799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0" name="Freeform 22"/>
            <p:cNvSpPr>
              <a:spLocks noChangeArrowheads="1"/>
            </p:cNvSpPr>
            <p:nvPr/>
          </p:nvSpPr>
          <p:spPr bwMode="auto">
            <a:xfrm rot="18900000" flipH="1">
              <a:off x="-3615" y="1833"/>
              <a:ext cx="1264" cy="81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1" name="Freeform 23"/>
            <p:cNvSpPr>
              <a:spLocks noChangeArrowheads="1"/>
            </p:cNvSpPr>
            <p:nvPr/>
          </p:nvSpPr>
          <p:spPr bwMode="auto">
            <a:xfrm flipH="1" flipV="1">
              <a:off x="-2935" y="2011"/>
              <a:ext cx="5951" cy="524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2" name="Freeform 24"/>
            <p:cNvSpPr>
              <a:spLocks noChangeArrowheads="1"/>
            </p:cNvSpPr>
            <p:nvPr/>
          </p:nvSpPr>
          <p:spPr bwMode="auto">
            <a:xfrm flipH="1" flipV="1">
              <a:off x="-3498" y="2011"/>
              <a:ext cx="2570" cy="524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3" name="Freeform 25"/>
            <p:cNvSpPr>
              <a:spLocks noChangeArrowheads="1"/>
            </p:cNvSpPr>
            <p:nvPr/>
          </p:nvSpPr>
          <p:spPr bwMode="auto">
            <a:xfrm flipH="1" flipV="1">
              <a:off x="1191" y="2072"/>
              <a:ext cx="2227" cy="46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4" name="Freeform 26"/>
            <p:cNvSpPr>
              <a:spLocks noChangeArrowheads="1"/>
            </p:cNvSpPr>
            <p:nvPr/>
          </p:nvSpPr>
          <p:spPr bwMode="auto">
            <a:xfrm flipH="1" flipV="1">
              <a:off x="2779" y="2011"/>
              <a:ext cx="2570" cy="524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5" name="Freeform 27"/>
            <p:cNvSpPr>
              <a:spLocks noChangeArrowheads="1"/>
            </p:cNvSpPr>
            <p:nvPr/>
          </p:nvSpPr>
          <p:spPr bwMode="auto">
            <a:xfrm flipH="1" flipV="1">
              <a:off x="1895" y="2011"/>
              <a:ext cx="3856" cy="524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rgbClr val="2663A0"/>
                </a:gs>
                <a:gs pos="50000">
                  <a:srgbClr val="000066"/>
                </a:gs>
                <a:gs pos="100000">
                  <a:srgbClr val="2663A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6" name="Rectangle 28"/>
            <p:cNvSpPr>
              <a:spLocks noChangeArrowheads="1"/>
            </p:cNvSpPr>
            <p:nvPr/>
          </p:nvSpPr>
          <p:spPr bwMode="auto">
            <a:xfrm>
              <a:off x="-3900" y="2038"/>
              <a:ext cx="9654" cy="11"/>
            </a:xfrm>
            <a:prstGeom prst="rect">
              <a:avLst/>
            </a:prstGeom>
            <a:gradFill rotWithShape="0">
              <a:gsLst>
                <a:gs pos="0">
                  <a:srgbClr val="9CE157"/>
                </a:gs>
                <a:gs pos="50000">
                  <a:srgbClr val="000044"/>
                </a:gs>
                <a:gs pos="100000">
                  <a:srgbClr val="9CE157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-3900" y="2552"/>
              <a:ext cx="9654" cy="702"/>
            </a:xfrm>
            <a:prstGeom prst="rect">
              <a:avLst/>
            </a:prstGeom>
            <a:gradFill rotWithShape="0">
              <a:gsLst>
                <a:gs pos="0">
                  <a:srgbClr val="000044"/>
                </a:gs>
                <a:gs pos="100000">
                  <a:srgbClr val="00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78" name="Rectangle 30"/>
            <p:cNvSpPr>
              <a:spLocks noChangeArrowheads="1"/>
            </p:cNvSpPr>
            <p:nvPr/>
          </p:nvSpPr>
          <p:spPr bwMode="auto">
            <a:xfrm>
              <a:off x="-3900" y="3199"/>
              <a:ext cx="9654" cy="1113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2079" name="Picture 31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80" y="1040"/>
              <a:ext cx="334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080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1804988"/>
            <a:ext cx="7231063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 titolo</a:t>
            </a:r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dt"/>
          </p:nvPr>
        </p:nvSpPr>
        <p:spPr bwMode="auto">
          <a:xfrm>
            <a:off x="685800" y="63246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it-IT" altLang="it-IT"/>
          </a:p>
        </p:txBody>
      </p:sp>
      <p:sp>
        <p:nvSpPr>
          <p:cNvPr id="2082" name="Rectangle 3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324600"/>
            <a:ext cx="28876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it-IT" altLang="it-IT"/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24600"/>
            <a:ext cx="18970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fld id="{034E204A-C1B0-402D-AC3A-0ADA2D4BD806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  <a:p>
            <a:pPr lvl="4"/>
            <a:r>
              <a:rPr lang="en-GB" altLang="it-IT"/>
              <a:t>Ottavo livello struttura</a:t>
            </a:r>
          </a:p>
          <a:p>
            <a:pPr lvl="4"/>
            <a:r>
              <a:rPr lang="en-GB" altLang="it-IT"/>
              <a:t>Nono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FFCC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FFCC00"/>
          </a:solidFill>
          <a:latin typeface="Arial Black" panose="020B0A040201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6" t="9996" r="5223" b="5850"/>
          <a:stretch>
            <a:fillRect/>
          </a:stretch>
        </p:blipFill>
        <p:spPr bwMode="auto">
          <a:xfrm>
            <a:off x="3024188" y="71438"/>
            <a:ext cx="4319587" cy="669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8156" t="9996" r="5223" b="585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" t="2739" r="3873" b="10495"/>
          <a:stretch>
            <a:fillRect/>
          </a:stretch>
        </p:blipFill>
        <p:spPr bwMode="auto">
          <a:xfrm>
            <a:off x="0" y="647700"/>
            <a:ext cx="9072563" cy="604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723" t="2739" r="3873" b="1049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3225"/>
            <a:ext cx="9144000" cy="10683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200"/>
              <a:t>ORGANIZZAZIONE MORFOLOGICA DEL SNC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905000"/>
            <a:ext cx="8610600" cy="4572000"/>
          </a:xfrm>
          <a:ln/>
        </p:spPr>
        <p:txBody>
          <a:bodyPr/>
          <a:lstStyle/>
          <a:p>
            <a:pPr marL="334963" indent="-334963">
              <a:buClr>
                <a:srgbClr val="C0C0C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 u="sng">
                <a:solidFill>
                  <a:srgbClr val="C0C0C0"/>
                </a:solidFill>
              </a:rPr>
              <a:t>SOSTANZA GRIGIA</a:t>
            </a:r>
            <a:r>
              <a:rPr lang="it-IT" altLang="it-IT"/>
              <a:t>: </a:t>
            </a:r>
            <a:r>
              <a:rPr lang="it-IT" altLang="it-IT">
                <a:solidFill>
                  <a:srgbClr val="FFFF00"/>
                </a:solidFill>
              </a:rPr>
              <a:t>agglomerato di </a:t>
            </a:r>
            <a:r>
              <a:rPr lang="it-IT" altLang="it-IT" b="1">
                <a:solidFill>
                  <a:srgbClr val="66FF33"/>
                </a:solidFill>
              </a:rPr>
              <a:t>PIRENOFORI</a:t>
            </a:r>
            <a:r>
              <a:rPr lang="it-IT" altLang="it-IT">
                <a:solidFill>
                  <a:srgbClr val="FFFF00"/>
                </a:solidFill>
              </a:rPr>
              <a:t> e </a:t>
            </a:r>
            <a:r>
              <a:rPr lang="it-IT" altLang="it-IT" b="1">
                <a:solidFill>
                  <a:srgbClr val="CC3300"/>
                </a:solidFill>
              </a:rPr>
              <a:t>FIBRE NERVOSE AMIELINICHE</a:t>
            </a:r>
            <a:r>
              <a:rPr lang="it-IT" altLang="it-IT">
                <a:solidFill>
                  <a:srgbClr val="FFFF00"/>
                </a:solidFill>
              </a:rPr>
              <a:t> ;</a:t>
            </a:r>
          </a:p>
          <a:p>
            <a:pPr marL="334963" indent="-334963">
              <a:buClr>
                <a:srgbClr val="FFFFFF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Si organizza in :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 § </a:t>
            </a:r>
            <a:r>
              <a:rPr lang="it-IT" altLang="it-IT" b="1">
                <a:solidFill>
                  <a:srgbClr val="66FF33"/>
                </a:solidFill>
              </a:rPr>
              <a:t>NUCLEI NERVOSI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 § </a:t>
            </a:r>
            <a:r>
              <a:rPr lang="it-IT" altLang="it-IT" b="1">
                <a:solidFill>
                  <a:srgbClr val="FF0066"/>
                </a:solidFill>
              </a:rPr>
              <a:t>CORTECCIA</a:t>
            </a:r>
            <a:r>
              <a:rPr lang="it-IT" altLang="it-IT"/>
              <a:t> 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  (</a:t>
            </a:r>
            <a:r>
              <a:rPr lang="it-IT" altLang="it-IT" b="1">
                <a:solidFill>
                  <a:srgbClr val="FFFF00"/>
                </a:solidFill>
              </a:rPr>
              <a:t>telencefalo</a:t>
            </a:r>
            <a:r>
              <a:rPr lang="it-IT" altLang="it-IT"/>
              <a:t> e </a:t>
            </a:r>
            <a:r>
              <a:rPr lang="it-IT" altLang="it-IT" b="1">
                <a:solidFill>
                  <a:srgbClr val="66FF33"/>
                </a:solidFill>
              </a:rPr>
              <a:t>cervelletto</a:t>
            </a:r>
            <a:r>
              <a:rPr lang="it-IT" altLang="it-IT"/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547688"/>
            <a:ext cx="77724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200"/>
              <a:t>ORGANIZZAZIONE DEL SNC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1200"/>
            <a:ext cx="8458200" cy="4876800"/>
          </a:xfrm>
          <a:ln/>
        </p:spPr>
        <p:txBody>
          <a:bodyPr/>
          <a:lstStyle/>
          <a:p>
            <a:pPr marL="334963" indent="-334963">
              <a:buClr>
                <a:srgbClr val="FFFFFF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/>
              <a:t>SOSTANZA BIANCA</a:t>
            </a:r>
            <a:r>
              <a:rPr lang="it-IT" altLang="it-IT"/>
              <a:t>: </a:t>
            </a:r>
            <a:r>
              <a:rPr lang="it-IT" altLang="it-IT">
                <a:solidFill>
                  <a:srgbClr val="FFFF00"/>
                </a:solidFill>
              </a:rPr>
              <a:t>costituita da</a:t>
            </a:r>
            <a:r>
              <a:rPr lang="it-IT" altLang="it-IT"/>
              <a:t> </a:t>
            </a:r>
            <a:r>
              <a:rPr lang="it-IT" altLang="it-IT" b="1"/>
              <a:t>FIBRE NERVOSE MIELINICHE</a:t>
            </a:r>
          </a:p>
          <a:p>
            <a:pPr marL="334963" indent="-334963">
              <a:buClr>
                <a:srgbClr val="FFFF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FFFF00"/>
                </a:solidFill>
              </a:rPr>
              <a:t>Va a costituire le </a:t>
            </a:r>
            <a:r>
              <a:rPr lang="it-IT" altLang="it-IT" b="1"/>
              <a:t>VIE o FASCI NERVOSI</a:t>
            </a:r>
            <a:r>
              <a:rPr lang="it-IT" altLang="it-IT" b="1">
                <a:solidFill>
                  <a:srgbClr val="FFFF00"/>
                </a:solidFill>
              </a:rPr>
              <a:t> del SNC, che, a seconda della direzione di conduzione dell’ impulso, si definiscono: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FFFF00"/>
                </a:solidFill>
              </a:rPr>
              <a:t>   - </a:t>
            </a:r>
            <a:r>
              <a:rPr lang="it-IT" altLang="it-IT" b="1">
                <a:solidFill>
                  <a:srgbClr val="66FF33"/>
                </a:solidFill>
              </a:rPr>
              <a:t>ASCENDENTI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/>
              <a:t>   - </a:t>
            </a:r>
            <a:r>
              <a:rPr lang="it-IT" altLang="it-IT" b="1">
                <a:solidFill>
                  <a:srgbClr val="FF0066"/>
                </a:solidFill>
              </a:rPr>
              <a:t>DISCENDENTI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403225"/>
            <a:ext cx="7772400" cy="5810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200"/>
              <a:t>ORGANIZZAZIONE DEL SNP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412875"/>
            <a:ext cx="8839200" cy="4724400"/>
          </a:xfrm>
          <a:ln/>
        </p:spPr>
        <p:txBody>
          <a:bodyPr/>
          <a:lstStyle/>
          <a:p>
            <a:pPr marL="334963" indent="-334963">
              <a:buClr>
                <a:srgbClr val="66FF33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66FF33"/>
                </a:solidFill>
              </a:rPr>
              <a:t>NERVI</a:t>
            </a:r>
            <a:r>
              <a:rPr lang="it-IT" altLang="it-IT">
                <a:solidFill>
                  <a:srgbClr val="FFFF00"/>
                </a:solidFill>
              </a:rPr>
              <a:t>: sono costituiti da fibre sia MIELINICHE sia AMIELINICHE e conducono gli impulsi nervosi</a:t>
            </a:r>
          </a:p>
          <a:p>
            <a:pPr marL="334963" indent="-334963">
              <a:buClr>
                <a:srgbClr val="FF33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FF3300"/>
                </a:solidFill>
              </a:rPr>
              <a:t>GANGLI</a:t>
            </a:r>
            <a:r>
              <a:rPr lang="it-IT" altLang="it-IT">
                <a:solidFill>
                  <a:srgbClr val="FFFF00"/>
                </a:solidFill>
              </a:rPr>
              <a:t>: agglomerati di pirenofori nel SNP intercalati su nervi: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>
                <a:solidFill>
                  <a:srgbClr val="FFFF00"/>
                </a:solidFill>
              </a:rPr>
              <a:t>   - </a:t>
            </a:r>
            <a:r>
              <a:rPr lang="it-IT" altLang="it-IT" b="1">
                <a:solidFill>
                  <a:srgbClr val="66FF33"/>
                </a:solidFill>
              </a:rPr>
              <a:t>SENSITIVI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>
                <a:solidFill>
                  <a:srgbClr val="FFFF00"/>
                </a:solidFill>
              </a:rPr>
              <a:t>  - </a:t>
            </a:r>
            <a:r>
              <a:rPr lang="it-IT" altLang="it-IT" b="1">
                <a:solidFill>
                  <a:srgbClr val="FF3300"/>
                </a:solidFill>
              </a:rPr>
              <a:t>SENSORIALI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>
                <a:solidFill>
                  <a:srgbClr val="FFFF00"/>
                </a:solidFill>
              </a:rPr>
              <a:t>   - </a:t>
            </a:r>
            <a:r>
              <a:rPr lang="it-IT" altLang="it-IT" b="1">
                <a:solidFill>
                  <a:srgbClr val="F8F8F8"/>
                </a:solidFill>
              </a:rPr>
              <a:t>DEL SNA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85788"/>
            <a:ext cx="7772400" cy="11906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/>
              <a:t>DEFINIZIONI FUNZIONALI RELATIVE A VIE E NERVI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2133600"/>
            <a:ext cx="7772400" cy="4114800"/>
          </a:xfrm>
          <a:ln/>
        </p:spPr>
        <p:txBody>
          <a:bodyPr/>
          <a:lstStyle/>
          <a:p>
            <a:pPr marL="334963" indent="-334963">
              <a:lnSpc>
                <a:spcPct val="90000"/>
              </a:lnSpc>
              <a:spcBef>
                <a:spcPts val="600"/>
              </a:spcBef>
              <a:buClr>
                <a:srgbClr val="66FF33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400" b="1">
                <a:solidFill>
                  <a:srgbClr val="66FF33"/>
                </a:solidFill>
              </a:rPr>
              <a:t>MOTRICE (MOTORE) SOMATICO (Generale e Speciale, quest’ultima definita anche Viscerale Speciale per MM. Striati Mimici, Masticatori, Faringei e Laringei)</a:t>
            </a:r>
          </a:p>
          <a:p>
            <a:pPr marL="334963" indent="-334963">
              <a:lnSpc>
                <a:spcPct val="90000"/>
              </a:lnSpc>
              <a:spcBef>
                <a:spcPts val="600"/>
              </a:spcBef>
              <a:buClr>
                <a:srgbClr val="FF33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400" b="1">
                <a:solidFill>
                  <a:srgbClr val="FF3300"/>
                </a:solidFill>
              </a:rPr>
              <a:t>MOTRICE (MOTORE) VISCERALE GENERALE</a:t>
            </a:r>
          </a:p>
          <a:p>
            <a:pPr marL="334963" indent="-334963">
              <a:lnSpc>
                <a:spcPct val="90000"/>
              </a:lnSpc>
              <a:spcBef>
                <a:spcPts val="600"/>
              </a:spcBef>
              <a:buClr>
                <a:srgbClr val="FFFF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400" b="1">
                <a:solidFill>
                  <a:srgbClr val="FFFF00"/>
                </a:solidFill>
              </a:rPr>
              <a:t>SENSITIVO SOMATICO</a:t>
            </a:r>
          </a:p>
          <a:p>
            <a:pPr marL="334963" indent="-334963">
              <a:lnSpc>
                <a:spcPct val="90000"/>
              </a:lnSpc>
              <a:spcBef>
                <a:spcPts val="600"/>
              </a:spcBef>
              <a:buClr>
                <a:srgbClr val="FF33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400" b="1">
                <a:solidFill>
                  <a:srgbClr val="FF3300"/>
                </a:solidFill>
              </a:rPr>
              <a:t>SENSITIVO VISCERALE (Generale e Speciale)</a:t>
            </a:r>
          </a:p>
          <a:p>
            <a:pPr marL="334963" indent="-334963">
              <a:lnSpc>
                <a:spcPct val="90000"/>
              </a:lnSpc>
              <a:spcBef>
                <a:spcPts val="600"/>
              </a:spcBef>
              <a:buClr>
                <a:srgbClr val="66FF33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400" b="1">
                <a:solidFill>
                  <a:srgbClr val="66FF33"/>
                </a:solidFill>
              </a:rPr>
              <a:t>SENSORIALE (Vista, Udito, Equilibrio, Olfatto)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85788"/>
            <a:ext cx="7772400" cy="11906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/>
              <a:t>DEFINIZIONI FUNZIONALI RELATIVE A VIE E NERVI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 marL="334963" indent="-334963">
              <a:buClr>
                <a:srgbClr val="66FF33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66FF33"/>
                </a:solidFill>
              </a:rPr>
              <a:t>SOMATICO</a:t>
            </a:r>
            <a:r>
              <a:rPr lang="it-IT" altLang="it-IT"/>
              <a:t>: ciò che può essere riferito alla coscienza dell’ individuo</a:t>
            </a:r>
          </a:p>
          <a:p>
            <a:pPr marL="334963" indent="-334963">
              <a:buClr>
                <a:srgbClr val="FF33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FF3300"/>
                </a:solidFill>
              </a:rPr>
              <a:t>MOTORE SOMATICO</a:t>
            </a:r>
            <a:r>
              <a:rPr lang="it-IT" altLang="it-IT"/>
              <a:t>: di pertinenza dei muscoli striati scheletrici</a:t>
            </a:r>
          </a:p>
          <a:p>
            <a:pPr marL="334963" indent="-334963">
              <a:buClr>
                <a:srgbClr val="66FF33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66FF33"/>
                </a:solidFill>
              </a:rPr>
              <a:t>SENSITIVO SOMATICO</a:t>
            </a:r>
            <a:r>
              <a:rPr lang="it-IT" altLang="it-IT"/>
              <a:t>: di pertinenza della </a:t>
            </a:r>
            <a:r>
              <a:rPr lang="it-IT" altLang="it-IT" b="1">
                <a:solidFill>
                  <a:srgbClr val="66FF33"/>
                </a:solidFill>
              </a:rPr>
              <a:t>sensibilità generale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endParaRPr lang="it-IT" altLang="it-IT" b="1">
              <a:solidFill>
                <a:srgbClr val="66FF33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85788"/>
            <a:ext cx="7772400" cy="11906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/>
              <a:t>CLASSIFICAZIONE DELLA SENSIBILITÀ GENERALE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8153400" cy="4648200"/>
          </a:xfrm>
          <a:ln/>
        </p:spPr>
        <p:txBody>
          <a:bodyPr/>
          <a:lstStyle/>
          <a:p>
            <a:pPr marL="334963" indent="-334963">
              <a:buClr>
                <a:srgbClr val="FF33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FF3300"/>
                </a:solidFill>
              </a:rPr>
              <a:t>ESTEROCETTIVA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              </a:t>
            </a:r>
            <a:r>
              <a:rPr lang="it-IT" altLang="it-IT" b="1">
                <a:solidFill>
                  <a:srgbClr val="FFFF00"/>
                </a:solidFill>
              </a:rPr>
              <a:t>protopatica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 - </a:t>
            </a:r>
            <a:r>
              <a:rPr lang="it-IT" altLang="it-IT" b="1">
                <a:solidFill>
                  <a:srgbClr val="66FF33"/>
                </a:solidFill>
              </a:rPr>
              <a:t>tattile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              </a:t>
            </a:r>
            <a:r>
              <a:rPr lang="it-IT" altLang="it-IT" b="1">
                <a:solidFill>
                  <a:srgbClr val="FFFF00"/>
                </a:solidFill>
              </a:rPr>
              <a:t>epicritica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endParaRPr lang="it-IT" altLang="it-IT" b="1">
              <a:solidFill>
                <a:srgbClr val="FFFF00"/>
              </a:solidFill>
            </a:endParaRP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- </a:t>
            </a:r>
            <a:r>
              <a:rPr lang="it-IT" altLang="it-IT" b="1">
                <a:solidFill>
                  <a:srgbClr val="FF3300"/>
                </a:solidFill>
              </a:rPr>
              <a:t>termica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- </a:t>
            </a:r>
            <a:r>
              <a:rPr lang="it-IT" altLang="it-IT" b="1">
                <a:solidFill>
                  <a:srgbClr val="66FF33"/>
                </a:solidFill>
              </a:rPr>
              <a:t>dolorifica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85788"/>
            <a:ext cx="7772400" cy="11906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/>
              <a:t>CLASSIFICAZIONE DELLA SENSIBILITÀ GENERALE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 marL="334963" indent="-334963">
              <a:buClr>
                <a:srgbClr val="FFFF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FFFF00"/>
                </a:solidFill>
              </a:rPr>
              <a:t>PROPRIOCETTIVA</a:t>
            </a:r>
          </a:p>
          <a:p>
            <a:pPr marL="334963" indent="-334963">
              <a:buClr>
                <a:srgbClr val="66FF33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66FF33"/>
                </a:solidFill>
              </a:rPr>
              <a:t>ENTEROCETTIVA 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66FF33"/>
                </a:solidFill>
              </a:rPr>
              <a:t>   </a:t>
            </a:r>
            <a:r>
              <a:rPr lang="it-IT" altLang="it-IT" b="1">
                <a:solidFill>
                  <a:srgbClr val="FFFF00"/>
                </a:solidFill>
              </a:rPr>
              <a:t>quest’ ultima può anche intendersi come la sensibilità </a:t>
            </a:r>
            <a:r>
              <a:rPr lang="it-IT" altLang="it-IT" b="1">
                <a:solidFill>
                  <a:srgbClr val="66FF33"/>
                </a:solidFill>
              </a:rPr>
              <a:t>TERMICA</a:t>
            </a:r>
            <a:r>
              <a:rPr lang="it-IT" altLang="it-IT" b="1">
                <a:solidFill>
                  <a:srgbClr val="FFFF00"/>
                </a:solidFill>
              </a:rPr>
              <a:t> e </a:t>
            </a:r>
            <a:r>
              <a:rPr lang="it-IT" altLang="it-IT" b="1">
                <a:solidFill>
                  <a:srgbClr val="FF3300"/>
                </a:solidFill>
              </a:rPr>
              <a:t>DOLORIFICA</a:t>
            </a:r>
            <a:r>
              <a:rPr lang="it-IT" altLang="it-IT" b="1">
                <a:solidFill>
                  <a:srgbClr val="FFFF00"/>
                </a:solidFill>
              </a:rPr>
              <a:t> di un dato organo interno (</a:t>
            </a:r>
            <a:r>
              <a:rPr lang="it-IT" altLang="it-IT" b="1">
                <a:solidFill>
                  <a:srgbClr val="66FF33"/>
                </a:solidFill>
              </a:rPr>
              <a:t>DOLORE RIFERITO</a:t>
            </a:r>
            <a:r>
              <a:rPr lang="it-IT" altLang="it-IT" b="1">
                <a:solidFill>
                  <a:srgbClr val="FFFF00"/>
                </a:solidFill>
              </a:rPr>
              <a:t>)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endParaRPr lang="it-IT" altLang="it-IT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3731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/>
              <a:t>CLASSIFICAZIONE DELLA SENSIBILITÀ SPECIFICA e SENSIBILITA’ VISCERALE SPECIALE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484313"/>
            <a:ext cx="8534400" cy="5141912"/>
          </a:xfrm>
          <a:ln/>
        </p:spPr>
        <p:txBody>
          <a:bodyPr/>
          <a:lstStyle/>
          <a:p>
            <a:pPr marL="334963" indent="-334963">
              <a:lnSpc>
                <a:spcPct val="90000"/>
              </a:lnSpc>
              <a:spcBef>
                <a:spcPts val="700"/>
              </a:spcBef>
              <a:buClr>
                <a:srgbClr val="FF33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800" b="1">
                <a:solidFill>
                  <a:srgbClr val="FF3300"/>
                </a:solidFill>
              </a:rPr>
              <a:t>SENSORIALE</a:t>
            </a:r>
            <a:r>
              <a:rPr lang="it-IT" altLang="it-IT" sz="2800">
                <a:solidFill>
                  <a:srgbClr val="FFFF00"/>
                </a:solidFill>
              </a:rPr>
              <a:t> è l’ attributo di pertinenza per ciò che si riferisce ai </a:t>
            </a:r>
            <a:r>
              <a:rPr lang="it-IT" altLang="it-IT" sz="2800" b="1">
                <a:solidFill>
                  <a:srgbClr val="FF3300"/>
                </a:solidFill>
              </a:rPr>
              <a:t>5 sensi specifici</a:t>
            </a:r>
            <a:r>
              <a:rPr lang="it-IT" altLang="it-IT" sz="2800">
                <a:solidFill>
                  <a:srgbClr val="FFFF00"/>
                </a:solidFill>
              </a:rPr>
              <a:t>:</a:t>
            </a:r>
          </a:p>
          <a:p>
            <a:pPr marL="341313" indent="-334963">
              <a:lnSpc>
                <a:spcPct val="90000"/>
              </a:lnSpc>
              <a:spcBef>
                <a:spcPts val="700"/>
              </a:spcBef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800">
                <a:solidFill>
                  <a:srgbClr val="FFFF00"/>
                </a:solidFill>
              </a:rPr>
              <a:t>   </a:t>
            </a:r>
            <a:r>
              <a:rPr lang="it-IT" altLang="it-IT" sz="2800" b="1">
                <a:solidFill>
                  <a:srgbClr val="FFFF00"/>
                </a:solidFill>
              </a:rPr>
              <a:t>1.</a:t>
            </a:r>
            <a:r>
              <a:rPr lang="it-IT" altLang="it-IT" sz="2800">
                <a:solidFill>
                  <a:srgbClr val="FFFF00"/>
                </a:solidFill>
              </a:rPr>
              <a:t> </a:t>
            </a:r>
            <a:r>
              <a:rPr lang="it-IT" altLang="it-IT" sz="2800" b="1">
                <a:solidFill>
                  <a:srgbClr val="66FF33"/>
                </a:solidFill>
              </a:rPr>
              <a:t>OLFATTO</a:t>
            </a:r>
            <a:r>
              <a:rPr lang="it-IT" altLang="it-IT" sz="2800">
                <a:solidFill>
                  <a:srgbClr val="FFFF00"/>
                </a:solidFill>
              </a:rPr>
              <a:t> (nervo OLFATTIVO e vie correlate)</a:t>
            </a:r>
          </a:p>
          <a:p>
            <a:pPr marL="341313" indent="-334963">
              <a:lnSpc>
                <a:spcPct val="90000"/>
              </a:lnSpc>
              <a:spcBef>
                <a:spcPts val="700"/>
              </a:spcBef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800">
                <a:solidFill>
                  <a:srgbClr val="FFFF00"/>
                </a:solidFill>
              </a:rPr>
              <a:t>   </a:t>
            </a:r>
            <a:r>
              <a:rPr lang="it-IT" altLang="it-IT" sz="2800" b="1">
                <a:solidFill>
                  <a:srgbClr val="FFFF00"/>
                </a:solidFill>
              </a:rPr>
              <a:t>2.</a:t>
            </a:r>
            <a:r>
              <a:rPr lang="it-IT" altLang="it-IT" sz="2800">
                <a:solidFill>
                  <a:srgbClr val="FFFF00"/>
                </a:solidFill>
              </a:rPr>
              <a:t> </a:t>
            </a:r>
            <a:r>
              <a:rPr lang="it-IT" altLang="it-IT" sz="2800" b="1">
                <a:solidFill>
                  <a:srgbClr val="FF3300"/>
                </a:solidFill>
              </a:rPr>
              <a:t>GUSTO</a:t>
            </a:r>
            <a:r>
              <a:rPr lang="it-IT" altLang="it-IT" sz="2800">
                <a:solidFill>
                  <a:srgbClr val="FFFF00"/>
                </a:solidFill>
              </a:rPr>
              <a:t> (nn. MANDIBOLARE tramite n.     FACIALE, GLOSSOFARINGEO e VAGO e VIE GUSTATIVE correlate); </a:t>
            </a:r>
          </a:p>
          <a:p>
            <a:pPr marL="341313" indent="-334963">
              <a:lnSpc>
                <a:spcPct val="90000"/>
              </a:lnSpc>
              <a:spcBef>
                <a:spcPts val="700"/>
              </a:spcBef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800" b="1"/>
              <a:t>   </a:t>
            </a:r>
            <a:r>
              <a:rPr lang="it-IT" altLang="it-IT" sz="2800" b="1">
                <a:solidFill>
                  <a:srgbClr val="FFFF00"/>
                </a:solidFill>
              </a:rPr>
              <a:t>3.</a:t>
            </a:r>
            <a:r>
              <a:rPr lang="it-IT" altLang="it-IT" sz="2800" b="1"/>
              <a:t> VISTA</a:t>
            </a:r>
            <a:r>
              <a:rPr lang="it-IT" altLang="it-IT" sz="2800">
                <a:solidFill>
                  <a:srgbClr val="FFFF00"/>
                </a:solidFill>
              </a:rPr>
              <a:t> (nervo OTTICO e VIE OTTICHE correlate);</a:t>
            </a:r>
          </a:p>
          <a:p>
            <a:pPr marL="341313" indent="-334963">
              <a:lnSpc>
                <a:spcPct val="90000"/>
              </a:lnSpc>
              <a:spcBef>
                <a:spcPts val="700"/>
              </a:spcBef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800" b="1">
                <a:solidFill>
                  <a:srgbClr val="66FF33"/>
                </a:solidFill>
              </a:rPr>
              <a:t>   </a:t>
            </a:r>
            <a:r>
              <a:rPr lang="it-IT" altLang="it-IT" sz="2800" b="1">
                <a:solidFill>
                  <a:srgbClr val="FFFF00"/>
                </a:solidFill>
              </a:rPr>
              <a:t>4.</a:t>
            </a:r>
            <a:r>
              <a:rPr lang="it-IT" altLang="it-IT" sz="2800" b="1">
                <a:solidFill>
                  <a:srgbClr val="66FF33"/>
                </a:solidFill>
              </a:rPr>
              <a:t> UDITO</a:t>
            </a:r>
            <a:r>
              <a:rPr lang="it-IT" altLang="it-IT" sz="2800">
                <a:solidFill>
                  <a:srgbClr val="FFFF00"/>
                </a:solidFill>
              </a:rPr>
              <a:t> (nervo COCLEARE dell’ ACUSTICO e VIE correlate);</a:t>
            </a:r>
          </a:p>
          <a:p>
            <a:pPr marL="341313" indent="-334963">
              <a:lnSpc>
                <a:spcPct val="90000"/>
              </a:lnSpc>
              <a:spcBef>
                <a:spcPts val="700"/>
              </a:spcBef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2800">
                <a:solidFill>
                  <a:srgbClr val="FFFF00"/>
                </a:solidFill>
              </a:rPr>
              <a:t>   </a:t>
            </a:r>
            <a:r>
              <a:rPr lang="it-IT" altLang="it-IT" sz="2800" b="1">
                <a:solidFill>
                  <a:srgbClr val="FFFF00"/>
                </a:solidFill>
              </a:rPr>
              <a:t>5.</a:t>
            </a:r>
            <a:r>
              <a:rPr lang="it-IT" altLang="it-IT" sz="2800">
                <a:solidFill>
                  <a:srgbClr val="FFFF00"/>
                </a:solidFill>
              </a:rPr>
              <a:t> </a:t>
            </a:r>
            <a:r>
              <a:rPr lang="it-IT" altLang="it-IT" sz="2800" b="1">
                <a:solidFill>
                  <a:srgbClr val="FF3300"/>
                </a:solidFill>
              </a:rPr>
              <a:t>EQUILIBRIO</a:t>
            </a:r>
            <a:r>
              <a:rPr lang="it-IT" altLang="it-IT" sz="2800">
                <a:solidFill>
                  <a:srgbClr val="FFFF00"/>
                </a:solidFill>
              </a:rPr>
              <a:t> (nervo VESTIBOLARE dell’ ACUSTICO e VIE correlate)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436813"/>
            <a:ext cx="4787900" cy="442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54513" cy="530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076825" y="620713"/>
            <a:ext cx="25558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2800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Formazione del tubo neurale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4293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>
                <a:solidFill>
                  <a:srgbClr val="FFFF00"/>
                </a:solidFill>
              </a:rPr>
              <a:t>SCHEMA MORFOLOGICO DEL SN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22300"/>
            <a:ext cx="6265863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6325" cy="417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859338" y="836613"/>
            <a:ext cx="1223962" cy="288925"/>
          </a:xfrm>
          <a:prstGeom prst="rect">
            <a:avLst/>
          </a:prstGeom>
          <a:solidFill>
            <a:srgbClr val="FF9900"/>
          </a:solidFill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TELENCEFALO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500563" y="333375"/>
            <a:ext cx="287337" cy="1511300"/>
          </a:xfrm>
          <a:prstGeom prst="rect">
            <a:avLst/>
          </a:prstGeom>
          <a:solidFill>
            <a:srgbClr val="FF9900"/>
          </a:solidFill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C</a:t>
            </a:r>
          </a:p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E</a:t>
            </a:r>
          </a:p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R</a:t>
            </a:r>
          </a:p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V</a:t>
            </a:r>
          </a:p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E</a:t>
            </a:r>
          </a:p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L</a:t>
            </a:r>
          </a:p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L</a:t>
            </a:r>
          </a:p>
          <a:p>
            <a:pPr algn="ctr">
              <a:buClrTx/>
              <a:buFontTx/>
              <a:buNone/>
            </a:pPr>
            <a:r>
              <a:rPr lang="it-IT" altLang="it-IT" sz="1200" b="1">
                <a:latin typeface="Times New Roman" panose="02020603050405020304" pitchFamily="18" charset="0"/>
                <a:cs typeface="Arial" panose="020B0604020202020204" pitchFamily="34" charset="0"/>
              </a:rPr>
              <a:t>O</a:t>
            </a:r>
          </a:p>
          <a:p>
            <a:pPr algn="ctr">
              <a:buClrTx/>
              <a:buFontTx/>
              <a:buNone/>
            </a:pPr>
            <a:endParaRPr lang="it-IT" altLang="it-IT" sz="1200" b="1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084888" y="549275"/>
            <a:ext cx="319405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b="1">
                <a:cs typeface="Arial" panose="020B0604020202020204" pitchFamily="34" charset="0"/>
              </a:rPr>
              <a:t>VESCICOLE ENCEFALICHE</a:t>
            </a:r>
          </a:p>
          <a:p>
            <a:pPr algn="ctr">
              <a:buClrTx/>
              <a:buFontTx/>
              <a:buNone/>
            </a:pPr>
            <a:r>
              <a:rPr lang="it-IT" altLang="it-IT" b="1">
                <a:cs typeface="Arial" panose="020B0604020202020204" pitchFamily="34" charset="0"/>
              </a:rPr>
              <a:t>E</a:t>
            </a:r>
          </a:p>
          <a:p>
            <a:pPr algn="ctr">
              <a:buClrTx/>
              <a:buFontTx/>
              <a:buNone/>
            </a:pPr>
            <a:r>
              <a:rPr lang="it-IT" altLang="it-IT" b="1">
                <a:cs typeface="Arial" panose="020B0604020202020204" pitchFamily="34" charset="0"/>
              </a:rPr>
              <a:t>LORO DERIVAZIONI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4049713"/>
            <a:ext cx="9039225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200"/>
              <a:t>PROGRESSIONE ORGANOGENETICA dei</a:t>
            </a:r>
            <a:br>
              <a:rPr lang="it-IT" altLang="it-IT" sz="3200"/>
            </a:br>
            <a:r>
              <a:rPr lang="it-IT" altLang="it-IT" sz="3200"/>
              <a:t>NERVI ENCEFALICI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5000625"/>
          </a:xfrm>
          <a:ln/>
        </p:spPr>
        <p:txBody>
          <a:bodyPr/>
          <a:lstStyle/>
          <a:p>
            <a:endParaRPr lang="it-IT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2588"/>
            <a:ext cx="9144000" cy="520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0" y="1773238"/>
            <a:ext cx="4932363" cy="2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en-GB" altLang="it-IT" b="1"/>
              <a:t>Piani dell’encefalo</a:t>
            </a:r>
          </a:p>
          <a:p>
            <a:pPr algn="ctr">
              <a:spcBef>
                <a:spcPts val="1250"/>
              </a:spcBef>
              <a:buClrTx/>
              <a:buFontTx/>
              <a:buNone/>
            </a:pPr>
            <a:r>
              <a:rPr lang="en-GB" altLang="it-IT" b="1"/>
              <a:t>Terminologia </a:t>
            </a:r>
          </a:p>
          <a:p>
            <a:pPr algn="ctr">
              <a:spcBef>
                <a:spcPts val="1250"/>
              </a:spcBef>
              <a:buClrTx/>
              <a:buFontTx/>
              <a:buNone/>
            </a:pPr>
            <a:r>
              <a:rPr lang="en-GB" altLang="it-IT" b="1"/>
              <a:t>di </a:t>
            </a:r>
          </a:p>
          <a:p>
            <a:pPr algn="ctr">
              <a:spcBef>
                <a:spcPts val="1250"/>
              </a:spcBef>
              <a:buClrTx/>
              <a:buFontTx/>
              <a:buNone/>
            </a:pPr>
            <a:r>
              <a:rPr lang="en-GB" altLang="it-IT" b="1"/>
              <a:t>Riferimento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697413" y="1439863"/>
            <a:ext cx="15525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 sz="1800" b="1">
                <a:solidFill>
                  <a:srgbClr val="00009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ROSTRALE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 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260350"/>
            <a:ext cx="4067175" cy="4948238"/>
          </a:xfrm>
          <a:ln/>
        </p:spPr>
        <p:txBody>
          <a:bodyPr/>
          <a:lstStyle/>
          <a:p>
            <a:pPr marL="341313" indent="-334963">
              <a:spcBef>
                <a:spcPts val="700"/>
              </a:spcBef>
              <a:buClrTx/>
              <a:buSzPct val="60000"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it-IT" altLang="it-IT" sz="2400" b="1"/>
          </a:p>
          <a:p>
            <a:pPr marL="336550" indent="-330200">
              <a:spcBef>
                <a:spcPts val="700"/>
              </a:spcBef>
              <a:buClr>
                <a:srgbClr val="FFFFCC"/>
              </a:buClr>
              <a:buSzPct val="60000"/>
              <a:buFont typeface="Wingdings" panose="05000000000000000000" pitchFamily="2" charset="2"/>
              <a:buChar char="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it-IT" altLang="it-IT" sz="2400" b="1"/>
              <a:t>Il sistema ventricolare si sviluppa dalla cavità del tubo neurale</a:t>
            </a:r>
          </a:p>
          <a:p>
            <a:pPr marL="341313" indent="-334963">
              <a:spcBef>
                <a:spcPts val="700"/>
              </a:spcBef>
              <a:buClrTx/>
              <a:buSzPct val="60000"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it-IT" altLang="it-IT" sz="2400" b="1"/>
          </a:p>
          <a:p>
            <a:pPr marL="341313" indent="-334963">
              <a:spcBef>
                <a:spcPts val="700"/>
              </a:spcBef>
              <a:buClrTx/>
              <a:buSzPct val="60000"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it-IT" altLang="it-IT" sz="2400" b="1"/>
          </a:p>
          <a:p>
            <a:pPr marL="341313" indent="-334963">
              <a:spcBef>
                <a:spcPts val="700"/>
              </a:spcBef>
              <a:buClrTx/>
              <a:buSzPct val="60000"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it-IT" altLang="it-IT" sz="2400" b="1"/>
          </a:p>
          <a:p>
            <a:pPr marL="341313" indent="-334963">
              <a:spcBef>
                <a:spcPts val="700"/>
              </a:spcBef>
              <a:buClrTx/>
              <a:buSzPct val="60000"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it-IT" altLang="it-IT" sz="2400" b="1"/>
          </a:p>
          <a:p>
            <a:pPr marL="341313" indent="-334963">
              <a:spcBef>
                <a:spcPts val="700"/>
              </a:spcBef>
              <a:buClrTx/>
              <a:buSzPct val="60000"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it-IT" altLang="it-IT" sz="2400" b="1"/>
          </a:p>
          <a:p>
            <a:pPr marL="341313" indent="-334963">
              <a:spcBef>
                <a:spcPts val="700"/>
              </a:spcBef>
              <a:buClrTx/>
              <a:buSzPct val="60000"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it-IT" altLang="it-IT" sz="2800" b="1"/>
          </a:p>
          <a:p>
            <a:pPr marL="341313" indent="-334963">
              <a:spcBef>
                <a:spcPts val="700"/>
              </a:spcBef>
              <a:buClrTx/>
              <a:buSzPct val="60000"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it-IT" altLang="it-IT" sz="2800" b="1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" t="4652" r="2026"/>
          <a:stretch>
            <a:fillRect/>
          </a:stretch>
        </p:blipFill>
        <p:spPr bwMode="auto">
          <a:xfrm>
            <a:off x="5076825" y="0"/>
            <a:ext cx="4067175" cy="32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969" t="4652" r="20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708275"/>
            <a:ext cx="2751137" cy="371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50825" y="4076700"/>
            <a:ext cx="239712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 sz="1800" b="1">
                <a:effectLst>
                  <a:outerShdw blurRad="38100" dist="38100" dir="2700000" algn="tl">
                    <a:srgbClr val="000000"/>
                  </a:outerShdw>
                </a:effectLst>
              </a:rPr>
              <a:t>I plessi corioidei si formano in seguito alla penetrazione dei vasi nella volta dei ventricoli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9525"/>
            <a:ext cx="6985000" cy="684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0"/>
            <a:ext cx="77724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Liquor o Liquido cerebro-spinale (LCS)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412875"/>
            <a:ext cx="7772400" cy="5730875"/>
          </a:xfrm>
          <a:ln/>
        </p:spPr>
        <p:txBody>
          <a:bodyPr/>
          <a:lstStyle/>
          <a:p>
            <a:pPr marL="533400" indent="-517525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400"/>
              <a:t>Funzioni:</a:t>
            </a:r>
          </a:p>
          <a:p>
            <a:pPr marL="527050" indent="-51911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400"/>
              <a:t>Costituisce un supporto fisico-chimico per il SNC</a:t>
            </a:r>
          </a:p>
          <a:p>
            <a:pPr marL="527050" indent="-51911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400"/>
              <a:t>Forma un ambiente liquido in cui il SNC è “</a:t>
            </a:r>
            <a:r>
              <a:rPr lang="it-IT" altLang="it-IT" sz="2400" i="1"/>
              <a:t>sospeso</a:t>
            </a:r>
            <a:r>
              <a:rPr lang="it-IT" altLang="it-IT" sz="2400"/>
              <a:t>”</a:t>
            </a:r>
          </a:p>
          <a:p>
            <a:pPr marL="527050" indent="-51911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400"/>
              <a:t>Mantiene un ambiente stabile e chimicamente idoneo  per il funzionamento dei neuroni</a:t>
            </a:r>
          </a:p>
          <a:p>
            <a:pPr marL="527050" indent="-51911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400"/>
              <a:t>“Sostituisce“ il sistema linfatico (completamente nell’ encefalo)</a:t>
            </a:r>
          </a:p>
          <a:p>
            <a:pPr marL="527050" indent="-519113">
              <a:lnSpc>
                <a:spcPct val="90000"/>
              </a:lnSpc>
              <a:spcBef>
                <a:spcPts val="7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400"/>
              <a:t>Veicola messaggi chimici utili per la comunicazione all’interno del SNC</a:t>
            </a:r>
          </a:p>
          <a:p>
            <a:pPr marL="533400" indent="-517525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endParaRPr lang="it-IT" altLang="it-IT" sz="24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 indent="-3270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Due tipi di percorso:</a:t>
            </a:r>
          </a:p>
          <a:p>
            <a:pPr marL="336550" indent="-328613">
              <a:buClr>
                <a:srgbClr val="FF3399"/>
              </a:buClr>
              <a:buFont typeface="Arial Black" panose="020B0A04020102020204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A) attraverso le cavità interne ed esterne del SNC</a:t>
            </a:r>
          </a:p>
          <a:p>
            <a:pPr marL="336550" indent="-328613">
              <a:buClr>
                <a:srgbClr val="FF3399"/>
              </a:buClr>
              <a:buFont typeface="Arial Black" panose="020B0A04020102020204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B) attraverso gli spazi extracellulari del tessuto nervoso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462088"/>
          </a:xfrm>
          <a:ln/>
        </p:spPr>
        <p:txBody>
          <a:bodyPr lIns="91440" tIns="45720" rIns="91440" bIns="4572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4000"/>
              <a:t>Localizzazione del Liquido cerebro-spinale (LCS)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77724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Liquido cerebro-spinale (LCS)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311650"/>
          </a:xfrm>
          <a:ln/>
        </p:spPr>
        <p:txBody>
          <a:bodyPr/>
          <a:lstStyle/>
          <a:p>
            <a:pPr marL="609600" indent="-593725" algn="ctr">
              <a:lnSpc>
                <a:spcPct val="90000"/>
              </a:lnSpc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800" b="1" dirty="0">
                <a:solidFill>
                  <a:srgbClr val="FF0000"/>
                </a:solidFill>
              </a:rPr>
              <a:t>Formazione e Percorso attraverso le Cavità del SNC</a:t>
            </a:r>
          </a:p>
          <a:p>
            <a:pPr marL="603250" indent="-595313">
              <a:lnSpc>
                <a:spcPct val="90000"/>
              </a:lnSpc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800" dirty="0"/>
              <a:t>arterie</a:t>
            </a:r>
          </a:p>
          <a:p>
            <a:pPr marL="603250" indent="-595313">
              <a:lnSpc>
                <a:spcPct val="90000"/>
              </a:lnSpc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800" dirty="0"/>
              <a:t>plessi corioidei dei ventricoli</a:t>
            </a:r>
          </a:p>
          <a:p>
            <a:pPr marL="603250" indent="-595313">
              <a:lnSpc>
                <a:spcPct val="90000"/>
              </a:lnSpc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800" dirty="0"/>
              <a:t>sistema ventricolare</a:t>
            </a:r>
          </a:p>
          <a:p>
            <a:pPr marL="603250" indent="-595313">
              <a:lnSpc>
                <a:spcPct val="90000"/>
              </a:lnSpc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800" dirty="0"/>
              <a:t>aperture del IV ventricolo</a:t>
            </a:r>
          </a:p>
          <a:p>
            <a:pPr marL="603250" indent="-595313">
              <a:lnSpc>
                <a:spcPct val="90000"/>
              </a:lnSpc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800" dirty="0"/>
              <a:t>spazio subaracnoideo</a:t>
            </a:r>
          </a:p>
          <a:p>
            <a:pPr marL="603250" indent="-595313">
              <a:lnSpc>
                <a:spcPct val="90000"/>
              </a:lnSpc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800" dirty="0"/>
              <a:t>granulazioni (villi) aracnoidei</a:t>
            </a:r>
          </a:p>
          <a:p>
            <a:pPr marL="603250" indent="-595313">
              <a:lnSpc>
                <a:spcPct val="90000"/>
              </a:lnSpc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800" dirty="0"/>
              <a:t>vene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675687" cy="11969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/>
              <a:t>CIRCOLAZIONE LIQUORALE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5888"/>
            <a:ext cx="4521200" cy="547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341438"/>
            <a:ext cx="4632325" cy="551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 contrast="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7425"/>
            <a:ext cx="8748713" cy="587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122488" y="333375"/>
            <a:ext cx="36385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</a:rPr>
              <a:t>PUNTURA LOMBARE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2" t="4143" r="4198" b="6311"/>
          <a:stretch>
            <a:fillRect/>
          </a:stretch>
        </p:blipFill>
        <p:spPr bwMode="auto">
          <a:xfrm>
            <a:off x="71438" y="647700"/>
            <a:ext cx="9072562" cy="62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062" t="4143" r="4198" b="631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54563" cy="62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467475"/>
            <a:ext cx="5334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5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568575"/>
            <a:ext cx="4500562" cy="428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2700338" y="1341438"/>
            <a:ext cx="3024187" cy="1943100"/>
          </a:xfrm>
          <a:prstGeom prst="line">
            <a:avLst/>
          </a:prstGeom>
          <a:noFill/>
          <a:ln w="76320" cap="sq">
            <a:solidFill>
              <a:srgbClr val="FE1F08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5267325" y="768350"/>
            <a:ext cx="381635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2000">
                <a:latin typeface="Arial Black" panose="020B0A04020102020204" pitchFamily="34" charset="0"/>
              </a:rPr>
              <a:t>VENTRICOLI ENCEFALICI </a:t>
            </a:r>
          </a:p>
          <a:p>
            <a:pPr algn="ctr">
              <a:buClrTx/>
              <a:buFontTx/>
              <a:buNone/>
            </a:pPr>
            <a:r>
              <a:rPr lang="it-IT" altLang="it-IT" sz="2000">
                <a:latin typeface="Arial Black" panose="020B0A04020102020204" pitchFamily="34" charset="0"/>
              </a:rPr>
              <a:t>(CEREBRALI)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4388"/>
            <a:ext cx="9144000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0"/>
            <a:ext cx="7772400" cy="134143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4000"/>
              <a:t>Liquido cerebro-spinale (LCS)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29600" cy="5489575"/>
          </a:xfrm>
          <a:ln/>
        </p:spPr>
        <p:txBody>
          <a:bodyPr/>
          <a:lstStyle/>
          <a:p>
            <a:pPr marL="609600" indent="-593725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400">
                <a:solidFill>
                  <a:srgbClr val="CC3300"/>
                </a:solidFill>
              </a:rPr>
              <a:t>Percorso attraverso il tessuto nervoso</a:t>
            </a:r>
            <a:r>
              <a:rPr lang="it-IT" altLang="it-IT" sz="2000"/>
              <a:t>:</a:t>
            </a:r>
          </a:p>
          <a:p>
            <a:pPr marL="609600" indent="-593725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it-IT" altLang="it-IT" sz="2000"/>
          </a:p>
          <a:p>
            <a:pPr marL="603250" indent="-595313">
              <a:lnSpc>
                <a:spcPct val="8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000"/>
              <a:t>Diffonde passivamente attraverso la membrana glio-ependimale che riveste i ventricoli</a:t>
            </a:r>
          </a:p>
          <a:p>
            <a:pPr marL="609600" indent="-593725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it-IT" altLang="it-IT" sz="2000"/>
          </a:p>
          <a:p>
            <a:pPr marL="603250" indent="-595313">
              <a:lnSpc>
                <a:spcPct val="8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000"/>
              <a:t>Raggiunge lo spazio extracellulare contribuendo alla formazione del liquido extracellulare (che origina anche dai capillari sanguiferi)</a:t>
            </a:r>
          </a:p>
          <a:p>
            <a:pPr marL="609600" indent="-593725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it-IT" altLang="it-IT" sz="2000"/>
          </a:p>
          <a:p>
            <a:pPr marL="603250" indent="-595313">
              <a:lnSpc>
                <a:spcPct val="8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000"/>
              <a:t>Attraversa la membrana glio-piale</a:t>
            </a:r>
          </a:p>
          <a:p>
            <a:pPr marL="603250" indent="-595313">
              <a:lnSpc>
                <a:spcPct val="8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000"/>
              <a:t>Raggiunge lo spazio subaracnoidale</a:t>
            </a:r>
          </a:p>
          <a:p>
            <a:pPr marL="609600" indent="-593725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it-IT" altLang="it-IT" sz="2000"/>
          </a:p>
          <a:p>
            <a:pPr marL="609600" indent="-593725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000"/>
              <a:t>	Il tessuto nervoso è pertanto imbevuto di liquido extracellulare che raggiunge lo spazio subaracnoidale, simulando il drenaggio linfatico, che nell’ encefalo è assente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1625"/>
            <a:ext cx="8458200" cy="14620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Barriera emato-encefalica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 marL="593725" indent="-593725"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937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</a:pPr>
            <a:r>
              <a:rPr lang="it-IT" altLang="it-IT"/>
              <a:t>Barriera sangue-LCS (liquido cerebro-spinale) = EMATOLIQUORALE</a:t>
            </a:r>
          </a:p>
          <a:p>
            <a:pPr marL="593725" indent="-593725"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93725" algn="l"/>
                <a:tab pos="698500" algn="l"/>
                <a:tab pos="1147763" algn="l"/>
                <a:tab pos="1597025" algn="l"/>
                <a:tab pos="2046288" algn="l"/>
                <a:tab pos="2495550" algn="l"/>
                <a:tab pos="2944813" algn="l"/>
                <a:tab pos="3394075" algn="l"/>
                <a:tab pos="3843338" algn="l"/>
                <a:tab pos="4292600" algn="l"/>
                <a:tab pos="4741863" algn="l"/>
                <a:tab pos="5191125" algn="l"/>
                <a:tab pos="5640388" algn="l"/>
                <a:tab pos="6089650" algn="l"/>
                <a:tab pos="6538913" algn="l"/>
                <a:tab pos="6988175" algn="l"/>
                <a:tab pos="7437438" algn="l"/>
                <a:tab pos="7886700" algn="l"/>
                <a:tab pos="8335963" algn="l"/>
                <a:tab pos="8785225" algn="l"/>
                <a:tab pos="9234488" algn="l"/>
              </a:tabLst>
            </a:pPr>
            <a:r>
              <a:rPr lang="it-IT" altLang="it-IT"/>
              <a:t>Barriera sangue-LEC (liquido extracellulare)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1"/>
          <p:cNvGrpSpPr>
            <a:grpSpLocks/>
          </p:cNvGrpSpPr>
          <p:nvPr/>
        </p:nvGrpSpPr>
        <p:grpSpPr bwMode="auto">
          <a:xfrm>
            <a:off x="0" y="1357313"/>
            <a:ext cx="9132888" cy="4291012"/>
            <a:chOff x="0" y="855"/>
            <a:chExt cx="5753" cy="2703"/>
          </a:xfrm>
        </p:grpSpPr>
        <p:pic>
          <p:nvPicPr>
            <p:cNvPr id="37890" name="Picture 2"/>
            <p:cNvPicPr>
              <a:picLocks noChangeAspect="1" noChangeArrowheads="1"/>
            </p:cNvPicPr>
            <p:nvPr/>
          </p:nvPicPr>
          <p:blipFill>
            <a:blip r:embed="rId3">
              <a:lum bright="-6000"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55"/>
              <a:ext cx="5753" cy="2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>
                      <a:lum bright="-6000" contrast="6000"/>
                    </a:blip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7891" name="Text Box 3"/>
            <p:cNvSpPr txBox="1">
              <a:spLocks noChangeArrowheads="1"/>
            </p:cNvSpPr>
            <p:nvPr/>
          </p:nvSpPr>
          <p:spPr bwMode="auto">
            <a:xfrm>
              <a:off x="0" y="855"/>
              <a:ext cx="5753" cy="2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15900" y="215900"/>
            <a:ext cx="450056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Barriera sangue-liquido </a:t>
            </a:r>
            <a:b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cerebrospinale</a:t>
            </a:r>
          </a:p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(Emato-Liquorale)  </a:t>
            </a:r>
            <a:b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altLang="it-IT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5148263" y="44450"/>
            <a:ext cx="3384550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  <a:cs typeface="Arial" panose="020B0604020202020204" pitchFamily="34" charset="0"/>
              </a:rPr>
              <a:t>Barriera sangue-liquido extracellulare</a:t>
            </a:r>
          </a:p>
        </p:txBody>
      </p:sp>
      <p:sp>
        <p:nvSpPr>
          <p:cNvPr id="37894" name="Oval 6"/>
          <p:cNvSpPr>
            <a:spLocks noChangeArrowheads="1"/>
          </p:cNvSpPr>
          <p:nvPr/>
        </p:nvSpPr>
        <p:spPr bwMode="auto">
          <a:xfrm>
            <a:off x="4440238" y="1725613"/>
            <a:ext cx="719137" cy="287337"/>
          </a:xfrm>
          <a:prstGeom prst="ellipse">
            <a:avLst/>
          </a:prstGeom>
          <a:noFill/>
          <a:ln w="28440" cap="sq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7895" name="Oval 7"/>
          <p:cNvSpPr>
            <a:spLocks noChangeArrowheads="1"/>
          </p:cNvSpPr>
          <p:nvPr/>
        </p:nvSpPr>
        <p:spPr bwMode="auto">
          <a:xfrm>
            <a:off x="4351338" y="3094038"/>
            <a:ext cx="865187" cy="431800"/>
          </a:xfrm>
          <a:prstGeom prst="ellipse">
            <a:avLst/>
          </a:prstGeom>
          <a:noFill/>
          <a:ln w="28440" cap="sq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4414838" y="4554538"/>
            <a:ext cx="865187" cy="431800"/>
          </a:xfrm>
          <a:prstGeom prst="ellipse">
            <a:avLst/>
          </a:prstGeom>
          <a:noFill/>
          <a:ln w="28440" cap="sq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subTitle"/>
          </p:nvPr>
        </p:nvSpPr>
        <p:spPr>
          <a:xfrm>
            <a:off x="323850" y="1584325"/>
            <a:ext cx="8497888" cy="5738813"/>
          </a:xfrm>
          <a:ln/>
        </p:spPr>
        <p:txBody>
          <a:bodyPr anchor="t"/>
          <a:lstStyle/>
          <a:p>
            <a:pPr marL="533400" indent="-517525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400">
                <a:solidFill>
                  <a:srgbClr val="FFFFFF"/>
                </a:solidFill>
                <a:latin typeface="Arial" panose="020B0604020202020204" pitchFamily="34" charset="0"/>
              </a:rPr>
              <a:t>La barriera sangue-liquido cerebrospinale è situata nell'ependima specializzato che riveste i plessi corioidei. </a:t>
            </a:r>
          </a:p>
          <a:p>
            <a:pPr marL="533400" indent="-517525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endParaRPr lang="it-IT" altLang="it-IT" sz="240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marL="533400" indent="-517525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200">
                <a:solidFill>
                  <a:srgbClr val="FFFFFF"/>
                </a:solidFill>
                <a:latin typeface="Arial" panose="020B0604020202020204" pitchFamily="34" charset="0"/>
              </a:rPr>
              <a:t>In questa sede,  l’epitelio corioideo presenta tre differenze rispetto all'epitelio ependimale di altre zone: </a:t>
            </a:r>
          </a:p>
          <a:p>
            <a:pPr marL="527050" indent="-519113" algn="l">
              <a:lnSpc>
                <a:spcPct val="9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200">
                <a:solidFill>
                  <a:srgbClr val="FFFFFF"/>
                </a:solidFill>
                <a:latin typeface="Arial" panose="020B0604020202020204" pitchFamily="34" charset="0"/>
              </a:rPr>
              <a:t>Le ciglia sono quasi completamente sostituite da microvilli </a:t>
            </a:r>
          </a:p>
          <a:p>
            <a:pPr marL="527050" indent="-519113" algn="l">
              <a:lnSpc>
                <a:spcPct val="9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200">
                <a:solidFill>
                  <a:srgbClr val="FFFFFF"/>
                </a:solidFill>
                <a:latin typeface="Arial" panose="020B0604020202020204" pitchFamily="34" charset="0"/>
              </a:rPr>
              <a:t>Le cellule sono collegate fra loro da </a:t>
            </a:r>
            <a:r>
              <a:rPr lang="it-IT" altLang="it-IT" sz="2200" i="1">
                <a:solidFill>
                  <a:srgbClr val="FFFFFF"/>
                </a:solidFill>
                <a:latin typeface="Arial" panose="020B0604020202020204" pitchFamily="34" charset="0"/>
              </a:rPr>
              <a:t>tight junction (giunzioni strette, zonulae occludentes)</a:t>
            </a:r>
            <a:r>
              <a:rPr lang="it-IT" altLang="it-IT" sz="2200">
                <a:solidFill>
                  <a:srgbClr val="FFFFFF"/>
                </a:solidFill>
                <a:latin typeface="Arial" panose="020B0604020202020204" pitchFamily="34" charset="0"/>
              </a:rPr>
              <a:t>. Queste cinture pericellulari di fusione di membrana rappresentano la vera sede della barriera </a:t>
            </a:r>
          </a:p>
          <a:p>
            <a:pPr marL="527050" indent="-519113" algn="l">
              <a:lnSpc>
                <a:spcPct val="9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533400" algn="l"/>
                <a:tab pos="638175" algn="l"/>
                <a:tab pos="1087438" algn="l"/>
                <a:tab pos="1536700" algn="l"/>
                <a:tab pos="1985963" algn="l"/>
                <a:tab pos="2435225" algn="l"/>
                <a:tab pos="2884488" algn="l"/>
                <a:tab pos="3333750" algn="l"/>
                <a:tab pos="3783013" algn="l"/>
                <a:tab pos="4232275" algn="l"/>
                <a:tab pos="4681538" algn="l"/>
                <a:tab pos="5130800" algn="l"/>
                <a:tab pos="5580063" algn="l"/>
                <a:tab pos="6029325" algn="l"/>
                <a:tab pos="6478588" algn="l"/>
                <a:tab pos="6927850" algn="l"/>
                <a:tab pos="7377113" algn="l"/>
                <a:tab pos="7826375" algn="l"/>
                <a:tab pos="8275638" algn="l"/>
                <a:tab pos="8724900" algn="l"/>
                <a:tab pos="9174163" algn="l"/>
              </a:tabLst>
            </a:pPr>
            <a:r>
              <a:rPr lang="it-IT" altLang="it-IT" sz="2200">
                <a:solidFill>
                  <a:srgbClr val="FFFFFF"/>
                </a:solidFill>
                <a:latin typeface="Arial" panose="020B0604020202020204" pitchFamily="34" charset="0"/>
              </a:rPr>
              <a:t>L'epitelio contiene numerosi enzimi coinvolti in maniera specifica nel trasporto di ioni e metaboliti</a:t>
            </a: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68313" y="26035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3600">
                <a:latin typeface="Arial Black" panose="020B0A04020102020204" pitchFamily="34" charset="0"/>
                <a:cs typeface="Arial" panose="020B0604020202020204" pitchFamily="34" charset="0"/>
              </a:rPr>
              <a:t>Barriera sangue-liquido </a:t>
            </a:r>
            <a:br>
              <a:rPr lang="it-IT" altLang="it-IT" sz="3600"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it-IT" altLang="it-IT" sz="3600">
                <a:latin typeface="Arial Black" panose="020B0A04020102020204" pitchFamily="34" charset="0"/>
                <a:cs typeface="Arial" panose="020B0604020202020204" pitchFamily="34" charset="0"/>
              </a:rPr>
              <a:t>cerebrospinale  </a:t>
            </a:r>
            <a:br>
              <a:rPr lang="it-IT" altLang="it-IT" sz="4000"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it-IT" altLang="it-IT" sz="400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323850"/>
            <a:ext cx="9144000" cy="1312863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4000">
                <a:solidFill>
                  <a:srgbClr val="FFFFFF"/>
                </a:solidFill>
              </a:rPr>
              <a:t>Barriera sangue-liquido extracellulare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68313" y="1989138"/>
            <a:ext cx="8351837" cy="44227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609600" indent="-593725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it-IT" altLang="it-IT" sz="2400"/>
          </a:p>
          <a:p>
            <a:pPr marL="609600" indent="-593725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400"/>
              <a:t>La barriera sangue-liquido extracellulare risiede nel letto capillare del sistema nervoso centrale, che presenta tre differenze rispetto a quello di altri tessuti: </a:t>
            </a:r>
          </a:p>
          <a:p>
            <a:pPr marL="609600" indent="-593725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it-IT" altLang="it-IT" sz="2400"/>
          </a:p>
          <a:p>
            <a:pPr marL="603250" indent="-595313">
              <a:lnSpc>
                <a:spcPct val="9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400"/>
              <a:t>Le cellule endoteliali sono collegate da </a:t>
            </a:r>
            <a:r>
              <a:rPr lang="it-IT" altLang="it-IT" sz="2200"/>
              <a:t> </a:t>
            </a:r>
            <a:r>
              <a:rPr lang="it-IT" altLang="it-IT" sz="2200" i="1"/>
              <a:t>tight junction (giunzioni strette, zonulae occludentes)</a:t>
            </a:r>
            <a:r>
              <a:rPr lang="it-IT" altLang="it-IT" sz="2200"/>
              <a:t>.</a:t>
            </a:r>
          </a:p>
          <a:p>
            <a:pPr marL="603250" indent="-595313">
              <a:lnSpc>
                <a:spcPct val="9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400"/>
              <a:t>Le vescicole di pinocitosi sono rare e l'endotelio non è fenestrato</a:t>
            </a:r>
          </a:p>
          <a:p>
            <a:pPr marL="603250" indent="-595313">
              <a:lnSpc>
                <a:spcPct val="90000"/>
              </a:lnSpc>
              <a:spcBef>
                <a:spcPts val="600"/>
              </a:spcBef>
              <a:buClr>
                <a:srgbClr val="FF3399"/>
              </a:buClr>
              <a:buFont typeface="Times New Roman" panose="02020603050405020304" pitchFamily="18" charset="0"/>
              <a:buChar char="•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it-IT" altLang="it-IT" sz="2400"/>
              <a:t>Le cellule presentano gli stessi sistemi di trasporto presenti nell'epitelio corioideo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208756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200">
                <a:solidFill>
                  <a:srgbClr val="FEEC94"/>
                </a:solidFill>
              </a:rPr>
              <a:t>VASCOLARIZZAZIONE </a:t>
            </a:r>
            <a:br>
              <a:rPr lang="it-IT" altLang="it-IT" sz="3200">
                <a:solidFill>
                  <a:srgbClr val="FEEC94"/>
                </a:solidFill>
              </a:rPr>
            </a:br>
            <a:r>
              <a:rPr lang="it-IT" altLang="it-IT" sz="3200">
                <a:solidFill>
                  <a:srgbClr val="FEEC94"/>
                </a:solidFill>
              </a:rPr>
              <a:t>SANGUIFERA</a:t>
            </a:r>
            <a:br>
              <a:rPr lang="it-IT" altLang="it-IT" sz="3200">
                <a:solidFill>
                  <a:srgbClr val="FEEC94"/>
                </a:solidFill>
              </a:rPr>
            </a:br>
            <a:r>
              <a:rPr lang="it-IT" altLang="it-IT" sz="3200">
                <a:solidFill>
                  <a:srgbClr val="FEEC94"/>
                </a:solidFill>
              </a:rPr>
              <a:t>del</a:t>
            </a:r>
            <a:br>
              <a:rPr lang="it-IT" altLang="it-IT" sz="3200">
                <a:solidFill>
                  <a:srgbClr val="FEEC94"/>
                </a:solidFill>
              </a:rPr>
            </a:br>
            <a:r>
              <a:rPr lang="it-IT" altLang="it-IT" sz="3200">
                <a:solidFill>
                  <a:srgbClr val="FEEC94"/>
                </a:solidFill>
              </a:rPr>
              <a:t>MIDOLLO SPINALE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4019550"/>
            <a:ext cx="6400800" cy="17557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t-IT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276475"/>
            <a:ext cx="4257675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0" y="836613"/>
            <a:ext cx="3779838" cy="1476375"/>
          </a:xfrm>
          <a:prstGeom prst="rect">
            <a:avLst/>
          </a:prstGeom>
          <a:noFill/>
          <a:ln w="38160" cap="sq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it-IT" altLang="it-IT" sz="1800" b="1"/>
              <a:t>ARTERIE RADICOLARI ANTERIORI</a:t>
            </a:r>
            <a:r>
              <a:rPr lang="it-IT" altLang="it-IT" sz="1800"/>
              <a:t> </a:t>
            </a:r>
          </a:p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it-IT" altLang="it-IT" sz="1800"/>
              <a:t>che si collegano con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it-IT" altLang="it-IT" sz="1800" b="1"/>
              <a:t>ARTERIA SPINALE ANTERIORE</a:t>
            </a:r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3789363"/>
            <a:ext cx="3779838" cy="1751012"/>
          </a:xfrm>
          <a:prstGeom prst="rect">
            <a:avLst/>
          </a:prstGeom>
          <a:noFill/>
          <a:ln w="28440" cap="sq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it-IT" altLang="it-IT" sz="1800" b="1"/>
              <a:t>ARTERIE RADICOLARI POSTERIORI</a:t>
            </a:r>
            <a:r>
              <a:rPr lang="it-IT" altLang="it-IT" sz="1800"/>
              <a:t> </a:t>
            </a:r>
          </a:p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it-IT" altLang="it-IT" sz="1800"/>
              <a:t>che si collegano con le </a:t>
            </a:r>
          </a:p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it-IT" altLang="it-IT" sz="1800" b="1"/>
              <a:t>DUE ARTERIE SPINALI POSTERIORI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325" y="0"/>
            <a:ext cx="52736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24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3635375" y="2205038"/>
            <a:ext cx="1657350" cy="215900"/>
          </a:xfrm>
          <a:prstGeom prst="line">
            <a:avLst/>
          </a:prstGeom>
          <a:noFill/>
          <a:ln w="28440" cap="sq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 flipV="1">
            <a:off x="3276600" y="3203575"/>
            <a:ext cx="4248150" cy="1963738"/>
          </a:xfrm>
          <a:prstGeom prst="line">
            <a:avLst/>
          </a:prstGeom>
          <a:noFill/>
          <a:ln w="28440" cap="sq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 flipV="1">
            <a:off x="3276600" y="3635375"/>
            <a:ext cx="4391025" cy="1531938"/>
          </a:xfrm>
          <a:prstGeom prst="line">
            <a:avLst/>
          </a:prstGeom>
          <a:noFill/>
          <a:ln w="28440" cap="sq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5219700" y="188913"/>
            <a:ext cx="39243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2800" b="1">
                <a:latin typeface="Arial Black" panose="020B0A04020102020204" pitchFamily="34" charset="0"/>
                <a:cs typeface="Arial" panose="020B0604020202020204" pitchFamily="34" charset="0"/>
              </a:rPr>
              <a:t>MIDOLLO SPINALE</a:t>
            </a:r>
          </a:p>
          <a:p>
            <a:pPr algn="ctr">
              <a:buClrTx/>
              <a:buFontTx/>
              <a:buNone/>
            </a:pPr>
            <a:r>
              <a:rPr lang="it-IT" altLang="it-IT" sz="2800" b="1">
                <a:latin typeface="Arial Black" panose="020B0A04020102020204" pitchFamily="34" charset="0"/>
                <a:cs typeface="Arial" panose="020B0604020202020204" pitchFamily="34" charset="0"/>
              </a:rPr>
              <a:t>DRENAGGIO</a:t>
            </a:r>
          </a:p>
          <a:p>
            <a:pPr algn="ctr">
              <a:buClrTx/>
              <a:buFontTx/>
              <a:buNone/>
            </a:pPr>
            <a:r>
              <a:rPr lang="it-IT" altLang="it-IT" sz="2800" b="1">
                <a:latin typeface="Arial Black" panose="020B0A04020102020204" pitchFamily="34" charset="0"/>
                <a:cs typeface="Arial" panose="020B0604020202020204" pitchFamily="34" charset="0"/>
              </a:rPr>
              <a:t>VENOSO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20" t="32855" b="22409"/>
          <a:stretch>
            <a:fillRect/>
          </a:stretch>
        </p:blipFill>
        <p:spPr bwMode="auto">
          <a:xfrm>
            <a:off x="6227763" y="2178050"/>
            <a:ext cx="2916237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/>
                  </a:blip>
                  <a:srcRect l="62820" t="32855" b="2240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90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it-IT" altLang="it-IT" sz="4400">
                <a:solidFill>
                  <a:srgbClr val="FFCC00"/>
                </a:solidFill>
                <a:latin typeface="Arial Black" panose="020B0A04020102020204" pitchFamily="34" charset="0"/>
              </a:rPr>
              <a:t>SUDDIVISIONE MORFOLOGICA DEL SISTEMA NERVOSO (SN)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1981200"/>
            <a:ext cx="9144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4963" indent="-334963"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00"/>
              </a:spcBef>
              <a:buClr>
                <a:srgbClr val="66FF33"/>
              </a:buClr>
              <a:buSzPct val="85000"/>
              <a:buFont typeface="Wingdings" panose="05000000000000000000" pitchFamily="2" charset="2"/>
              <a:buChar char=""/>
            </a:pPr>
            <a:r>
              <a:rPr lang="it-IT" altLang="it-IT" sz="3200" b="1">
                <a:solidFill>
                  <a:srgbClr val="66FF33"/>
                </a:solidFill>
              </a:rPr>
              <a:t>SISTEMA NERVOSO CENTRALE</a:t>
            </a:r>
            <a:r>
              <a:rPr lang="it-IT" altLang="it-IT" sz="3200" b="1">
                <a:solidFill>
                  <a:srgbClr val="FFFF00"/>
                </a:solidFill>
              </a:rPr>
              <a:t> (</a:t>
            </a:r>
            <a:r>
              <a:rPr lang="it-IT" altLang="it-IT" sz="3200" b="1">
                <a:solidFill>
                  <a:srgbClr val="66FF33"/>
                </a:solidFill>
              </a:rPr>
              <a:t>SNC</a:t>
            </a:r>
            <a:r>
              <a:rPr lang="it-IT" altLang="it-IT" sz="3200" b="1">
                <a:solidFill>
                  <a:srgbClr val="FFFF00"/>
                </a:solidFill>
              </a:rPr>
              <a:t>):</a:t>
            </a:r>
          </a:p>
          <a:p>
            <a:pPr marL="341313">
              <a:spcBef>
                <a:spcPts val="800"/>
              </a:spcBef>
              <a:buClrTx/>
              <a:buSzPct val="85000"/>
              <a:buFontTx/>
              <a:buNone/>
            </a:pPr>
            <a:r>
              <a:rPr lang="it-IT" altLang="it-IT" sz="3200"/>
              <a:t>   - </a:t>
            </a:r>
            <a:r>
              <a:rPr lang="it-IT" altLang="it-IT" sz="3200" b="1">
                <a:solidFill>
                  <a:srgbClr val="CC3300"/>
                </a:solidFill>
              </a:rPr>
              <a:t>ENCEFALO</a:t>
            </a:r>
          </a:p>
          <a:p>
            <a:pPr marL="341313">
              <a:spcBef>
                <a:spcPts val="800"/>
              </a:spcBef>
              <a:buClrTx/>
              <a:buSzPct val="85000"/>
              <a:buFontTx/>
              <a:buNone/>
            </a:pPr>
            <a:r>
              <a:rPr lang="it-IT" altLang="it-IT" sz="3200"/>
              <a:t>   - </a:t>
            </a:r>
            <a:r>
              <a:rPr lang="it-IT" altLang="it-IT" sz="3200" b="1">
                <a:solidFill>
                  <a:srgbClr val="66FF33"/>
                </a:solidFill>
              </a:rPr>
              <a:t>MIDOLLO SPINALE</a:t>
            </a:r>
          </a:p>
          <a:p>
            <a:pPr>
              <a:spcBef>
                <a:spcPts val="800"/>
              </a:spcBef>
              <a:buClr>
                <a:srgbClr val="FF3300"/>
              </a:buClr>
              <a:buSzPct val="85000"/>
              <a:buFont typeface="Wingdings" panose="05000000000000000000" pitchFamily="2" charset="2"/>
              <a:buChar char=""/>
            </a:pPr>
            <a:r>
              <a:rPr lang="it-IT" altLang="it-IT" sz="3200" b="1">
                <a:solidFill>
                  <a:srgbClr val="FF3300"/>
                </a:solidFill>
              </a:rPr>
              <a:t>SISTEMA NERVOSO PERIFERICO</a:t>
            </a:r>
            <a:r>
              <a:rPr lang="it-IT" altLang="it-IT" sz="3200" b="1">
                <a:solidFill>
                  <a:srgbClr val="FFFF00"/>
                </a:solidFill>
              </a:rPr>
              <a:t> (</a:t>
            </a:r>
            <a:r>
              <a:rPr lang="it-IT" altLang="it-IT" sz="3200" b="1">
                <a:solidFill>
                  <a:srgbClr val="FF3300"/>
                </a:solidFill>
              </a:rPr>
              <a:t>SNP</a:t>
            </a:r>
            <a:r>
              <a:rPr lang="it-IT" altLang="it-IT" sz="3200" b="1">
                <a:solidFill>
                  <a:srgbClr val="FFFF00"/>
                </a:solidFill>
              </a:rPr>
              <a:t>)</a:t>
            </a:r>
            <a:r>
              <a:rPr lang="it-IT" altLang="it-IT" sz="3200"/>
              <a:t>:</a:t>
            </a:r>
          </a:p>
          <a:p>
            <a:pPr marL="341313">
              <a:spcBef>
                <a:spcPts val="800"/>
              </a:spcBef>
              <a:buClrTx/>
              <a:buSzPct val="85000"/>
              <a:buFontTx/>
              <a:buNone/>
            </a:pPr>
            <a:r>
              <a:rPr lang="it-IT" altLang="it-IT" sz="3200"/>
              <a:t>   - </a:t>
            </a:r>
            <a:r>
              <a:rPr lang="it-IT" altLang="it-IT" sz="3200" b="1">
                <a:solidFill>
                  <a:srgbClr val="FF99FF"/>
                </a:solidFill>
              </a:rPr>
              <a:t>NERVI CRANICI e GANGLI ANNESSI</a:t>
            </a:r>
          </a:p>
          <a:p>
            <a:pPr marL="341313">
              <a:spcBef>
                <a:spcPts val="800"/>
              </a:spcBef>
              <a:buClrTx/>
              <a:buSzPct val="85000"/>
              <a:buFontTx/>
              <a:buNone/>
            </a:pPr>
            <a:r>
              <a:rPr lang="it-IT" altLang="it-IT" sz="3200"/>
              <a:t>   - </a:t>
            </a:r>
            <a:r>
              <a:rPr lang="it-IT" altLang="it-IT" sz="3200" b="1"/>
              <a:t>NERVI SPINALI e GANGLI ANNESSI</a:t>
            </a:r>
          </a:p>
          <a:p>
            <a:pPr marL="341313">
              <a:spcBef>
                <a:spcPts val="800"/>
              </a:spcBef>
              <a:buClrTx/>
              <a:buSzPct val="85000"/>
              <a:buFontTx/>
              <a:buNone/>
            </a:pPr>
            <a:endParaRPr lang="it-IT" altLang="it-IT" sz="3200"/>
          </a:p>
          <a:p>
            <a:pPr marL="341313">
              <a:spcBef>
                <a:spcPts val="800"/>
              </a:spcBef>
              <a:buClrTx/>
              <a:buSzPct val="85000"/>
              <a:buFontTx/>
              <a:buNone/>
            </a:pPr>
            <a:endParaRPr lang="it-IT" altLang="it-IT" sz="32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575"/>
            <a:ext cx="54356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500"/>
              </a:spcBef>
              <a:buClr>
                <a:srgbClr val="FFFFFF"/>
              </a:buClr>
              <a:buFont typeface="Arial" panose="020B0604020202020204" pitchFamily="34" charset="0"/>
              <a:buChar char="-"/>
            </a:pPr>
            <a:r>
              <a:rPr lang="it-IT" altLang="it-IT" b="1">
                <a:latin typeface="Arial Black" panose="020B0A04020102020204" pitchFamily="34" charset="0"/>
              </a:rPr>
              <a:t>SISTEMA DELL’ ARTERIA VERTEBRALE o SISTEMA VERTEBRO-BASILARE</a:t>
            </a:r>
          </a:p>
          <a:p>
            <a:pPr algn="ctr">
              <a:spcBef>
                <a:spcPts val="1500"/>
              </a:spcBef>
              <a:buClr>
                <a:srgbClr val="FFFFFF"/>
              </a:buClr>
              <a:buFont typeface="Arial" panose="020B0604020202020204" pitchFamily="34" charset="0"/>
              <a:buChar char="-"/>
            </a:pPr>
            <a:r>
              <a:rPr lang="it-IT" altLang="it-IT" b="1">
                <a:latin typeface="Arial Black" panose="020B0A04020102020204" pitchFamily="34" charset="0"/>
              </a:rPr>
              <a:t>SISTEMA DELL’ ARTERIA CAROTIDE (interna)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488" y="1916113"/>
            <a:ext cx="3592512" cy="422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1438"/>
            <a:ext cx="8229600" cy="155575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200"/>
              <a:t>Irrorazione arteriosa dei distretti </a:t>
            </a:r>
            <a:br>
              <a:rPr lang="it-IT" altLang="it-IT" sz="3200"/>
            </a:br>
            <a:r>
              <a:rPr lang="it-IT" altLang="it-IT" sz="3200"/>
              <a:t>dell’ </a:t>
            </a:r>
            <a:br>
              <a:rPr lang="it-IT" altLang="it-IT" sz="3200"/>
            </a:br>
            <a:r>
              <a:rPr lang="it-IT" altLang="it-IT" sz="3200"/>
              <a:t>ENCEFALO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16113"/>
            <a:ext cx="8229600" cy="4525962"/>
          </a:xfrm>
          <a:ln/>
        </p:spPr>
        <p:txBody>
          <a:bodyPr/>
          <a:lstStyle/>
          <a:p>
            <a:pPr marL="330200" indent="-330200">
              <a:lnSpc>
                <a:spcPct val="90000"/>
              </a:lnSpc>
              <a:spcBef>
                <a:spcPts val="600"/>
              </a:spcBef>
              <a:buClr>
                <a:srgbClr val="FFFFCC"/>
              </a:buClr>
              <a:buSzPct val="60000"/>
              <a:buFont typeface="Wingdings" panose="05000000000000000000" pitchFamily="2" charset="2"/>
              <a:buChar char="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it-IT" altLang="it-IT" sz="2400" b="1">
                <a:latin typeface="Arial Black" panose="020B0A04020102020204" pitchFamily="34" charset="0"/>
              </a:rPr>
              <a:t>Gli emisferi cerebrali ricevono da entrambi i circoli arteriosi carotideo e vertebro-basilare</a:t>
            </a:r>
          </a:p>
          <a:p>
            <a:pPr marL="338138" indent="-330200">
              <a:lnSpc>
                <a:spcPct val="90000"/>
              </a:lnSpc>
              <a:spcBef>
                <a:spcPts val="600"/>
              </a:spcBef>
              <a:buClrTx/>
              <a:buSzPct val="60000"/>
              <a:buFontTx/>
              <a:buNone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endParaRPr lang="it-IT" altLang="it-IT" sz="2400" b="1">
              <a:latin typeface="Arial Black" panose="020B0A04020102020204" pitchFamily="34" charset="0"/>
            </a:endParaRPr>
          </a:p>
          <a:p>
            <a:pPr marL="330200" indent="-330200">
              <a:lnSpc>
                <a:spcPct val="90000"/>
              </a:lnSpc>
              <a:spcBef>
                <a:spcPts val="600"/>
              </a:spcBef>
              <a:buClr>
                <a:srgbClr val="FFFFCC"/>
              </a:buClr>
              <a:buSzPct val="60000"/>
              <a:buFont typeface="Wingdings" panose="05000000000000000000" pitchFamily="2" charset="2"/>
              <a:buChar char="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it-IT" altLang="it-IT" sz="2400" b="1">
                <a:latin typeface="Arial Black" panose="020B0A04020102020204" pitchFamily="34" charset="0"/>
              </a:rPr>
              <a:t>Il diencefalo, la capsula interna e i nuclei grigi della base ricevono da entrambi i circoli arteriosi carotideo e vertebro-basilare</a:t>
            </a:r>
          </a:p>
          <a:p>
            <a:pPr marL="338138" indent="-330200">
              <a:lnSpc>
                <a:spcPct val="90000"/>
              </a:lnSpc>
              <a:spcBef>
                <a:spcPts val="600"/>
              </a:spcBef>
              <a:buClrTx/>
              <a:buSzPct val="60000"/>
              <a:buFontTx/>
              <a:buNone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endParaRPr lang="it-IT" altLang="it-IT" sz="2400" b="1">
              <a:latin typeface="Arial Black" panose="020B0A04020102020204" pitchFamily="34" charset="0"/>
            </a:endParaRPr>
          </a:p>
          <a:p>
            <a:pPr marL="330200" indent="-330200">
              <a:lnSpc>
                <a:spcPct val="90000"/>
              </a:lnSpc>
              <a:spcBef>
                <a:spcPts val="600"/>
              </a:spcBef>
              <a:buClr>
                <a:srgbClr val="FFFFCC"/>
              </a:buClr>
              <a:buSzPct val="60000"/>
              <a:buFont typeface="Wingdings" panose="05000000000000000000" pitchFamily="2" charset="2"/>
              <a:buChar char="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it-IT" altLang="it-IT" sz="2400" b="1">
                <a:latin typeface="Arial Black" panose="020B0A04020102020204" pitchFamily="34" charset="0"/>
              </a:rPr>
              <a:t>Il tronco encefalico e il cervelletto ricevono solo dal circolo posteriore (vertebro-basilare)</a:t>
            </a:r>
          </a:p>
          <a:p>
            <a:pPr marL="338138" indent="-330200">
              <a:lnSpc>
                <a:spcPct val="90000"/>
              </a:lnSpc>
              <a:spcBef>
                <a:spcPts val="600"/>
              </a:spcBef>
              <a:buClrTx/>
              <a:buSzPct val="60000"/>
              <a:buFontTx/>
              <a:buNone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endParaRPr lang="it-IT" altLang="it-IT" sz="2400" b="1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444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619250" y="4868863"/>
            <a:ext cx="237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5229225"/>
            <a:ext cx="91440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latin typeface="Times New Roman" panose="02020603050405020304" pitchFamily="18" charset="0"/>
                <a:cs typeface="Arial" panose="020B0604020202020204" pitchFamily="34" charset="0"/>
              </a:rPr>
              <a:t>ACA: Arteria Cerebrale Anteriore      </a:t>
            </a:r>
          </a:p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latin typeface="Times New Roman" panose="02020603050405020304" pitchFamily="18" charset="0"/>
                <a:cs typeface="Arial" panose="020B0604020202020204" pitchFamily="34" charset="0"/>
              </a:rPr>
              <a:t> ICA: Arteria Carotide Interna</a:t>
            </a:r>
          </a:p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latin typeface="Times New Roman" panose="02020603050405020304" pitchFamily="18" charset="0"/>
                <a:cs typeface="Arial" panose="020B0604020202020204" pitchFamily="34" charset="0"/>
              </a:rPr>
              <a:t>MCA: Arteria Cerebrale Media</a:t>
            </a:r>
          </a:p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latin typeface="Times New Roman" panose="02020603050405020304" pitchFamily="18" charset="0"/>
                <a:cs typeface="Arial" panose="020B0604020202020204" pitchFamily="34" charset="0"/>
              </a:rPr>
              <a:t>PCA: Arteria Cerebrale Posteriore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68263"/>
            <a:ext cx="9144000" cy="94773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/>
              <a:t>CIRCOLO ARTERIOSO ENCEFALICO</a:t>
            </a:r>
            <a:br>
              <a:rPr lang="it-IT" altLang="it-IT" sz="2800"/>
            </a:br>
            <a:r>
              <a:rPr lang="it-IT" altLang="it-IT" sz="2800"/>
              <a:t>di Willis</a:t>
            </a:r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 flipV="1">
            <a:off x="3492500" y="2049463"/>
            <a:ext cx="1150938" cy="598487"/>
          </a:xfrm>
          <a:prstGeom prst="line">
            <a:avLst/>
          </a:prstGeom>
          <a:noFill/>
          <a:ln w="57240" cap="sq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4643438" y="2060575"/>
            <a:ext cx="865187" cy="504825"/>
          </a:xfrm>
          <a:prstGeom prst="line">
            <a:avLst/>
          </a:prstGeom>
          <a:noFill/>
          <a:ln w="57240" cap="sq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>
            <a:off x="3492500" y="2636838"/>
            <a:ext cx="719138" cy="792162"/>
          </a:xfrm>
          <a:prstGeom prst="line">
            <a:avLst/>
          </a:prstGeom>
          <a:noFill/>
          <a:ln w="57240" cap="sq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 flipH="1">
            <a:off x="5137150" y="2565400"/>
            <a:ext cx="382588" cy="719138"/>
          </a:xfrm>
          <a:prstGeom prst="line">
            <a:avLst/>
          </a:prstGeom>
          <a:noFill/>
          <a:ln w="57240" cap="sq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>
            <a:off x="4211638" y="3429000"/>
            <a:ext cx="1587" cy="647700"/>
          </a:xfrm>
          <a:prstGeom prst="line">
            <a:avLst/>
          </a:prstGeom>
          <a:noFill/>
          <a:ln w="57240" cap="sq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>
            <a:off x="5148263" y="3357563"/>
            <a:ext cx="1587" cy="719137"/>
          </a:xfrm>
          <a:prstGeom prst="line">
            <a:avLst/>
          </a:prstGeom>
          <a:noFill/>
          <a:ln w="57240" cap="sq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>
            <a:off x="4211638" y="4076700"/>
            <a:ext cx="936625" cy="1588"/>
          </a:xfrm>
          <a:prstGeom prst="line">
            <a:avLst/>
          </a:prstGeom>
          <a:noFill/>
          <a:ln w="57240" cap="sq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8497888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sz="3200" b="1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CIRCOLO ARTERIOSO ENCEFALICO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0" y="5229225"/>
            <a:ext cx="91440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latin typeface="Times New Roman" panose="02020603050405020304" pitchFamily="18" charset="0"/>
                <a:cs typeface="Arial" panose="020B0604020202020204" pitchFamily="34" charset="0"/>
              </a:rPr>
              <a:t>ACA: Arteria Cerebrale Anteriore      </a:t>
            </a:r>
          </a:p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latin typeface="Times New Roman" panose="02020603050405020304" pitchFamily="18" charset="0"/>
                <a:cs typeface="Arial" panose="020B0604020202020204" pitchFamily="34" charset="0"/>
              </a:rPr>
              <a:t> ICA: Arteria Carotide Interna</a:t>
            </a:r>
          </a:p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latin typeface="Times New Roman" panose="02020603050405020304" pitchFamily="18" charset="0"/>
                <a:cs typeface="Arial" panose="020B0604020202020204" pitchFamily="34" charset="0"/>
              </a:rPr>
              <a:t>MCA: Arteria Cerebrale Media</a:t>
            </a:r>
          </a:p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latin typeface="Times New Roman" panose="02020603050405020304" pitchFamily="18" charset="0"/>
                <a:cs typeface="Arial" panose="020B0604020202020204" pitchFamily="34" charset="0"/>
              </a:rPr>
              <a:t>PCA: Arteria Cerebrale Posteriore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038" y="0"/>
            <a:ext cx="6430962" cy="666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-252413" y="1916113"/>
            <a:ext cx="3095626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it-IT" altLang="it-IT" b="1">
                <a:latin typeface="Arial Black" panose="020B0A04020102020204" pitchFamily="34" charset="0"/>
              </a:rPr>
              <a:t>ARTERIE DEL </a:t>
            </a:r>
          </a:p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it-IT" altLang="it-IT" b="1">
                <a:latin typeface="Arial Black" panose="020B0A04020102020204" pitchFamily="34" charset="0"/>
              </a:rPr>
              <a:t>TRONCO ENCEFALICO </a:t>
            </a:r>
          </a:p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it-IT" altLang="it-IT" b="1">
                <a:latin typeface="Arial Black" panose="020B0A04020102020204" pitchFamily="34" charset="0"/>
              </a:rPr>
              <a:t>E </a:t>
            </a:r>
          </a:p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it-IT" altLang="it-IT" b="1">
                <a:latin typeface="Arial Black" panose="020B0A04020102020204" pitchFamily="34" charset="0"/>
              </a:rPr>
              <a:t>DEL CERVELLETTO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91440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b="1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IRRORAZONE CORTICALE EMISFERI TELENCEFALICI</a:t>
            </a:r>
            <a:br>
              <a:rPr lang="it-IT" altLang="it-IT" b="1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it-IT" altLang="it-IT" b="1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PROIEZIONE MEDIALE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0" y="5589588"/>
            <a:ext cx="9144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solidFill>
                  <a:srgbClr val="33CC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ACA: Arteria Cerebrale Anteriore      </a:t>
            </a:r>
          </a:p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solidFill>
                  <a:srgbClr val="0033CC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PCA: Arteria Cerebrale Posteriore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79388" y="3429000"/>
            <a:ext cx="1512887" cy="431800"/>
          </a:xfrm>
          <a:prstGeom prst="rect">
            <a:avLst/>
          </a:prstGeom>
          <a:noFill/>
          <a:ln w="3816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179388" y="2492375"/>
            <a:ext cx="1512887" cy="360363"/>
          </a:xfrm>
          <a:prstGeom prst="rect">
            <a:avLst/>
          </a:prstGeom>
          <a:noFill/>
          <a:ln w="5724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5795963" y="908050"/>
            <a:ext cx="1368425" cy="360363"/>
          </a:xfrm>
          <a:prstGeom prst="rect">
            <a:avLst/>
          </a:prstGeom>
          <a:noFill/>
          <a:ln w="5724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6588125" y="1412875"/>
            <a:ext cx="1296988" cy="287338"/>
          </a:xfrm>
          <a:prstGeom prst="rect">
            <a:avLst/>
          </a:prstGeom>
          <a:noFill/>
          <a:ln w="5724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2124075" y="4076700"/>
            <a:ext cx="576263" cy="288925"/>
          </a:xfrm>
          <a:prstGeom prst="rect">
            <a:avLst/>
          </a:prstGeom>
          <a:noFill/>
          <a:ln w="5724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2771775" y="4437063"/>
            <a:ext cx="504825" cy="360362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2700338" y="4797425"/>
            <a:ext cx="1295400" cy="287338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4859338" y="4797425"/>
            <a:ext cx="1225550" cy="360363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7235825" y="2133600"/>
            <a:ext cx="1728788" cy="358775"/>
          </a:xfrm>
          <a:prstGeom prst="rect">
            <a:avLst/>
          </a:prstGeom>
          <a:noFill/>
          <a:ln w="57240" cap="sq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7380288" y="3068638"/>
            <a:ext cx="1295400" cy="360362"/>
          </a:xfrm>
          <a:prstGeom prst="rect">
            <a:avLst/>
          </a:prstGeom>
          <a:noFill/>
          <a:ln w="57240" cap="sq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6732588" y="4076700"/>
            <a:ext cx="1871662" cy="360363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6156325" y="4437063"/>
            <a:ext cx="1511300" cy="431800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8813"/>
            <a:ext cx="9144000" cy="492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3375"/>
            <a:ext cx="91440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/>
              <a:t>IRRORAZONE EMISFERI TELENCEFALICI</a:t>
            </a:r>
            <a:br>
              <a:rPr lang="it-IT" altLang="it-IT" sz="2800"/>
            </a:br>
            <a:r>
              <a:rPr lang="it-IT" altLang="it-IT" sz="2800"/>
              <a:t>PROIEZIONE LATERALE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91440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 b="1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IRRORAZONE CORTICALE EMISFERI TELENCEFALICI</a:t>
            </a:r>
            <a:br>
              <a:rPr lang="it-IT" altLang="it-IT" b="1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</a:br>
            <a:r>
              <a:rPr lang="it-IT" altLang="it-IT" b="1">
                <a:solidFill>
                  <a:srgbClr val="FEEC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PROIEZIONE MEDIALE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0" y="5589588"/>
            <a:ext cx="9144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solidFill>
                  <a:srgbClr val="33CC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ACA: Arteria Cerebrale Anteriore      </a:t>
            </a:r>
          </a:p>
          <a:p>
            <a:pPr>
              <a:buClr>
                <a:srgbClr val="FFFFFF"/>
              </a:buClr>
              <a:buFont typeface="Times New Roman" panose="02020603050405020304" pitchFamily="18" charset="0"/>
              <a:buChar char="-"/>
            </a:pPr>
            <a:r>
              <a:rPr lang="it-IT" altLang="it-IT" b="1">
                <a:solidFill>
                  <a:srgbClr val="0033CC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PCA: Arteria Cerebrale Posteriore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79388" y="3429000"/>
            <a:ext cx="1512887" cy="431800"/>
          </a:xfrm>
          <a:prstGeom prst="rect">
            <a:avLst/>
          </a:prstGeom>
          <a:noFill/>
          <a:ln w="3816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79388" y="2492375"/>
            <a:ext cx="1512887" cy="360363"/>
          </a:xfrm>
          <a:prstGeom prst="rect">
            <a:avLst/>
          </a:prstGeom>
          <a:noFill/>
          <a:ln w="5724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5795963" y="908050"/>
            <a:ext cx="1368425" cy="360363"/>
          </a:xfrm>
          <a:prstGeom prst="rect">
            <a:avLst/>
          </a:prstGeom>
          <a:noFill/>
          <a:ln w="5724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6588125" y="1412875"/>
            <a:ext cx="1296988" cy="287338"/>
          </a:xfrm>
          <a:prstGeom prst="rect">
            <a:avLst/>
          </a:prstGeom>
          <a:noFill/>
          <a:ln w="5724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2124075" y="4076700"/>
            <a:ext cx="576263" cy="288925"/>
          </a:xfrm>
          <a:prstGeom prst="rect">
            <a:avLst/>
          </a:prstGeom>
          <a:noFill/>
          <a:ln w="57240" cap="sq">
            <a:solidFill>
              <a:srgbClr val="33CC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2771775" y="4437063"/>
            <a:ext cx="504825" cy="360362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2700338" y="4797425"/>
            <a:ext cx="1295400" cy="287338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4859338" y="4797425"/>
            <a:ext cx="1225550" cy="360363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7235825" y="2133600"/>
            <a:ext cx="1728788" cy="358775"/>
          </a:xfrm>
          <a:prstGeom prst="rect">
            <a:avLst/>
          </a:prstGeom>
          <a:noFill/>
          <a:ln w="57240" cap="sq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7380288" y="3068638"/>
            <a:ext cx="1295400" cy="360362"/>
          </a:xfrm>
          <a:prstGeom prst="rect">
            <a:avLst/>
          </a:prstGeom>
          <a:noFill/>
          <a:ln w="57240" cap="sq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6732588" y="4076700"/>
            <a:ext cx="1871662" cy="360363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6156325" y="4437063"/>
            <a:ext cx="1511300" cy="431800"/>
          </a:xfrm>
          <a:prstGeom prst="rect">
            <a:avLst/>
          </a:prstGeom>
          <a:noFill/>
          <a:ln w="57240" cap="sq">
            <a:solidFill>
              <a:srgbClr val="00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8064500" cy="58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971550" y="188913"/>
            <a:ext cx="66198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</a:rPr>
              <a:t>ANASTOMOSI ARTERIOSE CORTICALI </a:t>
            </a:r>
          </a:p>
          <a:p>
            <a:pPr algn="ctr"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</a:rPr>
              <a:t>DEL TELENCEFALO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54000"/>
            <a:ext cx="8229600" cy="119062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/>
              <a:t>DRENAGGIO VENOSO </a:t>
            </a:r>
            <a:br>
              <a:rPr lang="it-IT" altLang="it-IT" sz="3600"/>
            </a:br>
            <a:r>
              <a:rPr lang="it-IT" altLang="it-IT" sz="3600"/>
              <a:t>DELL’ ENCEFALO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143125"/>
            <a:ext cx="8229600" cy="4525963"/>
          </a:xfrm>
          <a:ln/>
        </p:spPr>
        <p:txBody>
          <a:bodyPr/>
          <a:lstStyle/>
          <a:p>
            <a:pPr marL="330200" indent="-330200">
              <a:spcBef>
                <a:spcPts val="600"/>
              </a:spcBef>
              <a:buClr>
                <a:srgbClr val="FFFFCC"/>
              </a:buClr>
              <a:buSzPct val="60000"/>
              <a:buFont typeface="Wingdings" panose="05000000000000000000" pitchFamily="2" charset="2"/>
              <a:buChar char="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it-IT" altLang="it-IT" sz="2400" b="1" i="1">
                <a:latin typeface="Arial Black" panose="020B0A04020102020204" pitchFamily="34" charset="0"/>
              </a:rPr>
              <a:t>Diretto</a:t>
            </a:r>
            <a:r>
              <a:rPr lang="it-IT" altLang="it-IT" sz="2400" b="1">
                <a:latin typeface="Arial Black" panose="020B0A04020102020204" pitchFamily="34" charset="0"/>
              </a:rPr>
              <a:t>: dalla parte caudale del bulbo</a:t>
            </a:r>
          </a:p>
          <a:p>
            <a:pPr marL="338138" indent="-330200">
              <a:spcBef>
                <a:spcPts val="600"/>
              </a:spcBef>
              <a:buClrTx/>
              <a:buSzPct val="60000"/>
              <a:buFontTx/>
              <a:buNone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endParaRPr lang="it-IT" altLang="it-IT" sz="2400" b="1">
              <a:latin typeface="Arial Black" panose="020B0A04020102020204" pitchFamily="34" charset="0"/>
            </a:endParaRPr>
          </a:p>
          <a:p>
            <a:pPr marL="330200" indent="-330200">
              <a:spcBef>
                <a:spcPts val="600"/>
              </a:spcBef>
              <a:buClr>
                <a:srgbClr val="FFFFCC"/>
              </a:buClr>
              <a:buSzPct val="60000"/>
              <a:buFont typeface="Wingdings" panose="05000000000000000000" pitchFamily="2" charset="2"/>
              <a:buChar char="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it-IT" altLang="it-IT" sz="2400" b="1" i="1">
                <a:latin typeface="Arial Black" panose="020B0A04020102020204" pitchFamily="34" charset="0"/>
              </a:rPr>
              <a:t>Indiretto</a:t>
            </a:r>
            <a:r>
              <a:rPr lang="it-IT" altLang="it-IT" sz="2400" b="1">
                <a:latin typeface="Arial Black" panose="020B0A04020102020204" pitchFamily="34" charset="0"/>
              </a:rPr>
              <a:t>    attraverso i seni venosi della dura madre: da tutti gli altri distretti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588"/>
            <a:ext cx="9144000" cy="1555751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200"/>
              <a:t>SUDDIVISIONE FUNZIONALE DEL SISTEMA NERVOSO</a:t>
            </a:r>
            <a:br>
              <a:rPr lang="it-IT" altLang="it-IT" sz="3200"/>
            </a:br>
            <a:endParaRPr lang="it-IT" altLang="it-IT" sz="320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76400"/>
            <a:ext cx="8839200" cy="4419600"/>
          </a:xfrm>
          <a:ln/>
        </p:spPr>
        <p:txBody>
          <a:bodyPr/>
          <a:lstStyle/>
          <a:p>
            <a:pPr marL="334963" indent="-334963">
              <a:buClr>
                <a:srgbClr val="FF33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4000" b="1">
                <a:solidFill>
                  <a:srgbClr val="FF3300"/>
                </a:solidFill>
              </a:rPr>
              <a:t>SISTEMA NERVOSO SOMATICO</a:t>
            </a:r>
            <a:r>
              <a:rPr lang="it-IT" altLang="it-IT"/>
              <a:t> (o, impropriamente, </a:t>
            </a:r>
            <a:r>
              <a:rPr lang="it-IT" altLang="it-IT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volontario</a:t>
            </a:r>
            <a:r>
              <a:rPr lang="it-IT" altLang="it-IT"/>
              <a:t>)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endParaRPr lang="it-IT" altLang="it-IT"/>
          </a:p>
          <a:p>
            <a:pPr marL="334963" indent="-334963">
              <a:spcBef>
                <a:spcPts val="1000"/>
              </a:spcBef>
              <a:buClr>
                <a:srgbClr val="66FF33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sz="4000" b="1">
                <a:solidFill>
                  <a:srgbClr val="66FF33"/>
                </a:solidFill>
              </a:rPr>
              <a:t>SISTEMA NERVOSO AUTONOMO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(</a:t>
            </a:r>
            <a:r>
              <a:rPr lang="it-IT" altLang="it-IT" b="1">
                <a:solidFill>
                  <a:srgbClr val="FFFF00"/>
                </a:solidFill>
              </a:rPr>
              <a:t>SNA</a:t>
            </a:r>
            <a:r>
              <a:rPr lang="it-IT" altLang="it-IT"/>
              <a:t>):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 - </a:t>
            </a:r>
            <a:r>
              <a:rPr lang="it-IT" altLang="it-IT" b="1">
                <a:solidFill>
                  <a:srgbClr val="FF99FF"/>
                </a:solidFill>
              </a:rPr>
              <a:t>ortosimpatico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/>
              <a:t>    - </a:t>
            </a:r>
            <a:r>
              <a:rPr lang="it-IT" altLang="it-IT" b="1">
                <a:solidFill>
                  <a:srgbClr val="F8F8F8"/>
                </a:solidFill>
              </a:rPr>
              <a:t>parasimpatico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3600"/>
              <a:t>SENI VENOSI della DURA MADRE 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lum bright="-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3838"/>
            <a:ext cx="9144000" cy="508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12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03188"/>
            <a:ext cx="8226425" cy="1995488"/>
          </a:xfrm>
          <a:ln/>
        </p:spPr>
        <p:txBody>
          <a:bodyPr/>
          <a:lstStyle/>
          <a:p>
            <a:endParaRPr lang="it-IT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8263" cy="326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12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0"/>
            <a:ext cx="3608388" cy="330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5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357563"/>
            <a:ext cx="5616575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6000" contrast="6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31763"/>
            <a:ext cx="8226425" cy="143351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/>
              <a:t> 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57338"/>
            <a:ext cx="4249738" cy="4527550"/>
          </a:xfrm>
          <a:ln/>
        </p:spPr>
        <p:txBody>
          <a:bodyPr/>
          <a:lstStyle/>
          <a:p>
            <a:pPr marL="330200" indent="-330200">
              <a:spcBef>
                <a:spcPts val="700"/>
              </a:spcBef>
              <a:buClr>
                <a:srgbClr val="FFFFCC"/>
              </a:buClr>
              <a:buSzPct val="60000"/>
              <a:buFont typeface="Wingdings" panose="05000000000000000000" pitchFamily="2" charset="2"/>
              <a:buChar char="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IL CIRCOLO ENDOCRANICO E QUELLO ESOCRANICO COMUNICANO</a:t>
            </a:r>
          </a:p>
          <a:p>
            <a:pPr marL="330200" indent="-330200">
              <a:spcBef>
                <a:spcPts val="700"/>
              </a:spcBef>
              <a:buClr>
                <a:srgbClr val="FFFFCC"/>
              </a:buClr>
              <a:buSzPct val="60000"/>
              <a:buFont typeface="Wingdings" panose="05000000000000000000" pitchFamily="2" charset="2"/>
              <a:buChar char=""/>
              <a:tabLst>
                <a:tab pos="33020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768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</a:tabLst>
            </a:pPr>
            <a:r>
              <a:rPr lang="it-IT" altLang="it-IT" sz="2800">
                <a:latin typeface="Arial Black" panose="020B0A04020102020204" pitchFamily="34" charset="0"/>
              </a:rPr>
              <a:t>NON SONO QUINDI COMPLETAMENTE SEPARATI TRA LORO</a:t>
            </a: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549275"/>
            <a:ext cx="4659312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467475"/>
            <a:ext cx="5334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63738"/>
            <a:ext cx="7059613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539750" y="188913"/>
            <a:ext cx="8064500" cy="169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it-IT" altLang="it-IT" sz="2000" b="1">
                <a:latin typeface="Arial Black" panose="020B0A04020102020204" pitchFamily="34" charset="0"/>
              </a:rPr>
              <a:t>IL SISTEMA DEI SENI VENOSI DELLE DURA MADRE COMUNICA </a:t>
            </a:r>
          </a:p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it-IT" altLang="it-IT" sz="2000" b="1">
                <a:latin typeface="Arial Black" panose="020B0A04020102020204" pitchFamily="34" charset="0"/>
              </a:rPr>
              <a:t>CON LE </a:t>
            </a:r>
          </a:p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it-IT" altLang="it-IT" sz="2000" b="1">
                <a:latin typeface="Arial Black" panose="020B0A04020102020204" pitchFamily="34" charset="0"/>
              </a:rPr>
              <a:t>VENE DELLA FACCIA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1116013" y="2492375"/>
            <a:ext cx="1152525" cy="360363"/>
          </a:xfrm>
          <a:prstGeom prst="rect">
            <a:avLst/>
          </a:prstGeom>
          <a:noFill/>
          <a:ln w="2844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1042988" y="5013325"/>
            <a:ext cx="1368425" cy="360363"/>
          </a:xfrm>
          <a:prstGeom prst="rect">
            <a:avLst/>
          </a:prstGeom>
          <a:noFill/>
          <a:ln w="2844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6659563" y="3789363"/>
            <a:ext cx="1368425" cy="360362"/>
          </a:xfrm>
          <a:prstGeom prst="rect">
            <a:avLst/>
          </a:prstGeom>
          <a:noFill/>
          <a:ln w="2844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6659563" y="3789363"/>
            <a:ext cx="1368425" cy="360362"/>
          </a:xfrm>
          <a:prstGeom prst="rect">
            <a:avLst/>
          </a:prstGeom>
          <a:noFill/>
          <a:ln w="2844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6659563" y="4149725"/>
            <a:ext cx="1368425" cy="215900"/>
          </a:xfrm>
          <a:prstGeom prst="rect">
            <a:avLst/>
          </a:prstGeom>
          <a:noFill/>
          <a:ln w="2844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8424863" cy="486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467475"/>
            <a:ext cx="5334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6829425" y="3128963"/>
            <a:ext cx="1944688" cy="287337"/>
          </a:xfrm>
          <a:prstGeom prst="rect">
            <a:avLst/>
          </a:prstGeom>
          <a:noFill/>
          <a:ln w="3816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6842125" y="3852863"/>
            <a:ext cx="1944688" cy="287337"/>
          </a:xfrm>
          <a:prstGeom prst="rect">
            <a:avLst/>
          </a:prstGeom>
          <a:noFill/>
          <a:ln w="3816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6854825" y="4403725"/>
            <a:ext cx="1368425" cy="287338"/>
          </a:xfrm>
          <a:prstGeom prst="rect">
            <a:avLst/>
          </a:prstGeom>
          <a:noFill/>
          <a:ln w="3816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6854825" y="4746625"/>
            <a:ext cx="1368425" cy="215900"/>
          </a:xfrm>
          <a:prstGeom prst="rect">
            <a:avLst/>
          </a:prstGeom>
          <a:noFill/>
          <a:ln w="38160" cap="sq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50825" y="549275"/>
            <a:ext cx="86518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it-IT" altLang="it-IT">
                <a:latin typeface="Arial Black" panose="020B0A04020102020204" pitchFamily="34" charset="0"/>
              </a:rPr>
              <a:t>ANASTOMOSI VENOSE DELLA REGIONE CEFALICA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-323850" y="231775"/>
            <a:ext cx="9467850" cy="10683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it-IT" altLang="it-IT" sz="3200"/>
              <a:t>RICHIAMI DI ISTOLOGIA del </a:t>
            </a:r>
            <a:br>
              <a:rPr lang="it-IT" altLang="it-IT" sz="3200"/>
            </a:br>
            <a:r>
              <a:rPr lang="it-IT" altLang="it-IT" sz="3200"/>
              <a:t>TESSUTO NERVOSO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828800"/>
            <a:ext cx="8458200" cy="5029200"/>
          </a:xfrm>
          <a:ln/>
        </p:spPr>
        <p:txBody>
          <a:bodyPr/>
          <a:lstStyle/>
          <a:p>
            <a:pPr marL="334963" indent="-334963">
              <a:buClr>
                <a:srgbClr val="FFFF00"/>
              </a:buClr>
              <a:buSzPct val="85000"/>
              <a:buFont typeface="Times New Roman" panose="02020603050405020304" pitchFamily="18" charset="0"/>
              <a:buBlip>
                <a:blip r:embed="rId3"/>
              </a:buBlip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>
                <a:solidFill>
                  <a:srgbClr val="FFFF00"/>
                </a:solidFill>
              </a:rPr>
              <a:t>Le </a:t>
            </a:r>
            <a:r>
              <a:rPr lang="it-IT" altLang="it-IT" b="1">
                <a:solidFill>
                  <a:srgbClr val="FFFF00"/>
                </a:solidFill>
              </a:rPr>
              <a:t>CELLULE</a:t>
            </a:r>
            <a:r>
              <a:rPr lang="it-IT" altLang="it-IT">
                <a:solidFill>
                  <a:srgbClr val="FFFF00"/>
                </a:solidFill>
              </a:rPr>
              <a:t> costituenti il </a:t>
            </a:r>
            <a:r>
              <a:rPr lang="it-IT" altLang="it-IT" b="1">
                <a:solidFill>
                  <a:srgbClr val="CC3300"/>
                </a:solidFill>
              </a:rPr>
              <a:t>SN</a:t>
            </a:r>
            <a:r>
              <a:rPr lang="it-IT" altLang="it-IT">
                <a:solidFill>
                  <a:srgbClr val="FFFF00"/>
                </a:solidFill>
              </a:rPr>
              <a:t> sono i </a:t>
            </a:r>
            <a:r>
              <a:rPr lang="it-IT" altLang="it-IT" b="1">
                <a:solidFill>
                  <a:srgbClr val="66FF33"/>
                </a:solidFill>
              </a:rPr>
              <a:t>NEURONI </a:t>
            </a:r>
            <a:r>
              <a:rPr lang="it-IT" altLang="it-IT">
                <a:solidFill>
                  <a:srgbClr val="FFFF00"/>
                </a:solidFill>
              </a:rPr>
              <a:t>che presentano: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>
                <a:solidFill>
                  <a:srgbClr val="FFFF00"/>
                </a:solidFill>
              </a:rPr>
              <a:t>   - </a:t>
            </a:r>
            <a:r>
              <a:rPr lang="it-IT" altLang="it-IT" b="1">
                <a:solidFill>
                  <a:srgbClr val="FFFF00"/>
                </a:solidFill>
              </a:rPr>
              <a:t>CORPO CELLULARE</a:t>
            </a:r>
            <a:r>
              <a:rPr lang="it-IT" altLang="it-IT">
                <a:solidFill>
                  <a:srgbClr val="FFFF00"/>
                </a:solidFill>
              </a:rPr>
              <a:t> o </a:t>
            </a:r>
            <a:r>
              <a:rPr lang="it-IT" altLang="it-IT" b="1">
                <a:solidFill>
                  <a:srgbClr val="FFFF00"/>
                </a:solidFill>
              </a:rPr>
              <a:t>PIRENOFORO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>
                <a:solidFill>
                  <a:srgbClr val="FFFF00"/>
                </a:solidFill>
              </a:rPr>
              <a:t>   - </a:t>
            </a:r>
            <a:r>
              <a:rPr lang="it-IT" altLang="it-IT" b="1">
                <a:solidFill>
                  <a:srgbClr val="FF3300"/>
                </a:solidFill>
              </a:rPr>
              <a:t>PROLUNGAMENTI</a:t>
            </a:r>
            <a:r>
              <a:rPr lang="it-IT" altLang="it-IT">
                <a:solidFill>
                  <a:srgbClr val="FFFF00"/>
                </a:solidFill>
              </a:rPr>
              <a:t> :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>
                <a:solidFill>
                  <a:srgbClr val="FFFF00"/>
                </a:solidFill>
              </a:rPr>
              <a:t>     * </a:t>
            </a:r>
            <a:r>
              <a:rPr lang="it-IT" altLang="it-IT" b="1">
                <a:solidFill>
                  <a:srgbClr val="66FF33"/>
                </a:solidFill>
              </a:rPr>
              <a:t>DENDRITI</a:t>
            </a:r>
            <a:r>
              <a:rPr lang="it-IT" altLang="it-IT">
                <a:solidFill>
                  <a:srgbClr val="FFFF00"/>
                </a:solidFill>
              </a:rPr>
              <a:t>: direzione impulso </a:t>
            </a:r>
            <a:r>
              <a:rPr lang="it-IT" altLang="it-IT" b="1" u="sng">
                <a:solidFill>
                  <a:srgbClr val="66FF33"/>
                </a:solidFill>
              </a:rPr>
              <a:t>VERSO IL 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66FF33"/>
                </a:solidFill>
              </a:rPr>
              <a:t>       </a:t>
            </a:r>
            <a:r>
              <a:rPr lang="it-IT" altLang="it-IT" b="1" u="sng">
                <a:solidFill>
                  <a:srgbClr val="66FF33"/>
                </a:solidFill>
              </a:rPr>
              <a:t>PIRENOFORO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>
                <a:solidFill>
                  <a:srgbClr val="FFFF00"/>
                </a:solidFill>
              </a:rPr>
              <a:t>     * </a:t>
            </a:r>
            <a:r>
              <a:rPr lang="it-IT" altLang="it-IT" b="1">
                <a:solidFill>
                  <a:srgbClr val="FF66CC"/>
                </a:solidFill>
              </a:rPr>
              <a:t>ASSONE</a:t>
            </a:r>
            <a:r>
              <a:rPr lang="it-IT" altLang="it-IT">
                <a:solidFill>
                  <a:srgbClr val="FFFF00"/>
                </a:solidFill>
              </a:rPr>
              <a:t>: direzione impulso </a:t>
            </a:r>
            <a:r>
              <a:rPr lang="it-IT" altLang="it-IT" b="1" u="sng">
                <a:solidFill>
                  <a:srgbClr val="FF66CC"/>
                </a:solidFill>
              </a:rPr>
              <a:t>DAL </a:t>
            </a:r>
          </a:p>
          <a:p>
            <a:pPr marL="341313" indent="-334963">
              <a:buClrTx/>
              <a:buSzPct val="85000"/>
              <a:buFontTx/>
              <a:buNone/>
              <a:tabLst>
                <a:tab pos="334963" algn="l"/>
                <a:tab pos="4397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1625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</a:tabLst>
            </a:pPr>
            <a:r>
              <a:rPr lang="it-IT" altLang="it-IT" b="1">
                <a:solidFill>
                  <a:srgbClr val="FF66CC"/>
                </a:solidFill>
              </a:rPr>
              <a:t>       </a:t>
            </a:r>
            <a:r>
              <a:rPr lang="it-IT" altLang="it-IT" b="1" u="sng">
                <a:solidFill>
                  <a:srgbClr val="FF66CC"/>
                </a:solidFill>
              </a:rPr>
              <a:t>PIRENOFORO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3" t="7172" r="5942" b="17294"/>
          <a:stretch>
            <a:fillRect/>
          </a:stretch>
        </p:blipFill>
        <p:spPr bwMode="auto">
          <a:xfrm>
            <a:off x="0" y="936625"/>
            <a:ext cx="9144000" cy="583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7553" t="7172" r="5942" b="1729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8" t="5411" r="4921" b="24991"/>
          <a:stretch>
            <a:fillRect/>
          </a:stretch>
        </p:blipFill>
        <p:spPr bwMode="auto">
          <a:xfrm>
            <a:off x="0" y="792163"/>
            <a:ext cx="9072563" cy="604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888" t="5411" r="4921" b="2499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9" r="4352" b="10455"/>
          <a:stretch>
            <a:fillRect/>
          </a:stretch>
        </p:blipFill>
        <p:spPr bwMode="auto">
          <a:xfrm>
            <a:off x="1295400" y="360363"/>
            <a:ext cx="6840538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779" r="4352" b="1045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 Black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 Black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2091</TotalTime>
  <Words>1183</Words>
  <Application>Microsoft Office PowerPoint</Application>
  <PresentationFormat>Presentazione su schermo (4:3)</PresentationFormat>
  <Paragraphs>262</Paragraphs>
  <Slides>54</Slides>
  <Notes>54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54</vt:i4>
      </vt:variant>
    </vt:vector>
  </HeadingPairs>
  <TitlesOfParts>
    <vt:vector size="62" baseType="lpstr">
      <vt:lpstr>Times New Roman</vt:lpstr>
      <vt:lpstr>Arial Black</vt:lpstr>
      <vt:lpstr>Microsoft YaHei</vt:lpstr>
      <vt:lpstr>Arial</vt:lpstr>
      <vt:lpstr>Lucida Sans Unicode</vt:lpstr>
      <vt:lpstr>Wingdings</vt:lpstr>
      <vt:lpstr>Tema di Office</vt:lpstr>
      <vt:lpstr>Tema di Office</vt:lpstr>
      <vt:lpstr>Presentazione standard di PowerPoint</vt:lpstr>
      <vt:lpstr>SCHEMA MORFOLOGICO DEL SN</vt:lpstr>
      <vt:lpstr>Presentazione standard di PowerPoint</vt:lpstr>
      <vt:lpstr>Presentazione standard di PowerPoint</vt:lpstr>
      <vt:lpstr>SUDDIVISIONE FUNZIONALE DEL SISTEMA NERVOSO </vt:lpstr>
      <vt:lpstr>RICHIAMI DI ISTOLOGIA del  TESSUTO NERVOSO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ORGANIZZAZIONE MORFOLOGICA DEL SNC</vt:lpstr>
      <vt:lpstr>ORGANIZZAZIONE DEL SNC</vt:lpstr>
      <vt:lpstr>ORGANIZZAZIONE DEL SNP</vt:lpstr>
      <vt:lpstr>DEFINIZIONI FUNZIONALI RELATIVE A VIE E NERVI</vt:lpstr>
      <vt:lpstr>DEFINIZIONI FUNZIONALI RELATIVE A VIE E NERVI</vt:lpstr>
      <vt:lpstr>CLASSIFICAZIONE DELLA SENSIBILITÀ GENERALE</vt:lpstr>
      <vt:lpstr>CLASSIFICAZIONE DELLA SENSIBILITÀ GENERALE</vt:lpstr>
      <vt:lpstr>CLASSIFICAZIONE DELLA SENSIBILITÀ SPECIFICA e SENSIBILITA’ VISCERALE SPECIALE</vt:lpstr>
      <vt:lpstr>Presentazione standard di PowerPoint</vt:lpstr>
      <vt:lpstr>Presentazione standard di PowerPoint</vt:lpstr>
      <vt:lpstr>PROGRESSIONE ORGANOGENETICA dei NERVI ENCEFALICI</vt:lpstr>
      <vt:lpstr>Presentazione standard di PowerPoint</vt:lpstr>
      <vt:lpstr> </vt:lpstr>
      <vt:lpstr>Presentazione standard di PowerPoint</vt:lpstr>
      <vt:lpstr>Liquor o Liquido cerebro-spinale (LCS)</vt:lpstr>
      <vt:lpstr>Localizzazione del Liquido cerebro-spinale (LCS)</vt:lpstr>
      <vt:lpstr>Liquido cerebro-spinale (LCS)</vt:lpstr>
      <vt:lpstr>CIRCOLAZIONE LIQUORALE</vt:lpstr>
      <vt:lpstr>Presentazione standard di PowerPoint</vt:lpstr>
      <vt:lpstr>Presentazione standard di PowerPoint</vt:lpstr>
      <vt:lpstr>Presentazione standard di PowerPoint</vt:lpstr>
      <vt:lpstr>Liquido cerebro-spinale (LCS)</vt:lpstr>
      <vt:lpstr>Barriera emato-encefalica</vt:lpstr>
      <vt:lpstr>Presentazione standard di PowerPoint</vt:lpstr>
      <vt:lpstr>Presentazione standard di PowerPoint</vt:lpstr>
      <vt:lpstr>Barriera sangue-liquido extracellulare</vt:lpstr>
      <vt:lpstr>VASCOLARIZZAZIONE  SANGUIFERA del MIDOLLO SPINALE</vt:lpstr>
      <vt:lpstr>Presentazione standard di PowerPoint</vt:lpstr>
      <vt:lpstr>Presentazione standard di PowerPoint</vt:lpstr>
      <vt:lpstr>Presentazione standard di PowerPoint</vt:lpstr>
      <vt:lpstr>Irrorazione arteriosa dei distretti  dell’  ENCEFALO</vt:lpstr>
      <vt:lpstr>CIRCOLO ARTERIOSO ENCEFALICO di Willis</vt:lpstr>
      <vt:lpstr>Presentazione standard di PowerPoint</vt:lpstr>
      <vt:lpstr>Presentazione standard di PowerPoint</vt:lpstr>
      <vt:lpstr>Presentazione standard di PowerPoint</vt:lpstr>
      <vt:lpstr>IRRORAZONE EMISFERI TELENCEFALICI PROIEZIONE LATERALE</vt:lpstr>
      <vt:lpstr>Presentazione standard di PowerPoint</vt:lpstr>
      <vt:lpstr>Presentazione standard di PowerPoint</vt:lpstr>
      <vt:lpstr>DRENAGGIO VENOSO  DELL’ ENCEFALO</vt:lpstr>
      <vt:lpstr>SENI VENOSI della DURA MADRE </vt:lpstr>
      <vt:lpstr>Presentazione standard di PowerPoint</vt:lpstr>
      <vt:lpstr> 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SUDDIVISIONE MORFOLOGICA DEL SISTEMA NERVOSO</dc:title>
  <dc:creator>Vittorio Grill</dc:creator>
  <cp:lastModifiedBy>VITTORIO GRILL</cp:lastModifiedBy>
  <cp:revision>55</cp:revision>
  <cp:lastPrinted>1601-01-01T00:00:00Z</cp:lastPrinted>
  <dcterms:created xsi:type="dcterms:W3CDTF">2000-11-14T19:49:23Z</dcterms:created>
  <dcterms:modified xsi:type="dcterms:W3CDTF">2016-09-29T15:00:51Z</dcterms:modified>
</cp:coreProperties>
</file>