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38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endParaRPr lang="it-IT" altLang="it-IT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638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endParaRPr lang="it-IT" altLang="it-IT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4063" cy="34210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7" name="Rectangle 9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1263" cy="410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638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endParaRPr lang="it-IT" altLang="it-IT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638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fld id="{FF862DE2-119E-4155-8F54-82E3831B3D06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17B223B-329F-4A52-A1D4-31320ED852DA}" type="slidenum">
              <a:rPr lang="it-IT" altLang="it-IT"/>
              <a:pPr/>
              <a:t>1</a:t>
            </a:fld>
            <a:endParaRPr lang="it-IT" altLang="it-IT"/>
          </a:p>
        </p:txBody>
      </p:sp>
      <p:sp>
        <p:nvSpPr>
          <p:cNvPr id="942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47A093-9257-461A-A7D2-301D6717656F}" type="slidenum">
              <a:rPr lang="it-IT" altLang="it-IT"/>
              <a:pPr/>
              <a:t>10</a:t>
            </a:fld>
            <a:endParaRPr lang="it-IT" altLang="it-IT"/>
          </a:p>
        </p:txBody>
      </p:sp>
      <p:sp>
        <p:nvSpPr>
          <p:cNvPr id="1034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E5F169-B638-4ABA-BD75-28A918E44297}" type="slidenum">
              <a:rPr lang="it-IT" altLang="it-IT"/>
              <a:pPr/>
              <a:t>11</a:t>
            </a:fld>
            <a:endParaRPr lang="it-IT" altLang="it-IT"/>
          </a:p>
        </p:txBody>
      </p:sp>
      <p:sp>
        <p:nvSpPr>
          <p:cNvPr id="1044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9C0E70-9BF6-4CAD-A24E-D8872B0ECC73}" type="slidenum">
              <a:rPr lang="it-IT" altLang="it-IT"/>
              <a:pPr/>
              <a:t>12</a:t>
            </a:fld>
            <a:endParaRPr lang="it-IT" altLang="it-IT"/>
          </a:p>
        </p:txBody>
      </p:sp>
      <p:sp>
        <p:nvSpPr>
          <p:cNvPr id="1054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4892A5D-11C4-4A5B-9A36-B2CD7EE12D30}" type="slidenum">
              <a:rPr lang="it-IT" altLang="it-IT"/>
              <a:pPr/>
              <a:t>13</a:t>
            </a:fld>
            <a:endParaRPr lang="it-IT" altLang="it-IT"/>
          </a:p>
        </p:txBody>
      </p:sp>
      <p:sp>
        <p:nvSpPr>
          <p:cNvPr id="1064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D51153-2033-4F0A-89FA-8FF2B8C5CD33}" type="slidenum">
              <a:rPr lang="it-IT" altLang="it-IT"/>
              <a:pPr/>
              <a:t>14</a:t>
            </a:fld>
            <a:endParaRPr lang="it-IT" altLang="it-IT"/>
          </a:p>
        </p:txBody>
      </p:sp>
      <p:sp>
        <p:nvSpPr>
          <p:cNvPr id="1075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B88FF0-2F5B-4E63-A651-51056E14F808}" type="slidenum">
              <a:rPr lang="it-IT" altLang="it-IT"/>
              <a:pPr/>
              <a:t>15</a:t>
            </a:fld>
            <a:endParaRPr lang="it-IT" altLang="it-IT"/>
          </a:p>
        </p:txBody>
      </p:sp>
      <p:sp>
        <p:nvSpPr>
          <p:cNvPr id="1085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017B14-E51F-494F-BCF2-2EF3895C9291}" type="slidenum">
              <a:rPr lang="it-IT" altLang="it-IT"/>
              <a:pPr/>
              <a:t>16</a:t>
            </a:fld>
            <a:endParaRPr lang="it-IT" altLang="it-IT"/>
          </a:p>
        </p:txBody>
      </p:sp>
      <p:sp>
        <p:nvSpPr>
          <p:cNvPr id="1095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1C4E75-47D2-4090-BC7B-13C1042F4D8F}" type="slidenum">
              <a:rPr lang="it-IT" altLang="it-IT"/>
              <a:pPr/>
              <a:t>17</a:t>
            </a:fld>
            <a:endParaRPr lang="it-IT" altLang="it-IT"/>
          </a:p>
        </p:txBody>
      </p:sp>
      <p:sp>
        <p:nvSpPr>
          <p:cNvPr id="1105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E43C6B3-3295-4B51-AE97-04E08C0F49BC}" type="slidenum">
              <a:rPr lang="it-IT" altLang="it-IT"/>
              <a:pPr/>
              <a:t>18</a:t>
            </a:fld>
            <a:endParaRPr lang="it-IT" altLang="it-IT"/>
          </a:p>
        </p:txBody>
      </p:sp>
      <p:sp>
        <p:nvSpPr>
          <p:cNvPr id="1116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C4C5E29-6E06-45B0-85D8-9FCB5AEA57B4}" type="slidenum">
              <a:rPr lang="it-IT" altLang="it-IT"/>
              <a:pPr/>
              <a:t>19</a:t>
            </a:fld>
            <a:endParaRPr lang="it-IT" altLang="it-IT"/>
          </a:p>
        </p:txBody>
      </p:sp>
      <p:sp>
        <p:nvSpPr>
          <p:cNvPr id="1126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D2A697-CC13-484A-820A-E1F8E0A2E8D2}" type="slidenum">
              <a:rPr lang="it-IT" altLang="it-IT"/>
              <a:pPr/>
              <a:t>2</a:t>
            </a:fld>
            <a:endParaRPr lang="it-IT" altLang="it-IT"/>
          </a:p>
        </p:txBody>
      </p:sp>
      <p:sp>
        <p:nvSpPr>
          <p:cNvPr id="952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A8DF599-49DC-46F5-AC60-0F4BB3836E2E}" type="slidenum">
              <a:rPr lang="it-IT" altLang="it-IT"/>
              <a:pPr/>
              <a:t>20</a:t>
            </a:fld>
            <a:endParaRPr lang="it-IT" altLang="it-IT"/>
          </a:p>
        </p:txBody>
      </p:sp>
      <p:sp>
        <p:nvSpPr>
          <p:cNvPr id="1136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DB939E-4131-4FC0-9E99-95C12B1EBDFD}" type="slidenum">
              <a:rPr lang="it-IT" altLang="it-IT"/>
              <a:pPr/>
              <a:t>21</a:t>
            </a:fld>
            <a:endParaRPr lang="it-IT" altLang="it-IT"/>
          </a:p>
        </p:txBody>
      </p:sp>
      <p:sp>
        <p:nvSpPr>
          <p:cNvPr id="1146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A20E1DC-E12C-46BB-ACB5-BA630D975150}" type="slidenum">
              <a:rPr lang="it-IT" altLang="it-IT"/>
              <a:pPr/>
              <a:t>22</a:t>
            </a:fld>
            <a:endParaRPr lang="it-IT" altLang="it-IT"/>
          </a:p>
        </p:txBody>
      </p:sp>
      <p:sp>
        <p:nvSpPr>
          <p:cNvPr id="1157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EBA63A6-3AEE-4FDE-B1D0-35E1AE9C2B2A}" type="slidenum">
              <a:rPr lang="it-IT" altLang="it-IT"/>
              <a:pPr/>
              <a:t>23</a:t>
            </a:fld>
            <a:endParaRPr lang="it-IT" altLang="it-IT"/>
          </a:p>
        </p:txBody>
      </p:sp>
      <p:sp>
        <p:nvSpPr>
          <p:cNvPr id="1167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E5B2396-D02A-4291-80D3-4C4F39E2121E}" type="slidenum">
              <a:rPr lang="it-IT" altLang="it-IT"/>
              <a:pPr/>
              <a:t>24</a:t>
            </a:fld>
            <a:endParaRPr lang="it-IT" altLang="it-IT"/>
          </a:p>
        </p:txBody>
      </p:sp>
      <p:sp>
        <p:nvSpPr>
          <p:cNvPr id="1177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F432075-D615-4F68-92EC-99C96175125E}" type="slidenum">
              <a:rPr lang="it-IT" altLang="it-IT"/>
              <a:pPr/>
              <a:t>25</a:t>
            </a:fld>
            <a:endParaRPr lang="it-IT" altLang="it-IT"/>
          </a:p>
        </p:txBody>
      </p:sp>
      <p:sp>
        <p:nvSpPr>
          <p:cNvPr id="1187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ABF8BDF-31B2-418B-8EBB-AA912059675F}" type="slidenum">
              <a:rPr lang="it-IT" altLang="it-IT"/>
              <a:pPr/>
              <a:t>26</a:t>
            </a:fld>
            <a:endParaRPr lang="it-IT" altLang="it-IT"/>
          </a:p>
        </p:txBody>
      </p:sp>
      <p:sp>
        <p:nvSpPr>
          <p:cNvPr id="1198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EE44EF2-57FF-47C8-BABD-F248D3743833}" type="slidenum">
              <a:rPr lang="it-IT" altLang="it-IT"/>
              <a:pPr/>
              <a:t>27</a:t>
            </a:fld>
            <a:endParaRPr lang="it-IT" altLang="it-IT"/>
          </a:p>
        </p:txBody>
      </p:sp>
      <p:sp>
        <p:nvSpPr>
          <p:cNvPr id="1208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722EBB0-FCCA-41B1-B819-AC73528EF7B7}" type="slidenum">
              <a:rPr lang="it-IT" altLang="it-IT"/>
              <a:pPr/>
              <a:t>28</a:t>
            </a:fld>
            <a:endParaRPr lang="it-IT" altLang="it-IT"/>
          </a:p>
        </p:txBody>
      </p:sp>
      <p:sp>
        <p:nvSpPr>
          <p:cNvPr id="1218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6BCF6C9-FB1D-4182-BE64-13C2C34DF430}" type="slidenum">
              <a:rPr lang="it-IT" altLang="it-IT"/>
              <a:pPr/>
              <a:t>29</a:t>
            </a:fld>
            <a:endParaRPr lang="it-IT" altLang="it-IT"/>
          </a:p>
        </p:txBody>
      </p:sp>
      <p:sp>
        <p:nvSpPr>
          <p:cNvPr id="1228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F6D6DD5-ABC1-42CC-9D41-1A630F32E560}" type="slidenum">
              <a:rPr lang="it-IT" altLang="it-IT"/>
              <a:pPr/>
              <a:t>3</a:t>
            </a:fld>
            <a:endParaRPr lang="it-IT" altLang="it-IT"/>
          </a:p>
        </p:txBody>
      </p:sp>
      <p:sp>
        <p:nvSpPr>
          <p:cNvPr id="962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E16E86-10D0-4454-9A11-6495AE0B1923}" type="slidenum">
              <a:rPr lang="it-IT" altLang="it-IT"/>
              <a:pPr/>
              <a:t>30</a:t>
            </a:fld>
            <a:endParaRPr lang="it-IT" altLang="it-IT"/>
          </a:p>
        </p:txBody>
      </p:sp>
      <p:sp>
        <p:nvSpPr>
          <p:cNvPr id="1239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6847FA-F81A-4282-B941-0B1A64C97683}" type="slidenum">
              <a:rPr lang="it-IT" altLang="it-IT"/>
              <a:pPr/>
              <a:t>31</a:t>
            </a:fld>
            <a:endParaRPr lang="it-IT" altLang="it-IT"/>
          </a:p>
        </p:txBody>
      </p:sp>
      <p:sp>
        <p:nvSpPr>
          <p:cNvPr id="1249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34D949-D494-4CA4-8CCA-09B84F51544E}" type="slidenum">
              <a:rPr lang="it-IT" altLang="it-IT"/>
              <a:pPr/>
              <a:t>32</a:t>
            </a:fld>
            <a:endParaRPr lang="it-IT" altLang="it-IT"/>
          </a:p>
        </p:txBody>
      </p:sp>
      <p:sp>
        <p:nvSpPr>
          <p:cNvPr id="1259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929202D-69BD-46E0-BD19-C69C56475971}" type="slidenum">
              <a:rPr lang="it-IT" altLang="it-IT"/>
              <a:pPr/>
              <a:t>33</a:t>
            </a:fld>
            <a:endParaRPr lang="it-IT" altLang="it-IT"/>
          </a:p>
        </p:txBody>
      </p:sp>
      <p:sp>
        <p:nvSpPr>
          <p:cNvPr id="1269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0E552E-08C2-4170-B509-2ADF3E743ED4}" type="slidenum">
              <a:rPr lang="it-IT" altLang="it-IT"/>
              <a:pPr/>
              <a:t>34</a:t>
            </a:fld>
            <a:endParaRPr lang="it-IT" altLang="it-IT"/>
          </a:p>
        </p:txBody>
      </p:sp>
      <p:sp>
        <p:nvSpPr>
          <p:cNvPr id="1280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E949DEE-6842-478B-8E51-F04B78DE0DA0}" type="slidenum">
              <a:rPr lang="it-IT" altLang="it-IT"/>
              <a:pPr/>
              <a:t>35</a:t>
            </a:fld>
            <a:endParaRPr lang="it-IT" altLang="it-IT"/>
          </a:p>
        </p:txBody>
      </p:sp>
      <p:sp>
        <p:nvSpPr>
          <p:cNvPr id="1290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96AB87-96F5-4BD4-89C4-883204705865}" type="slidenum">
              <a:rPr lang="it-IT" altLang="it-IT"/>
              <a:pPr/>
              <a:t>36</a:t>
            </a:fld>
            <a:endParaRPr lang="it-IT" altLang="it-IT"/>
          </a:p>
        </p:txBody>
      </p:sp>
      <p:sp>
        <p:nvSpPr>
          <p:cNvPr id="1300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D9BD4D1-FD64-43ED-A58F-DC1BB9E81CB6}" type="slidenum">
              <a:rPr lang="it-IT" altLang="it-IT"/>
              <a:pPr/>
              <a:t>37</a:t>
            </a:fld>
            <a:endParaRPr lang="it-IT" altLang="it-IT"/>
          </a:p>
        </p:txBody>
      </p:sp>
      <p:sp>
        <p:nvSpPr>
          <p:cNvPr id="1310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3F9CEF-4F34-4016-A5CB-F7581619364F}" type="slidenum">
              <a:rPr lang="it-IT" altLang="it-IT"/>
              <a:pPr/>
              <a:t>38</a:t>
            </a:fld>
            <a:endParaRPr lang="it-IT" altLang="it-IT"/>
          </a:p>
        </p:txBody>
      </p:sp>
      <p:sp>
        <p:nvSpPr>
          <p:cNvPr id="1320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0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EEACA23-3237-4C27-9ECC-52AD43FDA295}" type="slidenum">
              <a:rPr lang="it-IT" altLang="it-IT"/>
              <a:pPr/>
              <a:t>39</a:t>
            </a:fld>
            <a:endParaRPr lang="it-IT" altLang="it-IT"/>
          </a:p>
        </p:txBody>
      </p:sp>
      <p:sp>
        <p:nvSpPr>
          <p:cNvPr id="1331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E08F12D-ADE8-4DC3-89F6-2676CF0DD786}" type="slidenum">
              <a:rPr lang="it-IT" altLang="it-IT"/>
              <a:pPr/>
              <a:t>4</a:t>
            </a:fld>
            <a:endParaRPr lang="it-IT" altLang="it-IT"/>
          </a:p>
        </p:txBody>
      </p:sp>
      <p:sp>
        <p:nvSpPr>
          <p:cNvPr id="972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1B0AE0-1C73-4216-B888-C3DA3E1FBE3B}" type="slidenum">
              <a:rPr lang="it-IT" altLang="it-IT"/>
              <a:pPr/>
              <a:t>40</a:t>
            </a:fld>
            <a:endParaRPr lang="it-IT" altLang="it-IT"/>
          </a:p>
        </p:txBody>
      </p:sp>
      <p:sp>
        <p:nvSpPr>
          <p:cNvPr id="1341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673ABEA-E681-4C1F-BFCC-7C880427A097}" type="slidenum">
              <a:rPr lang="it-IT" altLang="it-IT"/>
              <a:pPr/>
              <a:t>41</a:t>
            </a:fld>
            <a:endParaRPr lang="it-IT" altLang="it-IT"/>
          </a:p>
        </p:txBody>
      </p:sp>
      <p:sp>
        <p:nvSpPr>
          <p:cNvPr id="1351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51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288017-C563-4367-903E-D9CBDDD51C82}" type="slidenum">
              <a:rPr lang="it-IT" altLang="it-IT"/>
              <a:pPr/>
              <a:t>42</a:t>
            </a:fld>
            <a:endParaRPr lang="it-IT" altLang="it-IT"/>
          </a:p>
        </p:txBody>
      </p:sp>
      <p:sp>
        <p:nvSpPr>
          <p:cNvPr id="1361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61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02459D-9A20-4978-819F-B2396C0E8E17}" type="slidenum">
              <a:rPr lang="it-IT" altLang="it-IT"/>
              <a:pPr/>
              <a:t>43</a:t>
            </a:fld>
            <a:endParaRPr lang="it-IT" altLang="it-IT"/>
          </a:p>
        </p:txBody>
      </p:sp>
      <p:sp>
        <p:nvSpPr>
          <p:cNvPr id="1372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72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6284BBB-B8E3-4284-A493-2E645B30711D}" type="slidenum">
              <a:rPr lang="it-IT" altLang="it-IT"/>
              <a:pPr/>
              <a:t>44</a:t>
            </a:fld>
            <a:endParaRPr lang="it-IT" altLang="it-IT"/>
          </a:p>
        </p:txBody>
      </p:sp>
      <p:sp>
        <p:nvSpPr>
          <p:cNvPr id="1382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CC6A66-AB49-446F-AC19-8C1B1E3C397C}" type="slidenum">
              <a:rPr lang="it-IT" altLang="it-IT"/>
              <a:pPr/>
              <a:t>45</a:t>
            </a:fld>
            <a:endParaRPr lang="it-IT" altLang="it-IT"/>
          </a:p>
        </p:txBody>
      </p:sp>
      <p:sp>
        <p:nvSpPr>
          <p:cNvPr id="1392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92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BFFED0-A75C-41D6-8EE6-D689040F5A57}" type="slidenum">
              <a:rPr lang="it-IT" altLang="it-IT"/>
              <a:pPr/>
              <a:t>46</a:t>
            </a:fld>
            <a:endParaRPr lang="it-IT" altLang="it-IT"/>
          </a:p>
        </p:txBody>
      </p:sp>
      <p:sp>
        <p:nvSpPr>
          <p:cNvPr id="1402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02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8EBE8D-495C-46E1-8DF2-DD4FAF7F9423}" type="slidenum">
              <a:rPr lang="it-IT" altLang="it-IT"/>
              <a:pPr/>
              <a:t>47</a:t>
            </a:fld>
            <a:endParaRPr lang="it-IT" altLang="it-IT"/>
          </a:p>
        </p:txBody>
      </p:sp>
      <p:sp>
        <p:nvSpPr>
          <p:cNvPr id="1413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13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3716051-EA4D-4B27-B581-0B87C626C37D}" type="slidenum">
              <a:rPr lang="it-IT" altLang="it-IT"/>
              <a:pPr/>
              <a:t>48</a:t>
            </a:fld>
            <a:endParaRPr lang="it-IT" altLang="it-IT"/>
          </a:p>
        </p:txBody>
      </p:sp>
      <p:sp>
        <p:nvSpPr>
          <p:cNvPr id="1423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23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021C3A6-22CB-4C22-8971-6F3471AFE73F}" type="slidenum">
              <a:rPr lang="it-IT" altLang="it-IT"/>
              <a:pPr/>
              <a:t>49</a:t>
            </a:fld>
            <a:endParaRPr lang="it-IT" altLang="it-IT"/>
          </a:p>
        </p:txBody>
      </p:sp>
      <p:sp>
        <p:nvSpPr>
          <p:cNvPr id="1433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25C96E1-C626-4298-9E85-C6939E1E2AC7}" type="slidenum">
              <a:rPr lang="it-IT" altLang="it-IT"/>
              <a:pPr/>
              <a:t>5</a:t>
            </a:fld>
            <a:endParaRPr lang="it-IT" altLang="it-IT"/>
          </a:p>
        </p:txBody>
      </p:sp>
      <p:sp>
        <p:nvSpPr>
          <p:cNvPr id="983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8B8BC7E-A4D3-4523-B924-EA4234DC7941}" type="slidenum">
              <a:rPr lang="it-IT" altLang="it-IT"/>
              <a:pPr/>
              <a:t>50</a:t>
            </a:fld>
            <a:endParaRPr lang="it-IT" altLang="it-IT"/>
          </a:p>
        </p:txBody>
      </p:sp>
      <p:sp>
        <p:nvSpPr>
          <p:cNvPr id="1443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43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F59DE9-8341-4BA4-A18A-F0A1DC2DE294}" type="slidenum">
              <a:rPr lang="it-IT" altLang="it-IT"/>
              <a:pPr/>
              <a:t>51</a:t>
            </a:fld>
            <a:endParaRPr lang="it-IT" altLang="it-IT"/>
          </a:p>
        </p:txBody>
      </p:sp>
      <p:sp>
        <p:nvSpPr>
          <p:cNvPr id="1454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54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C07500B-0BC8-4BBE-9320-1F1864B1A065}" type="slidenum">
              <a:rPr lang="it-IT" altLang="it-IT"/>
              <a:pPr/>
              <a:t>52</a:t>
            </a:fld>
            <a:endParaRPr lang="it-IT" altLang="it-IT"/>
          </a:p>
        </p:txBody>
      </p:sp>
      <p:sp>
        <p:nvSpPr>
          <p:cNvPr id="1464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64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D880501-FCA4-4570-BCBB-A740C982619C}" type="slidenum">
              <a:rPr lang="it-IT" altLang="it-IT"/>
              <a:pPr/>
              <a:t>53</a:t>
            </a:fld>
            <a:endParaRPr lang="it-IT" altLang="it-IT"/>
          </a:p>
        </p:txBody>
      </p:sp>
      <p:sp>
        <p:nvSpPr>
          <p:cNvPr id="1474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74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ADBF977-1655-4BCE-BF6F-4E91DA241C9A}" type="slidenum">
              <a:rPr lang="it-IT" altLang="it-IT"/>
              <a:pPr/>
              <a:t>54</a:t>
            </a:fld>
            <a:endParaRPr lang="it-IT" altLang="it-IT"/>
          </a:p>
        </p:txBody>
      </p:sp>
      <p:sp>
        <p:nvSpPr>
          <p:cNvPr id="1484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84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416FB0-31AD-4F1B-AC35-3FA9D1A12B3A}" type="slidenum">
              <a:rPr lang="it-IT" altLang="it-IT"/>
              <a:pPr/>
              <a:t>55</a:t>
            </a:fld>
            <a:endParaRPr lang="it-IT" altLang="it-IT"/>
          </a:p>
        </p:txBody>
      </p:sp>
      <p:sp>
        <p:nvSpPr>
          <p:cNvPr id="1495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95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F2460C6-F02E-4EBF-8567-C9E96B2E3A45}" type="slidenum">
              <a:rPr lang="it-IT" altLang="it-IT"/>
              <a:pPr/>
              <a:t>56</a:t>
            </a:fld>
            <a:endParaRPr lang="it-IT" altLang="it-IT"/>
          </a:p>
        </p:txBody>
      </p:sp>
      <p:sp>
        <p:nvSpPr>
          <p:cNvPr id="1505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05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BC2F70A-0516-40A3-9411-B269EEA18E69}" type="slidenum">
              <a:rPr lang="it-IT" altLang="it-IT"/>
              <a:pPr/>
              <a:t>57</a:t>
            </a:fld>
            <a:endParaRPr lang="it-IT" altLang="it-IT"/>
          </a:p>
        </p:txBody>
      </p:sp>
      <p:sp>
        <p:nvSpPr>
          <p:cNvPr id="1515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15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2AC0B17-DF0C-41AA-ACC3-18CE3883525B}" type="slidenum">
              <a:rPr lang="it-IT" altLang="it-IT"/>
              <a:pPr/>
              <a:t>58</a:t>
            </a:fld>
            <a:endParaRPr lang="it-IT" altLang="it-IT"/>
          </a:p>
        </p:txBody>
      </p:sp>
      <p:sp>
        <p:nvSpPr>
          <p:cNvPr id="1525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25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E15FAA5-EA31-4024-9690-D92574422675}" type="slidenum">
              <a:rPr lang="it-IT" altLang="it-IT"/>
              <a:pPr/>
              <a:t>59</a:t>
            </a:fld>
            <a:endParaRPr lang="it-IT" altLang="it-IT"/>
          </a:p>
        </p:txBody>
      </p:sp>
      <p:sp>
        <p:nvSpPr>
          <p:cNvPr id="1536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BDF819C-74B2-4787-9E64-1CDCA2F8B0B1}" type="slidenum">
              <a:rPr lang="it-IT" altLang="it-IT"/>
              <a:pPr/>
              <a:t>6</a:t>
            </a:fld>
            <a:endParaRPr lang="it-IT" altLang="it-IT"/>
          </a:p>
        </p:txBody>
      </p:sp>
      <p:sp>
        <p:nvSpPr>
          <p:cNvPr id="993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522EA0-BFD9-4026-9632-DDE975A50EB1}" type="slidenum">
              <a:rPr lang="it-IT" altLang="it-IT"/>
              <a:pPr/>
              <a:t>60</a:t>
            </a:fld>
            <a:endParaRPr lang="it-IT" altLang="it-IT"/>
          </a:p>
        </p:txBody>
      </p:sp>
      <p:sp>
        <p:nvSpPr>
          <p:cNvPr id="1546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46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E0B04-2396-422E-B269-389BAAB5E5A9}" type="slidenum">
              <a:rPr lang="it-IT" altLang="it-IT"/>
              <a:pPr/>
              <a:t>61</a:t>
            </a:fld>
            <a:endParaRPr lang="it-IT" altLang="it-IT"/>
          </a:p>
        </p:txBody>
      </p:sp>
      <p:sp>
        <p:nvSpPr>
          <p:cNvPr id="1556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56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82ED47-8FB9-4F0C-8A7B-3B15312346A5}" type="slidenum">
              <a:rPr lang="it-IT" altLang="it-IT"/>
              <a:pPr/>
              <a:t>62</a:t>
            </a:fld>
            <a:endParaRPr lang="it-IT" altLang="it-IT"/>
          </a:p>
        </p:txBody>
      </p:sp>
      <p:sp>
        <p:nvSpPr>
          <p:cNvPr id="1566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66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4626C4-69B9-4857-A87B-C9E35F9F41BD}" type="slidenum">
              <a:rPr lang="it-IT" altLang="it-IT"/>
              <a:pPr/>
              <a:t>63</a:t>
            </a:fld>
            <a:endParaRPr lang="it-IT" altLang="it-IT"/>
          </a:p>
        </p:txBody>
      </p:sp>
      <p:sp>
        <p:nvSpPr>
          <p:cNvPr id="1576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76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8D61BA7-56A4-49B6-B634-925802804AE2}" type="slidenum">
              <a:rPr lang="it-IT" altLang="it-IT"/>
              <a:pPr/>
              <a:t>64</a:t>
            </a:fld>
            <a:endParaRPr lang="it-IT" altLang="it-IT"/>
          </a:p>
        </p:txBody>
      </p:sp>
      <p:sp>
        <p:nvSpPr>
          <p:cNvPr id="1587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87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9113"/>
            <a:ext cx="5029200" cy="41529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35F8522-C69C-4EF3-BCD2-8E35B14C9BDC}" type="slidenum">
              <a:rPr lang="it-IT" altLang="it-IT"/>
              <a:pPr/>
              <a:t>65</a:t>
            </a:fld>
            <a:endParaRPr lang="it-IT" altLang="it-IT"/>
          </a:p>
        </p:txBody>
      </p:sp>
      <p:sp>
        <p:nvSpPr>
          <p:cNvPr id="1597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97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C3E7810-CD6D-4D89-A5AA-F1DF07790E1C}" type="slidenum">
              <a:rPr lang="it-IT" altLang="it-IT"/>
              <a:pPr/>
              <a:t>66</a:t>
            </a:fld>
            <a:endParaRPr lang="it-IT" altLang="it-IT"/>
          </a:p>
        </p:txBody>
      </p:sp>
      <p:sp>
        <p:nvSpPr>
          <p:cNvPr id="1607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07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BB02C58-4667-43B8-A1DA-2759A19D8383}" type="slidenum">
              <a:rPr lang="it-IT" altLang="it-IT"/>
              <a:pPr/>
              <a:t>67</a:t>
            </a:fld>
            <a:endParaRPr lang="it-IT" altLang="it-IT"/>
          </a:p>
        </p:txBody>
      </p:sp>
      <p:sp>
        <p:nvSpPr>
          <p:cNvPr id="1617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17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DD52F57-4272-48B4-A64B-FA355123C3A7}" type="slidenum">
              <a:rPr lang="it-IT" altLang="it-IT"/>
              <a:pPr/>
              <a:t>68</a:t>
            </a:fld>
            <a:endParaRPr lang="it-IT" altLang="it-IT"/>
          </a:p>
        </p:txBody>
      </p:sp>
      <p:sp>
        <p:nvSpPr>
          <p:cNvPr id="1628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28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27F7AF-CF2D-4DDB-B263-7B08FCAE2216}" type="slidenum">
              <a:rPr lang="it-IT" altLang="it-IT"/>
              <a:pPr/>
              <a:t>69</a:t>
            </a:fld>
            <a:endParaRPr lang="it-IT" altLang="it-IT"/>
          </a:p>
        </p:txBody>
      </p:sp>
      <p:sp>
        <p:nvSpPr>
          <p:cNvPr id="1638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FF1D577-6680-4620-B41A-326FB63E9D79}" type="slidenum">
              <a:rPr lang="it-IT" altLang="it-IT"/>
              <a:pPr/>
              <a:t>7</a:t>
            </a:fld>
            <a:endParaRPr lang="it-IT" altLang="it-IT"/>
          </a:p>
        </p:txBody>
      </p:sp>
      <p:sp>
        <p:nvSpPr>
          <p:cNvPr id="1003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BFAF7C-10AD-4204-B50D-E9D9201B47E0}" type="slidenum">
              <a:rPr lang="it-IT" altLang="it-IT"/>
              <a:pPr/>
              <a:t>70</a:t>
            </a:fld>
            <a:endParaRPr lang="it-IT" altLang="it-IT"/>
          </a:p>
        </p:txBody>
      </p:sp>
      <p:sp>
        <p:nvSpPr>
          <p:cNvPr id="1648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48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5FF711-2C44-4D31-86B4-74D3D5056125}" type="slidenum">
              <a:rPr lang="it-IT" altLang="it-IT"/>
              <a:pPr/>
              <a:t>71</a:t>
            </a:fld>
            <a:endParaRPr lang="it-IT" altLang="it-IT"/>
          </a:p>
        </p:txBody>
      </p:sp>
      <p:sp>
        <p:nvSpPr>
          <p:cNvPr id="1658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58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7D41BEC-D7CD-4054-8D93-4D718A3BAE7A}" type="slidenum">
              <a:rPr lang="it-IT" altLang="it-IT"/>
              <a:pPr/>
              <a:t>72</a:t>
            </a:fld>
            <a:endParaRPr lang="it-IT" altLang="it-IT"/>
          </a:p>
        </p:txBody>
      </p:sp>
      <p:sp>
        <p:nvSpPr>
          <p:cNvPr id="1669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69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533052-81B4-490E-9955-1463D8B86137}" type="slidenum">
              <a:rPr lang="it-IT" altLang="it-IT"/>
              <a:pPr/>
              <a:t>73</a:t>
            </a:fld>
            <a:endParaRPr lang="it-IT" altLang="it-IT"/>
          </a:p>
        </p:txBody>
      </p:sp>
      <p:sp>
        <p:nvSpPr>
          <p:cNvPr id="1679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79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680ED75-0DCD-47DA-B3FC-6EB25B45D4E9}" type="slidenum">
              <a:rPr lang="it-IT" altLang="it-IT"/>
              <a:pPr/>
              <a:t>74</a:t>
            </a:fld>
            <a:endParaRPr lang="it-IT" altLang="it-IT"/>
          </a:p>
        </p:txBody>
      </p:sp>
      <p:sp>
        <p:nvSpPr>
          <p:cNvPr id="1689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89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6B371C-DC29-4898-B9FA-269F6AB62082}" type="slidenum">
              <a:rPr lang="it-IT" altLang="it-IT"/>
              <a:pPr/>
              <a:t>75</a:t>
            </a:fld>
            <a:endParaRPr lang="it-IT" altLang="it-IT"/>
          </a:p>
        </p:txBody>
      </p:sp>
      <p:sp>
        <p:nvSpPr>
          <p:cNvPr id="1699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99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08B1902-CCE4-4FA5-940B-AC32371A969B}" type="slidenum">
              <a:rPr lang="it-IT" altLang="it-IT"/>
              <a:pPr/>
              <a:t>76</a:t>
            </a:fld>
            <a:endParaRPr lang="it-IT" altLang="it-IT"/>
          </a:p>
        </p:txBody>
      </p:sp>
      <p:sp>
        <p:nvSpPr>
          <p:cNvPr id="1710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10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F43B767-858D-4CB3-A15C-F196CE8F03F5}" type="slidenum">
              <a:rPr lang="it-IT" altLang="it-IT"/>
              <a:pPr/>
              <a:t>77</a:t>
            </a:fld>
            <a:endParaRPr lang="it-IT" altLang="it-IT"/>
          </a:p>
        </p:txBody>
      </p:sp>
      <p:sp>
        <p:nvSpPr>
          <p:cNvPr id="1720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20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309E279-CF35-4880-8D4C-6BD6733D1DF3}" type="slidenum">
              <a:rPr lang="it-IT" altLang="it-IT"/>
              <a:pPr/>
              <a:t>78</a:t>
            </a:fld>
            <a:endParaRPr lang="it-IT" altLang="it-IT"/>
          </a:p>
        </p:txBody>
      </p:sp>
      <p:sp>
        <p:nvSpPr>
          <p:cNvPr id="1730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30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6135A9D-75CF-46F1-B1D6-ED142F88460D}" type="slidenum">
              <a:rPr lang="it-IT" altLang="it-IT"/>
              <a:pPr/>
              <a:t>79</a:t>
            </a:fld>
            <a:endParaRPr lang="it-IT" altLang="it-IT"/>
          </a:p>
        </p:txBody>
      </p:sp>
      <p:sp>
        <p:nvSpPr>
          <p:cNvPr id="1740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0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7CF1D8-BC8E-4237-81C9-FF5C1CFEFA40}" type="slidenum">
              <a:rPr lang="it-IT" altLang="it-IT"/>
              <a:pPr/>
              <a:t>8</a:t>
            </a:fld>
            <a:endParaRPr lang="it-IT" altLang="it-IT"/>
          </a:p>
        </p:txBody>
      </p:sp>
      <p:sp>
        <p:nvSpPr>
          <p:cNvPr id="1013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C17B4F4-7BAB-4439-A1F9-9B9DDB2559EE}" type="slidenum">
              <a:rPr lang="it-IT" altLang="it-IT"/>
              <a:pPr/>
              <a:t>80</a:t>
            </a:fld>
            <a:endParaRPr lang="it-IT" altLang="it-IT"/>
          </a:p>
        </p:txBody>
      </p:sp>
      <p:sp>
        <p:nvSpPr>
          <p:cNvPr id="1751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51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00371C-6151-4462-BA4F-5F7314F2424C}" type="slidenum">
              <a:rPr lang="it-IT" altLang="it-IT"/>
              <a:pPr/>
              <a:t>81</a:t>
            </a:fld>
            <a:endParaRPr lang="it-IT" altLang="it-IT"/>
          </a:p>
        </p:txBody>
      </p:sp>
      <p:sp>
        <p:nvSpPr>
          <p:cNvPr id="1761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61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AD46CF-5065-49A9-8706-2CD974FEFA55}" type="slidenum">
              <a:rPr lang="it-IT" altLang="it-IT"/>
              <a:pPr/>
              <a:t>82</a:t>
            </a:fld>
            <a:endParaRPr lang="it-IT" altLang="it-IT"/>
          </a:p>
        </p:txBody>
      </p:sp>
      <p:sp>
        <p:nvSpPr>
          <p:cNvPr id="1771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71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67A210-B2C5-4440-A98C-4C38283EEBF7}" type="slidenum">
              <a:rPr lang="it-IT" altLang="it-IT"/>
              <a:pPr/>
              <a:t>83</a:t>
            </a:fld>
            <a:endParaRPr lang="it-IT" altLang="it-IT"/>
          </a:p>
        </p:txBody>
      </p:sp>
      <p:sp>
        <p:nvSpPr>
          <p:cNvPr id="1781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81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0F32CE0-0293-46EA-8F9F-ED72FFBFF41E}" type="slidenum">
              <a:rPr lang="it-IT" altLang="it-IT"/>
              <a:pPr/>
              <a:t>84</a:t>
            </a:fld>
            <a:endParaRPr lang="it-IT" altLang="it-IT"/>
          </a:p>
        </p:txBody>
      </p:sp>
      <p:sp>
        <p:nvSpPr>
          <p:cNvPr id="1792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92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F6E12C6-525B-46B1-90AE-950BE12BA636}" type="slidenum">
              <a:rPr lang="it-IT" altLang="it-IT"/>
              <a:pPr/>
              <a:t>85</a:t>
            </a:fld>
            <a:endParaRPr lang="it-IT" altLang="it-IT"/>
          </a:p>
        </p:txBody>
      </p:sp>
      <p:sp>
        <p:nvSpPr>
          <p:cNvPr id="1802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02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11BA36-2B15-4FCA-B7CC-81811B1426F8}" type="slidenum">
              <a:rPr lang="it-IT" altLang="it-IT"/>
              <a:pPr/>
              <a:t>86</a:t>
            </a:fld>
            <a:endParaRPr lang="it-IT" altLang="it-IT"/>
          </a:p>
        </p:txBody>
      </p:sp>
      <p:sp>
        <p:nvSpPr>
          <p:cNvPr id="1812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12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4DF2D46-8A93-40FC-8772-0575B1A61BD8}" type="slidenum">
              <a:rPr lang="it-IT" altLang="it-IT"/>
              <a:pPr/>
              <a:t>87</a:t>
            </a:fld>
            <a:endParaRPr lang="it-IT" altLang="it-IT"/>
          </a:p>
        </p:txBody>
      </p:sp>
      <p:sp>
        <p:nvSpPr>
          <p:cNvPr id="1822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22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9E856-8C79-4DFA-8EE3-54138FB8D568}" type="slidenum">
              <a:rPr lang="it-IT" altLang="it-IT"/>
              <a:pPr/>
              <a:t>88</a:t>
            </a:fld>
            <a:endParaRPr lang="it-IT" altLang="it-IT"/>
          </a:p>
        </p:txBody>
      </p:sp>
      <p:sp>
        <p:nvSpPr>
          <p:cNvPr id="1832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32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617C221-FE2E-488F-8A2B-19B1E771EA76}" type="slidenum">
              <a:rPr lang="it-IT" altLang="it-IT"/>
              <a:pPr/>
              <a:t>89</a:t>
            </a:fld>
            <a:endParaRPr lang="it-IT" altLang="it-IT"/>
          </a:p>
        </p:txBody>
      </p:sp>
      <p:sp>
        <p:nvSpPr>
          <p:cNvPr id="1843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ED947BB-8718-4C5A-8B0A-69F6E52658CE}" type="slidenum">
              <a:rPr lang="it-IT" altLang="it-IT"/>
              <a:pPr/>
              <a:t>9</a:t>
            </a:fld>
            <a:endParaRPr lang="it-IT" altLang="it-IT"/>
          </a:p>
        </p:txBody>
      </p:sp>
      <p:sp>
        <p:nvSpPr>
          <p:cNvPr id="1024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24350"/>
            <a:ext cx="5029200" cy="416242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6E01968-2F4D-4A50-93BC-AB71B17A260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5591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A3AA7E5-9916-4D13-AC14-F77CF996F78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8886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0338" y="463550"/>
            <a:ext cx="1939925" cy="574516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2138" cy="5745163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42120B-0FA6-477C-A703-17FC63353F7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03189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AAA5841-E90F-401D-A262-6A1466135DF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13234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FDBA6B-88B6-4E02-A87A-E7F8AA47377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333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5238" cy="42275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3438" y="1981200"/>
            <a:ext cx="3806825" cy="42275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684E320-D83E-40C9-8C64-0C8BDEFB3BA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9394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086430F-717E-44AE-8249-85F3B179956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7559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7E40246-5EFC-4576-8450-B546C7FAB9F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20812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EECDB40-7721-48A9-903D-198705E5B14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03478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17EF832-1D2A-4487-9524-60F02B6BAA7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21051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6D0F5AD-4FAD-4FF1-B9ED-B4D8527AEBF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1893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44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4463" cy="422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97063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87663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897063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fld id="{924083F0-2A3D-4FF5-803C-AFBFAAB50D2B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588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APPARATO GENITALE FEMMINILE</a:t>
            </a:r>
            <a:br>
              <a:rPr lang="it-IT" altLang="it-IT" sz="3200">
                <a:latin typeface="Arial Black" panose="020B0A04020102020204" pitchFamily="34" charset="0"/>
              </a:rPr>
            </a:br>
            <a:endParaRPr lang="it-IT" altLang="it-IT" sz="3200"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1066800"/>
            <a:ext cx="4278312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MEZZI DI FISSITA’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908675"/>
          </a:xfrm>
          <a:ln/>
        </p:spPr>
        <p:txBody>
          <a:bodyPr/>
          <a:lstStyle/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LEGAMENTO SOSPENSORE o LOMBO-OVARICO</a:t>
            </a:r>
          </a:p>
          <a:p>
            <a:pPr marL="341313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</a:t>
            </a: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LEGAMENTO UTERO-OVARICO</a:t>
            </a:r>
          </a:p>
          <a:p>
            <a:pPr marL="338138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MESOVARIO del LEGAMENTO LARGO dell’ UTERO (peritoneo)</a:t>
            </a:r>
          </a:p>
          <a:p>
            <a:pPr marL="338138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LEGAMENTO TUBO-OVARICO  </a:t>
            </a:r>
          </a:p>
          <a:p>
            <a:pPr marL="341313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RELAZIONI con IL PERITONEO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638800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NON RIVESTITO DAL PERITONEO, pur trovandosi ALL'INTERNO della CAVITA' PERITONEALE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Con il PERITONEO si relaziona tramite il MESOVARIO del LEGAMENTO LARGO che si interrompe sul MARGINE ANTERIORE dell’ ORGANO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Nel MESOVARIO decorrono VASI SANGUIFERI, LINFATICI e NERVI dell’ OVAIO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7013"/>
            <a:ext cx="9144000" cy="7635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PELVI FEMMINILE</a:t>
            </a:r>
            <a:r>
              <a:rPr lang="it-IT" altLang="it-IT" sz="2800"/>
              <a:t> </a:t>
            </a:r>
            <a:r>
              <a:rPr lang="it-IT" altLang="it-IT" sz="2800">
                <a:latin typeface="Arial Black" panose="020B0A04020102020204" pitchFamily="34" charset="0"/>
              </a:rPr>
              <a:t>in PROIEZIONE SAGITTALE</a:t>
            </a:r>
            <a:r>
              <a:rPr lang="it-IT" altLang="it-IT"/>
              <a:t>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74738"/>
            <a:ext cx="7848600" cy="56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15888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LEGAMENTO LARGO: ASPETTI ANATOMO-MACROSCOPICI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914400"/>
            <a:ext cx="55118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9916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SCHEMATIZZAZIONE LEGAMENTO LARGO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71563"/>
            <a:ext cx="8458200" cy="558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8915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LEGAMENTO  LARGO 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839200" cy="5715000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Si tende tra i MARGINI LATERALI dell’ UTERO alle PARETI LATERALI della PICCOLA PELVI</a:t>
            </a:r>
          </a:p>
          <a:p>
            <a:pPr marL="339725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Prosegue POSTERIORMENTE nel PERITONEO che proviene dal RETTO, costituendo i RECESSI PARARETTALI</a:t>
            </a:r>
          </a:p>
          <a:p>
            <a:pPr marL="339725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Va a formare gli SCAVI UTERO-VESCICALE</a:t>
            </a:r>
          </a:p>
          <a:p>
            <a:pPr marL="339725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(anteriormente) e RETTO-UTERINO (posteriormente).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90500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OVARIO ed ORGANI GENITALI FEMMINILI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8138"/>
            <a:ext cx="8991600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5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VASCOLARIZZAZIONE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A. GONADICA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A. UTERINA (RAMO OVARICO)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PLESSO VENOSO che afferiscono alle V. UTERINE (medialmente) ed alle V. OVARICHE (lateralmente)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46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VASCOLARIZZAZIONE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82675"/>
            <a:ext cx="8001000" cy="558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SCHEMA STRUTTURALE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77900"/>
            <a:ext cx="7086600" cy="580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APPARATO  GENITALE  FEMMINILE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" y="711200"/>
            <a:ext cx="9144000" cy="6348413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Consta di un insieme di organi deputati a “maturare” i GAMETI (cellule germinali) FEMMINILI (OVOCITI), permetterne l’ INCONTRO con i GAMETI MASCHILI ai fini della FECONDAZIONE, favorire lo SVILUPPO del FETO durante la GRAVIDANZA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È costituito da: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- GONADE FEMMINILE (OVAIO)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- VIE GENITALI: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   * TUBE UTERINE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   * UTERO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   * VAGINA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600">
                <a:latin typeface="Arial Black" panose="020B0A04020102020204" pitchFamily="34" charset="0"/>
              </a:rPr>
              <a:t>   - GENITALI ESTERNI (VULVA)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6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70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SCHEMA ANATOMO-MICROSCOPICO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00" y="1371600"/>
            <a:ext cx="476091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3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SCHEMA STRUTTURALE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66863"/>
            <a:ext cx="8610600" cy="489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685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FOLLICOLI OOFORI (I)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44650"/>
            <a:ext cx="8382000" cy="49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FOLLICOLI OOFORI (II)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5175"/>
            <a:ext cx="9144000" cy="424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5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SCHEMA STRUTTURALE DEI FOLLICOLI OOFORI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66800"/>
            <a:ext cx="48006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7150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Organo cavo deputato alla GESTAZIONE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Riceve lo sbocco delle TUBE UTERINE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Si apre, INFERIORMENTE, nella CAVITA’ VAGINALE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Presenta una SPESSA PARETE MUSCOLARE che consente, con le sue contrazione, l’ ESPULSIONE del FETO al termine della GRAVIDANZA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990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ORGANI GENITALI FEMMINILI NELLA PICCOLA PELVI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70000"/>
            <a:ext cx="6781800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GENERALITA’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7150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Forma grossolana di PERA ROVESCIATA</a:t>
            </a: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Presenta le seguenti PORZIONI in senso CRANIO-CAUDALE: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FONDO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CORPO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ISTMO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COLLO</a:t>
            </a: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DIMENSIONI: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NULLIPARA: 7 x 4 x 2.5 cm e PESO 45 g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MULTIPARA : dimensioni e peso 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MAGGIORI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1804988"/>
            <a:ext cx="3376613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VARIAZIONI DI DIMENSIONI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663" y="838200"/>
            <a:ext cx="531812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ASPETTI TOPOGRAFICI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Pressocchè al CENTRO della PICCOLA PELVI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CORPO tra L5 ed S5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ctr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COLLO UTERINO forma con la VAGINA un ANGOLO APERTO IN AVANTI (ANTIVERSIONE FISIOLOGICA)</a:t>
            </a:r>
          </a:p>
          <a:p>
            <a:pPr marL="336550" indent="-336550" algn="ctr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CORPO UTERINO forma con il COLLO UTERINO un ANGOLO APERTO in AVANTI detto ANTIFLESSIONE FISIOLOGICA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APPARATO GENITALE FEMMINILE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25" y="1066800"/>
            <a:ext cx="50546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UTERO: ANTIVERSIONE ed ANTIFLESSIONE</a:t>
            </a: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09600" y="701675"/>
          <a:ext cx="7772400" cy="603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r:id="rId4" imgW="4434092" imgH="3735310" progId="">
                  <p:embed/>
                </p:oleObj>
              </mc:Choice>
              <mc:Fallback>
                <p:oleObj r:id="rId4" imgW="4434092" imgH="373531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701675"/>
                        <a:ext cx="7772400" cy="6034088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58200" cy="914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VARIAZIONI DI POSIZIONE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792163"/>
            <a:ext cx="8496300" cy="596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MEZZI DI FISSITA’ (1)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324600"/>
          </a:xfrm>
          <a:ln/>
        </p:spPr>
        <p:txBody>
          <a:bodyPr/>
          <a:lstStyle/>
          <a:p>
            <a:pPr marL="336550" indent="-336550" algn="just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COLLO UTERINO si connette con la VAGINA e per suo tramite col PAVIMENTO PELVICO</a:t>
            </a:r>
          </a:p>
          <a:p>
            <a:pPr marL="336550" indent="-336550" algn="just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 PORZIONE SOPRAVAGINALE del COLLO è connessa alla VESCICA mediante CONNETTIVO FIBROSO e i LEGAMENTI ( o MUSCOLI) UTEROVESCICALI</a:t>
            </a:r>
          </a:p>
          <a:p>
            <a:pPr marL="336550" indent="-336550" algn="just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LEGAMENTI o MUSCOLI RETTOUTERINI </a:t>
            </a:r>
          </a:p>
          <a:p>
            <a:pPr marL="336550" indent="-336550" algn="just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LEGAMENTI FIBROELASTICI UTERO-SACRALI</a:t>
            </a:r>
          </a:p>
          <a:p>
            <a:pPr marL="336550" indent="-336550" algn="just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PARAMETRIO: tessuto connettivo sottoperitoneale che circonda la PORZIONE SOPRAVAGINALE del COLLO. Esso continua sia con il CONNETTIVO degli organi contigui sia con quello che sta alla base del LEGAMENTO LARGO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MEZZI DI FISSITA’ (2)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8856663" cy="6324600"/>
          </a:xfrm>
          <a:ln/>
        </p:spPr>
        <p:txBody>
          <a:bodyPr/>
          <a:lstStyle/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PARAMETRIO si ADDENSA a livello del collo nel LEGAMENTO CARDINALE di MACKENRODT:</a:t>
            </a:r>
          </a:p>
          <a:p>
            <a:pPr marL="339725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LEGAMENTO ROTONDO: formazione fibrosa che dall' angolo supero-laterale dell' utero si porta nell' ambito delle GRANDI LABBRA della VULVA (genitali esterni).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76475"/>
            <a:ext cx="2051050" cy="22320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 </a:t>
            </a:r>
            <a:r>
              <a:rPr lang="it-IT" altLang="it-IT" sz="2400">
                <a:latin typeface="Arial Black" panose="020B0A04020102020204" pitchFamily="34" charset="0"/>
              </a:rPr>
              <a:t>LEGAMEN-TO CARDI-NALE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4"/>
          <a:stretch>
            <a:fillRect/>
          </a:stretch>
        </p:blipFill>
        <p:spPr bwMode="auto">
          <a:xfrm>
            <a:off x="1979613" y="188913"/>
            <a:ext cx="7164387" cy="646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810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Line 3"/>
          <p:cNvSpPr>
            <a:spLocks noChangeShapeType="1"/>
          </p:cNvSpPr>
          <p:nvPr/>
        </p:nvSpPr>
        <p:spPr bwMode="auto">
          <a:xfrm flipV="1">
            <a:off x="2124075" y="3278188"/>
            <a:ext cx="2519363" cy="157162"/>
          </a:xfrm>
          <a:prstGeom prst="line">
            <a:avLst/>
          </a:prstGeom>
          <a:noFill/>
          <a:ln w="7632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-468313" y="1506538"/>
            <a:ext cx="4032251" cy="2043112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PELVI FEMMINILE e DISPOSITIVI FASCIALI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333375"/>
            <a:ext cx="6035675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CORPO e FONDO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6019800"/>
          </a:xfrm>
          <a:ln/>
        </p:spPr>
        <p:txBody>
          <a:bodyPr/>
          <a:lstStyle/>
          <a:p>
            <a:pPr marL="336550" indent="-336550" algn="just"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Tramite il CAVO PERITONEALE VESCICO-UTERINO si rapporta antero-inferiormente con la VESCICA URINARIA (sua faccia SUPERIORE)</a:t>
            </a:r>
          </a:p>
          <a:p>
            <a:pPr marL="336550" indent="-336550" algn="just"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tramite il CAVO RETTO-UTERINO di DOUGLAS si rapporta con la FACCIA ANTERIORE dell'INTESTINO RETTO</a:t>
            </a:r>
          </a:p>
          <a:p>
            <a:pPr marL="336550" indent="-336550" algn="just"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MARGINI LATERALI: danno inserzione al LEGAMENTO LARGO.</a:t>
            </a:r>
          </a:p>
          <a:p>
            <a:pPr marL="336550" indent="-336550" algn="just"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ANGOLI SUPERO-LATERALI o TUBARICI (FONDO UTERINO): sbocco delle TUBE UTERINE, inserzione LEGAMENTI ROTONDI ed UTEROOVARICI</a:t>
            </a:r>
          </a:p>
          <a:p>
            <a:pPr marL="336550" indent="-336550" algn="just"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Rapporto MOLTO VASTO SUPERIORMENTE con ANSE dell’ INTESTINO TENUE MESENTERIALE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COLLO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9144000" cy="6324600"/>
          </a:xfrm>
          <a:ln/>
        </p:spPr>
        <p:txBody>
          <a:bodyPr/>
          <a:lstStyle/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Pressocchè CILINDRICO</a:t>
            </a:r>
          </a:p>
          <a:p>
            <a:pPr marL="339725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PORZIONE VAGINALE (INTRAVAGINALE): sporge all’ interno del CANALE VAGINALE, dove forma il cosiddetto </a:t>
            </a:r>
            <a:r>
              <a:rPr lang="it-IT" altLang="it-IT" sz="2800" i="1">
                <a:latin typeface="Arial Black" panose="020B0A04020102020204" pitchFamily="34" charset="0"/>
              </a:rPr>
              <a:t>MUSO di TINCA</a:t>
            </a:r>
          </a:p>
          <a:p>
            <a:pPr marL="339725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Tra le pareti interne della VAGINA e superficie esterna del COLLO c’ è una SPAZIO CIRCOLARE (FORNICE) suddiviso in PORZIONE ANTERIORE, POSTERIORE e PORZIONI LATERALI.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COLLO UTERINO: MUSO DI TINCA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25" y="762000"/>
            <a:ext cx="4295775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VASCOLARIZZAZIONE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" y="1223963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A. UTERINA, ramo dell’ A. ILIACA INTERNA. I rami di tale arteria formano numerose ANASTOMOSI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 V. UTERINA riceve il sangue refluo dal PLESSO VENOSO UTEROVAGINALE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990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ORGANI GENITALI FEMMINILI NELLA PICCOLA PELVI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70000"/>
            <a:ext cx="6781800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46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VASCOLARIZZAZIONE SANGUIFERA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23975"/>
            <a:ext cx="7848600" cy="548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INNERVAZIONE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PLESSO UTEROVAGINALE, che deriva da: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ORTOSIMPATICO TORACOLOMBARE 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(T12 – L2)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</a:t>
            </a: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PARASIMPATICO dai MIELOMERI SACRALI (S2 – S4)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INNERVAZIONE del S.N.A. di ORGANI PELVICI FEMMINILI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1066800"/>
            <a:ext cx="54102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ANESTESIOLOGIA: BASI ANATOMICHE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82663"/>
            <a:ext cx="6172200" cy="575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CONFORMAZIONE INTERNA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Vi si distinguono:</a:t>
            </a:r>
          </a:p>
          <a:p>
            <a:pPr marL="339725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CAVITA’ del CORPO: nelle NULLIPARE è una STRETTA FESSURA, mentre nelle multipare presenta qualche cm di larghezza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- CANALE CERVICALE (del COLLO UTERINO)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588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UTERO: ASPETTI ANATOMO-MICROSCOPICI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279558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5" y="1295400"/>
            <a:ext cx="6842125" cy="539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STRUTTURA MICROSCOPICA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Essendo l’ UTERO un organo CAVO, vi si DISTINGUONO le TONACHE SEGUENTI :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TONACA MUCOSA (ENDOMETRIO)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TONACA MUSCOLARE (MIOMETRIO)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TONACA PIU’ ESTERNA, ossia :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- PERIMETRIO, dove ci sia il PERITONEO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- PARAMETRIO, dove ci sia TESSUTO 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CONNETTIVO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ENDOMETRIO (I)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559550"/>
          </a:xfrm>
          <a:ln/>
        </p:spPr>
        <p:txBody>
          <a:bodyPr/>
          <a:lstStyle/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Ha uno spessore variabile a seconda delle FASI del CICLO UTERINO</a:t>
            </a: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EPITELIO di RIVESTIMENTO CILINDRICO SEMPLICE formato da 2 POPOLAZIONI: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CELLULE CILIATE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CELLULE SECERNENTI, che producono MATERIALE GLICOPROTEICO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Sono presenti GHIANDOLE TUBULARI SEMPLICI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Nell’ ENDOMETRIO esistono DISPOSTIVI VASCOLARI che derivano da AA. ARCUATE:</a:t>
            </a: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AA. RETTE (o BASALI)</a:t>
            </a:r>
          </a:p>
          <a:p>
            <a:pPr marL="336550" indent="-336550" algn="just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AA. SPIRALI che risalgono nel cosiddetto STRATO FUNZIONALE</a:t>
            </a:r>
          </a:p>
          <a:p>
            <a:pPr marL="341313" indent="-33655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ENDOMETRIO: SCHEMA STRUTTURALE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82650"/>
            <a:ext cx="8229600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ENDOMETRIO (II)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Nel CANALE CERVICALE del COLLO UTERINO le GHIANDOLE diventano TUBULARI RAMIFICATE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 porzione INTRAVAGINALE del COLLO UTERINO presenta il tipico rivestimento epiteliale della VAGINA, ossia EPITELIO PAVIMENTOSO PLURISTRATIFICATO.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914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OVAIO, UTERO e TUBE UTERINE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838200"/>
            <a:ext cx="5432425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ENDOMETRIO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50913"/>
            <a:ext cx="7620000" cy="582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3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UTERO: ASPETTI ANATOMO-MICROSCOPICI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443706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90600"/>
            <a:ext cx="3733800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08413"/>
            <a:ext cx="3810000" cy="304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455613"/>
            <a:ext cx="92964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FASI DI MODIFICAZIONI dell’ ENDOMETRIO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6324600"/>
          </a:xfrm>
          <a:ln/>
        </p:spPr>
        <p:txBody>
          <a:bodyPr/>
          <a:lstStyle/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FASE RIGENERATIVA (1°-8° giorno)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FASE PROLIFERATIVA (8°-14° giorno)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FASE SECRETIVA (14°-26° giorno)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FASE DEGENERATIVA (26°-28° giorno)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3813"/>
            <a:ext cx="8915400" cy="94773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CICLI OVARICO ed UTERINO: </a:t>
            </a:r>
            <a:br>
              <a:rPr lang="it-IT" altLang="it-IT" sz="2800">
                <a:latin typeface="Arial Black" panose="020B0A04020102020204" pitchFamily="34" charset="0"/>
              </a:rPr>
            </a:br>
            <a:r>
              <a:rPr lang="it-IT" altLang="it-IT" sz="2800">
                <a:latin typeface="Arial Black" panose="020B0A04020102020204" pitchFamily="34" charset="0"/>
              </a:rPr>
              <a:t>SCHEMA SINOTTICO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93763"/>
            <a:ext cx="7667625" cy="596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-39688"/>
            <a:ext cx="77724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CICLI OVARICO ed UTERINO: CORRELAZIONI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52500"/>
            <a:ext cx="6084888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2964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UTERO: MIOMETRIO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6324600"/>
          </a:xfrm>
          <a:ln/>
        </p:spPr>
        <p:txBody>
          <a:bodyPr/>
          <a:lstStyle/>
          <a:p>
            <a:pPr marL="336550" indent="-336550" algn="just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È una TONACA notevolmente SPESSA</a:t>
            </a:r>
          </a:p>
          <a:p>
            <a:pPr marL="336550" indent="-336550" algn="just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Si distinguono 3 STRATI: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INTERNO o SOTTOMUCOSO, con FIBROCELLULE LONGITUDINALI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MEDIO o VASCOLARE, con andamento CIRCOLARE od OBLIQUO. Contiene formazioni VASCOLARI SANGUIFERE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ESTERNO, con fibrocellule  LONGITUDINALI</a:t>
            </a:r>
          </a:p>
          <a:p>
            <a:pPr marL="341313" indent="-336550" algn="just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 FIBROCELLULE MUSCOLARI si ipertrofizzano fino a 10 volte la loro dimensione durante la GRAVIDANZA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MIOMETRIO: ORIENTAMENTO FIBROCELLULE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838200"/>
            <a:ext cx="4398962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441575"/>
            <a:ext cx="9144000" cy="1312863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 U B E   U T E R I N E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2400">
                <a:latin typeface="Arial Black" panose="020B0A04020102020204" pitchFamily="34" charset="0"/>
              </a:rPr>
              <a:t>APPARATO GENITALE FEMMINILE</a:t>
            </a:r>
            <a:br>
              <a:rPr lang="it-IT" altLang="it-IT" sz="2400">
                <a:latin typeface="Arial Black" panose="020B0A04020102020204" pitchFamily="34" charset="0"/>
              </a:rPr>
            </a:br>
            <a:endParaRPr lang="it-IT" altLang="it-IT" sz="2400">
              <a:latin typeface="Arial Black" panose="020B0A04020102020204" pitchFamily="34" charset="0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3429000"/>
            <a:ext cx="24034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08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SCHEMA TOPOGRAFICO GENITALE FEMMINILE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92263"/>
            <a:ext cx="7848600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 UTERINE</a:t>
            </a: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9144000" cy="58674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Sinonimi: TROMBE di FALLOPPIO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       OVIDUTTI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       SALPINGI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ORGANI CAVI PARI che dagli ANGOLI SUPERO-LATERALI dell’ UTERO si portano al POLO SUPERIORE dell’ OVAIO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Accolgono l’ OVOCITA al momento della OVULAZIONE e sono adatte alla FECONDAZIONE che avviene nel TERZO LATERALE dell’ organo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GENERALITA’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6096000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OVAIO (altre denominazioni sono </a:t>
            </a:r>
          </a:p>
          <a:p>
            <a:pPr marL="339725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OVARIO, OVAIA, OVARIA)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GONADE FEMMINILE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(funzione GAMETOGENICA)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GHIANDOLA ENDOCRINA per la produzione di ESTROGENI e PROGESTERONE</a:t>
            </a: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4963"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-38100"/>
            <a:ext cx="77724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ORGANI APPARATO GENITALE FEMMINILE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8763"/>
            <a:ext cx="8077200" cy="501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UTERINE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GENERALITA’ MORFOLOGICHE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Lunghezza: 12 cm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Calibro VARIABILE nelle differenti porzioni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Tali PORZIONI, in SENSO LATERO-MEDIALE, ossia dall’ OVAIO verso l’ UTERO, sono: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PORZIONE INFUNDIBOLARE o 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PADIGLIONE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PORZIONE AMPOLLARE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ISTMO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PORZIONE UTERINA (INTRAMURALE)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-115888"/>
            <a:ext cx="84582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UTERINE: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PADIGLIONE o INFUNDIBOLO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7150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Forma: IMBUTO con margini FRASTAGLIATI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Presenta le FIMBRIE (10-15), propaggini di circa 1 cm di lunghezza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Una di esse è la FIMBRIA OVARICA, in diretto contatto con l’ OVARIO (LEG. TUBO-OVARICO)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Presenta l’ OSTIO ADDOMINALE (diametro di circa 3 mm) che immette nella CAVITA’ dell’ AMPOLLA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651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UTERINE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RELAZIONI CON IL PERITONEO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4000" cy="57150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È inguainata dalla MESOSALPINGE del LEGAMENTO LARGO dell'UTERO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Essa proviene dalla PORZIONE POSTERIORE del LEGAMENTO LARGO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Vi decorrono VASI e NERVI inerenti le tube stesse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Permette alla TUBA una certa MOBILITA’, particolarmente rilevabile a livello dell’ INFUNDIBOLO e dell’ AMPOLLA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UTERINE: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STRUTTURA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60960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TONACA MUCOSA: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EPITELIO di RIVESTIMENTO CILINDRICO SEMPLICE con: - CELLULE CILIATE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                 - CELLULE SECERNENTI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                 - CELLULE BASALI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Tramite la LAMINA PROPRIA poggia direttamente sulla TONACA MUSCOLARE: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STRATO INTERNO (a DECORSO SPIRALE)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STRATO ESTERNO (LONGITUDINALE)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TONACA SIEROSA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TUBA UTERINA:</a:t>
            </a:r>
            <a:r>
              <a:rPr lang="it-IT" altLang="it-IT"/>
              <a:t> </a:t>
            </a:r>
            <a:r>
              <a:rPr lang="it-IT" altLang="it-IT" sz="3200">
                <a:latin typeface="Arial Black" panose="020B0A04020102020204" pitchFamily="34" charset="0"/>
              </a:rPr>
              <a:t>SEZIONE TRASVERSA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52575"/>
            <a:ext cx="8382000" cy="497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TUBE UTERINE: CARATTERI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dell’ EPITELIO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35113"/>
            <a:ext cx="7543800" cy="516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VAGINA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Condotto MUSCOLO-MEMBRANOSO, IMPARI e MEDIANO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Dall’ UTERO, attraversato il PAVIMENTO PELVICO, si apre nel VESTIBOLO VAGINALE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Riceve lo SPERMA, dà passaggio al FLUSSO MESTRUALE, al FETO nell’ atto del PARTO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È localizzata tra VESCICA URINARIA – URETRA (anteriormente) ed INTESTINO RETTO (posteriormente)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PROIEZIONE SAGITTALE ORGANI APPARATO GENITALE FEMMINILE</a:t>
            </a: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010400" cy="507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4582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VAGINA: ASPETTI ANATOMO-MACROSCOPICI 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Si trova nella PICCOLA PELVI e nel PERINEO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Ha direzione OBLIQUA in senso CRANIO-CAUDALE e POSTERO-ANTERIORE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Lunghezza sui 7-8 cm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Rapporti con VESCICA URINARIA (TRIGONO) ed URETRA attraverso i SETTI VESCICO-VAGINALE e URETROVAGINALE</a:t>
            </a:r>
          </a:p>
          <a:p>
            <a:pPr marL="0" indent="0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PARETE POSTERIORE: rapporto con il PERITONEO del CAVO RETTO-UTERINO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Essa, inoltre, è intimamente connessa all’ INTESTINO RETTO attraverso il SETTO RETTO-VAGINALE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Vi si inseriscono i MUSCOLI PUBO-VAGINALI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CARATTERI MORFOLOGICI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FORMA e DIMESIONI di una GROSSA MANDORLA cm (3.5 x 2 x 1)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MAGGIOR ASSE VERTICALE disposto “quasi SAGITTALMENTE”.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FACCIA LATERALE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FACCIA MEDIALE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MARGINE ANTERIORE con l’ ILO ed INSERZIONE del MESOVARIO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MARGINE POSTERIORE (libero)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POLO SUPERIORE (TUBARICO)</a:t>
            </a:r>
          </a:p>
          <a:p>
            <a:pPr marL="334963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POLO INFERIORE (UTERINO)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VAGINA: STRUTTURA MICROSCOPICA</a:t>
            </a: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TONACA MUCOSA: 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EPITELIO PAVIMENTOSO COMPOSTO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LAMINA PROPRIA sollevata in PAPILLE, costituita da CONNETTIVO DENSO e FIBRE ELASTICHE. È PRIVA di GHIANDOLE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TONACA MUSCOLARE: fibrocellule MUSCOLARI LISCE a DECORSO ELICOIDALE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TONACA AVVENTIZIA: connettivo denso con COMPONENTE ELASTICA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VAGINA: STRUTTURA</a:t>
            </a: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84313"/>
            <a:ext cx="8077200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763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GENITALI ESTERNI FEMMINILI</a:t>
            </a: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8674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Costituiscono la VULVA o PUDENDO MULIEBRE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Comprendono: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MONTE DEL PUBE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GRANDI LABBRA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PICCOLE LABBRA</a:t>
            </a:r>
          </a:p>
          <a:p>
            <a:pPr marL="338138" indent="-333375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(che comprendono il VESTIBOLO della VAGINA)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APPARATO ERETTILE (CLITORIDE)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-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GHIANDOLE VESTIBOLARI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763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GENITALI ESTERNI FEMMINILI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63650"/>
            <a:ext cx="8610600" cy="550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565400"/>
            <a:ext cx="9144000" cy="1066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 A M M E L L A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2400">
                <a:latin typeface="Arial Black" panose="020B0A04020102020204" pitchFamily="34" charset="0"/>
              </a:rPr>
              <a:t>APPARATO GENITALE FEMMINILE</a:t>
            </a:r>
            <a:br>
              <a:rPr lang="it-IT" altLang="it-IT" sz="2400">
                <a:latin typeface="Arial Black" panose="020B0A04020102020204" pitchFamily="34" charset="0"/>
              </a:rPr>
            </a:br>
            <a:endParaRPr lang="it-IT" altLang="it-IT" sz="2400">
              <a:latin typeface="Arial Black" panose="020B0A04020102020204" pitchFamily="34" charset="0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3429000"/>
            <a:ext cx="24034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ANATOMIA DI SUPERFICIE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8763000" cy="483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</a:t>
            </a: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63246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RILIEVO CUTANEO, PARI e SIMMETRICO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SUPERFICIE TORACICA ANTERIORE</a:t>
            </a:r>
          </a:p>
          <a:p>
            <a:pPr marL="339725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È costituita da un GRUPPO DI GHIANDOLE</a:t>
            </a:r>
          </a:p>
          <a:p>
            <a:pPr marL="339725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Occupano uno SPAZIO rilevabile tra la 3° e la 7° COSTA </a:t>
            </a:r>
          </a:p>
          <a:p>
            <a:pPr marL="339725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88925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CARATTERI MORFOLOGICI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[1]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 MAMMELLE si sviluppano, nella donna, nella cosiddetta ETA’ della PUBERTA’ (12-16 anni)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Aumentano di volume nella fase PREMESTRUALE a causa di un EDEMA CONGESTIZIO nello stroma perighiandolare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Vanno in ATROFIA nella MENOPAUSA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036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CARATTERI MORFOLOGICI [2]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638800"/>
          </a:xfrm>
          <a:ln/>
        </p:spPr>
        <p:txBody>
          <a:bodyPr/>
          <a:lstStyle/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4963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 livello della PORZIONE CENTRALE e SPORGENTE della MAMMELLA si ritrovano :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AREOLA, CUTE PIGMENTATA con diametro sui 3-5 cm. 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CAPEZZOLO, rilievo posto al centro dell’ AREOLA (altezza sui 10 mm), con gli sbocchi dei DOTTI ESCRETORI della GHIANDOLA MAMMARIA e APPARATI PILO-SEBACEI.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Presenta CUTE RUGOSA e PIGMENTATA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STRUTTURA 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CUTE: estremamente DISTENSIBILE per permettere le fisiologiche VARIAZIONI DI VOLUME, con l' IPODERMA che ne permette lo SCORRIMENTO sulla FASCIA del M. 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GRANDE PETTORALE.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90500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OVARIO ed ORGANI GENITALI FEMMINILI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5588"/>
            <a:ext cx="914400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GHIANDOLA MAMMARIA: SCHEMA STRUTTURALE in VARIE FASI FUNZIONALI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9" b="5919"/>
          <a:stretch>
            <a:fillRect/>
          </a:stretch>
        </p:blipFill>
        <p:spPr bwMode="auto">
          <a:xfrm>
            <a:off x="0" y="1452563"/>
            <a:ext cx="9144000" cy="540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2119" b="59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5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GHIANDOLA MAMMARIA: STRUTTURA [1]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Ghiandola ESOCRINA Costituita da 15-20 LOBI immersi in TESSUTO ADIPOSO.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Ogni LOBO si suddivide in LOBULI contenenti distinte GHIANDOLE TUBULO-ALVEOLARI (ACINOSE) COMPOSTE. Ogni lobo fa capo ad un proprio DOTTO ESCRETORE o DOTTO GALATTOFORO. Il DOTTO GALATTOFORO deriva dai DOTTI LOBULARI, che a propria volta derivano dai CONDOTTI ALVEOLARI, che mostrano delle dilatazioni che costituiscono gli ALVEOLI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5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GHIANDOLA MAMMARIA: STRUTTURA [2] 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ALVEOLI: presentano 2 CITOTIPI:</a:t>
            </a:r>
          </a:p>
          <a:p>
            <a:pPr marL="339725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- CELLULE MIOEPITELIALI: hanno proprietà contrattili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- CELLULE SECERNENTI: sono elementi CUBICI o CILINDRICI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Nei DOTTI ESCRETORI l' EPITELIO varia da: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CUBICO SEMPLICE, a CUBICO BISTRATIFICATO (nei cosiddetti DOTTI GALATTOFORI), a PAVIMENTOSO PLURISTRATIFICATO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74613"/>
            <a:ext cx="77724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GHIANDOLA MAMMARIA: ASPETTI MICROSCOPICI</a:t>
            </a: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58888"/>
            <a:ext cx="8229600" cy="555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GH. MAMMARIA: ADENOMERI</a:t>
            </a: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87413"/>
            <a:ext cx="7010400" cy="591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12713"/>
            <a:ext cx="89154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GHIANDOLA MAMMARIA: ASPETTI ANATOMO-MICROSCOPICI</a:t>
            </a: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22375"/>
            <a:ext cx="7848600" cy="557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77788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GHIANDOLA MAMMARIA: ASPETTI ULTRASTRUTTURALI</a:t>
            </a: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990600"/>
            <a:ext cx="454025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-77788"/>
            <a:ext cx="89154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IRRORAZIONE SANGUIFERA</a:t>
            </a: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62025"/>
            <a:ext cx="7010400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2636838"/>
            <a:ext cx="3455987" cy="17287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DRENAGGIO LINFATICO</a:t>
            </a: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0"/>
            <a:ext cx="57864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MAMMELLA:  ASPETTO SUPERFICIALE e SUDDIVISIONE in QUADRANTI</a:t>
            </a: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628775"/>
            <a:ext cx="5927725" cy="52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OVAIO: ASPETTI TOPOGRAFICI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POSIZIONE VARIABILE perché deve seguire gli spostamenti degli organi pelvici nella gravidanza</a:t>
            </a:r>
          </a:p>
          <a:p>
            <a:pPr marL="341313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4963" indent="-334963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 sua FACCIA LATERALE corrisponde alla FOSSETTA di KRAUSE (depressione della PARETE POSTERO-LATERALE della PICCOLA PELVI) presso la ARTICOLAZIONE SACROILIACA</a:t>
            </a:r>
          </a:p>
          <a:p>
            <a:pPr marL="341313" indent="-334963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4963" algn="l"/>
                <a:tab pos="439738" algn="l"/>
                <a:tab pos="889000" algn="l"/>
                <a:tab pos="1338263" algn="l"/>
                <a:tab pos="1787525" algn="l"/>
                <a:tab pos="2236788" algn="l"/>
                <a:tab pos="2686050" algn="l"/>
                <a:tab pos="3135313" algn="l"/>
                <a:tab pos="3584575" algn="l"/>
                <a:tab pos="4033838" algn="l"/>
                <a:tab pos="4483100" algn="l"/>
                <a:tab pos="4932363" algn="l"/>
                <a:tab pos="5381625" algn="l"/>
                <a:tab pos="5830888" algn="l"/>
                <a:tab pos="6280150" algn="l"/>
                <a:tab pos="6729413" algn="l"/>
                <a:tab pos="7178675" algn="l"/>
                <a:tab pos="7627938" algn="l"/>
                <a:tab pos="8077200" algn="l"/>
                <a:tab pos="8526463" algn="l"/>
                <a:tab pos="897572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Times New Roman"/>
        <a:ea typeface="SimSun"/>
        <a:cs typeface=""/>
      </a:majorFont>
      <a:minorFont>
        <a:latin typeface="Times New Roman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</TotalTime>
  <Words>2251</Words>
  <Application>Microsoft Office PowerPoint</Application>
  <PresentationFormat>Presentazione su schermo (4:3)</PresentationFormat>
  <Paragraphs>401</Paragraphs>
  <Slides>89</Slides>
  <Notes>89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0</vt:i4>
      </vt:variant>
      <vt:variant>
        <vt:lpstr>Titoli diapositive</vt:lpstr>
      </vt:variant>
      <vt:variant>
        <vt:i4>89</vt:i4>
      </vt:variant>
    </vt:vector>
  </HeadingPairs>
  <TitlesOfParts>
    <vt:vector size="94" baseType="lpstr">
      <vt:lpstr>Times New Roman</vt:lpstr>
      <vt:lpstr>SimSun</vt:lpstr>
      <vt:lpstr>Lucida Sans Unicode</vt:lpstr>
      <vt:lpstr>Arial Black</vt:lpstr>
      <vt:lpstr>Tema di Office</vt:lpstr>
      <vt:lpstr>APPARATO GENITALE FEMMINILE </vt:lpstr>
      <vt:lpstr>APPARATO  GENITALE  FEMMINILE</vt:lpstr>
      <vt:lpstr>APPARATO GENITALE FEMMINILE</vt:lpstr>
      <vt:lpstr>ORGANI GENITALI FEMMINILI NELLA PICCOLA PELVI</vt:lpstr>
      <vt:lpstr>OVAIO, UTERO e TUBE UTERINE</vt:lpstr>
      <vt:lpstr>OVAIO: GENERALITA’</vt:lpstr>
      <vt:lpstr>OVAIO: CARATTERI MORFOLOGICI</vt:lpstr>
      <vt:lpstr>OVARIO ed ORGANI GENITALI FEMMINILI</vt:lpstr>
      <vt:lpstr>OVAIO: ASPETTI TOPOGRAFICI</vt:lpstr>
      <vt:lpstr>OVAIO: MEZZI DI FISSITA’</vt:lpstr>
      <vt:lpstr>OVAIO: RELAZIONI con IL PERITONEO</vt:lpstr>
      <vt:lpstr>PELVI FEMMINILE in PROIEZIONE SAGITTALE </vt:lpstr>
      <vt:lpstr>LEGAMENTO LARGO: ASPETTI ANATOMO-MACROSCOPICI</vt:lpstr>
      <vt:lpstr>SCHEMATIZZAZIONE LEGAMENTO LARGO</vt:lpstr>
      <vt:lpstr>LEGAMENTO  LARGO </vt:lpstr>
      <vt:lpstr>OVARIO ed ORGANI GENITALI FEMMINILI</vt:lpstr>
      <vt:lpstr>OVAIO: VASCOLARIZZAZIONE </vt:lpstr>
      <vt:lpstr>OVAIO: VASCOLARIZZAZIONE </vt:lpstr>
      <vt:lpstr>OVAIO: SCHEMA STRUTTURALE</vt:lpstr>
      <vt:lpstr>OVAIO: SCHEMA ANATOMO-MICROSCOPICO</vt:lpstr>
      <vt:lpstr>OVAIO: SCHEMA STRUTTURALE</vt:lpstr>
      <vt:lpstr>OVAIO: FOLLICOLI OOFORI (I)</vt:lpstr>
      <vt:lpstr>OVAIO: FOLLICOLI OOFORI (II)</vt:lpstr>
      <vt:lpstr>SCHEMA STRUTTURALE DEI FOLLICOLI OOFORI</vt:lpstr>
      <vt:lpstr>UTERO</vt:lpstr>
      <vt:lpstr>ORGANI GENITALI FEMMINILI NELLA PICCOLA PELVI</vt:lpstr>
      <vt:lpstr>UTERO: GENERALITA’</vt:lpstr>
      <vt:lpstr>UTERO: VARIAZIONI DI DIMENSIONI</vt:lpstr>
      <vt:lpstr>UTERO: ASPETTI TOPOGRAFICI</vt:lpstr>
      <vt:lpstr>UTERO: ANTIVERSIONE ed ANTIFLESSIONE</vt:lpstr>
      <vt:lpstr>UTERO: VARIAZIONI DI POSIZIONE</vt:lpstr>
      <vt:lpstr>UTERO: MEZZI DI FISSITA’ (1)</vt:lpstr>
      <vt:lpstr>UTERO: MEZZI DI FISSITA’ (2)</vt:lpstr>
      <vt:lpstr> LEGAMEN-TO CARDI-NALE</vt:lpstr>
      <vt:lpstr>PELVI FEMMINILE e DISPOSITIVI FASCIALI</vt:lpstr>
      <vt:lpstr>UTERO: CORPO e FONDO</vt:lpstr>
      <vt:lpstr>UTERO: COLLO</vt:lpstr>
      <vt:lpstr>COLLO UTERINO: MUSO DI TINCA</vt:lpstr>
      <vt:lpstr>UTERO: VASCOLARIZZAZIONE</vt:lpstr>
      <vt:lpstr>UTERO: VASCOLARIZZAZIONE SANGUIFERA</vt:lpstr>
      <vt:lpstr>UTERO: INNERVAZIONE</vt:lpstr>
      <vt:lpstr>INNERVAZIONE del S.N.A. di ORGANI PELVICI FEMMINILI</vt:lpstr>
      <vt:lpstr>ANESTESIOLOGIA: BASI ANATOMICHE</vt:lpstr>
      <vt:lpstr>UTERO: CONFORMAZIONE INTERNA</vt:lpstr>
      <vt:lpstr>UTERO: ASPETTI ANATOMO-MICROSCOPICI</vt:lpstr>
      <vt:lpstr>UTERO: STRUTTURA MICROSCOPICA</vt:lpstr>
      <vt:lpstr>UTERO: ENDOMETRIO (I)</vt:lpstr>
      <vt:lpstr>ENDOMETRIO: SCHEMA STRUTTURALE</vt:lpstr>
      <vt:lpstr>UTERO: ENDOMETRIO (II)</vt:lpstr>
      <vt:lpstr>ENDOMETRIO</vt:lpstr>
      <vt:lpstr>UTERO: ASPETTI ANATOMO-MICROSCOPICI</vt:lpstr>
      <vt:lpstr>UTERO: FASI DI MODIFICAZIONI dell’ ENDOMETRIO</vt:lpstr>
      <vt:lpstr>CICLI OVARICO ed UTERINO:  SCHEMA SINOTTICO</vt:lpstr>
      <vt:lpstr>CICLI OVARICO ed UTERINO: CORRELAZIONI</vt:lpstr>
      <vt:lpstr>UTERO: MIOMETRIO</vt:lpstr>
      <vt:lpstr>MIOMETRIO: ORIENTAMENTO FIBROCELLULE</vt:lpstr>
      <vt:lpstr>T U B E   U T E R I N E APPARATO GENITALE FEMMINILE </vt:lpstr>
      <vt:lpstr>SCHEMA TOPOGRAFICO GENITALE FEMMINILE</vt:lpstr>
      <vt:lpstr>TUBE  UTERINE</vt:lpstr>
      <vt:lpstr>ORGANI APPARATO GENITALE FEMMINILE</vt:lpstr>
      <vt:lpstr>TUBE UTERINE  GENERALITA’ MORFOLOGICHE</vt:lpstr>
      <vt:lpstr>TUBE UTERINE:  PADIGLIONE o INFUNDIBOLO</vt:lpstr>
      <vt:lpstr>TUBE UTERINE  RELAZIONI CON IL PERITONEO</vt:lpstr>
      <vt:lpstr>TUBE UTERINE:  STRUTTURA</vt:lpstr>
      <vt:lpstr>TUBA UTERINA: SEZIONE TRASVERSA</vt:lpstr>
      <vt:lpstr>TUBE UTERINE: CARATTERI  dell’ EPITELIO</vt:lpstr>
      <vt:lpstr>VAGINA</vt:lpstr>
      <vt:lpstr>PROIEZIONE SAGITTALE ORGANI APPARATO GENITALE FEMMINILE</vt:lpstr>
      <vt:lpstr>VAGINA: ASPETTI ANATOMO-MACROSCOPICI </vt:lpstr>
      <vt:lpstr>VAGINA: STRUTTURA MICROSCOPICA</vt:lpstr>
      <vt:lpstr>VAGINA: STRUTTURA</vt:lpstr>
      <vt:lpstr>GENITALI ESTERNI FEMMINILI</vt:lpstr>
      <vt:lpstr>GENITALI ESTERNI FEMMINILI</vt:lpstr>
      <vt:lpstr>M A M M E L L A APPARATO GENITALE FEMMINILE </vt:lpstr>
      <vt:lpstr>MAMMELLA: ANATOMIA DI SUPERFICIE</vt:lpstr>
      <vt:lpstr>MAMMELLA</vt:lpstr>
      <vt:lpstr>MAMMELLA: CARATTERI MORFOLOGICI [1]</vt:lpstr>
      <vt:lpstr>MAMMELLA: CARATTERI MORFOLOGICI [2]</vt:lpstr>
      <vt:lpstr>MAMMELLA: STRUTTURA </vt:lpstr>
      <vt:lpstr>GHIANDOLA MAMMARIA: SCHEMA STRUTTURALE in VARIE FASI FUNZIONALI</vt:lpstr>
      <vt:lpstr>GHIANDOLA MAMMARIA: STRUTTURA [1]</vt:lpstr>
      <vt:lpstr>GHIANDOLA MAMMARIA: STRUTTURA [2] </vt:lpstr>
      <vt:lpstr>GHIANDOLA MAMMARIA: ASPETTI MICROSCOPICI</vt:lpstr>
      <vt:lpstr>GH. MAMMARIA: ADENOMERI</vt:lpstr>
      <vt:lpstr>GHIANDOLA MAMMARIA: ASPETTI ANATOMO-MICROSCOPICI</vt:lpstr>
      <vt:lpstr>GHIANDOLA MAMMARIA: ASPETTI ULTRASTRUTTURALI</vt:lpstr>
      <vt:lpstr>MAMMELLA: IRRORAZIONE SANGUIFERA</vt:lpstr>
      <vt:lpstr>MAMMELLA: DRENAGGIO LINFATICO</vt:lpstr>
      <vt:lpstr>MAMMELLA:  ASPETTO SUPERFICIALE e SUDDIVISIONE in QUADRANTI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OVARIO</dc:title>
  <dc:creator>Vittorio Grill</dc:creator>
  <cp:lastModifiedBy>VITTORIO GRILL</cp:lastModifiedBy>
  <cp:revision>244</cp:revision>
  <cp:lastPrinted>1601-01-01T00:00:00Z</cp:lastPrinted>
  <dcterms:created xsi:type="dcterms:W3CDTF">2001-04-16T09:29:16Z</dcterms:created>
  <dcterms:modified xsi:type="dcterms:W3CDTF">2016-09-28T06:20:04Z</dcterms:modified>
</cp:coreProperties>
</file>