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10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506" y="32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7171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7172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70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smtClean="0">
                <a:solidFill>
                  <a:srgbClr val="000000"/>
                </a:solidFill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3886200" y="0"/>
            <a:ext cx="29670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smtClean="0">
                <a:solidFill>
                  <a:srgbClr val="000000"/>
                </a:solidFill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175" name="Rectangle 6"/>
          <p:cNvSpPr>
            <a:spLocks noGrp="1" noChangeArrowheads="1"/>
          </p:cNvSpPr>
          <p:nvPr>
            <p:ph type="sldImg"/>
          </p:nvPr>
        </p:nvSpPr>
        <p:spPr bwMode="auto">
          <a:xfrm>
            <a:off x="1143000" y="685800"/>
            <a:ext cx="4567238" cy="342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5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914400" y="4343400"/>
            <a:ext cx="50244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altLang="it-IT" noProof="0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/>
          </p:nvPr>
        </p:nvSpPr>
        <p:spPr bwMode="auto">
          <a:xfrm>
            <a:off x="0" y="8686800"/>
            <a:ext cx="29670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smtClean="0">
                <a:solidFill>
                  <a:srgbClr val="000000"/>
                </a:solidFill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3886200" y="8686800"/>
            <a:ext cx="29670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smtClean="0">
                <a:solidFill>
                  <a:srgbClr val="000000"/>
                </a:solidFill>
                <a:cs typeface="Lucida Sans Unicode" panose="020B0602030504020204" pitchFamily="34" charset="0"/>
              </a:defRPr>
            </a:lvl1pPr>
          </a:lstStyle>
          <a:p>
            <a:pPr>
              <a:defRPr/>
            </a:pPr>
            <a:fld id="{D05C10C2-91E5-4F6F-B574-4E0B00AB1EFB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9F4823FA-EFF4-46AA-A7A5-8F48E5501E47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921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2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3875"/>
            <a:ext cx="5029200" cy="4143375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DE9F857B-23F4-4A04-B245-536FF903B034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765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D0F34C22-92BF-4D02-AF9A-32273325DB3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100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1197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197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D699408C-B863-48F7-86C9-A73A41F8E7B3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101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1401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402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D759F80-C54D-4814-B04F-48FEDF2277DC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102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1606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606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89950F97-AF27-4658-8562-E2B1BC797006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103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1811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811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A99EA07E-6F3F-4CA7-8ED5-4D05CAD2BAA5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104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2016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016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52768ADF-05F9-4A03-9F89-B896CF426918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969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039813" y="722313"/>
            <a:ext cx="4811712" cy="3608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70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9163" y="4570413"/>
            <a:ext cx="5049837" cy="43307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9DF7BB7-03F2-437E-8985-86504D31F536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3174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879475" y="736600"/>
            <a:ext cx="4910138" cy="3683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66750" y="4664075"/>
            <a:ext cx="5335588" cy="44196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09582D9D-38E4-4F3C-B9A5-0D4CA4DE9102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3379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879475" y="736600"/>
            <a:ext cx="4910138" cy="3683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66750" y="4664075"/>
            <a:ext cx="5335588" cy="44196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CDD1E446-2E04-48FA-B456-E34FAAB2C25E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3584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879475" y="736600"/>
            <a:ext cx="4910138" cy="3683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66750" y="4664075"/>
            <a:ext cx="5335588" cy="44196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E0A9D42E-25BB-44B5-96BB-93A4D0D30E7B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3789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879475" y="736600"/>
            <a:ext cx="4910138" cy="3683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789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66750" y="4664075"/>
            <a:ext cx="5335588" cy="44196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92976429-C198-45C3-ADF6-5F3EF5E3E56D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3993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879475" y="736600"/>
            <a:ext cx="4910138" cy="3683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4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666750" y="4664075"/>
            <a:ext cx="5335588" cy="44196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18C33188-B5B1-4BD2-829A-595CF8BC94B2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4198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038225" y="722313"/>
            <a:ext cx="4811713" cy="3608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9163" y="4570413"/>
            <a:ext cx="5049837" cy="43307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FDF3FB9C-770C-4F1A-9654-2604F01894DB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4403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038225" y="722313"/>
            <a:ext cx="4811713" cy="3608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9163" y="4570413"/>
            <a:ext cx="5049837" cy="43307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6DF130A-10D9-43EA-918D-B1C8E7BFB745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4608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038225" y="722313"/>
            <a:ext cx="4811713" cy="3608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9163" y="4565650"/>
            <a:ext cx="5049837" cy="43497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5ACD40A8-FE33-4C31-85B8-1C516B08F1F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126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3875"/>
            <a:ext cx="5029200" cy="4143375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F28181EB-088F-4D93-813B-A7B9F8DB9648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4813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038225" y="722313"/>
            <a:ext cx="4811713" cy="3608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9163" y="4570413"/>
            <a:ext cx="5049837" cy="43307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C4089E6-C746-46CA-BA77-23EDB5B966DF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5017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038225" y="722313"/>
            <a:ext cx="4811713" cy="3608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018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9163" y="4570413"/>
            <a:ext cx="5049837" cy="43307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ED1A0AC-73EF-4996-B228-0DC1DB69867A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5222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038225" y="722313"/>
            <a:ext cx="4811713" cy="3608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9163" y="4570413"/>
            <a:ext cx="5049837" cy="43307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9539C50-B074-4C0E-AF54-3BD549AE2D0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5427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038225" y="722313"/>
            <a:ext cx="4811713" cy="36083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427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9163" y="4570413"/>
            <a:ext cx="5049837" cy="43307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EFE82576-0B2E-4797-A83A-AB0AF9A0D59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5632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CE0773EE-9552-4454-BC67-418FB028C4BD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5837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F068B17F-0DB9-45BD-A515-B6A2B1807E53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6041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042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F6B577E4-1ECA-47EA-B772-D5FD55EEE2F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6246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BF12D2FE-AF48-44F3-8EC3-FB0FE278F8D8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6451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4195A64F-D5B4-46B0-8A41-549FE617E42E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6656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D89D0A9D-02FD-439C-BCB4-3E5AF740B46E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331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042F6A4E-F658-44DE-9452-F52FC7804316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6861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DD7F7502-FFA0-4409-9A8A-FF302AF8FAE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7065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6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B3459C2D-F346-4DDE-93F4-466B2A80E5A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7270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9FECE56-870C-43FA-AAFD-FE24ECBAC4E5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7475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CCA9CF2F-254F-41B5-87FE-AAAA5C06A33B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7680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ABD4FD11-CA20-447B-8BD8-BC6AB038F83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7885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87C17660-7C13-4BB7-BB48-7084BBD0B758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8089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90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BEF687A4-F151-4C2C-9AB4-BC2576E694A6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8294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53E69F5-FEFA-4957-96DA-2CAA629ED77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8499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59C6BA3-C013-4AE7-811F-BFBC183D6B88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8704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65C527FB-E142-45EC-A960-961DAE114B7E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536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3875"/>
            <a:ext cx="5029200" cy="4143375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B76AAAAF-C6E9-4A3E-BAC9-FD8F1F901C7D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8909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CA1B4331-32D0-455E-ABC1-48AE9E9E878F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9113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4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17298D19-7D8A-42A3-B4D8-42385B22BAEC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9318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635347EB-E4D1-4A8D-8B38-E43E28EFEE9A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9523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97D68A6A-F9AD-4CE8-A966-500AA6211AA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9728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EAA90F4-4DAE-470B-8F56-A6D34133E24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9933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FA0C44EF-A645-424D-BF98-2D11B0086B8F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0137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8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5CC9AD7F-E104-47A4-8CC4-7A39CBD9C2C7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0342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C38828EF-B6E6-4A91-ACE1-63DDF54652DC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0547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7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4C12373E-C3C1-42B7-B5A9-F2EFC98F553A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0752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752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F342FCE8-8719-449C-BECD-E2C4EC83DE6A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741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105600B5-AFF5-41AF-9D83-B04643DF4A34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0957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F7C3C2C1-2DC4-4433-87F1-FAECDCD7E92F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1161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2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9B89FC03-6359-4521-A590-08A69B21009C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1366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5DDD426A-78A4-41F0-B5F5-F1353089CB26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1571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571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46E7C3FB-91E9-48BE-A4CA-398D7C8BA5D5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1776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776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548BCF9-66D9-45BF-B95A-BBAF31876553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1981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5E900083-7B59-44BE-A869-50073BFE0AD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2185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186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1A7FD54-53C0-40B1-BC34-806810F1D58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2390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390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08E54EB9-9CAB-4B4A-989D-2A321512E5D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2595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595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0089C0A-AA04-4B3B-B719-7C3255C3B2C8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2800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800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3EC48DF-F414-4FA7-8065-9FF80781767F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3875"/>
            <a:ext cx="5029200" cy="4143375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A81277D1-2924-4803-8F47-577B3AD49E48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3005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005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C8F727CC-CBDA-4787-BB42-2BCD5A04C90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3209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210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65BC8389-9B85-4B1E-8F5E-E87FDF73DF4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3414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414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00917AAE-A089-49D6-B445-60B8C58AD69B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3619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619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AF2804AF-516F-4290-85A4-59CA308F4740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3824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824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AFC53DA7-3E90-41C5-A728-6057BA6DEAD3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4029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029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A727F76-B12A-4112-8F20-7A923A829F8B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4233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234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4CA16DF9-827D-4EA5-9740-9BB64E948027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4438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438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5DDD5C7E-D198-461D-B781-813B398DCDB4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4643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643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35959EB-BD37-4D64-BECC-F5FDDF60984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4848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848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80C3975F-08C2-4889-A3C3-2DCBEA2AC582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150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3875"/>
            <a:ext cx="5029200" cy="4143375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AD89AFB-5737-4838-8920-B2678C88773A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5053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053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9952AF7-67A0-48BE-8D8B-D5F8E892FC0F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5257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258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00A92903-692C-410D-B92B-63BFCAA46F2D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5462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462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B9E71533-4420-4120-ACB3-6D78410CC28F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5667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667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5909168-0A87-49E2-885E-4B6E7B3CCC6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5872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872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8638"/>
            <a:ext cx="5029200" cy="4133850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C580848D-315A-4A58-816C-61E718C79DD4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6077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077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F559FBD-4F73-4AC8-A4F4-F8290B080E98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6281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282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C420ACF1-CBBB-44E7-AB17-83F8C4B307F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6486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486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1747258-2B9F-43D6-9BC1-8B1A5769FE82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6691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691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143BEEF2-773D-42D8-988E-B45A6FFCF8D0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6896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896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2724B3D3-9A22-4707-85B1-1E87E560B458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355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6C905826-6AC0-436C-B0ED-40231B33B20E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7101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101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F73AEE9-F8D7-4288-995E-AF075A6F10BE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7305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306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E0790A8D-3393-4E8F-AAE6-926637A2566F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7510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510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146C50B7-2115-4CE5-89A4-149436E250B6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7715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715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A315E7C-59D2-4FF9-B2B8-5ED0F99DFE63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7920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920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812142B8-6A84-4820-8B33-97AA5CD5C263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8125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125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1433C921-EA63-4D66-BB48-04D23465B142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8329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330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5FA0FD14-CA58-41D5-A584-08961BBA98E7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8534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534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46F50A2C-23F2-4714-8D21-57887191A637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8739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739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C3CD0A5D-6DB4-47BC-9C99-3A61BF6E1770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8944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944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1A3D2A00-7FF6-441D-9BD0-9F8840979F26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560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86453ED9-E85C-4CBA-B847-1A1B42FA3652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9149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149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A7AC78F8-871C-47AD-8779-40BF64FB6CAD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91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9353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354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A4F695D5-7C28-4519-9CCC-C582864001A1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92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9558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558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884C3D68-5D4B-42A6-B8FA-E3EEFFA7C5F9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93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9763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763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784499CA-EEE6-4A58-9B08-223C42E24FB3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94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19968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968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961F5FCF-95A0-48B8-9B32-3A5C18AB3456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95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01731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1732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67CC4B9-04A7-4DAA-8568-BE1A19352F1D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96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0377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3780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36A7FBE9-E5CB-4ECF-8AC2-44093B1585F5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97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0582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828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DE506F8A-643B-44AA-B77F-AD3FFFADE22A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98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0787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7876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>
              <a:buClrTx/>
              <a:buFontTx/>
              <a:buNone/>
            </a:pPr>
            <a:fld id="{6CAD49AF-9778-4AAB-BE1B-6D463284A2B3}" type="slidenum">
              <a:rPr lang="it-IT" altLang="it-IT" sz="1200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99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0992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9924" name="Rectangle 2"/>
          <p:cNvSpPr txBox="1">
            <a:spLocks noChangeArrowheads="1"/>
          </p:cNvSpPr>
          <p:nvPr>
            <p:ph type="body" idx="1"/>
          </p:nvPr>
        </p:nvSpPr>
        <p:spPr>
          <a:xfrm>
            <a:off x="914400" y="4333875"/>
            <a:ext cx="5029200" cy="4143375"/>
          </a:xfr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9"/>
          <p:cNvSpPr/>
          <p:nvPr/>
        </p:nvSpPr>
        <p:spPr>
          <a:xfrm>
            <a:off x="4763" y="0"/>
            <a:ext cx="9139237" cy="4572000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3EA83-C6DF-443C-BA88-0CE27E42A71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11146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506B2-11C7-41DF-BE7D-5AAFF00FB23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41932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 rot="5400000" flipV="1">
            <a:off x="7543800" y="173038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D17DE-B491-4400-A79C-DA99BFA3E0B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71487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463550"/>
            <a:ext cx="7767638" cy="1430338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06825" cy="42306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08413" cy="42306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idx="10"/>
          </p:nvPr>
        </p:nvSpPr>
        <p:spPr>
          <a:xfrm>
            <a:off x="685800" y="6248400"/>
            <a:ext cx="1900238" cy="4556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90838" cy="4556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1900238" cy="4556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3A562-8667-4055-8541-24E64BF995DD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3740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D761F-62F1-4E24-98A3-5E1C924FEF3B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23882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10"/>
          <p:cNvSpPr/>
          <p:nvPr/>
        </p:nvSpPr>
        <p:spPr>
          <a:xfrm>
            <a:off x="4763" y="0"/>
            <a:ext cx="9139237" cy="4572000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b="0" spc="200" baseline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3A4BC-664F-4E65-BC0A-833B7DBC1B7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69536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65B83-E990-474A-B9A0-13F355DBBDE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05389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8FE70-AEE5-4BB7-976E-62ECCE529309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2851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FF581-9935-4E17-86B8-EAF1252559E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44759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F8EFB-2D32-46D8-AEB7-E8E2A9BED937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19067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33066-0850-410F-A35F-41B435EBFBC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39314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0955E-3AF6-439E-AF2A-0AD2389B93B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23104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350" y="585788"/>
            <a:ext cx="7289800" cy="1498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8350" y="2286000"/>
            <a:ext cx="7289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Modifica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  <a:endParaRPr lang="en-US" alt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350" y="6470650"/>
            <a:ext cx="1616075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650"/>
            <a:ext cx="442595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650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F6B7F2B9-7A34-434E-9431-4CBC2BA6BA8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7088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9" r:id="rId2"/>
    <p:sldLayoutId id="2147483687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8" r:id="rId9"/>
    <p:sldLayoutId id="2147483685" r:id="rId10"/>
    <p:sldLayoutId id="2147483689" r:id="rId11"/>
    <p:sldLayoutId id="2147483690" r:id="rId12"/>
  </p:sldLayoutIdLst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4400" kern="1200" cap="all" spc="100">
          <a:solidFill>
            <a:srgbClr val="0D0D0D"/>
          </a:solidFill>
          <a:latin typeface="+mj-lt"/>
          <a:ea typeface="+mj-ea"/>
          <a:cs typeface="+mj-cs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anose="020B0606020104020203" pitchFamily="34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anose="020B0606020104020203" pitchFamily="34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anose="020B0606020104020203" pitchFamily="34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anose="020B0606020104020203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anose="020B0606020104020203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anose="020B0606020104020203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anose="020B0606020104020203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Tw Cen MT Condensed" panose="020B0606020104020203" pitchFamily="34" charset="0"/>
        </a:defRPr>
      </a:lvl9pPr>
    </p:titleStyle>
    <p:bodyStyle>
      <a:lvl1pPr marL="90488" indent="-90488" algn="l" rtl="0" fontAlgn="base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13" indent="-136525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-136525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3725" indent="-136525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6288" indent="-136525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SCHEMI GENERALI APPARATI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DIGERENTE – RESPIRATORIO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3230563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19200"/>
            <a:ext cx="3775075" cy="531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395288" y="1125538"/>
            <a:ext cx="4691062" cy="11430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OSSO</a:t>
            </a:r>
            <a:b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IOIDE (JOIDE)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3338"/>
            <a:ext cx="5292725" cy="301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963" y="0"/>
            <a:ext cx="3856037" cy="494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9" name="Line 4"/>
          <p:cNvSpPr>
            <a:spLocks noChangeShapeType="1"/>
          </p:cNvSpPr>
          <p:nvPr/>
        </p:nvSpPr>
        <p:spPr bwMode="auto">
          <a:xfrm flipV="1">
            <a:off x="2124075" y="2341563"/>
            <a:ext cx="5327650" cy="2032000"/>
          </a:xfrm>
          <a:prstGeom prst="line">
            <a:avLst/>
          </a:prstGeom>
          <a:noFill/>
          <a:ln w="76320" cap="sq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6630" name="Rectangle 5"/>
          <p:cNvSpPr>
            <a:spLocks noChangeArrowheads="1"/>
          </p:cNvSpPr>
          <p:nvPr/>
        </p:nvSpPr>
        <p:spPr bwMode="auto">
          <a:xfrm>
            <a:off x="7380288" y="1916113"/>
            <a:ext cx="431800" cy="504825"/>
          </a:xfrm>
          <a:prstGeom prst="rect">
            <a:avLst/>
          </a:prstGeom>
          <a:noFill/>
          <a:ln w="2844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 RETTO: 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PROIEZIONE 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FRONTALE</a:t>
            </a:r>
          </a:p>
        </p:txBody>
      </p:sp>
      <p:pic>
        <p:nvPicPr>
          <p:cNvPr id="2109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" r="3244" b="2599"/>
          <a:stretch>
            <a:fillRect/>
          </a:stretch>
        </p:blipFill>
        <p:spPr bwMode="auto">
          <a:xfrm>
            <a:off x="252413" y="1125538"/>
            <a:ext cx="4248150" cy="573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121" r="3244" b="259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094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55838"/>
            <a:ext cx="4495800" cy="420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RETTO: CURVATURE 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(Curve o Flessure)</a:t>
            </a:r>
          </a:p>
        </p:txBody>
      </p:sp>
      <p:pic>
        <p:nvPicPr>
          <p:cNvPr id="2129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7696200" cy="595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2996" name="Text Box 3"/>
          <p:cNvSpPr txBox="1">
            <a:spLocks noChangeArrowheads="1"/>
          </p:cNvSpPr>
          <p:nvPr/>
        </p:nvSpPr>
        <p:spPr bwMode="auto">
          <a:xfrm>
            <a:off x="1066800" y="24384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212997" name="Text Box 4"/>
          <p:cNvSpPr txBox="1">
            <a:spLocks noChangeArrowheads="1"/>
          </p:cNvSpPr>
          <p:nvPr/>
        </p:nvSpPr>
        <p:spPr bwMode="auto">
          <a:xfrm>
            <a:off x="604838" y="2466975"/>
            <a:ext cx="2600325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 sz="2000">
                <a:solidFill>
                  <a:srgbClr val="FF0000"/>
                </a:solidFill>
                <a:latin typeface="Arial Black" panose="020B0A04020102020204" pitchFamily="34" charset="0"/>
              </a:rPr>
              <a:t>CURVA SACRALE</a:t>
            </a:r>
          </a:p>
        </p:txBody>
      </p:sp>
      <p:sp>
        <p:nvSpPr>
          <p:cNvPr id="212998" name="Line 5"/>
          <p:cNvSpPr>
            <a:spLocks noChangeShapeType="1"/>
          </p:cNvSpPr>
          <p:nvPr/>
        </p:nvSpPr>
        <p:spPr bwMode="auto">
          <a:xfrm>
            <a:off x="1752600" y="2819400"/>
            <a:ext cx="2286000" cy="1295400"/>
          </a:xfrm>
          <a:prstGeom prst="line">
            <a:avLst/>
          </a:prstGeom>
          <a:noFill/>
          <a:ln w="76320" cap="sq">
            <a:solidFill>
              <a:srgbClr val="0033C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2999" name="Text Box 6"/>
          <p:cNvSpPr txBox="1">
            <a:spLocks noChangeArrowheads="1"/>
          </p:cNvSpPr>
          <p:nvPr/>
        </p:nvSpPr>
        <p:spPr bwMode="auto">
          <a:xfrm>
            <a:off x="5102225" y="4752975"/>
            <a:ext cx="2884488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 sz="2000">
                <a:solidFill>
                  <a:srgbClr val="FF0000"/>
                </a:solidFill>
                <a:latin typeface="Arial Black" panose="020B0A04020102020204" pitchFamily="34" charset="0"/>
              </a:rPr>
              <a:t>CURVA PERINEALE</a:t>
            </a:r>
          </a:p>
        </p:txBody>
      </p:sp>
      <p:sp>
        <p:nvSpPr>
          <p:cNvPr id="213000" name="Line 7"/>
          <p:cNvSpPr>
            <a:spLocks noChangeShapeType="1"/>
          </p:cNvSpPr>
          <p:nvPr/>
        </p:nvSpPr>
        <p:spPr bwMode="auto">
          <a:xfrm flipH="1" flipV="1">
            <a:off x="4567238" y="4872038"/>
            <a:ext cx="542925" cy="85725"/>
          </a:xfrm>
          <a:prstGeom prst="line">
            <a:avLst/>
          </a:prstGeom>
          <a:noFill/>
          <a:ln w="57240" cap="sq">
            <a:solidFill>
              <a:srgbClr val="008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74613"/>
            <a:ext cx="9144000" cy="1068387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  RETTO:  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MEZZI di FISSITA’</a:t>
            </a:r>
          </a:p>
        </p:txBody>
      </p:sp>
      <p:sp>
        <p:nvSpPr>
          <p:cNvPr id="106498" name="Rectangle 2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9144000" cy="6111875"/>
          </a:xfrm>
        </p:spPr>
        <p:txBody>
          <a:bodyPr rtlCol="0">
            <a:normAutofit/>
          </a:bodyPr>
          <a:lstStyle/>
          <a:p>
            <a:pPr marL="338138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MEZZI DI FISSITA’:</a:t>
            </a:r>
          </a:p>
          <a:p>
            <a:pPr marL="339725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endParaRPr lang="it-IT" altLang="it-IT" sz="2800" dirty="0">
              <a:latin typeface="Arial Black" panose="020B0A04020102020204" pitchFamily="34" charset="0"/>
            </a:endParaRP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   - PERITONEO, che variamente si dispone sull’ organo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   - FASCIA PELVICA (“</a:t>
            </a:r>
            <a:r>
              <a:rPr lang="it-IT" altLang="it-IT" sz="2800" i="1" dirty="0">
                <a:latin typeface="Arial Black" panose="020B0A04020102020204" pitchFamily="34" charset="0"/>
              </a:rPr>
              <a:t>fascia del retto</a:t>
            </a:r>
            <a:r>
              <a:rPr lang="it-IT" altLang="it-IT" sz="2800" dirty="0">
                <a:latin typeface="Arial Black" panose="020B0A04020102020204" pitchFamily="34" charset="0"/>
              </a:rPr>
              <a:t>”)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   - M.ELEVATORE dell’ ANO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   - LEGAMENTI FIBROSI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endParaRPr lang="it-IT" altLang="it-IT" sz="2800" dirty="0">
              <a:latin typeface="Arial Black" panose="020B0A04020102020204" pitchFamily="34" charset="0"/>
            </a:endParaRP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endParaRPr lang="it-IT" altLang="it-IT" sz="2800" dirty="0">
              <a:latin typeface="Arial Black" panose="020B0A04020102020204" pitchFamily="34" charset="0"/>
            </a:endParaRP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   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endParaRPr lang="it-IT" altLang="it-IT" sz="28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Grp="1" noChangeArrowheads="1"/>
          </p:cNvSpPr>
          <p:nvPr>
            <p:ph type="title"/>
          </p:nvPr>
        </p:nvSpPr>
        <p:spPr>
          <a:xfrm>
            <a:off x="4800600" y="-168275"/>
            <a:ext cx="4343400" cy="247015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>
                <a:solidFill>
                  <a:srgbClr val="003399"/>
                </a:solidFill>
                <a:latin typeface="Tahoma" panose="020B0604030504040204" pitchFamily="34" charset="0"/>
              </a:rPr>
              <a:t>Il </a:t>
            </a:r>
            <a:r>
              <a:rPr lang="it-IT" altLang="it-IT" sz="28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 RETTO: ASPETTI ANATOMO-TOPOGRAFICI nei DUE SESSI</a:t>
            </a:r>
          </a:p>
        </p:txBody>
      </p:sp>
      <p:pic>
        <p:nvPicPr>
          <p:cNvPr id="2170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381000"/>
            <a:ext cx="460375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7092" name="Text Box 3"/>
          <p:cNvSpPr txBox="1">
            <a:spLocks noChangeArrowheads="1"/>
          </p:cNvSpPr>
          <p:nvPr/>
        </p:nvSpPr>
        <p:spPr bwMode="auto">
          <a:xfrm>
            <a:off x="6232525" y="2640013"/>
            <a:ext cx="1792288" cy="4603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>
                <a:solidFill>
                  <a:srgbClr val="FF0000"/>
                </a:solidFill>
                <a:latin typeface="Arial Black" panose="020B0A04020102020204" pitchFamily="34" charset="0"/>
              </a:rPr>
              <a:t>MASCHIO</a:t>
            </a:r>
          </a:p>
        </p:txBody>
      </p:sp>
      <p:sp>
        <p:nvSpPr>
          <p:cNvPr id="217093" name="Line 4"/>
          <p:cNvSpPr>
            <a:spLocks noChangeShapeType="1"/>
          </p:cNvSpPr>
          <p:nvPr/>
        </p:nvSpPr>
        <p:spPr bwMode="auto">
          <a:xfrm flipH="1" flipV="1">
            <a:off x="4338638" y="2433638"/>
            <a:ext cx="1838325" cy="466725"/>
          </a:xfrm>
          <a:prstGeom prst="line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7094" name="Text Box 5"/>
          <p:cNvSpPr txBox="1">
            <a:spLocks noChangeArrowheads="1"/>
          </p:cNvSpPr>
          <p:nvPr/>
        </p:nvSpPr>
        <p:spPr bwMode="auto">
          <a:xfrm>
            <a:off x="6324600" y="43434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217095" name="Text Box 6"/>
          <p:cNvSpPr txBox="1">
            <a:spLocks noChangeArrowheads="1"/>
          </p:cNvSpPr>
          <p:nvPr/>
        </p:nvSpPr>
        <p:spPr bwMode="auto">
          <a:xfrm>
            <a:off x="6086475" y="4240213"/>
            <a:ext cx="1790700" cy="460375"/>
          </a:xfrm>
          <a:prstGeom prst="rect">
            <a:avLst/>
          </a:prstGeom>
          <a:solidFill>
            <a:srgbClr val="FF0000"/>
          </a:solidFill>
          <a:ln w="9360" cap="sq">
            <a:solidFill>
              <a:srgbClr val="08080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>
                <a:solidFill>
                  <a:srgbClr val="FFFFFF"/>
                </a:solidFill>
                <a:latin typeface="Arial Black" panose="020B0A04020102020204" pitchFamily="34" charset="0"/>
              </a:rPr>
              <a:t>FEMMINA</a:t>
            </a:r>
          </a:p>
        </p:txBody>
      </p:sp>
      <p:sp>
        <p:nvSpPr>
          <p:cNvPr id="217096" name="Line 7"/>
          <p:cNvSpPr>
            <a:spLocks noChangeShapeType="1"/>
          </p:cNvSpPr>
          <p:nvPr/>
        </p:nvSpPr>
        <p:spPr bwMode="auto">
          <a:xfrm flipH="1">
            <a:off x="4338638" y="4419600"/>
            <a:ext cx="1762125" cy="533400"/>
          </a:xfrm>
          <a:prstGeom prst="line">
            <a:avLst/>
          </a:prstGeom>
          <a:noFill/>
          <a:ln w="38160" cap="sq">
            <a:solidFill>
              <a:srgbClr val="080808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RETTO</a:t>
            </a: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: </a:t>
            </a:r>
            <a:b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VASCOLARIZZAZIONE </a:t>
            </a: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SANGUIFERA</a:t>
            </a:r>
          </a:p>
        </p:txBody>
      </p:sp>
      <p:pic>
        <p:nvPicPr>
          <p:cNvPr id="2191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83820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3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6019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-92144" y="1836738"/>
            <a:ext cx="2990988" cy="1294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it-IT" altLang="it-IT" sz="2600" dirty="0">
                <a:solidFill>
                  <a:srgbClr val="FF0000"/>
                </a:solidFill>
                <a:latin typeface="Arial Black" panose="020B0A04020102020204" pitchFamily="34" charset="0"/>
              </a:rPr>
              <a:t>MM. </a:t>
            </a:r>
          </a:p>
          <a:p>
            <a:pPr algn="ctr" eaLnBrk="1" hangingPunct="1">
              <a:buClrTx/>
              <a:buFontTx/>
              <a:buNone/>
            </a:pPr>
            <a:r>
              <a:rPr lang="it-IT" altLang="it-IT" sz="2600" dirty="0">
                <a:solidFill>
                  <a:srgbClr val="FF0000"/>
                </a:solidFill>
                <a:latin typeface="Arial Black" panose="020B0A04020102020204" pitchFamily="34" charset="0"/>
              </a:rPr>
              <a:t>PAVIMENTO </a:t>
            </a:r>
          </a:p>
          <a:p>
            <a:pPr algn="ctr" eaLnBrk="1" hangingPunct="1">
              <a:buClrTx/>
              <a:buFontTx/>
              <a:buNone/>
            </a:pPr>
            <a:r>
              <a:rPr lang="it-IT" altLang="it-IT" sz="2600" dirty="0">
                <a:solidFill>
                  <a:srgbClr val="FF0000"/>
                </a:solidFill>
                <a:latin typeface="Arial Black" panose="020B0A04020102020204" pitchFamily="34" charset="0"/>
              </a:rPr>
              <a:t>CAVITA’ ORALE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41300"/>
            <a:ext cx="3671888" cy="2043113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CAVITA’ </a:t>
            </a:r>
            <a:b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ORALE e</a:t>
            </a:r>
            <a:b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FORMAZIONI</a:t>
            </a:r>
            <a:b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CONNESSE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492375"/>
            <a:ext cx="3810000" cy="4114800"/>
          </a:xfrm>
        </p:spPr>
        <p:txBody>
          <a:bodyPr rtlCol="0">
            <a:normAutofit/>
          </a:bodyPr>
          <a:lstStyle/>
          <a:p>
            <a:pPr marL="338138" indent="-338138" fontAlgn="auto">
              <a:spcBef>
                <a:spcPts val="450"/>
              </a:spcBef>
              <a:buClr>
                <a:srgbClr val="FFFFFF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1800" dirty="0">
                <a:latin typeface="Arial Black" panose="020B0A04020102020204" pitchFamily="34" charset="0"/>
              </a:rPr>
              <a:t>Labbra </a:t>
            </a:r>
          </a:p>
          <a:p>
            <a:pPr marL="338138" indent="-338138" fontAlgn="auto">
              <a:spcBef>
                <a:spcPts val="450"/>
              </a:spcBef>
              <a:buClr>
                <a:srgbClr val="FFFFFF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1800" dirty="0">
                <a:latin typeface="Arial Black" panose="020B0A04020102020204" pitchFamily="34" charset="0"/>
              </a:rPr>
              <a:t>Guance</a:t>
            </a:r>
          </a:p>
          <a:p>
            <a:pPr marL="338138" indent="-338138" fontAlgn="auto">
              <a:spcBef>
                <a:spcPts val="450"/>
              </a:spcBef>
              <a:buClr>
                <a:srgbClr val="FFFFFF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1800" dirty="0">
                <a:latin typeface="Arial Black" panose="020B0A04020102020204" pitchFamily="34" charset="0"/>
              </a:rPr>
              <a:t>Vestibolo</a:t>
            </a:r>
          </a:p>
          <a:p>
            <a:pPr marL="338138" indent="-338138" fontAlgn="auto">
              <a:spcBef>
                <a:spcPts val="450"/>
              </a:spcBef>
              <a:buClr>
                <a:srgbClr val="FFFFFF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1800" dirty="0">
                <a:latin typeface="Arial Black" panose="020B0A04020102020204" pitchFamily="34" charset="0"/>
              </a:rPr>
              <a:t>Arcate dento-gengivali</a:t>
            </a:r>
          </a:p>
          <a:p>
            <a:pPr marL="338138" indent="-338138" fontAlgn="auto">
              <a:spcBef>
                <a:spcPts val="450"/>
              </a:spcBef>
              <a:buClr>
                <a:srgbClr val="FFFFFF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1800" dirty="0">
                <a:latin typeface="Arial Black" panose="020B0A04020102020204" pitchFamily="34" charset="0"/>
              </a:rPr>
              <a:t>Cavità orale </a:t>
            </a:r>
          </a:p>
          <a:p>
            <a:pPr marL="338138" indent="-338138" fontAlgn="auto">
              <a:spcBef>
                <a:spcPts val="450"/>
              </a:spcBef>
              <a:buClr>
                <a:srgbClr val="FFFFFF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1800" dirty="0">
                <a:latin typeface="Arial Black" panose="020B0A04020102020204" pitchFamily="34" charset="0"/>
              </a:rPr>
              <a:t>Palato duro e molle</a:t>
            </a:r>
          </a:p>
          <a:p>
            <a:pPr marL="338138" indent="-338138" fontAlgn="auto">
              <a:spcBef>
                <a:spcPts val="450"/>
              </a:spcBef>
              <a:buClr>
                <a:srgbClr val="FFFFFF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1800" dirty="0">
                <a:latin typeface="Arial Black" panose="020B0A04020102020204" pitchFamily="34" charset="0"/>
              </a:rPr>
              <a:t>Lingua</a:t>
            </a:r>
          </a:p>
          <a:p>
            <a:pPr marL="341313" indent="-338138" fontAlgn="auto">
              <a:spcBef>
                <a:spcPts val="45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endParaRPr lang="it-IT" altLang="it-IT" sz="18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350" y="0"/>
            <a:ext cx="5626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5" name="Line 4"/>
          <p:cNvSpPr>
            <a:spLocks noChangeShapeType="1"/>
          </p:cNvSpPr>
          <p:nvPr/>
        </p:nvSpPr>
        <p:spPr bwMode="auto">
          <a:xfrm flipV="1">
            <a:off x="1331913" y="1552575"/>
            <a:ext cx="4968875" cy="1160463"/>
          </a:xfrm>
          <a:prstGeom prst="line">
            <a:avLst/>
          </a:prstGeom>
          <a:noFill/>
          <a:ln w="38160" cap="sq">
            <a:solidFill>
              <a:srgbClr val="FF99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0726" name="Line 5"/>
          <p:cNvSpPr>
            <a:spLocks noChangeShapeType="1"/>
          </p:cNvSpPr>
          <p:nvPr/>
        </p:nvSpPr>
        <p:spPr bwMode="auto">
          <a:xfrm>
            <a:off x="1403350" y="2708275"/>
            <a:ext cx="5040313" cy="2808288"/>
          </a:xfrm>
          <a:prstGeom prst="line">
            <a:avLst/>
          </a:prstGeom>
          <a:noFill/>
          <a:ln w="38160" cap="sq">
            <a:solidFill>
              <a:srgbClr val="FF99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0727" name="Line 6"/>
          <p:cNvSpPr>
            <a:spLocks noChangeShapeType="1"/>
          </p:cNvSpPr>
          <p:nvPr/>
        </p:nvSpPr>
        <p:spPr bwMode="auto">
          <a:xfrm flipV="1">
            <a:off x="1403350" y="2560638"/>
            <a:ext cx="3529013" cy="441325"/>
          </a:xfrm>
          <a:prstGeom prst="line">
            <a:avLst/>
          </a:prstGeom>
          <a:noFill/>
          <a:ln w="57240" cap="sq">
            <a:solidFill>
              <a:srgbClr val="66FF33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-82550"/>
            <a:ext cx="3022600" cy="2836863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6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Arcate</a:t>
            </a:r>
            <a:br>
              <a:rPr lang="it-IT" altLang="it-IT" sz="36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6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dento-gengivali o gengivo-dentali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37433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350"/>
            <a:ext cx="3871913" cy="645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PALATO  DURO </a:t>
            </a:r>
            <a:r>
              <a:rPr lang="it-IT" altLang="it-IT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381000" y="2574925"/>
            <a:ext cx="28956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2438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1198563" indent="-73660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lvl="1"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</p:txBody>
      </p:sp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230313"/>
            <a:ext cx="6588125" cy="524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1692275" y="188913"/>
            <a:ext cx="4894263" cy="530225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LINGUA</a:t>
            </a:r>
          </a:p>
        </p:txBody>
      </p:sp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381000" y="2574925"/>
            <a:ext cx="28956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2438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1198563" indent="-73660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lvl="1"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</p:txBody>
      </p:sp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3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71438"/>
            <a:ext cx="4032250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69" name="Picture 4"/>
          <p:cNvPicPr>
            <a:picLocks noChangeAspect="1" noChangeArrowheads="1"/>
          </p:cNvPicPr>
          <p:nvPr/>
        </p:nvPicPr>
        <p:blipFill>
          <a:blip r:embed="rId4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8" t="41759" r="14758"/>
          <a:stretch>
            <a:fillRect/>
          </a:stretch>
        </p:blipFill>
        <p:spPr bwMode="auto">
          <a:xfrm>
            <a:off x="71438" y="720725"/>
            <a:ext cx="4608512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12000"/>
                  </a:blip>
                  <a:srcRect l="4088" t="41759" r="1475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70" name="Picture 5"/>
          <p:cNvPicPr>
            <a:picLocks noChangeAspect="1" noChangeArrowheads="1"/>
          </p:cNvPicPr>
          <p:nvPr/>
        </p:nvPicPr>
        <p:blipFill>
          <a:blip r:embed="rId4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" r="3366" b="47728"/>
          <a:stretch>
            <a:fillRect/>
          </a:stretch>
        </p:blipFill>
        <p:spPr bwMode="auto">
          <a:xfrm>
            <a:off x="3959225" y="3527425"/>
            <a:ext cx="5184775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12000"/>
                  </a:blip>
                  <a:srcRect l="3366" r="3366" b="4772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144463" y="-73025"/>
            <a:ext cx="3959225" cy="1296988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MUCOSA DELLA FACCIA SUPERIORE: </a:t>
            </a:r>
            <a:br>
              <a:rPr lang="it-IT" alt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PAPILLE LINGUALI</a:t>
            </a:r>
          </a:p>
        </p:txBody>
      </p:sp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381000" y="2574925"/>
            <a:ext cx="28956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2438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 marL="1198563" indent="-73660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  <a:p>
            <a:pPr lvl="1" eaLnBrk="1" hangingPunct="1">
              <a:buClrTx/>
              <a:buFontTx/>
              <a:buNone/>
            </a:pPr>
            <a:endParaRPr lang="it-IT" altLang="it-IT">
              <a:solidFill>
                <a:srgbClr val="FFFFFF"/>
              </a:solidFill>
            </a:endParaRPr>
          </a:p>
        </p:txBody>
      </p:sp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3963"/>
            <a:ext cx="5327650" cy="367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7" name="Text Box 4"/>
          <p:cNvSpPr txBox="1">
            <a:spLocks noChangeArrowheads="1"/>
          </p:cNvSpPr>
          <p:nvPr/>
        </p:nvSpPr>
        <p:spPr bwMode="auto">
          <a:xfrm>
            <a:off x="5184775" y="144463"/>
            <a:ext cx="367188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it-IT" altLang="it-IT" sz="2600" dirty="0">
                <a:solidFill>
                  <a:srgbClr val="FF0000"/>
                </a:solidFill>
                <a:latin typeface="Arial Black" panose="020B0A04020102020204" pitchFamily="34" charset="0"/>
              </a:rPr>
              <a:t>CALICI</a:t>
            </a:r>
            <a:br>
              <a:rPr lang="it-IT" altLang="it-IT" sz="26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it-IT" altLang="it-IT" sz="2600" dirty="0">
                <a:solidFill>
                  <a:srgbClr val="FF0000"/>
                </a:solidFill>
                <a:latin typeface="Arial Black" panose="020B0A04020102020204" pitchFamily="34" charset="0"/>
              </a:rPr>
              <a:t>GUSTATIVI </a:t>
            </a:r>
          </a:p>
        </p:txBody>
      </p:sp>
      <p:pic>
        <p:nvPicPr>
          <p:cNvPr id="389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">
            <a:off x="5567363" y="1243013"/>
            <a:ext cx="3570287" cy="545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412875"/>
            <a:ext cx="4427538" cy="15748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FARINGE: </a:t>
            </a: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SCHEMATIZZAZIONE</a:t>
            </a:r>
            <a:b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ANATOMO –</a:t>
            </a:r>
            <a:b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TOPOGRAFICA</a:t>
            </a:r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88913"/>
            <a:ext cx="4716462" cy="645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FARINGE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5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000">
                <a:latin typeface="Arial Black" panose="020B0A04020102020204" pitchFamily="34" charset="0"/>
              </a:rPr>
              <a:t>Organo “COMUNE” agli apparati RESPIRATORIO e DIGERENTE</a:t>
            </a:r>
          </a:p>
          <a:p>
            <a:pPr marL="339725" indent="-339725" fontAlgn="auto">
              <a:spcBef>
                <a:spcPts val="75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000">
                <a:latin typeface="Arial Black" panose="020B0A04020102020204" pitchFamily="34" charset="0"/>
              </a:rPr>
              <a:t>E’ connessa con:</a:t>
            </a:r>
          </a:p>
          <a:p>
            <a:pPr marL="558800" indent="-555625" fontAlgn="auto">
              <a:spcBef>
                <a:spcPts val="750"/>
              </a:spcBef>
              <a:buClrTx/>
              <a:buSzPct val="45000"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000">
                <a:latin typeface="Arial Black" panose="020B0A04020102020204" pitchFamily="34" charset="0"/>
              </a:rPr>
              <a:t>   - CAVITA’ NASALI (RINOFARINGE)</a:t>
            </a:r>
          </a:p>
          <a:p>
            <a:pPr marL="339725" indent="-336550" fontAlgn="auto">
              <a:spcBef>
                <a:spcPts val="7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000">
                <a:latin typeface="Arial Black" panose="020B0A04020102020204" pitchFamily="34" charset="0"/>
              </a:rPr>
              <a:t>   - CAVITA’ ORALE (ISTMO DELLE FAUCI)</a:t>
            </a:r>
          </a:p>
          <a:p>
            <a:pPr marL="339725" indent="-336550" fontAlgn="auto">
              <a:spcBef>
                <a:spcPts val="7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000">
                <a:latin typeface="Arial Black" panose="020B0A04020102020204" pitchFamily="34" charset="0"/>
              </a:rPr>
              <a:t>   - LARINGE (LARINGO- od IPOFARINGE)</a:t>
            </a:r>
          </a:p>
          <a:p>
            <a:pPr marL="339725" indent="-336550" fontAlgn="auto">
              <a:spcBef>
                <a:spcPts val="7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000">
                <a:latin typeface="Arial Black" panose="020B0A04020102020204" pitchFamily="34" charset="0"/>
              </a:rPr>
              <a:t>Comunica inoltre con la CASSA DEL TIMPANO (ORECCHIO MEDIO) tramite la TUBA UDITIVA, il cui ORIFIZIO si apre nella RINOFARINGE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FARINGE: PROIEZIONE LATERALE sul PIANO MEDIANO</a:t>
            </a: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3455987" cy="451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088" y="2276475"/>
            <a:ext cx="3744912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5148263" y="981075"/>
            <a:ext cx="2311828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558800" indent="-5556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58800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  <a:tab pos="9093200" algn="l"/>
                <a:tab pos="95424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58800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  <a:tab pos="9093200" algn="l"/>
                <a:tab pos="95424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58800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  <a:tab pos="9093200" algn="l"/>
                <a:tab pos="95424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58800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  <a:tab pos="9093200" algn="l"/>
                <a:tab pos="95424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58800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  <a:tab pos="9093200" algn="l"/>
                <a:tab pos="95424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58800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  <a:tab pos="9093200" algn="l"/>
                <a:tab pos="95424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58800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  <a:tab pos="9093200" algn="l"/>
                <a:tab pos="95424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58800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  <a:tab pos="9093200" algn="l"/>
                <a:tab pos="95424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58800" algn="l"/>
                <a:tab pos="1006475" algn="l"/>
                <a:tab pos="1455738" algn="l"/>
                <a:tab pos="1905000" algn="l"/>
                <a:tab pos="2354263" algn="l"/>
                <a:tab pos="2803525" algn="l"/>
                <a:tab pos="3252788" algn="l"/>
                <a:tab pos="3702050" algn="l"/>
                <a:tab pos="4151313" algn="l"/>
                <a:tab pos="4600575" algn="l"/>
                <a:tab pos="5049838" algn="l"/>
                <a:tab pos="5499100" algn="l"/>
                <a:tab pos="5948363" algn="l"/>
                <a:tab pos="6397625" algn="l"/>
                <a:tab pos="6846888" algn="l"/>
                <a:tab pos="7296150" algn="l"/>
                <a:tab pos="7745413" algn="l"/>
                <a:tab pos="8194675" algn="l"/>
                <a:tab pos="8643938" algn="l"/>
                <a:tab pos="9093200" algn="l"/>
                <a:tab pos="95424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00"/>
              </a:spcBef>
              <a:buClrTx/>
              <a:buSzPct val="45000"/>
              <a:buFontTx/>
              <a:buNone/>
            </a:pPr>
            <a:r>
              <a:rPr lang="it-IT" altLang="it-IT" sz="2800" dirty="0">
                <a:solidFill>
                  <a:srgbClr val="FF0000"/>
                </a:solidFill>
                <a:latin typeface="Arial Black" panose="020B0A04020102020204" pitchFamily="34" charset="0"/>
              </a:rPr>
              <a:t>rinofaringe</a:t>
            </a:r>
          </a:p>
        </p:txBody>
      </p:sp>
      <p:sp>
        <p:nvSpPr>
          <p:cNvPr id="45062" name="Line 5"/>
          <p:cNvSpPr>
            <a:spLocks noChangeShapeType="1"/>
          </p:cNvSpPr>
          <p:nvPr/>
        </p:nvSpPr>
        <p:spPr bwMode="auto">
          <a:xfrm flipH="1">
            <a:off x="1831975" y="1341438"/>
            <a:ext cx="3248025" cy="574675"/>
          </a:xfrm>
          <a:prstGeom prst="line">
            <a:avLst/>
          </a:prstGeom>
          <a:noFill/>
          <a:ln w="76320" cap="sq">
            <a:solidFill>
              <a:srgbClr val="FFFF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45063" name="Text Box 6"/>
          <p:cNvSpPr txBox="1">
            <a:spLocks noChangeArrowheads="1"/>
          </p:cNvSpPr>
          <p:nvPr/>
        </p:nvSpPr>
        <p:spPr bwMode="auto">
          <a:xfrm>
            <a:off x="5219700" y="1700213"/>
            <a:ext cx="2197374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it-IT" altLang="it-IT" sz="2800" dirty="0">
                <a:solidFill>
                  <a:srgbClr val="FF0000"/>
                </a:solidFill>
                <a:latin typeface="Arial Black" panose="020B0A04020102020204" pitchFamily="34" charset="0"/>
              </a:rPr>
              <a:t>orofaringe</a:t>
            </a:r>
          </a:p>
        </p:txBody>
      </p:sp>
      <p:sp>
        <p:nvSpPr>
          <p:cNvPr id="45064" name="Line 7"/>
          <p:cNvSpPr>
            <a:spLocks noChangeShapeType="1"/>
          </p:cNvSpPr>
          <p:nvPr/>
        </p:nvSpPr>
        <p:spPr bwMode="auto">
          <a:xfrm flipH="1">
            <a:off x="1905000" y="1989138"/>
            <a:ext cx="3317875" cy="1079500"/>
          </a:xfrm>
          <a:prstGeom prst="line">
            <a:avLst/>
          </a:prstGeom>
          <a:noFill/>
          <a:ln w="7632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45065" name="Text Box 8"/>
          <p:cNvSpPr txBox="1">
            <a:spLocks noChangeArrowheads="1"/>
          </p:cNvSpPr>
          <p:nvPr/>
        </p:nvSpPr>
        <p:spPr bwMode="auto">
          <a:xfrm>
            <a:off x="1671638" y="5857875"/>
            <a:ext cx="2909749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it-IT" altLang="it-IT" sz="2800" dirty="0" err="1">
                <a:solidFill>
                  <a:srgbClr val="FF0000"/>
                </a:solidFill>
                <a:latin typeface="Arial Black" panose="020B0A04020102020204" pitchFamily="34" charset="0"/>
              </a:rPr>
              <a:t>laringofaringe</a:t>
            </a:r>
            <a:endParaRPr lang="it-IT" altLang="it-IT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5066" name="Line 9"/>
          <p:cNvSpPr>
            <a:spLocks noChangeShapeType="1"/>
          </p:cNvSpPr>
          <p:nvPr/>
        </p:nvSpPr>
        <p:spPr bwMode="auto">
          <a:xfrm flipH="1" flipV="1">
            <a:off x="2047875" y="3641725"/>
            <a:ext cx="511175" cy="2166938"/>
          </a:xfrm>
          <a:prstGeom prst="line">
            <a:avLst/>
          </a:prstGeom>
          <a:noFill/>
          <a:ln w="76320" cap="sq">
            <a:solidFill>
              <a:srgbClr val="00CC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8392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GENERALITA’ APPARATI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DIGERENTE - RESPIRATORIO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219200"/>
            <a:ext cx="8915400" cy="5638800"/>
          </a:xfrm>
        </p:spPr>
        <p:txBody>
          <a:bodyPr/>
          <a:lstStyle/>
          <a:p>
            <a:pPr marL="338138" indent="-338138"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 dirty="0">
                <a:latin typeface="Arial Black" panose="020B0A04020102020204" pitchFamily="34" charset="0"/>
              </a:rPr>
              <a:t>Gli ORGANI CAVI che li costituiscono hanno comune origine embriologica, che è tale fino alla fine della 3° SETTIMANA, quando inizia dall’ INTESTINO ANTERIORE la formazione del DOTTO LARINGO-TRACHEALE</a:t>
            </a:r>
          </a:p>
          <a:p>
            <a:pPr marL="338138" indent="-338138"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 dirty="0">
                <a:latin typeface="Arial Black" panose="020B0A04020102020204" pitchFamily="34" charset="0"/>
              </a:rPr>
              <a:t>Mantengono STRETTI RAPPORTI TOPOGRAFICI</a:t>
            </a:r>
          </a:p>
          <a:p>
            <a:pPr marL="338138" indent="-338138"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it-IT" altLang="it-IT" sz="2800" dirty="0">
                <a:latin typeface="Arial Black" panose="020B0A04020102020204" pitchFamily="34" charset="0"/>
              </a:rPr>
              <a:t>Hanno organi “COMUNI” (FARINGE)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6858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FARINGE: PARETE ANTERIORE </a:t>
            </a: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1371600"/>
            <a:ext cx="4551363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9144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FARINGE: SCHEMA STRUTTURALE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idx="1"/>
          </p:nvPr>
        </p:nvSpPr>
        <p:spPr>
          <a:xfrm>
            <a:off x="0" y="1219200"/>
            <a:ext cx="9144000" cy="53340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MUCOSA: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- EPITELIO CILINDRICO PSEUDOSTRATIFICATO CILIATO (rinofaringe)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- EPITELIO PAVIMENTOSO PLURISTRATIFICATO (oro- e laringofaringe)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FIBROELASTICA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MUSCOLARE con MUSCOLI STRIATI SCHELETRICI ELEVATORI e COSTRITTORI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AVVENTIZIA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TONSILLA FARINGEA</a:t>
            </a:r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71613"/>
            <a:ext cx="6842125" cy="530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FARINGE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MUSCOLI STRIATI SCHELETRICI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3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52600"/>
            <a:ext cx="4008437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81200"/>
            <a:ext cx="4267200" cy="418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ESOFAGO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idx="1"/>
          </p:nvPr>
        </p:nvSpPr>
        <p:spPr>
          <a:xfrm>
            <a:off x="0" y="685800"/>
            <a:ext cx="9144000" cy="57912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600">
                <a:latin typeface="Arial Black" panose="020B0A04020102020204" pitchFamily="34" charset="0"/>
              </a:rPr>
              <a:t>Tratto del canale alimentare che quasi verticalmente connette la FARINGE con lo STOMACO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600">
                <a:latin typeface="Arial Black" panose="020B0A04020102020204" pitchFamily="34" charset="0"/>
              </a:rPr>
              <a:t>Si estende tra la 6° VERTEBRA CERVICALE e la 10° VERTEBRA TORACICA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600">
                <a:latin typeface="Arial Black" panose="020B0A04020102020204" pitchFamily="34" charset="0"/>
              </a:rPr>
              <a:t>Lunghezza 25 cm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600">
                <a:latin typeface="Arial Black" panose="020B0A04020102020204" pitchFamily="34" charset="0"/>
              </a:rPr>
              <a:t>Si distinguono: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600">
                <a:latin typeface="Arial Black" panose="020B0A04020102020204" pitchFamily="34" charset="0"/>
              </a:rPr>
              <a:t>   - CERVICALE (4-5 cm)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600">
                <a:latin typeface="Arial Black" panose="020B0A04020102020204" pitchFamily="34" charset="0"/>
              </a:rPr>
              <a:t>   - TORACICA o MEDIASTINICA (16 cm)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600">
                <a:latin typeface="Arial Black" panose="020B0A04020102020204" pitchFamily="34" charset="0"/>
              </a:rPr>
              <a:t>   - DIAFRAMMATICA (1-2 cm)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600">
                <a:latin typeface="Arial Black" panose="020B0A04020102020204" pitchFamily="34" charset="0"/>
              </a:rPr>
              <a:t>   - ADDOMINALE (3 cm)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600">
                <a:latin typeface="Arial Black" panose="020B0A04020102020204" pitchFamily="34" charset="0"/>
              </a:rPr>
              <a:t>   Non ha un decorso rettilineo, ma presenta 3 curvature.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ESOFAGO: DECORSO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9144000" cy="54102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Presenta 3 CURVATURE 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- 1 nel PIANO SAGITTALE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- 2 nel PIANO FRONTALE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Dalla 6° CERVICALE alla 4° TORACICA è addossato alla colonna vertebrale con CONVESSITA’ ANTERIORE (CURVATURA sul PIANO SAGITTALE)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Sul PIANO FRONTALE: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CURVATURA con CONVESSITA’ SINISTRA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CURVATURA con CONVESSITA’ DESTRA (inferiormente ad ARCO AORTICO)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4733925" cy="671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4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0"/>
            <a:ext cx="40513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SzPct val="100000"/>
              <a:defRPr/>
            </a:pPr>
            <a:r>
              <a:rPr lang="it-IT" altLang="it-IT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ESOFAGO: RAPPORTI CON IL PERICARDIO</a:t>
            </a:r>
          </a:p>
        </p:txBody>
      </p:sp>
      <p:grpSp>
        <p:nvGrpSpPr>
          <p:cNvPr id="61443" name="Group 2"/>
          <p:cNvGrpSpPr>
            <a:grpSpLocks/>
          </p:cNvGrpSpPr>
          <p:nvPr/>
        </p:nvGrpSpPr>
        <p:grpSpPr bwMode="auto">
          <a:xfrm>
            <a:off x="352425" y="1143000"/>
            <a:ext cx="8420100" cy="5178425"/>
            <a:chOff x="222" y="720"/>
            <a:chExt cx="5304" cy="3262"/>
          </a:xfrm>
        </p:grpSpPr>
        <p:pic>
          <p:nvPicPr>
            <p:cNvPr id="61444" name="Picture 3"/>
            <p:cNvPicPr>
              <a:picLocks noChangeAspect="1" noChangeArrowheads="1"/>
            </p:cNvPicPr>
            <p:nvPr/>
          </p:nvPicPr>
          <p:blipFill>
            <a:blip r:embed="rId3">
              <a:lum bright="-18000" contras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" y="720"/>
              <a:ext cx="2608" cy="2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>
                      <a:lum bright="-18000" contrast="6000"/>
                    </a:blip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144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2" y="720"/>
              <a:ext cx="2454" cy="3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1446" name="Text Box 5"/>
            <p:cNvSpPr txBox="1">
              <a:spLocks noChangeArrowheads="1"/>
            </p:cNvSpPr>
            <p:nvPr/>
          </p:nvSpPr>
          <p:spPr bwMode="auto">
            <a:xfrm>
              <a:off x="384" y="1248"/>
              <a:ext cx="1006" cy="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it-IT" altLang="it-IT"/>
            </a:p>
          </p:txBody>
        </p:sp>
        <p:sp>
          <p:nvSpPr>
            <p:cNvPr id="61447" name="Text Box 6"/>
            <p:cNvSpPr txBox="1">
              <a:spLocks noChangeArrowheads="1"/>
            </p:cNvSpPr>
            <p:nvPr/>
          </p:nvSpPr>
          <p:spPr bwMode="auto">
            <a:xfrm>
              <a:off x="2016" y="1584"/>
              <a:ext cx="862" cy="173"/>
            </a:xfrm>
            <a:prstGeom prst="rect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spcBef>
                  <a:spcPts val="750"/>
                </a:spcBef>
                <a:buClrTx/>
                <a:buFontTx/>
                <a:buNone/>
              </a:pPr>
              <a:r>
                <a:rPr lang="it-IT" altLang="it-IT" sz="1200">
                  <a:solidFill>
                    <a:srgbClr val="000099"/>
                  </a:solidFill>
                  <a:latin typeface="Tahoma" panose="020B0604030504040204" pitchFamily="34" charset="0"/>
                </a:rPr>
                <a:t>impronta aortica</a:t>
              </a:r>
            </a:p>
          </p:txBody>
        </p:sp>
        <p:sp>
          <p:nvSpPr>
            <p:cNvPr id="61448" name="Line 7"/>
            <p:cNvSpPr>
              <a:spLocks noChangeShapeType="1"/>
            </p:cNvSpPr>
            <p:nvPr/>
          </p:nvSpPr>
          <p:spPr bwMode="auto">
            <a:xfrm flipH="1">
              <a:off x="1726" y="1680"/>
              <a:ext cx="290" cy="0"/>
            </a:xfrm>
            <a:prstGeom prst="line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1449" name="Text Box 8"/>
            <p:cNvSpPr txBox="1">
              <a:spLocks noChangeArrowheads="1"/>
            </p:cNvSpPr>
            <p:nvPr/>
          </p:nvSpPr>
          <p:spPr bwMode="auto">
            <a:xfrm>
              <a:off x="2016" y="1933"/>
              <a:ext cx="862" cy="173"/>
            </a:xfrm>
            <a:prstGeom prst="rect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spcBef>
                  <a:spcPts val="750"/>
                </a:spcBef>
                <a:buClrTx/>
                <a:buFontTx/>
                <a:buNone/>
              </a:pPr>
              <a:r>
                <a:rPr lang="it-IT" altLang="it-IT" sz="1200">
                  <a:solidFill>
                    <a:srgbClr val="000099"/>
                  </a:solidFill>
                  <a:latin typeface="Tahoma" panose="020B0604030504040204" pitchFamily="34" charset="0"/>
                </a:rPr>
                <a:t>bronco sinistro</a:t>
              </a:r>
            </a:p>
          </p:txBody>
        </p:sp>
        <p:sp>
          <p:nvSpPr>
            <p:cNvPr id="61450" name="Line 9"/>
            <p:cNvSpPr>
              <a:spLocks noChangeShapeType="1"/>
            </p:cNvSpPr>
            <p:nvPr/>
          </p:nvSpPr>
          <p:spPr bwMode="auto">
            <a:xfrm flipH="1">
              <a:off x="1582" y="2016"/>
              <a:ext cx="434" cy="286"/>
            </a:xfrm>
            <a:prstGeom prst="line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1451" name="Text Box 10"/>
            <p:cNvSpPr txBox="1">
              <a:spLocks noChangeArrowheads="1"/>
            </p:cNvSpPr>
            <p:nvPr/>
          </p:nvSpPr>
          <p:spPr bwMode="auto">
            <a:xfrm>
              <a:off x="2064" y="2736"/>
              <a:ext cx="862" cy="173"/>
            </a:xfrm>
            <a:prstGeom prst="rect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spcBef>
                  <a:spcPts val="750"/>
                </a:spcBef>
                <a:buClrTx/>
                <a:buFontTx/>
                <a:buNone/>
              </a:pPr>
              <a:r>
                <a:rPr lang="it-IT" altLang="it-IT" sz="1200">
                  <a:solidFill>
                    <a:srgbClr val="000099"/>
                  </a:solidFill>
                  <a:latin typeface="Tahoma" panose="020B0604030504040204" pitchFamily="34" charset="0"/>
                </a:rPr>
                <a:t>atrio sinistro</a:t>
              </a:r>
            </a:p>
          </p:txBody>
        </p:sp>
        <p:sp>
          <p:nvSpPr>
            <p:cNvPr id="61452" name="Line 11"/>
            <p:cNvSpPr>
              <a:spLocks noChangeShapeType="1"/>
            </p:cNvSpPr>
            <p:nvPr/>
          </p:nvSpPr>
          <p:spPr bwMode="auto">
            <a:xfrm flipH="1" flipV="1">
              <a:off x="1678" y="2782"/>
              <a:ext cx="386" cy="37"/>
            </a:xfrm>
            <a:prstGeom prst="line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1453" name="Line 12"/>
            <p:cNvSpPr>
              <a:spLocks noChangeShapeType="1"/>
            </p:cNvSpPr>
            <p:nvPr/>
          </p:nvSpPr>
          <p:spPr bwMode="auto">
            <a:xfrm>
              <a:off x="3024" y="2784"/>
              <a:ext cx="1246" cy="0"/>
            </a:xfrm>
            <a:prstGeom prst="line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1454" name="Line 13"/>
            <p:cNvSpPr>
              <a:spLocks noChangeShapeType="1"/>
            </p:cNvSpPr>
            <p:nvPr/>
          </p:nvSpPr>
          <p:spPr bwMode="auto">
            <a:xfrm>
              <a:off x="2880" y="2016"/>
              <a:ext cx="1390" cy="190"/>
            </a:xfrm>
            <a:prstGeom prst="line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1455" name="Line 14"/>
            <p:cNvSpPr>
              <a:spLocks noChangeShapeType="1"/>
            </p:cNvSpPr>
            <p:nvPr/>
          </p:nvSpPr>
          <p:spPr bwMode="auto">
            <a:xfrm>
              <a:off x="2880" y="1680"/>
              <a:ext cx="1534" cy="238"/>
            </a:xfrm>
            <a:prstGeom prst="line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1456" name="Text Box 15"/>
            <p:cNvSpPr txBox="1">
              <a:spLocks noChangeArrowheads="1"/>
            </p:cNvSpPr>
            <p:nvPr/>
          </p:nvSpPr>
          <p:spPr bwMode="auto">
            <a:xfrm>
              <a:off x="2160" y="3325"/>
              <a:ext cx="1054" cy="173"/>
            </a:xfrm>
            <a:prstGeom prst="rect">
              <a:avLst/>
            </a:prstGeom>
            <a:solidFill>
              <a:srgbClr val="FFFF00"/>
            </a:solidFill>
            <a:ln w="93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1pPr>
              <a:lvl2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2pPr>
              <a:lvl3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3pPr>
              <a:lvl4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4pPr>
              <a:lvl5pPr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</a:defRPr>
              </a:lvl9pPr>
            </a:lstStyle>
            <a:p>
              <a:pPr algn="ctr" eaLnBrk="1" hangingPunct="1">
                <a:spcBef>
                  <a:spcPts val="750"/>
                </a:spcBef>
                <a:buClrTx/>
                <a:buFontTx/>
                <a:buNone/>
              </a:pPr>
              <a:r>
                <a:rPr lang="it-IT" altLang="it-IT" sz="1200">
                  <a:solidFill>
                    <a:srgbClr val="000099"/>
                  </a:solidFill>
                  <a:latin typeface="Tahoma" panose="020B0604030504040204" pitchFamily="34" charset="0"/>
                </a:rPr>
                <a:t>Jato diaframmatico</a:t>
              </a:r>
            </a:p>
          </p:txBody>
        </p:sp>
        <p:sp>
          <p:nvSpPr>
            <p:cNvPr id="61457" name="Line 16"/>
            <p:cNvSpPr>
              <a:spLocks noChangeShapeType="1"/>
            </p:cNvSpPr>
            <p:nvPr/>
          </p:nvSpPr>
          <p:spPr bwMode="auto">
            <a:xfrm flipH="1" flipV="1">
              <a:off x="1198" y="3358"/>
              <a:ext cx="962" cy="50"/>
            </a:xfrm>
            <a:prstGeom prst="line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1458" name="Line 17"/>
            <p:cNvSpPr>
              <a:spLocks noChangeShapeType="1"/>
            </p:cNvSpPr>
            <p:nvPr/>
          </p:nvSpPr>
          <p:spPr bwMode="auto">
            <a:xfrm>
              <a:off x="3264" y="3456"/>
              <a:ext cx="1054" cy="94"/>
            </a:xfrm>
            <a:prstGeom prst="line">
              <a:avLst/>
            </a:prstGeom>
            <a:noFill/>
            <a:ln w="9360" cap="sq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</p:grp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87630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ESOFAGO: TRATTO DIAFRAMMATICO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9144000" cy="5943600"/>
          </a:xfrm>
        </p:spPr>
        <p:txBody>
          <a:bodyPr rtlCol="0">
            <a:normAutofit/>
          </a:bodyPr>
          <a:lstStyle/>
          <a:p>
            <a:pPr marL="91440" indent="-339725" fontAlgn="auto">
              <a:spcBef>
                <a:spcPts val="7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2800" dirty="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ORIFICIO DIAFRAMMATICO </a:t>
            </a:r>
          </a:p>
          <a:p>
            <a:pPr marL="341313" indent="-339725" fontAlgn="auto">
              <a:spcBef>
                <a:spcPts val="7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2800" dirty="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MUSCOLO FRENO-ESOFAGEO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ESOFAGO: PORZIONE DIAFRAMMATICA E REGIONE CARDIALE</a:t>
            </a:r>
          </a:p>
        </p:txBody>
      </p:sp>
      <p:pic>
        <p:nvPicPr>
          <p:cNvPr id="65539" name="Picture 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81100"/>
            <a:ext cx="8001000" cy="555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6858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APPARATO  RESPIRATORIO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84225"/>
            <a:ext cx="7772400" cy="592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GIUNZIONE ESOFAGO-GASTRICA: SCHEMA COSTITUTIVO</a:t>
            </a:r>
          </a:p>
        </p:txBody>
      </p:sp>
      <p:pic>
        <p:nvPicPr>
          <p:cNvPr id="675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90600"/>
            <a:ext cx="535305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ESOFAGO: 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ERNIE DELLO IATO ESOFAGEO</a:t>
            </a:r>
          </a:p>
        </p:txBody>
      </p:sp>
      <p:pic>
        <p:nvPicPr>
          <p:cNvPr id="69635" name="Picture 2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698875"/>
            <a:ext cx="4716462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636" name="Picture 3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44675"/>
            <a:ext cx="3752850" cy="501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534400" cy="8382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ESOFAGO: TRATTO ADDOMINALE</a:t>
            </a:r>
          </a:p>
        </p:txBody>
      </p:sp>
      <p:pic>
        <p:nvPicPr>
          <p:cNvPr id="71683" name="Picture 2"/>
          <p:cNvPicPr>
            <a:picLocks noChangeAspect="1" noChangeArrowheads="1"/>
          </p:cNvPicPr>
          <p:nvPr/>
        </p:nvPicPr>
        <p:blipFill>
          <a:blip r:embed="rId3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90600"/>
            <a:ext cx="6019800" cy="573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30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ESOFAGO: ASPETTI STRUTTURALI</a:t>
            </a:r>
          </a:p>
        </p:txBody>
      </p:sp>
      <p:pic>
        <p:nvPicPr>
          <p:cNvPr id="737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88" y="1676400"/>
            <a:ext cx="466725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763000" cy="7620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IMMAGINE della ZONA CARDIALE</a:t>
            </a:r>
          </a:p>
        </p:txBody>
      </p:sp>
      <p:pic>
        <p:nvPicPr>
          <p:cNvPr id="75779" name="Picture 2"/>
          <p:cNvPicPr>
            <a:picLocks noChangeAspect="1" noChangeArrowheads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19200"/>
            <a:ext cx="46482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24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0" y="685800"/>
            <a:ext cx="9144000" cy="57912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Tratto DILATATO del canale alimentare INTERPOSTO tra l’ ESOFAGO e l’ INTESTINO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Lunghezza 30 cm, diametro tra 5 e 10 cm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Volume  1200-1500 ml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Viene definito SACCIFORME, ma tale morfologia è altamente variabile: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più esteso sull’ asse VERTICALE nei LONGITIPI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più esteso sull’ asse ORIZZONTALE nei BRACHITIPI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VARIAZIONI COSTITUTIVE nei DIFFERENTI TIPI COSTITUZIONALI</a:t>
            </a:r>
          </a:p>
        </p:txBody>
      </p:sp>
      <p:pic>
        <p:nvPicPr>
          <p:cNvPr id="79875" name="Picture 2"/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063875"/>
            <a:ext cx="8531225" cy="335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9876" name="Text Box 3"/>
          <p:cNvSpPr txBox="1">
            <a:spLocks noChangeArrowheads="1"/>
          </p:cNvSpPr>
          <p:nvPr/>
        </p:nvSpPr>
        <p:spPr bwMode="auto">
          <a:xfrm>
            <a:off x="468313" y="2636838"/>
            <a:ext cx="2647950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BRACHITIPO</a:t>
            </a:r>
          </a:p>
        </p:txBody>
      </p:sp>
      <p:sp>
        <p:nvSpPr>
          <p:cNvPr id="79877" name="Text Box 4"/>
          <p:cNvSpPr txBox="1">
            <a:spLocks noChangeArrowheads="1"/>
          </p:cNvSpPr>
          <p:nvPr/>
        </p:nvSpPr>
        <p:spPr bwMode="auto">
          <a:xfrm>
            <a:off x="2771775" y="2708275"/>
            <a:ext cx="2619375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NORMOTIPO</a:t>
            </a:r>
          </a:p>
        </p:txBody>
      </p:sp>
      <p:sp>
        <p:nvSpPr>
          <p:cNvPr id="79878" name="Text Box 5"/>
          <p:cNvSpPr txBox="1">
            <a:spLocks noChangeArrowheads="1"/>
          </p:cNvSpPr>
          <p:nvPr/>
        </p:nvSpPr>
        <p:spPr bwMode="auto">
          <a:xfrm>
            <a:off x="5148263" y="2636838"/>
            <a:ext cx="2701925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LONGITIPO 1</a:t>
            </a:r>
          </a:p>
        </p:txBody>
      </p:sp>
      <p:sp>
        <p:nvSpPr>
          <p:cNvPr id="79879" name="Text Box 6"/>
          <p:cNvSpPr txBox="1">
            <a:spLocks noChangeArrowheads="1"/>
          </p:cNvSpPr>
          <p:nvPr/>
        </p:nvSpPr>
        <p:spPr bwMode="auto">
          <a:xfrm>
            <a:off x="7126288" y="2636838"/>
            <a:ext cx="2701925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LONGITIPO 2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748713" cy="8382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SPAZIO DI TRAUBE “semilunare</a:t>
            </a:r>
            <a:r>
              <a:rPr lang="it-IT" altLang="it-IT" sz="36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”</a:t>
            </a:r>
          </a:p>
        </p:txBody>
      </p:sp>
      <p:pic>
        <p:nvPicPr>
          <p:cNvPr id="81923" name="Picture 2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9964" r="16551" b="22238"/>
          <a:stretch>
            <a:fillRect/>
          </a:stretch>
        </p:blipFill>
        <p:spPr bwMode="auto">
          <a:xfrm>
            <a:off x="755650" y="765175"/>
            <a:ext cx="7991475" cy="575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 l="18166" t="9964" r="16551" b="2223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24" name="Line 3"/>
          <p:cNvSpPr>
            <a:spLocks noChangeShapeType="1"/>
          </p:cNvSpPr>
          <p:nvPr/>
        </p:nvSpPr>
        <p:spPr bwMode="auto">
          <a:xfrm>
            <a:off x="6019800" y="2133600"/>
            <a:ext cx="1588" cy="762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1925" name="Line 4"/>
          <p:cNvSpPr>
            <a:spLocks noChangeShapeType="1"/>
          </p:cNvSpPr>
          <p:nvPr/>
        </p:nvSpPr>
        <p:spPr bwMode="auto">
          <a:xfrm>
            <a:off x="6804025" y="1052513"/>
            <a:ext cx="144463" cy="2592387"/>
          </a:xfrm>
          <a:prstGeom prst="line">
            <a:avLst/>
          </a:prstGeom>
          <a:noFill/>
          <a:ln w="57240" cap="sq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1926" name="Line 5"/>
          <p:cNvSpPr>
            <a:spLocks noChangeShapeType="1"/>
          </p:cNvSpPr>
          <p:nvPr/>
        </p:nvSpPr>
        <p:spPr bwMode="auto">
          <a:xfrm>
            <a:off x="5219700" y="1268413"/>
            <a:ext cx="1655763" cy="2305050"/>
          </a:xfrm>
          <a:prstGeom prst="line">
            <a:avLst/>
          </a:prstGeom>
          <a:noFill/>
          <a:ln w="76320" cap="sq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1927" name="Line 6"/>
          <p:cNvSpPr>
            <a:spLocks noChangeShapeType="1"/>
          </p:cNvSpPr>
          <p:nvPr/>
        </p:nvSpPr>
        <p:spPr bwMode="auto">
          <a:xfrm flipV="1">
            <a:off x="5148263" y="1049338"/>
            <a:ext cx="1728787" cy="222250"/>
          </a:xfrm>
          <a:prstGeom prst="line">
            <a:avLst/>
          </a:prstGeom>
          <a:noFill/>
          <a:ln w="7632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1928" name="Line 7"/>
          <p:cNvSpPr>
            <a:spLocks noChangeShapeType="1"/>
          </p:cNvSpPr>
          <p:nvPr/>
        </p:nvSpPr>
        <p:spPr bwMode="auto">
          <a:xfrm>
            <a:off x="4787900" y="620713"/>
            <a:ext cx="1512888" cy="1295400"/>
          </a:xfrm>
          <a:prstGeom prst="line">
            <a:avLst/>
          </a:prstGeom>
          <a:noFill/>
          <a:ln w="7632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1929" name="Text Box 8"/>
          <p:cNvSpPr txBox="1">
            <a:spLocks noChangeArrowheads="1"/>
          </p:cNvSpPr>
          <p:nvPr/>
        </p:nvSpPr>
        <p:spPr bwMode="auto">
          <a:xfrm>
            <a:off x="7072313" y="3217863"/>
            <a:ext cx="1339850" cy="581025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it-IT" altLang="it-IT" sz="3200">
                <a:solidFill>
                  <a:srgbClr val="FF0000"/>
                </a:solidFill>
                <a:latin typeface="Arial Black" panose="020B0A04020102020204" pitchFamily="34" charset="0"/>
              </a:rPr>
              <a:t>IX</a:t>
            </a:r>
          </a:p>
        </p:txBody>
      </p:sp>
      <p:sp>
        <p:nvSpPr>
          <p:cNvPr id="81930" name="Text Box 9"/>
          <p:cNvSpPr txBox="1">
            <a:spLocks noChangeArrowheads="1"/>
          </p:cNvSpPr>
          <p:nvPr/>
        </p:nvSpPr>
        <p:spPr bwMode="auto">
          <a:xfrm>
            <a:off x="6927850" y="625475"/>
            <a:ext cx="11811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it-IT" altLang="it-IT" sz="3200">
                <a:solidFill>
                  <a:srgbClr val="000000"/>
                </a:solidFill>
                <a:latin typeface="Arial Black" panose="020B0A04020102020204" pitchFamily="34" charset="0"/>
              </a:rPr>
              <a:t>V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448800" cy="8382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ANATOMIA TOPOGRAFICA</a:t>
            </a:r>
          </a:p>
        </p:txBody>
      </p:sp>
      <p:pic>
        <p:nvPicPr>
          <p:cNvPr id="83971" name="Picture 2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79500"/>
            <a:ext cx="8382000" cy="581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3972" name="Line 3"/>
          <p:cNvSpPr>
            <a:spLocks noChangeShapeType="1"/>
          </p:cNvSpPr>
          <p:nvPr/>
        </p:nvSpPr>
        <p:spPr bwMode="auto">
          <a:xfrm flipV="1">
            <a:off x="3200400" y="3883025"/>
            <a:ext cx="2667000" cy="82550"/>
          </a:xfrm>
          <a:prstGeom prst="line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3973" name="Line 4"/>
          <p:cNvSpPr>
            <a:spLocks noChangeShapeType="1"/>
          </p:cNvSpPr>
          <p:nvPr/>
        </p:nvSpPr>
        <p:spPr bwMode="auto">
          <a:xfrm flipH="1" flipV="1">
            <a:off x="5254625" y="3044825"/>
            <a:ext cx="615950" cy="844550"/>
          </a:xfrm>
          <a:prstGeom prst="line">
            <a:avLst/>
          </a:prstGeom>
          <a:noFill/>
          <a:ln w="2844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3974" name="Line 5"/>
          <p:cNvSpPr>
            <a:spLocks noChangeShapeType="1"/>
          </p:cNvSpPr>
          <p:nvPr/>
        </p:nvSpPr>
        <p:spPr bwMode="auto">
          <a:xfrm flipV="1">
            <a:off x="3200400" y="3044825"/>
            <a:ext cx="2057400" cy="920750"/>
          </a:xfrm>
          <a:prstGeom prst="line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3975" name="Text Box 6"/>
          <p:cNvSpPr txBox="1">
            <a:spLocks noChangeArrowheads="1"/>
          </p:cNvSpPr>
          <p:nvPr/>
        </p:nvSpPr>
        <p:spPr bwMode="auto">
          <a:xfrm>
            <a:off x="381000" y="1143000"/>
            <a:ext cx="408305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it-IT" altLang="it-IT" sz="2800">
                <a:solidFill>
                  <a:srgbClr val="FF0000"/>
                </a:solidFill>
                <a:latin typeface="Arial Black" panose="020B0A04020102020204" pitchFamily="34" charset="0"/>
              </a:rPr>
              <a:t>TRIANGOLO LABBE’</a:t>
            </a:r>
          </a:p>
        </p:txBody>
      </p:sp>
      <p:sp>
        <p:nvSpPr>
          <p:cNvPr id="83976" name="Line 7"/>
          <p:cNvSpPr>
            <a:spLocks noChangeShapeType="1"/>
          </p:cNvSpPr>
          <p:nvPr/>
        </p:nvSpPr>
        <p:spPr bwMode="auto">
          <a:xfrm>
            <a:off x="2743200" y="1524000"/>
            <a:ext cx="1905000" cy="2133600"/>
          </a:xfrm>
          <a:prstGeom prst="line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0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FORMA</a:t>
            </a:r>
          </a:p>
        </p:txBody>
      </p:sp>
      <p:sp>
        <p:nvSpPr>
          <p:cNvPr id="86019" name="Rectangle 2"/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9144000" cy="5410200"/>
          </a:xfrm>
        </p:spPr>
        <p:txBody>
          <a:bodyPr/>
          <a:lstStyle/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SACCA ALLUNGATA</a:t>
            </a:r>
          </a:p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ESTREMITA’ CRANIALE ESPANSA A CUPOLA IN ALTO ED A SINISTRA</a:t>
            </a:r>
          </a:p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ESTREMITA’ CAUDALE IRREGOLARMENTE CONICA IN BASSO E A DESTRA</a:t>
            </a:r>
          </a:p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ASSE MAGGIORE PREVALENTEMENTE VERTICALE, POI ORIZZONTALE ED INFINE ASCENDENTE VERSO DESTRA</a:t>
            </a:r>
          </a:p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NELL’ INSIEME, INCURVATO CON LA CONCAVITA’ RIVOLTA IN ALTO E DIETRO</a:t>
            </a:r>
          </a:p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RISULTA LEGGERMENTE APPIATTITO IN SENSO SAGITTALE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APPARATO  RESPIRATORIO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 rtlCol="0">
            <a:normAutofit/>
          </a:bodyPr>
          <a:lstStyle/>
          <a:p>
            <a:pPr marL="338138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ORGANI CAVI o VIE AEREE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CAVITA’ NASALI 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SENI PARANASALI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FARINGE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LARINGE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TRACHEA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BRONCHI E LORO RAMIFICAZIONI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8138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ORGANI PIENI: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POLMONI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PORZIONI COSTITUTIVE 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8915400" cy="57150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200" dirty="0">
                <a:latin typeface="Arial Black" panose="020B0A04020102020204" pitchFamily="34" charset="0"/>
              </a:rPr>
              <a:t>FONDO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200" dirty="0">
                <a:latin typeface="Arial Black" panose="020B0A04020102020204" pitchFamily="34" charset="0"/>
              </a:rPr>
              <a:t>CORPO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200" dirty="0">
                <a:latin typeface="Arial Black" panose="020B0A04020102020204" pitchFamily="34" charset="0"/>
              </a:rPr>
              <a:t>PORZIONE PILORICA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200" dirty="0">
                <a:latin typeface="Arial Black" panose="020B0A04020102020204" pitchFamily="34" charset="0"/>
              </a:rPr>
              <a:t>ORIFIZIO CARDIALE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200" dirty="0">
                <a:latin typeface="Arial Black" panose="020B0A04020102020204" pitchFamily="34" charset="0"/>
              </a:rPr>
              <a:t>ORIFIZIO PILORICO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200" dirty="0">
                <a:latin typeface="Arial Black" panose="020B0A04020102020204" pitchFamily="34" charset="0"/>
              </a:rPr>
              <a:t>GRANDE CURVATURA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3200" dirty="0">
                <a:latin typeface="Arial Black" panose="020B0A04020102020204" pitchFamily="34" charset="0"/>
              </a:rPr>
              <a:t>PICCOLA CURVATURA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CARATTERI MORFOLOGICI GENERALI dello STOMACO</a:t>
            </a:r>
          </a:p>
        </p:txBody>
      </p:sp>
      <p:pic>
        <p:nvPicPr>
          <p:cNvPr id="90115" name="Picture 2"/>
          <p:cNvPicPr>
            <a:picLocks noChangeAspect="1" noChangeArrowheads="1"/>
          </p:cNvPicPr>
          <p:nvPr/>
        </p:nvPicPr>
        <p:blipFill>
          <a:blip r:embed="rId3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239838"/>
            <a:ext cx="7777162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0116" name="Text Box 3"/>
          <p:cNvSpPr txBox="1">
            <a:spLocks noChangeArrowheads="1"/>
          </p:cNvSpPr>
          <p:nvPr/>
        </p:nvSpPr>
        <p:spPr bwMode="auto">
          <a:xfrm>
            <a:off x="1116013" y="1557338"/>
            <a:ext cx="2303462" cy="97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ts val="450"/>
              </a:spcBef>
              <a:buClrTx/>
              <a:buFontTx/>
              <a:buNone/>
            </a:pPr>
            <a:r>
              <a:rPr lang="it-IT" altLang="it-IT" sz="1800">
                <a:solidFill>
                  <a:srgbClr val="FF3300"/>
                </a:solidFill>
                <a:latin typeface="Arial Black" panose="020B0A04020102020204" pitchFamily="34" charset="0"/>
              </a:rPr>
              <a:t>cardias</a:t>
            </a:r>
          </a:p>
          <a:p>
            <a:pPr algn="ctr" eaLnBrk="1" hangingPunct="1">
              <a:spcBef>
                <a:spcPts val="450"/>
              </a:spcBef>
              <a:buClrTx/>
              <a:buFontTx/>
              <a:buNone/>
            </a:pPr>
            <a:r>
              <a:rPr lang="it-IT" altLang="it-IT" sz="1800">
                <a:solidFill>
                  <a:srgbClr val="FF3300"/>
                </a:solidFill>
                <a:latin typeface="Arial Black" panose="020B0A04020102020204" pitchFamily="34" charset="0"/>
              </a:rPr>
              <a:t>(cardia, porzione “cardiaca”)</a:t>
            </a:r>
          </a:p>
        </p:txBody>
      </p:sp>
      <p:sp>
        <p:nvSpPr>
          <p:cNvPr id="90117" name="Text Box 4"/>
          <p:cNvSpPr txBox="1">
            <a:spLocks noChangeArrowheads="1"/>
          </p:cNvSpPr>
          <p:nvPr/>
        </p:nvSpPr>
        <p:spPr bwMode="auto">
          <a:xfrm>
            <a:off x="7019925" y="1557338"/>
            <a:ext cx="194786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it-IT" altLang="it-IT" sz="2800">
                <a:solidFill>
                  <a:srgbClr val="009900"/>
                </a:solidFill>
                <a:latin typeface="Arial Black" panose="020B0A04020102020204" pitchFamily="34" charset="0"/>
              </a:rPr>
              <a:t>fondo</a:t>
            </a:r>
          </a:p>
        </p:txBody>
      </p:sp>
      <p:sp>
        <p:nvSpPr>
          <p:cNvPr id="90118" name="Text Box 5"/>
          <p:cNvSpPr txBox="1">
            <a:spLocks noChangeArrowheads="1"/>
          </p:cNvSpPr>
          <p:nvPr/>
        </p:nvSpPr>
        <p:spPr bwMode="auto">
          <a:xfrm>
            <a:off x="6640513" y="5137150"/>
            <a:ext cx="1966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it-IT" altLang="it-IT" sz="2800">
                <a:solidFill>
                  <a:srgbClr val="000099"/>
                </a:solidFill>
                <a:latin typeface="Arial Black" panose="020B0A04020102020204" pitchFamily="34" charset="0"/>
              </a:rPr>
              <a:t>corpo</a:t>
            </a:r>
          </a:p>
        </p:txBody>
      </p:sp>
      <p:sp>
        <p:nvSpPr>
          <p:cNvPr id="90119" name="Line 6"/>
          <p:cNvSpPr>
            <a:spLocks noChangeShapeType="1"/>
          </p:cNvSpPr>
          <p:nvPr/>
        </p:nvSpPr>
        <p:spPr bwMode="auto">
          <a:xfrm>
            <a:off x="4572000" y="2636838"/>
            <a:ext cx="2736850" cy="1587"/>
          </a:xfrm>
          <a:prstGeom prst="line">
            <a:avLst/>
          </a:prstGeom>
          <a:noFill/>
          <a:ln w="7632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90120" name="Line 7"/>
          <p:cNvSpPr>
            <a:spLocks noChangeShapeType="1"/>
          </p:cNvSpPr>
          <p:nvPr/>
        </p:nvSpPr>
        <p:spPr bwMode="auto">
          <a:xfrm flipH="1">
            <a:off x="6224588" y="1989138"/>
            <a:ext cx="942975" cy="431800"/>
          </a:xfrm>
          <a:prstGeom prst="line">
            <a:avLst/>
          </a:prstGeom>
          <a:noFill/>
          <a:ln w="76320" cap="sq">
            <a:solidFill>
              <a:srgbClr val="FFFF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90121" name="Line 8"/>
          <p:cNvSpPr>
            <a:spLocks noChangeShapeType="1"/>
          </p:cNvSpPr>
          <p:nvPr/>
        </p:nvSpPr>
        <p:spPr bwMode="auto">
          <a:xfrm flipH="1">
            <a:off x="3705225" y="5300663"/>
            <a:ext cx="798513" cy="1081087"/>
          </a:xfrm>
          <a:prstGeom prst="line">
            <a:avLst/>
          </a:prstGeom>
          <a:noFill/>
          <a:ln w="2844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90122" name="Line 9"/>
          <p:cNvSpPr>
            <a:spLocks noChangeShapeType="1"/>
          </p:cNvSpPr>
          <p:nvPr/>
        </p:nvSpPr>
        <p:spPr bwMode="auto">
          <a:xfrm>
            <a:off x="4500563" y="5300663"/>
            <a:ext cx="503237" cy="1081087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90123" name="Text Box 10"/>
          <p:cNvSpPr txBox="1">
            <a:spLocks noChangeArrowheads="1"/>
          </p:cNvSpPr>
          <p:nvPr/>
        </p:nvSpPr>
        <p:spPr bwMode="auto">
          <a:xfrm>
            <a:off x="1331913" y="5734050"/>
            <a:ext cx="19685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it-IT" altLang="it-IT" sz="2800">
                <a:solidFill>
                  <a:srgbClr val="FF0066"/>
                </a:solidFill>
                <a:latin typeface="Arial Black" panose="020B0A04020102020204" pitchFamily="34" charset="0"/>
              </a:rPr>
              <a:t>piloro</a:t>
            </a:r>
          </a:p>
        </p:txBody>
      </p:sp>
      <p:sp>
        <p:nvSpPr>
          <p:cNvPr id="90124" name="Line 11"/>
          <p:cNvSpPr>
            <a:spLocks noChangeShapeType="1"/>
          </p:cNvSpPr>
          <p:nvPr/>
        </p:nvSpPr>
        <p:spPr bwMode="auto">
          <a:xfrm flipV="1">
            <a:off x="2555875" y="4505325"/>
            <a:ext cx="576263" cy="1519238"/>
          </a:xfrm>
          <a:prstGeom prst="line">
            <a:avLst/>
          </a:prstGeom>
          <a:noFill/>
          <a:ln w="76320" cap="sq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90125" name="Line 12"/>
          <p:cNvSpPr>
            <a:spLocks noChangeShapeType="1"/>
          </p:cNvSpPr>
          <p:nvPr/>
        </p:nvSpPr>
        <p:spPr bwMode="auto">
          <a:xfrm>
            <a:off x="2627313" y="6092825"/>
            <a:ext cx="2376487" cy="288925"/>
          </a:xfrm>
          <a:prstGeom prst="line">
            <a:avLst/>
          </a:prstGeom>
          <a:noFill/>
          <a:ln w="76320" cap="sq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90126" name="Text Box 13"/>
          <p:cNvSpPr txBox="1">
            <a:spLocks noChangeArrowheads="1"/>
          </p:cNvSpPr>
          <p:nvPr/>
        </p:nvSpPr>
        <p:spPr bwMode="auto">
          <a:xfrm>
            <a:off x="4067175" y="5805488"/>
            <a:ext cx="1379538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350"/>
              </a:spcBef>
              <a:buClrTx/>
              <a:buFontTx/>
              <a:buNone/>
            </a:pPr>
            <a:r>
              <a:rPr lang="it-IT" altLang="it-IT" sz="1400">
                <a:solidFill>
                  <a:srgbClr val="FF3300"/>
                </a:solidFill>
                <a:latin typeface="Arial Black" panose="020B0A04020102020204" pitchFamily="34" charset="0"/>
              </a:rPr>
              <a:t>antro</a:t>
            </a:r>
          </a:p>
        </p:txBody>
      </p:sp>
      <p:sp>
        <p:nvSpPr>
          <p:cNvPr id="90127" name="Text Box 14"/>
          <p:cNvSpPr txBox="1">
            <a:spLocks noChangeArrowheads="1"/>
          </p:cNvSpPr>
          <p:nvPr/>
        </p:nvSpPr>
        <p:spPr bwMode="auto">
          <a:xfrm>
            <a:off x="3203575" y="5084763"/>
            <a:ext cx="1795463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  <a:buClrTx/>
              <a:buFontTx/>
              <a:buNone/>
            </a:pPr>
            <a:r>
              <a:rPr lang="it-IT" altLang="it-IT" sz="2000">
                <a:solidFill>
                  <a:srgbClr val="660033"/>
                </a:solidFill>
                <a:latin typeface="Arial Black" panose="020B0A04020102020204" pitchFamily="34" charset="0"/>
              </a:rPr>
              <a:t>canale</a:t>
            </a:r>
          </a:p>
        </p:txBody>
      </p:sp>
      <p:sp>
        <p:nvSpPr>
          <p:cNvPr id="90128" name="Line 15"/>
          <p:cNvSpPr>
            <a:spLocks noChangeShapeType="1"/>
          </p:cNvSpPr>
          <p:nvPr/>
        </p:nvSpPr>
        <p:spPr bwMode="auto">
          <a:xfrm>
            <a:off x="3203575" y="2205038"/>
            <a:ext cx="1439863" cy="792162"/>
          </a:xfrm>
          <a:prstGeom prst="line">
            <a:avLst/>
          </a:prstGeom>
          <a:noFill/>
          <a:ln w="76320" cap="sq">
            <a:solidFill>
              <a:srgbClr val="000099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90129" name="Line 16"/>
          <p:cNvSpPr>
            <a:spLocks noChangeShapeType="1"/>
          </p:cNvSpPr>
          <p:nvPr/>
        </p:nvSpPr>
        <p:spPr bwMode="auto">
          <a:xfrm flipV="1">
            <a:off x="6804025" y="2633663"/>
            <a:ext cx="431800" cy="2598737"/>
          </a:xfrm>
          <a:prstGeom prst="line">
            <a:avLst/>
          </a:prstGeom>
          <a:noFill/>
          <a:ln w="7632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90130" name="Line 17"/>
          <p:cNvSpPr>
            <a:spLocks noChangeShapeType="1"/>
          </p:cNvSpPr>
          <p:nvPr/>
        </p:nvSpPr>
        <p:spPr bwMode="auto">
          <a:xfrm flipH="1">
            <a:off x="5000625" y="5229225"/>
            <a:ext cx="1806575" cy="1152525"/>
          </a:xfrm>
          <a:prstGeom prst="line">
            <a:avLst/>
          </a:prstGeom>
          <a:noFill/>
          <a:ln w="7632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PERITONEO: 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SCHEMA IN PROIEZIONE SAGITTALE</a:t>
            </a:r>
          </a:p>
        </p:txBody>
      </p:sp>
      <p:pic>
        <p:nvPicPr>
          <p:cNvPr id="92163" name="Picture 2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9200"/>
            <a:ext cx="52578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ChangeArrowheads="1"/>
          </p:cNvSpPr>
          <p:nvPr>
            <p:ph type="title"/>
          </p:nvPr>
        </p:nvSpPr>
        <p:spPr>
          <a:xfrm>
            <a:off x="144463" y="85725"/>
            <a:ext cx="8999537" cy="706438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PERITONEO: CONCETTI GENERALI 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idx="1"/>
          </p:nvPr>
        </p:nvSpPr>
        <p:spPr>
          <a:xfrm>
            <a:off x="0" y="647700"/>
            <a:ext cx="9144000" cy="57150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55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TONACA SIEROSA che si localizza nella CAVITA’ ADDOMINO-PELVICA</a:t>
            </a:r>
          </a:p>
          <a:p>
            <a:pPr marL="339725" indent="-339725" fontAlgn="auto">
              <a:spcBef>
                <a:spcPts val="55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Permette lo SCORRIMENTO reciproco degli organi interessati dal suo rivestimento essendo una CAVITA’ molto sottile riempita di fluido,che si localizza tra un FOGLIETTO PARIETALE ed un FOGLIETTO VISCERALE</a:t>
            </a:r>
          </a:p>
          <a:p>
            <a:pPr marL="339725" indent="-339725" fontAlgn="auto">
              <a:spcBef>
                <a:spcPts val="55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Si rapporta in modo vario con i diversi organi RIVESTENDOLI: </a:t>
            </a:r>
          </a:p>
          <a:p>
            <a:pPr marL="339725" indent="-336550" fontAlgn="auto">
              <a:spcBef>
                <a:spcPts val="5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   COMPLETAMENTE  oppure</a:t>
            </a:r>
          </a:p>
          <a:p>
            <a:pPr marL="339725" indent="-336550" fontAlgn="auto">
              <a:spcBef>
                <a:spcPts val="5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   PARZIALMENTE, lasciando delle cosiddette AREE NUDE</a:t>
            </a:r>
          </a:p>
          <a:p>
            <a:pPr marL="0" indent="0" fontAlgn="auto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Rispetto alla SIEROSA PERITONEALE gli organi possono essere:</a:t>
            </a:r>
          </a:p>
          <a:p>
            <a:pPr marL="339725" indent="-336550" fontAlgn="auto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  - INTRAPERITONALI, quando si trovino all’ interno del sacco delimitato dalla sierosa peritoneale, MA NON NECESSARIAMENTE NE SONO RIVESTITI (OVAIO);</a:t>
            </a:r>
          </a:p>
          <a:p>
            <a:pPr marL="339725" indent="-336550" fontAlgn="auto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  - RETROPERITONEALI, ossia accollati alla parete addominale posteriore </a:t>
            </a:r>
          </a:p>
          <a:p>
            <a:pPr marL="0" indent="0" fontAlgn="auto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- SOTTO- (o INFRA-) PERITONEALI: sono gli organi </a:t>
            </a:r>
          </a:p>
          <a:p>
            <a:pPr marL="0" indent="0" fontAlgn="auto">
              <a:lnSpc>
                <a:spcPct val="80000"/>
              </a:lnSpc>
              <a:spcBef>
                <a:spcPts val="5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>
                <a:latin typeface="Arial Black" panose="020B0A04020102020204" pitchFamily="34" charset="0"/>
              </a:rPr>
              <a:t>  PELVICI, avvolti dalla FASCIA PELVICA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991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PERITONEO: CONCETTI GENERALI  FORMAZIONI PERITONEALI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idx="1"/>
          </p:nvPr>
        </p:nvSpPr>
        <p:spPr>
          <a:xfrm>
            <a:off x="0" y="1382713"/>
            <a:ext cx="8915400" cy="4953000"/>
          </a:xfrm>
        </p:spPr>
        <p:txBody>
          <a:bodyPr rtlCol="0">
            <a:noAutofit/>
          </a:bodyPr>
          <a:lstStyle/>
          <a:p>
            <a:pPr marL="339725" indent="-339725" fontAlgn="auto">
              <a:spcBef>
                <a:spcPts val="65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MESI (</a:t>
            </a:r>
            <a:r>
              <a:rPr lang="it-IT" altLang="it-IT" sz="2800" dirty="0" err="1">
                <a:latin typeface="Arial Black" panose="020B0A04020102020204" pitchFamily="34" charset="0"/>
              </a:rPr>
              <a:t>sing</a:t>
            </a:r>
            <a:r>
              <a:rPr lang="it-IT" altLang="it-IT" sz="2800" dirty="0">
                <a:latin typeface="Arial Black" panose="020B0A04020102020204" pitchFamily="34" charset="0"/>
              </a:rPr>
              <a:t>. MESO): si tendono tra la PARETE ADDOMINALE POSTERIORE e si portano ad avvolgere organi</a:t>
            </a:r>
          </a:p>
          <a:p>
            <a:pPr marL="339725" indent="-336550" fontAlgn="auto">
              <a:spcBef>
                <a:spcPts val="6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 dirty="0">
              <a:latin typeface="Arial Black" panose="020B0A04020102020204" pitchFamily="34" charset="0"/>
            </a:endParaRPr>
          </a:p>
          <a:p>
            <a:pPr marL="339725" indent="-339725" fontAlgn="auto">
              <a:spcBef>
                <a:spcPts val="65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LEGAMENTI od OMENTI: si tendono tra organi INTRAPERITONEALI o da PARETI ADDOMINALI, eccetto la PARETE POSTERIORE, ed altri organi INTRAPERITONEALI (in particolare dell’ APPARATO DIGERENTE). </a:t>
            </a:r>
          </a:p>
          <a:p>
            <a:pPr marL="341313" indent="-339725" fontAlgn="auto">
              <a:spcBef>
                <a:spcPts val="65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 dirty="0">
              <a:latin typeface="Arial Black" panose="020B0A04020102020204" pitchFamily="34" charset="0"/>
            </a:endParaRPr>
          </a:p>
          <a:p>
            <a:pPr marL="339725" indent="-339725" fontAlgn="auto">
              <a:spcBef>
                <a:spcPts val="65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 dirty="0">
                <a:latin typeface="Arial Black" panose="020B0A04020102020204" pitchFamily="34" charset="0"/>
              </a:rPr>
              <a:t>Il grande e piccolo OMENTO sono detti anche EPIPLOON.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7772400" cy="874713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</a:t>
            </a:r>
            <a:b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DISPOSIZIONE PERITONEALE</a:t>
            </a:r>
          </a:p>
        </p:txBody>
      </p:sp>
      <p:pic>
        <p:nvPicPr>
          <p:cNvPr id="98307" name="Picture 2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836613"/>
            <a:ext cx="7092950" cy="602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>
          <a:xfrm>
            <a:off x="323850" y="-171450"/>
            <a:ext cx="85344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RAPPORTI</a:t>
            </a:r>
          </a:p>
        </p:txBody>
      </p:sp>
      <p:pic>
        <p:nvPicPr>
          <p:cNvPr id="100355" name="Picture 2"/>
          <p:cNvPicPr>
            <a:picLocks noChangeAspect="1" noChangeArrowheads="1"/>
          </p:cNvPicPr>
          <p:nvPr/>
        </p:nvPicPr>
        <p:blipFill>
          <a:blip r:embed="rId3">
            <a:lum bright="-24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96900"/>
            <a:ext cx="6732588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24000" contrast="30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762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CONFIGURAZIONE INTERNA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endParaRPr lang="it-IT" altLang="it-IT" sz="3200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0178" name="Rectangle 2"/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4859338" cy="3581400"/>
          </a:xfrm>
        </p:spPr>
        <p:txBody>
          <a:bodyPr rtlCol="0">
            <a:noAutofit/>
          </a:bodyPr>
          <a:lstStyle/>
          <a:p>
            <a:pPr marL="339725" indent="-339725" fontAlgn="auto">
              <a:lnSpc>
                <a:spcPct val="80000"/>
              </a:lnSpc>
              <a:spcBef>
                <a:spcPts val="5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dirty="0">
                <a:latin typeface="Arial Black" panose="020B0A04020102020204" pitchFamily="34" charset="0"/>
              </a:rPr>
              <a:t>Nel vivente, COLORITO GRIGIO ROSEO</a:t>
            </a:r>
          </a:p>
          <a:p>
            <a:pPr marL="558800" indent="-555625" fontAlgn="auto">
              <a:lnSpc>
                <a:spcPct val="80000"/>
              </a:lnSpc>
              <a:spcBef>
                <a:spcPts val="500"/>
              </a:spcBef>
              <a:buClrTx/>
              <a:buSzPct val="45000"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dirty="0">
              <a:latin typeface="Arial Black" panose="020B0A04020102020204" pitchFamily="34" charset="0"/>
            </a:endParaRPr>
          </a:p>
          <a:p>
            <a:pPr marL="339725" indent="-339725" fontAlgn="auto">
              <a:lnSpc>
                <a:spcPct val="80000"/>
              </a:lnSpc>
              <a:spcBef>
                <a:spcPts val="5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dirty="0">
                <a:latin typeface="Arial Black" panose="020B0A04020102020204" pitchFamily="34" charset="0"/>
              </a:rPr>
              <a:t>Presenta, nello STATO DI RIPOSO (VUOTO) le PIEGHE GASTRICHE, prevalentemente dirette secondo l’ ASSE LONGITUDINALE ed ANASTOMIZZATE tra loro</a:t>
            </a:r>
          </a:p>
          <a:p>
            <a:pPr marL="339725" indent="-336550" fontAlgn="auto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dirty="0">
              <a:latin typeface="Arial Black" panose="020B0A04020102020204" pitchFamily="34" charset="0"/>
            </a:endParaRPr>
          </a:p>
          <a:p>
            <a:pPr marL="339725" indent="-339725" fontAlgn="auto">
              <a:lnSpc>
                <a:spcPct val="80000"/>
              </a:lnSpc>
              <a:spcBef>
                <a:spcPts val="5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dirty="0">
                <a:latin typeface="Arial Black" panose="020B0A04020102020204" pitchFamily="34" charset="0"/>
              </a:rPr>
              <a:t>NON ANASTOMOSI delle pieghe in corrispondenza della PICCOLA CURVATURA</a:t>
            </a:r>
          </a:p>
          <a:p>
            <a:pPr marL="339725" indent="-336550" fontAlgn="auto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dirty="0">
              <a:latin typeface="Arial Black" panose="020B0A04020102020204" pitchFamily="34" charset="0"/>
            </a:endParaRPr>
          </a:p>
          <a:p>
            <a:pPr marL="339725" indent="-339725" fontAlgn="auto">
              <a:lnSpc>
                <a:spcPct val="80000"/>
              </a:lnSpc>
              <a:spcBef>
                <a:spcPts val="5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dirty="0">
                <a:latin typeface="Arial Black" panose="020B0A04020102020204" pitchFamily="34" charset="0"/>
              </a:rPr>
              <a:t>Sottili SOLCHI (PERMANENTI) si notano anche nel caso di organo con bolo alimentare</a:t>
            </a:r>
          </a:p>
          <a:p>
            <a:pPr marL="339725" indent="-336550" fontAlgn="auto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dirty="0">
              <a:latin typeface="Arial Black" panose="020B0A04020102020204" pitchFamily="34" charset="0"/>
            </a:endParaRPr>
          </a:p>
          <a:p>
            <a:pPr marL="339725" indent="-339725" fontAlgn="auto">
              <a:lnSpc>
                <a:spcPct val="80000"/>
              </a:lnSpc>
              <a:spcBef>
                <a:spcPts val="5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dirty="0">
                <a:latin typeface="Arial Black" panose="020B0A04020102020204" pitchFamily="34" charset="0"/>
              </a:rPr>
              <a:t>Essi delimitano le AREOLE GASTRICHE (2-4 mm di diametro)</a:t>
            </a:r>
          </a:p>
        </p:txBody>
      </p:sp>
      <p:pic>
        <p:nvPicPr>
          <p:cNvPr id="1024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781300"/>
            <a:ext cx="4356100" cy="334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SCHEMA DELLA CONFIGURAZIONE INTERNA DELLO STOMACO</a:t>
            </a:r>
          </a:p>
        </p:txBody>
      </p:sp>
      <p:pic>
        <p:nvPicPr>
          <p:cNvPr id="1044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838" y="1066800"/>
            <a:ext cx="5592762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305800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ASPETTI MICROSCOPICI</a:t>
            </a:r>
          </a:p>
        </p:txBody>
      </p:sp>
      <p:pic>
        <p:nvPicPr>
          <p:cNvPr id="1064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144588"/>
            <a:ext cx="5943600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991600" cy="6858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APPARATO DIGERENTE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7086600" cy="569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CARDIAS</a:t>
            </a:r>
          </a:p>
        </p:txBody>
      </p:sp>
      <p:sp>
        <p:nvSpPr>
          <p:cNvPr id="108547" name="Text Box 2"/>
          <p:cNvSpPr txBox="1"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it-IT" altLang="it-IT" sz="320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1085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153400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ZONA CARDIALE</a:t>
            </a:r>
          </a:p>
        </p:txBody>
      </p:sp>
      <p:pic>
        <p:nvPicPr>
          <p:cNvPr id="1105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39900"/>
            <a:ext cx="8610600" cy="455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11430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GHIANDOLE CARDIALI</a:t>
            </a:r>
          </a:p>
        </p:txBody>
      </p:sp>
      <p:sp>
        <p:nvSpPr>
          <p:cNvPr id="55298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4911725" cy="2705100"/>
          </a:xfrm>
        </p:spPr>
        <p:txBody>
          <a:bodyPr rtlCol="0">
            <a:normAutofit fontScale="77500" lnSpcReduction="20000"/>
          </a:bodyPr>
          <a:lstStyle/>
          <a:p>
            <a:pPr marL="341313" indent="-339725" fontAlgn="auto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SI TROVANO NELL’ OMONIMA ZONA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TUBULARI COMPOSTE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SECERNONO MUCO NEUTRO</a:t>
            </a:r>
          </a:p>
        </p:txBody>
      </p:sp>
      <p:pic>
        <p:nvPicPr>
          <p:cNvPr id="1126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25" y="2276475"/>
            <a:ext cx="4752975" cy="251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STOMACO: CORPO</a:t>
            </a:r>
          </a:p>
        </p:txBody>
      </p:sp>
      <p:pic>
        <p:nvPicPr>
          <p:cNvPr id="1146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20763"/>
            <a:ext cx="6096000" cy="575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6858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GHIANDOLE  GASTRICHE</a:t>
            </a:r>
          </a:p>
        </p:txBody>
      </p:sp>
      <p:pic>
        <p:nvPicPr>
          <p:cNvPr id="1167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066800"/>
            <a:ext cx="56388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GHIANDOLE GASTRICHE PROPRIAMENTE DETTE e FOSSETTE</a:t>
            </a:r>
          </a:p>
        </p:txBody>
      </p:sp>
      <p:pic>
        <p:nvPicPr>
          <p:cNvPr id="1187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219200"/>
            <a:ext cx="4081463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CELLULE delle GHIANDOLE GASTRICHE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del CORPO e del FONDO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idx="1"/>
          </p:nvPr>
        </p:nvSpPr>
        <p:spPr>
          <a:xfrm>
            <a:off x="0" y="1844675"/>
            <a:ext cx="8915400" cy="5562600"/>
          </a:xfrm>
        </p:spPr>
        <p:txBody>
          <a:bodyPr rtlCol="0">
            <a:normAutofit/>
          </a:bodyPr>
          <a:lstStyle/>
          <a:p>
            <a:pPr marL="91440" indent="-339725" fontAlgn="auto">
              <a:spcBef>
                <a:spcPts val="7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Sono TUBULARI SEMPLICI e presentano:</a:t>
            </a:r>
          </a:p>
          <a:p>
            <a:pPr marL="91440" indent="-339725" fontAlgn="auto">
              <a:spcBef>
                <a:spcPts val="7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CELLULE MUCIPARE del COLLETTO</a:t>
            </a:r>
          </a:p>
          <a:p>
            <a:pPr marL="91440" indent="-339725" fontAlgn="auto">
              <a:spcBef>
                <a:spcPts val="7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CELLULE PRINCIPALI</a:t>
            </a:r>
          </a:p>
          <a:p>
            <a:pPr marL="91440" indent="-339725" fontAlgn="auto">
              <a:spcBef>
                <a:spcPts val="7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CELLULE PARIETALI (o di RIVESTIMENTO)</a:t>
            </a:r>
          </a:p>
          <a:p>
            <a:pPr marL="91440" indent="-339725" fontAlgn="auto">
              <a:spcBef>
                <a:spcPts val="7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CELLULE ARGENTAFFINI (serotonina)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GHIANDOLE GASTRICHE: SCHEMA STRUTTURALE</a:t>
            </a:r>
          </a:p>
        </p:txBody>
      </p:sp>
      <p:pic>
        <p:nvPicPr>
          <p:cNvPr id="122883" name="Picture 2"/>
          <p:cNvPicPr>
            <a:picLocks noChangeAspect="1" noChangeArrowheads="1"/>
          </p:cNvPicPr>
          <p:nvPr/>
        </p:nvPicPr>
        <p:blipFill>
          <a:blip r:embed="rId3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06500"/>
            <a:ext cx="6705600" cy="553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4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9916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GHIANDOLE GASTRICHE: ASPETTI ULTRASTRUTTURALI</a:t>
            </a:r>
          </a:p>
        </p:txBody>
      </p:sp>
      <p:pic>
        <p:nvPicPr>
          <p:cNvPr id="124931" name="Picture 2"/>
          <p:cNvPicPr>
            <a:picLocks noChangeAspect="1" noChangeArrowheads="1"/>
          </p:cNvPicPr>
          <p:nvPr/>
        </p:nvPicPr>
        <p:blipFill>
          <a:blip r:embed="rId3">
            <a:lum bright="-24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295400"/>
            <a:ext cx="4441825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24000" contrast="4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4932" name="Text Box 3"/>
          <p:cNvSpPr txBox="1">
            <a:spLocks noChangeArrowheads="1"/>
          </p:cNvSpPr>
          <p:nvPr/>
        </p:nvSpPr>
        <p:spPr bwMode="auto">
          <a:xfrm>
            <a:off x="0" y="1752600"/>
            <a:ext cx="4569434" cy="15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</a:pPr>
            <a:r>
              <a:rPr lang="it-IT" altLang="it-IT" sz="2800" dirty="0">
                <a:solidFill>
                  <a:srgbClr val="002060"/>
                </a:solidFill>
                <a:latin typeface="Arial Black" panose="020B0A04020102020204" pitchFamily="34" charset="0"/>
              </a:rPr>
              <a:t>CELLULE PRINCIPALI</a:t>
            </a:r>
          </a:p>
          <a:p>
            <a:pPr eaLnBrk="1" hangingPunct="1">
              <a:spcBef>
                <a:spcPts val="700"/>
              </a:spcBef>
              <a:buClr>
                <a:srgbClr val="66FF33"/>
              </a:buClr>
              <a:buFont typeface="Arial Black" panose="020B0A04020102020204" pitchFamily="34" charset="0"/>
              <a:buChar char="-"/>
            </a:pPr>
            <a:r>
              <a:rPr lang="it-IT" altLang="it-IT" sz="2800" dirty="0">
                <a:solidFill>
                  <a:srgbClr val="002060"/>
                </a:solidFill>
                <a:latin typeface="Arial Black" panose="020B0A04020102020204" pitchFamily="34" charset="0"/>
              </a:rPr>
              <a:t>pepsinogeno</a:t>
            </a:r>
          </a:p>
          <a:p>
            <a:pPr eaLnBrk="1" hangingPunct="1">
              <a:spcBef>
                <a:spcPts val="700"/>
              </a:spcBef>
              <a:buClr>
                <a:srgbClr val="FF0066"/>
              </a:buClr>
              <a:buFont typeface="Arial Black" panose="020B0A04020102020204" pitchFamily="34" charset="0"/>
              <a:buChar char="-"/>
            </a:pPr>
            <a:r>
              <a:rPr lang="it-IT" altLang="it-IT" sz="2800" dirty="0">
                <a:solidFill>
                  <a:srgbClr val="002060"/>
                </a:solidFill>
                <a:latin typeface="Arial Black" panose="020B0A04020102020204" pitchFamily="34" charset="0"/>
              </a:rPr>
              <a:t>rennina (nel neonato)</a:t>
            </a:r>
          </a:p>
        </p:txBody>
      </p:sp>
      <p:sp>
        <p:nvSpPr>
          <p:cNvPr id="124933" name="Text Box 4"/>
          <p:cNvSpPr txBox="1">
            <a:spLocks noChangeArrowheads="1"/>
          </p:cNvSpPr>
          <p:nvPr/>
        </p:nvSpPr>
        <p:spPr bwMode="auto">
          <a:xfrm>
            <a:off x="0" y="4648200"/>
            <a:ext cx="5251450" cy="1046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</a:pPr>
            <a:r>
              <a:rPr lang="it-IT" altLang="it-IT" sz="2800" dirty="0">
                <a:solidFill>
                  <a:srgbClr val="FF0000"/>
                </a:solidFill>
                <a:latin typeface="Arial Black" panose="020B0A04020102020204" pitchFamily="34" charset="0"/>
              </a:rPr>
              <a:t>CELLULE PARIETALI</a:t>
            </a:r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it-IT" altLang="it-IT" sz="2800" dirty="0">
                <a:solidFill>
                  <a:srgbClr val="FF3300"/>
                </a:solidFill>
                <a:latin typeface="Arial Black" panose="020B0A04020102020204" pitchFamily="34" charset="0"/>
              </a:rPr>
              <a:t>                   </a:t>
            </a:r>
            <a:r>
              <a:rPr lang="it-IT" altLang="it-IT" sz="2800" dirty="0">
                <a:solidFill>
                  <a:srgbClr val="000000"/>
                </a:solidFill>
                <a:latin typeface="Arial Black" panose="020B0A04020102020204" pitchFamily="34" charset="0"/>
              </a:rPr>
              <a:t>[H</a:t>
            </a:r>
            <a:r>
              <a:rPr lang="it-IT" altLang="it-IT" sz="2800" baseline="30000" dirty="0">
                <a:solidFill>
                  <a:srgbClr val="000000"/>
                </a:solidFill>
                <a:latin typeface="Arial Black" panose="020B0A04020102020204" pitchFamily="34" charset="0"/>
              </a:rPr>
              <a:t>+</a:t>
            </a:r>
            <a:r>
              <a:rPr lang="it-IT" altLang="it-IT" sz="2800" dirty="0">
                <a:solidFill>
                  <a:srgbClr val="000000"/>
                </a:solidFill>
                <a:latin typeface="Arial Black" panose="020B0A04020102020204" pitchFamily="34" charset="0"/>
              </a:rPr>
              <a:t>]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GHIANDOLE GASTRICHE: ASPETTI ULTRASTRUTTURALI [2] </a:t>
            </a:r>
          </a:p>
        </p:txBody>
      </p:sp>
      <p:pic>
        <p:nvPicPr>
          <p:cNvPr id="126979" name="Picture 2"/>
          <p:cNvPicPr>
            <a:picLocks noChangeAspect="1" noChangeArrowheads="1"/>
          </p:cNvPicPr>
          <p:nvPr/>
        </p:nvPicPr>
        <p:blipFill>
          <a:blip r:embed="rId3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914400"/>
            <a:ext cx="4445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30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6980" name="Text Box 3"/>
          <p:cNvSpPr txBox="1">
            <a:spLocks noChangeArrowheads="1"/>
          </p:cNvSpPr>
          <p:nvPr/>
        </p:nvSpPr>
        <p:spPr bwMode="auto">
          <a:xfrm>
            <a:off x="4448175" y="1724025"/>
            <a:ext cx="2378075" cy="113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ts val="500"/>
              </a:spcBef>
              <a:buClrTx/>
              <a:buFontTx/>
              <a:buNone/>
            </a:pPr>
            <a:r>
              <a:rPr lang="it-IT" altLang="it-IT" sz="2000">
                <a:solidFill>
                  <a:srgbClr val="800000"/>
                </a:solidFill>
                <a:latin typeface="Arial Black" panose="020B0A04020102020204" pitchFamily="34" charset="0"/>
              </a:rPr>
              <a:t>CELLULE</a:t>
            </a:r>
          </a:p>
          <a:p>
            <a:pPr algn="ctr" eaLnBrk="1" hangingPunct="1">
              <a:spcBef>
                <a:spcPts val="500"/>
              </a:spcBef>
              <a:buClrTx/>
              <a:buFontTx/>
              <a:buNone/>
            </a:pPr>
            <a:r>
              <a:rPr lang="it-IT" altLang="it-IT" sz="2000">
                <a:solidFill>
                  <a:srgbClr val="800000"/>
                </a:solidFill>
                <a:latin typeface="Arial Black" panose="020B0A04020102020204" pitchFamily="34" charset="0"/>
              </a:rPr>
              <a:t>del</a:t>
            </a:r>
          </a:p>
          <a:p>
            <a:pPr algn="ctr" eaLnBrk="1" hangingPunct="1">
              <a:spcBef>
                <a:spcPts val="500"/>
              </a:spcBef>
              <a:buClrTx/>
              <a:buFontTx/>
              <a:buNone/>
            </a:pPr>
            <a:r>
              <a:rPr lang="it-IT" altLang="it-IT" sz="2000">
                <a:solidFill>
                  <a:srgbClr val="800000"/>
                </a:solidFill>
                <a:latin typeface="Arial Black" panose="020B0A04020102020204" pitchFamily="34" charset="0"/>
              </a:rPr>
              <a:t>COLLETTO</a:t>
            </a:r>
          </a:p>
        </p:txBody>
      </p:sp>
      <p:sp>
        <p:nvSpPr>
          <p:cNvPr id="126981" name="Text Box 4"/>
          <p:cNvSpPr txBox="1">
            <a:spLocks noChangeArrowheads="1"/>
          </p:cNvSpPr>
          <p:nvPr/>
        </p:nvSpPr>
        <p:spPr bwMode="auto">
          <a:xfrm>
            <a:off x="2339975" y="3716338"/>
            <a:ext cx="4371975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42900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  <a:buClrTx/>
              <a:buFontTx/>
              <a:buNone/>
            </a:pPr>
            <a:r>
              <a:rPr lang="it-IT" altLang="it-IT" sz="2000">
                <a:solidFill>
                  <a:srgbClr val="000000"/>
                </a:solidFill>
                <a:latin typeface="Arial Black" panose="020B0A04020102020204" pitchFamily="34" charset="0"/>
              </a:rPr>
              <a:t>CELLULE ARGENTAFFINI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096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APPARATO  DIGERENTE (1)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0" y="1066800"/>
            <a:ext cx="9144000" cy="5562600"/>
          </a:xfrm>
        </p:spPr>
        <p:txBody>
          <a:bodyPr rtlCol="0">
            <a:normAutofit/>
          </a:bodyPr>
          <a:lstStyle/>
          <a:p>
            <a:pPr marL="338138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ORGANI CAVI o VIE ALIMENTARI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CAVITA’ ORALE E SUO VESTIBOLO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ORO- e LARINGOFARINGE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ESOFAGO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STOMACO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- INTESTINO: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  * TENUE: DUODENO e MESENTERIALE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  * CRASSO: CECO,COLON, SIGMA,RETTO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533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PILORO</a:t>
            </a:r>
          </a:p>
        </p:txBody>
      </p:sp>
      <p:pic>
        <p:nvPicPr>
          <p:cNvPr id="1290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54088"/>
            <a:ext cx="6705600" cy="565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533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</a:t>
            </a:r>
          </a:p>
        </p:txBody>
      </p:sp>
      <p:sp>
        <p:nvSpPr>
          <p:cNvPr id="64514" name="Rectangle 2"/>
          <p:cNvSpPr>
            <a:spLocks noGrp="1" noChangeArrowheads="1"/>
          </p:cNvSpPr>
          <p:nvPr>
            <p:ph idx="1"/>
          </p:nvPr>
        </p:nvSpPr>
        <p:spPr>
          <a:xfrm>
            <a:off x="0" y="685800"/>
            <a:ext cx="9144000" cy="60198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Lunga PORZIONE del CANALE ALIMENTARE (circa 8-8.5 metri).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Si considerano 2 SEZIONI MORFO-FUNZIONALI: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INTESTINO TENUE: così definito per il suo calibro MINORE e MINORE spessore della parete rispetto a quello dell’ intestino crasso. Vi avvengono processi di DIGESTIONE CHIMICA e di ASSORBIMENTO;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INTESTINO CRASSO (o GROSSO INTESTINO): oltre ad assorbimento di ACQUA e IONI, vi avviene l’ allestimento della massa FECALE per la conseguente eliminazione.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  TENUE</a:t>
            </a:r>
          </a:p>
        </p:txBody>
      </p:sp>
      <p:sp>
        <p:nvSpPr>
          <p:cNvPr id="65538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990600"/>
            <a:ext cx="8610600" cy="58674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Si distinguono, sempre nel senso della normale progressione del BOLO ALIMENTARE: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DUODENO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INTESTINO  TENUE  MESENTERIALE (perchè rivestito dal peritoneo del MESENTERE), formato da: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 - DIGIUNO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 - ILEO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DUODENO</a:t>
            </a:r>
          </a:p>
        </p:txBody>
      </p:sp>
      <p:sp>
        <p:nvSpPr>
          <p:cNvPr id="66562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990600"/>
            <a:ext cx="8915400" cy="58674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È interposto tra la PORZIONE PILORICA dello STOMACO e DIGIUNO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È pertanto esteso tra la VALVOLA PILORICA e la FLESSURA DUODENO-DIGIUNALE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Lunghezza sui 30 cm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Calibro sui 5 cm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Si estende tra L1, sul lato dx della colonna vertebrale 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Scende adèso alla parete posteriore della CAVITA’ ADDOMINALE fino a L4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Risale sul LATO SN fino ad L2</a:t>
            </a:r>
          </a:p>
          <a:p>
            <a:pPr marL="341313" indent="-339725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492375"/>
            <a:ext cx="3779838" cy="9906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DUODENO 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“</a:t>
            </a:r>
            <a:r>
              <a:rPr lang="it-IT" altLang="it-IT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 SITU</a:t>
            </a: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”</a:t>
            </a:r>
          </a:p>
        </p:txBody>
      </p:sp>
      <p:pic>
        <p:nvPicPr>
          <p:cNvPr id="137219" name="Picture 2"/>
          <p:cNvPicPr>
            <a:picLocks noChangeAspect="1" noChangeArrowheads="1"/>
          </p:cNvPicPr>
          <p:nvPr/>
        </p:nvPicPr>
        <p:blipFill>
          <a:blip r:embed="rId3">
            <a:lum bright="-24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0"/>
            <a:ext cx="59531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24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7220" name="Text Box 3"/>
          <p:cNvSpPr txBox="1">
            <a:spLocks noChangeArrowheads="1"/>
          </p:cNvSpPr>
          <p:nvPr/>
        </p:nvSpPr>
        <p:spPr bwMode="auto">
          <a:xfrm>
            <a:off x="1527175" y="3744913"/>
            <a:ext cx="14351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FASCIA</a:t>
            </a:r>
          </a:p>
          <a:p>
            <a:pPr algn="ctr" eaLnBrk="1" hangingPunct="1">
              <a:buClrTx/>
              <a:buFontTx/>
              <a:buNone/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di</a:t>
            </a:r>
          </a:p>
          <a:p>
            <a:pPr algn="ctr" eaLnBrk="1" hangingPunct="1">
              <a:buClrTx/>
              <a:buFontTx/>
              <a:buNone/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TREITZ</a:t>
            </a:r>
          </a:p>
        </p:txBody>
      </p:sp>
      <p:sp>
        <p:nvSpPr>
          <p:cNvPr id="137221" name="Line 4"/>
          <p:cNvSpPr>
            <a:spLocks noChangeShapeType="1"/>
          </p:cNvSpPr>
          <p:nvPr/>
        </p:nvSpPr>
        <p:spPr bwMode="auto">
          <a:xfrm flipV="1">
            <a:off x="2627313" y="2921000"/>
            <a:ext cx="2449512" cy="1374775"/>
          </a:xfrm>
          <a:prstGeom prst="line">
            <a:avLst/>
          </a:prstGeom>
          <a:noFill/>
          <a:ln w="76320" cap="sq">
            <a:solidFill>
              <a:srgbClr val="33CC33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DUODENO: CARATTERI GENERALI</a:t>
            </a:r>
          </a:p>
        </p:txBody>
      </p:sp>
      <p:sp>
        <p:nvSpPr>
          <p:cNvPr id="68610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990600"/>
            <a:ext cx="8915400" cy="58674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Rispetto al tenue mesenteriale, presenta: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SCARSA MOBILITA’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LOCALIZZAZIONE alla PARETE 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 ADDOMINALE POSTERIORE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CALIBRO MAGGIORE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STRUTTURA ANATOMO-MICROSCOPICA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FUNZIONE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Vi sboccano i DOTTI ESCRETORI delle ghiandole extramurali: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FEGATO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PANCREAS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8382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DUODENO: VARIAZIONI ANATOMO-TOPOGRAFICHE</a:t>
            </a:r>
          </a:p>
        </p:txBody>
      </p:sp>
      <p:pic>
        <p:nvPicPr>
          <p:cNvPr id="141315" name="Picture 2"/>
          <p:cNvPicPr>
            <a:picLocks noChangeAspect="1" noChangeArrowheads="1"/>
          </p:cNvPicPr>
          <p:nvPr/>
        </p:nvPicPr>
        <p:blipFill>
          <a:blip r:embed="rId3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2200"/>
            <a:ext cx="6084888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1316" name="Picture 3"/>
          <p:cNvPicPr>
            <a:picLocks noChangeAspect="1" noChangeArrowheads="1"/>
          </p:cNvPicPr>
          <p:nvPr/>
        </p:nvPicPr>
        <p:blipFill>
          <a:blip r:embed="rId4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362200"/>
            <a:ext cx="2771775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DUODENO: FORMA e PORZIONI</a:t>
            </a:r>
          </a:p>
        </p:txBody>
      </p:sp>
      <p:sp>
        <p:nvSpPr>
          <p:cNvPr id="70658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990600"/>
            <a:ext cx="8915400" cy="58674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ANELLO INCOMPLETO, aperto verso l’ ALTO e verso SINISTRA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FORMA ASSIMILABILE A “ C “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Per tale caratteristica morfologica, si parla anche di ANSA DUODENALE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Vi si distinguono 4 PORZIONI: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SUPERIORE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DISCENDENTE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ORIZZONTALE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ASCENDENTE</a:t>
            </a:r>
          </a:p>
          <a:p>
            <a:pPr marL="341313" indent="-339725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Grp="1" noChangeArrowheads="1"/>
          </p:cNvSpPr>
          <p:nvPr>
            <p:ph type="title"/>
          </p:nvPr>
        </p:nvSpPr>
        <p:spPr>
          <a:xfrm>
            <a:off x="-252413" y="1916113"/>
            <a:ext cx="3311526" cy="5762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DUODENO: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PORZIONI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COSTITUTIVE </a:t>
            </a:r>
            <a:b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 </a:t>
            </a:r>
            <a:b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LORO</a:t>
            </a:r>
            <a:b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RAPPORTI</a:t>
            </a:r>
          </a:p>
        </p:txBody>
      </p:sp>
      <p:pic>
        <p:nvPicPr>
          <p:cNvPr id="145411" name="Picture 2"/>
          <p:cNvPicPr>
            <a:picLocks noChangeAspect="1" noChangeArrowheads="1"/>
          </p:cNvPicPr>
          <p:nvPr/>
        </p:nvPicPr>
        <p:blipFill>
          <a:blip r:embed="rId3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13" y="0"/>
            <a:ext cx="61737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Grp="1" noChangeArrowheads="1"/>
          </p:cNvSpPr>
          <p:nvPr>
            <p:ph type="title"/>
          </p:nvPr>
        </p:nvSpPr>
        <p:spPr>
          <a:xfrm>
            <a:off x="179512" y="2276475"/>
            <a:ext cx="3528392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PAPILLA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DUODENALE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MAGGIORE: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MORFOLOGIA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VARIAZIONI</a:t>
            </a:r>
          </a:p>
        </p:txBody>
      </p:sp>
      <p:pic>
        <p:nvPicPr>
          <p:cNvPr id="1474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00" y="333375"/>
            <a:ext cx="5308600" cy="652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096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APPARATO  DIGERENTE (2)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idx="1"/>
          </p:nvPr>
        </p:nvSpPr>
        <p:spPr>
          <a:xfrm>
            <a:off x="0" y="1066800"/>
            <a:ext cx="9144000" cy="5562600"/>
          </a:xfrm>
        </p:spPr>
        <p:txBody>
          <a:bodyPr rtlCol="0">
            <a:normAutofit/>
          </a:bodyPr>
          <a:lstStyle/>
          <a:p>
            <a:pPr marL="338138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ORGANI PIENI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GHIANDOLE EXTRAMURALI: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SALIVARI MAGGIORI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FEGATO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PANCREAS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GHIANDOLE INTRAMURALI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LINGUA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DENTI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ARCO LINFATICO DI WALDEYER: TONSILLE PALATINE, FARINGEA, LINGUALE, TUBARICHE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TENUE MESENTERIALE </a:t>
            </a:r>
            <a:b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 </a:t>
            </a:r>
            <a:b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GRANDE  OMENTO</a:t>
            </a:r>
          </a:p>
        </p:txBody>
      </p:sp>
      <p:pic>
        <p:nvPicPr>
          <p:cNvPr id="149507" name="Picture 2"/>
          <p:cNvPicPr>
            <a:picLocks noChangeAspect="1" noChangeArrowheads="1"/>
          </p:cNvPicPr>
          <p:nvPr/>
        </p:nvPicPr>
        <p:blipFill>
          <a:blip r:embed="rId3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4356100" cy="350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9508" name="Picture 3"/>
          <p:cNvPicPr>
            <a:picLocks noChangeAspect="1" noChangeArrowheads="1"/>
          </p:cNvPicPr>
          <p:nvPr/>
        </p:nvPicPr>
        <p:blipFill>
          <a:blip r:embed="rId4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213100"/>
            <a:ext cx="4787900" cy="364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9509" name="Line 4"/>
          <p:cNvSpPr>
            <a:spLocks noChangeShapeType="1"/>
          </p:cNvSpPr>
          <p:nvPr/>
        </p:nvSpPr>
        <p:spPr bwMode="auto">
          <a:xfrm flipH="1">
            <a:off x="1328738" y="1341438"/>
            <a:ext cx="1446212" cy="2663825"/>
          </a:xfrm>
          <a:prstGeom prst="line">
            <a:avLst/>
          </a:prstGeom>
          <a:noFill/>
          <a:ln w="76320" cap="sq">
            <a:solidFill>
              <a:srgbClr val="008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49510" name="Line 5"/>
          <p:cNvSpPr>
            <a:spLocks noChangeShapeType="1"/>
          </p:cNvSpPr>
          <p:nvPr/>
        </p:nvSpPr>
        <p:spPr bwMode="auto">
          <a:xfrm>
            <a:off x="5076825" y="1341438"/>
            <a:ext cx="2232025" cy="2087562"/>
          </a:xfrm>
          <a:prstGeom prst="line">
            <a:avLst/>
          </a:prstGeom>
          <a:noFill/>
          <a:ln w="76320" cap="sq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49511" name="Text Box 6"/>
          <p:cNvSpPr txBox="1">
            <a:spLocks noChangeArrowheads="1"/>
          </p:cNvSpPr>
          <p:nvPr/>
        </p:nvSpPr>
        <p:spPr bwMode="auto">
          <a:xfrm>
            <a:off x="6640513" y="2009775"/>
            <a:ext cx="1317625" cy="4603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 b="1">
                <a:solidFill>
                  <a:srgbClr val="FF0000"/>
                </a:solidFill>
              </a:rPr>
              <a:t>sollevato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839200" cy="9906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ADDOME: PREPARAZIONE 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ANATOMO – MACROSCOPICA</a:t>
            </a:r>
          </a:p>
        </p:txBody>
      </p:sp>
      <p:pic>
        <p:nvPicPr>
          <p:cNvPr id="151555" name="Picture 2"/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990600"/>
            <a:ext cx="5791200" cy="563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 TENUE MESENTERIALE</a:t>
            </a:r>
          </a:p>
        </p:txBody>
      </p:sp>
      <p:sp>
        <p:nvSpPr>
          <p:cNvPr id="153603" name="Rectangle 2"/>
          <p:cNvSpPr>
            <a:spLocks noGrp="1" noChangeArrowheads="1"/>
          </p:cNvSpPr>
          <p:nvPr>
            <p:ph idx="1"/>
          </p:nvPr>
        </p:nvSpPr>
        <p:spPr>
          <a:xfrm>
            <a:off x="0" y="1219200"/>
            <a:ext cx="8839200" cy="5638800"/>
          </a:xfrm>
        </p:spPr>
        <p:txBody>
          <a:bodyPr/>
          <a:lstStyle/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È il tratto PIU’ LUNGO del canale alimentare (6-7 metri)</a:t>
            </a:r>
          </a:p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Vista la sua elevata lunghezza si dispone in ANSE (o CIRCONVOLUZIONI) nell’ ambito della CAVITA’ ADDOMINALE</a:t>
            </a:r>
          </a:p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Diametro tra 5 cm e 2,5 cm, decrescente in senso CRANIO-CAUDALE</a:t>
            </a:r>
          </a:p>
          <a:p>
            <a:pPr marL="339725" indent="-339725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it-IT" altLang="it-IT" sz="2800">
                <a:latin typeface="Arial Black" panose="020B0A04020102020204" pitchFamily="34" charset="0"/>
              </a:rPr>
              <a:t>Si estende dalla FLESSURA DUODENO-DIGIUNALE e si conclude nell’ INTESTINO CRASSO (tra CECO e COLON ASCENDENTE) tramite la VALVOLA ILEO-CECALE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 TENUE MESENTERIALE: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CARATTERI  GENERALI</a:t>
            </a:r>
          </a:p>
        </p:txBody>
      </p:sp>
      <p:sp>
        <p:nvSpPr>
          <p:cNvPr id="76802" name="Rectangle 2"/>
          <p:cNvSpPr>
            <a:spLocks noGrp="1" noChangeArrowheads="1"/>
          </p:cNvSpPr>
          <p:nvPr>
            <p:ph idx="1"/>
          </p:nvPr>
        </p:nvSpPr>
        <p:spPr>
          <a:xfrm>
            <a:off x="0" y="990600"/>
            <a:ext cx="8839200" cy="56388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Si distinguono 2 PORZIONI: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DIGIUNO: circa 2/5 prossimali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ILEO       : circa 3/5 distali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Vi prevalgono NETTAMENTE i PROCESSI DI ASSORBIMENTO delle sostanze costituenti gli alimenti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È denominato MESENTERIALE perché è avvolto da un ampio MESO PERITONEALE che si diparte dalla PARETE ADDOMINALE POSTERIORE, seguendo una linea OBLIQUA dalla 2°LOMBARE alla FOSSA ILIACA DESTRA 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PERITONEO: SCHEMA IN PROIEZIONE SAGITTALE</a:t>
            </a:r>
          </a:p>
        </p:txBody>
      </p:sp>
      <p:pic>
        <p:nvPicPr>
          <p:cNvPr id="157699" name="Picture 2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9200"/>
            <a:ext cx="52578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ARTERIE DEL TENUE MESENTERIALE</a:t>
            </a:r>
          </a:p>
        </p:txBody>
      </p:sp>
      <p:pic>
        <p:nvPicPr>
          <p:cNvPr id="159747" name="Picture 2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765175"/>
            <a:ext cx="5308600" cy="609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6000"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VENE TENUE MESENTERIALE</a:t>
            </a:r>
          </a:p>
        </p:txBody>
      </p:sp>
      <p:pic>
        <p:nvPicPr>
          <p:cNvPr id="161795" name="Picture 2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814388"/>
            <a:ext cx="6588125" cy="604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0668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STRUTTURA dell’ INTESTINO: CARATTERI GENERALI SCHEMATICI </a:t>
            </a:r>
          </a:p>
        </p:txBody>
      </p:sp>
      <p:pic>
        <p:nvPicPr>
          <p:cNvPr id="1638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8763000" cy="464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44" name="Text Box 3"/>
          <p:cNvSpPr txBox="1">
            <a:spLocks noChangeArrowheads="1"/>
          </p:cNvSpPr>
          <p:nvPr/>
        </p:nvSpPr>
        <p:spPr bwMode="auto">
          <a:xfrm>
            <a:off x="0" y="6165850"/>
            <a:ext cx="1439863" cy="2460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625"/>
              </a:spcBef>
              <a:buClrTx/>
              <a:buFontTx/>
              <a:buNone/>
            </a:pPr>
            <a:r>
              <a:rPr lang="it-IT" altLang="it-IT" sz="1000">
                <a:solidFill>
                  <a:srgbClr val="000099"/>
                </a:solidFill>
                <a:latin typeface="Arial Black" panose="020B0A04020102020204" pitchFamily="34" charset="0"/>
              </a:rPr>
              <a:t>T. esterna</a:t>
            </a:r>
          </a:p>
        </p:txBody>
      </p:sp>
      <p:sp>
        <p:nvSpPr>
          <p:cNvPr id="163845" name="Text Box 4"/>
          <p:cNvSpPr txBox="1">
            <a:spLocks noChangeArrowheads="1"/>
          </p:cNvSpPr>
          <p:nvPr/>
        </p:nvSpPr>
        <p:spPr bwMode="auto">
          <a:xfrm>
            <a:off x="7451725" y="6237288"/>
            <a:ext cx="1439863" cy="2460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625"/>
              </a:spcBef>
              <a:buClrTx/>
              <a:buFontTx/>
              <a:buNone/>
            </a:pPr>
            <a:r>
              <a:rPr lang="it-IT" altLang="it-IT" sz="1000">
                <a:solidFill>
                  <a:srgbClr val="000099"/>
                </a:solidFill>
                <a:latin typeface="Arial Black" panose="020B0A04020102020204" pitchFamily="34" charset="0"/>
              </a:rPr>
              <a:t>T. esterna</a:t>
            </a:r>
          </a:p>
        </p:txBody>
      </p:sp>
      <p:sp>
        <p:nvSpPr>
          <p:cNvPr id="163846" name="Rectangle 5"/>
          <p:cNvSpPr>
            <a:spLocks noChangeArrowheads="1"/>
          </p:cNvSpPr>
          <p:nvPr/>
        </p:nvSpPr>
        <p:spPr bwMode="auto">
          <a:xfrm>
            <a:off x="0" y="1773238"/>
            <a:ext cx="4716463" cy="5084762"/>
          </a:xfrm>
          <a:prstGeom prst="rect">
            <a:avLst/>
          </a:prstGeom>
          <a:noFill/>
          <a:ln w="38160" cap="sq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63847" name="Text Box 6"/>
          <p:cNvSpPr txBox="1">
            <a:spLocks noChangeArrowheads="1"/>
          </p:cNvSpPr>
          <p:nvPr/>
        </p:nvSpPr>
        <p:spPr bwMode="auto">
          <a:xfrm>
            <a:off x="663575" y="1320800"/>
            <a:ext cx="31496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 sz="2200">
                <a:solidFill>
                  <a:srgbClr val="FFFF00"/>
                </a:solidFill>
                <a:latin typeface="Arial Black" panose="020B0A04020102020204" pitchFamily="34" charset="0"/>
              </a:rPr>
              <a:t>INTESTINO  TENUE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INTESTINO: VILLI, PIEGHE e GHIANDOLE</a:t>
            </a:r>
          </a:p>
        </p:txBody>
      </p:sp>
      <p:pic>
        <p:nvPicPr>
          <p:cNvPr id="165891" name="Picture 2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9144000" cy="486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5892" name="Text Box 3"/>
          <p:cNvSpPr txBox="1">
            <a:spLocks noChangeArrowheads="1"/>
          </p:cNvSpPr>
          <p:nvPr/>
        </p:nvSpPr>
        <p:spPr bwMode="auto">
          <a:xfrm>
            <a:off x="0" y="5661025"/>
            <a:ext cx="1331913" cy="2762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  <a:buClrTx/>
              <a:buFontTx/>
              <a:buNone/>
            </a:pPr>
            <a:r>
              <a:rPr lang="it-IT" altLang="it-IT" sz="1200">
                <a:solidFill>
                  <a:srgbClr val="000099"/>
                </a:solidFill>
                <a:latin typeface="Arial Black" panose="020B0A04020102020204" pitchFamily="34" charset="0"/>
              </a:rPr>
              <a:t>T. esterna</a:t>
            </a:r>
          </a:p>
        </p:txBody>
      </p:sp>
      <p:sp>
        <p:nvSpPr>
          <p:cNvPr id="165893" name="Line 4"/>
          <p:cNvSpPr>
            <a:spLocks noChangeShapeType="1"/>
          </p:cNvSpPr>
          <p:nvPr/>
        </p:nvSpPr>
        <p:spPr bwMode="auto">
          <a:xfrm>
            <a:off x="1042988" y="5876925"/>
            <a:ext cx="576262" cy="1588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5894" name="Rectangle 5"/>
          <p:cNvSpPr>
            <a:spLocks noChangeArrowheads="1"/>
          </p:cNvSpPr>
          <p:nvPr/>
        </p:nvSpPr>
        <p:spPr bwMode="auto">
          <a:xfrm>
            <a:off x="0" y="1412875"/>
            <a:ext cx="6516688" cy="4895850"/>
          </a:xfrm>
          <a:prstGeom prst="rect">
            <a:avLst/>
          </a:prstGeom>
          <a:noFill/>
          <a:ln w="3816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65895" name="Line 6"/>
          <p:cNvSpPr>
            <a:spLocks noChangeShapeType="1"/>
          </p:cNvSpPr>
          <p:nvPr/>
        </p:nvSpPr>
        <p:spPr bwMode="auto">
          <a:xfrm>
            <a:off x="3779838" y="1484313"/>
            <a:ext cx="1587" cy="4824412"/>
          </a:xfrm>
          <a:prstGeom prst="line">
            <a:avLst/>
          </a:prstGeom>
          <a:noFill/>
          <a:ln w="28440" cap="sq">
            <a:solidFill>
              <a:srgbClr val="0000CC"/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5896" name="Text Box 7"/>
          <p:cNvSpPr txBox="1">
            <a:spLocks noChangeArrowheads="1"/>
          </p:cNvSpPr>
          <p:nvPr/>
        </p:nvSpPr>
        <p:spPr bwMode="auto">
          <a:xfrm>
            <a:off x="1116013" y="6408738"/>
            <a:ext cx="18938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>
                <a:solidFill>
                  <a:srgbClr val="FFFF00"/>
                </a:solidFill>
                <a:latin typeface="Arial Black" panose="020B0A04020102020204" pitchFamily="34" charset="0"/>
              </a:rPr>
              <a:t>DUODENO</a:t>
            </a:r>
          </a:p>
        </p:txBody>
      </p:sp>
      <p:sp>
        <p:nvSpPr>
          <p:cNvPr id="165897" name="Line 8"/>
          <p:cNvSpPr>
            <a:spLocks noChangeShapeType="1"/>
          </p:cNvSpPr>
          <p:nvPr/>
        </p:nvSpPr>
        <p:spPr bwMode="auto">
          <a:xfrm>
            <a:off x="3779838" y="6308725"/>
            <a:ext cx="1587" cy="549275"/>
          </a:xfrm>
          <a:prstGeom prst="line">
            <a:avLst/>
          </a:prstGeom>
          <a:noFill/>
          <a:ln w="38160" cap="sq">
            <a:solidFill>
              <a:srgbClr val="FFFFFF"/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5898" name="Text Box 9"/>
          <p:cNvSpPr txBox="1">
            <a:spLocks noChangeArrowheads="1"/>
          </p:cNvSpPr>
          <p:nvPr/>
        </p:nvSpPr>
        <p:spPr bwMode="auto">
          <a:xfrm>
            <a:off x="3924300" y="6456363"/>
            <a:ext cx="2403475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 sz="2000">
                <a:solidFill>
                  <a:srgbClr val="FFFF00"/>
                </a:solidFill>
                <a:latin typeface="Arial Black" panose="020B0A04020102020204" pitchFamily="34" charset="0"/>
              </a:rPr>
              <a:t>MESENTERIALE</a:t>
            </a:r>
          </a:p>
        </p:txBody>
      </p:sp>
      <p:sp>
        <p:nvSpPr>
          <p:cNvPr id="165899" name="Line 10"/>
          <p:cNvSpPr>
            <a:spLocks noChangeShapeType="1"/>
          </p:cNvSpPr>
          <p:nvPr/>
        </p:nvSpPr>
        <p:spPr bwMode="auto">
          <a:xfrm>
            <a:off x="6516688" y="6308725"/>
            <a:ext cx="1587" cy="549275"/>
          </a:xfrm>
          <a:prstGeom prst="line">
            <a:avLst/>
          </a:prstGeom>
          <a:noFill/>
          <a:ln w="381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85225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SCHEMA STRUTTURALE dell’ INTESTINO TENUE</a:t>
            </a:r>
          </a:p>
        </p:txBody>
      </p:sp>
      <p:pic>
        <p:nvPicPr>
          <p:cNvPr id="1679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5" b="7057"/>
          <a:stretch>
            <a:fillRect/>
          </a:stretch>
        </p:blipFill>
        <p:spPr bwMode="auto">
          <a:xfrm>
            <a:off x="1258888" y="1398588"/>
            <a:ext cx="7308850" cy="545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3705" b="705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5435600" y="908050"/>
            <a:ext cx="3563938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MANDIBOLA [1]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86388" cy="340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373438"/>
            <a:ext cx="7380287" cy="348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2919413" y="3357563"/>
            <a:ext cx="32781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 sz="1800">
                <a:solidFill>
                  <a:srgbClr val="FF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FRONTALE POSTERIORE</a:t>
            </a:r>
          </a:p>
        </p:txBody>
      </p:sp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2197100" y="188913"/>
            <a:ext cx="1677988" cy="64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it-IT" altLang="it-IT" sz="1800">
                <a:solidFill>
                  <a:srgbClr val="FF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FRONTALE </a:t>
            </a:r>
          </a:p>
          <a:p>
            <a:pPr eaLnBrk="1" hangingPunct="1">
              <a:buClrTx/>
              <a:buFontTx/>
              <a:buNone/>
            </a:pPr>
            <a:r>
              <a:rPr lang="it-IT" altLang="it-IT" sz="1800">
                <a:solidFill>
                  <a:srgbClr val="FF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ANTERIORE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6858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VILLI INTESTINALI</a:t>
            </a:r>
          </a:p>
        </p:txBody>
      </p:sp>
      <p:pic>
        <p:nvPicPr>
          <p:cNvPr id="169987" name="Picture 2"/>
          <p:cNvPicPr>
            <a:picLocks noChangeAspect="1" noChangeArrowheads="1"/>
          </p:cNvPicPr>
          <p:nvPr/>
        </p:nvPicPr>
        <p:blipFill>
          <a:blip r:embed="rId3">
            <a:lum bright="-18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513" y="1066800"/>
            <a:ext cx="4878387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8000" contrast="4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ENTEROCITA</a:t>
            </a:r>
          </a:p>
        </p:txBody>
      </p:sp>
      <p:pic>
        <p:nvPicPr>
          <p:cNvPr id="172035" name="Picture 2"/>
          <p:cNvPicPr>
            <a:picLocks noChangeAspect="1" noChangeArrowheads="1"/>
          </p:cNvPicPr>
          <p:nvPr/>
        </p:nvPicPr>
        <p:blipFill>
          <a:blip r:embed="rId3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25550"/>
            <a:ext cx="5486400" cy="547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-12000"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533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ASSORBIMENTO LIPIDI</a:t>
            </a:r>
          </a:p>
        </p:txBody>
      </p:sp>
      <p:pic>
        <p:nvPicPr>
          <p:cNvPr id="17408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914400"/>
            <a:ext cx="5324475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GHIANDOLE  INTESTINALI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371600"/>
            <a:ext cx="8686800" cy="52578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Presentano differenti CITOTIPI: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CELLULE FONDAMENTALI, simili agli 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 ENTEROCITI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CELLULE MUCIPARE CALICIFORMI 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CELLULE SIEROSE, elaborano 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 PEPTIDASI che contribuiscono ai 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 processi digestivi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CELLULE di PANETH, voluminosi 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 elementi con GRANULAZIONI APICALI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9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DUODENO: STRUTTURA MICROSCOPICA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534400" cy="53340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MUCOSA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SOTTOMUCOSA con GHIANDOLE MUCOIDI di BRUNNER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MUSCOLARE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strato interno, CIRCOLARE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strato esterno, LONGITUDINALE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AVVENTIZIA (o SIEROSA nei tratti in rapporto con il PERITONEO)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610600" cy="7620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DUODENO: ASPETTI MICROSCOPICI</a:t>
            </a:r>
          </a:p>
        </p:txBody>
      </p:sp>
      <p:pic>
        <p:nvPicPr>
          <p:cNvPr id="1802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8534400" cy="493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DUODENO: TONACA MUCOSA</a:t>
            </a:r>
          </a:p>
        </p:txBody>
      </p:sp>
      <p:pic>
        <p:nvPicPr>
          <p:cNvPr id="1822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1150"/>
            <a:ext cx="7620000" cy="501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534400" cy="6858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GHIANDOLE di BRUNNER</a:t>
            </a:r>
          </a:p>
        </p:txBody>
      </p:sp>
      <p:pic>
        <p:nvPicPr>
          <p:cNvPr id="1843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23950"/>
            <a:ext cx="8458200" cy="542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9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TENUE MESENTERIALE: </a:t>
            </a:r>
            <a:br>
              <a:rPr lang="it-IT" altLang="it-IT" sz="29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29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STRUTTURA MICROSCOPICA</a:t>
            </a:r>
          </a:p>
        </p:txBody>
      </p:sp>
      <p:sp>
        <p:nvSpPr>
          <p:cNvPr id="92162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534400" cy="5334000"/>
          </a:xfrm>
        </p:spPr>
        <p:txBody>
          <a:bodyPr rtlCol="0">
            <a:normAutofit/>
          </a:bodyPr>
          <a:lstStyle/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MUCOSA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(PLACCHE LINFOIDI di PEYER nella LAMINA PROPRIA dell’ ILEO)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SOTTOMUCOSA 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MUSCOLARE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strato interno, CIRCOLARE</a:t>
            </a:r>
          </a:p>
          <a:p>
            <a:pPr marL="339725" indent="-336550" fontAlgn="auto">
              <a:spcBef>
                <a:spcPts val="700"/>
              </a:spcBef>
              <a:buClrTx/>
              <a:buFontTx/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strato esterno, LONGITUDINALE</a:t>
            </a:r>
          </a:p>
          <a:p>
            <a:pPr marL="339725" indent="-339725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TONACA SIEROSA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762000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DIGIUNO: ANATOMIA MICROSCOPICA</a:t>
            </a:r>
          </a:p>
        </p:txBody>
      </p:sp>
      <p:pic>
        <p:nvPicPr>
          <p:cNvPr id="1884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14463"/>
            <a:ext cx="7315200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4797425"/>
            <a:ext cx="2879725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MANDIBOLA[2]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0" cy="364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679825"/>
            <a:ext cx="6300787" cy="317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bright="6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3924300" y="260350"/>
            <a:ext cx="2889250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it-IT" altLang="it-IT" sz="1800">
                <a:solidFill>
                  <a:srgbClr val="FF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EMIMANDIBOLA vista</a:t>
            </a:r>
          </a:p>
          <a:p>
            <a:pPr algn="ctr" eaLnBrk="1" hangingPunct="1">
              <a:buClrTx/>
              <a:buFontTx/>
              <a:buNone/>
            </a:pPr>
            <a:r>
              <a:rPr lang="it-IT" altLang="it-IT" sz="1800">
                <a:solidFill>
                  <a:srgbClr val="FF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LATERALMENTE</a:t>
            </a:r>
          </a:p>
        </p:txBody>
      </p:sp>
      <p:sp>
        <p:nvSpPr>
          <p:cNvPr id="24582" name="Text Box 5"/>
          <p:cNvSpPr txBox="1">
            <a:spLocks noChangeArrowheads="1"/>
          </p:cNvSpPr>
          <p:nvPr/>
        </p:nvSpPr>
        <p:spPr bwMode="auto">
          <a:xfrm>
            <a:off x="1692275" y="3789363"/>
            <a:ext cx="2889250" cy="64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it-IT" altLang="it-IT" sz="1800">
                <a:solidFill>
                  <a:srgbClr val="FF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EMIMANDIBOLA vista</a:t>
            </a:r>
          </a:p>
          <a:p>
            <a:pPr algn="ctr" eaLnBrk="1" hangingPunct="1">
              <a:buClrTx/>
              <a:buFontTx/>
              <a:buNone/>
            </a:pPr>
            <a:r>
              <a:rPr lang="it-IT" altLang="it-IT" sz="1800">
                <a:solidFill>
                  <a:srgbClr val="FF33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MEDIALMENTE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ILEO: ANATOMIA MICROSCOPICA</a:t>
            </a:r>
          </a:p>
        </p:txBody>
      </p:sp>
      <p:pic>
        <p:nvPicPr>
          <p:cNvPr id="19046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33500"/>
            <a:ext cx="80772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106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ILEO: PLACCHE di PEYER</a:t>
            </a:r>
          </a:p>
        </p:txBody>
      </p:sp>
      <p:pic>
        <p:nvPicPr>
          <p:cNvPr id="1925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43050"/>
            <a:ext cx="7848600" cy="514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-76200"/>
            <a:ext cx="8839200" cy="1066800"/>
          </a:xfrm>
        </p:spPr>
        <p:txBody>
          <a:bodyPr lIns="92160" tIns="46080" rIns="92160" bIns="46080"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ADDOME: PREPARAZIONE </a:t>
            </a:r>
            <a:b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ANATOMO – MACROSCOPICA</a:t>
            </a:r>
          </a:p>
        </p:txBody>
      </p:sp>
      <p:pic>
        <p:nvPicPr>
          <p:cNvPr id="1945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990600"/>
            <a:ext cx="5791200" cy="563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219200"/>
          </a:xfrm>
        </p:spPr>
        <p:txBody>
          <a:bodyPr lIns="92160" tIns="46080" rIns="92160" bIns="46080"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 CRASSO </a:t>
            </a:r>
          </a:p>
        </p:txBody>
      </p:sp>
      <p:pic>
        <p:nvPicPr>
          <p:cNvPr id="1966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12875"/>
            <a:ext cx="4392612" cy="385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6612" name="Picture 3"/>
          <p:cNvPicPr>
            <a:picLocks noChangeAspect="1" noChangeArrowheads="1"/>
          </p:cNvPicPr>
          <p:nvPr/>
        </p:nvPicPr>
        <p:blipFill>
          <a:blip r:embed="rId4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455863"/>
            <a:ext cx="4098925" cy="381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2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066800"/>
          </a:xfrm>
        </p:spPr>
        <p:txBody>
          <a:bodyPr lIns="92160" tIns="46080" rIns="92160" bIns="46080"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PERITONEO e PARETE ADDOMINO-PELVICA POSTERIORE</a:t>
            </a:r>
          </a:p>
        </p:txBody>
      </p:sp>
      <p:pic>
        <p:nvPicPr>
          <p:cNvPr id="1986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65238"/>
            <a:ext cx="6934200" cy="559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792163"/>
            <a:ext cx="9144000" cy="579437"/>
          </a:xfrm>
        </p:spPr>
        <p:txBody>
          <a:bodyPr lIns="92160" tIns="46080" rIns="92160" bIns="46080"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COLON</a:t>
            </a:r>
          </a:p>
        </p:txBody>
      </p:sp>
      <p:sp>
        <p:nvSpPr>
          <p:cNvPr id="99330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839200" cy="5334000"/>
          </a:xfrm>
        </p:spPr>
        <p:txBody>
          <a:bodyPr rtlCol="0">
            <a:normAutofit/>
          </a:bodyPr>
          <a:lstStyle/>
          <a:p>
            <a:pPr marL="0" indent="0" fontAlgn="auto">
              <a:spcBef>
                <a:spcPts val="70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Porzione dell’ INTESTINO CRASSO suddivisa, a sua volta in:</a:t>
            </a:r>
          </a:p>
          <a:p>
            <a:pPr marL="0" indent="3175" fontAlgn="auto">
              <a:spcBef>
                <a:spcPts val="700"/>
              </a:spcBef>
              <a:buClrTx/>
              <a:buSzPct val="7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  <a:defRPr/>
            </a:pPr>
            <a:endParaRPr lang="it-IT" altLang="it-IT" sz="2800">
              <a:latin typeface="Arial Black" panose="020B0A04020102020204" pitchFamily="34" charset="0"/>
            </a:endParaRPr>
          </a:p>
          <a:p>
            <a:pPr marL="0" indent="3175" fontAlgn="auto">
              <a:spcBef>
                <a:spcPts val="700"/>
              </a:spcBef>
              <a:buClrTx/>
              <a:buSzPct val="7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COLON  ASCENDENTE</a:t>
            </a:r>
          </a:p>
          <a:p>
            <a:pPr marL="0" indent="3175" fontAlgn="auto">
              <a:spcBef>
                <a:spcPts val="700"/>
              </a:spcBef>
              <a:buClrTx/>
              <a:buSzPct val="7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COLON  TRASVERSO</a:t>
            </a:r>
          </a:p>
          <a:p>
            <a:pPr marL="0" indent="3175" fontAlgn="auto">
              <a:spcBef>
                <a:spcPts val="700"/>
              </a:spcBef>
              <a:buClrTx/>
              <a:buSzPct val="7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COLON  DISCENDENTE</a:t>
            </a:r>
          </a:p>
          <a:p>
            <a:pPr marL="0" indent="3175" fontAlgn="auto">
              <a:spcBef>
                <a:spcPts val="700"/>
              </a:spcBef>
              <a:buClrTx/>
              <a:buSzPct val="7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COLON  ILEOPELVICO (SIGMA)  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639763"/>
            <a:ext cx="8610600" cy="579437"/>
          </a:xfrm>
        </p:spPr>
        <p:txBody>
          <a:bodyPr lIns="92160" tIns="46080" rIns="92160" bIns="46080"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CRASSO: SCHEMA STRUTTURALE </a:t>
            </a:r>
          </a:p>
        </p:txBody>
      </p:sp>
      <p:pic>
        <p:nvPicPr>
          <p:cNvPr id="2027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70025"/>
            <a:ext cx="7162800" cy="513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219200"/>
          </a:xfrm>
        </p:spPr>
        <p:txBody>
          <a:bodyPr lIns="92160" tIns="46080" rIns="92160" bIns="46080"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 CRASSO </a:t>
            </a:r>
            <a:br>
              <a:rPr lang="it-IT" altLang="it-IT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ANATOMIA MICROSCOPICA</a:t>
            </a:r>
          </a:p>
        </p:txBody>
      </p:sp>
      <p:pic>
        <p:nvPicPr>
          <p:cNvPr id="2048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403475"/>
            <a:ext cx="3805237" cy="445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0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84313"/>
            <a:ext cx="4464050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05" name="Line 4"/>
          <p:cNvSpPr>
            <a:spLocks noChangeShapeType="1"/>
          </p:cNvSpPr>
          <p:nvPr/>
        </p:nvSpPr>
        <p:spPr bwMode="auto">
          <a:xfrm>
            <a:off x="2555875" y="2492375"/>
            <a:ext cx="3240088" cy="1296988"/>
          </a:xfrm>
          <a:prstGeom prst="line">
            <a:avLst/>
          </a:prstGeom>
          <a:noFill/>
          <a:ln w="76320" cap="sq">
            <a:solidFill>
              <a:srgbClr val="FFFF00"/>
            </a:solidFill>
            <a:miter lim="800000"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04806" name="Line 5"/>
          <p:cNvSpPr>
            <a:spLocks noChangeShapeType="1"/>
          </p:cNvSpPr>
          <p:nvPr/>
        </p:nvSpPr>
        <p:spPr bwMode="auto">
          <a:xfrm>
            <a:off x="2700338" y="4076700"/>
            <a:ext cx="4103687" cy="2232025"/>
          </a:xfrm>
          <a:prstGeom prst="line">
            <a:avLst/>
          </a:prstGeom>
          <a:noFill/>
          <a:ln w="76320" cap="sq">
            <a:solidFill>
              <a:srgbClr val="FFFFFF"/>
            </a:solidFill>
            <a:miter lim="800000"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514600"/>
            <a:ext cx="3962400" cy="1676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</a:t>
            </a:r>
            <a:br>
              <a:rPr lang="it-IT" altLang="it-IT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r>
              <a:rPr lang="it-IT" altLang="it-IT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RETTO</a:t>
            </a:r>
          </a:p>
        </p:txBody>
      </p:sp>
      <p:pic>
        <p:nvPicPr>
          <p:cNvPr id="2068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763" y="333375"/>
            <a:ext cx="5202237" cy="652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6852" name="Line 3"/>
          <p:cNvSpPr>
            <a:spLocks noChangeShapeType="1"/>
          </p:cNvSpPr>
          <p:nvPr/>
        </p:nvSpPr>
        <p:spPr bwMode="auto">
          <a:xfrm>
            <a:off x="2916238" y="3716338"/>
            <a:ext cx="3311525" cy="936625"/>
          </a:xfrm>
          <a:prstGeom prst="line">
            <a:avLst/>
          </a:prstGeom>
          <a:noFill/>
          <a:ln w="76320" cap="sq">
            <a:solidFill>
              <a:srgbClr val="FFFF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INTESTINO  RETTO</a:t>
            </a:r>
          </a:p>
        </p:txBody>
      </p:sp>
      <p:sp>
        <p:nvSpPr>
          <p:cNvPr id="103426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990600"/>
            <a:ext cx="8839200" cy="5334000"/>
          </a:xfrm>
        </p:spPr>
        <p:txBody>
          <a:bodyPr rtlCol="0">
            <a:normAutofit/>
          </a:bodyPr>
          <a:lstStyle/>
          <a:p>
            <a:pPr marL="338138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Parte del tubo digerente di circa 15 cm</a:t>
            </a:r>
          </a:p>
          <a:p>
            <a:pPr marL="338138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Fa seguito al COLON PELVICO e termina con l’ ORIFIZIO ANALE</a:t>
            </a:r>
          </a:p>
          <a:p>
            <a:pPr marL="338138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Inizia nella PICCOLA PELVI e prosegue il decorso nel PERINEO POSTERIORE</a:t>
            </a:r>
          </a:p>
          <a:p>
            <a:pPr marL="338138" indent="-338138" fontAlgn="auto">
              <a:spcBef>
                <a:spcPts val="700"/>
              </a:spcBef>
              <a:buClr>
                <a:srgbClr val="FFFF00"/>
              </a:buClr>
              <a:buFont typeface="Arial Black" panose="020B0A04020102020204" pitchFamily="34" charset="0"/>
              <a:buChar char="•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Si distinguono perciò: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PORZIONE PELVICA (RETTO PELVICO), dilatata, che si definisce AMPOLLA RETTALE</a:t>
            </a:r>
          </a:p>
          <a:p>
            <a:pPr marL="341313" indent="-338138" fontAlgn="auto">
              <a:spcBef>
                <a:spcPts val="700"/>
              </a:spcBef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it-IT" altLang="it-IT" sz="2800">
                <a:latin typeface="Arial Black" panose="020B0A04020102020204" pitchFamily="34" charset="0"/>
              </a:rPr>
              <a:t>   - PORZIONE PERINEALE (RETTO PERINEALE), ristretta, o CANALE ANALE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e">
  <a:themeElements>
    <a:clrScheme name="Integrale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e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e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2308</TotalTime>
  <Words>2008</Words>
  <Application>Microsoft Office PowerPoint</Application>
  <PresentationFormat>Presentazione su schermo (4:3)</PresentationFormat>
  <Paragraphs>491</Paragraphs>
  <Slides>104</Slides>
  <Notes>104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104</vt:i4>
      </vt:variant>
    </vt:vector>
  </HeadingPairs>
  <TitlesOfParts>
    <vt:vector size="114" baseType="lpstr">
      <vt:lpstr>Times New Roman</vt:lpstr>
      <vt:lpstr>SimSun</vt:lpstr>
      <vt:lpstr>Tw Cen MT Condensed</vt:lpstr>
      <vt:lpstr>Arial</vt:lpstr>
      <vt:lpstr>Tw Cen MT</vt:lpstr>
      <vt:lpstr>Wingdings 3</vt:lpstr>
      <vt:lpstr>Lucida Sans Unicode</vt:lpstr>
      <vt:lpstr>Arial Black</vt:lpstr>
      <vt:lpstr>Tahoma</vt:lpstr>
      <vt:lpstr>Integrale</vt:lpstr>
      <vt:lpstr>SCHEMI GENERALI APPARATI DIGERENTE – RESPIRATORIO</vt:lpstr>
      <vt:lpstr>GENERALITA’ APPARATI DIGERENTE - RESPIRATORIO</vt:lpstr>
      <vt:lpstr>APPARATO  RESPIRATORIO</vt:lpstr>
      <vt:lpstr>APPARATO  RESPIRATORIO</vt:lpstr>
      <vt:lpstr>APPARATO DIGERENTE</vt:lpstr>
      <vt:lpstr>APPARATO  DIGERENTE (1)</vt:lpstr>
      <vt:lpstr>APPARATO  DIGERENTE (2)</vt:lpstr>
      <vt:lpstr>MANDIBOLA [1]</vt:lpstr>
      <vt:lpstr>MANDIBOLA[2]</vt:lpstr>
      <vt:lpstr>OSSO IOIDE (JOIDE)</vt:lpstr>
      <vt:lpstr>Presentazione standard di PowerPoint</vt:lpstr>
      <vt:lpstr>CAVITA’  ORALE e FORMAZIONI CONNESSE</vt:lpstr>
      <vt:lpstr>Arcate dento-gengivali o gengivo-dentali</vt:lpstr>
      <vt:lpstr>PALATO  DURO  </vt:lpstr>
      <vt:lpstr>LINGUA</vt:lpstr>
      <vt:lpstr>MUCOSA DELLA FACCIA SUPERIORE:  PAPILLE LINGUALI</vt:lpstr>
      <vt:lpstr>FARINGE: SCHEMATIZZAZIONE ANATOMO – TOPOGRAFICA</vt:lpstr>
      <vt:lpstr>FARINGE</vt:lpstr>
      <vt:lpstr>FARINGE: PROIEZIONE LATERALE sul PIANO MEDIANO</vt:lpstr>
      <vt:lpstr>FARINGE: PARETE ANTERIORE </vt:lpstr>
      <vt:lpstr>FARINGE: SCHEMA STRUTTURALE</vt:lpstr>
      <vt:lpstr>TONSILLA FARINGEA</vt:lpstr>
      <vt:lpstr>FARINGE MUSCOLI STRIATI SCHELETRICI</vt:lpstr>
      <vt:lpstr>ESOFAGO</vt:lpstr>
      <vt:lpstr>ESOFAGO: DECORSO</vt:lpstr>
      <vt:lpstr>Presentazione standard di PowerPoint</vt:lpstr>
      <vt:lpstr>Presentazione standard di PowerPoint</vt:lpstr>
      <vt:lpstr>ESOFAGO: TRATTO DIAFRAMMATICO</vt:lpstr>
      <vt:lpstr>ESOFAGO: PORZIONE DIAFRAMMATICA E REGIONE CARDIALE</vt:lpstr>
      <vt:lpstr>GIUNZIONE ESOFAGO-GASTRICA: SCHEMA COSTITUTIVO</vt:lpstr>
      <vt:lpstr>ESOFAGO:  ERNIE DELLO IATO ESOFAGEO</vt:lpstr>
      <vt:lpstr>ESOFAGO: TRATTO ADDOMINALE</vt:lpstr>
      <vt:lpstr>ESOFAGO: ASPETTI STRUTTURALI</vt:lpstr>
      <vt:lpstr>IMMAGINE della ZONA CARDIALE</vt:lpstr>
      <vt:lpstr>STOMACO</vt:lpstr>
      <vt:lpstr>STOMACO: VARIAZIONI COSTITUTIVE nei DIFFERENTI TIPI COSTITUZIONALI</vt:lpstr>
      <vt:lpstr>SPAZIO DI TRAUBE “semilunare”</vt:lpstr>
      <vt:lpstr>STOMACO: ANATOMIA TOPOGRAFICA</vt:lpstr>
      <vt:lpstr>STOMACO: FORMA</vt:lpstr>
      <vt:lpstr>STOMACO: PORZIONI COSTITUTIVE </vt:lpstr>
      <vt:lpstr>CARATTERI MORFOLOGICI GENERALI dello STOMACO</vt:lpstr>
      <vt:lpstr>PERITONEO:  SCHEMA IN PROIEZIONE SAGITTALE</vt:lpstr>
      <vt:lpstr>PERITONEO: CONCETTI GENERALI </vt:lpstr>
      <vt:lpstr>PERITONEO: CONCETTI GENERALI  FORMAZIONI PERITONEALI</vt:lpstr>
      <vt:lpstr>STOMACO DISPOSIZIONE PERITONEALE</vt:lpstr>
      <vt:lpstr>STOMACO: RAPPORTI</vt:lpstr>
      <vt:lpstr>STOMACO: CONFIGURAZIONE INTERNA </vt:lpstr>
      <vt:lpstr>SCHEMA DELLA CONFIGURAZIONE INTERNA DELLO STOMACO</vt:lpstr>
      <vt:lpstr>STOMACO: ASPETTI MICROSCOPICI</vt:lpstr>
      <vt:lpstr>STOMACO: CARDIAS</vt:lpstr>
      <vt:lpstr>STOMACO: ZONA CARDIALE</vt:lpstr>
      <vt:lpstr>GHIANDOLE CARDIALI</vt:lpstr>
      <vt:lpstr>STOMACO: CORPO</vt:lpstr>
      <vt:lpstr>GHIANDOLE  GASTRICHE</vt:lpstr>
      <vt:lpstr>GHIANDOLE GASTRICHE PROPRIAMENTE DETTE e FOSSETTE</vt:lpstr>
      <vt:lpstr>CELLULE delle GHIANDOLE GASTRICHE del CORPO e del FONDO</vt:lpstr>
      <vt:lpstr>GHIANDOLE GASTRICHE: SCHEMA STRUTTURALE</vt:lpstr>
      <vt:lpstr>GHIANDOLE GASTRICHE: ASPETTI ULTRASTRUTTURALI</vt:lpstr>
      <vt:lpstr>GHIANDOLE GASTRICHE: ASPETTI ULTRASTRUTTURALI [2] </vt:lpstr>
      <vt:lpstr>PILORO</vt:lpstr>
      <vt:lpstr>INTESTINO</vt:lpstr>
      <vt:lpstr>INTESTINO  TENUE</vt:lpstr>
      <vt:lpstr>DUODENO</vt:lpstr>
      <vt:lpstr>DUODENO  “IN SITU”</vt:lpstr>
      <vt:lpstr>DUODENO: CARATTERI GENERALI</vt:lpstr>
      <vt:lpstr>DUODENO: VARIAZIONI ANATOMO-TOPOGRAFICHE</vt:lpstr>
      <vt:lpstr>DUODENO: FORMA e PORZIONI</vt:lpstr>
      <vt:lpstr>DUODENO: PORZIONI COSTITUTIVE  e  LORO RAPPORTI</vt:lpstr>
      <vt:lpstr>PAPILLA DUODENALE MAGGIORE: MORFOLOGIA e VARIAZIONI</vt:lpstr>
      <vt:lpstr>TENUE MESENTERIALE  e  GRANDE  OMENTO</vt:lpstr>
      <vt:lpstr>ADDOME: PREPARAZIONE  ANATOMO – MACROSCOPICA</vt:lpstr>
      <vt:lpstr>INTESTINO TENUE MESENTERIALE</vt:lpstr>
      <vt:lpstr>INTESTINO TENUE MESENTERIALE: CARATTERI  GENERALI</vt:lpstr>
      <vt:lpstr>PERITONEO: SCHEMA IN PROIEZIONE SAGITTALE</vt:lpstr>
      <vt:lpstr>ARTERIE DEL TENUE MESENTERIALE</vt:lpstr>
      <vt:lpstr>VENE TENUE MESENTERIALE</vt:lpstr>
      <vt:lpstr>STRUTTURA dell’ INTESTINO: CARATTERI GENERALI SCHEMATICI </vt:lpstr>
      <vt:lpstr>INTESTINO: VILLI, PIEGHE e GHIANDOLE</vt:lpstr>
      <vt:lpstr>SCHEMA STRUTTURALE dell’ INTESTINO TENUE</vt:lpstr>
      <vt:lpstr>VILLI INTESTINALI</vt:lpstr>
      <vt:lpstr>ENTEROCITA</vt:lpstr>
      <vt:lpstr>ASSORBIMENTO LIPIDI</vt:lpstr>
      <vt:lpstr>GHIANDOLE  INTESTINALI</vt:lpstr>
      <vt:lpstr>DUODENO: STRUTTURA MICROSCOPICA</vt:lpstr>
      <vt:lpstr>DUODENO: ASPETTI MICROSCOPICI</vt:lpstr>
      <vt:lpstr>DUODENO: TONACA MUCOSA</vt:lpstr>
      <vt:lpstr>GHIANDOLE di BRUNNER</vt:lpstr>
      <vt:lpstr>TENUE MESENTERIALE:  STRUTTURA MICROSCOPICA</vt:lpstr>
      <vt:lpstr>DIGIUNO: ANATOMIA MICROSCOPICA</vt:lpstr>
      <vt:lpstr>ILEO: ANATOMIA MICROSCOPICA</vt:lpstr>
      <vt:lpstr>ILEO: PLACCHE di PEYER</vt:lpstr>
      <vt:lpstr>ADDOME: PREPARAZIONE  ANATOMO – MACROSCOPICA</vt:lpstr>
      <vt:lpstr>INTESTINO CRASSO </vt:lpstr>
      <vt:lpstr>PERITONEO e PARETE ADDOMINO-PELVICA POSTERIORE</vt:lpstr>
      <vt:lpstr>COLON</vt:lpstr>
      <vt:lpstr>CRASSO: SCHEMA STRUTTURALE </vt:lpstr>
      <vt:lpstr>INTESTINO CRASSO  ANATOMIA MICROSCOPICA</vt:lpstr>
      <vt:lpstr>INTESTINO RETTO</vt:lpstr>
      <vt:lpstr>INTESTINO  RETTO</vt:lpstr>
      <vt:lpstr>INTESTINO RETTO:  PROIEZIONE  FRONTALE</vt:lpstr>
      <vt:lpstr>RETTO: CURVATURE  (Curve o Flessure)</vt:lpstr>
      <vt:lpstr>INTESTINO  RETTO:   MEZZI di FISSITA’</vt:lpstr>
      <vt:lpstr>Il INTESTINO RETTO: ASPETTI ANATOMO-TOPOGRAFICI nei DUE SESSI</vt:lpstr>
      <vt:lpstr>RETTO:  VASCOLARIZZAZIONE SANGUIFERA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Prof. Vittorio Grill</dc:creator>
  <cp:lastModifiedBy>VITTORIO GRILL</cp:lastModifiedBy>
  <cp:revision>126</cp:revision>
  <cp:lastPrinted>1601-01-01T00:00:00Z</cp:lastPrinted>
  <dcterms:created xsi:type="dcterms:W3CDTF">2001-03-19T12:39:50Z</dcterms:created>
  <dcterms:modified xsi:type="dcterms:W3CDTF">2016-09-28T07:16:57Z</dcterms:modified>
</cp:coreProperties>
</file>