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296" y="7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7038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Arial Black" panose="020B0A04020102020204" pitchFamily="34" charset="0"/>
                <a:cs typeface="Arial Unicode MS" pitchFamily="32" charset="0"/>
              </a:defRPr>
            </a:lvl1pPr>
          </a:lstStyle>
          <a:p>
            <a:endParaRPr lang="it-IT" altLang="it-IT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3886200" y="0"/>
            <a:ext cx="2967038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Arial Black" panose="020B0A04020102020204" pitchFamily="34" charset="0"/>
                <a:cs typeface="Arial Unicode MS" pitchFamily="32" charset="0"/>
              </a:defRPr>
            </a:lvl1pPr>
          </a:lstStyle>
          <a:p>
            <a:endParaRPr lang="it-IT" altLang="it-IT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Img"/>
          </p:nvPr>
        </p:nvSpPr>
        <p:spPr bwMode="auto">
          <a:xfrm>
            <a:off x="1143000" y="685800"/>
            <a:ext cx="4567238" cy="3424238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5" name="Rectangle 7"/>
          <p:cNvSpPr>
            <a:spLocks noGrp="1" noChangeArrowheads="1"/>
          </p:cNvSpPr>
          <p:nvPr>
            <p:ph type="body"/>
          </p:nvPr>
        </p:nvSpPr>
        <p:spPr bwMode="auto">
          <a:xfrm>
            <a:off x="914400" y="4343400"/>
            <a:ext cx="5024438" cy="411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altLang="it-IT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ftr"/>
          </p:nvPr>
        </p:nvSpPr>
        <p:spPr bwMode="auto">
          <a:xfrm>
            <a:off x="0" y="8686800"/>
            <a:ext cx="2967038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Arial Black" panose="020B0A04020102020204" pitchFamily="34" charset="0"/>
                <a:cs typeface="Arial Unicode MS" pitchFamily="32" charset="0"/>
              </a:defRPr>
            </a:lvl1pPr>
          </a:lstStyle>
          <a:p>
            <a:endParaRPr lang="it-IT" altLang="it-IT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3886200" y="8686800"/>
            <a:ext cx="2967038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Arial Black" panose="020B0A04020102020204" pitchFamily="34" charset="0"/>
                <a:cs typeface="Arial Unicode MS" pitchFamily="32" charset="0"/>
              </a:defRPr>
            </a:lvl1pPr>
          </a:lstStyle>
          <a:p>
            <a:fld id="{812B7B58-0134-4E9C-B9FA-A817880117B8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E804D18-C477-4463-BAE4-110C2BBDFA65}" type="slidenum">
              <a:rPr lang="it-IT" altLang="it-IT"/>
              <a:pPr/>
              <a:t>1</a:t>
            </a:fld>
            <a:endParaRPr lang="it-IT" altLang="it-IT"/>
          </a:p>
        </p:txBody>
      </p:sp>
      <p:sp>
        <p:nvSpPr>
          <p:cNvPr id="542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42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369BB00-D889-47BD-8685-D4F532814780}" type="slidenum">
              <a:rPr lang="it-IT" altLang="it-IT"/>
              <a:pPr/>
              <a:t>10</a:t>
            </a:fld>
            <a:endParaRPr lang="it-IT" altLang="it-IT"/>
          </a:p>
        </p:txBody>
      </p:sp>
      <p:sp>
        <p:nvSpPr>
          <p:cNvPr id="6348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41E5D4-D9CA-45A8-869A-00502501BA33}" type="slidenum">
              <a:rPr lang="it-IT" altLang="it-IT"/>
              <a:pPr/>
              <a:t>11</a:t>
            </a:fld>
            <a:endParaRPr lang="it-IT" altLang="it-IT"/>
          </a:p>
        </p:txBody>
      </p:sp>
      <p:sp>
        <p:nvSpPr>
          <p:cNvPr id="645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33875"/>
            <a:ext cx="5029200" cy="4143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FD34BD0-2EBF-431D-8872-C8E9CCA39941}" type="slidenum">
              <a:rPr lang="it-IT" altLang="it-IT"/>
              <a:pPr/>
              <a:t>12</a:t>
            </a:fld>
            <a:endParaRPr lang="it-IT" altLang="it-IT"/>
          </a:p>
        </p:txBody>
      </p:sp>
      <p:sp>
        <p:nvSpPr>
          <p:cNvPr id="655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33875"/>
            <a:ext cx="5029200" cy="4143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6FC6E63-DAB7-4191-B598-550F71996A09}" type="slidenum">
              <a:rPr lang="it-IT" altLang="it-IT"/>
              <a:pPr/>
              <a:t>13</a:t>
            </a:fld>
            <a:endParaRPr lang="it-IT" altLang="it-IT"/>
          </a:p>
        </p:txBody>
      </p:sp>
      <p:sp>
        <p:nvSpPr>
          <p:cNvPr id="665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9235163-0172-47CE-A83F-A3C8C1F3B44F}" type="slidenum">
              <a:rPr lang="it-IT" altLang="it-IT"/>
              <a:pPr/>
              <a:t>14</a:t>
            </a:fld>
            <a:endParaRPr lang="it-IT" altLang="it-IT"/>
          </a:p>
        </p:txBody>
      </p:sp>
      <p:sp>
        <p:nvSpPr>
          <p:cNvPr id="675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32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204F761-57EE-484D-A948-4E413FECED2D}" type="slidenum">
              <a:rPr lang="it-IT" altLang="it-IT"/>
              <a:pPr/>
              <a:t>15</a:t>
            </a:fld>
            <a:endParaRPr lang="it-IT" altLang="it-IT"/>
          </a:p>
        </p:txBody>
      </p:sp>
      <p:sp>
        <p:nvSpPr>
          <p:cNvPr id="686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86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2B34E8F-39BA-4444-A4AA-865336972FF8}" type="slidenum">
              <a:rPr lang="it-IT" altLang="it-IT"/>
              <a:pPr/>
              <a:t>16</a:t>
            </a:fld>
            <a:endParaRPr lang="it-IT" altLang="it-IT"/>
          </a:p>
        </p:txBody>
      </p:sp>
      <p:sp>
        <p:nvSpPr>
          <p:cNvPr id="696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80B0416-4B65-4D5F-83BB-E2B5D07159B2}" type="slidenum">
              <a:rPr lang="it-IT" altLang="it-IT"/>
              <a:pPr/>
              <a:t>17</a:t>
            </a:fld>
            <a:endParaRPr lang="it-IT" altLang="it-IT"/>
          </a:p>
        </p:txBody>
      </p:sp>
      <p:sp>
        <p:nvSpPr>
          <p:cNvPr id="706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06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8544ACE-A03A-49FB-A746-9B0DEAD08C96}" type="slidenum">
              <a:rPr lang="it-IT" altLang="it-IT"/>
              <a:pPr/>
              <a:t>18</a:t>
            </a:fld>
            <a:endParaRPr lang="it-IT" altLang="it-IT"/>
          </a:p>
        </p:txBody>
      </p:sp>
      <p:sp>
        <p:nvSpPr>
          <p:cNvPr id="716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6CE439C-DFBF-468A-A6E8-69FB1B1DC3AE}" type="slidenum">
              <a:rPr lang="it-IT" altLang="it-IT"/>
              <a:pPr/>
              <a:t>19</a:t>
            </a:fld>
            <a:endParaRPr lang="it-IT" altLang="it-IT"/>
          </a:p>
        </p:txBody>
      </p:sp>
      <p:sp>
        <p:nvSpPr>
          <p:cNvPr id="727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F107B4A-7531-4FFA-9AC6-BEC10FED462C}" type="slidenum">
              <a:rPr lang="it-IT" altLang="it-IT"/>
              <a:pPr/>
              <a:t>2</a:t>
            </a:fld>
            <a:endParaRPr lang="it-IT" altLang="it-IT"/>
          </a:p>
        </p:txBody>
      </p:sp>
      <p:sp>
        <p:nvSpPr>
          <p:cNvPr id="552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3FB8C82-D5EC-459E-AF8F-7296274A5032}" type="slidenum">
              <a:rPr lang="it-IT" altLang="it-IT"/>
              <a:pPr/>
              <a:t>20</a:t>
            </a:fld>
            <a:endParaRPr lang="it-IT" altLang="it-IT"/>
          </a:p>
        </p:txBody>
      </p:sp>
      <p:sp>
        <p:nvSpPr>
          <p:cNvPr id="737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68825" cy="34258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60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585B16E-7CDC-4810-99A6-878E150990FB}" type="slidenum">
              <a:rPr lang="it-IT" altLang="it-IT"/>
              <a:pPr/>
              <a:t>21</a:t>
            </a:fld>
            <a:endParaRPr lang="it-IT" altLang="it-IT"/>
          </a:p>
        </p:txBody>
      </p:sp>
      <p:sp>
        <p:nvSpPr>
          <p:cNvPr id="747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68825" cy="34258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60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A4835D4-41A9-4927-8C37-367839002DA0}" type="slidenum">
              <a:rPr lang="it-IT" altLang="it-IT"/>
              <a:pPr/>
              <a:t>22</a:t>
            </a:fld>
            <a:endParaRPr lang="it-IT" altLang="it-IT"/>
          </a:p>
        </p:txBody>
      </p:sp>
      <p:sp>
        <p:nvSpPr>
          <p:cNvPr id="757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5DB9B07-DCE8-41A2-BF3F-41F12E705476}" type="slidenum">
              <a:rPr lang="it-IT" altLang="it-IT"/>
              <a:pPr/>
              <a:t>23</a:t>
            </a:fld>
            <a:endParaRPr lang="it-IT" altLang="it-IT"/>
          </a:p>
        </p:txBody>
      </p:sp>
      <p:sp>
        <p:nvSpPr>
          <p:cNvPr id="768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16881F3-3662-44FA-B5BD-40D0F5A2D65D}" type="slidenum">
              <a:rPr lang="it-IT" altLang="it-IT"/>
              <a:pPr/>
              <a:t>24</a:t>
            </a:fld>
            <a:endParaRPr lang="it-IT" altLang="it-IT"/>
          </a:p>
        </p:txBody>
      </p:sp>
      <p:sp>
        <p:nvSpPr>
          <p:cNvPr id="778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7BF5B5-9D93-4449-B186-E18CB7333A28}" type="slidenum">
              <a:rPr lang="it-IT" altLang="it-IT"/>
              <a:pPr/>
              <a:t>25</a:t>
            </a:fld>
            <a:endParaRPr lang="it-IT" altLang="it-IT"/>
          </a:p>
        </p:txBody>
      </p:sp>
      <p:sp>
        <p:nvSpPr>
          <p:cNvPr id="788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CABEE4C-6921-43E7-B9AC-3072B5E48330}" type="slidenum">
              <a:rPr lang="it-IT" altLang="it-IT"/>
              <a:pPr/>
              <a:t>26</a:t>
            </a:fld>
            <a:endParaRPr lang="it-IT" altLang="it-IT"/>
          </a:p>
        </p:txBody>
      </p:sp>
      <p:sp>
        <p:nvSpPr>
          <p:cNvPr id="798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5ED1576-8C3C-408E-A395-9298D7AEC878}" type="slidenum">
              <a:rPr lang="it-IT" altLang="it-IT"/>
              <a:pPr/>
              <a:t>27</a:t>
            </a:fld>
            <a:endParaRPr lang="it-IT" altLang="it-IT"/>
          </a:p>
        </p:txBody>
      </p:sp>
      <p:sp>
        <p:nvSpPr>
          <p:cNvPr id="808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8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27EF080-4114-4DB5-8E60-2B56AC05AC10}" type="slidenum">
              <a:rPr lang="it-IT" altLang="it-IT"/>
              <a:pPr/>
              <a:t>28</a:t>
            </a:fld>
            <a:endParaRPr lang="it-IT" altLang="it-IT"/>
          </a:p>
        </p:txBody>
      </p:sp>
      <p:sp>
        <p:nvSpPr>
          <p:cNvPr id="819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8E9D3D5-BFFC-42E7-99A1-488CF088C2E3}" type="slidenum">
              <a:rPr lang="it-IT" altLang="it-IT"/>
              <a:pPr/>
              <a:t>29</a:t>
            </a:fld>
            <a:endParaRPr lang="it-IT" altLang="it-IT"/>
          </a:p>
        </p:txBody>
      </p:sp>
      <p:sp>
        <p:nvSpPr>
          <p:cNvPr id="829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7E83D8E-0BF5-4768-8890-36A85110FD49}" type="slidenum">
              <a:rPr lang="it-IT" altLang="it-IT"/>
              <a:pPr/>
              <a:t>3</a:t>
            </a:fld>
            <a:endParaRPr lang="it-IT" altLang="it-IT"/>
          </a:p>
        </p:txBody>
      </p:sp>
      <p:sp>
        <p:nvSpPr>
          <p:cNvPr id="563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7012F7A-AE29-4099-B4A9-A4F26C6BDC85}" type="slidenum">
              <a:rPr lang="it-IT" altLang="it-IT"/>
              <a:pPr/>
              <a:t>30</a:t>
            </a:fld>
            <a:endParaRPr lang="it-IT" altLang="it-IT"/>
          </a:p>
        </p:txBody>
      </p:sp>
      <p:sp>
        <p:nvSpPr>
          <p:cNvPr id="8396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4403C7C-A4EE-46BB-920B-A416FD3D4F6A}" type="slidenum">
              <a:rPr lang="it-IT" altLang="it-IT"/>
              <a:pPr/>
              <a:t>31</a:t>
            </a:fld>
            <a:endParaRPr lang="it-IT" altLang="it-IT"/>
          </a:p>
        </p:txBody>
      </p:sp>
      <p:sp>
        <p:nvSpPr>
          <p:cNvPr id="8499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F6A686E-4F49-44FC-98ED-720092D5F73E}" type="slidenum">
              <a:rPr lang="it-IT" altLang="it-IT"/>
              <a:pPr/>
              <a:t>32</a:t>
            </a:fld>
            <a:endParaRPr lang="it-IT" altLang="it-IT"/>
          </a:p>
        </p:txBody>
      </p:sp>
      <p:sp>
        <p:nvSpPr>
          <p:cNvPr id="8601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0E7BE7B-9EC0-4EBA-AB14-D3C44F7215A0}" type="slidenum">
              <a:rPr lang="it-IT" altLang="it-IT"/>
              <a:pPr/>
              <a:t>33</a:t>
            </a:fld>
            <a:endParaRPr lang="it-IT" altLang="it-IT"/>
          </a:p>
        </p:txBody>
      </p:sp>
      <p:sp>
        <p:nvSpPr>
          <p:cNvPr id="8704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DB20326-0F87-4E24-8A71-5D209A71F7A5}" type="slidenum">
              <a:rPr lang="it-IT" altLang="it-IT"/>
              <a:pPr/>
              <a:t>34</a:t>
            </a:fld>
            <a:endParaRPr lang="it-IT" altLang="it-IT"/>
          </a:p>
        </p:txBody>
      </p:sp>
      <p:sp>
        <p:nvSpPr>
          <p:cNvPr id="8806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633EAC8-B702-4508-825A-7397460BE1D2}" type="slidenum">
              <a:rPr lang="it-IT" altLang="it-IT"/>
              <a:pPr/>
              <a:t>35</a:t>
            </a:fld>
            <a:endParaRPr lang="it-IT" altLang="it-IT"/>
          </a:p>
        </p:txBody>
      </p:sp>
      <p:sp>
        <p:nvSpPr>
          <p:cNvPr id="8908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0AFEF50-6F35-4F92-A51A-4DF6C26940E4}" type="slidenum">
              <a:rPr lang="it-IT" altLang="it-IT"/>
              <a:pPr/>
              <a:t>36</a:t>
            </a:fld>
            <a:endParaRPr lang="it-IT" altLang="it-IT"/>
          </a:p>
        </p:txBody>
      </p:sp>
      <p:sp>
        <p:nvSpPr>
          <p:cNvPr id="901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7ED6B63-2443-4CFD-A9F3-105443C9342A}" type="slidenum">
              <a:rPr lang="it-IT" altLang="it-IT"/>
              <a:pPr/>
              <a:t>37</a:t>
            </a:fld>
            <a:endParaRPr lang="it-IT" altLang="it-IT"/>
          </a:p>
        </p:txBody>
      </p:sp>
      <p:sp>
        <p:nvSpPr>
          <p:cNvPr id="911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80A8F5D-1C17-4EBF-BEF6-9732277C3B04}" type="slidenum">
              <a:rPr lang="it-IT" altLang="it-IT"/>
              <a:pPr/>
              <a:t>38</a:t>
            </a:fld>
            <a:endParaRPr lang="it-IT" altLang="it-IT"/>
          </a:p>
        </p:txBody>
      </p:sp>
      <p:sp>
        <p:nvSpPr>
          <p:cNvPr id="921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7B88C15-4E7D-4A6B-9619-8DC0314E6F23}" type="slidenum">
              <a:rPr lang="it-IT" altLang="it-IT"/>
              <a:pPr/>
              <a:t>39</a:t>
            </a:fld>
            <a:endParaRPr lang="it-IT" altLang="it-IT"/>
          </a:p>
        </p:txBody>
      </p:sp>
      <p:sp>
        <p:nvSpPr>
          <p:cNvPr id="931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09A6BE2-B73C-4040-B585-D2EADA9CC173}" type="slidenum">
              <a:rPr lang="it-IT" altLang="it-IT"/>
              <a:pPr/>
              <a:t>4</a:t>
            </a:fld>
            <a:endParaRPr lang="it-IT" altLang="it-IT"/>
          </a:p>
        </p:txBody>
      </p:sp>
      <p:sp>
        <p:nvSpPr>
          <p:cNvPr id="573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D14348C-330B-496A-88B7-019D341C115C}" type="slidenum">
              <a:rPr lang="it-IT" altLang="it-IT"/>
              <a:pPr/>
              <a:t>40</a:t>
            </a:fld>
            <a:endParaRPr lang="it-IT" altLang="it-IT"/>
          </a:p>
        </p:txBody>
      </p:sp>
      <p:sp>
        <p:nvSpPr>
          <p:cNvPr id="942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32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336BB5F-A6AA-4AD0-959F-A17E88D8170F}" type="slidenum">
              <a:rPr lang="it-IT" altLang="it-IT"/>
              <a:pPr/>
              <a:t>41</a:t>
            </a:fld>
            <a:endParaRPr lang="it-IT" altLang="it-IT"/>
          </a:p>
        </p:txBody>
      </p:sp>
      <p:sp>
        <p:nvSpPr>
          <p:cNvPr id="952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949E0FF-F650-454B-B255-F04A223E1198}" type="slidenum">
              <a:rPr lang="it-IT" altLang="it-IT"/>
              <a:pPr/>
              <a:t>42</a:t>
            </a:fld>
            <a:endParaRPr lang="it-IT" altLang="it-IT"/>
          </a:p>
        </p:txBody>
      </p:sp>
      <p:sp>
        <p:nvSpPr>
          <p:cNvPr id="962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32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53BFC58-A551-46B6-980F-1D19776B95F8}" type="slidenum">
              <a:rPr lang="it-IT" altLang="it-IT"/>
              <a:pPr/>
              <a:t>43</a:t>
            </a:fld>
            <a:endParaRPr lang="it-IT" altLang="it-IT"/>
          </a:p>
        </p:txBody>
      </p:sp>
      <p:sp>
        <p:nvSpPr>
          <p:cNvPr id="972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99DAE19-9635-4DA2-8191-0710DF213791}" type="slidenum">
              <a:rPr lang="it-IT" altLang="it-IT"/>
              <a:pPr/>
              <a:t>44</a:t>
            </a:fld>
            <a:endParaRPr lang="it-IT" altLang="it-IT"/>
          </a:p>
        </p:txBody>
      </p:sp>
      <p:sp>
        <p:nvSpPr>
          <p:cNvPr id="983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32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1B42A9D-909F-4AFA-9D0E-6D4F22D57784}" type="slidenum">
              <a:rPr lang="it-IT" altLang="it-IT"/>
              <a:pPr/>
              <a:t>45</a:t>
            </a:fld>
            <a:endParaRPr lang="it-IT" altLang="it-IT"/>
          </a:p>
        </p:txBody>
      </p:sp>
      <p:sp>
        <p:nvSpPr>
          <p:cNvPr id="993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32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97B1421-4987-48D2-818B-32502E259C1E}" type="slidenum">
              <a:rPr lang="it-IT" altLang="it-IT"/>
              <a:pPr/>
              <a:t>46</a:t>
            </a:fld>
            <a:endParaRPr lang="it-IT" altLang="it-IT"/>
          </a:p>
        </p:txBody>
      </p:sp>
      <p:sp>
        <p:nvSpPr>
          <p:cNvPr id="1003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9CB63D0-AF8E-462E-A1D8-DD8D5C3414A0}" type="slidenum">
              <a:rPr lang="it-IT" altLang="it-IT"/>
              <a:pPr/>
              <a:t>47</a:t>
            </a:fld>
            <a:endParaRPr lang="it-IT" altLang="it-IT"/>
          </a:p>
        </p:txBody>
      </p:sp>
      <p:sp>
        <p:nvSpPr>
          <p:cNvPr id="1013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32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2103438-A148-46AB-87DB-0ED939F494B0}" type="slidenum">
              <a:rPr lang="it-IT" altLang="it-IT"/>
              <a:pPr/>
              <a:t>48</a:t>
            </a:fld>
            <a:endParaRPr lang="it-IT" altLang="it-IT"/>
          </a:p>
        </p:txBody>
      </p:sp>
      <p:sp>
        <p:nvSpPr>
          <p:cNvPr id="1024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32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B3ADF0B-1B45-4FA0-85C2-28079D7BE220}" type="slidenum">
              <a:rPr lang="it-IT" altLang="it-IT"/>
              <a:pPr/>
              <a:t>49</a:t>
            </a:fld>
            <a:endParaRPr lang="it-IT" altLang="it-IT"/>
          </a:p>
        </p:txBody>
      </p:sp>
      <p:sp>
        <p:nvSpPr>
          <p:cNvPr id="1034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32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3C29C46-B45C-449F-B1CD-EB0136D2895D}" type="slidenum">
              <a:rPr lang="it-IT" altLang="it-IT"/>
              <a:pPr/>
              <a:t>5</a:t>
            </a:fld>
            <a:endParaRPr lang="it-IT" altLang="it-IT"/>
          </a:p>
        </p:txBody>
      </p:sp>
      <p:sp>
        <p:nvSpPr>
          <p:cNvPr id="5836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83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7613" cy="41132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EE421D4-D930-43C3-86E9-5EB3CE2E7813}" type="slidenum">
              <a:rPr lang="it-IT" altLang="it-IT"/>
              <a:pPr/>
              <a:t>50</a:t>
            </a:fld>
            <a:endParaRPr lang="it-IT" altLang="it-IT"/>
          </a:p>
        </p:txBody>
      </p:sp>
      <p:sp>
        <p:nvSpPr>
          <p:cNvPr id="1044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3BBAAF-7A71-44DA-8A3F-66F920979686}" type="slidenum">
              <a:rPr lang="it-IT" altLang="it-IT"/>
              <a:pPr/>
              <a:t>6</a:t>
            </a:fld>
            <a:endParaRPr lang="it-IT" altLang="it-IT"/>
          </a:p>
        </p:txBody>
      </p:sp>
      <p:sp>
        <p:nvSpPr>
          <p:cNvPr id="59393" name="Text Box 1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r">
              <a:buClrTx/>
              <a:buFontTx/>
              <a:buNone/>
            </a:pPr>
            <a:fld id="{B32EB69F-4E93-47E8-9D3B-82F8879AA678}" type="slidenum">
              <a:rPr lang="it-IT" altLang="it-IT" sz="1200">
                <a:solidFill>
                  <a:srgbClr val="000000"/>
                </a:solidFill>
                <a:latin typeface="Arial Black" panose="020B0A04020102020204" pitchFamily="34" charset="0"/>
                <a:cs typeface="Arial Unicode MS" pitchFamily="32" charset="0"/>
              </a:rPr>
              <a:pPr algn="r">
                <a:buClrTx/>
                <a:buFontTx/>
                <a:buNone/>
              </a:pPr>
              <a:t>6</a:t>
            </a:fld>
            <a:endParaRPr lang="it-IT" altLang="it-IT" sz="1200">
              <a:solidFill>
                <a:srgbClr val="000000"/>
              </a:solidFill>
              <a:latin typeface="Arial Black" panose="020B0A04020102020204" pitchFamily="34" charset="0"/>
              <a:cs typeface="Arial Unicode MS" pitchFamily="32" charset="0"/>
            </a:endParaRPr>
          </a:p>
        </p:txBody>
      </p:sp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endParaRPr lang="it-IT" altLang="it-IT" sz="1200">
              <a:solidFill>
                <a:srgbClr val="000000"/>
              </a:solidFill>
              <a:latin typeface="Arial Black" panose="020B0A04020102020204" pitchFamily="34" charset="0"/>
              <a:cs typeface="Arial Unicode MS" pitchFamily="32" charset="0"/>
            </a:endParaRP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endParaRPr lang="it-IT" altLang="it-IT" sz="1200">
              <a:solidFill>
                <a:srgbClr val="000000"/>
              </a:solidFill>
              <a:latin typeface="Arial Black" panose="020B0A04020102020204" pitchFamily="34" charset="0"/>
              <a:cs typeface="Arial Unicode MS" pitchFamily="32" charset="0"/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r">
              <a:buClrTx/>
              <a:buFontTx/>
              <a:buNone/>
            </a:pPr>
            <a:endParaRPr lang="it-IT" altLang="it-IT" sz="1200">
              <a:solidFill>
                <a:srgbClr val="000000"/>
              </a:solidFill>
              <a:latin typeface="Arial Black" panose="020B0A04020102020204" pitchFamily="34" charset="0"/>
              <a:cs typeface="Arial Unicode MS" pitchFamily="32" charset="0"/>
            </a:endParaRPr>
          </a:p>
        </p:txBody>
      </p:sp>
      <p:sp>
        <p:nvSpPr>
          <p:cNvPr id="59397" name="Rectangle 5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8" name="Rectangle 6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391FE48-9DCA-46BA-8EBE-BE25D0D723E5}" type="slidenum">
              <a:rPr lang="it-IT" altLang="it-IT"/>
              <a:pPr/>
              <a:t>7</a:t>
            </a:fld>
            <a:endParaRPr lang="it-IT" altLang="it-IT"/>
          </a:p>
        </p:txBody>
      </p:sp>
      <p:sp>
        <p:nvSpPr>
          <p:cNvPr id="6041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04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9146364-EFFA-4E6B-84A1-4AD632DC58BC}" type="slidenum">
              <a:rPr lang="it-IT" altLang="it-IT"/>
              <a:pPr/>
              <a:t>8</a:t>
            </a:fld>
            <a:endParaRPr lang="it-IT" altLang="it-IT"/>
          </a:p>
        </p:txBody>
      </p:sp>
      <p:sp>
        <p:nvSpPr>
          <p:cNvPr id="6144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5EC87F-E61E-4901-8152-B71B92197BDF}" type="slidenum">
              <a:rPr lang="it-IT" altLang="it-IT"/>
              <a:pPr/>
              <a:t>9</a:t>
            </a:fld>
            <a:endParaRPr lang="it-IT" altLang="it-IT"/>
          </a:p>
        </p:txBody>
      </p:sp>
      <p:sp>
        <p:nvSpPr>
          <p:cNvPr id="6246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24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4400" y="4333875"/>
            <a:ext cx="5029200" cy="41433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F2956F7-A332-40AC-9122-C7271F3B093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45477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1EA1E24-B193-43CD-B773-8B94DD7A3C18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87064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1925" y="463550"/>
            <a:ext cx="1941513" cy="57483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463550"/>
            <a:ext cx="5673725" cy="57483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0AF3AD-45E1-411D-B911-AEEEE104986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35195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463550"/>
            <a:ext cx="7767638" cy="1430338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0"/>
          </p:nvPr>
        </p:nvSpPr>
        <p:spPr>
          <a:xfrm>
            <a:off x="685800" y="6248400"/>
            <a:ext cx="1900238" cy="455613"/>
          </a:xfrm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90838" cy="455613"/>
          </a:xfrm>
        </p:spPr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idx="12"/>
          </p:nvPr>
        </p:nvSpPr>
        <p:spPr>
          <a:xfrm>
            <a:off x="6553200" y="6248400"/>
            <a:ext cx="1900238" cy="455613"/>
          </a:xfrm>
        </p:spPr>
        <p:txBody>
          <a:bodyPr/>
          <a:lstStyle>
            <a:lvl1pPr>
              <a:defRPr/>
            </a:lvl1pPr>
          </a:lstStyle>
          <a:p>
            <a:fld id="{C7B6A674-DD5E-4311-9586-69781E79018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71744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986484C-2B6B-44EF-83AB-4E5E76827A09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34443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432B4F4-F603-4C4D-9491-27489DC6474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13127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6825" cy="42306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08413" cy="42306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BB3D7E9-EA6C-4285-9715-9CE66168AF8D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91697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DF636BD-8DB7-4C51-A336-89F1CE3F31D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019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0370721-B18D-4DFB-934C-10C467B20FDA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23370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229B68D-D92B-43B2-B2FA-E504D555C0C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8524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D379340-EF2B-4470-9CAF-C08D49C74F78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169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1BB843E-F796-4E3F-9323-857ECBBA882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007059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63550"/>
            <a:ext cx="7767638" cy="143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 titolo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7638" cy="423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/>
              <a:t>Fate clic per modificare il formato del testo della struttura</a:t>
            </a:r>
          </a:p>
          <a:p>
            <a:pPr lvl="1"/>
            <a:r>
              <a:rPr lang="en-GB" altLang="it-IT"/>
              <a:t>Secondo livello struttura</a:t>
            </a:r>
          </a:p>
          <a:p>
            <a:pPr lvl="2"/>
            <a:r>
              <a:rPr lang="en-GB" altLang="it-IT"/>
              <a:t>Terzo livello struttura</a:t>
            </a:r>
          </a:p>
          <a:p>
            <a:pPr lvl="3"/>
            <a:r>
              <a:rPr lang="en-GB" altLang="it-IT"/>
              <a:t>Quarto livello struttura</a:t>
            </a:r>
          </a:p>
          <a:p>
            <a:pPr lvl="4"/>
            <a:r>
              <a:rPr lang="en-GB" altLang="it-IT"/>
              <a:t>Quinto livello struttura</a:t>
            </a:r>
          </a:p>
          <a:p>
            <a:pPr lvl="4"/>
            <a:r>
              <a:rPr lang="en-GB" altLang="it-IT"/>
              <a:t>Sesto livello struttura</a:t>
            </a:r>
          </a:p>
          <a:p>
            <a:pPr lvl="4"/>
            <a:r>
              <a:rPr lang="en-GB" altLang="it-IT"/>
              <a:t>Settimo livello struttura</a:t>
            </a:r>
          </a:p>
          <a:p>
            <a:pPr lvl="4"/>
            <a:r>
              <a:rPr lang="en-GB" altLang="it-IT"/>
              <a:t>Ottavo livello struttura</a:t>
            </a:r>
          </a:p>
          <a:p>
            <a:pPr lvl="4"/>
            <a:r>
              <a:rPr lang="en-GB" altLang="it-IT"/>
              <a:t>Nono livello struttura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900238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00"/>
                </a:solidFill>
              </a:defRPr>
            </a:lvl1pPr>
          </a:lstStyle>
          <a:p>
            <a:endParaRPr lang="it-IT" altLang="it-IT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0838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00"/>
                </a:solidFill>
              </a:defRPr>
            </a:lvl1pPr>
          </a:lstStyle>
          <a:p>
            <a:endParaRPr lang="it-IT" alt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900238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00"/>
                </a:solidFill>
              </a:defRPr>
            </a:lvl1pPr>
          </a:lstStyle>
          <a:p>
            <a:fld id="{339F43CC-DF5A-4920-8090-13E3395578A3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2pPr>
      <a:lvl3pPr marL="1143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3pPr>
      <a:lvl4pPr marL="1600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4pPr>
      <a:lvl5pPr marL="20574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Times New Roman" panose="02020603050405020304" pitchFamily="18" charset="0"/>
          <a:ea typeface="SimSun" panose="02010600030101010101" pitchFamily="2" charset="-122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FFFF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FFFF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FFFF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908720"/>
            <a:ext cx="7772400" cy="14700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dirty="0">
                <a:latin typeface="Arial Black" panose="020B0A04020102020204" pitchFamily="34" charset="0"/>
              </a:rPr>
              <a:t>APPARATO</a:t>
            </a:r>
            <a:br>
              <a:rPr lang="it-IT" altLang="it-IT" dirty="0">
                <a:latin typeface="Arial Black" panose="020B0A04020102020204" pitchFamily="34" charset="0"/>
              </a:rPr>
            </a:br>
            <a:r>
              <a:rPr lang="it-IT" altLang="it-IT" dirty="0">
                <a:latin typeface="Arial Black" panose="020B0A04020102020204" pitchFamily="34" charset="0"/>
              </a:rPr>
              <a:t>RESPIRATORIO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93065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t-IT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41280"/>
            <a:ext cx="3960812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64613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LARINGE: ARCHITETTURA GENERALE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628775"/>
            <a:ext cx="6265862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79388" y="1125538"/>
            <a:ext cx="4572000" cy="411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b="1">
                <a:latin typeface="Arial" panose="020B0604020202020204" pitchFamily="34" charset="0"/>
              </a:rPr>
              <a:t>CARTILAGINI LARINGEE</a:t>
            </a:r>
          </a:p>
          <a:p>
            <a:pPr>
              <a:buClrTx/>
              <a:buFontTx/>
              <a:buNone/>
            </a:pPr>
            <a:endParaRPr lang="it-IT" altLang="it-IT">
              <a:latin typeface="Arial" panose="020B0604020202020204" pitchFamily="34" charset="0"/>
            </a:endParaRPr>
          </a:p>
          <a:p>
            <a:pPr>
              <a:buClrTx/>
              <a:buFontTx/>
              <a:buNone/>
            </a:pPr>
            <a:r>
              <a:rPr lang="it-IT" altLang="it-IT">
                <a:latin typeface="Arial" panose="020B0604020202020204" pitchFamily="34" charset="0"/>
              </a:rPr>
              <a:t>IMPARI:</a:t>
            </a:r>
          </a:p>
          <a:p>
            <a:pPr>
              <a:buClrTx/>
              <a:buFontTx/>
              <a:buNone/>
            </a:pPr>
            <a:r>
              <a:rPr lang="it-IT" altLang="it-IT">
                <a:latin typeface="Arial" panose="020B0604020202020204" pitchFamily="34" charset="0"/>
              </a:rPr>
              <a:t>TIROIDE</a:t>
            </a:r>
          </a:p>
          <a:p>
            <a:pPr>
              <a:buClrTx/>
              <a:buFontTx/>
              <a:buNone/>
            </a:pPr>
            <a:r>
              <a:rPr lang="it-IT" altLang="it-IT">
                <a:latin typeface="Arial" panose="020B0604020202020204" pitchFamily="34" charset="0"/>
              </a:rPr>
              <a:t>CRICOIDE</a:t>
            </a:r>
          </a:p>
          <a:p>
            <a:pPr>
              <a:buClrTx/>
              <a:buFontTx/>
              <a:buNone/>
            </a:pPr>
            <a:r>
              <a:rPr lang="it-IT" altLang="it-IT">
                <a:latin typeface="Arial" panose="020B0604020202020204" pitchFamily="34" charset="0"/>
              </a:rPr>
              <a:t>EPIGLOTTIDE</a:t>
            </a:r>
          </a:p>
          <a:p>
            <a:pPr>
              <a:buClrTx/>
              <a:buFontTx/>
              <a:buNone/>
            </a:pPr>
            <a:endParaRPr lang="it-IT" altLang="it-IT">
              <a:latin typeface="Arial" panose="020B0604020202020204" pitchFamily="34" charset="0"/>
            </a:endParaRPr>
          </a:p>
          <a:p>
            <a:pPr>
              <a:buClrTx/>
              <a:buFontTx/>
              <a:buNone/>
            </a:pPr>
            <a:r>
              <a:rPr lang="it-IT" altLang="it-IT">
                <a:latin typeface="Arial" panose="020B0604020202020204" pitchFamily="34" charset="0"/>
              </a:rPr>
              <a:t>PARI:</a:t>
            </a:r>
          </a:p>
          <a:p>
            <a:pPr>
              <a:buClrTx/>
              <a:buFontTx/>
              <a:buNone/>
            </a:pPr>
            <a:r>
              <a:rPr lang="it-IT" altLang="it-IT">
                <a:latin typeface="Arial" panose="020B0604020202020204" pitchFamily="34" charset="0"/>
              </a:rPr>
              <a:t>ARITENOIDI</a:t>
            </a:r>
          </a:p>
          <a:p>
            <a:pPr>
              <a:buClrTx/>
              <a:buFontTx/>
              <a:buNone/>
            </a:pPr>
            <a:r>
              <a:rPr lang="it-IT" altLang="it-IT">
                <a:latin typeface="Arial" panose="020B0604020202020204" pitchFamily="34" charset="0"/>
              </a:rPr>
              <a:t>CORNICULATE</a:t>
            </a:r>
          </a:p>
          <a:p>
            <a:pPr>
              <a:buClrTx/>
              <a:buFontTx/>
              <a:buNone/>
            </a:pPr>
            <a:endParaRPr lang="it-IT" altLang="it-IT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7461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MEMBRANE ELASTICHE DELLA LARINGE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3276600" cy="5310187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Tese sotto alla TONACA MUCOSA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Servono a completare il lume dell’organo dove mancano gli elementi cartilaginei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Si descrivono: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000">
              <a:latin typeface="Arial Black" panose="020B0A04020102020204" pitchFamily="34" charset="0"/>
            </a:endParaRP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   - MEMBRANE QUADRANGOLARI (o QUADRILATERE), superiormente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000">
              <a:latin typeface="Arial Black" panose="020B0A04020102020204" pitchFamily="34" charset="0"/>
            </a:endParaRP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  - CONI ELASTICI, inferiormente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8" t="11601" r="7884" b="18495"/>
          <a:stretch>
            <a:fillRect/>
          </a:stretch>
        </p:blipFill>
        <p:spPr bwMode="auto">
          <a:xfrm>
            <a:off x="3059113" y="1773238"/>
            <a:ext cx="6084887" cy="378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7858" t="11601" r="7884" b="18495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5292725" y="3500438"/>
            <a:ext cx="719138" cy="1587"/>
          </a:xfrm>
          <a:prstGeom prst="line">
            <a:avLst/>
          </a:prstGeom>
          <a:noFill/>
          <a:ln w="381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5292725" y="3500438"/>
            <a:ext cx="647700" cy="360362"/>
          </a:xfrm>
          <a:prstGeom prst="line">
            <a:avLst/>
          </a:prstGeom>
          <a:noFill/>
          <a:ln w="381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5940425" y="3500438"/>
            <a:ext cx="1588" cy="433387"/>
          </a:xfrm>
          <a:prstGeom prst="line">
            <a:avLst/>
          </a:prstGeom>
          <a:noFill/>
          <a:ln w="381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 flipV="1">
            <a:off x="5076825" y="2633663"/>
            <a:ext cx="358775" cy="222250"/>
          </a:xfrm>
          <a:prstGeom prst="line">
            <a:avLst/>
          </a:prstGeom>
          <a:noFill/>
          <a:ln w="381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5076825" y="2852738"/>
            <a:ext cx="358775" cy="504825"/>
          </a:xfrm>
          <a:prstGeom prst="line">
            <a:avLst/>
          </a:prstGeom>
          <a:noFill/>
          <a:ln w="381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5435600" y="2636838"/>
            <a:ext cx="504825" cy="720725"/>
          </a:xfrm>
          <a:prstGeom prst="line">
            <a:avLst/>
          </a:prstGeom>
          <a:noFill/>
          <a:ln w="381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5435600" y="3357563"/>
            <a:ext cx="504825" cy="1587"/>
          </a:xfrm>
          <a:prstGeom prst="line">
            <a:avLst/>
          </a:prstGeom>
          <a:noFill/>
          <a:ln w="381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3203575" y="4129088"/>
            <a:ext cx="1733550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sz="1000">
                <a:solidFill>
                  <a:srgbClr val="000000"/>
                </a:solidFill>
                <a:latin typeface="Arial Black" panose="020B0A04020102020204" pitchFamily="34" charset="0"/>
              </a:rPr>
              <a:t>CORDA VOCALE VERA</a:t>
            </a:r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3203575" y="4076700"/>
            <a:ext cx="1655763" cy="288925"/>
          </a:xfrm>
          <a:prstGeom prst="rect">
            <a:avLst/>
          </a:prstGeom>
          <a:noFill/>
          <a:ln w="93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6948488" y="2349500"/>
            <a:ext cx="1522412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sz="1000">
                <a:solidFill>
                  <a:srgbClr val="000000"/>
                </a:solidFill>
                <a:latin typeface="Arial Black" panose="020B0A04020102020204" pitchFamily="34" charset="0"/>
              </a:rPr>
              <a:t>Corda Vocale Falsa</a:t>
            </a: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6948488" y="2276475"/>
            <a:ext cx="1511300" cy="288925"/>
          </a:xfrm>
          <a:prstGeom prst="rect">
            <a:avLst/>
          </a:prstGeom>
          <a:noFill/>
          <a:ln w="9360" cap="sq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2843213" y="5681663"/>
            <a:ext cx="6300787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sz="2000" b="1">
                <a:solidFill>
                  <a:srgbClr val="FFFFFF"/>
                </a:solidFill>
                <a:latin typeface="Arial" panose="020B0604020202020204" pitchFamily="34" charset="0"/>
              </a:rPr>
              <a:t>Muscolatura Striata Scheletrica, facendo variare le la tensione e la posizione delle corde vocali vere, permette l’emissione dei suoni diversi. 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CONFIGURAZIONE  INTERNA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3263900" cy="5410200"/>
          </a:xfrm>
          <a:ln/>
        </p:spPr>
        <p:txBody>
          <a:bodyPr/>
          <a:lstStyle/>
          <a:p>
            <a:pPr marL="338138" indent="-338138">
              <a:lnSpc>
                <a:spcPct val="80000"/>
              </a:lnSpc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APERTURA SUPERIORE o ADITO LARINGEO (</a:t>
            </a:r>
            <a:r>
              <a:rPr lang="it-IT" altLang="it-IT" sz="2400" i="1">
                <a:latin typeface="Arial Black" panose="020B0A04020102020204" pitchFamily="34" charset="0"/>
              </a:rPr>
              <a:t>ADITUS AD LARINGEM</a:t>
            </a:r>
            <a:r>
              <a:rPr lang="it-IT" altLang="it-IT" sz="2400">
                <a:latin typeface="Arial Black" panose="020B0A04020102020204" pitchFamily="34" charset="0"/>
              </a:rPr>
              <a:t>)</a:t>
            </a:r>
          </a:p>
          <a:p>
            <a:pPr marL="341313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400">
              <a:latin typeface="Arial Black" panose="020B0A04020102020204" pitchFamily="34" charset="0"/>
            </a:endParaRPr>
          </a:p>
          <a:p>
            <a:pPr marL="338138" indent="-338138">
              <a:lnSpc>
                <a:spcPct val="80000"/>
              </a:lnSpc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CAVITA’ LARINGEA costituita da:</a:t>
            </a:r>
          </a:p>
          <a:p>
            <a:pPr marL="341313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   - VESTIBOLO  LARINGEO</a:t>
            </a:r>
          </a:p>
          <a:p>
            <a:pPr marL="341313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   - SEGMENTO MEDIO</a:t>
            </a:r>
          </a:p>
          <a:p>
            <a:pPr marL="341313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   - SEGMENTO INFERIORE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"/>
          <a:stretch>
            <a:fillRect/>
          </a:stretch>
        </p:blipFill>
        <p:spPr bwMode="auto">
          <a:xfrm>
            <a:off x="3444875" y="1557338"/>
            <a:ext cx="5699125" cy="444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6000"/>
                  </a:blip>
                  <a:srcRect l="272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324600" y="784225"/>
            <a:ext cx="2819400" cy="155575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ESAME della LARINGE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068763"/>
            <a:ext cx="7239000" cy="278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6625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51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TRACHEA e BRONCHI EXTRAPOLMONARI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5651500" cy="5616575"/>
          </a:xfrm>
          <a:ln/>
        </p:spPr>
        <p:txBody>
          <a:bodyPr/>
          <a:lstStyle/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" panose="020B0604020202020204" pitchFamily="34" charset="0"/>
              </a:rPr>
              <a:t>La TRACHEA è un ORGANO CAVO che si estende dalla regione del COLLO al MEDIASTINO del Torace</a:t>
            </a:r>
          </a:p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" panose="020B0604020202020204" pitchFamily="34" charset="0"/>
              </a:rPr>
              <a:t>La sua impalcatura è data dalla sovrapposizione di 18-20 ANELLI di CARTILAGINE IALINA, incompleti posteriormente</a:t>
            </a:r>
          </a:p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" panose="020B0604020202020204" pitchFamily="34" charset="0"/>
              </a:rPr>
              <a:t>A livello della 4°Vertebra Toracica, essa si biforca nei 2 BRONCHI EXTRAPOLMONARI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3" b="10182"/>
          <a:stretch>
            <a:fillRect/>
          </a:stretch>
        </p:blipFill>
        <p:spPr bwMode="auto">
          <a:xfrm>
            <a:off x="5532438" y="981075"/>
            <a:ext cx="3611562" cy="587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r="51683" b="1018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5873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STRUTTURA di TRACHEA e BRONCHI EXTRAPOLMONARI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92" t="1735" b="7506"/>
          <a:stretch>
            <a:fillRect/>
          </a:stretch>
        </p:blipFill>
        <p:spPr bwMode="auto">
          <a:xfrm>
            <a:off x="4951413" y="981075"/>
            <a:ext cx="4192587" cy="587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6092" t="1735" b="750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50825" y="1125538"/>
            <a:ext cx="4392613" cy="558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sz="2000" b="1">
                <a:solidFill>
                  <a:srgbClr val="FFFFFF"/>
                </a:solidFill>
                <a:latin typeface="Arial" panose="020B0604020202020204" pitchFamily="34" charset="0"/>
              </a:rPr>
              <a:t>TONACA MUCOSA:</a:t>
            </a:r>
          </a:p>
          <a:p>
            <a:pPr>
              <a:buClrTx/>
              <a:buFontTx/>
              <a:buNone/>
            </a:pPr>
            <a:r>
              <a:rPr lang="it-IT" altLang="it-IT" sz="2000" b="1">
                <a:solidFill>
                  <a:srgbClr val="FFFFFF"/>
                </a:solidFill>
                <a:latin typeface="Arial" panose="020B0604020202020204" pitchFamily="34" charset="0"/>
              </a:rPr>
              <a:t>Epitelio Cilindrico Pseudostratificato Ciliato con Cellule Caliciformi Mucipare</a:t>
            </a:r>
          </a:p>
          <a:p>
            <a:pPr>
              <a:buClrTx/>
              <a:buFontTx/>
              <a:buNone/>
            </a:pPr>
            <a:r>
              <a:rPr lang="it-IT" altLang="it-IT" sz="2000" b="1">
                <a:solidFill>
                  <a:srgbClr val="FFFFFF"/>
                </a:solidFill>
                <a:latin typeface="Arial" panose="020B0604020202020204" pitchFamily="34" charset="0"/>
              </a:rPr>
              <a:t>Lamina Propria di Tessuto Connettivo Lasso </a:t>
            </a:r>
          </a:p>
          <a:p>
            <a:pPr>
              <a:buClrTx/>
              <a:buFontTx/>
              <a:buNone/>
            </a:pPr>
            <a:endParaRPr lang="it-IT" altLang="it-IT" sz="20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>
              <a:buClrTx/>
              <a:buFontTx/>
              <a:buNone/>
            </a:pPr>
            <a:r>
              <a:rPr lang="it-IT" altLang="it-IT" sz="2000" b="1">
                <a:solidFill>
                  <a:srgbClr val="FFFFFF"/>
                </a:solidFill>
                <a:latin typeface="Arial" panose="020B0604020202020204" pitchFamily="34" charset="0"/>
              </a:rPr>
              <a:t>TONACA SOTTOMUCOSA</a:t>
            </a:r>
          </a:p>
          <a:p>
            <a:pPr>
              <a:buClrTx/>
              <a:buFontTx/>
              <a:buNone/>
            </a:pPr>
            <a:r>
              <a:rPr lang="it-IT" altLang="it-IT" sz="2000" b="1">
                <a:solidFill>
                  <a:srgbClr val="FFFFFF"/>
                </a:solidFill>
                <a:latin typeface="Arial" panose="020B0604020202020204" pitchFamily="34" charset="0"/>
              </a:rPr>
              <a:t>con Ghiandole a Secrezione Siero-Mucosa</a:t>
            </a:r>
          </a:p>
          <a:p>
            <a:pPr>
              <a:buClrTx/>
              <a:buFontTx/>
              <a:buNone/>
            </a:pPr>
            <a:endParaRPr lang="it-IT" altLang="it-IT" sz="20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>
              <a:buClrTx/>
              <a:buFontTx/>
              <a:buNone/>
            </a:pPr>
            <a:r>
              <a:rPr lang="it-IT" altLang="it-IT" sz="2000" b="1">
                <a:solidFill>
                  <a:srgbClr val="FFFFFF"/>
                </a:solidFill>
                <a:latin typeface="Arial" panose="020B0604020202020204" pitchFamily="34" charset="0"/>
              </a:rPr>
              <a:t>ANELLO CARTILAGINEO IALINO</a:t>
            </a:r>
          </a:p>
          <a:p>
            <a:pPr>
              <a:buClrTx/>
              <a:buFontTx/>
              <a:buNone/>
            </a:pPr>
            <a:endParaRPr lang="it-IT" altLang="it-IT" sz="20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>
              <a:buClrTx/>
              <a:buFontTx/>
              <a:buNone/>
            </a:pPr>
            <a:r>
              <a:rPr lang="it-IT" altLang="it-IT" sz="2000" b="1">
                <a:solidFill>
                  <a:srgbClr val="FFFFFF"/>
                </a:solidFill>
                <a:latin typeface="Arial" panose="020B0604020202020204" pitchFamily="34" charset="0"/>
              </a:rPr>
              <a:t>Nella parte posteriore dell’ anello (incompleto) si trova TESSUTO FIBROELASTICO in rapporto con Tessuto MUSCOLARE LISCIO (MUSCOLO TRACHEALE)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5580063" y="692150"/>
            <a:ext cx="32385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TRACHEA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8263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398838"/>
            <a:ext cx="4643437" cy="345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79413" y="4489450"/>
            <a:ext cx="3138487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 sz="2800">
                <a:latin typeface="Arial Black" panose="020B0A04020102020204" pitchFamily="34" charset="0"/>
              </a:rPr>
              <a:t>ASPETTI</a:t>
            </a:r>
          </a:p>
          <a:p>
            <a:pPr algn="ctr">
              <a:buClrTx/>
              <a:buFontTx/>
              <a:buNone/>
            </a:pPr>
            <a:r>
              <a:rPr lang="it-IT" altLang="it-IT" sz="2800">
                <a:latin typeface="Arial Black" panose="020B0A04020102020204" pitchFamily="34" charset="0"/>
              </a:rPr>
              <a:t>ANATOMO-</a:t>
            </a:r>
          </a:p>
          <a:p>
            <a:pPr algn="ctr">
              <a:buClrTx/>
              <a:buFontTx/>
              <a:buNone/>
            </a:pPr>
            <a:r>
              <a:rPr lang="it-IT" altLang="it-IT" sz="2800">
                <a:latin typeface="Arial Black" panose="020B0A04020102020204" pitchFamily="34" charset="0"/>
              </a:rPr>
              <a:t>MICROSCOPICI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9154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POLMONI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09638"/>
            <a:ext cx="6581775" cy="594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POLMONI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410200"/>
          </a:xfrm>
          <a:ln/>
        </p:spPr>
        <p:txBody>
          <a:bodyPr/>
          <a:lstStyle/>
          <a:p>
            <a:pPr marL="338138" indent="-338138"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ORGANI PIENI in cui avvengono gli SCAMBI GASSOSI tra ARIA e SANGUE</a:t>
            </a:r>
          </a:p>
          <a:p>
            <a:pPr marL="341313" indent="-338138"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>
              <a:latin typeface="Arial Black" panose="020B0A04020102020204" pitchFamily="34" charset="0"/>
            </a:endParaRPr>
          </a:p>
          <a:p>
            <a:pPr marL="338138" indent="-338138"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Sono ORGANI PARI (DESTRO e SINISTRO)</a:t>
            </a:r>
          </a:p>
          <a:p>
            <a:pPr marL="341313" indent="-338138"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>
              <a:latin typeface="Arial Black" panose="020B0A04020102020204" pitchFamily="34" charset="0"/>
            </a:endParaRPr>
          </a:p>
          <a:p>
            <a:pPr marL="338138" indent="-338138"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Contenuti nelle LOGGE PLEURO-POLMONARI della CAVITA’ TORACICA, separati dal MEDIASTINO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763" y="228600"/>
            <a:ext cx="6537325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APPARATO  RESPIRATORIO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3816350" cy="4608512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200">
                <a:latin typeface="Arial Black" panose="020B0A04020102020204" pitchFamily="34" charset="0"/>
              </a:rPr>
              <a:t>Consta di ORGANI CAVI (VIE AEREE o AERIFERE) deputati a garantire il FLUSSO DI ARIA verso e dai POLMONI (ORGANI PIENI), nei quali avvengono gli scambi gassosi, a livello delle cellule del sangue a ciò adibite (eritrociti)</a:t>
            </a:r>
            <a:r>
              <a:rPr lang="it-IT" altLang="it-IT" sz="2800">
                <a:latin typeface="Arial Black" panose="020B0A04020102020204" pitchFamily="34" charset="0"/>
              </a:rPr>
              <a:t>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341438"/>
            <a:ext cx="5148262" cy="44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534400" cy="6858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POLMONI: ASPETTO MACROSCOPICO IN PROIEZIONE ANTERIORE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145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16113"/>
            <a:ext cx="4789488" cy="431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475" y="1916113"/>
            <a:ext cx="3684588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6858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RIFERIMENTI SCHELETRICI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3200">
                <a:latin typeface="Arial Black" panose="020B0A04020102020204" pitchFamily="34" charset="0"/>
              </a:rPr>
              <a:t>Proiezione Anteriore</a:t>
            </a:r>
            <a:r>
              <a:rPr lang="it-IT" altLang="it-IT"/>
              <a:t> 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lum bright="-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1800"/>
            <a:ext cx="4110038" cy="496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>
            <a:lum bright="-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133600"/>
            <a:ext cx="5003800" cy="397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00213"/>
            <a:ext cx="3919537" cy="515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484438"/>
            <a:ext cx="4932362" cy="40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84213" y="404813"/>
            <a:ext cx="7772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 sz="3200">
                <a:latin typeface="Arial Black" panose="020B0A04020102020204" pitchFamily="34" charset="0"/>
              </a:rPr>
              <a:t>RIFERIMENTI SCHELETRICI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3200">
                <a:latin typeface="Arial Black" panose="020B0A04020102020204" pitchFamily="34" charset="0"/>
              </a:rPr>
              <a:t>Proiezione Posteriore</a:t>
            </a:r>
            <a:r>
              <a:rPr lang="it-IT" altLang="it-IT" sz="4400"/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-228600" y="0"/>
            <a:ext cx="93726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POLMONI: DIMENSIONI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9144000" cy="5867400"/>
          </a:xfrm>
          <a:ln/>
        </p:spPr>
        <p:txBody>
          <a:bodyPr/>
          <a:lstStyle/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337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Cranio-Caudale: 25-26 cm</a:t>
            </a:r>
          </a:p>
          <a:p>
            <a:pPr marL="338138" indent="-33337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Antero-Posteriore (BASE): 16 cm</a:t>
            </a:r>
          </a:p>
          <a:p>
            <a:pPr marL="338138" indent="-33337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Latero-Laterale (BASE): 10 cm (DESTRA)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                                      7  cm (SINISTRA)</a:t>
            </a:r>
          </a:p>
          <a:p>
            <a:pPr marL="338138" indent="-33337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Volume totale: 1500 cm</a:t>
            </a:r>
            <a:r>
              <a:rPr lang="it-IT" altLang="it-IT" sz="2800" baseline="30000">
                <a:latin typeface="Arial Black" panose="020B0A04020102020204" pitchFamily="34" charset="0"/>
              </a:rPr>
              <a:t>3</a:t>
            </a:r>
          </a:p>
          <a:p>
            <a:pPr marL="338138" indent="-33337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Peso: 680 g (DESTRO)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         620 g (SINISTRA)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74613"/>
            <a:ext cx="89916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POLMONI: CARATTERI MORFOLOGICI (1)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4284663" cy="3865563"/>
          </a:xfrm>
          <a:ln/>
        </p:spPr>
        <p:txBody>
          <a:bodyPr/>
          <a:lstStyle/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Il COLORE varia da ROSSO BRUNO alla nascita, a ROSEO nel bambino, BIANCASTRO nell’ adulto ad un COLORE PIU’ SCURO nell’ età più AVANZATA causa ANTRACOSI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La loro superficie presenta una TRAMA AREOLARE POLIGONALE in cui le loro linee di contorno sono pigmentate contenendo MACROFAGI con PARTICELLE ANTRACOTICHE</a:t>
            </a: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Consistenza MOLLE e SPUGNOSA</a:t>
            </a:r>
          </a:p>
          <a:p>
            <a:pPr marL="339725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000">
              <a:latin typeface="Arial Black" panose="020B0A04020102020204" pitchFamily="34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773238"/>
            <a:ext cx="4859337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-115888"/>
            <a:ext cx="91440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POLMONI: CARATTERI MORFOLOGICI (2)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  <a:ln/>
        </p:spPr>
        <p:txBody>
          <a:bodyPr/>
          <a:lstStyle/>
          <a:p>
            <a:pPr marL="336550" indent="-33655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FORMA: cono in cui sia asportata la PARTE MEDIALE, per mezzo di un piano di taglio VERTICALE, CONCAVO MEDIALMENTE ed OBLIQUO IN AVANTI ed IN FUORI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Vi si distinguono: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- BASE o FACCIA DIAFRAMMATICA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- APICE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- FACCIA LATERALE (o COSTOVERTEBRALE)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FACCIA MEDIALE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- 3 MARGINI (anteriore, posteriore, inferiore)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POLMONI: FACCIA MEDIALE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533400"/>
            <a:ext cx="4643438" cy="6324600"/>
          </a:xfrm>
          <a:ln/>
        </p:spPr>
        <p:txBody>
          <a:bodyPr/>
          <a:lstStyle/>
          <a:p>
            <a:pPr marL="341313" indent="-336550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it-IT" altLang="it-IT" sz="2400">
              <a:latin typeface="Arial Black" panose="020B0A04020102020204" pitchFamily="34" charset="0"/>
            </a:endParaRPr>
          </a:p>
          <a:p>
            <a:pPr marL="338138" indent="-333375">
              <a:lnSpc>
                <a:spcPct val="90000"/>
              </a:lnSpc>
              <a:spcBef>
                <a:spcPts val="6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Corrisponde al MEDIASTINO</a:t>
            </a:r>
          </a:p>
          <a:p>
            <a:pPr marL="338138" indent="-333375">
              <a:lnSpc>
                <a:spcPct val="90000"/>
              </a:lnSpc>
              <a:spcBef>
                <a:spcPts val="6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Concava, verticale, e delimitata dai MARGINI ANTERIORE e POSTERIORE</a:t>
            </a:r>
          </a:p>
          <a:p>
            <a:pPr marL="338138" indent="-333375">
              <a:lnSpc>
                <a:spcPct val="90000"/>
              </a:lnSpc>
              <a:spcBef>
                <a:spcPts val="6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In prossimità del margine posteriore c’è l’ ILO, dove la PLEURA PARIETALE si riflette in quella VISCERALE, andando a formare i LEGAMENTI TRIANGOLARI (o POLMONARI)</a:t>
            </a:r>
          </a:p>
          <a:p>
            <a:pPr marL="338138" indent="-333375">
              <a:lnSpc>
                <a:spcPct val="90000"/>
              </a:lnSpc>
              <a:spcBef>
                <a:spcPts val="6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FOSSA CARDIACA: davanti ed inferiormente all’ ILO, più profonda a SINISTRA</a:t>
            </a:r>
          </a:p>
          <a:p>
            <a:pPr marL="338138" indent="-333375">
              <a:lnSpc>
                <a:spcPct val="90000"/>
              </a:lnSpc>
              <a:spcBef>
                <a:spcPts val="6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DOCCE per: V. AZYGOS (dx)</a:t>
            </a:r>
          </a:p>
          <a:p>
            <a:pPr marL="341313" indent="-336550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                   AORTA (sn)</a:t>
            </a:r>
          </a:p>
          <a:p>
            <a:pPr marL="341313" indent="-336550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                   V. CAVA SUP. (dx)</a:t>
            </a:r>
          </a:p>
          <a:p>
            <a:pPr marL="341313" indent="-336550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000">
                <a:latin typeface="Arial Black" panose="020B0A04020102020204" pitchFamily="34" charset="0"/>
              </a:rPr>
              <a:t>                   V. ANONIMA SN (sn)</a:t>
            </a:r>
          </a:p>
          <a:p>
            <a:pPr marL="341313" indent="-336550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                 </a:t>
            </a:r>
          </a:p>
          <a:p>
            <a:pPr marL="341313" indent="-336550">
              <a:lnSpc>
                <a:spcPct val="90000"/>
              </a:lnSpc>
              <a:spcBef>
                <a:spcPts val="6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it-IT" altLang="it-IT" sz="2400">
              <a:latin typeface="Arial Black" panose="020B0A04020102020204" pitchFamily="34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4" r="20226" b="3412"/>
          <a:stretch>
            <a:fillRect/>
          </a:stretch>
        </p:blipFill>
        <p:spPr bwMode="auto">
          <a:xfrm>
            <a:off x="4535488" y="765175"/>
            <a:ext cx="4608512" cy="590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 l="19164" r="20226" b="341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551363" y="793750"/>
            <a:ext cx="4191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>
                <a:solidFill>
                  <a:srgbClr val="FF3300"/>
                </a:solidFill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6227763" y="765175"/>
            <a:ext cx="4000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>
                <a:solidFill>
                  <a:srgbClr val="FF3300"/>
                </a:solidFill>
                <a:latin typeface="Arial Black" panose="020B0A04020102020204" pitchFamily="34" charset="0"/>
              </a:rPr>
              <a:t>P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4716463" y="3716338"/>
            <a:ext cx="4000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>
                <a:solidFill>
                  <a:srgbClr val="FF3300"/>
                </a:solidFill>
                <a:latin typeface="Arial Black" panose="020B0A04020102020204" pitchFamily="34" charset="0"/>
              </a:rPr>
              <a:t>P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6084888" y="3716338"/>
            <a:ext cx="4191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>
                <a:solidFill>
                  <a:srgbClr val="FF3300"/>
                </a:solidFill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4572000" y="3789363"/>
            <a:ext cx="4572000" cy="1587"/>
          </a:xfrm>
          <a:prstGeom prst="line">
            <a:avLst/>
          </a:prstGeom>
          <a:noFill/>
          <a:ln w="5724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7359650" y="3168650"/>
            <a:ext cx="15684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>
                <a:solidFill>
                  <a:srgbClr val="000000"/>
                </a:solidFill>
                <a:latin typeface="Arial Black" panose="020B0A04020102020204" pitchFamily="34" charset="0"/>
              </a:rPr>
              <a:t>DESTRO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7359650" y="6192838"/>
            <a:ext cx="18240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>
                <a:solidFill>
                  <a:srgbClr val="000000"/>
                </a:solidFill>
                <a:latin typeface="Arial Black" panose="020B0A04020102020204" pitchFamily="34" charset="0"/>
              </a:rPr>
              <a:t>SINISTRO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POLMONE: MARGINE ANTERIORE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5364163" cy="5867400"/>
          </a:xfrm>
          <a:ln/>
        </p:spPr>
        <p:txBody>
          <a:bodyPr/>
          <a:lstStyle/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Sottile e convesso</a:t>
            </a:r>
          </a:p>
          <a:p>
            <a:pPr marL="339725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 Sinistra, presenta INCISURA CARDIACA</a:t>
            </a:r>
          </a:p>
          <a:p>
            <a:pPr marL="339725" indent="-336550"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6550" indent="-336550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 Sinistra, la LINGULA si situa nel punto di passaggio tra il MARGINE ANTERIORE e quello INFERIORE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4" r="43037" b="50815"/>
          <a:stretch>
            <a:fillRect/>
          </a:stretch>
        </p:blipFill>
        <p:spPr bwMode="auto">
          <a:xfrm>
            <a:off x="6084888" y="765175"/>
            <a:ext cx="3059112" cy="298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 l="19164" r="43037" b="50815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3" t="51788" r="44958" b="3412"/>
          <a:stretch>
            <a:fillRect/>
          </a:stretch>
        </p:blipFill>
        <p:spPr bwMode="auto">
          <a:xfrm>
            <a:off x="6011863" y="3846513"/>
            <a:ext cx="3132137" cy="301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 l="20103" t="51788" r="44958" b="341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6513"/>
            <a:ext cx="9144000" cy="10683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POLMONE: MARGINI POSTERIORE 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3200">
                <a:latin typeface="Arial Black" panose="020B0A04020102020204" pitchFamily="34" charset="0"/>
              </a:rPr>
              <a:t>ed INFERIORE</a:t>
            </a: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5867400" cy="5791200"/>
          </a:xfrm>
          <a:ln/>
        </p:spPr>
        <p:txBody>
          <a:bodyPr/>
          <a:lstStyle/>
          <a:p>
            <a:pPr marL="336550" indent="-33655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POSTERIORE: è ARROTONDATO</a:t>
            </a:r>
          </a:p>
          <a:p>
            <a:pPr marL="339725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   dall’ APICE separa la faccia LATERALE dalla FACCIA MEDIALE</a:t>
            </a:r>
          </a:p>
          <a:p>
            <a:pPr marL="339725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   </a:t>
            </a:r>
          </a:p>
          <a:p>
            <a:pPr marL="339725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400">
              <a:latin typeface="Arial Black" panose="020B0A04020102020204" pitchFamily="34" charset="0"/>
            </a:endParaRPr>
          </a:p>
          <a:p>
            <a:pPr marL="336550" indent="-33655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INFERIORE: presenta un TRATTO LATERALE CONVESSO (separa la BASE dalla FACCIA LATERALE o COSTOVERTEBRALE) ed uno MEDIALE CONCAVO (separa la BASE dalla FACCIA MEDIASTINICA seguendo la linea di INSERZIONE del SACCO PERICARDICO sul DIAFRAMMA).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3" t="51788" r="44958" b="3412"/>
          <a:stretch>
            <a:fillRect/>
          </a:stretch>
        </p:blipFill>
        <p:spPr bwMode="auto">
          <a:xfrm>
            <a:off x="6084888" y="3916363"/>
            <a:ext cx="3059112" cy="294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 l="20103" t="51788" r="44958" b="341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4" r="43037" b="50815"/>
          <a:stretch>
            <a:fillRect/>
          </a:stretch>
        </p:blipFill>
        <p:spPr bwMode="auto">
          <a:xfrm>
            <a:off x="6084888" y="904875"/>
            <a:ext cx="3059112" cy="298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 l="19164" r="43037" b="50815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211638" cy="9144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SUPERFICIE DEL POLMONE DESTRO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5651500" cy="5462588"/>
          </a:xfrm>
          <a:ln/>
        </p:spPr>
        <p:txBody>
          <a:bodyPr/>
          <a:lstStyle/>
          <a:p>
            <a:pPr marL="336550" indent="-33655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1800">
                <a:latin typeface="Arial Black" panose="020B0A04020102020204" pitchFamily="34" charset="0"/>
              </a:rPr>
              <a:t>È percorsa da SCISSURE o FESSURE che si approfondano fino a livello dell’ ILO</a:t>
            </a:r>
          </a:p>
          <a:p>
            <a:pPr marL="339725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1800">
              <a:latin typeface="Arial Black" panose="020B0A04020102020204" pitchFamily="34" charset="0"/>
            </a:endParaRPr>
          </a:p>
          <a:p>
            <a:pPr marL="336550" indent="-33655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1800">
                <a:latin typeface="Arial Black" panose="020B0A04020102020204" pitchFamily="34" charset="0"/>
              </a:rPr>
              <a:t>Esse suddividono l’ organo in LOBI</a:t>
            </a:r>
          </a:p>
          <a:p>
            <a:pPr marL="339725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1800">
              <a:latin typeface="Arial Black" panose="020B0A04020102020204" pitchFamily="34" charset="0"/>
            </a:endParaRPr>
          </a:p>
          <a:p>
            <a:pPr marL="336550" indent="-33655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1800">
                <a:latin typeface="Arial Black" panose="020B0A04020102020204" pitchFamily="34" charset="0"/>
              </a:rPr>
              <a:t>A DESTRA le SCISSURE sono DUE:</a:t>
            </a:r>
          </a:p>
          <a:p>
            <a:pPr marL="339725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1800">
              <a:latin typeface="Arial Black" panose="020B0A04020102020204" pitchFamily="34" charset="0"/>
            </a:endParaRPr>
          </a:p>
          <a:p>
            <a:pPr marL="339725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1800">
                <a:latin typeface="Arial Black" panose="020B0A04020102020204" pitchFamily="34" charset="0"/>
              </a:rPr>
              <a:t>  - PRINCIPALE od OBLIQUA: origina dall’ ILO, si porta in alto ed indietro, scavalca il margine posteriore, attraversa la FACCIA LATERALE o COSTO-VERTEBRALE e si porta poi obliquamente ed in basso fino alla BASE</a:t>
            </a:r>
          </a:p>
          <a:p>
            <a:pPr marL="339725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1800">
              <a:latin typeface="Arial Black" panose="020B0A04020102020204" pitchFamily="34" charset="0"/>
            </a:endParaRPr>
          </a:p>
          <a:p>
            <a:pPr marL="339725" indent="-336550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1800">
                <a:latin typeface="Arial Black" panose="020B0A04020102020204" pitchFamily="34" charset="0"/>
              </a:rPr>
              <a:t>  - SECONDARIA od ORIZZONTALE: si stacca sulla faccia laterale (4°COSTA), scavalca il MARGINE ANTERIORE, percorre verso l’ alto la FACCIA MEDIASTINICA e termina all’ ILO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9" t="3117" r="53094" b="55489"/>
          <a:stretch>
            <a:fillRect/>
          </a:stretch>
        </p:blipFill>
        <p:spPr bwMode="auto">
          <a:xfrm>
            <a:off x="5738813" y="0"/>
            <a:ext cx="3405187" cy="357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7909" t="3117" r="53094" b="5548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4" r="43037" b="50815"/>
          <a:stretch>
            <a:fillRect/>
          </a:stretch>
        </p:blipFill>
        <p:spPr bwMode="auto">
          <a:xfrm>
            <a:off x="5724525" y="3521075"/>
            <a:ext cx="3419475" cy="333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 l="19164" r="43037" b="50815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VIE AEREE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Constano di: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- NASO e CAVITA’ NASALI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- FARINGE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- LARINGE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- TRACHEA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 - BRONCHI EXTRAPOLMONARI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SUPERFICIE DEL POLMONE SINISTRO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4643438" cy="5943600"/>
          </a:xfrm>
          <a:ln/>
        </p:spPr>
        <p:txBody>
          <a:bodyPr/>
          <a:lstStyle/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337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Il POLMONE SINISTRO presenta la SOLA SCISSURA che corrisponde alla scissura obliqua del polmone destro</a:t>
            </a:r>
          </a:p>
          <a:p>
            <a:pPr marL="341313" indent="-336550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337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Pertanto, viene suddiviso in 2 LOBI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1" t="3384" r="19183" b="54132"/>
          <a:stretch>
            <a:fillRect/>
          </a:stretch>
        </p:blipFill>
        <p:spPr bwMode="auto">
          <a:xfrm>
            <a:off x="6037263" y="692150"/>
            <a:ext cx="3106737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9991" t="3384" r="19183" b="5413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3" t="51788" r="44958" b="3412"/>
          <a:stretch>
            <a:fillRect/>
          </a:stretch>
        </p:blipFill>
        <p:spPr bwMode="auto">
          <a:xfrm>
            <a:off x="6011863" y="3846513"/>
            <a:ext cx="3132137" cy="301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 l="20103" t="51788" r="44958" b="341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ULTERIORI SUDDIVISIONI dei POLMONI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9144000" cy="6970713"/>
          </a:xfrm>
          <a:ln/>
        </p:spPr>
        <p:txBody>
          <a:bodyPr/>
          <a:lstStyle/>
          <a:p>
            <a:pPr marL="336550" indent="-33655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LOBI</a:t>
            </a:r>
            <a:r>
              <a:rPr lang="it-IT" altLang="it-IT" sz="2400">
                <a:latin typeface="Arial" panose="020B0604020202020204" pitchFamily="34" charset="0"/>
              </a:rPr>
              <a:t>: rappresentano il PRIMO ORDINE di SUDDIVISIONE dei POLMONI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400">
              <a:latin typeface="Arial" panose="020B0604020202020204" pitchFamily="34" charset="0"/>
            </a:endParaRPr>
          </a:p>
          <a:p>
            <a:pPr marL="336550" indent="-33655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ZONE o SEGMENTI</a:t>
            </a:r>
            <a:r>
              <a:rPr lang="it-IT" altLang="it-IT" sz="2400">
                <a:latin typeface="Arial" panose="020B0604020202020204" pitchFamily="34" charset="0"/>
              </a:rPr>
              <a:t>: parti di parenchima polmonare relative a VASCOLARIZZAZIONE e VENTILAZIONE INDIPENDENTI. Infatti vi si possono descrivere: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   </a:t>
            </a:r>
            <a:r>
              <a:rPr lang="it-IT" altLang="it-IT" sz="2400" b="1">
                <a:latin typeface="Arial" panose="020B0604020202020204" pitchFamily="34" charset="0"/>
              </a:rPr>
              <a:t>ARTERIA ZONALE</a:t>
            </a:r>
            <a:r>
              <a:rPr lang="it-IT" altLang="it-IT" sz="2400">
                <a:latin typeface="Arial" panose="020B0604020202020204" pitchFamily="34" charset="0"/>
              </a:rPr>
              <a:t> (appartenente alla circolazione polmonare)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   </a:t>
            </a:r>
            <a:r>
              <a:rPr lang="it-IT" altLang="it-IT" sz="2400" b="1">
                <a:latin typeface="Arial" panose="020B0604020202020204" pitchFamily="34" charset="0"/>
              </a:rPr>
              <a:t>BRONCO ZONALE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   </a:t>
            </a:r>
            <a:r>
              <a:rPr lang="it-IT" altLang="it-IT" sz="2400" b="1">
                <a:latin typeface="Arial" panose="020B0604020202020204" pitchFamily="34" charset="0"/>
              </a:rPr>
              <a:t>RETE VENOSA PERIZONALE</a:t>
            </a:r>
            <a:r>
              <a:rPr lang="it-IT" altLang="it-IT" sz="2400">
                <a:latin typeface="Arial" panose="020B0604020202020204" pitchFamily="34" charset="0"/>
              </a:rPr>
              <a:t> (appartenente alla circolazione polmonare). Ogni POLMONE è suddiviso in 10 ZONE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400">
              <a:latin typeface="Arial" panose="020B0604020202020204" pitchFamily="34" charset="0"/>
            </a:endParaRP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altLang="it-IT" sz="2400" b="1">
                <a:latin typeface="Arial Black" panose="020B0A04020102020204" pitchFamily="34" charset="0"/>
              </a:rPr>
              <a:t>LOBULI</a:t>
            </a:r>
            <a:r>
              <a:rPr lang="it-IT" altLang="it-IT" sz="2400">
                <a:latin typeface="Arial" panose="020B0604020202020204" pitchFamily="34" charset="0"/>
              </a:rPr>
              <a:t>: Suddivisioni rilevanti per quanto concerne l’ anatomia microscopica dell’ organo.</a:t>
            </a: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400">
              <a:latin typeface="Arial Black" panose="020B0A04020102020204" pitchFamily="34" charset="0"/>
            </a:endParaRP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400">
              <a:latin typeface="Arial Black" panose="020B0A04020102020204" pitchFamily="34" charset="0"/>
            </a:endParaRPr>
          </a:p>
          <a:p>
            <a:pPr marL="339725" indent="-33655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altLang="it-IT" sz="24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SUDDIVISIONE ZONALE dei POLMONI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0" y="333375"/>
            <a:ext cx="45720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ZONE POLMONARI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3200">
                <a:latin typeface="Arial Black" panose="020B0A04020102020204" pitchFamily="34" charset="0"/>
              </a:rPr>
              <a:t>[1]</a:t>
            </a:r>
            <a:br>
              <a:rPr lang="it-IT" altLang="it-IT" sz="3200">
                <a:latin typeface="Arial Black" panose="020B0A04020102020204" pitchFamily="34" charset="0"/>
              </a:rPr>
            </a:br>
            <a:endParaRPr lang="it-IT" altLang="it-IT" sz="3200">
              <a:latin typeface="Arial Black" panose="020B0A04020102020204" pitchFamily="34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463" cy="412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165475"/>
            <a:ext cx="4427537" cy="369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50825" y="5373688"/>
            <a:ext cx="43989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PROIEZIONE ANTERIORE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4908550" y="1773238"/>
            <a:ext cx="42164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sz="2200">
                <a:solidFill>
                  <a:srgbClr val="FFFFFF"/>
                </a:solidFill>
                <a:latin typeface="Arial Black" panose="020B0A04020102020204" pitchFamily="34" charset="0"/>
              </a:rPr>
              <a:t>PROIEZIONE POSTERIORE</a:t>
            </a:r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6732588" y="2205038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5847" name="AutoShape 7"/>
          <p:cNvSpPr>
            <a:spLocks noChangeArrowheads="1"/>
          </p:cNvSpPr>
          <p:nvPr/>
        </p:nvSpPr>
        <p:spPr bwMode="auto">
          <a:xfrm>
            <a:off x="2195513" y="4221163"/>
            <a:ext cx="485775" cy="976312"/>
          </a:xfrm>
          <a:prstGeom prst="upArrow">
            <a:avLst>
              <a:gd name="adj1" fmla="val 50000"/>
              <a:gd name="adj2" fmla="val 50245"/>
            </a:avLst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ChangeArrowheads="1"/>
          </p:cNvSpPr>
          <p:nvPr>
            <p:ph type="title"/>
          </p:nvPr>
        </p:nvSpPr>
        <p:spPr>
          <a:xfrm>
            <a:off x="4932363" y="404813"/>
            <a:ext cx="4211637" cy="608012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ZONE POLMONARI </a:t>
            </a:r>
            <a:br>
              <a:rPr lang="it-IT" altLang="it-IT" sz="3200">
                <a:latin typeface="Arial Black" panose="020B0A04020102020204" pitchFamily="34" charset="0"/>
              </a:rPr>
            </a:br>
            <a:r>
              <a:rPr lang="it-IT" altLang="it-IT" sz="3200">
                <a:latin typeface="Arial Black" panose="020B0A04020102020204" pitchFamily="34" charset="0"/>
              </a:rPr>
              <a:t>[2]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32363" cy="351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33775"/>
            <a:ext cx="4572000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5580063" y="2133600"/>
            <a:ext cx="338137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POLMONE DESTRO</a:t>
            </a:r>
          </a:p>
          <a:p>
            <a:pPr algn="ctr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Laterale     Mediale</a:t>
            </a:r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 flipH="1">
            <a:off x="5864225" y="2852738"/>
            <a:ext cx="366713" cy="647700"/>
          </a:xfrm>
          <a:prstGeom prst="line">
            <a:avLst/>
          </a:prstGeom>
          <a:noFill/>
          <a:ln w="76320" cap="sq">
            <a:solidFill>
              <a:srgbClr val="FFFF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8101013" y="2924175"/>
            <a:ext cx="1587" cy="504825"/>
          </a:xfrm>
          <a:prstGeom prst="line">
            <a:avLst/>
          </a:prstGeom>
          <a:noFill/>
          <a:ln w="76320" cap="sq">
            <a:solidFill>
              <a:srgbClr val="FFFF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471488" y="4005263"/>
            <a:ext cx="36195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Mediale     Laterale</a:t>
            </a:r>
          </a:p>
          <a:p>
            <a:pPr algn="ctr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POLMONE SINISTRO</a:t>
            </a:r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 flipV="1">
            <a:off x="1116013" y="3641725"/>
            <a:ext cx="1587" cy="366713"/>
          </a:xfrm>
          <a:prstGeom prst="line">
            <a:avLst/>
          </a:prstGeom>
          <a:noFill/>
          <a:ln w="76320" cap="sq">
            <a:solidFill>
              <a:srgbClr val="FFFF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 flipV="1">
            <a:off x="3203575" y="3641725"/>
            <a:ext cx="1588" cy="366713"/>
          </a:xfrm>
          <a:prstGeom prst="line">
            <a:avLst/>
          </a:prstGeom>
          <a:noFill/>
          <a:ln w="76320" cap="sq">
            <a:solidFill>
              <a:srgbClr val="FFFF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-242888"/>
            <a:ext cx="89916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POLMONI: CARATTERI MORFOLOGICI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765175"/>
            <a:ext cx="9144000" cy="56388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Il COLORE varia da ROSSO BRUNO alla nascita, a ROSEO nel bambino, BIANCASTRO nell’ adulto ad un COLORE PIU’ SCURO nell’ età più AVANZATA causa ANTRACOSI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>
              <a:latin typeface="Arial Black" panose="020B0A04020102020204" pitchFamily="34" charset="0"/>
            </a:endParaRP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Consistenza MOLLE e SPUGNOSA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>
              <a:latin typeface="Arial Black" panose="020B0A04020102020204" pitchFamily="34" charset="0"/>
            </a:endParaRP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>
                <a:latin typeface="Arial Black" panose="020B0A04020102020204" pitchFamily="34" charset="0"/>
              </a:rPr>
              <a:t>FORMA: cono in cui sia asportata la PARTE MEDIALE.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>
              <a:latin typeface="Arial Black" panose="020B0A04020102020204" pitchFamily="34" charset="0"/>
            </a:endParaRPr>
          </a:p>
          <a:p>
            <a:pPr marL="339725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600">
                <a:latin typeface="Arial Black" panose="020B0A04020102020204" pitchFamily="34" charset="0"/>
              </a:rPr>
              <a:t>SUPERFICIE DEI POLMONI</a:t>
            </a: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5795963" cy="58674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La superficie dei POLMONI è percorsa da SCISSURE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Il POLMONE DESTRO presenta DUE SCISSURE che lo dividono in TRE LOBI (Superiore, Medio, Inferiore)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Il POLMONE SINISTRO presenta UNA SOLA SCISSURA che lo divide in DUE LOBI (Superiore, Inferiore). </a:t>
            </a: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2"/>
          <a:stretch>
            <a:fillRect/>
          </a:stretch>
        </p:blipFill>
        <p:spPr bwMode="auto">
          <a:xfrm>
            <a:off x="5554663" y="1773238"/>
            <a:ext cx="3589337" cy="429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776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ULTERIORI SUDDIVISIONI dei POLMONI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9144000" cy="6970713"/>
          </a:xfrm>
          <a:ln/>
        </p:spPr>
        <p:txBody>
          <a:bodyPr/>
          <a:lstStyle/>
          <a:p>
            <a:pPr marL="338138" indent="-338138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LOBI: rappresentano il PRIMO ORDINE di SUDDIVISIONE dei POLMONI</a:t>
            </a:r>
          </a:p>
          <a:p>
            <a:pPr marL="341313" indent="-338138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8138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ZONE o SEGMENTI: parti di parenchima polmonare relative a VASCOLARIZZAZIONE e VENTILAZIONE INDIPENDENTI, di interesse nelle specialità cliniche chirurgiche.</a:t>
            </a:r>
          </a:p>
          <a:p>
            <a:pPr marL="341313" indent="-338138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</a:t>
            </a:r>
          </a:p>
          <a:p>
            <a:pPr marL="338138" indent="-338138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LOBULI POLMONARI: suddivisioni rilevanti per quanto concerne l’ anatomia microscopica dell’ organo.</a:t>
            </a:r>
          </a:p>
          <a:p>
            <a:pPr marL="341313" indent="-338138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41313" indent="-338138">
              <a:lnSpc>
                <a:spcPct val="90000"/>
              </a:lnSpc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PLEURE (SIEROSE PLEURICHE)</a:t>
            </a: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6613"/>
            <a:ext cx="2700338" cy="5472112"/>
          </a:xfrm>
          <a:ln/>
        </p:spPr>
        <p:txBody>
          <a:bodyPr/>
          <a:lstStyle/>
          <a:p>
            <a:pPr marL="339725" indent="-338138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endParaRPr lang="it-IT" altLang="it-IT" sz="800">
              <a:latin typeface="Arial Black" panose="020B0A04020102020204" pitchFamily="34" charset="0"/>
            </a:endParaRPr>
          </a:p>
          <a:p>
            <a:pPr marL="338138" indent="-33655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1500">
                <a:latin typeface="Arial Black" panose="020B0A04020102020204" pitchFamily="34" charset="0"/>
              </a:rPr>
              <a:t>I Polmoni sono avvolti dalle PLEURE</a:t>
            </a:r>
          </a:p>
          <a:p>
            <a:pPr marL="338138" indent="-33655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1500">
                <a:latin typeface="Arial Black" panose="020B0A04020102020204" pitchFamily="34" charset="0"/>
              </a:rPr>
              <a:t>Sono SACCHE SIEROSE che rivestono ciascuno </a:t>
            </a:r>
          </a:p>
          <a:p>
            <a:pPr marL="341313" indent="-338138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1500">
                <a:latin typeface="Arial Black" panose="020B0A04020102020204" pitchFamily="34" charset="0"/>
              </a:rPr>
              <a:t>     dei polmoni</a:t>
            </a:r>
          </a:p>
          <a:p>
            <a:pPr marL="338138" indent="-33655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1500">
                <a:latin typeface="Arial Black" panose="020B0A04020102020204" pitchFamily="34" charset="0"/>
              </a:rPr>
              <a:t>Constano di :</a:t>
            </a:r>
          </a:p>
          <a:p>
            <a:pPr marL="341313" indent="-338138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1500">
                <a:latin typeface="Arial Black" panose="020B0A04020102020204" pitchFamily="34" charset="0"/>
              </a:rPr>
              <a:t>   - PLEURA VISCERALE, che intimamente riveste i polmoni</a:t>
            </a:r>
          </a:p>
          <a:p>
            <a:pPr marL="341313" indent="-338138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1500">
                <a:latin typeface="Arial Black" panose="020B0A04020102020204" pitchFamily="34" charset="0"/>
              </a:rPr>
              <a:t>   - PLEURA PARIETALE: aderisce alle pareti toraciche</a:t>
            </a:r>
          </a:p>
          <a:p>
            <a:pPr marL="341313" indent="-338138">
              <a:lnSpc>
                <a:spcPct val="80000"/>
              </a:lnSpc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1500">
                <a:latin typeface="Arial Black" panose="020B0A04020102020204" pitchFamily="34" charset="0"/>
              </a:rPr>
              <a:t>Tra le due si delimita la CAVITA’ PLEURICA: spazio virtuale tra le due pleure, contenente LIQUIDO PLEURICO che facilita lo scorrimento dei polmoni rispetto le pareti toraciche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" r="7774" b="22287"/>
          <a:stretch>
            <a:fillRect/>
          </a:stretch>
        </p:blipFill>
        <p:spPr bwMode="auto">
          <a:xfrm>
            <a:off x="2590800" y="1052513"/>
            <a:ext cx="6553200" cy="467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6636" r="7774" b="22287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106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IRRORAZIONE DEI POLMONI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Presentano una DUPLICE IRRORAZIONE sanguifera, UNA derivante della GRANDE CIRCOLAZIONE, l’ ALTRA derivante dalla PICCOLA CIRCOLAZIONE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L’ una è una circolazione NUTRITIZIA, che apporta OSSIGENO e METABOLITI al PARENCHIMA POLMONARE, l’ altra è una circolazione FUNZIONALE che è deputata all’ OSSIGENAZIONE del sangue nell’ ambito degli ALVEOLI POLMONARI.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8964612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NASO ESTERNO e CAVITA’ NASALI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225550"/>
            <a:ext cx="4110038" cy="270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825"/>
            <a:ext cx="4211638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924300"/>
            <a:ext cx="3635375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211638" cy="1433513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STRUTTURA DEL PARENCHIMA POLMONARE</a:t>
            </a: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484313"/>
            <a:ext cx="4284663" cy="5373687"/>
          </a:xfrm>
          <a:ln/>
        </p:spPr>
        <p:txBody>
          <a:bodyPr/>
          <a:lstStyle/>
          <a:p>
            <a:pPr indent="-339725">
              <a:lnSpc>
                <a:spcPct val="9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" panose="020B0604020202020204" pitchFamily="34" charset="0"/>
              </a:rPr>
              <a:t>Il PARENCHIMA del POLMONE è costituito dalle RAMIFICAZIONI INTRAPOLMONARI dei BRONCHI, dai DOTTI ALVEOLARI, dai SACCHI ALVEOLARI e dagli ALVEOLI POLMONARI, nonché dalle RAMIFICAZIONI VASCOLARI SANGUIFERE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0"/>
            <a:ext cx="4859337" cy="333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357563"/>
            <a:ext cx="4859337" cy="350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>
          <a:xfrm>
            <a:off x="179388" y="4941888"/>
            <a:ext cx="4030662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 Black" panose="020B0A04020102020204" pitchFamily="34" charset="0"/>
              </a:rPr>
              <a:t>PARENCHIMA</a:t>
            </a:r>
            <a:br>
              <a:rPr lang="it-IT" altLang="it-IT" sz="2400">
                <a:latin typeface="Arial Black" panose="020B0A04020102020204" pitchFamily="34" charset="0"/>
              </a:rPr>
            </a:br>
            <a:r>
              <a:rPr lang="it-IT" altLang="it-IT" sz="2400">
                <a:latin typeface="Arial Black" panose="020B0A04020102020204" pitchFamily="34" charset="0"/>
              </a:rPr>
              <a:t>POLMONARE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214438"/>
            <a:ext cx="4787900" cy="564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16413" cy="450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6192837" cy="1008062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RAMIFICAZIONI BRONCHIALI</a:t>
            </a: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6913563" cy="5589587"/>
          </a:xfrm>
          <a:ln/>
        </p:spPr>
        <p:txBody>
          <a:bodyPr/>
          <a:lstStyle/>
          <a:p>
            <a:pPr indent="-339725">
              <a:lnSpc>
                <a:spcPct val="9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I </a:t>
            </a:r>
            <a:r>
              <a:rPr lang="it-IT" altLang="it-IT" sz="2400" b="1">
                <a:latin typeface="Arial" panose="020B0604020202020204" pitchFamily="34" charset="0"/>
              </a:rPr>
              <a:t>BRONCHI EXTRAPOLMONARI</a:t>
            </a:r>
            <a:r>
              <a:rPr lang="it-IT" altLang="it-IT" sz="2400">
                <a:latin typeface="Arial" panose="020B0604020202020204" pitchFamily="34" charset="0"/>
              </a:rPr>
              <a:t> (Grossi Bronchi) penetrano nel Polmone a livello dell’ ILO</a:t>
            </a:r>
          </a:p>
          <a:p>
            <a:pPr indent="-339725">
              <a:lnSpc>
                <a:spcPct val="9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Danno origine ai </a:t>
            </a:r>
            <a:r>
              <a:rPr lang="it-IT" altLang="it-IT" sz="2400" b="1">
                <a:latin typeface="Arial" panose="020B0604020202020204" pitchFamily="34" charset="0"/>
              </a:rPr>
              <a:t>BRONCHI LOBARI</a:t>
            </a:r>
            <a:r>
              <a:rPr lang="it-IT" altLang="it-IT" sz="2400">
                <a:latin typeface="Arial" panose="020B0604020202020204" pitchFamily="34" charset="0"/>
              </a:rPr>
              <a:t> (o SECONDARI)</a:t>
            </a:r>
          </a:p>
          <a:p>
            <a:pPr indent="-339725">
              <a:lnSpc>
                <a:spcPct val="9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Essi si suddividono </a:t>
            </a:r>
            <a:r>
              <a:rPr lang="it-IT" altLang="it-IT" sz="2400" b="1">
                <a:latin typeface="Arial" panose="020B0604020202020204" pitchFamily="34" charset="0"/>
              </a:rPr>
              <a:t>DICOTOMICAMENTE</a:t>
            </a:r>
            <a:r>
              <a:rPr lang="it-IT" altLang="it-IT" sz="2400">
                <a:latin typeface="Arial" panose="020B0604020202020204" pitchFamily="34" charset="0"/>
              </a:rPr>
              <a:t> (fino a 12-15 Divisioni).</a:t>
            </a:r>
          </a:p>
          <a:p>
            <a:pPr indent="-339725">
              <a:lnSpc>
                <a:spcPct val="9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I rami terminali di queste suddivisioni sono i </a:t>
            </a:r>
            <a:r>
              <a:rPr lang="it-IT" altLang="it-IT" sz="2400" b="1">
                <a:latin typeface="Arial" panose="020B0604020202020204" pitchFamily="34" charset="0"/>
              </a:rPr>
              <a:t>BRONCHIOLI</a:t>
            </a:r>
            <a:r>
              <a:rPr lang="it-IT" altLang="it-IT" sz="2400">
                <a:latin typeface="Arial" panose="020B0604020202020204" pitchFamily="34" charset="0"/>
              </a:rPr>
              <a:t>,che penetrano nei </a:t>
            </a:r>
            <a:r>
              <a:rPr lang="it-IT" altLang="it-IT" sz="2400" b="1">
                <a:latin typeface="Arial" panose="020B0604020202020204" pitchFamily="34" charset="0"/>
              </a:rPr>
              <a:t>LOBULI</a:t>
            </a:r>
            <a:r>
              <a:rPr lang="it-IT" altLang="it-IT" sz="2400">
                <a:latin typeface="Arial" panose="020B0604020202020204" pitchFamily="34" charset="0"/>
              </a:rPr>
              <a:t>, dove ciascuno si ramifica in 5-7 </a:t>
            </a:r>
            <a:r>
              <a:rPr lang="it-IT" altLang="it-IT" sz="2400" b="1">
                <a:latin typeface="Arial" panose="020B0604020202020204" pitchFamily="34" charset="0"/>
              </a:rPr>
              <a:t>BRONCHIOLI TERMINALI e, poi, in 4-8 generazioni di BRONCHIOLI RESPIRATORI</a:t>
            </a:r>
            <a:r>
              <a:rPr lang="it-IT" altLang="it-IT" sz="2400">
                <a:latin typeface="Arial" panose="020B0604020202020204" pitchFamily="34" charset="0"/>
              </a:rPr>
              <a:t>.</a:t>
            </a:r>
          </a:p>
          <a:p>
            <a:pPr indent="-339725">
              <a:lnSpc>
                <a:spcPct val="9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I BRONCHIOLI RESPIRATORI penetrano nell’ </a:t>
            </a:r>
            <a:r>
              <a:rPr lang="it-IT" altLang="it-IT" sz="2400" b="1">
                <a:latin typeface="Arial" panose="020B0604020202020204" pitchFamily="34" charset="0"/>
              </a:rPr>
              <a:t>ACINO POLMONARE</a:t>
            </a:r>
            <a:r>
              <a:rPr lang="it-IT" altLang="it-IT" sz="2400">
                <a:latin typeface="Arial" panose="020B0604020202020204" pitchFamily="34" charset="0"/>
              </a:rPr>
              <a:t>, dove si dilatano nei </a:t>
            </a:r>
            <a:r>
              <a:rPr lang="it-IT" altLang="it-IT" sz="2400" b="1">
                <a:latin typeface="Arial" panose="020B0604020202020204" pitchFamily="34" charset="0"/>
              </a:rPr>
              <a:t>SACCHI ALVEOLARI</a:t>
            </a:r>
            <a:r>
              <a:rPr lang="it-IT" altLang="it-IT" sz="2400">
                <a:latin typeface="Arial" panose="020B0604020202020204" pitchFamily="34" charset="0"/>
              </a:rPr>
              <a:t>, contenenti gli </a:t>
            </a:r>
            <a:r>
              <a:rPr lang="it-IT" altLang="it-IT" sz="2400" b="1">
                <a:latin typeface="Arial" panose="020B0604020202020204" pitchFamily="34" charset="0"/>
              </a:rPr>
              <a:t>ALVEOLI</a:t>
            </a:r>
            <a:r>
              <a:rPr lang="it-IT" altLang="it-IT" sz="2400">
                <a:latin typeface="Arial" panose="020B0604020202020204" pitchFamily="34" charset="0"/>
              </a:rPr>
              <a:t> </a:t>
            </a:r>
          </a:p>
          <a:p>
            <a:pPr indent="-339725">
              <a:lnSpc>
                <a:spcPct val="9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2400">
              <a:latin typeface="Arial" panose="020B0604020202020204" pitchFamily="34" charset="0"/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06" b="6944"/>
          <a:stretch>
            <a:fillRect/>
          </a:stretch>
        </p:blipFill>
        <p:spPr bwMode="auto">
          <a:xfrm>
            <a:off x="7019925" y="0"/>
            <a:ext cx="21240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6000"/>
                  </a:blip>
                  <a:srcRect r="69206" b="694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Grp="1" noChangeArrowheads="1"/>
          </p:cNvSpPr>
          <p:nvPr>
            <p:ph type="title"/>
          </p:nvPr>
        </p:nvSpPr>
        <p:spPr>
          <a:xfrm>
            <a:off x="250825" y="1444625"/>
            <a:ext cx="3600450" cy="18002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PARENCHIMA</a:t>
            </a:r>
            <a:br>
              <a:rPr lang="it-IT" altLang="it-IT" sz="2800">
                <a:latin typeface="Arial Black" panose="020B0A04020102020204" pitchFamily="34" charset="0"/>
              </a:rPr>
            </a:br>
            <a:r>
              <a:rPr lang="it-IT" altLang="it-IT" sz="2800">
                <a:latin typeface="Arial Black" panose="020B0A04020102020204" pitchFamily="34" charset="0"/>
              </a:rPr>
              <a:t>POLMONARE</a:t>
            </a:r>
            <a:br>
              <a:rPr lang="it-IT" altLang="it-IT" sz="2800">
                <a:latin typeface="Arial Black" panose="020B0A04020102020204" pitchFamily="34" charset="0"/>
              </a:rPr>
            </a:br>
            <a:r>
              <a:rPr lang="it-IT" altLang="it-IT" sz="2800">
                <a:latin typeface="Arial Black" panose="020B0A04020102020204" pitchFamily="34" charset="0"/>
              </a:rPr>
              <a:t>- Schema</a:t>
            </a:r>
            <a:br>
              <a:rPr lang="it-IT" altLang="it-IT" sz="2800">
                <a:latin typeface="Arial Black" panose="020B0A04020102020204" pitchFamily="34" charset="0"/>
              </a:rPr>
            </a:br>
            <a:r>
              <a:rPr lang="it-IT" altLang="it-IT" sz="2800">
                <a:latin typeface="Arial Black" panose="020B0A04020102020204" pitchFamily="34" charset="0"/>
              </a:rPr>
              <a:t>Strutturale -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8" y="2408238"/>
            <a:ext cx="3408362" cy="444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>
            <a:lum bright="-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57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5827713" y="549275"/>
            <a:ext cx="331628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>
                <a:latin typeface="Arial Black" panose="020B0A04020102020204" pitchFamily="34" charset="0"/>
              </a:rPr>
              <a:t>RAMIFICAZIONI</a:t>
            </a:r>
          </a:p>
          <a:p>
            <a:pPr algn="ctr">
              <a:buClrTx/>
              <a:buFontTx/>
              <a:buNone/>
            </a:pPr>
            <a:r>
              <a:rPr lang="it-IT" altLang="it-IT">
                <a:latin typeface="Arial Black" panose="020B0A04020102020204" pitchFamily="34" charset="0"/>
              </a:rPr>
              <a:t>BRONCHIALI</a:t>
            </a:r>
          </a:p>
          <a:p>
            <a:pPr algn="ctr">
              <a:buClrTx/>
              <a:buFontTx/>
              <a:buNone/>
            </a:pPr>
            <a:r>
              <a:rPr lang="it-IT" altLang="it-IT">
                <a:latin typeface="Arial Black" panose="020B0A04020102020204" pitchFamily="34" charset="0"/>
              </a:rPr>
              <a:t>INTRAPOLMONARI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778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STRUTTURA BRONCHI INTRAPOLMONARI</a:t>
            </a: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836613"/>
            <a:ext cx="4537075" cy="5805487"/>
          </a:xfrm>
          <a:ln/>
        </p:spPr>
        <p:txBody>
          <a:bodyPr/>
          <a:lstStyle/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 b="1">
                <a:solidFill>
                  <a:srgbClr val="FFFFFF"/>
                </a:solidFill>
                <a:latin typeface="Arial" panose="020B0604020202020204" pitchFamily="34" charset="0"/>
              </a:rPr>
              <a:t>TONACA MUCOSA:</a:t>
            </a: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 b="1">
                <a:solidFill>
                  <a:srgbClr val="FFFFFF"/>
                </a:solidFill>
                <a:latin typeface="Arial" panose="020B0604020202020204" pitchFamily="34" charset="0"/>
              </a:rPr>
              <a:t>Epitelio Cilindrico Pseudostratificato Ciliato con Cellule Caliciformi Mucipare</a:t>
            </a: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24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 b="1">
                <a:solidFill>
                  <a:srgbClr val="FFFFFF"/>
                </a:solidFill>
                <a:latin typeface="Arial" panose="020B0604020202020204" pitchFamily="34" charset="0"/>
              </a:rPr>
              <a:t>Lamina Propria di Tessuto Connettivo Lasso e Fibrocellule Muscolari Lisce e con Ghiandole a Secrezione Siero-Mucosa</a:t>
            </a: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24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 b="1">
                <a:solidFill>
                  <a:srgbClr val="FFFFFF"/>
                </a:solidFill>
                <a:latin typeface="Arial" panose="020B0604020202020204" pitchFamily="34" charset="0"/>
              </a:rPr>
              <a:t>ANELLO CARTILAGINEO IALINO, che viene sostituito da PLACCHE CARTILAGINEE, man mano che il calibro diminuisce</a:t>
            </a: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24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2400" b="1">
              <a:solidFill>
                <a:srgbClr val="FFFFFF"/>
              </a:solidFill>
            </a:endParaRP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2400" b="1">
              <a:solidFill>
                <a:srgbClr val="FFFFFF"/>
              </a:solidFill>
            </a:endParaRP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989138"/>
            <a:ext cx="4067175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ChangeArrowheads="1"/>
          </p:cNvSpPr>
          <p:nvPr>
            <p:ph type="body"/>
          </p:nvPr>
        </p:nvSpPr>
        <p:spPr>
          <a:xfrm>
            <a:off x="0" y="1196975"/>
            <a:ext cx="9144000" cy="5661025"/>
          </a:xfrm>
          <a:ln/>
        </p:spPr>
        <p:txBody>
          <a:bodyPr anchor="t"/>
          <a:lstStyle/>
          <a:p>
            <a:pPr marL="342900" indent="-339725" algn="l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" panose="020B0604020202020204" pitchFamily="34" charset="0"/>
              </a:rPr>
              <a:t>Sono PRIVI di Anelli o Placche Cartilaginee</a:t>
            </a:r>
          </a:p>
          <a:p>
            <a:pPr marL="342900" indent="-339725" algn="l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" panose="020B0604020202020204" pitchFamily="34" charset="0"/>
              </a:rPr>
              <a:t>Tonaca Mucosa: Epitelio Cilindrico Pseudostratificato Ciliato, che diviene Cilindrico o Cubico Monostratificato nei Bronchioli di Calibro Minore. Presentano le CELLULE di CLARA, che secernono proteine protettive l’ Epitelio</a:t>
            </a:r>
          </a:p>
          <a:p>
            <a:pPr marL="342900" indent="-339725" algn="l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" panose="020B0604020202020204" pitchFamily="34" charset="0"/>
              </a:rPr>
              <a:t>La LAMINA PROPRIA presenta FIBROCELLULE MUSCOLARI LISCE e FIBRE ELASTICHE, che si contraggono per Stimolazione Vagale e si dilatano per Stimolazione Ortosimpatica.</a:t>
            </a:r>
          </a:p>
          <a:p>
            <a:pPr marL="342900" indent="-339725" algn="l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" panose="020B0604020202020204" pitchFamily="34" charset="0"/>
              </a:rPr>
              <a:t>I BRONCHIOLI RESPIRATORI hanno parete simile ai Bronchioli, ma è interrotta dalle DILATAZIONI degli ALVEOLI</a:t>
            </a:r>
          </a:p>
          <a:p>
            <a:pPr marL="342900" indent="-339725" algn="l">
              <a:lnSpc>
                <a:spcPct val="90000"/>
              </a:lnSpc>
              <a:spcBef>
                <a:spcPts val="8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2800">
              <a:latin typeface="Arial" panose="020B0604020202020204" pitchFamily="34" charset="0"/>
            </a:endParaRP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 idx="1"/>
          </p:nvPr>
        </p:nvSpPr>
        <p:spPr>
          <a:xfrm>
            <a:off x="0" y="188913"/>
            <a:ext cx="9144000" cy="719137"/>
          </a:xfrm>
          <a:ln/>
        </p:spPr>
        <p:txBody>
          <a:bodyPr anchor="ctr"/>
          <a:lstStyle/>
          <a:p>
            <a:pPr marL="0" indent="0" algn="ctr">
              <a:spcBef>
                <a:spcPct val="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STRUTTURA BRONCHIOLI e </a:t>
            </a:r>
            <a:br>
              <a:rPr lang="it-IT" altLang="it-IT" sz="2800">
                <a:latin typeface="Arial Black" panose="020B0A04020102020204" pitchFamily="34" charset="0"/>
              </a:rPr>
            </a:br>
            <a:r>
              <a:rPr lang="it-IT" altLang="it-IT" sz="2800">
                <a:latin typeface="Arial Black" panose="020B0A04020102020204" pitchFamily="34" charset="0"/>
              </a:rPr>
              <a:t>BRONCHIOLI RESPIRATORI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5" b="48959"/>
          <a:stretch>
            <a:fillRect/>
          </a:stretch>
        </p:blipFill>
        <p:spPr bwMode="auto">
          <a:xfrm>
            <a:off x="0" y="1717675"/>
            <a:ext cx="9144000" cy="514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085" b="4895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250825" y="0"/>
            <a:ext cx="8316913" cy="155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RAPPRESENTAZIONE</a:t>
            </a:r>
          </a:p>
          <a:p>
            <a:pPr algn="ctr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SCHEMATICA</a:t>
            </a:r>
          </a:p>
          <a:p>
            <a:pPr algn="ctr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dai BRONCHIOLI</a:t>
            </a:r>
          </a:p>
          <a:p>
            <a:pPr algn="ctr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RESPIRATORI agli ALVEOLI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10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DOTTI ALVEOLARI e SACCHI ALVEOLARI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4752975" cy="5589588"/>
          </a:xfrm>
          <a:ln/>
        </p:spPr>
        <p:txBody>
          <a:bodyPr/>
          <a:lstStyle/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Sono rivestiti di </a:t>
            </a:r>
            <a:r>
              <a:rPr lang="it-IT" altLang="it-IT" sz="2400" b="1">
                <a:latin typeface="Arial" panose="020B0604020202020204" pitchFamily="34" charset="0"/>
              </a:rPr>
              <a:t>EPITELIO PAVIMENTOSO MONOSTRATIFICATO</a:t>
            </a:r>
            <a:r>
              <a:rPr lang="it-IT" altLang="it-IT" sz="2400">
                <a:latin typeface="Arial" panose="020B0604020202020204" pitchFamily="34" charset="0"/>
              </a:rPr>
              <a:t> con una LAMINA PROPRIA nella quale sono presenti </a:t>
            </a:r>
            <a:r>
              <a:rPr lang="it-IT" altLang="it-IT" sz="2400" b="1">
                <a:latin typeface="Arial" panose="020B0604020202020204" pitchFamily="34" charset="0"/>
              </a:rPr>
              <a:t>FIBROCELLULE MUSCOLARI LISCE</a:t>
            </a: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2400" b="1">
              <a:latin typeface="Arial" panose="020B0604020202020204" pitchFamily="34" charset="0"/>
            </a:endParaRP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I Dotti Alveolari si aprono negli </a:t>
            </a:r>
            <a:r>
              <a:rPr lang="it-IT" altLang="it-IT" sz="2400" b="1">
                <a:latin typeface="Arial" panose="020B0604020202020204" pitchFamily="34" charset="0"/>
              </a:rPr>
              <a:t>ATRII</a:t>
            </a:r>
            <a:r>
              <a:rPr lang="it-IT" altLang="it-IT" sz="2400">
                <a:latin typeface="Arial" panose="020B0604020202020204" pitchFamily="34" charset="0"/>
              </a:rPr>
              <a:t> che comunicano con i </a:t>
            </a:r>
            <a:r>
              <a:rPr lang="it-IT" altLang="it-IT" sz="2400" b="1">
                <a:latin typeface="Arial" panose="020B0604020202020204" pitchFamily="34" charset="0"/>
              </a:rPr>
              <a:t>SACCHI ALVEOLARI</a:t>
            </a:r>
            <a:r>
              <a:rPr lang="it-IT" altLang="it-IT" sz="2400">
                <a:latin typeface="Arial" panose="020B0604020202020204" pitchFamily="34" charset="0"/>
              </a:rPr>
              <a:t> che presentano una fitta rete di </a:t>
            </a:r>
            <a:r>
              <a:rPr lang="it-IT" altLang="it-IT" sz="2400" b="1">
                <a:latin typeface="Arial" panose="020B0604020202020204" pitchFamily="34" charset="0"/>
              </a:rPr>
              <a:t>FIBRE ELASTICHE</a:t>
            </a:r>
            <a:r>
              <a:rPr lang="it-IT" altLang="it-IT" sz="2400">
                <a:latin typeface="Arial" panose="020B0604020202020204" pitchFamily="34" charset="0"/>
              </a:rPr>
              <a:t>, che permettono l’ espansione durante l’ inspirazione e la contrazione passiva durante l’ espirazione. </a:t>
            </a: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25" y="1528763"/>
            <a:ext cx="4105275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5510213" y="2133600"/>
            <a:ext cx="92551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 sz="1200">
                <a:solidFill>
                  <a:srgbClr val="000000"/>
                </a:solidFill>
                <a:latin typeface="Arial Black" panose="020B0A04020102020204" pitchFamily="34" charset="0"/>
              </a:rPr>
              <a:t>BRON</a:t>
            </a:r>
          </a:p>
          <a:p>
            <a:pPr algn="ctr">
              <a:buClrTx/>
              <a:buFontTx/>
              <a:buNone/>
            </a:pPr>
            <a:r>
              <a:rPr lang="it-IT" altLang="it-IT" sz="1200">
                <a:solidFill>
                  <a:srgbClr val="000000"/>
                </a:solidFill>
                <a:latin typeface="Arial Black" panose="020B0A04020102020204" pitchFamily="34" charset="0"/>
              </a:rPr>
              <a:t>CHIOLO</a:t>
            </a:r>
          </a:p>
          <a:p>
            <a:pPr algn="ctr">
              <a:buClrTx/>
              <a:buFontTx/>
              <a:buNone/>
            </a:pPr>
            <a:r>
              <a:rPr lang="it-IT" altLang="it-IT" sz="1200">
                <a:solidFill>
                  <a:srgbClr val="000000"/>
                </a:solidFill>
                <a:latin typeface="Arial Black" panose="020B0A04020102020204" pitchFamily="34" charset="0"/>
              </a:rPr>
              <a:t>RESPIRA</a:t>
            </a:r>
          </a:p>
          <a:p>
            <a:pPr algn="ctr">
              <a:buClrTx/>
              <a:buFontTx/>
              <a:buNone/>
            </a:pPr>
            <a:r>
              <a:rPr lang="it-IT" altLang="it-IT" sz="1200">
                <a:solidFill>
                  <a:srgbClr val="000000"/>
                </a:solidFill>
                <a:latin typeface="Arial Black" panose="020B0A04020102020204" pitchFamily="34" charset="0"/>
              </a:rPr>
              <a:t>TORIO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5772150" y="3933825"/>
            <a:ext cx="1206500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 sz="1200">
                <a:solidFill>
                  <a:srgbClr val="000000"/>
                </a:solidFill>
                <a:latin typeface="Arial Black" panose="020B0A04020102020204" pitchFamily="34" charset="0"/>
              </a:rPr>
              <a:t>DOTTO</a:t>
            </a:r>
          </a:p>
          <a:p>
            <a:pPr algn="ctr">
              <a:buClrTx/>
              <a:buFontTx/>
              <a:buNone/>
            </a:pPr>
            <a:r>
              <a:rPr lang="it-IT" altLang="it-IT" sz="1200">
                <a:solidFill>
                  <a:srgbClr val="000000"/>
                </a:solidFill>
                <a:latin typeface="Arial Black" panose="020B0A04020102020204" pitchFamily="34" charset="0"/>
              </a:rPr>
              <a:t>ALVEOLARE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69225" cy="87788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ALVEOLI  POLMONARI [1]</a:t>
            </a: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144000" cy="5732462"/>
          </a:xfrm>
          <a:ln/>
        </p:spPr>
        <p:txBody>
          <a:bodyPr/>
          <a:lstStyle/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" panose="020B0604020202020204" pitchFamily="34" charset="0"/>
              </a:rPr>
              <a:t>Evaginazioni Sacciformi dei BRONCHIOLI RESPIRATORI</a:t>
            </a:r>
          </a:p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latin typeface="Arial" panose="020B0604020202020204" pitchFamily="34" charset="0"/>
              </a:rPr>
              <a:t>Sono reciprocamente separati dal SETTO INTERALVEOLARE, costituito da 2 sottili strati di EPITELIO PAVIMENTOSO MONOSTRATIFICATO, fra i quali sono localizzati CAPILLARI SANGUIFERI, FIBRE ELASTICHE e RETICOLARI, MATRICE e CELLULE dei CONNETTIVI (il cosiddetto INTERSTIZIO)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10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ALVEOLI POLMONARI [2]</a:t>
            </a: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6613"/>
            <a:ext cx="4211638" cy="5661025"/>
          </a:xfrm>
          <a:ln/>
        </p:spPr>
        <p:txBody>
          <a:bodyPr/>
          <a:lstStyle/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1600">
                <a:latin typeface="Arial Black" panose="020B0A04020102020204" pitchFamily="34" charset="0"/>
              </a:rPr>
              <a:t>Condividono la MEMBRANA BASALE con quella dei CAPILLARI SANGUIFERI</a:t>
            </a: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1600">
              <a:latin typeface="Arial Black" panose="020B0A04020102020204" pitchFamily="34" charset="0"/>
            </a:endParaRP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1600">
                <a:latin typeface="Arial Black" panose="020B0A04020102020204" pitchFamily="34" charset="0"/>
              </a:rPr>
              <a:t>Consta di un EPITELIO PAVIMENTOSO MONOSTRATIFICATO con:</a:t>
            </a: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1600">
              <a:latin typeface="Arial Black" panose="020B0A04020102020204" pitchFamily="34" charset="0"/>
            </a:endParaRPr>
          </a:p>
          <a:p>
            <a:pPr marL="339725" indent="-336550">
              <a:lnSpc>
                <a:spcPct val="80000"/>
              </a:lnSpc>
              <a:buFont typeface="Arial Black" panose="020B0A04020102020204" pitchFamily="34" charset="0"/>
              <a:buChar char="-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1600">
                <a:latin typeface="Arial Black" panose="020B0A04020102020204" pitchFamily="34" charset="0"/>
              </a:rPr>
              <a:t>PNEUMOCITI di TIPO I (o di Primo Ordine) estremamente sottili e con GIUNZIONI OCCLUDENTI. Sono coinvolte negli SCAMBI GASSOSI.</a:t>
            </a:r>
          </a:p>
          <a:p>
            <a:pPr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1600">
              <a:latin typeface="Arial Black" panose="020B0A04020102020204" pitchFamily="34" charset="0"/>
            </a:endParaRPr>
          </a:p>
          <a:p>
            <a:pPr marL="339725" indent="-336550">
              <a:lnSpc>
                <a:spcPct val="80000"/>
              </a:lnSpc>
              <a:buFont typeface="Arial Black" panose="020B0A04020102020204" pitchFamily="34" charset="0"/>
              <a:buChar char="-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1600">
                <a:latin typeface="Arial Black" panose="020B0A04020102020204" pitchFamily="34" charset="0"/>
              </a:rPr>
              <a:t>PNEUMOCITI di TIPO II (o di Secondo Ordine). Contengono i CORPI LAMELLARI contenenti il SURFATTANTE, che abbassa la Tensione Superficiale degli Alveoli impedendone il Collassamento</a:t>
            </a:r>
          </a:p>
          <a:p>
            <a:pPr marL="341313" indent="-3397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1600">
              <a:latin typeface="Arial Black" panose="020B0A04020102020204" pitchFamily="34" charset="0"/>
            </a:endParaRPr>
          </a:p>
          <a:p>
            <a:pPr marL="339725" indent="-336550">
              <a:lnSpc>
                <a:spcPct val="80000"/>
              </a:lnSpc>
              <a:buFont typeface="Arial Black" panose="020B0A04020102020204" pitchFamily="34" charset="0"/>
              <a:buChar char="-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1600">
                <a:latin typeface="Arial Black" panose="020B0A04020102020204" pitchFamily="34" charset="0"/>
              </a:rPr>
              <a:t>MACROFAGI ALVEOLARI (o CELLULE della POLVERE)</a:t>
            </a:r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852863"/>
            <a:ext cx="4356100" cy="300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908050"/>
            <a:ext cx="4427537" cy="294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63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STRUTTURA DELLE CAVITA’ NASALI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836613"/>
            <a:ext cx="8569325" cy="5256212"/>
          </a:xfrm>
          <a:ln/>
        </p:spPr>
        <p:txBody>
          <a:bodyPr/>
          <a:lstStyle/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Comunicano con l’ ESTERNO tramite il VESTIBOLO del NASO</a:t>
            </a:r>
          </a:p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Comunicano con la RINOFARINGE tramite le COANE</a:t>
            </a:r>
          </a:p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Comunicano con i SENI PARANASALI:</a:t>
            </a:r>
          </a:p>
          <a:p>
            <a:pPr marL="339725" indent="-336550">
              <a:buFont typeface="Arial" panose="020B0604020202020204" pitchFamily="34" charset="0"/>
              <a:buChar char="-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SENO FRONTALE</a:t>
            </a:r>
          </a:p>
          <a:p>
            <a:pPr marL="339725" indent="-336550">
              <a:buFont typeface="Arial" panose="020B0604020202020204" pitchFamily="34" charset="0"/>
              <a:buChar char="-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SENO MASCELLARE</a:t>
            </a:r>
          </a:p>
          <a:p>
            <a:pPr marL="339725" indent="-336550">
              <a:buFont typeface="Arial" panose="020B0604020202020204" pitchFamily="34" charset="0"/>
              <a:buChar char="-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SENO SFENOIDALE</a:t>
            </a:r>
          </a:p>
          <a:p>
            <a:pPr marL="339725" indent="-336550">
              <a:buFont typeface="Arial" panose="020B0604020202020204" pitchFamily="34" charset="0"/>
              <a:buChar char="-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CELLETTE AEREE ETMOIDALI</a:t>
            </a:r>
          </a:p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La sua TONACA MUCOSA è costituita da:</a:t>
            </a:r>
          </a:p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   - MUCOSA RESPIRATORIA con EPITELIO CILINDRICO PSEUDOSTRATIFICATO CILIATO</a:t>
            </a:r>
          </a:p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latin typeface="Arial" panose="020B0604020202020204" pitchFamily="34" charset="0"/>
              </a:rPr>
              <a:t>   - MUCOSA OLFATTIVA per lo SPECIFICO SENSO dell’ OLFATTO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" t="52109"/>
          <a:stretch>
            <a:fillRect/>
          </a:stretch>
        </p:blipFill>
        <p:spPr bwMode="auto">
          <a:xfrm>
            <a:off x="0" y="2073275"/>
            <a:ext cx="914400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323" t="5210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0" y="404813"/>
            <a:ext cx="91440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SCHEMA DEI MECCANISMI DI SCAMBIO </a:t>
            </a:r>
          </a:p>
          <a:p>
            <a:pPr algn="ctr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GASSOSO NEGLI ALVEOLI POLMONARI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7772400" cy="731837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MUCOSA  OLFATTIVA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2133600"/>
            <a:ext cx="5975350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1412875"/>
            <a:ext cx="3276600" cy="375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" panose="020B0604020202020204" pitchFamily="34" charset="0"/>
              </a:rPr>
              <a:t>CELLULE OLFATTIVE di SCHULZ da cui si originano le FIBRE del NERVO OLFATTIVO, che penetra nel NEUROCRANIO, per veicolare al SNC la specifica SENSIBILITA’ OLFATTIVA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6868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LARINGE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839200" cy="54864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Organo cavo della regione CERVICALE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Coinvolto nel: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PASSAGGIO DELL’ ARIA negli atti respiratori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   - PROCESSO DI FONAZIONE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Tra la 4° e la 6° VERT. CERVICALE</a:t>
            </a: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Dimensioni cm 4 X 4 X 3.6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24150"/>
            <a:ext cx="4572000" cy="399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686800" cy="609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3200">
                <a:latin typeface="Arial Black" panose="020B0A04020102020204" pitchFamily="34" charset="0"/>
              </a:rPr>
              <a:t>LARINGE: ARCHITETTURA GENERALE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052513"/>
            <a:ext cx="8839200" cy="5486400"/>
          </a:xfrm>
          <a:ln/>
        </p:spPr>
        <p:txBody>
          <a:bodyPr/>
          <a:lstStyle/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E’ formata da VARI ELEMENTI CARTILAGINEI che si articolano variamente tra loro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8138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Le CARTILAGINI delimitano una CAVITA’ (LUME) tappezzata da TONACA MUCOSA (Epitelio Cilindrico Pseudostratificato Ciliato), al di sotto della quale si trova una struttura FIBRO-ELASTICA (MEMBRANA QUADRANGOLARE e CONO ELASTICO), che connette in più punti le cartilagini medesime</a:t>
            </a:r>
          </a:p>
          <a:p>
            <a:pPr marL="341313" indent="-338138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i Office">
      <a:majorFont>
        <a:latin typeface="Times New Roman"/>
        <a:ea typeface="SimSun"/>
        <a:cs typeface=""/>
      </a:majorFont>
      <a:minorFont>
        <a:latin typeface="Times New Roman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it-IT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anose="02020603050405020304" pitchFamily="18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12311</TotalTime>
  <Words>1953</Words>
  <Application>Microsoft Office PowerPoint</Application>
  <PresentationFormat>Presentazione su schermo (4:3)</PresentationFormat>
  <Paragraphs>315</Paragraphs>
  <Slides>50</Slides>
  <Notes>50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50</vt:i4>
      </vt:variant>
    </vt:vector>
  </HeadingPairs>
  <TitlesOfParts>
    <vt:vector size="56" baseType="lpstr">
      <vt:lpstr>Times New Roman</vt:lpstr>
      <vt:lpstr>SimSun</vt:lpstr>
      <vt:lpstr>Arial Black</vt:lpstr>
      <vt:lpstr>Arial Unicode MS</vt:lpstr>
      <vt:lpstr>Arial</vt:lpstr>
      <vt:lpstr>Tema di Office</vt:lpstr>
      <vt:lpstr>APPARATO RESPIRATORIO</vt:lpstr>
      <vt:lpstr>APPARATO  RESPIRATORIO</vt:lpstr>
      <vt:lpstr>VIE AEREE</vt:lpstr>
      <vt:lpstr>NASO ESTERNO e CAVITA’ NASALI</vt:lpstr>
      <vt:lpstr>STRUTTURA DELLE CAVITA’ NASALI</vt:lpstr>
      <vt:lpstr>MUCOSA  OLFATTIVA</vt:lpstr>
      <vt:lpstr>LARINGE</vt:lpstr>
      <vt:lpstr>Presentazione standard di PowerPoint</vt:lpstr>
      <vt:lpstr>LARINGE: ARCHITETTURA GENERALE</vt:lpstr>
      <vt:lpstr>LARINGE: ARCHITETTURA GENERALE</vt:lpstr>
      <vt:lpstr>MEMBRANE ELASTICHE DELLA LARINGE</vt:lpstr>
      <vt:lpstr>CONFIGURAZIONE  INTERNA</vt:lpstr>
      <vt:lpstr>ESAME della LARINGE</vt:lpstr>
      <vt:lpstr>TRACHEA e BRONCHI EXTRAPOLMONARI</vt:lpstr>
      <vt:lpstr>STRUTTURA di TRACHEA e BRONCHI EXTRAPOLMONARI</vt:lpstr>
      <vt:lpstr>TRACHEA</vt:lpstr>
      <vt:lpstr>POLMONI</vt:lpstr>
      <vt:lpstr>POLMONI</vt:lpstr>
      <vt:lpstr>Presentazione standard di PowerPoint</vt:lpstr>
      <vt:lpstr>POLMONI: ASPETTO MACROSCOPICO IN PROIEZIONE ANTERIORE</vt:lpstr>
      <vt:lpstr>RIFERIMENTI SCHELETRICI Proiezione Anteriore </vt:lpstr>
      <vt:lpstr>Presentazione standard di PowerPoint</vt:lpstr>
      <vt:lpstr>POLMONI: DIMENSIONI</vt:lpstr>
      <vt:lpstr>POLMONI: CARATTERI MORFOLOGICI (1)</vt:lpstr>
      <vt:lpstr>POLMONI: CARATTERI MORFOLOGICI (2)</vt:lpstr>
      <vt:lpstr>POLMONI: FACCIA MEDIALE</vt:lpstr>
      <vt:lpstr>POLMONE: MARGINE ANTERIORE</vt:lpstr>
      <vt:lpstr>POLMONE: MARGINI POSTERIORE  ed INFERIORE</vt:lpstr>
      <vt:lpstr>SUPERFICIE DEL POLMONE DESTRO</vt:lpstr>
      <vt:lpstr>SUPERFICIE DEL POLMONE SINISTRO</vt:lpstr>
      <vt:lpstr>ULTERIORI SUDDIVISIONI dei POLMONI</vt:lpstr>
      <vt:lpstr>SUDDIVISIONE ZONALE dei POLMONI</vt:lpstr>
      <vt:lpstr>ZONE POLMONARI [1] </vt:lpstr>
      <vt:lpstr>ZONE POLMONARI  [2]</vt:lpstr>
      <vt:lpstr>POLMONI: CARATTERI MORFOLOGICI</vt:lpstr>
      <vt:lpstr>SUPERFICIE DEI POLMONI</vt:lpstr>
      <vt:lpstr>ULTERIORI SUDDIVISIONI dei POLMONI</vt:lpstr>
      <vt:lpstr>PLEURE (SIEROSE PLEURICHE)</vt:lpstr>
      <vt:lpstr>IRRORAZIONE DEI POLMONI</vt:lpstr>
      <vt:lpstr>STRUTTURA DEL PARENCHIMA POLMONARE</vt:lpstr>
      <vt:lpstr>PARENCHIMA POLMONARE</vt:lpstr>
      <vt:lpstr>RAMIFICAZIONI BRONCHIALI</vt:lpstr>
      <vt:lpstr>PARENCHIMA POLMONARE - Schema Strutturale -</vt:lpstr>
      <vt:lpstr>STRUTTURA BRONCHI INTRAPOLMONARI</vt:lpstr>
      <vt:lpstr>STRUTTURA BRONCHIOLI e  BRONCHIOLI RESPIRATORI</vt:lpstr>
      <vt:lpstr>Presentazione standard di PowerPoint</vt:lpstr>
      <vt:lpstr>DOTTI ALVEOLARI e SACCHI ALVEOLARI</vt:lpstr>
      <vt:lpstr>ALVEOLI  POLMONARI [1]</vt:lpstr>
      <vt:lpstr>ALVEOLI POLMONARI [2]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LARINGE</dc:title>
  <dc:creator>Prof. Vittorio Grill</dc:creator>
  <cp:lastModifiedBy>VITTORIO GRILL</cp:lastModifiedBy>
  <cp:revision>153</cp:revision>
  <cp:lastPrinted>1601-01-01T00:00:00Z</cp:lastPrinted>
  <dcterms:created xsi:type="dcterms:W3CDTF">2001-03-21T13:10:24Z</dcterms:created>
  <dcterms:modified xsi:type="dcterms:W3CDTF">2016-09-29T14:58:44Z</dcterms:modified>
</cp:coreProperties>
</file>