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</p:sldMasterIdLst>
  <p:notesMasterIdLst>
    <p:notesMasterId r:id="rId109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9" r:id="rId105"/>
    <p:sldId id="360" r:id="rId106"/>
    <p:sldId id="361" r:id="rId107"/>
    <p:sldId id="362" r:id="rId108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78" y="6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102" Type="http://schemas.openxmlformats.org/officeDocument/2006/relationships/slide" Target="slides/slide98.xml"/><Relationship Id="rId110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512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9663" y="801688"/>
            <a:ext cx="5332412" cy="40005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DF0C054-4E9B-44F7-AAED-CC6AEAA3D2BD}" type="slidenum">
              <a:rPr lang="it-IT" altLang="it-IT"/>
              <a:pPr/>
              <a:t>100</a:t>
            </a:fld>
            <a:endParaRPr lang="it-IT" altLang="it-IT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2407189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1F6C144-6776-4092-ACEE-5F1897BB6813}" type="slidenum">
              <a:rPr lang="it-IT" altLang="it-IT"/>
              <a:pPr/>
              <a:t>101</a:t>
            </a:fld>
            <a:endParaRPr lang="it-IT" altLang="it-IT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91877595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79D59C0-754C-499B-A99D-DE29CEFCC26E}" type="slidenum">
              <a:rPr lang="it-IT" altLang="it-IT"/>
              <a:pPr/>
              <a:t>102</a:t>
            </a:fld>
            <a:endParaRPr lang="it-IT" altLang="it-IT"/>
          </a:p>
        </p:txBody>
      </p:sp>
      <p:sp>
        <p:nvSpPr>
          <p:cNvPr id="52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69253342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E3E442F-E8F1-43AB-AC2B-655E458856FA}" type="slidenum">
              <a:rPr lang="it-IT" altLang="it-IT"/>
              <a:pPr/>
              <a:t>103</a:t>
            </a:fld>
            <a:endParaRPr lang="it-IT" altLang="it-IT"/>
          </a:p>
        </p:txBody>
      </p:sp>
      <p:sp>
        <p:nvSpPr>
          <p:cNvPr id="532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23417427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B336024-2E30-48D7-9D7F-853874FBE4B6}" type="slidenum">
              <a:rPr lang="it-IT" altLang="it-IT"/>
              <a:pPr/>
              <a:t>104</a:t>
            </a:fld>
            <a:endParaRPr lang="it-IT" altLang="it-IT"/>
          </a:p>
        </p:txBody>
      </p:sp>
      <p:sp>
        <p:nvSpPr>
          <p:cNvPr id="542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42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81946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4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75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round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57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67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77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87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08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18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8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39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49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59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69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80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90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00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10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2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2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08063" y="5078413"/>
            <a:ext cx="5543550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altLang="it-IT" sz="1400">
                <a:latin typeface="Arial" panose="020B0604020202020204" pitchFamily="34" charset="0"/>
                <a:cs typeface="Arial" panose="020B0604020202020204" pitchFamily="34" charset="0"/>
              </a:rPr>
              <a:t>Figura I-33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414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08063" y="5078413"/>
            <a:ext cx="5543550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altLang="it-IT" sz="1400">
                <a:latin typeface="Arial" panose="020B0604020202020204" pitchFamily="34" charset="0"/>
                <a:cs typeface="Arial" panose="020B0604020202020204" pitchFamily="34" charset="0"/>
              </a:rPr>
              <a:t>Figura I-35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51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61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72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82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92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02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13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23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3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43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5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6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74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8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9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0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1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2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4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5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6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7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8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9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0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1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2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4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58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6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7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8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9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1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2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3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5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6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71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8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9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0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12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A48F5B7-7934-47CF-B49B-67D30D615587}" type="slidenum">
              <a:rPr lang="it-IT" altLang="it-IT"/>
              <a:pPr/>
              <a:t>87</a:t>
            </a:fld>
            <a:endParaRPr lang="it-IT" altLang="it-IT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4523417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155279C-8424-4C9A-9BEB-4E2D87FE61E9}" type="slidenum">
              <a:rPr lang="it-IT" altLang="it-IT"/>
              <a:pPr/>
              <a:t>88</a:t>
            </a:fld>
            <a:endParaRPr lang="it-IT" altLang="it-IT"/>
          </a:p>
        </p:txBody>
      </p:sp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2767148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6E7B02-7C4E-4F65-BEAD-3CD6D9EF5679}" type="slidenum">
              <a:rPr lang="it-IT" altLang="it-IT"/>
              <a:pPr/>
              <a:t>89</a:t>
            </a:fld>
            <a:endParaRPr lang="it-IT" altLang="it-IT"/>
          </a:p>
        </p:txBody>
      </p:sp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53263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25D4660-6D25-49E5-A9BE-6AE21485F13C}" type="slidenum">
              <a:rPr lang="it-IT" altLang="it-IT"/>
              <a:pPr/>
              <a:t>90</a:t>
            </a:fld>
            <a:endParaRPr lang="it-IT" altLang="it-IT"/>
          </a:p>
        </p:txBody>
      </p:sp>
      <p:sp>
        <p:nvSpPr>
          <p:cNvPr id="36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4036172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1D8133A-D0BC-4E10-B86A-D8E2B1AD1DD8}" type="slidenum">
              <a:rPr lang="it-IT" altLang="it-IT"/>
              <a:pPr/>
              <a:t>91</a:t>
            </a:fld>
            <a:endParaRPr lang="it-IT" altLang="it-IT"/>
          </a:p>
        </p:txBody>
      </p:sp>
      <p:sp>
        <p:nvSpPr>
          <p:cNvPr id="378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78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2817328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12A1D61-A75F-4A20-A560-708D00991AB9}" type="slidenum">
              <a:rPr lang="it-IT" altLang="it-IT"/>
              <a:pPr/>
              <a:t>92</a:t>
            </a:fld>
            <a:endParaRPr lang="it-IT" altLang="it-IT"/>
          </a:p>
        </p:txBody>
      </p:sp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20126258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30B793A-E9DC-4010-BB5E-E42DF8268A3D}" type="slidenum">
              <a:rPr lang="it-IT" altLang="it-IT"/>
              <a:pPr/>
              <a:t>93</a:t>
            </a:fld>
            <a:endParaRPr lang="it-IT" altLang="it-IT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1998784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F193D1C-7468-484B-98B5-3D9EB6D0881C}" type="slidenum">
              <a:rPr lang="it-IT" altLang="it-IT"/>
              <a:pPr/>
              <a:t>94</a:t>
            </a:fld>
            <a:endParaRPr lang="it-IT" altLang="it-IT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50205247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8C3E773-3730-4AFE-872C-15B2D391846C}" type="slidenum">
              <a:rPr lang="it-IT" altLang="it-IT"/>
              <a:pPr/>
              <a:t>95</a:t>
            </a:fld>
            <a:endParaRPr lang="it-IT" altLang="it-IT"/>
          </a:p>
        </p:txBody>
      </p:sp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11146339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0D97C6-4330-40DB-A4E8-6AB35F82595A}" type="slidenum">
              <a:rPr lang="it-IT" altLang="it-IT"/>
              <a:pPr/>
              <a:t>96</a:t>
            </a:fld>
            <a:endParaRPr lang="it-IT" altLang="it-IT"/>
          </a:p>
        </p:txBody>
      </p:sp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26304459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3EFE7E1-9945-4BAB-B9A1-B27158D87013}" type="slidenum">
              <a:rPr lang="it-IT" altLang="it-IT"/>
              <a:pPr/>
              <a:t>97</a:t>
            </a:fld>
            <a:endParaRPr lang="it-IT" altLang="it-IT"/>
          </a:p>
        </p:txBody>
      </p:sp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2886598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024642F-58CD-41A5-BF98-BB65433370D1}" type="slidenum">
              <a:rPr lang="it-IT" altLang="it-IT"/>
              <a:pPr/>
              <a:t>98</a:t>
            </a:fld>
            <a:endParaRPr lang="it-IT" altLang="it-IT"/>
          </a:p>
        </p:txBody>
      </p:sp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96755527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6105A61-FFAC-4CE1-8ED2-0A6BC3F2A654}" type="slidenum">
              <a:rPr lang="it-IT" altLang="it-IT"/>
              <a:pPr/>
              <a:t>99</a:t>
            </a:fld>
            <a:endParaRPr lang="it-IT" altLang="it-IT"/>
          </a:p>
        </p:txBody>
      </p:sp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4438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78789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39B78AB-F6E7-4BFB-B744-5CB0453664D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65476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0D01CDD-49AB-48D0-9A1B-B4EF087F887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38799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00913" y="301625"/>
            <a:ext cx="2265362" cy="64484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5275" cy="6448425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9C76C5E-62B5-4964-B9FC-D257685FDB7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76300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974770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166095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254256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739775" y="1963738"/>
            <a:ext cx="4303713" cy="4924425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195888" y="1963738"/>
            <a:ext cx="4305300" cy="4924425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794646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8559501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473028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15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195975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0E81B4B-8723-41D0-B697-D0D209B6BBA3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642040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2853476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8722099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12025" y="280988"/>
            <a:ext cx="2189163" cy="660717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739775" y="280988"/>
            <a:ext cx="6419850" cy="6607175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3564790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7923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2940383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5700756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739775" y="1963738"/>
            <a:ext cx="4305300" cy="49260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197475" y="1963738"/>
            <a:ext cx="4305300" cy="49260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2786067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4660030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24691051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93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5FAA554-D14C-4E52-AB51-BC2AAABA159F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374194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60406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9955890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0676578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12025" y="280988"/>
            <a:ext cx="2190750" cy="6608762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739775" y="280988"/>
            <a:ext cx="6419850" cy="6608762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2830640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0563034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3009559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7899166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89025" y="2224088"/>
            <a:ext cx="4160838" cy="47609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402263" y="2224088"/>
            <a:ext cx="4162425" cy="47609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801555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1973670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92338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4525" cy="4981575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110163" y="1768475"/>
            <a:ext cx="4456112" cy="4981575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4C3A5E5-C7CE-4CA9-9B6C-EE626A8EDDDB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685333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0962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7634689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2501072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3283110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59650" y="117475"/>
            <a:ext cx="2205038" cy="6867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741363" y="117475"/>
            <a:ext cx="6465887" cy="6867525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5490595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41363" y="117475"/>
            <a:ext cx="8605837" cy="12604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1089025" y="2224088"/>
            <a:ext cx="4160838" cy="47609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402263" y="2224088"/>
            <a:ext cx="4162425" cy="47609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2248417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41363" y="117475"/>
            <a:ext cx="8605837" cy="12604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333693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DB7C0AB-40B9-486A-A683-4BF080CE756B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29158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9210CB2-C20C-48BF-B527-9B8A5A3BDC8C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46660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0064954-248A-45F3-B1C1-005315ABFF0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74044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D141815-B408-4C5D-846D-CAFBA717F46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79917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497410D-0CAF-4925-9389-AA4B3214207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209298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3037" cy="125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 titolo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3037" cy="498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della struttura</a:t>
            </a:r>
          </a:p>
          <a:p>
            <a:pPr lvl="1"/>
            <a:r>
              <a:rPr lang="en-GB" altLang="it-IT"/>
              <a:t>Secondo livello struttura</a:t>
            </a:r>
          </a:p>
          <a:p>
            <a:pPr lvl="2"/>
            <a:r>
              <a:rPr lang="en-GB" altLang="it-IT"/>
              <a:t>Terzo livello struttura</a:t>
            </a:r>
          </a:p>
          <a:p>
            <a:pPr lvl="3"/>
            <a:r>
              <a:rPr lang="en-GB" altLang="it-IT"/>
              <a:t>Quarto livello struttura</a:t>
            </a:r>
          </a:p>
          <a:p>
            <a:pPr lvl="4"/>
            <a:r>
              <a:rPr lang="en-GB" altLang="it-IT"/>
              <a:t>Quinto livello struttura</a:t>
            </a:r>
          </a:p>
          <a:p>
            <a:pPr lvl="4"/>
            <a:r>
              <a:rPr lang="en-GB" altLang="it-IT"/>
              <a:t>Sesto livello struttura</a:t>
            </a:r>
          </a:p>
          <a:p>
            <a:pPr lvl="4"/>
            <a:r>
              <a:rPr lang="en-GB" altLang="it-IT"/>
              <a:t>Settimo livello struttura</a:t>
            </a:r>
          </a:p>
          <a:p>
            <a:pPr lvl="4"/>
            <a:r>
              <a:rPr lang="en-GB" altLang="it-IT"/>
              <a:t>Ottavo livello struttura</a:t>
            </a:r>
          </a:p>
          <a:p>
            <a:pPr lvl="4"/>
            <a:r>
              <a:rPr lang="en-GB" altLang="it-IT"/>
              <a:t>Nono livello struttura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399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it-IT" altLang="it-IT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87700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it-IT" alt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399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8E268A28-88A9-4547-9E1C-AD8BF24D23A0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39775" y="280988"/>
            <a:ext cx="8597900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 titolo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9775" y="1963738"/>
            <a:ext cx="8761413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83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della struttura</a:t>
            </a:r>
          </a:p>
          <a:p>
            <a:pPr lvl="1"/>
            <a:r>
              <a:rPr lang="en-GB" altLang="it-IT"/>
              <a:t>Secondo livello struttura</a:t>
            </a:r>
          </a:p>
          <a:p>
            <a:pPr lvl="2"/>
            <a:r>
              <a:rPr lang="en-GB" altLang="it-IT"/>
              <a:t>Terzo livello struttura</a:t>
            </a:r>
          </a:p>
          <a:p>
            <a:pPr lvl="3"/>
            <a:r>
              <a:rPr lang="en-GB" altLang="it-IT"/>
              <a:t>Quarto livello struttura</a:t>
            </a:r>
          </a:p>
          <a:p>
            <a:pPr lvl="4"/>
            <a:r>
              <a:rPr lang="en-GB" altLang="it-IT"/>
              <a:t>Quinto livello struttura</a:t>
            </a:r>
          </a:p>
          <a:p>
            <a:pPr lvl="4"/>
            <a:r>
              <a:rPr lang="en-GB" altLang="it-IT"/>
              <a:t>Sesto livello struttura</a:t>
            </a:r>
          </a:p>
          <a:p>
            <a:pPr lvl="4"/>
            <a:r>
              <a:rPr lang="en-GB" altLang="it-IT"/>
              <a:t>Settimo livello struttura</a:t>
            </a:r>
          </a:p>
          <a:p>
            <a:pPr lvl="4"/>
            <a:r>
              <a:rPr lang="en-GB" altLang="it-IT"/>
              <a:t>Ottavo livello struttura</a:t>
            </a:r>
          </a:p>
          <a:p>
            <a:pPr lvl="4"/>
            <a:r>
              <a:rPr lang="en-GB" altLang="it-IT"/>
              <a:t>Nono livello struttura</a:t>
            </a: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723900" y="7077075"/>
            <a:ext cx="9355138" cy="96838"/>
          </a:xfrm>
          <a:prstGeom prst="roundRect">
            <a:avLst>
              <a:gd name="adj" fmla="val 1852"/>
            </a:avLst>
          </a:prstGeom>
          <a:solidFill>
            <a:srgbClr val="FF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1987550" y="7288213"/>
            <a:ext cx="8091488" cy="96837"/>
          </a:xfrm>
          <a:prstGeom prst="roundRect">
            <a:avLst>
              <a:gd name="adj" fmla="val 1852"/>
            </a:avLst>
          </a:prstGeom>
          <a:solidFill>
            <a:srgbClr val="FF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 kern="1200">
          <a:solidFill>
            <a:srgbClr val="FF9966"/>
          </a:solidFill>
          <a:latin typeface="+mj-lt"/>
          <a:ea typeface="+mj-ea"/>
          <a:cs typeface="+mj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9pPr>
    </p:titleStyle>
    <p:bodyStyle>
      <a:lvl1pPr marL="342900" indent="-342900" algn="l" defTabSz="449263" rtl="0" fontAlgn="base" hangingPunct="0">
        <a:lnSpc>
          <a:spcPct val="95000"/>
        </a:lnSpc>
        <a:spcBef>
          <a:spcPct val="0"/>
        </a:spcBef>
        <a:spcAft>
          <a:spcPts val="1888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E6E6E6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5000"/>
        </a:lnSpc>
        <a:spcBef>
          <a:spcPct val="0"/>
        </a:spcBef>
        <a:spcAft>
          <a:spcPts val="1125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E6E6E6"/>
          </a:solidFill>
          <a:latin typeface="+mn-lt"/>
          <a:ea typeface="+mn-ea"/>
          <a:cs typeface="+mn-cs"/>
        </a:defRPr>
      </a:lvl2pPr>
      <a:lvl3pPr marL="1143000" indent="-228600" algn="l" defTabSz="449263" rtl="0" fontAlgn="base" hangingPunct="0">
        <a:lnSpc>
          <a:spcPct val="95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E6E6E6"/>
          </a:solidFill>
          <a:latin typeface="+mn-lt"/>
          <a:ea typeface="+mn-ea"/>
          <a:cs typeface="+mn-cs"/>
        </a:defRPr>
      </a:lvl3pPr>
      <a:lvl4pPr marL="1600200" indent="-228600" algn="l" defTabSz="449263" rtl="0" fontAlgn="base" hangingPunct="0">
        <a:lnSpc>
          <a:spcPct val="95000"/>
        </a:lnSpc>
        <a:spcBef>
          <a:spcPct val="0"/>
        </a:spcBef>
        <a:spcAft>
          <a:spcPts val="563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E6E6E6"/>
          </a:solidFill>
          <a:latin typeface="+mn-lt"/>
          <a:ea typeface="+mn-ea"/>
          <a:cs typeface="+mn-cs"/>
        </a:defRPr>
      </a:lvl4pPr>
      <a:lvl5pPr marL="20574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E6E6E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39775" y="280988"/>
            <a:ext cx="8599488" cy="125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 titolo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9775" y="1963738"/>
            <a:ext cx="8763000" cy="492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83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della struttura</a:t>
            </a:r>
          </a:p>
          <a:p>
            <a:pPr lvl="1"/>
            <a:r>
              <a:rPr lang="en-GB" altLang="it-IT"/>
              <a:t>Secondo livello struttura</a:t>
            </a:r>
          </a:p>
          <a:p>
            <a:pPr lvl="2"/>
            <a:r>
              <a:rPr lang="en-GB" altLang="it-IT"/>
              <a:t>Terzo livello struttura</a:t>
            </a:r>
          </a:p>
          <a:p>
            <a:pPr lvl="3"/>
            <a:r>
              <a:rPr lang="en-GB" altLang="it-IT"/>
              <a:t>Quarto livello struttura</a:t>
            </a:r>
          </a:p>
          <a:p>
            <a:pPr lvl="4"/>
            <a:r>
              <a:rPr lang="en-GB" altLang="it-IT"/>
              <a:t>Quinto livello struttura</a:t>
            </a:r>
          </a:p>
          <a:p>
            <a:pPr lvl="4"/>
            <a:r>
              <a:rPr lang="en-GB" altLang="it-IT"/>
              <a:t>Sesto livello struttura</a:t>
            </a:r>
          </a:p>
          <a:p>
            <a:pPr lvl="4"/>
            <a:r>
              <a:rPr lang="en-GB" altLang="it-IT"/>
              <a:t>Settimo livello struttura</a:t>
            </a:r>
          </a:p>
          <a:p>
            <a:pPr lvl="4"/>
            <a:r>
              <a:rPr lang="en-GB" altLang="it-IT"/>
              <a:t>Ottavo livello struttura</a:t>
            </a:r>
          </a:p>
          <a:p>
            <a:pPr lvl="4"/>
            <a:r>
              <a:rPr lang="en-GB" altLang="it-IT"/>
              <a:t>Nono livello struttura</a:t>
            </a: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723900" y="7077075"/>
            <a:ext cx="9355138" cy="96838"/>
          </a:xfrm>
          <a:prstGeom prst="roundRect">
            <a:avLst>
              <a:gd name="adj" fmla="val 1852"/>
            </a:avLst>
          </a:prstGeom>
          <a:solidFill>
            <a:srgbClr val="FF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1987550" y="7288213"/>
            <a:ext cx="8091488" cy="96837"/>
          </a:xfrm>
          <a:prstGeom prst="roundRect">
            <a:avLst>
              <a:gd name="adj" fmla="val 1852"/>
            </a:avLst>
          </a:prstGeom>
          <a:solidFill>
            <a:srgbClr val="FF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 kern="1200">
          <a:solidFill>
            <a:srgbClr val="FF9966"/>
          </a:solidFill>
          <a:latin typeface="+mj-lt"/>
          <a:ea typeface="+mj-ea"/>
          <a:cs typeface="+mj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FF9966"/>
          </a:solidFill>
          <a:latin typeface="Arial" panose="020B0604020202020204" pitchFamily="34" charset="0"/>
          <a:cs typeface="Lucida Sans Unicode" panose="020B0602030504020204" pitchFamily="34" charset="0"/>
        </a:defRPr>
      </a:lvl9pPr>
    </p:titleStyle>
    <p:bodyStyle>
      <a:lvl1pPr marL="342900" indent="-342900" algn="l" defTabSz="449263" rtl="0" fontAlgn="base" hangingPunct="0">
        <a:lnSpc>
          <a:spcPct val="95000"/>
        </a:lnSpc>
        <a:spcBef>
          <a:spcPct val="0"/>
        </a:spcBef>
        <a:spcAft>
          <a:spcPts val="1888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E6E6E6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5000"/>
        </a:lnSpc>
        <a:spcBef>
          <a:spcPct val="0"/>
        </a:spcBef>
        <a:spcAft>
          <a:spcPts val="1125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E6E6E6"/>
          </a:solidFill>
          <a:latin typeface="+mn-lt"/>
          <a:ea typeface="+mn-ea"/>
          <a:cs typeface="+mn-cs"/>
        </a:defRPr>
      </a:lvl2pPr>
      <a:lvl3pPr marL="1143000" indent="-228600" algn="l" defTabSz="449263" rtl="0" fontAlgn="base" hangingPunct="0">
        <a:lnSpc>
          <a:spcPct val="95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E6E6E6"/>
          </a:solidFill>
          <a:latin typeface="+mn-lt"/>
          <a:ea typeface="+mn-ea"/>
          <a:cs typeface="+mn-cs"/>
        </a:defRPr>
      </a:lvl3pPr>
      <a:lvl4pPr marL="1600200" indent="-228600" algn="l" defTabSz="449263" rtl="0" fontAlgn="base" hangingPunct="0">
        <a:lnSpc>
          <a:spcPct val="95000"/>
        </a:lnSpc>
        <a:spcBef>
          <a:spcPct val="0"/>
        </a:spcBef>
        <a:spcAft>
          <a:spcPts val="563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E6E6E6"/>
          </a:solidFill>
          <a:latin typeface="+mn-lt"/>
          <a:ea typeface="+mn-ea"/>
          <a:cs typeface="+mn-cs"/>
        </a:defRPr>
      </a:lvl4pPr>
      <a:lvl5pPr marL="20574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E6E6E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1363" y="117475"/>
            <a:ext cx="8605837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 titolo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89025" y="2224088"/>
            <a:ext cx="8475663" cy="476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16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della struttura</a:t>
            </a:r>
          </a:p>
          <a:p>
            <a:pPr lvl="1"/>
            <a:r>
              <a:rPr lang="en-GB" altLang="it-IT"/>
              <a:t>Secondo livello struttura</a:t>
            </a:r>
          </a:p>
          <a:p>
            <a:pPr lvl="2"/>
            <a:r>
              <a:rPr lang="en-GB" altLang="it-IT"/>
              <a:t>Terzo livello struttura</a:t>
            </a:r>
          </a:p>
          <a:p>
            <a:pPr lvl="3"/>
            <a:r>
              <a:rPr lang="en-GB" altLang="it-IT"/>
              <a:t>Quarto livello struttura</a:t>
            </a:r>
          </a:p>
          <a:p>
            <a:pPr lvl="4"/>
            <a:r>
              <a:rPr lang="en-GB" altLang="it-IT"/>
              <a:t>Quinto livello struttura</a:t>
            </a:r>
          </a:p>
          <a:p>
            <a:pPr lvl="4"/>
            <a:r>
              <a:rPr lang="en-GB" altLang="it-IT"/>
              <a:t>Sesto livello struttura</a:t>
            </a:r>
          </a:p>
          <a:p>
            <a:pPr lvl="4"/>
            <a:r>
              <a:rPr lang="en-GB" altLang="it-IT"/>
              <a:t>Settimo livello struttura</a:t>
            </a:r>
          </a:p>
          <a:p>
            <a:pPr lvl="4"/>
            <a:r>
              <a:rPr lang="en-GB" altLang="it-IT"/>
              <a:t>Ottavo livello struttura</a:t>
            </a:r>
          </a:p>
          <a:p>
            <a:pPr lvl="4"/>
            <a:r>
              <a:rPr lang="en-GB" altLang="it-IT"/>
              <a:t>Nono livello struttura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0" y="6251575"/>
            <a:ext cx="1968500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 kern="1200">
          <a:solidFill>
            <a:srgbClr val="E6E6E6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E6E6E6"/>
          </a:solidFill>
          <a:latin typeface="Arial" panose="020B0604020202020204" pitchFamily="34" charset="0"/>
          <a:cs typeface="Lucida Sans Unicode" panose="020B0602030504020204" pitchFamily="34" charset="0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E6E6E6"/>
          </a:solidFill>
          <a:latin typeface="Arial" panose="020B0604020202020204" pitchFamily="34" charset="0"/>
          <a:cs typeface="Lucida Sans Unicode" panose="020B0602030504020204" pitchFamily="34" charset="0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E6E6E6"/>
          </a:solidFill>
          <a:latin typeface="Arial" panose="020B0604020202020204" pitchFamily="34" charset="0"/>
          <a:cs typeface="Lucida Sans Unicode" panose="020B0602030504020204" pitchFamily="34" charset="0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E6E6E6"/>
          </a:solidFill>
          <a:latin typeface="Arial" panose="020B0604020202020204" pitchFamily="34" charset="0"/>
          <a:cs typeface="Lucida Sans Unicode" panose="020B0602030504020204" pitchFamily="34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E6E6E6"/>
          </a:solidFill>
          <a:latin typeface="Arial" panose="020B0604020202020204" pitchFamily="34" charset="0"/>
          <a:cs typeface="Lucida Sans Unicode" panose="020B0602030504020204" pitchFamily="34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E6E6E6"/>
          </a:solidFill>
          <a:latin typeface="Arial" panose="020B0604020202020204" pitchFamily="34" charset="0"/>
          <a:cs typeface="Lucida Sans Unicode" panose="020B0602030504020204" pitchFamily="34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E6E6E6"/>
          </a:solidFill>
          <a:latin typeface="Arial" panose="020B0604020202020204" pitchFamily="34" charset="0"/>
          <a:cs typeface="Lucida Sans Unicode" panose="020B0602030504020204" pitchFamily="34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 i="1">
          <a:solidFill>
            <a:srgbClr val="E6E6E6"/>
          </a:solidFill>
          <a:latin typeface="Arial" panose="020B0604020202020204" pitchFamily="34" charset="0"/>
          <a:cs typeface="Lucida Sans Unicode" panose="020B0602030504020204" pitchFamily="34" charset="0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E6E6E6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E6E6E6"/>
          </a:solidFill>
          <a:latin typeface="+mn-lt"/>
          <a:ea typeface="+mn-ea"/>
          <a:cs typeface="+mn-cs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E6E6E6"/>
          </a:solidFill>
          <a:latin typeface="+mn-lt"/>
          <a:ea typeface="+mn-ea"/>
          <a:cs typeface="+mn-cs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E6E6E6"/>
          </a:solidFill>
          <a:latin typeface="+mn-lt"/>
          <a:ea typeface="+mn-ea"/>
          <a:cs typeface="+mn-cs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99CC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40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35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84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86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8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6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0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0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0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40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4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73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40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3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40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3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3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3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80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40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50825"/>
            <a:ext cx="9072562" cy="1260475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/>
              <a:t>Cervelletto in situ </a:t>
            </a:r>
            <a:br>
              <a:rPr lang="it-IT" altLang="it-IT" sz="2800"/>
            </a:br>
            <a:r>
              <a:rPr lang="it-IT" altLang="it-IT" sz="2800"/>
              <a:t>(sezione sagittale)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1863725"/>
            <a:ext cx="7540625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5111750" y="4608513"/>
            <a:ext cx="1655763" cy="1584325"/>
          </a:xfrm>
          <a:prstGeom prst="roundRect">
            <a:avLst>
              <a:gd name="adj" fmla="val 97"/>
            </a:avLst>
          </a:prstGeom>
          <a:noFill/>
          <a:ln w="72000" cap="flat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Group 1"/>
          <p:cNvGraphicFramePr>
            <a:graphicFrameLocks noGrp="1"/>
          </p:cNvGraphicFramePr>
          <p:nvPr/>
        </p:nvGraphicFramePr>
        <p:xfrm>
          <a:off x="266700" y="554038"/>
          <a:ext cx="9805988" cy="6616513"/>
        </p:xfrm>
        <a:graphic>
          <a:graphicData uri="http://schemas.openxmlformats.org/drawingml/2006/table">
            <a:tbl>
              <a:tblPr/>
              <a:tblGrid>
                <a:gridCol w="1746250">
                  <a:extLst>
                    <a:ext uri="{9D8B030D-6E8A-4147-A177-3AD203B41FA5}">
                      <a16:colId xmlns:a16="http://schemas.microsoft.com/office/drawing/2014/main" val="3039640852"/>
                    </a:ext>
                  </a:extLst>
                </a:gridCol>
                <a:gridCol w="1728788">
                  <a:extLst>
                    <a:ext uri="{9D8B030D-6E8A-4147-A177-3AD203B41FA5}">
                      <a16:colId xmlns:a16="http://schemas.microsoft.com/office/drawing/2014/main" val="3715444909"/>
                    </a:ext>
                  </a:extLst>
                </a:gridCol>
                <a:gridCol w="1833562">
                  <a:extLst>
                    <a:ext uri="{9D8B030D-6E8A-4147-A177-3AD203B41FA5}">
                      <a16:colId xmlns:a16="http://schemas.microsoft.com/office/drawing/2014/main" val="2880200523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3820053098"/>
                    </a:ext>
                  </a:extLst>
                </a:gridCol>
                <a:gridCol w="2420938">
                  <a:extLst>
                    <a:ext uri="{9D8B030D-6E8A-4147-A177-3AD203B41FA5}">
                      <a16:colId xmlns:a16="http://schemas.microsoft.com/office/drawing/2014/main" val="2301334003"/>
                    </a:ext>
                  </a:extLst>
                </a:gridCol>
              </a:tblGrid>
              <a:tr h="855663">
                <a:tc gridSpan="2"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TIPO CELLULARE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AZIONE SINAPTICA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STRATO CORTICALE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DESTINAZIONE POSTSINAPTICA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049500"/>
                  </a:ext>
                </a:extLst>
              </a:tr>
              <a:tr h="898525"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Neurone proiettivo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Cellule del Purkinje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Inibitoria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Strato delle cellule del Purkinje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Nuclei profondi</a:t>
                      </a:r>
                    </a:p>
                    <a:p>
                      <a:pPr marL="0" marR="0" lvl="0" indent="0" algn="ctr" defTabSz="449263" rtl="0" eaLnBrk="0" fontAlgn="base" latinLnBrk="0" hangingPunct="0">
                        <a:lnSpc>
                          <a:spcPts val="3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Nuclei vestibolari 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6996846"/>
                  </a:ext>
                </a:extLst>
              </a:tr>
              <a:tr h="1208088">
                <a:tc rowSpan="4"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FFD320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Interneuroni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Cellule dei Granuli (strato granulare)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Eccitatoria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Strato granulare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Cellule del Purkinje,</a:t>
                      </a:r>
                    </a:p>
                    <a:p>
                      <a:pPr marL="0" marR="0" lvl="0" indent="0" algn="ctr" defTabSz="449263" rtl="0" eaLnBrk="0" fontAlgn="base" latinLnBrk="0" hangingPunct="0">
                        <a:lnSpc>
                          <a:spcPts val="3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6FF33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stellate, a canestro e del Golgi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455484"/>
                  </a:ext>
                </a:extLst>
              </a:tr>
              <a:tr h="1277938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Cellule a canestro (strato molecolare)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Inibitoria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Strato molecolare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Cellule del Purkinje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244197"/>
                  </a:ext>
                </a:extLst>
              </a:tr>
              <a:tr h="98107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Cellule stellate (esterne, strato molecolare)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Inibitoria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Strato molecolare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Cellule del Purkinje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7399631"/>
                  </a:ext>
                </a:extLst>
              </a:tr>
              <a:tr h="13906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Cellule del Golgi (strato granulare)</a:t>
                      </a:r>
                    </a:p>
                    <a:p>
                      <a:pPr marL="0" marR="0" lvl="0" indent="0" algn="ctr" defTabSz="449263" rtl="0" eaLnBrk="1" fontAlgn="base" latinLnBrk="0" hangingPunct="0">
                        <a:lnSpc>
                          <a:spcPts val="3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it-IT" altLang="it-IT" sz="1400" b="1" i="0" u="none" strike="noStrike" cap="none" normalizeH="0" baseline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Arial Black" panose="020B0A04020102020204" pitchFamily="34" charset="0"/>
                        <a:ea typeface="Microsoft YaHei" panose="020B0503020204020204" pitchFamily="34" charset="-122"/>
                        <a:cs typeface="Arial Unicode MS" pitchFamily="32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Inibitoria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Strato granulare</a:t>
                      </a: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1pPr>
                      <a:lvl2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4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2pPr>
                      <a:lvl3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 sz="2000"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3pPr>
                      <a:lvl4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E6E6E6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4pPr>
                      <a:lvl5pPr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  <a:defRPr>
                          <a:solidFill>
                            <a:srgbClr val="99CCFF"/>
                          </a:solidFill>
                          <a:latin typeface="Arial" panose="020B0604020202020204" pitchFamily="34" charset="0"/>
                          <a:cs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3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r>
                        <a:rPr kumimoji="0" lang="it-IT" altLang="it-IT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anose="020B0A04020102020204" pitchFamily="34" charset="0"/>
                          <a:ea typeface="Microsoft YaHei" panose="020B0503020204020204" pitchFamily="34" charset="-122"/>
                          <a:cs typeface="Arial Unicode MS" pitchFamily="32" charset="0"/>
                        </a:rPr>
                        <a:t>Cellule dei Granuli</a:t>
                      </a:r>
                    </a:p>
                    <a:p>
                      <a:pPr marL="0" marR="0" lvl="0" indent="0" algn="ctr" defTabSz="449263" rtl="0" eaLnBrk="1" fontAlgn="base" latinLnBrk="0" hangingPunct="0">
                        <a:lnSpc>
                          <a:spcPts val="3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9410700" algn="l"/>
                        </a:tabLst>
                      </a:pPr>
                      <a:endParaRPr kumimoji="0" lang="it-IT" altLang="it-IT" sz="1400" b="1" i="0" u="none" strike="noStrike" cap="none" normalizeH="0" baseline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Arial Black" panose="020B0A04020102020204" pitchFamily="34" charset="0"/>
                        <a:ea typeface="Microsoft YaHei" panose="020B0503020204020204" pitchFamily="34" charset="-122"/>
                        <a:cs typeface="Arial Unicode MS" pitchFamily="32" charset="0"/>
                      </a:endParaRPr>
                    </a:p>
                  </a:txBody>
                  <a:tcPr marL="90000" marR="90000" marT="46800" marB="46800" anchor="ctr" horzOverflow="overflow">
                    <a:lnL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0847164"/>
                  </a:ext>
                </a:extLst>
              </a:tr>
            </a:tbl>
          </a:graphicData>
        </a:graphic>
      </p:graphicFrame>
      <p:sp>
        <p:nvSpPr>
          <p:cNvPr id="15447" name="Text Box 87"/>
          <p:cNvSpPr txBox="1">
            <a:spLocks noChangeArrowheads="1"/>
          </p:cNvSpPr>
          <p:nvPr/>
        </p:nvSpPr>
        <p:spPr bwMode="auto">
          <a:xfrm>
            <a:off x="0" y="74613"/>
            <a:ext cx="100806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spcBef>
                <a:spcPts val="1750"/>
              </a:spcBef>
              <a:buClrTx/>
              <a:buFontTx/>
              <a:buNone/>
            </a:pPr>
            <a:r>
              <a:rPr lang="it-IT" altLang="it-IT" sz="2800" b="1">
                <a:solidFill>
                  <a:srgbClr val="FFFF00"/>
                </a:solidFill>
                <a:latin typeface="Arial Black" panose="020B0A04020102020204" pitchFamily="34" charset="0"/>
              </a:rPr>
              <a:t>CELLULE DELLA CORTECCIA CEREBELLARE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281" y="-1"/>
            <a:ext cx="4332814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77017" y="222241"/>
            <a:ext cx="5160529" cy="5986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102"/>
              </a:spcBef>
              <a:buClrTx/>
            </a:pPr>
            <a:r>
              <a:rPr lang="it-IT" altLang="it-IT" b="1"/>
              <a:t>Circuiti delle connessioni fra i nuclei della base e le proiezioni talamo corticali (circuito motorio scheletrico)</a:t>
            </a:r>
          </a:p>
          <a:p>
            <a:pPr algn="ctr">
              <a:spcBef>
                <a:spcPts val="1102"/>
              </a:spcBef>
              <a:buClrTx/>
            </a:pPr>
            <a:r>
              <a:rPr lang="it-IT" altLang="it-IT" sz="2646" b="1" u="sng">
                <a:latin typeface="Arial Black" panose="020B0A04020102020204" pitchFamily="34" charset="0"/>
              </a:rPr>
              <a:t>LA VIA INDIRETTA</a:t>
            </a:r>
            <a:r>
              <a:rPr lang="it-IT" altLang="it-IT" sz="1764"/>
              <a:t> </a:t>
            </a:r>
          </a:p>
          <a:p>
            <a:pPr algn="ctr">
              <a:spcBef>
                <a:spcPts val="1378"/>
              </a:spcBef>
              <a:buClrTx/>
            </a:pPr>
            <a:r>
              <a:rPr lang="it-IT" altLang="it-IT" sz="2205">
                <a:latin typeface="Arial Black" panose="020B0A04020102020204" pitchFamily="34" charset="0"/>
              </a:rPr>
              <a:t>Putamen</a:t>
            </a:r>
          </a:p>
          <a:p>
            <a:pPr>
              <a:spcBef>
                <a:spcPts val="1378"/>
              </a:spcBef>
              <a:buClrTx/>
            </a:pPr>
            <a:endParaRPr lang="it-IT" altLang="it-IT" sz="2205">
              <a:latin typeface="Arial Black" panose="020B0A04020102020204" pitchFamily="34" charset="0"/>
            </a:endParaRPr>
          </a:p>
          <a:p>
            <a:pPr algn="ctr">
              <a:spcBef>
                <a:spcPts val="1378"/>
              </a:spcBef>
              <a:buClrTx/>
            </a:pPr>
            <a:r>
              <a:rPr lang="it-IT" altLang="it-IT" sz="2205">
                <a:latin typeface="Arial Black" panose="020B0A04020102020204" pitchFamily="34" charset="0"/>
              </a:rPr>
              <a:t>Segmento Esterno Del Pallido</a:t>
            </a:r>
          </a:p>
          <a:p>
            <a:pPr>
              <a:spcBef>
                <a:spcPts val="1102"/>
              </a:spcBef>
              <a:buClrTx/>
            </a:pPr>
            <a:endParaRPr lang="it-IT" altLang="it-IT" sz="1764"/>
          </a:p>
          <a:p>
            <a:pPr algn="ctr">
              <a:spcBef>
                <a:spcPts val="1102"/>
              </a:spcBef>
              <a:buClrTx/>
            </a:pPr>
            <a:r>
              <a:rPr lang="it-IT" altLang="it-IT" sz="2205">
                <a:latin typeface="Arial Black" panose="020B0A04020102020204" pitchFamily="34" charset="0"/>
              </a:rPr>
              <a:t>Nucleo Subtalamico</a:t>
            </a:r>
            <a:r>
              <a:rPr lang="it-IT" altLang="it-IT" sz="1764"/>
              <a:t> </a:t>
            </a:r>
          </a:p>
          <a:p>
            <a:pPr>
              <a:spcBef>
                <a:spcPts val="1102"/>
              </a:spcBef>
              <a:buClrTx/>
            </a:pPr>
            <a:r>
              <a:rPr lang="it-IT" altLang="it-IT" sz="1764"/>
              <a:t>prevede una </a:t>
            </a:r>
            <a:r>
              <a:rPr lang="it-IT" altLang="it-IT" sz="1764">
                <a:latin typeface="Arial Black" panose="020B0A04020102020204" pitchFamily="34" charset="0"/>
              </a:rPr>
              <a:t>DOPPIA INIBIZIONE</a:t>
            </a:r>
            <a:r>
              <a:rPr lang="it-IT" altLang="it-IT" sz="1764"/>
              <a:t>, che </a:t>
            </a:r>
            <a:r>
              <a:rPr lang="it-IT" altLang="it-IT" sz="1764">
                <a:latin typeface="Arial Black" panose="020B0A04020102020204" pitchFamily="34" charset="0"/>
              </a:rPr>
              <a:t>DISINIBISCE (ATTIVA)</a:t>
            </a:r>
            <a:r>
              <a:rPr lang="it-IT" altLang="it-IT" sz="1764"/>
              <a:t> il nucleo subtalamico, il quale eccita il segmento interno del pallido che può così esercitare la sua azioni inibitoria sulle proiezioni talamo-corticali </a:t>
            </a:r>
          </a:p>
          <a:p>
            <a:pPr>
              <a:spcBef>
                <a:spcPts val="1102"/>
              </a:spcBef>
              <a:buClrTx/>
            </a:pPr>
            <a:r>
              <a:rPr lang="it-IT" altLang="it-IT" sz="1764"/>
              <a:t>(effetto</a:t>
            </a:r>
            <a:r>
              <a:rPr lang="it-IT" altLang="it-IT" sz="1764" b="1"/>
              <a:t>: </a:t>
            </a:r>
          </a:p>
          <a:p>
            <a:pPr algn="ctr">
              <a:spcBef>
                <a:spcPts val="1102"/>
              </a:spcBef>
              <a:buClrTx/>
            </a:pPr>
            <a:r>
              <a:rPr lang="it-IT" altLang="it-IT" sz="2205" b="1">
                <a:latin typeface="Arial Black" panose="020B0A04020102020204" pitchFamily="34" charset="0"/>
              </a:rPr>
              <a:t>INIBIZIONE DEL MOVIMENTO</a:t>
            </a:r>
            <a:r>
              <a:rPr lang="it-IT" altLang="it-IT" sz="1764"/>
              <a:t>)</a:t>
            </a: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2579918" y="2299401"/>
            <a:ext cx="316737" cy="477730"/>
          </a:xfrm>
          <a:prstGeom prst="downArrow">
            <a:avLst>
              <a:gd name="adj1" fmla="val 38176"/>
              <a:gd name="adj2" fmla="val 150829"/>
            </a:avLst>
          </a:prstGeom>
          <a:solidFill>
            <a:srgbClr val="FF9900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2579918" y="3291609"/>
            <a:ext cx="316737" cy="477729"/>
          </a:xfrm>
          <a:prstGeom prst="downArrow">
            <a:avLst>
              <a:gd name="adj1" fmla="val 50000"/>
              <a:gd name="adj2" fmla="val 37707"/>
            </a:avLst>
          </a:prstGeom>
          <a:solidFill>
            <a:srgbClr val="FF9900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341464" y="5953244"/>
            <a:ext cx="2738632" cy="1105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49604" rIns="99208" bIns="49604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SNc=Substantia Nigra       </a:t>
            </a:r>
          </a:p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         Compatta</a:t>
            </a:r>
          </a:p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Gpi=Pallido Interno</a:t>
            </a:r>
          </a:p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Gpe=Pallido Esterno</a:t>
            </a:r>
          </a:p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NST=Nucleo Subtlamico</a:t>
            </a:r>
          </a:p>
        </p:txBody>
      </p:sp>
    </p:spTree>
    <p:extLst>
      <p:ext uri="{BB962C8B-B14F-4D97-AF65-F5344CB8AC3E}">
        <p14:creationId xmlns:p14="http://schemas.microsoft.com/office/powerpoint/2010/main" val="18975973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529" y="251989"/>
            <a:ext cx="10079567" cy="1259946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>
                <a:latin typeface="Arial Black" panose="020B0A04020102020204" pitchFamily="34" charset="0"/>
              </a:rPr>
              <a:t>LESIONI DEI NUCLEI DELLA BASE COMPORTANO: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04507" y="1763924"/>
            <a:ext cx="9071610" cy="4955787"/>
          </a:xfrm>
          <a:ln/>
        </p:spPr>
        <p:txBody>
          <a:bodyPr/>
          <a:lstStyle/>
          <a:p>
            <a:pPr indent="-369230">
              <a:buClrTx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endParaRPr lang="it-IT" altLang="it-IT"/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/>
              <a:t>	-disturbi del movimento, di notevole impatto clinico;</a:t>
            </a:r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endParaRPr lang="it-IT" altLang="it-IT" sz="3086"/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/>
              <a:t>	-disturbi psichiatrici </a:t>
            </a:r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/>
              <a:t>    (spesso ad insorgenza tardiva).</a:t>
            </a:r>
          </a:p>
        </p:txBody>
      </p:sp>
    </p:spTree>
    <p:extLst>
      <p:ext uri="{BB962C8B-B14F-4D97-AF65-F5344CB8AC3E}">
        <p14:creationId xmlns:p14="http://schemas.microsoft.com/office/powerpoint/2010/main" val="20357114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556" y="922211"/>
            <a:ext cx="4894539" cy="6637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436260" y="208241"/>
            <a:ext cx="6747710" cy="102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965"/>
              </a:spcBef>
              <a:buClrTx/>
            </a:pPr>
            <a:r>
              <a:rPr lang="it-IT" altLang="it-IT" sz="1543" b="1"/>
              <a:t>Disturbi ipercinetici: Corea o malattia di Huntington</a:t>
            </a:r>
          </a:p>
          <a:p>
            <a:pPr>
              <a:spcBef>
                <a:spcPts val="965"/>
              </a:spcBef>
              <a:buClrTx/>
            </a:pPr>
            <a:r>
              <a:rPr lang="it-IT" altLang="it-IT" sz="1543" b="1"/>
              <a:t>Aumento anomalo degli impulsi eccitatori verso la corteccia</a:t>
            </a:r>
          </a:p>
          <a:p>
            <a:pPr>
              <a:spcBef>
                <a:spcPts val="965"/>
              </a:spcBef>
              <a:buClrTx/>
            </a:pPr>
            <a:r>
              <a:rPr lang="it-IT" altLang="it-IT" sz="1543" b="1"/>
              <a:t>Causa: lesione della via indiretta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17" y="1319443"/>
            <a:ext cx="4693298" cy="5953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9368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292" y="1160201"/>
            <a:ext cx="4518306" cy="6399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436261" y="367484"/>
            <a:ext cx="5477265" cy="127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102"/>
              </a:spcBef>
              <a:buClrTx/>
            </a:pPr>
            <a:r>
              <a:rPr lang="it-IT" altLang="it-IT" sz="1543" b="1"/>
              <a:t>Disturbi ipercinetici: </a:t>
            </a:r>
            <a:r>
              <a:rPr lang="it-IT" altLang="it-IT" sz="1764" b="1"/>
              <a:t>Emiballismo</a:t>
            </a:r>
          </a:p>
          <a:p>
            <a:pPr>
              <a:spcBef>
                <a:spcPts val="965"/>
              </a:spcBef>
              <a:buClrTx/>
            </a:pPr>
            <a:r>
              <a:rPr lang="it-IT" altLang="it-IT" sz="1543" b="1"/>
              <a:t>Aumento anomalo degli impulsi eccitatori versi la corteccia</a:t>
            </a:r>
          </a:p>
          <a:p>
            <a:pPr>
              <a:spcBef>
                <a:spcPts val="965"/>
              </a:spcBef>
              <a:buClrTx/>
            </a:pPr>
            <a:r>
              <a:rPr lang="it-IT" altLang="it-IT" sz="1543" b="1"/>
              <a:t>Causa: lesione del nucleo subtalamico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58" y="1716676"/>
            <a:ext cx="4371312" cy="555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66306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818" y="1240697"/>
            <a:ext cx="5043283" cy="6318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36261" y="208241"/>
            <a:ext cx="8732125" cy="102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965"/>
              </a:spcBef>
              <a:buClrTx/>
            </a:pPr>
            <a:r>
              <a:rPr lang="it-IT" altLang="it-IT" sz="1543" b="1"/>
              <a:t>Disturbi ipocinetici: Morbo di Parkinson</a:t>
            </a:r>
          </a:p>
          <a:p>
            <a:pPr>
              <a:spcBef>
                <a:spcPts val="965"/>
              </a:spcBef>
              <a:buClrTx/>
            </a:pPr>
            <a:r>
              <a:rPr lang="it-IT" altLang="it-IT" sz="1543" b="1"/>
              <a:t>Riduzione anomala degli impulsi eccitatori versi la corteccia</a:t>
            </a:r>
          </a:p>
          <a:p>
            <a:pPr>
              <a:spcBef>
                <a:spcPts val="965"/>
              </a:spcBef>
              <a:buClrTx/>
            </a:pPr>
            <a:r>
              <a:rPr lang="it-IT" altLang="it-IT" sz="1543" b="1"/>
              <a:t>Causa: lesione della via nigro-striatale (Circuito Intrinseco)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60" y="1319443"/>
            <a:ext cx="4415060" cy="62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68130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3425825"/>
            <a:ext cx="10080625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 hangingPunct="1"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</a:rPr>
              <a:t>Il </a:t>
            </a: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PEDUNCOLO CEREBELLARE INFERIORE</a:t>
            </a:r>
            <a:r>
              <a:rPr lang="it-IT" altLang="it-IT" sz="2000">
                <a:solidFill>
                  <a:srgbClr val="FFFF00"/>
                </a:solidFill>
              </a:rPr>
              <a:t> è composto da fibre nervose, prevalentemente</a:t>
            </a: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 AFFERENTI</a:t>
            </a:r>
            <a:r>
              <a:rPr lang="it-IT" altLang="it-IT" sz="2000">
                <a:solidFill>
                  <a:srgbClr val="FFFF00"/>
                </a:solidFill>
              </a:rPr>
              <a:t>;</a:t>
            </a:r>
          </a:p>
          <a:p>
            <a:pPr algn="just" hangingPunct="1">
              <a:buClrTx/>
              <a:buFontTx/>
              <a:buNone/>
            </a:pPr>
            <a:endParaRPr lang="it-IT" altLang="it-IT" sz="2000">
              <a:solidFill>
                <a:srgbClr val="FFFF00"/>
              </a:solidFill>
            </a:endParaRPr>
          </a:p>
          <a:p>
            <a:pPr algn="just" hangingPunct="1"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</a:rPr>
              <a:t>Il </a:t>
            </a: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PEDUNCOLO CEREBELLARE MEDIO</a:t>
            </a:r>
            <a:r>
              <a:rPr lang="it-IT" altLang="it-IT" sz="2000">
                <a:solidFill>
                  <a:srgbClr val="FFFF00"/>
                </a:solidFill>
              </a:rPr>
              <a:t> è composto da fibre nervose, esclusivamente </a:t>
            </a: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AFFERENTI</a:t>
            </a:r>
            <a:r>
              <a:rPr lang="it-IT" altLang="it-IT" sz="2000">
                <a:solidFill>
                  <a:srgbClr val="FFFF00"/>
                </a:solidFill>
              </a:rPr>
              <a:t>;</a:t>
            </a:r>
          </a:p>
          <a:p>
            <a:pPr algn="just" hangingPunct="1">
              <a:buClrTx/>
              <a:buFontTx/>
              <a:buNone/>
            </a:pPr>
            <a:endParaRPr lang="it-IT" altLang="it-IT" sz="2000">
              <a:solidFill>
                <a:srgbClr val="FFFF00"/>
              </a:solidFill>
            </a:endParaRPr>
          </a:p>
          <a:p>
            <a:pPr algn="just" hangingPunct="1"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</a:rPr>
              <a:t>Il </a:t>
            </a: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PEDUNCOLO CEREBELLARE SUPERIORE</a:t>
            </a:r>
            <a:r>
              <a:rPr lang="it-IT" altLang="it-IT" sz="2000">
                <a:solidFill>
                  <a:srgbClr val="FFFF00"/>
                </a:solidFill>
              </a:rPr>
              <a:t> è composto da fibre nervose, prevalentemente </a:t>
            </a: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EFFERENTI</a:t>
            </a:r>
            <a:r>
              <a:rPr lang="it-IT" altLang="it-IT" sz="2000">
                <a:solidFill>
                  <a:srgbClr val="FFFF00"/>
                </a:solidFill>
              </a:rPr>
              <a:t>.</a:t>
            </a:r>
          </a:p>
          <a:p>
            <a:pPr algn="just" hangingPunct="1">
              <a:buClrTx/>
              <a:buFontTx/>
              <a:buNone/>
            </a:pPr>
            <a:endParaRPr lang="it-IT" altLang="it-IT" sz="2000">
              <a:solidFill>
                <a:srgbClr val="FFFF00"/>
              </a:solidFill>
            </a:endParaRPr>
          </a:p>
          <a:p>
            <a:pPr algn="just" hangingPunct="1"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</a:rPr>
              <a:t>Il rapporto fra input (fibre afferenti) ed output cerebellare (fibre efferenti) </a:t>
            </a:r>
          </a:p>
          <a:p>
            <a:pPr algn="just" hangingPunct="1"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</a:rPr>
              <a:t>è di 20:1.</a:t>
            </a: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76225" y="287338"/>
            <a:ext cx="421481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CONNESSIONI DEL CERVELLETTO: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PEDUNCOLI  CEREBELLARI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" t="1114" b="2083"/>
          <a:stretch>
            <a:fillRect/>
          </a:stretch>
        </p:blipFill>
        <p:spPr bwMode="auto">
          <a:xfrm>
            <a:off x="5595938" y="0"/>
            <a:ext cx="44831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609" t="1114" b="208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88" y="0"/>
            <a:ext cx="6992937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1954213"/>
            <a:ext cx="2976563" cy="192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SCHEMA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GENERALE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delle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CONNESSIONI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CEREBELLARI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196850" y="0"/>
            <a:ext cx="9882188" cy="1260475"/>
          </a:xfrm>
          <a:ln/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FIBRE AFFERENTI AL CERVELLETTO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802813" cy="6394450"/>
          </a:xfrm>
          <a:ln/>
        </p:spPr>
        <p:txBody>
          <a:bodyPr lIns="90000" tIns="46800" rIns="90000" bIns="46800"/>
          <a:lstStyle/>
          <a:p>
            <a:pPr marL="609600" indent="-592138" algn="just">
              <a:lnSpc>
                <a:spcPct val="100000"/>
              </a:lnSpc>
              <a:spcBef>
                <a:spcPts val="700"/>
              </a:spcBef>
              <a:spcAft>
                <a:spcPts val="1425"/>
              </a:spcAft>
              <a:buClrTx/>
              <a:buFontTx/>
              <a:buNone/>
              <a:tabLst>
                <a:tab pos="6096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800" b="1"/>
              <a:t>	</a:t>
            </a:r>
            <a:r>
              <a:rPr lang="it-IT" altLang="it-IT" b="1"/>
              <a:t>1. </a:t>
            </a:r>
            <a:r>
              <a:rPr lang="it-IT" altLang="it-IT" b="1">
                <a:solidFill>
                  <a:srgbClr val="F8F8F8"/>
                </a:solidFill>
              </a:rPr>
              <a:t>FIBRE RAMPICANTI</a:t>
            </a:r>
            <a:r>
              <a:rPr lang="it-IT" altLang="it-IT">
                <a:solidFill>
                  <a:srgbClr val="F8F8F8"/>
                </a:solidFill>
              </a:rPr>
              <a:t> dal complesso dei </a:t>
            </a:r>
            <a:r>
              <a:rPr lang="it-IT" altLang="it-IT" b="1">
                <a:solidFill>
                  <a:srgbClr val="F8F8F8"/>
                </a:solidFill>
              </a:rPr>
              <a:t>NUCLEI OLIVARI INFERIORI del BULBO</a:t>
            </a:r>
            <a:r>
              <a:rPr lang="it-IT" altLang="it-IT">
                <a:solidFill>
                  <a:srgbClr val="F8F8F8"/>
                </a:solidFill>
              </a:rPr>
              <a:t>, raggiungono i DENDRITI di PURKINJE, i DENDRITI delle CELLULE dei CANESTRI e le CELLULE di GOLGI</a:t>
            </a:r>
          </a:p>
          <a:p>
            <a:pPr marL="609600" indent="-592138" algn="just">
              <a:lnSpc>
                <a:spcPct val="95000"/>
              </a:lnSpc>
              <a:spcBef>
                <a:spcPts val="700"/>
              </a:spcBef>
              <a:spcAft>
                <a:spcPts val="1425"/>
              </a:spcAft>
              <a:buClrTx/>
              <a:buFontTx/>
              <a:buNone/>
              <a:tabLst>
                <a:tab pos="6096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b="1"/>
              <a:t>       2. FIBRE MUSCOIDI</a:t>
            </a:r>
            <a:r>
              <a:rPr lang="it-IT" altLang="it-IT" b="1">
                <a:solidFill>
                  <a:srgbClr val="F8F8F8"/>
                </a:solidFill>
              </a:rPr>
              <a:t>,</a:t>
            </a:r>
            <a:r>
              <a:rPr lang="it-IT" altLang="it-IT">
                <a:solidFill>
                  <a:srgbClr val="F8F8F8"/>
                </a:solidFill>
              </a:rPr>
              <a:t> da altri distretti: </a:t>
            </a:r>
          </a:p>
          <a:p>
            <a:pPr marL="609600" indent="-592138" algn="just">
              <a:lnSpc>
                <a:spcPct val="50000"/>
              </a:lnSpc>
              <a:spcBef>
                <a:spcPts val="700"/>
              </a:spcBef>
              <a:spcAft>
                <a:spcPts val="1400"/>
              </a:spcAft>
              <a:buClrTx/>
              <a:buFontTx/>
              <a:buNone/>
              <a:tabLst>
                <a:tab pos="6096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8F8F8"/>
                </a:solidFill>
              </a:rPr>
              <a:t>           -</a:t>
            </a:r>
            <a:r>
              <a:rPr lang="it-IT" altLang="it-IT" b="1">
                <a:solidFill>
                  <a:srgbClr val="F8F8F8"/>
                </a:solidFill>
              </a:rPr>
              <a:t>NUCLEI PONTINI (specifici per il circuito cerebro-</a:t>
            </a:r>
          </a:p>
          <a:p>
            <a:pPr marL="609600" indent="-592138" algn="just">
              <a:lnSpc>
                <a:spcPct val="50000"/>
              </a:lnSpc>
              <a:spcBef>
                <a:spcPts val="700"/>
              </a:spcBef>
              <a:spcAft>
                <a:spcPts val="1400"/>
              </a:spcAft>
              <a:buClrTx/>
              <a:buFontTx/>
              <a:buNone/>
              <a:tabLst>
                <a:tab pos="6096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b="1">
                <a:solidFill>
                  <a:srgbClr val="F8F8F8"/>
                </a:solidFill>
              </a:rPr>
              <a:t>                                           cerebellare)</a:t>
            </a:r>
          </a:p>
          <a:p>
            <a:pPr marL="609600" indent="-592138" algn="just">
              <a:lnSpc>
                <a:spcPct val="50000"/>
              </a:lnSpc>
              <a:spcBef>
                <a:spcPts val="700"/>
              </a:spcBef>
              <a:spcAft>
                <a:spcPts val="1400"/>
              </a:spcAft>
              <a:buClrTx/>
              <a:buFontTx/>
              <a:buNone/>
              <a:tabLst>
                <a:tab pos="6096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b="1">
                <a:solidFill>
                  <a:srgbClr val="F8F8F8"/>
                </a:solidFill>
              </a:rPr>
              <a:t>           -FORMAZIONE RETICOLARE </a:t>
            </a:r>
          </a:p>
          <a:p>
            <a:pPr marL="609600" indent="-592138" algn="just">
              <a:lnSpc>
                <a:spcPct val="50000"/>
              </a:lnSpc>
              <a:spcBef>
                <a:spcPts val="700"/>
              </a:spcBef>
              <a:spcAft>
                <a:spcPts val="1400"/>
              </a:spcAft>
              <a:buClrTx/>
              <a:buFontTx/>
              <a:buNone/>
              <a:tabLst>
                <a:tab pos="6096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b="1">
                <a:solidFill>
                  <a:srgbClr val="F8F8F8"/>
                </a:solidFill>
              </a:rPr>
              <a:t>           -NUCLEI VESTIBOLARI  </a:t>
            </a:r>
          </a:p>
          <a:p>
            <a:pPr marL="609600" indent="-592138" algn="just">
              <a:lnSpc>
                <a:spcPct val="50000"/>
              </a:lnSpc>
              <a:spcBef>
                <a:spcPts val="700"/>
              </a:spcBef>
              <a:spcAft>
                <a:spcPts val="1400"/>
              </a:spcAft>
              <a:buClrTx/>
              <a:buFontTx/>
              <a:buNone/>
              <a:tabLst>
                <a:tab pos="6096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b="1">
                <a:solidFill>
                  <a:srgbClr val="F8F8F8"/>
                </a:solidFill>
              </a:rPr>
              <a:t>           -MIDOLLO SPINALE</a:t>
            </a:r>
          </a:p>
          <a:p>
            <a:pPr marL="609600" indent="-592138" algn="just">
              <a:lnSpc>
                <a:spcPct val="95000"/>
              </a:lnSpc>
              <a:spcBef>
                <a:spcPts val="700"/>
              </a:spcBef>
              <a:spcAft>
                <a:spcPts val="1400"/>
              </a:spcAft>
              <a:buClrTx/>
              <a:buFontTx/>
              <a:buNone/>
              <a:tabLst>
                <a:tab pos="6096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8F8F8"/>
                </a:solidFill>
              </a:rPr>
              <a:t> Le fibre </a:t>
            </a:r>
            <a:r>
              <a:rPr lang="it-IT" altLang="it-IT" b="1">
                <a:solidFill>
                  <a:srgbClr val="F8F8F8"/>
                </a:solidFill>
              </a:rPr>
              <a:t>MUSCOIDI</a:t>
            </a:r>
            <a:r>
              <a:rPr lang="it-IT" altLang="it-IT">
                <a:solidFill>
                  <a:srgbClr val="F8F8F8"/>
                </a:solidFill>
              </a:rPr>
              <a:t> raggiungono le </a:t>
            </a:r>
            <a:r>
              <a:rPr lang="it-IT" altLang="it-IT" b="1">
                <a:solidFill>
                  <a:srgbClr val="F8F8F8"/>
                </a:solidFill>
              </a:rPr>
              <a:t>CELLULE dei GRANULI </a:t>
            </a:r>
            <a:r>
              <a:rPr lang="it-IT" altLang="it-IT">
                <a:solidFill>
                  <a:srgbClr val="F8F8F8"/>
                </a:solidFill>
              </a:rPr>
              <a:t>e le </a:t>
            </a:r>
            <a:r>
              <a:rPr lang="it-IT" altLang="it-IT" b="1">
                <a:solidFill>
                  <a:srgbClr val="F8F8F8"/>
                </a:solidFill>
              </a:rPr>
              <a:t>CELLULE di GOLGI.</a:t>
            </a:r>
          </a:p>
          <a:p>
            <a:pPr marL="609600" indent="-592138" algn="just">
              <a:lnSpc>
                <a:spcPct val="95000"/>
              </a:lnSpc>
              <a:spcBef>
                <a:spcPts val="700"/>
              </a:spcBef>
              <a:spcAft>
                <a:spcPts val="1400"/>
              </a:spcAft>
              <a:buClrTx/>
              <a:buFontTx/>
              <a:buNone/>
              <a:tabLst>
                <a:tab pos="6096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b="1"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0"/>
            <a:ext cx="4129087" cy="341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3303588"/>
            <a:ext cx="3919537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3144838"/>
            <a:ext cx="3962400" cy="441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515938" y="207963"/>
            <a:ext cx="9072562" cy="1260475"/>
          </a:xfrm>
          <a:ln/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SUDDIVISIONE FUNZIONALE DEL CERVELLETTO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90513" y="1762125"/>
            <a:ext cx="8142287" cy="5276850"/>
          </a:xfrm>
          <a:ln/>
        </p:spPr>
        <p:txBody>
          <a:bodyPr tIns="18360"/>
          <a:lstStyle/>
          <a:p>
            <a:endParaRPr lang="it-IT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8425"/>
            <a:ext cx="10080625" cy="501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492250" y="3333750"/>
            <a:ext cx="1508125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000">
                <a:solidFill>
                  <a:srgbClr val="F8084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Cerebro-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000">
                <a:solidFill>
                  <a:srgbClr val="F8084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Cerebello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408488" y="3938588"/>
            <a:ext cx="1508125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000">
                <a:solidFill>
                  <a:srgbClr val="F8084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Cerebro-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000">
                <a:solidFill>
                  <a:srgbClr val="F8084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Cerebello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63500"/>
            <a:ext cx="9445625" cy="361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96850" y="4130675"/>
            <a:ext cx="3444875" cy="243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spcBef>
                <a:spcPts val="1000"/>
              </a:spcBef>
              <a:buClrTx/>
              <a:buFontTx/>
              <a:buNone/>
            </a:pPr>
            <a:r>
              <a:rPr lang="it-IT" altLang="it-IT" sz="1600" b="1">
                <a:solidFill>
                  <a:srgbClr val="FFFF00"/>
                </a:solidFill>
              </a:rPr>
              <a:t> </a:t>
            </a: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</a:rPr>
              <a:t>Vestibolocerebello</a:t>
            </a:r>
            <a:r>
              <a:rPr lang="it-IT" altLang="it-IT" sz="1600" b="1">
                <a:solidFill>
                  <a:srgbClr val="F8F8F8"/>
                </a:solidFill>
              </a:rPr>
              <a:t>   </a:t>
            </a:r>
          </a:p>
          <a:p>
            <a:pPr hangingPunct="1">
              <a:spcBef>
                <a:spcPts val="1000"/>
              </a:spcBef>
              <a:buClrTx/>
              <a:buFontTx/>
              <a:buNone/>
            </a:pPr>
            <a:endParaRPr lang="it-IT" altLang="it-IT" sz="1600" b="1">
              <a:solidFill>
                <a:srgbClr val="F8F8F8"/>
              </a:solidFill>
            </a:endParaRPr>
          </a:p>
          <a:p>
            <a:pPr hangingPunct="1">
              <a:spcBef>
                <a:spcPts val="1000"/>
              </a:spcBef>
              <a:buClrTx/>
              <a:buFontTx/>
              <a:buNone/>
            </a:pPr>
            <a:r>
              <a:rPr lang="it-IT" altLang="it-IT" sz="1600" b="1">
                <a:solidFill>
                  <a:srgbClr val="F8F8F8"/>
                </a:solidFill>
              </a:rPr>
              <a:t> </a:t>
            </a:r>
          </a:p>
          <a:p>
            <a:pPr hangingPunct="1">
              <a:spcBef>
                <a:spcPts val="1000"/>
              </a:spcBef>
              <a:buClrTx/>
              <a:buFontTx/>
              <a:buNone/>
            </a:pPr>
            <a:r>
              <a:rPr lang="it-IT" altLang="it-IT" sz="1600">
                <a:solidFill>
                  <a:srgbClr val="F8F8F8"/>
                </a:solidFill>
                <a:latin typeface="Arial Black" panose="020B0A04020102020204" pitchFamily="34" charset="0"/>
              </a:rPr>
              <a:t>Spinocerebello</a:t>
            </a:r>
          </a:p>
          <a:p>
            <a:pPr hangingPunct="1">
              <a:spcBef>
                <a:spcPts val="1000"/>
              </a:spcBef>
              <a:buClrTx/>
              <a:buFontTx/>
              <a:buNone/>
            </a:pPr>
            <a:endParaRPr lang="it-IT" altLang="it-IT" sz="1600" b="1">
              <a:solidFill>
                <a:srgbClr val="F8F8F8"/>
              </a:solidFill>
            </a:endParaRPr>
          </a:p>
          <a:p>
            <a:pPr hangingPunct="1">
              <a:spcBef>
                <a:spcPts val="1000"/>
              </a:spcBef>
              <a:buClrTx/>
              <a:buFontTx/>
              <a:buNone/>
            </a:pPr>
            <a:endParaRPr lang="it-IT" altLang="it-IT" sz="1600" b="1">
              <a:solidFill>
                <a:srgbClr val="66FF33"/>
              </a:solidFill>
            </a:endParaRPr>
          </a:p>
          <a:p>
            <a:pPr hangingPunct="1">
              <a:spcBef>
                <a:spcPts val="1000"/>
              </a:spcBef>
              <a:buClrTx/>
              <a:buFontTx/>
              <a:buNone/>
            </a:pPr>
            <a:r>
              <a:rPr lang="it-IT" altLang="it-IT" sz="1600" b="1">
                <a:solidFill>
                  <a:srgbClr val="66FF33"/>
                </a:solidFill>
              </a:rPr>
              <a:t> (</a:t>
            </a:r>
            <a:r>
              <a:rPr lang="it-IT" altLang="it-IT" sz="1600">
                <a:solidFill>
                  <a:srgbClr val="66FF33"/>
                </a:solidFill>
                <a:latin typeface="Arial Black" panose="020B0A04020102020204" pitchFamily="34" charset="0"/>
              </a:rPr>
              <a:t>Cerebrocerebello</a:t>
            </a:r>
            <a:r>
              <a:rPr lang="it-IT" altLang="it-IT" sz="1600" b="1">
                <a:solidFill>
                  <a:srgbClr val="66FF33"/>
                </a:solidFill>
              </a:rPr>
              <a:t>)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173413" y="3768725"/>
            <a:ext cx="2940050" cy="798513"/>
          </a:xfrm>
          <a:prstGeom prst="rect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spcBef>
                <a:spcPts val="875"/>
              </a:spcBef>
              <a:buClrTx/>
              <a:buFontTx/>
              <a:buNone/>
            </a:pPr>
            <a:r>
              <a:rPr lang="it-IT" altLang="it-IT" sz="1400" b="1">
                <a:solidFill>
                  <a:srgbClr val="FFFF00"/>
                </a:solidFill>
              </a:rPr>
              <a:t>LOBULO FLOCCULO-NODULARE</a:t>
            </a:r>
          </a:p>
          <a:p>
            <a:pPr algn="ctr" hangingPunct="1">
              <a:spcBef>
                <a:spcPts val="875"/>
              </a:spcBef>
              <a:buClrTx/>
              <a:buFontTx/>
              <a:buNone/>
            </a:pPr>
            <a:r>
              <a:rPr lang="it-IT" altLang="it-IT" sz="1400" b="1">
                <a:solidFill>
                  <a:srgbClr val="FFFF00"/>
                </a:solidFill>
              </a:rPr>
              <a:t>NUCLEI VESTIBOLARI</a:t>
            </a: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2781300" y="4619625"/>
            <a:ext cx="336550" cy="1588"/>
          </a:xfrm>
          <a:prstGeom prst="line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173413" y="4762500"/>
            <a:ext cx="2903537" cy="1195388"/>
          </a:xfrm>
          <a:prstGeom prst="rect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spcBef>
                <a:spcPts val="875"/>
              </a:spcBef>
              <a:buClrTx/>
              <a:buFontTx/>
              <a:buNone/>
            </a:pPr>
            <a:r>
              <a:rPr lang="it-IT" altLang="it-IT" sz="1400" b="1">
                <a:solidFill>
                  <a:srgbClr val="F8F8F8"/>
                </a:solidFill>
              </a:rPr>
              <a:t>VERME E PORZIONI PARA-VERMIANE DEGLI EMISFERI</a:t>
            </a:r>
          </a:p>
          <a:p>
            <a:pPr algn="ctr" hangingPunct="1">
              <a:spcBef>
                <a:spcPts val="875"/>
              </a:spcBef>
              <a:buClrTx/>
              <a:buFontTx/>
              <a:buNone/>
            </a:pPr>
            <a:r>
              <a:rPr lang="it-IT" altLang="it-IT" sz="1400" b="1">
                <a:solidFill>
                  <a:srgbClr val="F8F8F8"/>
                </a:solidFill>
              </a:rPr>
              <a:t>NUCLEO DEL FASTIGIO E NUCLEI GLOBOSO ED EMBOLIFORME.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173413" y="6089650"/>
            <a:ext cx="2100262" cy="909638"/>
          </a:xfrm>
          <a:prstGeom prst="rect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spcBef>
                <a:spcPts val="875"/>
              </a:spcBef>
              <a:buClrTx/>
              <a:buFontTx/>
              <a:buNone/>
            </a:pPr>
            <a:r>
              <a:rPr lang="it-IT" altLang="it-IT" sz="1400" b="1">
                <a:solidFill>
                  <a:srgbClr val="66FF33"/>
                </a:solidFill>
              </a:rPr>
              <a:t>EMISFERI </a:t>
            </a:r>
          </a:p>
          <a:p>
            <a:pPr algn="ctr" hangingPunct="1">
              <a:spcBef>
                <a:spcPts val="875"/>
              </a:spcBef>
              <a:buClrTx/>
              <a:buFontTx/>
              <a:buNone/>
            </a:pPr>
            <a:r>
              <a:rPr lang="it-IT" altLang="it-IT" sz="1400" b="1">
                <a:solidFill>
                  <a:srgbClr val="66FF33"/>
                </a:solidFill>
              </a:rPr>
              <a:t>(PARTE LATERALE)</a:t>
            </a:r>
          </a:p>
          <a:p>
            <a:pPr algn="ctr" hangingPunct="1">
              <a:spcBef>
                <a:spcPts val="875"/>
              </a:spcBef>
              <a:buClrTx/>
              <a:buFontTx/>
              <a:buNone/>
            </a:pPr>
            <a:r>
              <a:rPr lang="it-IT" altLang="it-IT" sz="1400" b="1">
                <a:solidFill>
                  <a:srgbClr val="66FF33"/>
                </a:solidFill>
              </a:rPr>
              <a:t>NUCLEO DENTATO</a:t>
            </a: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3117850" y="5291138"/>
            <a:ext cx="1588" cy="671512"/>
          </a:xfrm>
          <a:prstGeom prst="line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>
            <a:off x="2865438" y="5627688"/>
            <a:ext cx="252412" cy="1587"/>
          </a:xfrm>
          <a:prstGeom prst="line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3117850" y="6383338"/>
            <a:ext cx="1588" cy="671512"/>
          </a:xfrm>
          <a:prstGeom prst="line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2614613" y="6719888"/>
            <a:ext cx="503237" cy="1587"/>
          </a:xfrm>
          <a:prstGeom prst="line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>
            <a:off x="6057900" y="4619625"/>
            <a:ext cx="673100" cy="1588"/>
          </a:xfrm>
          <a:prstGeom prst="line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6932613" y="3770313"/>
            <a:ext cx="2193925" cy="12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spcBef>
                <a:spcPts val="1063"/>
              </a:spcBef>
              <a:buClrTx/>
              <a:buFontTx/>
              <a:buNone/>
            </a:pPr>
            <a:r>
              <a:rPr lang="it-IT" altLang="it-IT" sz="1700">
                <a:solidFill>
                  <a:srgbClr val="FFFF00"/>
                </a:solidFill>
                <a:latin typeface="Arial Black" panose="020B0A04020102020204" pitchFamily="34" charset="0"/>
              </a:rPr>
              <a:t>Movimenti della testa e degli occhi</a:t>
            </a:r>
          </a:p>
          <a:p>
            <a:pPr algn="ctr" hangingPunct="1">
              <a:lnSpc>
                <a:spcPct val="100000"/>
              </a:lnSpc>
              <a:spcBef>
                <a:spcPts val="1063"/>
              </a:spcBef>
              <a:buClrTx/>
              <a:buFontTx/>
              <a:buNone/>
            </a:pPr>
            <a:r>
              <a:rPr lang="it-IT" altLang="it-IT" sz="1700">
                <a:solidFill>
                  <a:srgbClr val="FFFF00"/>
                </a:solidFill>
                <a:latin typeface="Arial Black" panose="020B0A04020102020204" pitchFamily="34" charset="0"/>
              </a:rPr>
              <a:t>Equilibrio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6853238" y="5189538"/>
            <a:ext cx="2670175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spcBef>
                <a:spcPts val="1063"/>
              </a:spcBef>
              <a:buClrTx/>
              <a:buFontTx/>
              <a:buNone/>
            </a:pPr>
            <a:r>
              <a:rPr lang="it-IT" altLang="it-IT" sz="1700">
                <a:solidFill>
                  <a:srgbClr val="F8F8F8"/>
                </a:solidFill>
                <a:latin typeface="Arial Black" panose="020B0A04020102020204" pitchFamily="34" charset="0"/>
              </a:rPr>
              <a:t>Postura e movimenti degli arti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5953125" y="5953125"/>
            <a:ext cx="3435350" cy="87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spcBef>
                <a:spcPts val="1063"/>
              </a:spcBef>
              <a:buClrTx/>
              <a:buFontTx/>
              <a:buNone/>
            </a:pPr>
            <a:r>
              <a:rPr lang="it-IT" altLang="it-IT" sz="1700">
                <a:solidFill>
                  <a:srgbClr val="66FF33"/>
                </a:solidFill>
                <a:latin typeface="Arial Black" panose="020B0A04020102020204" pitchFamily="34" charset="0"/>
              </a:rPr>
              <a:t>Coordinazione muscolare, pianificazione dei movimenti</a:t>
            </a:r>
          </a:p>
        </p:txBody>
      </p:sp>
      <p:sp>
        <p:nvSpPr>
          <p:cNvPr id="21519" name="Line 15"/>
          <p:cNvSpPr>
            <a:spLocks noChangeShapeType="1"/>
          </p:cNvSpPr>
          <p:nvPr/>
        </p:nvSpPr>
        <p:spPr bwMode="auto">
          <a:xfrm>
            <a:off x="6057900" y="5627688"/>
            <a:ext cx="673100" cy="1587"/>
          </a:xfrm>
          <a:prstGeom prst="line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20" name="Line 16"/>
          <p:cNvSpPr>
            <a:spLocks noChangeShapeType="1"/>
          </p:cNvSpPr>
          <p:nvPr/>
        </p:nvSpPr>
        <p:spPr bwMode="auto">
          <a:xfrm>
            <a:off x="5218113" y="6719888"/>
            <a:ext cx="671512" cy="1587"/>
          </a:xfrm>
          <a:prstGeom prst="line">
            <a:avLst/>
          </a:prstGeom>
          <a:noFill/>
          <a:ln w="9360" cap="sq">
            <a:solidFill>
              <a:srgbClr val="2F131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3770313"/>
            <a:ext cx="9840913" cy="3700462"/>
          </a:xfrm>
          <a:prstGeom prst="rect">
            <a:avLst/>
          </a:prstGeom>
          <a:noFill/>
          <a:ln w="57240" cap="sq">
            <a:solidFill>
              <a:srgbClr val="F8F8F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8213725" y="1398588"/>
            <a:ext cx="1092200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1400">
                <a:latin typeface="Arial Black" panose="020B0A04020102020204" pitchFamily="34" charset="0"/>
                <a:cs typeface="Arial" panose="020B0604020202020204" pitchFamily="34" charset="0"/>
              </a:rPr>
              <a:t>o fastigio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241300" y="542925"/>
            <a:ext cx="8242300" cy="1260475"/>
          </a:xfrm>
          <a:ln/>
        </p:spPr>
        <p:txBody>
          <a:bodyPr tIns="21168"/>
          <a:lstStyle/>
          <a:p>
            <a:endParaRPr lang="it-IT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5599113"/>
            <a:ext cx="8018463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0"/>
            <a:ext cx="8018463" cy="56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" r="3613" b="13025"/>
          <a:stretch>
            <a:fillRect/>
          </a:stretch>
        </p:blipFill>
        <p:spPr bwMode="auto">
          <a:xfrm>
            <a:off x="276225" y="1716088"/>
            <a:ext cx="9525000" cy="516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2576" r="3613" b="1302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57188" y="5129213"/>
            <a:ext cx="1587500" cy="714375"/>
          </a:xfrm>
          <a:prstGeom prst="rect">
            <a:avLst/>
          </a:prstGeom>
          <a:noFill/>
          <a:ln w="28440" cap="sq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34975" y="2430463"/>
            <a:ext cx="1587500" cy="714375"/>
          </a:xfrm>
          <a:prstGeom prst="rect">
            <a:avLst/>
          </a:prstGeom>
          <a:noFill/>
          <a:ln w="28440" cap="sq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563813" y="265113"/>
            <a:ext cx="522605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800">
                <a:solidFill>
                  <a:srgbClr val="FFFFFF"/>
                </a:solidFill>
                <a:latin typeface="Arial Black" panose="020B0A04020102020204" pitchFamily="34" charset="0"/>
              </a:rPr>
              <a:t>FASCI SPINOCERBELLARI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5773738"/>
            <a:ext cx="6665912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3" y="0"/>
            <a:ext cx="4699000" cy="576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body"/>
          </p:nvPr>
        </p:nvSpPr>
        <p:spPr>
          <a:xfrm>
            <a:off x="276225" y="431800"/>
            <a:ext cx="4187825" cy="4608513"/>
          </a:xfrm>
          <a:ln/>
        </p:spPr>
        <p:txBody>
          <a:bodyPr lIns="90000" tIns="46800" rIns="90000" bIns="46800" anchor="t"/>
          <a:lstStyle/>
          <a:p>
            <a:pPr marL="342900" indent="-325438" algn="just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1800" b="0" i="0"/>
              <a:t>	</a:t>
            </a:r>
            <a:r>
              <a:rPr lang="it-IT" altLang="it-IT" sz="2300" b="0" i="0">
                <a:latin typeface="Arial Black" panose="020B0A04020102020204" pitchFamily="34" charset="0"/>
              </a:rPr>
              <a:t>La configurazione esterna del</a:t>
            </a:r>
            <a:r>
              <a:rPr lang="it-IT" altLang="it-IT" sz="2300" i="0">
                <a:latin typeface="Arial Black" panose="020B0A04020102020204" pitchFamily="34" charset="0"/>
              </a:rPr>
              <a:t> cervelletto</a:t>
            </a:r>
            <a:r>
              <a:rPr lang="it-IT" altLang="it-IT" sz="2300" b="0" i="0">
                <a:latin typeface="Arial Black" panose="020B0A04020102020204" pitchFamily="34" charset="0"/>
              </a:rPr>
              <a:t> ha la forma di un ovoide appiattito ed è caratterizzata da:</a:t>
            </a:r>
          </a:p>
          <a:p>
            <a:pPr marL="342900" indent="-325438" algn="just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300" b="0" i="0">
                <a:latin typeface="Arial Black" panose="020B0A04020102020204" pitchFamily="34" charset="0"/>
              </a:rPr>
              <a:t> </a:t>
            </a:r>
          </a:p>
          <a:p>
            <a:pPr marL="342900" indent="-325438" algn="just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300" b="0" i="0">
                <a:latin typeface="Arial Black" panose="020B0A04020102020204" pitchFamily="34" charset="0"/>
              </a:rPr>
              <a:t>	-una porzione mediana o </a:t>
            </a:r>
            <a:r>
              <a:rPr lang="it-IT" altLang="it-IT" sz="2300" i="0">
                <a:latin typeface="Arial Black" panose="020B0A04020102020204" pitchFamily="34" charset="0"/>
              </a:rPr>
              <a:t>verme, che termina col flocculo</a:t>
            </a:r>
            <a:r>
              <a:rPr lang="it-IT" altLang="it-IT" sz="2300" b="0" i="0">
                <a:latin typeface="Arial Black" panose="020B0A04020102020204" pitchFamily="34" charset="0"/>
              </a:rPr>
              <a:t>;</a:t>
            </a:r>
          </a:p>
          <a:p>
            <a:pPr marL="342900" indent="-325438" algn="just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2300" b="0" i="0">
              <a:latin typeface="Arial Black" panose="020B0A04020102020204" pitchFamily="34" charset="0"/>
            </a:endParaRPr>
          </a:p>
          <a:p>
            <a:pPr marL="342900" indent="-325438" algn="just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300" b="0" i="0">
                <a:latin typeface="Arial Black" panose="020B0A04020102020204" pitchFamily="34" charset="0"/>
              </a:rPr>
              <a:t>	-due </a:t>
            </a:r>
            <a:r>
              <a:rPr lang="it-IT" altLang="it-IT" sz="2300" i="0">
                <a:latin typeface="Arial Black" panose="020B0A04020102020204" pitchFamily="34" charset="0"/>
              </a:rPr>
              <a:t>lobi laterali </a:t>
            </a:r>
            <a:r>
              <a:rPr lang="it-IT" altLang="it-IT" sz="2300" b="0" i="0">
                <a:latin typeface="Arial Black" panose="020B0A04020102020204" pitchFamily="34" charset="0"/>
              </a:rPr>
              <a:t>o</a:t>
            </a:r>
            <a:r>
              <a:rPr lang="it-IT" altLang="it-IT" sz="2300" i="0">
                <a:latin typeface="Arial Black" panose="020B0A04020102020204" pitchFamily="34" charset="0"/>
              </a:rPr>
              <a:t> emisferi cerebellari.</a:t>
            </a:r>
          </a:p>
          <a:p>
            <a:pPr marL="342900" indent="-325438" algn="just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300" i="0">
                <a:latin typeface="Arial Black" panose="020B0A04020102020204" pitchFamily="34" charset="0"/>
              </a:rPr>
              <a:t>E' connesso al tronco encefalico tramite i PEDUNCOLI CEREBELLARI (superiore, medio ed inferiore)</a:t>
            </a:r>
          </a:p>
          <a:p>
            <a:pPr marL="342900" indent="-325438" algn="just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b="0" i="0">
              <a:latin typeface="Arial Black" panose="020B0A04020102020204" pitchFamily="34" charset="0"/>
            </a:endParaRPr>
          </a:p>
          <a:p>
            <a:pPr marL="342900" indent="-325438" algn="just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1800" b="0" i="0">
                <a:latin typeface="Arial Black" panose="020B0A04020102020204" pitchFamily="34" charset="0"/>
              </a:rPr>
              <a:t>	</a:t>
            </a:r>
          </a:p>
          <a:p>
            <a:pPr marL="342900" indent="-325438" algn="just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1800" b="0" i="0"/>
          </a:p>
          <a:p>
            <a:pPr marL="342900" indent="-325438" algn="just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1800" b="0" i="0"/>
              <a:t>	</a:t>
            </a:r>
          </a:p>
          <a:p>
            <a:pPr marL="342900" indent="-325438" algn="l" hangingPunct="1"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1800" b="0" i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2"/>
          <a:stretch>
            <a:fillRect/>
          </a:stretch>
        </p:blipFill>
        <p:spPr bwMode="auto">
          <a:xfrm>
            <a:off x="4606925" y="403225"/>
            <a:ext cx="5302250" cy="679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73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0"/>
            <a:ext cx="6151563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238" y="338138"/>
            <a:ext cx="6789737" cy="688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38" y="842963"/>
            <a:ext cx="6786562" cy="62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230313" y="366713"/>
            <a:ext cx="6589712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spcBef>
                <a:spcPts val="1750"/>
              </a:spcBef>
              <a:buClrTx/>
              <a:buFontTx/>
              <a:buNone/>
            </a:pPr>
            <a:r>
              <a:rPr lang="it-IT" altLang="it-IT" sz="2800" b="1"/>
              <a:t>	   </a:t>
            </a:r>
            <a:r>
              <a:rPr lang="it-IT" altLang="it-IT" sz="2800" b="1">
                <a:solidFill>
                  <a:srgbClr val="FFFF00"/>
                </a:solidFill>
                <a:latin typeface="Arial Black" panose="020B0A04020102020204" pitchFamily="34" charset="0"/>
              </a:rPr>
              <a:t>CEREBRO-CEREBELLO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241300" y="115888"/>
            <a:ext cx="8242300" cy="1044575"/>
          </a:xfrm>
          <a:ln/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8F8F8"/>
                </a:solidFill>
                <a:latin typeface="Arial Black" panose="020B0A04020102020204" pitchFamily="34" charset="0"/>
              </a:rPr>
              <a:t>AFFERENZE AL </a:t>
            </a:r>
            <a:br>
              <a:rPr lang="it-IT" altLang="it-IT" sz="2800">
                <a:solidFill>
                  <a:srgbClr val="F8F8F8"/>
                </a:solidFill>
                <a:latin typeface="Arial Black" panose="020B0A04020102020204" pitchFamily="34" charset="0"/>
              </a:rPr>
            </a:br>
            <a:r>
              <a:rPr lang="it-IT" altLang="it-IT" sz="2800">
                <a:solidFill>
                  <a:srgbClr val="F8F8F8"/>
                </a:solidFill>
                <a:latin typeface="Arial Black" panose="020B0A04020102020204" pitchFamily="34" charset="0"/>
              </a:rPr>
              <a:t>CEREBRO-CEREBELLO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4963" y="1239838"/>
            <a:ext cx="9239250" cy="5978525"/>
          </a:xfrm>
          <a:ln/>
        </p:spPr>
        <p:txBody>
          <a:bodyPr lIns="90000" tIns="46800" rIns="90000" bIns="46800"/>
          <a:lstStyle/>
          <a:p>
            <a:pPr indent="-325438" algn="ctr">
              <a:lnSpc>
                <a:spcPct val="80000"/>
              </a:lnSpc>
              <a:spcBef>
                <a:spcPts val="5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/>
              <a:t> </a:t>
            </a:r>
          </a:p>
          <a:p>
            <a:pPr indent="-325438">
              <a:lnSpc>
                <a:spcPct val="80000"/>
              </a:lnSpc>
              <a:spcBef>
                <a:spcPts val="5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 b="1"/>
          </a:p>
          <a:p>
            <a:pPr indent="-325438" algn="just">
              <a:lnSpc>
                <a:spcPct val="80000"/>
              </a:lnSpc>
              <a:spcBef>
                <a:spcPts val="5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/>
              <a:t>	</a:t>
            </a:r>
            <a:r>
              <a:rPr lang="it-IT" altLang="it-IT" sz="2000">
                <a:solidFill>
                  <a:srgbClr val="FFFF00"/>
                </a:solidFill>
              </a:rPr>
              <a:t>Dalla </a:t>
            </a:r>
            <a:r>
              <a:rPr lang="it-IT" altLang="it-IT" sz="2000" b="1">
                <a:solidFill>
                  <a:srgbClr val="FFFF00"/>
                </a:solidFill>
              </a:rPr>
              <a:t>CORTECCIA CEREBRALE</a:t>
            </a:r>
            <a:r>
              <a:rPr lang="it-IT" altLang="it-IT" sz="2000">
                <a:solidFill>
                  <a:srgbClr val="FFFF00"/>
                </a:solidFill>
              </a:rPr>
              <a:t> (quasi tutta, principalmente </a:t>
            </a:r>
            <a:r>
              <a:rPr lang="it-IT" altLang="it-IT" sz="2000" b="1">
                <a:solidFill>
                  <a:srgbClr val="FFFF00"/>
                </a:solidFill>
              </a:rPr>
              <a:t>dalle aree somestesiche e motorie</a:t>
            </a:r>
            <a:r>
              <a:rPr lang="it-IT" altLang="it-IT" sz="2000">
                <a:solidFill>
                  <a:srgbClr val="FFFF00"/>
                </a:solidFill>
              </a:rPr>
              <a:t>, ma anche associative e limbiche), soprattutto </a:t>
            </a:r>
            <a:r>
              <a:rPr lang="it-IT" altLang="it-IT" sz="2000" b="1">
                <a:solidFill>
                  <a:srgbClr val="FFFF00"/>
                </a:solidFill>
              </a:rPr>
              <a:t>aree corticali 1 e 6</a:t>
            </a:r>
            <a:r>
              <a:rPr lang="it-IT" altLang="it-IT" sz="2000">
                <a:solidFill>
                  <a:srgbClr val="FFFF00"/>
                </a:solidFill>
              </a:rPr>
              <a:t>.</a:t>
            </a:r>
          </a:p>
          <a:p>
            <a:pPr indent="-325438">
              <a:lnSpc>
                <a:spcPct val="80000"/>
              </a:lnSpc>
              <a:spcBef>
                <a:spcPts val="4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1600"/>
              <a:t>                    </a:t>
            </a:r>
          </a:p>
          <a:p>
            <a:pPr indent="-325438" algn="ctr">
              <a:lnSpc>
                <a:spcPct val="80000"/>
              </a:lnSpc>
              <a:spcBef>
                <a:spcPts val="7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1600"/>
              <a:t>    </a:t>
            </a:r>
            <a:r>
              <a:rPr lang="it-IT" altLang="it-IT">
                <a:solidFill>
                  <a:srgbClr val="F8F8F8"/>
                </a:solidFill>
                <a:latin typeface="Arial Black" panose="020B0A04020102020204" pitchFamily="34" charset="0"/>
              </a:rPr>
              <a:t>NUCLEI PONTINI</a:t>
            </a:r>
          </a:p>
          <a:p>
            <a:pPr indent="-325438">
              <a:lnSpc>
                <a:spcPct val="80000"/>
              </a:lnSpc>
              <a:spcBef>
                <a:spcPts val="4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/>
          </a:p>
          <a:p>
            <a:pPr indent="-325438" algn="ctr">
              <a:lnSpc>
                <a:spcPct val="80000"/>
              </a:lnSpc>
              <a:spcBef>
                <a:spcPts val="7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PROIEZIONI CROCIATE </a:t>
            </a:r>
          </a:p>
          <a:p>
            <a:pPr indent="-325438" algn="ctr">
              <a:lnSpc>
                <a:spcPct val="80000"/>
              </a:lnSpc>
              <a:spcBef>
                <a:spcPts val="7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PONTO-CEREBELLARI</a:t>
            </a:r>
          </a:p>
          <a:p>
            <a:pPr indent="-325438" algn="ctr">
              <a:lnSpc>
                <a:spcPct val="80000"/>
              </a:lnSpc>
              <a:spcBef>
                <a:spcPts val="7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(Peduncolo Cerebellare Superiore)</a:t>
            </a:r>
          </a:p>
          <a:p>
            <a:pPr indent="-325438">
              <a:lnSpc>
                <a:spcPct val="80000"/>
              </a:lnSpc>
              <a:spcBef>
                <a:spcPts val="4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1600"/>
              <a:t>                    </a:t>
            </a:r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4722813" y="3049588"/>
            <a:ext cx="635000" cy="47783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66FF33"/>
          </a:solidFill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4802188" y="4130675"/>
            <a:ext cx="635000" cy="477838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986213" y="6927850"/>
            <a:ext cx="203200" cy="40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754063" y="0"/>
            <a:ext cx="8601075" cy="1255713"/>
          </a:xfrm>
          <a:ln/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EFFERENZE DEL CEREBROCEREBELLO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6225" y="1160463"/>
            <a:ext cx="5637213" cy="6288087"/>
          </a:xfrm>
          <a:ln/>
        </p:spPr>
        <p:txBody>
          <a:bodyPr lIns="90000" tIns="46800" rIns="90000" bIns="46800"/>
          <a:lstStyle/>
          <a:p>
            <a:pPr marL="341313" indent="-327025" algn="ctr">
              <a:lnSpc>
                <a:spcPct val="95000"/>
              </a:lnSpc>
              <a:spcBef>
                <a:spcPts val="9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altLang="it-IT" sz="2800">
                <a:solidFill>
                  <a:srgbClr val="F8F8F8"/>
                </a:solidFill>
                <a:latin typeface="Arial Black" panose="020B0A04020102020204" pitchFamily="34" charset="0"/>
              </a:rPr>
              <a:t>  </a:t>
            </a:r>
            <a:r>
              <a:rPr lang="it-IT" altLang="it-IT" b="1">
                <a:solidFill>
                  <a:srgbClr val="F8F8F8"/>
                </a:solidFill>
              </a:rPr>
              <a:t>NUCLEO DENTATO</a:t>
            </a:r>
          </a:p>
          <a:p>
            <a:pPr marL="341313" indent="-327025" algn="ctr">
              <a:lnSpc>
                <a:spcPct val="95000"/>
              </a:lnSpc>
              <a:spcBef>
                <a:spcPts val="7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it-IT" altLang="it-IT" b="1">
              <a:solidFill>
                <a:srgbClr val="F8F8F8"/>
              </a:solidFill>
            </a:endParaRPr>
          </a:p>
          <a:p>
            <a:pPr marL="341313" indent="-327025" algn="ctr">
              <a:lnSpc>
                <a:spcPct val="95000"/>
              </a:lnSpc>
              <a:spcBef>
                <a:spcPts val="700"/>
              </a:spcBef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altLang="it-IT" b="1">
                <a:solidFill>
                  <a:srgbClr val="F8F8F8"/>
                </a:solidFill>
              </a:rPr>
              <a:t>FASCIO CEREBELLO-TALAMICO</a:t>
            </a:r>
          </a:p>
          <a:p>
            <a:pPr marL="341313" indent="-327025">
              <a:lnSpc>
                <a:spcPct val="95000"/>
              </a:lnSpc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it-IT" altLang="it-IT">
              <a:solidFill>
                <a:srgbClr val="F8F8F8"/>
              </a:solidFill>
            </a:endParaRPr>
          </a:p>
          <a:p>
            <a:pPr marL="341313" indent="-327025" algn="ctr">
              <a:lnSpc>
                <a:spcPct val="95000"/>
              </a:lnSpc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altLang="it-IT" sz="2000" b="1">
                <a:solidFill>
                  <a:srgbClr val="F8F8F8"/>
                </a:solidFill>
              </a:rPr>
              <a:t>NUCLEO VENTRALE LATERALE DEL TALAMO</a:t>
            </a:r>
            <a:r>
              <a:rPr lang="it-IT" altLang="it-IT">
                <a:solidFill>
                  <a:srgbClr val="F8F8F8"/>
                </a:solidFill>
              </a:rPr>
              <a:t>    </a:t>
            </a:r>
          </a:p>
          <a:p>
            <a:pPr marL="341313" indent="-327025" algn="ctr">
              <a:lnSpc>
                <a:spcPct val="95000"/>
              </a:lnSpc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altLang="it-IT">
                <a:solidFill>
                  <a:srgbClr val="F8F8F8"/>
                </a:solidFill>
              </a:rPr>
              <a:t>     </a:t>
            </a:r>
          </a:p>
          <a:p>
            <a:pPr marL="341313" indent="-327025" algn="just">
              <a:lnSpc>
                <a:spcPct val="95000"/>
              </a:lnSpc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altLang="it-IT" b="1">
                <a:solidFill>
                  <a:srgbClr val="F8F8F8"/>
                </a:solidFill>
              </a:rPr>
              <a:t>CORTECCIA TELENCEFALICA</a:t>
            </a:r>
            <a:r>
              <a:rPr lang="it-IT" altLang="it-IT">
                <a:solidFill>
                  <a:srgbClr val="F8F8F8"/>
                </a:solidFill>
              </a:rPr>
              <a:t> (alle aree premotorie, area motrice primaria e aree associative prefrontali) </a:t>
            </a:r>
          </a:p>
          <a:p>
            <a:pPr marL="341313" indent="-327025">
              <a:lnSpc>
                <a:spcPct val="95000"/>
              </a:lnSpc>
              <a:spcAft>
                <a:spcPts val="1425"/>
              </a:spcAft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it-IT" altLang="it-IT">
              <a:solidFill>
                <a:srgbClr val="F8F8F8"/>
              </a:solidFill>
            </a:endParaRPr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2738438" y="1795463"/>
            <a:ext cx="714375" cy="715962"/>
          </a:xfrm>
          <a:prstGeom prst="downArrow">
            <a:avLst>
              <a:gd name="adj1" fmla="val 50000"/>
              <a:gd name="adj2" fmla="val 25056"/>
            </a:avLst>
          </a:prstGeom>
          <a:solidFill>
            <a:srgbClr val="00FF00"/>
          </a:solidFill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0" y="1239838"/>
            <a:ext cx="3654425" cy="572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2817813" y="2879725"/>
            <a:ext cx="714375" cy="715963"/>
          </a:xfrm>
          <a:prstGeom prst="downArrow">
            <a:avLst>
              <a:gd name="adj1" fmla="val 50000"/>
              <a:gd name="adj2" fmla="val 25056"/>
            </a:avLst>
          </a:prstGeom>
          <a:solidFill>
            <a:srgbClr val="00FF00"/>
          </a:solidFill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2698750" y="4252913"/>
            <a:ext cx="714375" cy="715962"/>
          </a:xfrm>
          <a:prstGeom prst="downArrow">
            <a:avLst>
              <a:gd name="adj1" fmla="val 50000"/>
              <a:gd name="adj2" fmla="val 25056"/>
            </a:avLst>
          </a:prstGeom>
          <a:solidFill>
            <a:srgbClr val="00FF00"/>
          </a:solidFill>
          <a:ln w="9360" cap="sq">
            <a:solidFill>
              <a:srgbClr val="2F131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body"/>
          </p:nvPr>
        </p:nvSpPr>
        <p:spPr>
          <a:xfrm>
            <a:off x="503238" y="1763713"/>
            <a:ext cx="9072562" cy="4956175"/>
          </a:xfrm>
          <a:ln/>
        </p:spPr>
        <p:txBody>
          <a:bodyPr lIns="90000" tIns="46800" rIns="90000" bIns="46800" anchor="t"/>
          <a:lstStyle/>
          <a:p>
            <a:pPr marL="342900" indent="-325438" algn="just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 b="0" i="0"/>
              <a:t>Il cervelletto viene diviso</a:t>
            </a:r>
            <a:r>
              <a:rPr lang="it-IT" altLang="it-IT" sz="2800" i="0"/>
              <a:t> </a:t>
            </a:r>
            <a:r>
              <a:rPr lang="it-IT" altLang="it-IT" sz="2800" b="0" i="0"/>
              <a:t>su base</a:t>
            </a:r>
            <a:r>
              <a:rPr lang="it-IT" altLang="it-IT" sz="2800" i="0"/>
              <a:t> morfologica</a:t>
            </a:r>
            <a:r>
              <a:rPr lang="it-IT" altLang="it-IT" i="0"/>
              <a:t> </a:t>
            </a:r>
            <a:r>
              <a:rPr lang="it-IT" altLang="it-IT" b="0" i="0"/>
              <a:t>in: </a:t>
            </a:r>
          </a:p>
          <a:p>
            <a:pPr marL="342900" indent="-325438" algn="just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b="0" i="0"/>
          </a:p>
          <a:p>
            <a:pPr marL="342900" indent="-325438" algn="just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b="0" i="0"/>
              <a:t>-lobo antero-superiore; </a:t>
            </a:r>
          </a:p>
          <a:p>
            <a:pPr marL="342900" indent="-325438" algn="just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b="0" i="0"/>
              <a:t>			       separato dalla </a:t>
            </a:r>
            <a:r>
              <a:rPr lang="it-IT" altLang="it-IT" i="0"/>
              <a:t>fessura primaria dal</a:t>
            </a:r>
          </a:p>
          <a:p>
            <a:pPr marL="342900" indent="-325438" algn="just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b="0" i="0"/>
              <a:t>-lobo postero-inferiore;</a:t>
            </a:r>
          </a:p>
          <a:p>
            <a:pPr marL="342900" indent="-325438" algn="just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b="0" i="0"/>
              <a:t>			       separato dalla </a:t>
            </a:r>
            <a:r>
              <a:rPr lang="it-IT" altLang="it-IT" i="0"/>
              <a:t>fessura postero-laterale dal</a:t>
            </a:r>
          </a:p>
          <a:p>
            <a:pPr marL="342900" indent="-325438" algn="just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b="0" i="0"/>
              <a:t>-lobo flocculo-nodulare.</a:t>
            </a:r>
          </a:p>
          <a:p>
            <a:pPr marL="342900" indent="-325438" algn="l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b="0" i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0"/>
            <a:ext cx="9072562" cy="1260475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i="0">
                <a:solidFill>
                  <a:srgbClr val="FFFFFF"/>
                </a:solidFill>
                <a:latin typeface="Arial Black" panose="020B0A04020102020204" pitchFamily="34" charset="0"/>
              </a:rPr>
              <a:t>                     C E R V E L L O </a:t>
            </a:r>
            <a:br>
              <a:rPr lang="it-IT" altLang="it-IT" i="0">
                <a:solidFill>
                  <a:srgbClr val="FFFFFF"/>
                </a:solidFill>
                <a:latin typeface="Arial Black" panose="020B0A04020102020204" pitchFamily="34" charset="0"/>
              </a:rPr>
            </a:br>
            <a:r>
              <a:rPr lang="it-IT" altLang="it-IT" i="0">
                <a:solidFill>
                  <a:srgbClr val="FFFFFF"/>
                </a:solidFill>
                <a:latin typeface="Arial Black" panose="020B0A04020102020204" pitchFamily="34" charset="0"/>
              </a:rPr>
              <a:t>                   (Telencefalo + Diencefalo, </a:t>
            </a:r>
            <a:br>
              <a:rPr lang="it-IT" altLang="it-IT" i="0">
                <a:solidFill>
                  <a:srgbClr val="FFFFFF"/>
                </a:solidFill>
                <a:latin typeface="Arial Black" panose="020B0A04020102020204" pitchFamily="34" charset="0"/>
              </a:rPr>
            </a:br>
            <a:r>
              <a:rPr lang="it-IT" altLang="it-IT" i="0">
                <a:solidFill>
                  <a:srgbClr val="FFFFFF"/>
                </a:solidFill>
                <a:latin typeface="Arial Black" panose="020B0A04020102020204" pitchFamily="34" charset="0"/>
              </a:rPr>
              <a:t>                   nel  </a:t>
            </a:r>
            <a:r>
              <a:rPr lang="it-IT" altLang="it-IT" i="0">
                <a:solidFill>
                  <a:srgbClr val="FF0000"/>
                </a:solidFill>
                <a:latin typeface="Arial Black" panose="020B0A04020102020204" pitchFamily="34" charset="0"/>
              </a:rPr>
              <a:t>“</a:t>
            </a:r>
            <a:r>
              <a:rPr lang="it-IT" altLang="it-IT">
                <a:solidFill>
                  <a:srgbClr val="FF0000"/>
                </a:solidFill>
                <a:latin typeface="Arial Black" panose="020B0A04020102020204" pitchFamily="34" charset="0"/>
              </a:rPr>
              <a:t>TRATTEGGIO ROSSO</a:t>
            </a:r>
            <a:r>
              <a:rPr lang="it-IT" altLang="it-IT" i="0">
                <a:solidFill>
                  <a:srgbClr val="FF0000"/>
                </a:solidFill>
                <a:latin typeface="Arial Black" panose="020B0A04020102020204" pitchFamily="34" charset="0"/>
              </a:rPr>
              <a:t>” </a:t>
            </a:r>
            <a:r>
              <a:rPr lang="it-IT" altLang="it-IT" i="0">
                <a:solidFill>
                  <a:srgbClr val="FFFFFF"/>
                </a:solidFill>
                <a:latin typeface="Arial Black" panose="020B0A04020102020204" pitchFamily="34" charset="0"/>
              </a:rPr>
              <a:t>)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3713"/>
            <a:ext cx="9072562" cy="5694362"/>
          </a:xfrm>
          <a:ln/>
        </p:spPr>
        <p:txBody>
          <a:bodyPr tIns="18360"/>
          <a:lstStyle/>
          <a:p>
            <a:endParaRPr lang="it-IT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9" b="33696"/>
          <a:stretch>
            <a:fillRect/>
          </a:stretch>
        </p:blipFill>
        <p:spPr bwMode="auto">
          <a:xfrm>
            <a:off x="287338" y="1439863"/>
            <a:ext cx="9588500" cy="589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8609" b="3369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232025" y="2160588"/>
            <a:ext cx="6048375" cy="2987675"/>
          </a:xfrm>
          <a:prstGeom prst="rect">
            <a:avLst/>
          </a:prstGeom>
          <a:noFill/>
          <a:ln w="72000" cap="flat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52413"/>
            <a:ext cx="9072562" cy="64770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/>
              <a:t>Diencefalo e telencefalo (superficie inferiore)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2963"/>
            <a:ext cx="5040313" cy="592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936625"/>
            <a:ext cx="4938713" cy="58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2" name="Oval 4"/>
          <p:cNvSpPr>
            <a:spLocks noChangeArrowheads="1"/>
          </p:cNvSpPr>
          <p:nvPr/>
        </p:nvSpPr>
        <p:spPr bwMode="auto">
          <a:xfrm>
            <a:off x="5616575" y="3416300"/>
            <a:ext cx="715963" cy="1192213"/>
          </a:xfrm>
          <a:prstGeom prst="ellipse">
            <a:avLst/>
          </a:prstGeom>
          <a:noFill/>
          <a:ln w="57240" cap="flat">
            <a:solidFill>
              <a:srgbClr val="46341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73" name="Oval 5"/>
          <p:cNvSpPr>
            <a:spLocks noChangeArrowheads="1"/>
          </p:cNvSpPr>
          <p:nvPr/>
        </p:nvSpPr>
        <p:spPr bwMode="auto">
          <a:xfrm>
            <a:off x="5746750" y="2303463"/>
            <a:ext cx="2605088" cy="1223962"/>
          </a:xfrm>
          <a:prstGeom prst="ellipse">
            <a:avLst/>
          </a:prstGeom>
          <a:noFill/>
          <a:ln w="38160" cap="flat">
            <a:solidFill>
              <a:srgbClr val="46341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434975" y="-1152525"/>
            <a:ext cx="9151938" cy="3667125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br>
              <a:rPr lang="it-IT" altLang="it-IT" sz="2000">
                <a:solidFill>
                  <a:srgbClr val="FFFFFF"/>
                </a:solidFill>
              </a:rPr>
            </a:br>
            <a:br>
              <a:rPr lang="it-IT" altLang="it-IT" sz="2000">
                <a:solidFill>
                  <a:srgbClr val="FFFFFF"/>
                </a:solidFill>
              </a:rPr>
            </a:br>
            <a:br>
              <a:rPr lang="it-IT" altLang="it-IT" sz="2000">
                <a:solidFill>
                  <a:srgbClr val="FFFFFF"/>
                </a:solidFill>
              </a:rPr>
            </a:br>
            <a:br>
              <a:rPr lang="it-IT" altLang="it-IT" sz="2000">
                <a:solidFill>
                  <a:srgbClr val="FFFFFF"/>
                </a:solidFill>
              </a:rPr>
            </a:br>
            <a:r>
              <a:rPr lang="it-IT" altLang="it-IT">
                <a:solidFill>
                  <a:srgbClr val="FFFFFF"/>
                </a:solidFill>
              </a:rPr>
              <a:t>PORZIONI  DEL  DIENCEFALO</a:t>
            </a:r>
            <a:br>
              <a:rPr lang="it-IT" altLang="it-IT">
                <a:solidFill>
                  <a:srgbClr val="FFFFFF"/>
                </a:solidFill>
              </a:rPr>
            </a:br>
            <a:r>
              <a:rPr lang="it-IT" altLang="it-IT">
                <a:solidFill>
                  <a:srgbClr val="FFFFFF"/>
                </a:solidFill>
              </a:rPr>
              <a:t>-</a:t>
            </a:r>
            <a:r>
              <a:rPr lang="it-IT" altLang="it-IT" sz="2000">
                <a:solidFill>
                  <a:srgbClr val="FFFFFF"/>
                </a:solidFill>
              </a:rPr>
              <a:t>dorsalmente: talamo, metatalamo (corpi genicolati mediale e laterale), epitalamo (epifisi e commessura posteriore);</a:t>
            </a:r>
            <a:br>
              <a:rPr lang="it-IT" altLang="it-IT" sz="2000" u="sng">
                <a:solidFill>
                  <a:srgbClr val="FFFFFF"/>
                </a:solidFill>
              </a:rPr>
            </a:br>
            <a:r>
              <a:rPr lang="it-IT" altLang="it-IT" sz="2000">
                <a:solidFill>
                  <a:srgbClr val="FFFFFF"/>
                </a:solidFill>
              </a:rPr>
              <a:t>-ventralmente: subtalamo (lateralmente)  e ipotalamo (medialmente)</a:t>
            </a:r>
            <a:r>
              <a:rPr lang="it-IT" altLang="it-IT">
                <a:solidFill>
                  <a:srgbClr val="FFFFFF"/>
                </a:solidFill>
              </a:rPr>
              <a:t>.</a:t>
            </a:r>
            <a:br>
              <a:rPr lang="it-IT" altLang="it-IT" sz="2000">
                <a:solidFill>
                  <a:srgbClr val="FFFFFF"/>
                </a:solidFill>
              </a:rPr>
            </a:br>
            <a:br>
              <a:rPr lang="it-IT" altLang="it-IT" sz="2000">
                <a:solidFill>
                  <a:srgbClr val="FFFFFF"/>
                </a:solidFill>
              </a:rPr>
            </a:br>
            <a:endParaRPr lang="it-IT" altLang="it-IT" sz="2000">
              <a:solidFill>
                <a:srgbClr val="FFFFFF"/>
              </a:solidFill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1800225"/>
            <a:ext cx="7302500" cy="504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754063" y="207963"/>
            <a:ext cx="8567737" cy="1260475"/>
          </a:xfrm>
          <a:ln/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Tx/>
              <a:buSzPct val="4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 b="0"/>
              <a:t>Suddivisione topografica dei </a:t>
            </a:r>
            <a:br>
              <a:rPr lang="it-IT" altLang="it-IT" sz="2800" b="0"/>
            </a:br>
            <a:r>
              <a:rPr lang="it-IT" altLang="it-IT" sz="2800" b="0"/>
              <a:t>nuclei talamici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23925" y="2100263"/>
            <a:ext cx="8826500" cy="4916487"/>
          </a:xfrm>
          <a:ln/>
        </p:spPr>
        <p:txBody>
          <a:bodyPr tIns="18360"/>
          <a:lstStyle/>
          <a:p>
            <a:endParaRPr lang="it-IT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6" t="55154" r="2606"/>
          <a:stretch>
            <a:fillRect/>
          </a:stretch>
        </p:blipFill>
        <p:spPr bwMode="auto">
          <a:xfrm>
            <a:off x="515938" y="1477963"/>
            <a:ext cx="9366250" cy="591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6026" t="55154" r="260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15938" y="1477963"/>
            <a:ext cx="5713412" cy="395287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515938" y="1954213"/>
            <a:ext cx="395287" cy="873125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325" y="0"/>
            <a:ext cx="6208713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2906713"/>
            <a:ext cx="38496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100000"/>
              </a:lnSpc>
              <a:spcBef>
                <a:spcPts val="2000"/>
              </a:spcBef>
              <a:buClrTx/>
              <a:buFontTx/>
              <a:buNone/>
            </a:pPr>
            <a:r>
              <a:rPr lang="it-IT" altLang="it-IT" sz="2400" b="1">
                <a:solidFill>
                  <a:srgbClr val="F8F8F8"/>
                </a:solidFill>
                <a:latin typeface="Arial Black" panose="020B0A04020102020204" pitchFamily="34" charset="0"/>
                <a:cs typeface="Gulim" pitchFamily="32" charset="0"/>
              </a:rPr>
              <a:t>CERVELLETTO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96850" y="3859213"/>
            <a:ext cx="2698750" cy="137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spcBef>
                <a:spcPts val="1125"/>
              </a:spcBef>
              <a:buClrTx/>
              <a:buFontTx/>
              <a:buNone/>
            </a:pPr>
            <a:r>
              <a:rPr lang="it-IT" altLang="it-IT" sz="2000" b="1">
                <a:solidFill>
                  <a:srgbClr val="F8F8F8"/>
                </a:solidFill>
              </a:rPr>
              <a:t>130-140 gr</a:t>
            </a:r>
          </a:p>
          <a:p>
            <a:pPr algn="ctr" hangingPunct="1">
              <a:spcBef>
                <a:spcPts val="1125"/>
              </a:spcBef>
              <a:buClrTx/>
              <a:buFontTx/>
              <a:buNone/>
            </a:pPr>
            <a:r>
              <a:rPr lang="it-IT" altLang="it-IT" sz="2000" b="1">
                <a:solidFill>
                  <a:srgbClr val="F8F8F8"/>
                </a:solidFill>
              </a:rPr>
              <a:t>Possiede più della metà delle cellule dell’encefalo in toto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839788" y="-168275"/>
            <a:ext cx="8567737" cy="1260475"/>
          </a:xfrm>
          <a:ln/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/>
              <a:t>CLASSIFICAZIONE DEI NUCLEI TALAMICI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23925" y="2100263"/>
            <a:ext cx="8826500" cy="4916487"/>
          </a:xfrm>
          <a:ln/>
        </p:spPr>
        <p:txBody>
          <a:bodyPr tIns="18360"/>
          <a:lstStyle/>
          <a:p>
            <a:endParaRPr lang="it-IT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27"/>
          <a:stretch>
            <a:fillRect/>
          </a:stretch>
        </p:blipFill>
        <p:spPr bwMode="auto">
          <a:xfrm>
            <a:off x="0" y="942975"/>
            <a:ext cx="10080625" cy="661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b="-102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144463" y="2592388"/>
            <a:ext cx="9864725" cy="2376487"/>
          </a:xfrm>
          <a:prstGeom prst="roundRect">
            <a:avLst>
              <a:gd name="adj" fmla="val 65"/>
            </a:avLst>
          </a:prstGeom>
          <a:noFill/>
          <a:ln w="54000" cap="flat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207963"/>
            <a:ext cx="6445250" cy="73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53975"/>
            <a:ext cx="10080625" cy="709613"/>
          </a:xfrm>
          <a:ln/>
        </p:spPr>
        <p:txBody>
          <a:bodyPr lIns="90000" tIns="46800" rIns="90000" bIns="46800" anchor="b" anchorCtr="1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COINVOLGIMENTO FUNZIONALE DELL’IPOTALAMO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57188" y="763588"/>
            <a:ext cx="9128125" cy="72882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marL="0" indent="0" hangingPunct="1">
              <a:lnSpc>
                <a:spcPct val="9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Wingdings" panose="05000000000000000000" pitchFamily="2" charset="2"/>
              <a:buChar char="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 b="1">
                <a:latin typeface="Times New Roman" panose="02020603050405020304" pitchFamily="18" charset="0"/>
              </a:rPr>
              <a:t>Regolazione della pressione sanguigna e della   composizione dei fluidi corporei</a:t>
            </a:r>
          </a:p>
          <a:p>
            <a:pPr marL="0" indent="0" hangingPunct="1">
              <a:lnSpc>
                <a:spcPct val="9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Wingdings" panose="05000000000000000000" pitchFamily="2" charset="2"/>
              <a:buChar char="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 b="1">
                <a:latin typeface="Times New Roman" panose="02020603050405020304" pitchFamily="18" charset="0"/>
              </a:rPr>
              <a:t>Termoregolazione</a:t>
            </a:r>
          </a:p>
          <a:p>
            <a:pPr marL="0" indent="0" hangingPunct="1">
              <a:lnSpc>
                <a:spcPct val="9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Wingdings" panose="05000000000000000000" pitchFamily="2" charset="2"/>
              <a:buChar char="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 b="1">
                <a:latin typeface="Times New Roman" panose="02020603050405020304" pitchFamily="18" charset="0"/>
              </a:rPr>
              <a:t>Regolazione del metabolismo energetico</a:t>
            </a:r>
          </a:p>
          <a:p>
            <a:pPr marL="0" indent="0" hangingPunct="1">
              <a:lnSpc>
                <a:spcPct val="9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Wingdings" panose="05000000000000000000" pitchFamily="2" charset="2"/>
              <a:buChar char="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 b="1">
                <a:latin typeface="Times New Roman" panose="02020603050405020304" pitchFamily="18" charset="0"/>
              </a:rPr>
              <a:t>Funzione riproduttiva</a:t>
            </a:r>
          </a:p>
          <a:p>
            <a:pPr marL="0" indent="0" hangingPunct="1">
              <a:lnSpc>
                <a:spcPct val="90000"/>
              </a:lnSpc>
              <a:spcBef>
                <a:spcPts val="600"/>
              </a:spcBef>
              <a:buClr>
                <a:srgbClr val="FFCC66"/>
              </a:buClr>
              <a:buSzPct val="65000"/>
              <a:buFont typeface="Wingdings" panose="05000000000000000000" pitchFamily="2" charset="2"/>
              <a:buChar char="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 b="1">
                <a:latin typeface="Times New Roman" panose="02020603050405020304" pitchFamily="18" charset="0"/>
              </a:rPr>
              <a:t>Risposta allo stress</a:t>
            </a:r>
          </a:p>
          <a:p>
            <a:pPr marL="0" indent="0" hangingPunct="1">
              <a:lnSpc>
                <a:spcPct val="90000"/>
              </a:lnSpc>
              <a:spcBef>
                <a:spcPts val="500"/>
              </a:spcBef>
              <a:buClrTx/>
              <a:buSzPct val="6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700" b="1">
              <a:latin typeface="Times New Roman" panose="02020603050405020304" pitchFamily="18" charset="0"/>
            </a:endParaRPr>
          </a:p>
          <a:p>
            <a:pPr marL="0" indent="0" hangingPunct="1">
              <a:lnSpc>
                <a:spcPct val="9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 b="1">
                <a:latin typeface="Times New Roman" panose="02020603050405020304" pitchFamily="18" charset="0"/>
              </a:rPr>
              <a:t>Centro superiore delle funzioni viscerali (</a:t>
            </a:r>
            <a:r>
              <a:rPr lang="it-IT" altLang="it-IT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coordinatore delle attività autonome</a:t>
            </a:r>
            <a:r>
              <a:rPr lang="it-IT" altLang="it-IT" sz="2800" b="1">
                <a:latin typeface="Times New Roman" panose="02020603050405020304" pitchFamily="18" charset="0"/>
              </a:rPr>
              <a:t>)</a:t>
            </a:r>
          </a:p>
          <a:p>
            <a:pPr marL="0" indent="0" hangingPunct="1">
              <a:lnSpc>
                <a:spcPct val="90000"/>
              </a:lnSpc>
              <a:spcBef>
                <a:spcPts val="450"/>
              </a:spcBef>
              <a:buClrTx/>
              <a:buSzPct val="6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 b="1">
                <a:latin typeface="Times New Roman" panose="02020603050405020304" pitchFamily="18" charset="0"/>
              </a:rPr>
              <a:t>Connessione tra corteccia cerebrale e centri autonomi inferiori (</a:t>
            </a:r>
            <a:r>
              <a:rPr lang="it-IT" altLang="it-IT" sz="2800" b="1">
                <a:solidFill>
                  <a:srgbClr val="FF0000"/>
                </a:solidFill>
                <a:latin typeface="Times New Roman" panose="02020603050405020304" pitchFamily="18" charset="0"/>
              </a:rPr>
              <a:t>legame tra psiche e soma</a:t>
            </a:r>
            <a:r>
              <a:rPr lang="it-IT" altLang="it-IT" sz="2800" b="1">
                <a:latin typeface="Times New Roman" panose="02020603050405020304" pitchFamily="18" charset="0"/>
              </a:rPr>
              <a:t>) via attraverso la quale la mente influenza il corpo (</a:t>
            </a:r>
            <a:r>
              <a:rPr lang="it-IT" altLang="it-IT" sz="2800" b="1">
                <a:solidFill>
                  <a:srgbClr val="FF0000"/>
                </a:solidFill>
                <a:latin typeface="Times New Roman" panose="02020603050405020304" pitchFamily="18" charset="0"/>
              </a:rPr>
              <a:t>emozioni </a:t>
            </a:r>
            <a:r>
              <a:rPr lang="it-IT" altLang="it-IT" sz="2800" b="1">
                <a:solidFill>
                  <a:srgbClr val="FF0000"/>
                </a:solidFill>
                <a:latin typeface="Symbol" panose="05050102010706020507" pitchFamily="18" charset="2"/>
              </a:rPr>
              <a:t></a:t>
            </a:r>
            <a:r>
              <a:rPr lang="it-IT" altLang="it-IT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funzioni corporee</a:t>
            </a:r>
            <a:r>
              <a:rPr lang="it-IT" altLang="it-IT" sz="2800" b="1">
                <a:latin typeface="Times New Roman" panose="02020603050405020304" pitchFamily="18" charset="0"/>
              </a:rPr>
              <a:t>)</a:t>
            </a:r>
          </a:p>
          <a:p>
            <a:pPr marL="0" indent="0" hangingPunct="1">
              <a:lnSpc>
                <a:spcPct val="90000"/>
              </a:lnSpc>
              <a:spcBef>
                <a:spcPts val="600"/>
              </a:spcBef>
              <a:buClrTx/>
              <a:buSzPct val="6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3600" b="1">
              <a:latin typeface="Times New Roman" panose="02020603050405020304" pitchFamily="18" charset="0"/>
            </a:endParaRPr>
          </a:p>
          <a:p>
            <a:pPr marL="0" indent="0" hangingPunct="1">
              <a:lnSpc>
                <a:spcPct val="90000"/>
              </a:lnSpc>
              <a:spcBef>
                <a:spcPts val="600"/>
              </a:spcBef>
              <a:buClrTx/>
              <a:buSzPct val="6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1160463"/>
            <a:ext cx="8255000" cy="639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838450" y="0"/>
            <a:ext cx="42799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latin typeface="Arial Black" panose="020B0A04020102020204" pitchFamily="34" charset="0"/>
                <a:cs typeface="Arial" panose="020B0604020202020204" pitchFamily="34" charset="0"/>
              </a:rPr>
              <a:t>IPOTALAMO ed IPOFISI: 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latin typeface="Arial Black" panose="020B0A04020102020204" pitchFamily="34" charset="0"/>
                <a:cs typeface="Arial" panose="020B0604020202020204" pitchFamily="34" charset="0"/>
              </a:rPr>
              <a:t>ORGANI BERSAGLIO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659688" y="0"/>
            <a:ext cx="317500" cy="7559675"/>
          </a:xfrm>
          <a:prstGeom prst="rect">
            <a:avLst/>
          </a:prstGeom>
          <a:solidFill>
            <a:srgbClr val="996600"/>
          </a:solidFill>
          <a:ln w="9360" cap="sq">
            <a:solidFill>
              <a:srgbClr val="99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701675" y="2357438"/>
            <a:ext cx="28940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3200">
                <a:solidFill>
                  <a:srgbClr val="FFFFF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IPOTALAMO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3200">
                <a:solidFill>
                  <a:srgbClr val="FFFFF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ED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3200">
                <a:solidFill>
                  <a:srgbClr val="FFFFF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IPOFISI</a:t>
            </a: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6"/>
          <a:stretch>
            <a:fillRect/>
          </a:stretch>
        </p:blipFill>
        <p:spPr bwMode="auto">
          <a:xfrm>
            <a:off x="3924300" y="0"/>
            <a:ext cx="6154738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 t="800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196850" y="647700"/>
            <a:ext cx="4048125" cy="567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spcBef>
                <a:spcPts val="1750"/>
              </a:spcBef>
              <a:buClrTx/>
              <a:buFontTx/>
              <a:buNone/>
            </a:pPr>
            <a:r>
              <a:rPr lang="it-IT" altLang="it-IT" sz="2400" b="1">
                <a:solidFill>
                  <a:srgbClr val="FFFFFF"/>
                </a:solidFill>
              </a:rPr>
              <a:t>LIMITI ANATOMO-TOPOGRAFICI DELL’IPOTALAMO</a:t>
            </a:r>
          </a:p>
          <a:p>
            <a:pPr hangingPunct="1">
              <a:spcBef>
                <a:spcPts val="1500"/>
              </a:spcBef>
              <a:buClrTx/>
              <a:buFontTx/>
              <a:buNone/>
            </a:pPr>
            <a:endParaRPr lang="it-IT" altLang="it-IT" sz="2400">
              <a:solidFill>
                <a:srgbClr val="FFFFFF"/>
              </a:solidFill>
            </a:endParaRPr>
          </a:p>
          <a:p>
            <a:pPr hangingPunct="1">
              <a:spcBef>
                <a:spcPts val="1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it-IT" altLang="it-IT" sz="2400">
                <a:solidFill>
                  <a:srgbClr val="FFFFFF"/>
                </a:solidFill>
              </a:rPr>
              <a:t> </a:t>
            </a:r>
            <a:r>
              <a:rPr lang="it-IT" altLang="it-IT" sz="2000">
                <a:solidFill>
                  <a:srgbClr val="FFFFFF"/>
                </a:solidFill>
              </a:rPr>
              <a:t>Superiore: il </a:t>
            </a:r>
            <a:r>
              <a:rPr lang="it-IT" altLang="it-IT" sz="2000" b="1">
                <a:solidFill>
                  <a:srgbClr val="FFFFFF"/>
                </a:solidFill>
              </a:rPr>
              <a:t>solco ipotalamico</a:t>
            </a:r>
            <a:r>
              <a:rPr lang="it-IT" altLang="it-IT" sz="2000">
                <a:solidFill>
                  <a:srgbClr val="FFFFFF"/>
                </a:solidFill>
              </a:rPr>
              <a:t> che lo separa dal talamo.</a:t>
            </a:r>
          </a:p>
          <a:p>
            <a:pPr hangingPunct="1">
              <a:spcBef>
                <a:spcPts val="1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it-IT" altLang="it-IT" sz="2000">
                <a:solidFill>
                  <a:srgbClr val="FFFFFF"/>
                </a:solidFill>
              </a:rPr>
              <a:t> Inferiore: il </a:t>
            </a:r>
            <a:r>
              <a:rPr lang="it-IT" altLang="it-IT" sz="2000" b="1">
                <a:solidFill>
                  <a:srgbClr val="FFFFFF"/>
                </a:solidFill>
              </a:rPr>
              <a:t>chiasma ottico</a:t>
            </a:r>
            <a:r>
              <a:rPr lang="it-IT" altLang="it-IT" sz="2000">
                <a:solidFill>
                  <a:srgbClr val="FFFFFF"/>
                </a:solidFill>
              </a:rPr>
              <a:t>, il </a:t>
            </a:r>
            <a:r>
              <a:rPr lang="it-IT" altLang="it-IT" sz="2000" b="1">
                <a:solidFill>
                  <a:srgbClr val="FFFFFF"/>
                </a:solidFill>
              </a:rPr>
              <a:t>tuber cinereum</a:t>
            </a:r>
            <a:r>
              <a:rPr lang="it-IT" altLang="it-IT" sz="2000">
                <a:solidFill>
                  <a:srgbClr val="FFFFFF"/>
                </a:solidFill>
              </a:rPr>
              <a:t> e i </a:t>
            </a:r>
            <a:r>
              <a:rPr lang="it-IT" altLang="it-IT" sz="2000" b="1">
                <a:solidFill>
                  <a:srgbClr val="FFFFFF"/>
                </a:solidFill>
              </a:rPr>
              <a:t>corpi mamillari</a:t>
            </a:r>
            <a:r>
              <a:rPr lang="it-IT" altLang="it-IT" sz="2000">
                <a:solidFill>
                  <a:srgbClr val="FFFFFF"/>
                </a:solidFill>
              </a:rPr>
              <a:t>.</a:t>
            </a:r>
          </a:p>
          <a:p>
            <a:pPr hangingPunct="1">
              <a:spcBef>
                <a:spcPts val="1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it-IT" altLang="it-IT" sz="2000">
                <a:solidFill>
                  <a:srgbClr val="FFFFFF"/>
                </a:solidFill>
              </a:rPr>
              <a:t> Anteriore: la lamina terminale.</a:t>
            </a:r>
          </a:p>
          <a:p>
            <a:pPr hangingPunct="1">
              <a:spcBef>
                <a:spcPts val="1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it-IT" altLang="it-IT" sz="2000">
                <a:solidFill>
                  <a:srgbClr val="FFFFFF"/>
                </a:solidFill>
              </a:rPr>
              <a:t> Posteriore: il tegmento del mesencefalo.</a:t>
            </a:r>
          </a:p>
          <a:p>
            <a:pPr hangingPunct="1">
              <a:spcBef>
                <a:spcPts val="1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it-IT" altLang="it-IT" sz="2000">
                <a:solidFill>
                  <a:srgbClr val="FFFFFF"/>
                </a:solidFill>
              </a:rPr>
              <a:t> Mediale: il terzo ventricolo.</a:t>
            </a:r>
          </a:p>
          <a:p>
            <a:pPr hangingPunct="1">
              <a:spcBef>
                <a:spcPts val="1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it-IT" altLang="it-IT" sz="2000">
                <a:solidFill>
                  <a:srgbClr val="FFFFFF"/>
                </a:solidFill>
              </a:rPr>
              <a:t> Laterale: la capsula interna.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0"/>
            <a:ext cx="5643562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12725"/>
            <a:ext cx="9072562" cy="1044575"/>
          </a:xfrm>
          <a:ln/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PRINCIPALI MODALITÀ DI AZIONE DELL’IPOTALAMO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3713"/>
            <a:ext cx="9072562" cy="4994275"/>
          </a:xfrm>
          <a:ln/>
        </p:spPr>
        <p:txBody>
          <a:bodyPr lIns="90000" tIns="46800" rIns="90000" bIns="46800"/>
          <a:lstStyle/>
          <a:p>
            <a:pPr marL="598488" indent="-598488">
              <a:lnSpc>
                <a:spcPct val="100000"/>
              </a:lnSpc>
              <a:spcBef>
                <a:spcPts val="800"/>
              </a:spcBef>
              <a:buClr>
                <a:srgbClr val="FFCC66"/>
              </a:buClr>
              <a:buSzPct val="65000"/>
              <a:buFont typeface="Times New Roman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/>
              <a:t>Attraverso il SISTEMA ENDOCRINO           (neurosecrezione          VIA UMORALE)</a:t>
            </a:r>
          </a:p>
          <a:p>
            <a:pPr marL="606425" indent="-598488">
              <a:lnSpc>
                <a:spcPct val="100000"/>
              </a:lnSpc>
              <a:spcBef>
                <a:spcPts val="800"/>
              </a:spcBef>
              <a:buClrTx/>
              <a:buSzPct val="6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/>
          </a:p>
          <a:p>
            <a:pPr marL="598488" indent="-598488">
              <a:lnSpc>
                <a:spcPct val="100000"/>
              </a:lnSpc>
              <a:spcBef>
                <a:spcPts val="800"/>
              </a:spcBef>
              <a:buClr>
                <a:srgbClr val="FFCC66"/>
              </a:buClr>
              <a:buSzPct val="65000"/>
              <a:buFont typeface="Times New Roman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/>
              <a:t>Attraverso il SISTEMA NERVOSO AUTONOMO (innervazione ortosimpatica e parasimpatica</a:t>
            </a:r>
          </a:p>
          <a:p>
            <a:pPr marL="606425" indent="-598488">
              <a:lnSpc>
                <a:spcPct val="100000"/>
              </a:lnSpc>
              <a:spcBef>
                <a:spcPts val="800"/>
              </a:spcBef>
              <a:buClrTx/>
              <a:buSzPct val="6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/>
              <a:t>                             VIA NERVOSA)</a:t>
            </a:r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4206875" y="2460625"/>
            <a:ext cx="793750" cy="315913"/>
          </a:xfrm>
          <a:prstGeom prst="rightArrow">
            <a:avLst>
              <a:gd name="adj1" fmla="val 50000"/>
              <a:gd name="adj2" fmla="val 62814"/>
            </a:avLst>
          </a:prstGeom>
          <a:solidFill>
            <a:srgbClr val="F8A500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2538413" y="5238750"/>
            <a:ext cx="793750" cy="315913"/>
          </a:xfrm>
          <a:prstGeom prst="rightArrow">
            <a:avLst>
              <a:gd name="adj1" fmla="val 50000"/>
              <a:gd name="adj2" fmla="val 62814"/>
            </a:avLst>
          </a:prstGeom>
          <a:solidFill>
            <a:srgbClr val="F8A500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525" y="0"/>
            <a:ext cx="4610100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833438" y="2192338"/>
            <a:ext cx="3968750" cy="394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342900" indent="-3317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buClrTx/>
              <a:buFontTx/>
              <a:buNone/>
            </a:pPr>
            <a:r>
              <a:rPr lang="it-IT" altLang="it-IT" sz="2800" b="1">
                <a:solidFill>
                  <a:srgbClr val="FFFFFF"/>
                </a:solidFill>
              </a:rPr>
              <a:t>AZIONE DELL’ IPOTALAMO ATTRAVERSO IL SISTEMA NERVOSO AUTONOMO (INNERVAZIONE ORTOSIMPATICA E PARASIMPATICA)</a:t>
            </a:r>
          </a:p>
          <a:p>
            <a:pPr algn="ctr" hangingPunct="1">
              <a:buClrTx/>
              <a:buFontTx/>
              <a:buNone/>
            </a:pPr>
            <a:endParaRPr lang="it-IT" altLang="it-IT" sz="2000" b="1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5595938" y="922338"/>
            <a:ext cx="1903412" cy="6637337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8570913" y="2906713"/>
            <a:ext cx="1433512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1200">
                <a:latin typeface="Arial Black" panose="020B0A04020102020204" pitchFamily="34" charset="0"/>
              </a:rPr>
              <a:t>Parasimpatico 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1200">
                <a:latin typeface="Arial Black" panose="020B0A04020102020204" pitchFamily="34" charset="0"/>
              </a:rPr>
              <a:t>Encefalico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8850313" y="7113588"/>
            <a:ext cx="635000" cy="158750"/>
          </a:xfrm>
          <a:prstGeom prst="rect">
            <a:avLst/>
          </a:prstGeom>
          <a:solidFill>
            <a:srgbClr val="00B8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8056563" y="6875463"/>
            <a:ext cx="1506537" cy="684212"/>
          </a:xfrm>
          <a:prstGeom prst="rect">
            <a:avLst/>
          </a:prstGeom>
          <a:solidFill>
            <a:srgbClr val="00B8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buClrTx/>
              <a:buFontTx/>
              <a:buNone/>
            </a:pPr>
            <a:r>
              <a:rPr lang="it-IT" altLang="it-IT" sz="2000">
                <a:solidFill>
                  <a:srgbClr val="FFFFFF"/>
                </a:solidFill>
              </a:rPr>
              <a:t>Organi</a:t>
            </a:r>
          </a:p>
          <a:p>
            <a:pPr algn="ctr" hangingPunct="1">
              <a:buClrTx/>
              <a:buFontTx/>
              <a:buNone/>
            </a:pPr>
            <a:r>
              <a:rPr lang="it-IT" altLang="it-IT" sz="2000">
                <a:solidFill>
                  <a:srgbClr val="FFFFFF"/>
                </a:solidFill>
              </a:rPr>
              <a:t>Effettori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3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68263"/>
            <a:ext cx="7540625" cy="749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-103188" y="1174750"/>
            <a:ext cx="2776538" cy="2436813"/>
          </a:xfrm>
          <a:prstGeom prst="rect">
            <a:avLst/>
          </a:prstGeom>
          <a:noFill/>
          <a:ln w="28440" cap="sq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spcBef>
                <a:spcPts val="1250"/>
              </a:spcBef>
              <a:buClrTx/>
              <a:buFontTx/>
              <a:buNone/>
            </a:pPr>
            <a:r>
              <a:rPr lang="it-IT" altLang="it-IT" sz="1900" b="1">
                <a:solidFill>
                  <a:srgbClr val="FFFFFF"/>
                </a:solidFill>
                <a:latin typeface="Arial Black" panose="020B0A04020102020204" pitchFamily="34" charset="0"/>
              </a:rPr>
              <a:t>FASCIO PROENCEFALICO MEDIALE</a:t>
            </a:r>
          </a:p>
          <a:p>
            <a:pPr algn="ctr" hangingPunct="1">
              <a:lnSpc>
                <a:spcPct val="100000"/>
              </a:lnSpc>
              <a:spcBef>
                <a:spcPts val="1250"/>
              </a:spcBef>
              <a:buClrTx/>
              <a:buFontTx/>
              <a:buNone/>
            </a:pPr>
            <a:r>
              <a:rPr lang="it-IT" altLang="it-IT" sz="1900" b="1">
                <a:solidFill>
                  <a:srgbClr val="FFFFFF"/>
                </a:solidFill>
                <a:latin typeface="Arial Black" panose="020B0A04020102020204" pitchFamily="34" charset="0"/>
              </a:rPr>
              <a:t>FASCICOLO LONGITUDINALE DORSALE</a:t>
            </a:r>
          </a:p>
          <a:p>
            <a:pPr algn="ctr" hangingPunct="1">
              <a:lnSpc>
                <a:spcPct val="100000"/>
              </a:lnSpc>
              <a:spcBef>
                <a:spcPts val="1250"/>
              </a:spcBef>
              <a:buClrTx/>
              <a:buFontTx/>
              <a:buNone/>
            </a:pPr>
            <a:endParaRPr lang="it-IT" altLang="it-IT" sz="1900" b="1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525" y="7129463"/>
            <a:ext cx="587375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100" y="0"/>
            <a:ext cx="5938838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13"/>
          <a:stretch>
            <a:fillRect/>
          </a:stretch>
        </p:blipFill>
        <p:spPr bwMode="auto">
          <a:xfrm>
            <a:off x="17463" y="0"/>
            <a:ext cx="4465637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 contrast="6000"/>
                  </a:blip>
                  <a:srcRect r="1591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4641850" y="657225"/>
            <a:ext cx="5437188" cy="555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 hangingPunct="1">
              <a:spcBef>
                <a:spcPts val="875"/>
              </a:spcBef>
              <a:buClrTx/>
              <a:buFontTx/>
              <a:buNone/>
            </a:pPr>
            <a:r>
              <a:rPr lang="it-IT" altLang="it-IT" sz="1400">
                <a:solidFill>
                  <a:srgbClr val="1009A5"/>
                </a:solidFill>
                <a:cs typeface="Gulim" pitchFamily="32" charset="0"/>
              </a:rPr>
              <a:t>-</a:t>
            </a: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sebbene riceva moltissime informazioni sensitive, è principalmente </a:t>
            </a:r>
            <a:r>
              <a:rPr lang="it-IT" altLang="it-IT" sz="1600" b="1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una parte motoria dell’encefalo</a:t>
            </a: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;</a:t>
            </a:r>
          </a:p>
          <a:p>
            <a:pPr hangingPunct="1">
              <a:lnSpc>
                <a:spcPct val="100000"/>
              </a:lnSpc>
              <a:spcBef>
                <a:spcPts val="875"/>
              </a:spcBef>
              <a:buClrTx/>
              <a:buFontTx/>
              <a:buNone/>
            </a:pPr>
            <a:endParaRPr lang="it-IT" altLang="it-IT" sz="1600">
              <a:solidFill>
                <a:srgbClr val="FFFF00"/>
              </a:solidFill>
              <a:latin typeface="Arial Black" panose="020B0A04020102020204" pitchFamily="34" charset="0"/>
              <a:cs typeface="Gulim" pitchFamily="32" charset="0"/>
            </a:endParaRPr>
          </a:p>
          <a:p>
            <a:pPr algn="just" hangingPunct="1">
              <a:lnSpc>
                <a:spcPct val="100000"/>
              </a:lnSpc>
              <a:spcBef>
                <a:spcPts val="875"/>
              </a:spcBef>
              <a:buClrTx/>
              <a:buFontTx/>
              <a:buNone/>
            </a:pP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-filogeneticamente, lo sviluppo iniziale è avvenuto in relazione al </a:t>
            </a:r>
            <a:r>
              <a:rPr lang="it-IT" altLang="it-IT" sz="1600" b="1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labirinto vestibolare</a:t>
            </a: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;</a:t>
            </a:r>
          </a:p>
          <a:p>
            <a:pPr algn="just" hangingPunct="1">
              <a:lnSpc>
                <a:spcPct val="100000"/>
              </a:lnSpc>
              <a:spcBef>
                <a:spcPts val="875"/>
              </a:spcBef>
              <a:buClrTx/>
              <a:buFontTx/>
              <a:buNone/>
            </a:pPr>
            <a:endParaRPr lang="it-IT" altLang="it-IT" sz="1600">
              <a:solidFill>
                <a:srgbClr val="FFFF00"/>
              </a:solidFill>
              <a:latin typeface="Arial Black" panose="020B0A04020102020204" pitchFamily="34" charset="0"/>
              <a:cs typeface="Gulim" pitchFamily="32" charset="0"/>
            </a:endParaRPr>
          </a:p>
          <a:p>
            <a:pPr algn="just" hangingPunct="1">
              <a:lnSpc>
                <a:spcPct val="100000"/>
              </a:lnSpc>
              <a:spcBef>
                <a:spcPts val="875"/>
              </a:spcBef>
              <a:buClrTx/>
              <a:buFontTx/>
              <a:buNone/>
            </a:pP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-solo con lo sviluppo filogenetico della locomozione è avvenuta la connessione al </a:t>
            </a:r>
            <a:r>
              <a:rPr lang="it-IT" altLang="it-IT" sz="1600" b="1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midollo spinale</a:t>
            </a: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;</a:t>
            </a:r>
          </a:p>
          <a:p>
            <a:pPr algn="just" hangingPunct="1">
              <a:lnSpc>
                <a:spcPct val="100000"/>
              </a:lnSpc>
              <a:spcBef>
                <a:spcPts val="875"/>
              </a:spcBef>
              <a:buClrTx/>
              <a:buFontTx/>
              <a:buNone/>
            </a:pPr>
            <a:endParaRPr lang="it-IT" altLang="it-IT" sz="1600">
              <a:solidFill>
                <a:srgbClr val="FFFF00"/>
              </a:solidFill>
              <a:latin typeface="Arial Black" panose="020B0A04020102020204" pitchFamily="34" charset="0"/>
              <a:cs typeface="Gulim" pitchFamily="32" charset="0"/>
            </a:endParaRPr>
          </a:p>
          <a:p>
            <a:pPr algn="just" hangingPunct="1">
              <a:lnSpc>
                <a:spcPct val="100000"/>
              </a:lnSpc>
              <a:spcBef>
                <a:spcPts val="875"/>
              </a:spcBef>
              <a:buClrTx/>
              <a:buFontTx/>
              <a:buNone/>
            </a:pP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-il raggiungimento delle diverse abilità fisiche ha determinato il suo collegamento con la </a:t>
            </a:r>
            <a:r>
              <a:rPr lang="it-IT" altLang="it-IT" sz="1600" b="1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corteccia cerebrale o telencefalica</a:t>
            </a: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;</a:t>
            </a:r>
          </a:p>
          <a:p>
            <a:pPr algn="just" hangingPunct="1">
              <a:lnSpc>
                <a:spcPct val="100000"/>
              </a:lnSpc>
              <a:spcBef>
                <a:spcPts val="875"/>
              </a:spcBef>
              <a:buClrTx/>
              <a:buFontTx/>
              <a:buNone/>
            </a:pPr>
            <a:endParaRPr lang="it-IT" altLang="it-IT" sz="1600">
              <a:solidFill>
                <a:srgbClr val="FFFF00"/>
              </a:solidFill>
              <a:latin typeface="Arial Black" panose="020B0A04020102020204" pitchFamily="34" charset="0"/>
              <a:cs typeface="Gulim" pitchFamily="32" charset="0"/>
            </a:endParaRPr>
          </a:p>
          <a:p>
            <a:pPr algn="just" hangingPunct="1">
              <a:lnSpc>
                <a:spcPct val="100000"/>
              </a:lnSpc>
              <a:spcBef>
                <a:spcPts val="875"/>
              </a:spcBef>
              <a:buClrTx/>
              <a:buFontTx/>
              <a:buNone/>
            </a:pPr>
            <a:r>
              <a:rPr lang="it-IT" altLang="it-IT" sz="1600">
                <a:solidFill>
                  <a:srgbClr val="FFFF00"/>
                </a:solidFill>
                <a:latin typeface="Arial Black" panose="020B0A04020102020204" pitchFamily="34" charset="0"/>
                <a:cs typeface="Gulim" pitchFamily="32" charset="0"/>
              </a:rPr>
              <a:t>I collegamenti sono tali che ogni emisfero cerebellare è prevalentemente  deputato alla coordinazione dei movimenti del proprio lato corporeo.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468438" y="763588"/>
            <a:ext cx="1825625" cy="873125"/>
          </a:xfrm>
          <a:prstGeom prst="rect">
            <a:avLst/>
          </a:prstGeom>
          <a:noFill/>
          <a:ln w="38160" cap="sq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032500" y="85725"/>
            <a:ext cx="30559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80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CERVELLETTO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200" y="84138"/>
            <a:ext cx="5954713" cy="747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525" y="7129463"/>
            <a:ext cx="587375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818438" cy="431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4084638"/>
            <a:ext cx="5040312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75313" cy="295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3"/>
          <a:stretch>
            <a:fillRect/>
          </a:stretch>
        </p:blipFill>
        <p:spPr bwMode="auto">
          <a:xfrm>
            <a:off x="5675313" y="0"/>
            <a:ext cx="4405312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1138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5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4975"/>
            <a:ext cx="5675313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6145213" y="3833813"/>
            <a:ext cx="2487612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800" b="1">
                <a:solidFill>
                  <a:srgbClr val="FFFFF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CIRCOLO 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800" b="1">
                <a:solidFill>
                  <a:srgbClr val="FFFFF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PORTALE 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800" b="1">
                <a:solidFill>
                  <a:srgbClr val="FFFFF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IPOFISARIO</a:t>
            </a: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 flipH="1">
            <a:off x="3440113" y="4256088"/>
            <a:ext cx="2643187" cy="714375"/>
          </a:xfrm>
          <a:prstGeom prst="line">
            <a:avLst/>
          </a:prstGeom>
          <a:noFill/>
          <a:ln w="76320" cap="sq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988" y="0"/>
            <a:ext cx="6877050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0" y="1795463"/>
            <a:ext cx="3294063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spcBef>
                <a:spcPts val="2000"/>
              </a:spcBef>
              <a:buClrTx/>
              <a:buFontTx/>
              <a:buNone/>
            </a:pPr>
            <a:r>
              <a:rPr lang="it-IT" altLang="it-IT" sz="2400" b="1">
                <a:solidFill>
                  <a:srgbClr val="FFFFFF"/>
                </a:solidFill>
                <a:latin typeface="Arial Black" panose="020B0A04020102020204" pitchFamily="34" charset="0"/>
              </a:rPr>
              <a:t>CIRCOLO</a:t>
            </a:r>
          </a:p>
          <a:p>
            <a:pPr algn="ctr" hangingPunct="1">
              <a:lnSpc>
                <a:spcPct val="100000"/>
              </a:lnSpc>
              <a:spcBef>
                <a:spcPts val="2000"/>
              </a:spcBef>
              <a:buClrTx/>
              <a:buFontTx/>
              <a:buNone/>
            </a:pPr>
            <a:r>
              <a:rPr lang="it-IT" altLang="it-IT" sz="2400" b="1">
                <a:solidFill>
                  <a:srgbClr val="FFFFFF"/>
                </a:solidFill>
                <a:latin typeface="Arial Black" panose="020B0A04020102020204" pitchFamily="34" charset="0"/>
              </a:rPr>
              <a:t>PORTALE</a:t>
            </a:r>
          </a:p>
          <a:p>
            <a:pPr algn="ctr" hangingPunct="1">
              <a:lnSpc>
                <a:spcPct val="100000"/>
              </a:lnSpc>
              <a:spcBef>
                <a:spcPts val="2000"/>
              </a:spcBef>
              <a:buClrTx/>
              <a:buFontTx/>
              <a:buNone/>
            </a:pPr>
            <a:r>
              <a:rPr lang="it-IT" altLang="it-IT" sz="2400" b="1">
                <a:solidFill>
                  <a:srgbClr val="FFFFFF"/>
                </a:solidFill>
                <a:latin typeface="Arial Black" panose="020B0A04020102020204" pitchFamily="34" charset="0"/>
              </a:rPr>
              <a:t>IPOFISARIO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-728663"/>
            <a:ext cx="10080625" cy="1917701"/>
          </a:xfrm>
          <a:ln/>
        </p:spPr>
        <p:txBody>
          <a:bodyPr lIns="90000" tIns="46800" rIns="90000" bIns="46800" anchor="b" anchorCtr="1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3600">
                <a:solidFill>
                  <a:srgbClr val="FFFFCC"/>
                </a:solidFill>
              </a:rPr>
              <a:t>TELENCEFALO 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1250950"/>
            <a:ext cx="10080625" cy="6684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3500">
                <a:solidFill>
                  <a:srgbClr val="FFFFFF"/>
                </a:solidFill>
                <a:latin typeface="Times New Roman" panose="02020603050405020304" pitchFamily="18" charset="0"/>
              </a:rPr>
              <a:t>-E’ la porzione del SNC più sviluppata nell' uomo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it-IT" altLang="it-IT" sz="3500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2800">
                <a:solidFill>
                  <a:srgbClr val="FFFFFF"/>
                </a:solidFill>
                <a:latin typeface="Times New Roman" panose="02020603050405020304" pitchFamily="18" charset="0"/>
              </a:rPr>
              <a:t>Vi si descrivono: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>
                <a:srgbClr val="FFFFFF"/>
              </a:buClr>
              <a:buSzPct val="45000"/>
              <a:buFont typeface="Wingdings" panose="05000000000000000000" pitchFamily="2" charset="2"/>
              <a:buChar char="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2800">
                <a:solidFill>
                  <a:srgbClr val="FFFFFF"/>
                </a:solidFill>
                <a:latin typeface="Times New Roman" panose="02020603050405020304" pitchFamily="18" charset="0"/>
              </a:rPr>
              <a:t> </a:t>
            </a:r>
            <a:r>
              <a:rPr lang="it-IT" altLang="it-IT" sz="2800" b="1">
                <a:solidFill>
                  <a:srgbClr val="FFFFFF"/>
                </a:solidFill>
                <a:latin typeface="Times New Roman" panose="02020603050405020304" pitchFamily="18" charset="0"/>
              </a:rPr>
              <a:t>CORTECCIA TELENCEFALICA o CEREBRALE</a:t>
            </a:r>
            <a:r>
              <a:rPr lang="it-IT" altLang="it-IT" sz="2800">
                <a:solidFill>
                  <a:srgbClr val="FFFFFF"/>
                </a:solidFill>
                <a:latin typeface="Times New Roman" panose="02020603050405020304" pitchFamily="18" charset="0"/>
              </a:rPr>
              <a:t>;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>
                <a:srgbClr val="FFFFFF"/>
              </a:buClr>
              <a:buSzPct val="45000"/>
              <a:buFont typeface="Wingdings" panose="05000000000000000000" pitchFamily="2" charset="2"/>
              <a:buChar char="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2800">
                <a:solidFill>
                  <a:srgbClr val="FFFFFF"/>
                </a:solidFill>
                <a:latin typeface="Times New Roman" panose="02020603050405020304" pitchFamily="18" charset="0"/>
              </a:rPr>
              <a:t> </a:t>
            </a:r>
            <a:r>
              <a:rPr lang="it-IT" altLang="it-IT" sz="2800" b="1">
                <a:solidFill>
                  <a:srgbClr val="FFFFFF"/>
                </a:solidFill>
                <a:latin typeface="Times New Roman" panose="02020603050405020304" pitchFamily="18" charset="0"/>
              </a:rPr>
              <a:t>SISTEMI DI FIBRE DELLA SOSTANZA BIANCA</a:t>
            </a:r>
            <a:r>
              <a:rPr lang="it-IT" altLang="it-IT" sz="2800">
                <a:solidFill>
                  <a:srgbClr val="FFFFFF"/>
                </a:solidFill>
                <a:latin typeface="Times New Roman" panose="02020603050405020304" pitchFamily="18" charset="0"/>
              </a:rPr>
              <a:t>;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>
                <a:srgbClr val="FFFFFF"/>
              </a:buClr>
              <a:buSzPct val="45000"/>
              <a:buFont typeface="Wingdings" panose="05000000000000000000" pitchFamily="2" charset="2"/>
              <a:buChar char="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2800">
                <a:solidFill>
                  <a:srgbClr val="FFFFFF"/>
                </a:solidFill>
                <a:latin typeface="Times New Roman" panose="02020603050405020304" pitchFamily="18" charset="0"/>
              </a:rPr>
              <a:t> </a:t>
            </a:r>
            <a:r>
              <a:rPr lang="it-IT" altLang="it-IT" sz="2800" b="1">
                <a:solidFill>
                  <a:srgbClr val="FFFFFF"/>
                </a:solidFill>
                <a:latin typeface="Times New Roman" panose="02020603050405020304" pitchFamily="18" charset="0"/>
              </a:rPr>
              <a:t>NUCLEI GRIGI PROFONDI</a:t>
            </a:r>
            <a:r>
              <a:rPr lang="it-IT" altLang="it-IT" sz="2800">
                <a:solidFill>
                  <a:srgbClr val="FFFFFF"/>
                </a:solidFill>
                <a:latin typeface="Times New Roman" panose="02020603050405020304" pitchFamily="18" charset="0"/>
              </a:rPr>
              <a:t> (tra cui NUCLEI             BASALI, o   DELLA BASE, o </a:t>
            </a:r>
            <a:r>
              <a:rPr lang="it-IT" altLang="it-IT" sz="2800" i="1">
                <a:solidFill>
                  <a:srgbClr val="FFFFFF"/>
                </a:solidFill>
                <a:latin typeface="Times New Roman" panose="02020603050405020304" pitchFamily="18" charset="0"/>
              </a:rPr>
              <a:t>GANGLI della         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45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2800" i="1">
                <a:solidFill>
                  <a:srgbClr val="FFFFFF"/>
                </a:solidFill>
                <a:latin typeface="Times New Roman" panose="02020603050405020304" pitchFamily="18" charset="0"/>
              </a:rPr>
              <a:t>  BASE</a:t>
            </a:r>
            <a:r>
              <a:rPr lang="it-IT" altLang="it-IT" sz="2800">
                <a:solidFill>
                  <a:srgbClr val="FFFFFF"/>
                </a:solidFill>
                <a:latin typeface="Times New Roman" panose="02020603050405020304" pitchFamily="18" charset="0"/>
              </a:rPr>
              <a:t>)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endParaRPr lang="it-IT" altLang="it-IT" sz="2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title"/>
          </p:nvPr>
        </p:nvSpPr>
        <p:spPr>
          <a:xfrm>
            <a:off x="434975" y="523875"/>
            <a:ext cx="9072563" cy="158115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>
                <a:solidFill>
                  <a:srgbClr val="FFFFFF"/>
                </a:solidFill>
                <a:latin typeface="Arial Black" panose="020B0A04020102020204" pitchFamily="34" charset="0"/>
              </a:rPr>
              <a:t>Il telencefalo</a:t>
            </a:r>
            <a:r>
              <a:rPr lang="it-IT" altLang="it-IT" sz="2000">
                <a:solidFill>
                  <a:srgbClr val="FFFFFF"/>
                </a:solidFill>
                <a:latin typeface="Arial Black" panose="020B0A04020102020204" pitchFamily="34" charset="0"/>
              </a:rPr>
              <a:t> é costituito da due emisferi cerebrali o telencefalici, separati dalla fessura cerebrale longitudinale (scissura interemisferica).</a:t>
            </a:r>
            <a:r>
              <a:rPr lang="it-IT" altLang="it-IT" sz="2000">
                <a:solidFill>
                  <a:srgbClr val="FFFFFF"/>
                </a:solidFill>
              </a:rPr>
              <a:t> </a:t>
            </a:r>
            <a:br>
              <a:rPr lang="it-IT" altLang="it-IT" sz="2000">
                <a:solidFill>
                  <a:srgbClr val="FFFFFF"/>
                </a:solidFill>
                <a:latin typeface="New York" charset="0"/>
              </a:rPr>
            </a:br>
            <a:endParaRPr lang="it-IT" altLang="it-IT" sz="2000">
              <a:solidFill>
                <a:srgbClr val="FFFFFF"/>
              </a:solidFill>
              <a:latin typeface="New York" charset="0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r="4138" b="3656"/>
          <a:stretch>
            <a:fillRect/>
          </a:stretch>
        </p:blipFill>
        <p:spPr bwMode="auto">
          <a:xfrm>
            <a:off x="2103438" y="1716088"/>
            <a:ext cx="5238750" cy="539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167" r="4138" b="365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/>
          </p:nvPr>
        </p:nvSpPr>
        <p:spPr>
          <a:xfrm>
            <a:off x="515938" y="523875"/>
            <a:ext cx="9244012" cy="1577975"/>
          </a:xfrm>
          <a:ln/>
        </p:spPr>
        <p:txBody>
          <a:bodyPr lIns="90000" tIns="46800" rIns="90000" bIns="46800"/>
          <a:lstStyle/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Ciascun emisfero telencefalico presenta: una superficie laterale in rapporto con la volta cranica e una superficie mediale nell' ambito della scissura interemisferica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2101850"/>
            <a:ext cx="7158038" cy="483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9723437" cy="1260475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2800"/>
              <a:t>                    Scissure telencefaliche primarie </a:t>
            </a:r>
            <a:br>
              <a:rPr lang="it-IT" altLang="it-IT" sz="2800"/>
            </a:br>
            <a:r>
              <a:rPr lang="it-IT" altLang="it-IT" sz="2800"/>
              <a:t>                  (superficie laterale)</a:t>
            </a: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3713"/>
            <a:ext cx="9072562" cy="5694362"/>
          </a:xfrm>
          <a:ln/>
        </p:spPr>
        <p:txBody>
          <a:bodyPr tIns="18360"/>
          <a:lstStyle/>
          <a:p>
            <a:endParaRPr lang="it-IT"/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1557338"/>
            <a:ext cx="8493125" cy="547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50825"/>
            <a:ext cx="9072562" cy="1260475"/>
          </a:xfrm>
          <a:ln/>
        </p:spPr>
        <p:txBody>
          <a:bodyPr lIns="90000" tIns="46800" rIns="90000" bIns="46800"/>
          <a:lstStyle/>
          <a:p>
            <a:pPr algn="just"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/>
              <a:t>Superficie laterale dell’emisfero telencefalico sin: scissura laterale (rami anteriore, ascendente e posteriore) e scissura centrale.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5" y="1954213"/>
            <a:ext cx="7937500" cy="556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Grp="1" noChangeArrowheads="1"/>
          </p:cNvSpPr>
          <p:nvPr>
            <p:ph type="title"/>
          </p:nvPr>
        </p:nvSpPr>
        <p:spPr>
          <a:xfrm>
            <a:off x="336550" y="-252413"/>
            <a:ext cx="9575800" cy="1260476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2800"/>
              <a:t>Principali scissure cerebrali (superficie mediale)</a:t>
            </a: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3713"/>
            <a:ext cx="9072562" cy="5694362"/>
          </a:xfrm>
          <a:ln/>
        </p:spPr>
        <p:txBody>
          <a:bodyPr tIns="18360"/>
          <a:lstStyle/>
          <a:p>
            <a:endParaRPr lang="it-IT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1081088"/>
            <a:ext cx="8891587" cy="594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425700" y="3463925"/>
            <a:ext cx="1441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1600">
                <a:solidFill>
                  <a:srgbClr val="F8084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PRECUNEO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630363" y="3938588"/>
            <a:ext cx="9921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1600">
                <a:solidFill>
                  <a:srgbClr val="F8084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CUNEO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-84138"/>
            <a:ext cx="10080625" cy="1260476"/>
          </a:xfrm>
          <a:ln/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it-IT" altLang="it-IT" sz="2800">
                <a:latin typeface="Franklin Gothic Heavy" panose="020B0903020102020204" pitchFamily="34" charset="0"/>
              </a:rPr>
              <a:t>RUOLO DEL CERVELLETTO NELLE ATTIVITA’ MOTORIE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15938" y="1398588"/>
            <a:ext cx="8731250" cy="5953125"/>
          </a:xfrm>
          <a:ln/>
        </p:spPr>
        <p:txBody>
          <a:bodyPr lIns="90000" tIns="46800" rIns="90000" bIns="46800"/>
          <a:lstStyle/>
          <a:p>
            <a:pPr marL="533400" indent="-515938" algn="just">
              <a:lnSpc>
                <a:spcPct val="90000"/>
              </a:lnSpc>
              <a:spcBef>
                <a:spcPts val="600"/>
              </a:spcBef>
              <a:spcAft>
                <a:spcPts val="1425"/>
              </a:spcAft>
              <a:buClrTx/>
              <a:buFontTx/>
              <a:buNone/>
              <a:tabLst>
                <a:tab pos="5334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/>
              <a:t>	</a:t>
            </a:r>
            <a:r>
              <a:rPr lang="it-IT" altLang="it-IT">
                <a:solidFill>
                  <a:srgbClr val="FFFF00"/>
                </a:solidFill>
              </a:rPr>
              <a:t>Esso interviene nella pianificazione e nei processi che portano alla realizzazione del movimento, combinando, con continuità e in tempo reale, inputs provenienti principalmente da:</a:t>
            </a:r>
          </a:p>
          <a:p>
            <a:pPr marL="533400" indent="-515938" algn="just">
              <a:lnSpc>
                <a:spcPct val="90000"/>
              </a:lnSpc>
              <a:spcBef>
                <a:spcPts val="600"/>
              </a:spcBef>
              <a:spcAft>
                <a:spcPts val="1425"/>
              </a:spcAft>
              <a:buClrTx/>
              <a:buFontTx/>
              <a:buNone/>
              <a:tabLst>
                <a:tab pos="5334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FFF00"/>
                </a:solidFill>
              </a:rPr>
              <a:t>	1. </a:t>
            </a:r>
            <a:r>
              <a:rPr lang="it-IT" altLang="it-IT" b="1">
                <a:solidFill>
                  <a:srgbClr val="FFFF00"/>
                </a:solidFill>
              </a:rPr>
              <a:t>APPARATO E NUCLEI VESTIBOLARI</a:t>
            </a:r>
            <a:r>
              <a:rPr lang="it-IT" altLang="it-IT">
                <a:solidFill>
                  <a:srgbClr val="FFFF00"/>
                </a:solidFill>
              </a:rPr>
              <a:t>;</a:t>
            </a:r>
          </a:p>
          <a:p>
            <a:pPr marL="533400" indent="-515938" algn="just">
              <a:lnSpc>
                <a:spcPct val="90000"/>
              </a:lnSpc>
              <a:spcBef>
                <a:spcPts val="600"/>
              </a:spcBef>
              <a:spcAft>
                <a:spcPts val="1425"/>
              </a:spcAft>
              <a:buClrTx/>
              <a:buFontTx/>
              <a:buNone/>
              <a:tabLst>
                <a:tab pos="5334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FFF00"/>
                </a:solidFill>
              </a:rPr>
              <a:t>	2. </a:t>
            </a:r>
            <a:r>
              <a:rPr lang="it-IT" altLang="it-IT" b="1">
                <a:solidFill>
                  <a:srgbClr val="FFFF00"/>
                </a:solidFill>
              </a:rPr>
              <a:t>MIDOLLO SPINALE</a:t>
            </a:r>
            <a:r>
              <a:rPr lang="it-IT" altLang="it-IT">
                <a:solidFill>
                  <a:srgbClr val="FFFF00"/>
                </a:solidFill>
              </a:rPr>
              <a:t>, principalmente sulle condizioni dei muscoli e delle articolazioni;</a:t>
            </a:r>
          </a:p>
          <a:p>
            <a:pPr marL="533400" indent="-515938" algn="just">
              <a:lnSpc>
                <a:spcPct val="90000"/>
              </a:lnSpc>
              <a:spcBef>
                <a:spcPts val="600"/>
              </a:spcBef>
              <a:spcAft>
                <a:spcPts val="1425"/>
              </a:spcAft>
              <a:buClrTx/>
              <a:buFontTx/>
              <a:buNone/>
              <a:tabLst>
                <a:tab pos="5334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FFF00"/>
                </a:solidFill>
              </a:rPr>
              <a:t>       3. </a:t>
            </a:r>
            <a:r>
              <a:rPr lang="it-IT" altLang="it-IT" b="1">
                <a:solidFill>
                  <a:srgbClr val="FFFF00"/>
                </a:solidFill>
              </a:rPr>
              <a:t>CORTECCIA TELENCEFALICA</a:t>
            </a:r>
            <a:r>
              <a:rPr lang="it-IT" altLang="it-IT">
                <a:solidFill>
                  <a:srgbClr val="FFFF00"/>
                </a:solidFill>
              </a:rPr>
              <a:t>, principalmente dalle aree motorie del lobo frontale.</a:t>
            </a:r>
          </a:p>
          <a:p>
            <a:pPr marL="533400" indent="-515938" algn="just">
              <a:lnSpc>
                <a:spcPct val="90000"/>
              </a:lnSpc>
              <a:spcBef>
                <a:spcPts val="600"/>
              </a:spcBef>
              <a:spcAft>
                <a:spcPts val="1425"/>
              </a:spcAft>
              <a:buClrTx/>
              <a:buFontTx/>
              <a:buNone/>
              <a:tabLst>
                <a:tab pos="5334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>
              <a:solidFill>
                <a:srgbClr val="FFFF00"/>
              </a:solidFill>
            </a:endParaRPr>
          </a:p>
          <a:p>
            <a:pPr marL="533400" indent="-515938" algn="just">
              <a:lnSpc>
                <a:spcPct val="90000"/>
              </a:lnSpc>
              <a:spcBef>
                <a:spcPts val="600"/>
              </a:spcBef>
              <a:spcAft>
                <a:spcPts val="1425"/>
              </a:spcAft>
              <a:buClrTx/>
              <a:buFontTx/>
              <a:buNone/>
              <a:tabLst>
                <a:tab pos="5334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/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111125"/>
            <a:ext cx="9072562" cy="1984375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br>
              <a:rPr lang="it-IT" altLang="it-IT" sz="2800"/>
            </a:br>
            <a:br>
              <a:rPr lang="it-IT" altLang="it-IT" sz="2800"/>
            </a:br>
            <a:r>
              <a:rPr lang="it-IT" altLang="it-IT" sz="2800"/>
              <a:t>Suddivisione degli emisferi telencefalici in lobi:</a:t>
            </a:r>
            <a:br>
              <a:rPr lang="it-IT" altLang="it-IT" sz="2800"/>
            </a:br>
            <a:r>
              <a:rPr lang="it-IT" altLang="it-IT" sz="2800"/>
              <a:t>frontale, parietale, temporale, occipitale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2335213"/>
            <a:ext cx="6748463" cy="485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5356225" y="6081713"/>
            <a:ext cx="1906588" cy="557212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5595938" y="6161088"/>
            <a:ext cx="2436812" cy="1008062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Grp="1" noChangeArrowheads="1"/>
          </p:cNvSpPr>
          <p:nvPr>
            <p:ph type="title"/>
          </p:nvPr>
        </p:nvSpPr>
        <p:spPr>
          <a:xfrm>
            <a:off x="515938" y="444500"/>
            <a:ext cx="9244012" cy="158115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800"/>
              <a:t>Il lobo dell’insula</a:t>
            </a:r>
            <a:r>
              <a:rPr lang="it-IT" altLang="it-IT" sz="2000"/>
              <a:t> </a:t>
            </a:r>
            <a:r>
              <a:rPr lang="it-IT" altLang="it-IT" sz="2000">
                <a:solidFill>
                  <a:srgbClr val="FFFFFF"/>
                </a:solidFill>
              </a:rPr>
              <a:t>si trova nel fondo della scissura laterale (opercoli frontale, parietale e temporale) ed é delimitato dalla scissura circolare.</a:t>
            </a:r>
            <a:br>
              <a:rPr lang="it-IT" altLang="it-IT" sz="2000">
                <a:solidFill>
                  <a:srgbClr val="FFFFFF"/>
                </a:solidFill>
                <a:latin typeface="New York" charset="0"/>
              </a:rPr>
            </a:br>
            <a:endParaRPr lang="it-IT" altLang="it-IT" sz="2000">
              <a:solidFill>
                <a:srgbClr val="FFFFFF"/>
              </a:solidFill>
              <a:latin typeface="New York" charset="0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188" y="1571625"/>
            <a:ext cx="7620000" cy="570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1627188" y="1557338"/>
            <a:ext cx="2063750" cy="3492500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3690938" y="1557338"/>
            <a:ext cx="1349375" cy="396875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481013"/>
            <a:ext cx="9072562" cy="2724151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br>
              <a:rPr lang="it-IT" altLang="it-IT" sz="2000"/>
            </a:br>
            <a:br>
              <a:rPr lang="it-IT" altLang="it-IT" sz="2000"/>
            </a:br>
            <a:br>
              <a:rPr lang="it-IT" altLang="it-IT" sz="2000"/>
            </a:br>
            <a:r>
              <a:rPr lang="it-IT" altLang="it-IT">
                <a:solidFill>
                  <a:srgbClr val="FFFFFF"/>
                </a:solidFill>
              </a:rPr>
              <a:t>Ciascun emisfero telencefalico presenta: una superficie inferiore in rapporto con fossa cranica anteriore, fossa cranica media e con la dura meninge del tentorio del cervelletto nella fossa cranica posteriore.</a:t>
            </a:r>
            <a:br>
              <a:rPr lang="it-IT" altLang="it-IT">
                <a:solidFill>
                  <a:srgbClr val="FFFFFF"/>
                </a:solidFill>
                <a:latin typeface="New York" charset="0"/>
              </a:rPr>
            </a:br>
            <a:endParaRPr lang="it-IT" altLang="it-IT">
              <a:solidFill>
                <a:srgbClr val="FFFFFF"/>
              </a:solidFill>
              <a:latin typeface="New York" charset="0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638" y="3144838"/>
            <a:ext cx="3552825" cy="422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 b="34740"/>
          <a:stretch>
            <a:fillRect/>
          </a:stretch>
        </p:blipFill>
        <p:spPr bwMode="auto">
          <a:xfrm>
            <a:off x="196850" y="1954213"/>
            <a:ext cx="5556250" cy="461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6857" b="3474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8372" name="Line 4"/>
          <p:cNvSpPr>
            <a:spLocks noChangeShapeType="1"/>
          </p:cNvSpPr>
          <p:nvPr/>
        </p:nvSpPr>
        <p:spPr bwMode="auto">
          <a:xfrm>
            <a:off x="4087813" y="4652963"/>
            <a:ext cx="3571875" cy="1508125"/>
          </a:xfrm>
          <a:prstGeom prst="line">
            <a:avLst/>
          </a:prstGeom>
          <a:noFill/>
          <a:ln w="57240" cap="flat">
            <a:solidFill>
              <a:srgbClr val="F80847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79388"/>
            <a:ext cx="9144000" cy="1739900"/>
          </a:xfrm>
          <a:ln/>
        </p:spPr>
        <p:txBody>
          <a:bodyPr lIns="90000" tIns="46800" rIns="90000" bIns="46800" anchor="b" anchorCtr="1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3600">
                <a:solidFill>
                  <a:srgbClr val="FFFFCC"/>
                </a:solidFill>
              </a:rPr>
              <a:t>La corteccia cerebrale umana può essere considerata un grande mantello di sostanza grigia (“PALLIO”) 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2339975"/>
            <a:ext cx="8763000" cy="41544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latin typeface="Times New Roman" panose="02020603050405020304" pitchFamily="18" charset="0"/>
              </a:rPr>
              <a:t>-La sua morfologia è fortemente convoluta;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>
              <a:latin typeface="Times New Roman" panose="02020603050405020304" pitchFamily="18" charset="0"/>
            </a:endParaRP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latin typeface="Times New Roman" panose="02020603050405020304" pitchFamily="18" charset="0"/>
              </a:rPr>
              <a:t>-Presenta circonvoluzioni (o giri), alternati a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latin typeface="Times New Roman" panose="02020603050405020304" pitchFamily="18" charset="0"/>
              </a:rPr>
              <a:t> solchi e scissure.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Grp="1" noChangeArrowheads="1"/>
          </p:cNvSpPr>
          <p:nvPr>
            <p:ph type="title"/>
          </p:nvPr>
        </p:nvSpPr>
        <p:spPr>
          <a:xfrm>
            <a:off x="323850" y="85725"/>
            <a:ext cx="8540750" cy="1922463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</a:rPr>
              <a:t>FUNZIONI PRINCIPALI DEL LOBO FRONTALE [1]</a:t>
            </a:r>
            <a:br>
              <a:rPr lang="it-IT" altLang="it-IT">
                <a:solidFill>
                  <a:srgbClr val="FFFFFF"/>
                </a:solidFill>
              </a:rPr>
            </a:br>
            <a:endParaRPr lang="it-IT" altLang="it-IT">
              <a:solidFill>
                <a:srgbClr val="FFFFFF"/>
              </a:solidFill>
            </a:endParaRP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060575"/>
            <a:ext cx="8686800" cy="4525963"/>
          </a:xfrm>
          <a:ln/>
        </p:spPr>
        <p:txBody>
          <a:bodyPr lIns="90000" tIns="46800" rIns="90000" bIns="46800"/>
          <a:lstStyle/>
          <a:p>
            <a:pPr indent="-3254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/>
              <a:t>	</a:t>
            </a:r>
            <a:r>
              <a:rPr lang="it-IT" altLang="it-IT">
                <a:solidFill>
                  <a:srgbClr val="FFFFFF"/>
                </a:solidFill>
              </a:rPr>
              <a:t>-funzioni comportamentali;</a:t>
            </a:r>
          </a:p>
          <a:p>
            <a:pPr indent="-3254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FFFFF"/>
                </a:solidFill>
              </a:rPr>
              <a:t>	-pianificazione ed esecuzione dei movimenti del corpo e degli occhi;</a:t>
            </a:r>
          </a:p>
          <a:p>
            <a:pPr indent="-3254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FFFFF"/>
                </a:solidFill>
              </a:rPr>
              <a:t>	-linguaggio;</a:t>
            </a:r>
          </a:p>
          <a:p>
            <a:pPr indent="-3254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FFFFF"/>
                </a:solidFill>
              </a:rPr>
              <a:t>	-funzioni cognitive;</a:t>
            </a:r>
          </a:p>
          <a:p>
            <a:pPr indent="-3254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FFFFF"/>
                </a:solidFill>
              </a:rPr>
              <a:t>	-emozioni.</a:t>
            </a:r>
          </a:p>
          <a:p>
            <a:pPr indent="-3254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-7938"/>
            <a:ext cx="8229600" cy="1312863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</a:rPr>
              <a:t>FUNZIONI PRINCIPALI DEL LOBO FRONTALE [2]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ln/>
        </p:spPr>
        <p:txBody>
          <a:bodyPr lIns="90000" tIns="46800" rIns="90000" bIns="46800"/>
          <a:lstStyle/>
          <a:p>
            <a:pPr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000"/>
              <a:t>	</a:t>
            </a:r>
            <a:r>
              <a:rPr lang="it-IT" altLang="it-IT" sz="2000">
                <a:solidFill>
                  <a:srgbClr val="FFFFFF"/>
                </a:solidFill>
              </a:rPr>
              <a:t>La </a:t>
            </a:r>
            <a:r>
              <a:rPr lang="it-IT" altLang="it-IT" sz="2000" b="1">
                <a:solidFill>
                  <a:srgbClr val="FFFFFF"/>
                </a:solidFill>
              </a:rPr>
              <a:t>CIRCONVOLUZIONE PRECENTRALE</a:t>
            </a:r>
            <a:r>
              <a:rPr lang="it-IT" altLang="it-IT" sz="2000">
                <a:solidFill>
                  <a:srgbClr val="FFFFFF"/>
                </a:solidFill>
              </a:rPr>
              <a:t> (</a:t>
            </a:r>
            <a:r>
              <a:rPr lang="it-IT" altLang="it-IT" sz="2000" b="1">
                <a:solidFill>
                  <a:srgbClr val="FFFFFF"/>
                </a:solidFill>
              </a:rPr>
              <a:t>area motrice primaria</a:t>
            </a:r>
            <a:r>
              <a:rPr lang="it-IT" altLang="it-IT" sz="2000">
                <a:solidFill>
                  <a:srgbClr val="FFFFFF"/>
                </a:solidFill>
              </a:rPr>
              <a:t>) regola la componente meccanica del movimento (direzione, rapidità)</a:t>
            </a:r>
          </a:p>
          <a:p>
            <a:pPr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	Le </a:t>
            </a:r>
            <a:r>
              <a:rPr lang="it-IT" altLang="it-IT" sz="2000" b="1">
                <a:solidFill>
                  <a:srgbClr val="FFFFFF"/>
                </a:solidFill>
              </a:rPr>
              <a:t>AREE PREMOTRICI</a:t>
            </a:r>
            <a:r>
              <a:rPr lang="it-IT" altLang="it-IT" sz="2000">
                <a:solidFill>
                  <a:srgbClr val="FFFFFF"/>
                </a:solidFill>
              </a:rPr>
              <a:t> decisioni motorie, pianificazione del movimento</a:t>
            </a:r>
          </a:p>
          <a:p>
            <a:pPr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36550" indent="-328613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Nel lobo frontale sinistro, </a:t>
            </a:r>
            <a:r>
              <a:rPr lang="it-IT" altLang="it-IT" sz="2000" b="1">
                <a:solidFill>
                  <a:srgbClr val="FFFFFF"/>
                </a:solidFill>
              </a:rPr>
              <a:t>AREA DI BROCA'</a:t>
            </a:r>
            <a:r>
              <a:rPr lang="it-IT" altLang="it-IT" sz="2000">
                <a:solidFill>
                  <a:srgbClr val="FFFFFF"/>
                </a:solidFill>
              </a:rPr>
              <a:t> </a:t>
            </a:r>
          </a:p>
          <a:p>
            <a:pPr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	- articolazione del linguaggio</a:t>
            </a:r>
          </a:p>
          <a:p>
            <a:pPr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36550" indent="-328613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Gran parte della corteccia del lobo frontale è costituita da aree associative, dedicate a funzioni cosiddette superiori, (emozioni, comportamenti, pensieri, memoria, …..)</a:t>
            </a:r>
          </a:p>
          <a:p>
            <a:pPr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20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Grp="1" noChangeArrowheads="1"/>
          </p:cNvSpPr>
          <p:nvPr>
            <p:ph type="title"/>
          </p:nvPr>
        </p:nvSpPr>
        <p:spPr>
          <a:xfrm>
            <a:off x="-76200" y="-76200"/>
            <a:ext cx="9144000" cy="114300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solidFill>
                  <a:srgbClr val="FFFFFF"/>
                </a:solidFill>
              </a:rPr>
              <a:t>FUNZIONI PRINCIPALI DEL LOBO PARIETALE</a:t>
            </a:r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9400" y="1331913"/>
            <a:ext cx="8540750" cy="5526087"/>
          </a:xfrm>
          <a:ln/>
        </p:spPr>
        <p:txBody>
          <a:bodyPr lIns="90000" tIns="46800" rIns="90000" bIns="46800"/>
          <a:lstStyle/>
          <a:p>
            <a:pPr marL="325438" indent="-325438" hangingPunct="1">
              <a:lnSpc>
                <a:spcPct val="90000"/>
              </a:lnSpc>
              <a:spcBef>
                <a:spcPts val="7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 b="1">
                <a:solidFill>
                  <a:srgbClr val="FFFFFF"/>
                </a:solidFill>
              </a:rPr>
              <a:t>AREA SOMATOSENSITIVA PRIMARIA</a:t>
            </a:r>
            <a:r>
              <a:rPr lang="it-IT" altLang="it-IT" sz="2800">
                <a:solidFill>
                  <a:srgbClr val="FFFFFF"/>
                </a:solidFill>
              </a:rPr>
              <a:t> per la percezione del tatto, della posizione degli arti, del dolore (circonvoluzione postcentrale)</a:t>
            </a:r>
          </a:p>
          <a:p>
            <a:pPr marL="331788" indent="-325438" hangingPunct="1">
              <a:lnSpc>
                <a:spcPct val="9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8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90000"/>
              </a:lnSpc>
              <a:spcBef>
                <a:spcPts val="7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 b="1">
                <a:solidFill>
                  <a:srgbClr val="FFFFFF"/>
                </a:solidFill>
              </a:rPr>
              <a:t>CIRCONVOLUZIONE PARIETALE SUPERIORE</a:t>
            </a:r>
            <a:r>
              <a:rPr lang="it-IT" altLang="it-IT" sz="2800">
                <a:solidFill>
                  <a:srgbClr val="FFFFFF"/>
                </a:solidFill>
              </a:rPr>
              <a:t> per l’elaborazione ulteriore di informazioni sensitive ed una migliore rappresentazione del proprio corpo (SOMATOTOPIA)</a:t>
            </a:r>
          </a:p>
          <a:p>
            <a:pPr marL="331788" indent="-325438" hangingPunct="1">
              <a:lnSpc>
                <a:spcPct val="9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 </a:t>
            </a:r>
          </a:p>
          <a:p>
            <a:pPr marL="325438" indent="-325438" hangingPunct="1">
              <a:lnSpc>
                <a:spcPct val="90000"/>
              </a:lnSpc>
              <a:spcBef>
                <a:spcPts val="7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 b="1">
                <a:solidFill>
                  <a:srgbClr val="FFFFFF"/>
                </a:solidFill>
              </a:rPr>
              <a:t>CIRCONVOLUZIONE PARIETALE INFERIORE</a:t>
            </a:r>
            <a:r>
              <a:rPr lang="it-IT" altLang="it-IT" sz="2800">
                <a:solidFill>
                  <a:srgbClr val="FFFFFF"/>
                </a:solidFill>
              </a:rPr>
              <a:t> per linguaggio, pensiero matematico, percezione visivo-spaziale ( “where”)</a:t>
            </a:r>
          </a:p>
          <a:p>
            <a:pPr marL="331788" indent="-325438" hangingPunct="1">
              <a:lnSpc>
                <a:spcPct val="9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Grp="1" noChangeArrowheads="1"/>
          </p:cNvSpPr>
          <p:nvPr>
            <p:ph type="title"/>
          </p:nvPr>
        </p:nvSpPr>
        <p:spPr>
          <a:xfrm>
            <a:off x="-1800225" y="165100"/>
            <a:ext cx="12496800" cy="1922463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  <a:tab pos="11582400" algn="l"/>
                <a:tab pos="12306300" algn="l"/>
              </a:tabLst>
            </a:pPr>
            <a:r>
              <a:rPr lang="it-IT" altLang="it-IT">
                <a:solidFill>
                  <a:srgbClr val="FFFFFF"/>
                </a:solidFill>
              </a:rPr>
              <a:t>FUNZIONI PRINCIPALI DEL </a:t>
            </a:r>
            <a:br>
              <a:rPr lang="it-IT" altLang="it-IT">
                <a:solidFill>
                  <a:srgbClr val="FFFFFF"/>
                </a:solidFill>
              </a:rPr>
            </a:br>
            <a:r>
              <a:rPr lang="it-IT" altLang="it-IT">
                <a:solidFill>
                  <a:srgbClr val="FFFFFF"/>
                </a:solidFill>
              </a:rPr>
              <a:t>LOBO OCCIPITALE</a:t>
            </a:r>
            <a:br>
              <a:rPr lang="it-IT" altLang="it-IT">
                <a:solidFill>
                  <a:srgbClr val="FFFFFF"/>
                </a:solidFill>
              </a:rPr>
            </a:br>
            <a:endParaRPr lang="it-IT" altLang="it-IT">
              <a:solidFill>
                <a:srgbClr val="FFFFFF"/>
              </a:solidFill>
            </a:endParaRP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916113"/>
            <a:ext cx="8540750" cy="4498975"/>
          </a:xfrm>
          <a:ln/>
        </p:spPr>
        <p:txBody>
          <a:bodyPr lIns="90000" tIns="46800" rIns="90000" bIns="46800"/>
          <a:lstStyle/>
          <a:p>
            <a:pPr marL="325438" indent="-325438" hangingPunct="1">
              <a:lnSpc>
                <a:spcPct val="100000"/>
              </a:lnSpc>
              <a:spcBef>
                <a:spcPts val="8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b="1">
                <a:solidFill>
                  <a:srgbClr val="FFFFFF"/>
                </a:solidFill>
              </a:rPr>
              <a:t>PERCEZIONE VISIVA, a livello della corteccia della SCISSURA CALCARINA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4288"/>
            <a:ext cx="9296400" cy="1922462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solidFill>
                  <a:srgbClr val="FFFFFF"/>
                </a:solidFill>
              </a:rPr>
              <a:t>FUNZIONI PRINCIPALI DEL </a:t>
            </a:r>
            <a:br>
              <a:rPr lang="it-IT" altLang="it-IT">
                <a:solidFill>
                  <a:srgbClr val="FFFFFF"/>
                </a:solidFill>
              </a:rPr>
            </a:br>
            <a:r>
              <a:rPr lang="it-IT" altLang="it-IT">
                <a:solidFill>
                  <a:srgbClr val="FFFFFF"/>
                </a:solidFill>
              </a:rPr>
              <a:t>LOBO TEMPORALE</a:t>
            </a:r>
            <a:br>
              <a:rPr lang="it-IT" altLang="it-IT">
                <a:solidFill>
                  <a:srgbClr val="FFFFFF"/>
                </a:solidFill>
              </a:rPr>
            </a:br>
            <a:endParaRPr lang="it-IT" altLang="it-IT">
              <a:solidFill>
                <a:srgbClr val="FFFFFF"/>
              </a:solidFill>
            </a:endParaRP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484313"/>
            <a:ext cx="8540750" cy="5003800"/>
          </a:xfrm>
          <a:ln/>
        </p:spPr>
        <p:txBody>
          <a:bodyPr lIns="90000" tIns="46800" rIns="90000" bIns="46800"/>
          <a:lstStyle/>
          <a:p>
            <a:pPr marL="325438" indent="-325438" hangingPunct="1">
              <a:lnSpc>
                <a:spcPct val="90000"/>
              </a:lnSpc>
              <a:spcBef>
                <a:spcPts val="6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b="1">
                <a:solidFill>
                  <a:srgbClr val="FFFFFF"/>
                </a:solidFill>
              </a:rPr>
              <a:t>CIRCONVOLUZIONE TEMPORALE SUPERIORE</a:t>
            </a:r>
            <a:r>
              <a:rPr lang="it-IT" altLang="it-IT">
                <a:solidFill>
                  <a:srgbClr val="FFFFFF"/>
                </a:solidFill>
              </a:rPr>
              <a:t> e </a:t>
            </a:r>
            <a:r>
              <a:rPr lang="it-IT" altLang="it-IT" b="1">
                <a:solidFill>
                  <a:srgbClr val="FFFFFF"/>
                </a:solidFill>
              </a:rPr>
              <a:t>MEDIA</a:t>
            </a:r>
            <a:r>
              <a:rPr lang="it-IT" altLang="it-IT">
                <a:solidFill>
                  <a:srgbClr val="FFFFFF"/>
                </a:solidFill>
              </a:rPr>
              <a:t> per la percezione e localizzazione dei suoni;</a:t>
            </a:r>
          </a:p>
          <a:p>
            <a:pPr marL="331788" indent="-325438" hangingPunct="1">
              <a:lnSpc>
                <a:spcPct val="90000"/>
              </a:lnSpc>
              <a:spcBef>
                <a:spcPts val="6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90000"/>
              </a:lnSpc>
              <a:spcBef>
                <a:spcPts val="6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b="1">
                <a:solidFill>
                  <a:srgbClr val="FFFFFF"/>
                </a:solidFill>
              </a:rPr>
              <a:t>AREA DI WERNICKE</a:t>
            </a:r>
            <a:r>
              <a:rPr lang="it-IT" altLang="it-IT">
                <a:solidFill>
                  <a:srgbClr val="FFFFFF"/>
                </a:solidFill>
              </a:rPr>
              <a:t> per la comprensione del linguaggio parlato;</a:t>
            </a:r>
          </a:p>
          <a:p>
            <a:pPr marL="331788" indent="-325438" hangingPunct="1">
              <a:lnSpc>
                <a:spcPct val="90000"/>
              </a:lnSpc>
              <a:spcBef>
                <a:spcPts val="6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90000"/>
              </a:lnSpc>
              <a:spcBef>
                <a:spcPts val="6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b="1">
                <a:solidFill>
                  <a:srgbClr val="FFFFFF"/>
                </a:solidFill>
              </a:rPr>
              <a:t>CIRCONVOLUZIONE  TEMPORALE INFERIORE</a:t>
            </a:r>
            <a:r>
              <a:rPr lang="it-IT" altLang="it-IT">
                <a:solidFill>
                  <a:srgbClr val="FFFFFF"/>
                </a:solidFill>
              </a:rPr>
              <a:t> per la percezione delle forme e dei colori;</a:t>
            </a:r>
          </a:p>
          <a:p>
            <a:pPr marL="331788" indent="-325438" hangingPunct="1">
              <a:lnSpc>
                <a:spcPct val="90000"/>
              </a:lnSpc>
              <a:spcBef>
                <a:spcPts val="6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90000"/>
              </a:lnSpc>
              <a:spcBef>
                <a:spcPts val="6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b="1">
                <a:solidFill>
                  <a:srgbClr val="FFFFFF"/>
                </a:solidFill>
              </a:rPr>
              <a:t>POLO TEMPORALE</a:t>
            </a:r>
            <a:r>
              <a:rPr lang="it-IT" altLang="it-IT">
                <a:solidFill>
                  <a:srgbClr val="FFFFFF"/>
                </a:solidFill>
              </a:rPr>
              <a:t> per le emozioni ( insieme alle zone adiacenti del lobo frontale).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ChangeArrowheads="1"/>
          </p:cNvSpPr>
          <p:nvPr>
            <p:ph type="title"/>
          </p:nvPr>
        </p:nvSpPr>
        <p:spPr>
          <a:xfrm>
            <a:off x="395288" y="250825"/>
            <a:ext cx="8540750" cy="173990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3600">
                <a:solidFill>
                  <a:srgbClr val="FFFFFF"/>
                </a:solidFill>
              </a:rPr>
              <a:t>TIPI FONDAMENTALI DI CONNESSIONI DELLA CORTECCIA CEREBRALE</a:t>
            </a: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1625" y="3070225"/>
            <a:ext cx="8540750" cy="2136775"/>
          </a:xfrm>
          <a:ln/>
        </p:spPr>
        <p:txBody>
          <a:bodyPr lIns="90000" tIns="46800" rIns="90000" bIns="46800"/>
          <a:lstStyle/>
          <a:p>
            <a:pPr marL="325438" indent="-325438" hangingPunct="1">
              <a:lnSpc>
                <a:spcPct val="90000"/>
              </a:lnSpc>
              <a:spcBef>
                <a:spcPts val="8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CIRCUITI A PROIEZIONE SPECIFICA</a:t>
            </a:r>
          </a:p>
          <a:p>
            <a:pPr marL="331788"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>
              <a:solidFill>
                <a:srgbClr val="FFFFFF"/>
              </a:solidFill>
              <a:latin typeface="Arial Black" panose="020B0A04020102020204" pitchFamily="34" charset="0"/>
            </a:endParaRPr>
          </a:p>
          <a:p>
            <a:pPr marL="325438" indent="-325438" hangingPunct="1">
              <a:lnSpc>
                <a:spcPct val="90000"/>
              </a:lnSpc>
              <a:spcBef>
                <a:spcPts val="8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CIRCUITI A PROIEZIONE DIFFUSA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541338"/>
            <a:ext cx="4643438" cy="6470650"/>
          </a:xfrm>
          <a:ln/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CERVELLETTO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Sostanza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Grigia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è rappresentata da: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NUCLEI 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PROFONDI 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e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CORTECCIA 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CEREBELLARE</a:t>
            </a: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b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</a:br>
            <a:endParaRPr lang="it-IT" altLang="it-IT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7150100" y="390525"/>
            <a:ext cx="203200" cy="40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5"/>
          <a:stretch>
            <a:fillRect/>
          </a:stretch>
        </p:blipFill>
        <p:spPr bwMode="auto">
          <a:xfrm>
            <a:off x="4181475" y="0"/>
            <a:ext cx="5897563" cy="727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b="379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Grp="1" noChangeArrowheads="1"/>
          </p:cNvSpPr>
          <p:nvPr>
            <p:ph type="title"/>
          </p:nvPr>
        </p:nvSpPr>
        <p:spPr>
          <a:xfrm>
            <a:off x="301625" y="142875"/>
            <a:ext cx="8540750" cy="1312863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</a:rPr>
              <a:t>Corteccia cerebrale:collegamenti e proiezioni specifici</a:t>
            </a: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ln/>
        </p:spPr>
        <p:txBody>
          <a:bodyPr lIns="90000" tIns="46800" rIns="90000" bIns="46800"/>
          <a:lstStyle/>
          <a:p>
            <a:pPr marL="325438" indent="-325438" hangingPunct="1">
              <a:lnSpc>
                <a:spcPct val="100000"/>
              </a:lnSpc>
              <a:spcBef>
                <a:spcPts val="7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 u="sng">
                <a:solidFill>
                  <a:srgbClr val="FFFFFF"/>
                </a:solidFill>
              </a:rPr>
              <a:t>Proiezioni ascendenti</a:t>
            </a:r>
          </a:p>
          <a:p>
            <a:pPr marL="331788" indent="-3254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	Recettore periferico                precisa sede  							                          corticale </a:t>
            </a:r>
          </a:p>
          <a:p>
            <a:pPr marL="331788" indent="-3254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8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100000"/>
              </a:lnSpc>
              <a:spcBef>
                <a:spcPts val="7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 u="sng">
                <a:solidFill>
                  <a:srgbClr val="FFFFFF"/>
                </a:solidFill>
              </a:rPr>
              <a:t>Proiezioni discendenti</a:t>
            </a:r>
            <a:r>
              <a:rPr lang="it-IT" altLang="it-IT" sz="2800">
                <a:solidFill>
                  <a:srgbClr val="FFFFFF"/>
                </a:solidFill>
              </a:rPr>
              <a:t> motorie con specifiche connessioni</a:t>
            </a:r>
          </a:p>
          <a:p>
            <a:pPr marL="331788" indent="-3254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 	Corteccia motoria                  midollo spinale</a:t>
            </a:r>
          </a:p>
        </p:txBody>
      </p:sp>
      <p:sp>
        <p:nvSpPr>
          <p:cNvPr id="66563" name="AutoShape 3"/>
          <p:cNvSpPr>
            <a:spLocks noChangeArrowheads="1"/>
          </p:cNvSpPr>
          <p:nvPr/>
        </p:nvSpPr>
        <p:spPr bwMode="auto">
          <a:xfrm>
            <a:off x="4356100" y="2276475"/>
            <a:ext cx="1008063" cy="360363"/>
          </a:xfrm>
          <a:prstGeom prst="rightArrow">
            <a:avLst>
              <a:gd name="adj1" fmla="val 50000"/>
              <a:gd name="adj2" fmla="val 69934"/>
            </a:avLst>
          </a:prstGeom>
          <a:solidFill>
            <a:srgbClr val="9966FF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3995738" y="4640263"/>
            <a:ext cx="1223962" cy="360362"/>
          </a:xfrm>
          <a:prstGeom prst="rightArrow">
            <a:avLst>
              <a:gd name="adj1" fmla="val 50000"/>
              <a:gd name="adj2" fmla="val 84912"/>
            </a:avLst>
          </a:prstGeom>
          <a:solidFill>
            <a:srgbClr val="9966FF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Grp="1" noChangeArrowheads="1"/>
          </p:cNvSpPr>
          <p:nvPr>
            <p:ph type="title"/>
          </p:nvPr>
        </p:nvSpPr>
        <p:spPr>
          <a:xfrm>
            <a:off x="301625" y="144463"/>
            <a:ext cx="8540750" cy="947737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Corteccia cerebrale:</a:t>
            </a:r>
            <a:br>
              <a:rPr lang="it-IT" altLang="it-IT" sz="2800">
                <a:solidFill>
                  <a:srgbClr val="FFFFFF"/>
                </a:solidFill>
              </a:rPr>
            </a:br>
            <a:r>
              <a:rPr lang="it-IT" altLang="it-IT" sz="2800">
                <a:solidFill>
                  <a:srgbClr val="FFFFFF"/>
                </a:solidFill>
              </a:rPr>
              <a:t>collegamenti e proiezioni diffusi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8686800" cy="5360987"/>
          </a:xfrm>
          <a:ln/>
        </p:spPr>
        <p:txBody>
          <a:bodyPr lIns="90000" tIns="46800" rIns="90000" bIns="46800"/>
          <a:lstStyle/>
          <a:p>
            <a:pPr marL="325438" indent="-325438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Legati a funzioni meno “definite”  (aspetti motivazionali, vigilanza, apprendimento, memoria,…..)</a:t>
            </a:r>
          </a:p>
          <a:p>
            <a:pPr marL="325438" indent="-325438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Originano da neuroni (con proiezioni diffuse) localizzati nel midollo spinale, nel tronco encefalico (Formazione Reticolare), nel diencefalo, nel proencefalo basale, sia sparsi, sia organizzati in nuclei</a:t>
            </a:r>
          </a:p>
          <a:p>
            <a:pPr marL="325438" indent="-325438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Utilizzano vari tipi di neurotrasmettitori</a:t>
            </a:r>
          </a:p>
          <a:p>
            <a:pPr marL="325438" indent="-325438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In caso i lesioni si manifestano disturbi anche di natura psichiatrica</a:t>
            </a:r>
          </a:p>
          <a:p>
            <a:pPr marL="331788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31788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 b="1" u="sng">
                <a:solidFill>
                  <a:srgbClr val="FFFFFF"/>
                </a:solidFill>
              </a:rPr>
              <a:t>Esempi principali di nuclei a proiezione diffusa</a:t>
            </a:r>
            <a:r>
              <a:rPr lang="it-IT" altLang="it-IT" sz="2000">
                <a:solidFill>
                  <a:srgbClr val="FFFFFF"/>
                </a:solidFill>
              </a:rPr>
              <a:t>:     </a:t>
            </a:r>
          </a:p>
          <a:p>
            <a:pPr marL="331788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Nucleo basale di Meynert, nucleo settale mediale, benderella diagonale di Broca (proencefalo basale)</a:t>
            </a:r>
          </a:p>
          <a:p>
            <a:pPr marL="331788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Sostanza nera e area tegmentale ventrale ( mesencefalo)</a:t>
            </a:r>
          </a:p>
          <a:p>
            <a:pPr marL="331788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Locus coeruleus (ponte)</a:t>
            </a:r>
          </a:p>
          <a:p>
            <a:pPr marL="331788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80000"/>
              </a:lnSpc>
              <a:spcBef>
                <a:spcPts val="5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Nuclei del rafe (tronco encefalico)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33375"/>
            <a:ext cx="6985000" cy="623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1422400" y="720725"/>
            <a:ext cx="1457325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buClrTx/>
              <a:buFontTx/>
              <a:buNone/>
            </a:pPr>
            <a:r>
              <a:rPr lang="it-IT" altLang="it-IT" b="1">
                <a:solidFill>
                  <a:srgbClr val="080808"/>
                </a:solidFill>
              </a:rPr>
              <a:t>Acetilcolina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1439863" y="720725"/>
            <a:ext cx="1439862" cy="360363"/>
          </a:xfrm>
          <a:prstGeom prst="rect">
            <a:avLst/>
          </a:prstGeom>
          <a:noFill/>
          <a:ln w="28440" cap="sq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8612" name="Oval 4"/>
          <p:cNvSpPr>
            <a:spLocks noChangeArrowheads="1"/>
          </p:cNvSpPr>
          <p:nvPr/>
        </p:nvSpPr>
        <p:spPr bwMode="auto">
          <a:xfrm>
            <a:off x="6877050" y="3241675"/>
            <a:ext cx="1079500" cy="431800"/>
          </a:xfrm>
          <a:prstGeom prst="ellipse">
            <a:avLst/>
          </a:prstGeom>
          <a:noFill/>
          <a:ln w="28440" cap="sq">
            <a:solidFill>
              <a:srgbClr val="9383B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8613" name="Oval 5"/>
          <p:cNvSpPr>
            <a:spLocks noChangeArrowheads="1"/>
          </p:cNvSpPr>
          <p:nvPr/>
        </p:nvSpPr>
        <p:spPr bwMode="auto">
          <a:xfrm>
            <a:off x="3708400" y="2349500"/>
            <a:ext cx="936625" cy="792163"/>
          </a:xfrm>
          <a:prstGeom prst="ellipse">
            <a:avLst/>
          </a:prstGeom>
          <a:noFill/>
          <a:ln w="38160" cap="sq">
            <a:solidFill>
              <a:srgbClr val="FF3366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1476375" y="1196975"/>
            <a:ext cx="1079500" cy="287338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6084888" y="1484313"/>
            <a:ext cx="1079500" cy="431800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8616" name="Oval 8"/>
          <p:cNvSpPr>
            <a:spLocks noChangeArrowheads="1"/>
          </p:cNvSpPr>
          <p:nvPr/>
        </p:nvSpPr>
        <p:spPr bwMode="auto">
          <a:xfrm>
            <a:off x="1144588" y="1887538"/>
            <a:ext cx="1079500" cy="792162"/>
          </a:xfrm>
          <a:prstGeom prst="ellipse">
            <a:avLst/>
          </a:prstGeom>
          <a:noFill/>
          <a:ln w="28440" cap="sq">
            <a:solidFill>
              <a:srgbClr val="9383B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1042988" y="3789363"/>
            <a:ext cx="273526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spcBef>
                <a:spcPts val="1125"/>
              </a:spcBef>
              <a:buClrTx/>
              <a:buFontTx/>
              <a:buNone/>
            </a:pPr>
            <a:r>
              <a:rPr lang="it-IT" altLang="it-IT" b="1">
                <a:solidFill>
                  <a:srgbClr val="080808"/>
                </a:solidFill>
                <a:latin typeface="Arial Black" panose="020B0A04020102020204" pitchFamily="34" charset="0"/>
              </a:rPr>
              <a:t>Questi neuroni risultano degenerati nel Morbo di Alzheimer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88913"/>
            <a:ext cx="7129462" cy="621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1547813" y="404813"/>
            <a:ext cx="1295400" cy="360362"/>
          </a:xfrm>
          <a:prstGeom prst="rect">
            <a:avLst/>
          </a:prstGeom>
          <a:noFill/>
          <a:ln w="28440" cap="sq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1116013" y="1341438"/>
            <a:ext cx="1223962" cy="935037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1979613" y="749300"/>
            <a:ext cx="1800225" cy="503238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9637" name="Oval 5"/>
          <p:cNvSpPr>
            <a:spLocks noChangeArrowheads="1"/>
          </p:cNvSpPr>
          <p:nvPr/>
        </p:nvSpPr>
        <p:spPr bwMode="auto">
          <a:xfrm>
            <a:off x="6342063" y="1225550"/>
            <a:ext cx="1657350" cy="2087563"/>
          </a:xfrm>
          <a:prstGeom prst="ellipse">
            <a:avLst/>
          </a:prstGeom>
          <a:noFill/>
          <a:ln w="38160" cap="sq">
            <a:solidFill>
              <a:srgbClr val="9383B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9638" name="Oval 6"/>
          <p:cNvSpPr>
            <a:spLocks noChangeArrowheads="1"/>
          </p:cNvSpPr>
          <p:nvPr/>
        </p:nvSpPr>
        <p:spPr bwMode="auto">
          <a:xfrm>
            <a:off x="3132138" y="1700213"/>
            <a:ext cx="935037" cy="1081087"/>
          </a:xfrm>
          <a:prstGeom prst="ellipse">
            <a:avLst/>
          </a:prstGeom>
          <a:noFill/>
          <a:ln w="57240" cap="sq">
            <a:solidFill>
              <a:srgbClr val="9383B3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5219700" y="4868863"/>
            <a:ext cx="250348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1600">
                <a:solidFill>
                  <a:srgbClr val="080808"/>
                </a:solidFill>
                <a:latin typeface="Franklin Gothic Heavy" panose="020B0903020102020204" pitchFamily="34" charset="0"/>
              </a:rPr>
              <a:t>Dall’ipotalamo al SNA con proiezioni discendenti dopaminaergiche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827088" y="4076700"/>
            <a:ext cx="2735262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spcBef>
                <a:spcPts val="1125"/>
              </a:spcBef>
              <a:buClrTx/>
              <a:buFontTx/>
              <a:buNone/>
            </a:pPr>
            <a:r>
              <a:rPr lang="it-IT" altLang="it-IT" b="1">
                <a:solidFill>
                  <a:srgbClr val="080808"/>
                </a:solidFill>
                <a:latin typeface="Arial Black" panose="020B0A04020102020204" pitchFamily="34" charset="0"/>
              </a:rPr>
              <a:t>Questi neuroni risultano degenerati nel Morbo di Parkinson e nella schizofrenia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04813"/>
            <a:ext cx="7056437" cy="616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6156325" y="4941888"/>
            <a:ext cx="1511300" cy="1079500"/>
          </a:xfrm>
          <a:prstGeom prst="rect">
            <a:avLst/>
          </a:prstGeom>
          <a:solidFill>
            <a:srgbClr val="5A5C6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1042988" y="1628775"/>
            <a:ext cx="504825" cy="1800225"/>
          </a:xfrm>
          <a:prstGeom prst="rect">
            <a:avLst/>
          </a:prstGeom>
          <a:solidFill>
            <a:srgbClr val="5A5C6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1576388" y="649288"/>
            <a:ext cx="1728787" cy="360362"/>
          </a:xfrm>
          <a:prstGeom prst="rect">
            <a:avLst/>
          </a:prstGeom>
          <a:noFill/>
          <a:ln w="28440" cap="sq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0661" name="Oval 5"/>
          <p:cNvSpPr>
            <a:spLocks noChangeArrowheads="1"/>
          </p:cNvSpPr>
          <p:nvPr/>
        </p:nvSpPr>
        <p:spPr bwMode="auto">
          <a:xfrm>
            <a:off x="6545263" y="2032000"/>
            <a:ext cx="1512887" cy="720725"/>
          </a:xfrm>
          <a:prstGeom prst="ellipse">
            <a:avLst/>
          </a:prstGeom>
          <a:noFill/>
          <a:ln w="38160" cap="sq">
            <a:solidFill>
              <a:srgbClr val="9383B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0662" name="Oval 6"/>
          <p:cNvSpPr>
            <a:spLocks noChangeArrowheads="1"/>
          </p:cNvSpPr>
          <p:nvPr/>
        </p:nvSpPr>
        <p:spPr bwMode="auto">
          <a:xfrm>
            <a:off x="3924300" y="2419350"/>
            <a:ext cx="935038" cy="1081088"/>
          </a:xfrm>
          <a:prstGeom prst="ellipse">
            <a:avLst/>
          </a:prstGeom>
          <a:noFill/>
          <a:ln w="57240" cap="sq">
            <a:solidFill>
              <a:srgbClr val="9383B3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3635375" y="1341438"/>
            <a:ext cx="1223963" cy="358775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2916238" y="981075"/>
            <a:ext cx="1511300" cy="358775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1476375" y="3284538"/>
            <a:ext cx="1873250" cy="1584325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1404938" y="5014913"/>
            <a:ext cx="2735262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spcBef>
                <a:spcPts val="1125"/>
              </a:spcBef>
              <a:buClrTx/>
              <a:buFontTx/>
              <a:buNone/>
            </a:pPr>
            <a:r>
              <a:rPr lang="it-IT" altLang="it-IT" b="1">
                <a:solidFill>
                  <a:srgbClr val="080808"/>
                </a:solidFill>
              </a:rPr>
              <a:t>Questi neuroni risultano implicati nello stress, nella paura, negli attacchi di panico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60388"/>
            <a:ext cx="6264275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49275"/>
            <a:ext cx="6264275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683" name="Oval 3"/>
          <p:cNvSpPr>
            <a:spLocks noChangeArrowheads="1"/>
          </p:cNvSpPr>
          <p:nvPr/>
        </p:nvSpPr>
        <p:spPr bwMode="auto">
          <a:xfrm>
            <a:off x="3924300" y="1557338"/>
            <a:ext cx="1152525" cy="3024187"/>
          </a:xfrm>
          <a:prstGeom prst="ellipse">
            <a:avLst/>
          </a:prstGeom>
          <a:noFill/>
          <a:ln w="57240" cap="sq">
            <a:solidFill>
              <a:srgbClr val="9383B3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2220913" y="561975"/>
            <a:ext cx="1300162" cy="350838"/>
          </a:xfrm>
          <a:prstGeom prst="rect">
            <a:avLst/>
          </a:prstGeom>
          <a:noFill/>
          <a:ln w="28440" cap="sq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1689100" y="1643063"/>
            <a:ext cx="1152525" cy="576262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1689100" y="1631950"/>
            <a:ext cx="1152525" cy="576263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3892550" y="995363"/>
            <a:ext cx="1082675" cy="576262"/>
          </a:xfrm>
          <a:prstGeom prst="rect">
            <a:avLst/>
          </a:prstGeom>
          <a:noFill/>
          <a:ln w="38160" cap="sq">
            <a:solidFill>
              <a:srgbClr val="00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1688" name="Oval 8"/>
          <p:cNvSpPr>
            <a:spLocks noChangeArrowheads="1"/>
          </p:cNvSpPr>
          <p:nvPr/>
        </p:nvSpPr>
        <p:spPr bwMode="auto">
          <a:xfrm>
            <a:off x="6732588" y="1773238"/>
            <a:ext cx="1152525" cy="1368425"/>
          </a:xfrm>
          <a:prstGeom prst="ellipse">
            <a:avLst/>
          </a:prstGeom>
          <a:noFill/>
          <a:ln w="57240" cap="sq">
            <a:solidFill>
              <a:srgbClr val="9383B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1619250" y="4652963"/>
            <a:ext cx="273526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spcBef>
                <a:spcPts val="1125"/>
              </a:spcBef>
              <a:buClrTx/>
              <a:buFontTx/>
              <a:buNone/>
            </a:pPr>
            <a:r>
              <a:rPr lang="it-IT" altLang="it-IT" b="1">
                <a:solidFill>
                  <a:srgbClr val="080808"/>
                </a:solidFill>
                <a:latin typeface="Arial Black" panose="020B0A04020102020204" pitchFamily="34" charset="0"/>
              </a:rPr>
              <a:t>Questi neuroni risultano alterati nei disordini dell’umore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5076825" y="5949950"/>
            <a:ext cx="2160588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spcBef>
                <a:spcPts val="1125"/>
              </a:spcBef>
              <a:buClrTx/>
              <a:buFontTx/>
              <a:buNone/>
            </a:pPr>
            <a:r>
              <a:rPr lang="it-IT" altLang="it-IT" b="1">
                <a:solidFill>
                  <a:srgbClr val="FFFFFF"/>
                </a:solidFill>
              </a:rPr>
              <a:t>Gate control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3600">
                <a:solidFill>
                  <a:srgbClr val="FFFFFF"/>
                </a:solidFill>
              </a:rPr>
              <a:t>AREE CORTICALI</a:t>
            </a:r>
            <a:br>
              <a:rPr lang="it-IT" altLang="it-IT" sz="3600">
                <a:solidFill>
                  <a:srgbClr val="FFFFFF"/>
                </a:solidFill>
              </a:rPr>
            </a:br>
            <a:endParaRPr lang="it-IT" altLang="it-IT" sz="3600">
              <a:solidFill>
                <a:srgbClr val="FFFFFF"/>
              </a:solidFill>
            </a:endParaRP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ln/>
        </p:spPr>
        <p:txBody>
          <a:bodyPr lIns="90000" tIns="46800" rIns="90000" bIns="46800"/>
          <a:lstStyle/>
          <a:p>
            <a:pPr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/>
              <a:t>		</a:t>
            </a:r>
            <a:r>
              <a:rPr lang="it-IT" altLang="it-IT">
                <a:solidFill>
                  <a:srgbClr val="FFFFFF"/>
                </a:solidFill>
              </a:rPr>
              <a:t>La mappa corticale di più largo uso è quella di Brodmann, che ha diviso la corteccia in 47 aree sulla base di differenze citoarchitettoniche (dimensioni e forma dei neuroni, spessore della corteccia) </a:t>
            </a:r>
          </a:p>
          <a:p>
            <a:pPr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>
              <a:solidFill>
                <a:srgbClr val="FFFFFF"/>
              </a:solidFill>
            </a:endParaRPr>
          </a:p>
          <a:p>
            <a:pPr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>
                <a:solidFill>
                  <a:srgbClr val="FFFFFF"/>
                </a:solidFill>
              </a:rPr>
              <a:t>Korbinian Brodmann, anatomico tedesco (1909)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/>
              <a:t> </a:t>
            </a: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93713"/>
            <a:ext cx="4533900" cy="603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1727200"/>
            <a:ext cx="8229600" cy="2532063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STRUTTURA DELLA CORTECCIA CEREBRALE</a:t>
            </a:r>
            <a:b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(Telencefalica)</a:t>
            </a:r>
            <a:b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</a:br>
            <a:endParaRPr lang="it-IT" altLang="it-IT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ln/>
        </p:spPr>
        <p:txBody>
          <a:bodyPr lIns="90000" tIns="46800" rIns="90000" bIns="46800"/>
          <a:lstStyle/>
          <a:p>
            <a:pPr indent="-3254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</a:pPr>
            <a:r>
              <a:rPr lang="it-IT" altLang="it-IT"/>
              <a:t>                    </a:t>
            </a:r>
            <a:r>
              <a:rPr lang="it-IT" altLang="it-IT">
                <a:solidFill>
                  <a:srgbClr val="FFFFFF"/>
                </a:solidFill>
              </a:rPr>
              <a:t>STRUTTURA [1] 		</a:t>
            </a:r>
            <a:r>
              <a:rPr lang="it-IT" altLang="it-IT" sz="1800"/>
              <a:t>						</a:t>
            </a:r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  <a:ln/>
        </p:spPr>
        <p:txBody>
          <a:bodyPr lIns="90000" tIns="46800" rIns="90000" bIns="46800"/>
          <a:lstStyle/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000" b="1"/>
          </a:p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000"/>
              <a:t>	</a:t>
            </a:r>
            <a:r>
              <a:rPr lang="it-IT" altLang="it-IT" sz="2800">
                <a:solidFill>
                  <a:srgbClr val="FFFFFF"/>
                </a:solidFill>
              </a:rPr>
              <a:t>La </a:t>
            </a:r>
            <a:r>
              <a:rPr lang="it-IT" altLang="it-IT" sz="2800" b="1">
                <a:solidFill>
                  <a:srgbClr val="FFFFFF"/>
                </a:solidFill>
              </a:rPr>
              <a:t>CORTECCIA CEREBRALE</a:t>
            </a:r>
            <a:r>
              <a:rPr lang="it-IT" altLang="it-IT" sz="2800">
                <a:solidFill>
                  <a:srgbClr val="FFFFFF"/>
                </a:solidFill>
              </a:rPr>
              <a:t> (</a:t>
            </a:r>
            <a:r>
              <a:rPr lang="it-IT" altLang="it-IT" sz="2800" b="1" i="1">
                <a:solidFill>
                  <a:srgbClr val="FFFFFF"/>
                </a:solidFill>
              </a:rPr>
              <a:t>telencefalica</a:t>
            </a:r>
            <a:r>
              <a:rPr lang="it-IT" altLang="it-IT" sz="2800">
                <a:solidFill>
                  <a:srgbClr val="FFFFFF"/>
                </a:solidFill>
              </a:rPr>
              <a:t>) o </a:t>
            </a:r>
            <a:r>
              <a:rPr lang="it-IT" altLang="it-IT" sz="2800" b="1" i="1">
                <a:solidFill>
                  <a:srgbClr val="FFFFFF"/>
                </a:solidFill>
              </a:rPr>
              <a:t>PALLIUM</a:t>
            </a:r>
            <a:r>
              <a:rPr lang="it-IT" altLang="it-IT" sz="2800" b="1">
                <a:solidFill>
                  <a:srgbClr val="FFFFFF"/>
                </a:solidFill>
              </a:rPr>
              <a:t> </a:t>
            </a:r>
            <a:r>
              <a:rPr lang="it-IT" altLang="it-IT" sz="2800">
                <a:solidFill>
                  <a:srgbClr val="FFFFFF"/>
                </a:solidFill>
              </a:rPr>
              <a:t>(dal Latino: mantello) varia in spessore da 2 a 4 mm </a:t>
            </a:r>
          </a:p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800">
              <a:solidFill>
                <a:srgbClr val="FFFFFF"/>
              </a:solidFill>
            </a:endParaRPr>
          </a:p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	Essa è più sottile nelle aree sensitive primarie e più spessa nelle aree motorie e associative. </a:t>
            </a:r>
          </a:p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800">
              <a:solidFill>
                <a:srgbClr val="FFFFFF"/>
              </a:solidFill>
            </a:endParaRPr>
          </a:p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	Più della metà della superficie corticale è nascosta all'interno dei solchi. </a:t>
            </a:r>
          </a:p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800">
              <a:solidFill>
                <a:srgbClr val="FFFFFF"/>
              </a:solidFill>
            </a:endParaRPr>
          </a:p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	La corteccia contiene circa 50 miliardi di neuroni, 500 miliardi di cellule neurogliali e un esteso microcircolo sanguifero</a:t>
            </a:r>
            <a:r>
              <a:rPr lang="it-IT" altLang="it-IT" sz="2000"/>
              <a:t>.</a:t>
            </a:r>
          </a:p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000"/>
          </a:p>
          <a:p>
            <a:pPr marL="341313" indent="-325438" hangingPunct="1">
              <a:lnSpc>
                <a:spcPct val="80000"/>
              </a:lnSpc>
              <a:spcBef>
                <a:spcPts val="5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000"/>
              <a:t>	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63500"/>
            <a:ext cx="9445625" cy="361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8213725" y="1398588"/>
            <a:ext cx="1092200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1400">
                <a:latin typeface="Arial Black" panose="020B0A04020102020204" pitchFamily="34" charset="0"/>
                <a:cs typeface="Arial" panose="020B0604020202020204" pitchFamily="34" charset="0"/>
              </a:rPr>
              <a:t>o fastigio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96850" y="3779838"/>
            <a:ext cx="9882188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0160" rIns="0" bIns="0"/>
          <a:lstStyle>
            <a:lvl1pPr marL="342900" indent="-33337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it-IT" altLang="it-IT" sz="2800" b="1">
                <a:solidFill>
                  <a:srgbClr val="E6E6E6"/>
                </a:solidFill>
                <a:cs typeface="Arial Unicode MS" pitchFamily="32" charset="0"/>
              </a:rPr>
              <a:t>   NUCLEO del TETTO o del FASTIGIO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it-IT" altLang="it-IT" sz="2800">
                <a:solidFill>
                  <a:srgbClr val="E6E6E6"/>
                </a:solidFill>
                <a:cs typeface="Arial Unicode MS" pitchFamily="32" charset="0"/>
              </a:rPr>
              <a:t>    </a:t>
            </a:r>
            <a:r>
              <a:rPr lang="it-IT" altLang="it-IT" sz="2800" b="1">
                <a:solidFill>
                  <a:srgbClr val="E6E6E6"/>
                </a:solidFill>
                <a:cs typeface="Arial Unicode MS" pitchFamily="32" charset="0"/>
              </a:rPr>
              <a:t>NUCLEO GLOBOSO e NUCLEO EMBOLIFORME</a:t>
            </a:r>
            <a:r>
              <a:rPr lang="it-IT" altLang="it-IT" sz="2800">
                <a:solidFill>
                  <a:srgbClr val="E6E6E6"/>
                </a:solidFill>
                <a:cs typeface="Arial Unicode MS" pitchFamily="32" charset="0"/>
              </a:rPr>
              <a:t> (nell’ insieme, </a:t>
            </a:r>
            <a:r>
              <a:rPr lang="it-IT" altLang="it-IT" sz="2800" b="1">
                <a:solidFill>
                  <a:srgbClr val="E6E6E6"/>
                </a:solidFill>
                <a:cs typeface="Arial Unicode MS" pitchFamily="32" charset="0"/>
              </a:rPr>
              <a:t>NUCLEO INTERPOSITO o INTERPOSTO)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it-IT" altLang="it-IT" sz="2800" b="1">
                <a:solidFill>
                  <a:srgbClr val="E6E6E6"/>
                </a:solidFill>
                <a:cs typeface="Arial Unicode MS" pitchFamily="32" charset="0"/>
              </a:rPr>
              <a:t>   NUCLEO DENTATO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it-IT" altLang="it-IT" sz="2800">
                <a:solidFill>
                  <a:srgbClr val="E6E6E6"/>
                </a:solidFill>
                <a:cs typeface="Arial Unicode MS" pitchFamily="32" charset="0"/>
              </a:rPr>
              <a:t>   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57188" y="207963"/>
            <a:ext cx="3348037" cy="125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 sz="2400" b="1" i="1">
                <a:solidFill>
                  <a:srgbClr val="FF3300"/>
                </a:solidFill>
                <a:cs typeface="Arial Unicode MS" pitchFamily="32" charset="0"/>
              </a:rPr>
              <a:t>NUCLEI  PROFONDI  DEL  CERVELLETTO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79125" algn="l"/>
                <a:tab pos="10780713" algn="l"/>
              </a:tabLst>
            </a:pPr>
            <a:r>
              <a:rPr lang="it-IT" altLang="it-IT"/>
              <a:t>                     </a:t>
            </a:r>
            <a:r>
              <a:rPr lang="it-IT" altLang="it-IT">
                <a:solidFill>
                  <a:srgbClr val="FFFFFF"/>
                </a:solidFill>
              </a:rPr>
              <a:t>STRUTTURA [2] 	</a:t>
            </a:r>
            <a:r>
              <a:rPr lang="it-IT" altLang="it-IT" sz="1800"/>
              <a:t>							</a:t>
            </a:r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1625" y="1081088"/>
            <a:ext cx="8540750" cy="4751387"/>
          </a:xfrm>
          <a:ln/>
        </p:spPr>
        <p:txBody>
          <a:bodyPr lIns="90000" tIns="46800" rIns="90000" bIns="46800"/>
          <a:lstStyle/>
          <a:p>
            <a:pPr marL="341313" indent="-325438" hangingPunct="1">
              <a:lnSpc>
                <a:spcPct val="90000"/>
              </a:lnSpc>
              <a:spcBef>
                <a:spcPts val="6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/>
          </a:p>
          <a:p>
            <a:pPr marL="341313" indent="-325438" hangingPunct="1">
              <a:lnSpc>
                <a:spcPct val="90000"/>
              </a:lnSpc>
              <a:spcBef>
                <a:spcPts val="6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/>
              <a:t>	</a:t>
            </a:r>
            <a:r>
              <a:rPr lang="it-IT" altLang="it-IT" sz="2800">
                <a:solidFill>
                  <a:srgbClr val="FFFFFF"/>
                </a:solidFill>
              </a:rPr>
              <a:t>La corteccia presenta una struttura sia laminare sia colonnare.</a:t>
            </a:r>
          </a:p>
          <a:p>
            <a:pPr marL="341313" indent="-325438" hangingPunct="1">
              <a:lnSpc>
                <a:spcPct val="90000"/>
              </a:lnSpc>
              <a:spcBef>
                <a:spcPts val="6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 </a:t>
            </a:r>
          </a:p>
          <a:p>
            <a:pPr marL="341313" indent="-325438" hangingPunct="1">
              <a:lnSpc>
                <a:spcPct val="90000"/>
              </a:lnSpc>
              <a:spcBef>
                <a:spcPts val="6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	Le </a:t>
            </a:r>
            <a:r>
              <a:rPr lang="it-IT" altLang="it-IT" sz="2800">
                <a:solidFill>
                  <a:srgbClr val="FFFFFF"/>
                </a:solidFill>
                <a:latin typeface="Arial Black" panose="020B0A04020102020204" pitchFamily="34" charset="0"/>
              </a:rPr>
              <a:t>caratteristiche citoarchitettoniche</a:t>
            </a:r>
            <a:r>
              <a:rPr lang="it-IT" altLang="it-IT" sz="2800">
                <a:solidFill>
                  <a:srgbClr val="FFFFFF"/>
                </a:solidFill>
              </a:rPr>
              <a:t> variano da una regione all'altra, consentendo così di individuare un’ampia varietà di 'aree' istologicamente differenti, su cui si basano anche le aree di Broadman. </a:t>
            </a:r>
          </a:p>
          <a:p>
            <a:pPr marL="341313" indent="-325438" hangingPunct="1">
              <a:lnSpc>
                <a:spcPct val="90000"/>
              </a:lnSpc>
              <a:spcBef>
                <a:spcPts val="6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800">
              <a:solidFill>
                <a:srgbClr val="FFFFFF"/>
              </a:solidFill>
            </a:endParaRPr>
          </a:p>
          <a:p>
            <a:pPr marL="341313" indent="-325438" hangingPunct="1">
              <a:lnSpc>
                <a:spcPct val="90000"/>
              </a:lnSpc>
              <a:spcBef>
                <a:spcPts val="6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	Sebbene si siano ottenuti notevoli progressi nell'assegnare singole 'aree' a specifiche funzioni, ogni area deve essere considerata un punto nodale con estese connessioni con altre parti dell' encefalo.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3600">
                <a:solidFill>
                  <a:srgbClr val="FFFFFF"/>
                </a:solidFill>
                <a:latin typeface="Arial Black" panose="020B0A04020102020204" pitchFamily="34" charset="0"/>
              </a:rPr>
              <a:t>ORGANIZZAZIONE LAMINARE</a:t>
            </a:r>
            <a:br>
              <a:rPr lang="it-IT" altLang="it-IT" sz="3600">
                <a:solidFill>
                  <a:srgbClr val="FFFFFF"/>
                </a:solidFill>
                <a:latin typeface="Arial Black" panose="020B0A04020102020204" pitchFamily="34" charset="0"/>
              </a:rPr>
            </a:br>
            <a:r>
              <a:rPr lang="it-IT" altLang="it-IT" sz="3600">
                <a:solidFill>
                  <a:srgbClr val="FFFFFF"/>
                </a:solidFill>
                <a:latin typeface="Arial Black" panose="020B0A04020102020204" pitchFamily="34" charset="0"/>
              </a:rPr>
              <a:t>(strati)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1800" y="1371600"/>
            <a:ext cx="8229600" cy="4929188"/>
          </a:xfrm>
          <a:ln/>
        </p:spPr>
        <p:txBody>
          <a:bodyPr lIns="90000" tIns="46800" rIns="90000" bIns="46800"/>
          <a:lstStyle/>
          <a:p>
            <a:pPr marL="341313" indent="-325438" hangingPunct="1">
              <a:lnSpc>
                <a:spcPct val="8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800" b="1"/>
          </a:p>
          <a:p>
            <a:pPr marL="334963" indent="-327025" hangingPunct="1">
              <a:lnSpc>
                <a:spcPct val="80000"/>
              </a:lnSpc>
              <a:spcBef>
                <a:spcPts val="7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Su sezioni prese in ogni punto della corteccia è possibile osservare un'organizzazione laminare (in strati) dei neuroni.</a:t>
            </a:r>
          </a:p>
          <a:p>
            <a:pPr marL="336550" indent="-327025" hangingPunct="1">
              <a:lnSpc>
                <a:spcPct val="8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 </a:t>
            </a:r>
          </a:p>
          <a:p>
            <a:pPr marL="334963" indent="-327025" hangingPunct="1">
              <a:lnSpc>
                <a:spcPct val="80000"/>
              </a:lnSpc>
              <a:spcBef>
                <a:spcPts val="7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Porzioni della corteccia filogeneticamente più antiche, compresa la </a:t>
            </a:r>
            <a:r>
              <a:rPr lang="it-IT" altLang="it-IT" sz="2800" b="1" i="1">
                <a:solidFill>
                  <a:srgbClr val="FFFFFF"/>
                </a:solidFill>
              </a:rPr>
              <a:t>paleocortex</a:t>
            </a:r>
            <a:r>
              <a:rPr lang="it-IT" altLang="it-IT" sz="2800" b="1">
                <a:solidFill>
                  <a:srgbClr val="FFFFFF"/>
                </a:solidFill>
              </a:rPr>
              <a:t> </a:t>
            </a:r>
            <a:r>
              <a:rPr lang="it-IT" altLang="it-IT" sz="2800">
                <a:solidFill>
                  <a:srgbClr val="FFFFFF"/>
                </a:solidFill>
              </a:rPr>
              <a:t>dell’uncus a livello di lobo temporale (correlata all’olfatto) e </a:t>
            </a:r>
            <a:r>
              <a:rPr lang="it-IT" altLang="it-IT" sz="2800" i="1">
                <a:solidFill>
                  <a:srgbClr val="FFFFFF"/>
                </a:solidFill>
              </a:rPr>
              <a:t>l’</a:t>
            </a:r>
            <a:r>
              <a:rPr lang="it-IT" altLang="it-IT" sz="2800" b="1" i="1">
                <a:solidFill>
                  <a:srgbClr val="FFFFFF"/>
                </a:solidFill>
              </a:rPr>
              <a:t>archicortex</a:t>
            </a:r>
            <a:r>
              <a:rPr lang="it-IT" altLang="it-IT" sz="2800" b="1">
                <a:solidFill>
                  <a:srgbClr val="FFFFFF"/>
                </a:solidFill>
              </a:rPr>
              <a:t> </a:t>
            </a:r>
            <a:r>
              <a:rPr lang="it-IT" altLang="it-IT" sz="2800">
                <a:solidFill>
                  <a:srgbClr val="FFFFFF"/>
                </a:solidFill>
              </a:rPr>
              <a:t>dell’ippocampo del lobo temporale mediale (correlata alla memoria) presentano una struttura con un minor numero di strati</a:t>
            </a:r>
          </a:p>
          <a:p>
            <a:pPr marL="336550" indent="-327025" hangingPunct="1">
              <a:lnSpc>
                <a:spcPct val="8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 sz="2800">
              <a:solidFill>
                <a:srgbClr val="FFFFFF"/>
              </a:solidFill>
            </a:endParaRPr>
          </a:p>
          <a:p>
            <a:pPr marL="334963" indent="-327025" hangingPunct="1">
              <a:lnSpc>
                <a:spcPct val="80000"/>
              </a:lnSpc>
              <a:spcBef>
                <a:spcPts val="7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solidFill>
                  <a:srgbClr val="FFFFFF"/>
                </a:solidFill>
              </a:rPr>
              <a:t>6 strati cellulari sono riconoscibili nella </a:t>
            </a:r>
            <a:r>
              <a:rPr lang="it-IT" altLang="it-IT" sz="2800" b="1">
                <a:solidFill>
                  <a:srgbClr val="FFFFFF"/>
                </a:solidFill>
              </a:rPr>
              <a:t>neocortex</a:t>
            </a:r>
            <a:r>
              <a:rPr lang="it-IT" altLang="it-IT" sz="2800">
                <a:solidFill>
                  <a:srgbClr val="FFFFFF"/>
                </a:solidFill>
              </a:rPr>
              <a:t> (</a:t>
            </a:r>
            <a:r>
              <a:rPr lang="it-IT" altLang="it-IT" sz="2800" b="1" i="1">
                <a:solidFill>
                  <a:srgbClr val="FFFFFF"/>
                </a:solidFill>
              </a:rPr>
              <a:t>neopallium</a:t>
            </a:r>
            <a:r>
              <a:rPr lang="it-IT" altLang="it-IT" sz="2800">
                <a:solidFill>
                  <a:srgbClr val="FFFFFF"/>
                </a:solidFill>
              </a:rPr>
              <a:t>) che copre la quasi totalità (95%) del telencefalo.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Grp="1" noChangeArrowheads="1"/>
          </p:cNvSpPr>
          <p:nvPr>
            <p:ph type="title"/>
          </p:nvPr>
        </p:nvSpPr>
        <p:spPr>
          <a:xfrm>
            <a:off x="301625" y="142875"/>
            <a:ext cx="8540750" cy="1312863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</a:rPr>
              <a:t>TIPOLOGIE ORGANIZZATIVE DELLA CORTECCIA </a:t>
            </a:r>
            <a:br>
              <a:rPr lang="it-IT" altLang="it-IT">
                <a:solidFill>
                  <a:srgbClr val="FFFFFF"/>
                </a:solidFill>
              </a:rPr>
            </a:br>
            <a:r>
              <a:rPr lang="it-IT" altLang="it-IT">
                <a:solidFill>
                  <a:srgbClr val="FFFFFF"/>
                </a:solidFill>
              </a:rPr>
              <a:t>CEREBRALE</a:t>
            </a:r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ln/>
        </p:spPr>
        <p:txBody>
          <a:bodyPr lIns="90000" tIns="46800" rIns="90000" bIns="46800"/>
          <a:lstStyle/>
          <a:p>
            <a:pPr marL="325438" indent="-325438" hangingPunct="1">
              <a:lnSpc>
                <a:spcPct val="90000"/>
              </a:lnSpc>
              <a:spcBef>
                <a:spcPts val="8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b="1" u="sng">
                <a:solidFill>
                  <a:srgbClr val="FFFFFF"/>
                </a:solidFill>
              </a:rPr>
              <a:t>ISOCORTEX (= NEOCORTEX</a:t>
            </a:r>
            <a:r>
              <a:rPr lang="it-IT" altLang="it-IT">
                <a:solidFill>
                  <a:srgbClr val="FFFFFF"/>
                </a:solidFill>
              </a:rPr>
              <a:t>)    </a:t>
            </a:r>
          </a:p>
          <a:p>
            <a:pPr marL="331788"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</a:rPr>
              <a:t>	6 strati  </a:t>
            </a:r>
          </a:p>
          <a:p>
            <a:pPr marL="331788"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</a:rPr>
              <a:t>	95 % della corteccia</a:t>
            </a:r>
          </a:p>
          <a:p>
            <a:pPr marL="331788"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90000"/>
              </a:lnSpc>
              <a:spcBef>
                <a:spcPts val="8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b="1" u="sng">
                <a:solidFill>
                  <a:srgbClr val="FFFFFF"/>
                </a:solidFill>
              </a:rPr>
              <a:t>ALLOCORTEX</a:t>
            </a:r>
          </a:p>
          <a:p>
            <a:pPr marL="331788"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</a:rPr>
              <a:t>	numero inferiore di strati (fino a 5) 	</a:t>
            </a:r>
          </a:p>
          <a:p>
            <a:pPr marL="331788"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</a:rPr>
              <a:t>	5% della corteccia</a:t>
            </a:r>
          </a:p>
          <a:p>
            <a:pPr marL="331788" indent="-325438" hangingPunct="1">
              <a:lnSpc>
                <a:spcPct val="9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solidFill>
                  <a:srgbClr val="FFFFFF"/>
                </a:solidFill>
              </a:rPr>
              <a:t>	(olfatto, memoria)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9109075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42375" cy="823913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>
                <a:solidFill>
                  <a:srgbClr val="FFFFFF"/>
                </a:solidFill>
              </a:rPr>
              <a:t>STRATI DELLA ISOCORTEX (NEOCORTEX)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5900" y="936625"/>
            <a:ext cx="9215438" cy="5921375"/>
          </a:xfrm>
          <a:ln/>
        </p:spPr>
        <p:txBody>
          <a:bodyPr lIns="90000" tIns="46800" rIns="90000" bIns="46800"/>
          <a:lstStyle/>
          <a:p>
            <a:pPr marL="325438" indent="-325438" hangingPunct="1">
              <a:lnSpc>
                <a:spcPct val="80000"/>
              </a:lnSpc>
              <a:spcBef>
                <a:spcPts val="4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I. L</a:t>
            </a:r>
            <a:r>
              <a:rPr lang="it-IT" altLang="it-IT" sz="2000" i="1">
                <a:solidFill>
                  <a:srgbClr val="FFFFFF"/>
                </a:solidFill>
              </a:rPr>
              <a:t>o  </a:t>
            </a:r>
            <a:r>
              <a:rPr lang="it-IT" altLang="it-IT" sz="2000" b="1">
                <a:solidFill>
                  <a:srgbClr val="FFFFFF"/>
                </a:solidFill>
                <a:latin typeface="Arial Black" panose="020B0A04020102020204" pitchFamily="34" charset="0"/>
              </a:rPr>
              <a:t>STRATO MOLECOLARE</a:t>
            </a:r>
            <a:r>
              <a:rPr lang="it-IT" altLang="it-IT" sz="2000">
                <a:solidFill>
                  <a:srgbClr val="FFFFFF"/>
                </a:solidFill>
              </a:rPr>
              <a:t> contiene le branche dendritiche distali dei neuroni piramidali e la porzione terminale degli assoni che proiettano alla corteccia provenienti dai nuclei intralaminari del talamo.</a:t>
            </a:r>
          </a:p>
          <a:p>
            <a:pPr marL="331788" indent="-325438" hangingPunct="1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80000"/>
              </a:lnSpc>
              <a:spcBef>
                <a:spcPts val="4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II	Lo </a:t>
            </a:r>
            <a:r>
              <a:rPr lang="it-IT" altLang="it-IT" sz="2000" b="1">
                <a:solidFill>
                  <a:srgbClr val="FFFFFF"/>
                </a:solidFill>
                <a:latin typeface="Arial Black" panose="020B0A04020102020204" pitchFamily="34" charset="0"/>
              </a:rPr>
              <a:t>STRATO GRANULARE ESTERNO</a:t>
            </a:r>
            <a:r>
              <a:rPr lang="it-IT" altLang="it-IT" sz="2000">
                <a:solidFill>
                  <a:srgbClr val="FFFFFF"/>
                </a:solidFill>
              </a:rPr>
              <a:t> contiene piccole cellule piramidali e cellule stellate.</a:t>
            </a:r>
          </a:p>
          <a:p>
            <a:pPr marL="331788" indent="-325438" hangingPunct="1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80000"/>
              </a:lnSpc>
              <a:spcBef>
                <a:spcPts val="4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III	Lo </a:t>
            </a:r>
            <a:r>
              <a:rPr lang="it-IT" altLang="it-IT" sz="2000" b="1">
                <a:solidFill>
                  <a:srgbClr val="FFFFFF"/>
                </a:solidFill>
                <a:latin typeface="Arial Black" panose="020B0A04020102020204" pitchFamily="34" charset="0"/>
              </a:rPr>
              <a:t>STRATO PIRAMIDALE ESTERNO</a:t>
            </a:r>
            <a:r>
              <a:rPr lang="it-IT" altLang="it-IT" sz="2000">
                <a:solidFill>
                  <a:srgbClr val="FFFFFF"/>
                </a:solidFill>
              </a:rPr>
              <a:t> contiene cellule piramidali di misura media e cellule stellate.</a:t>
            </a:r>
          </a:p>
          <a:p>
            <a:pPr marL="331788" indent="-325438" hangingPunct="1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80000"/>
              </a:lnSpc>
              <a:spcBef>
                <a:spcPts val="4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IV	Lo </a:t>
            </a:r>
            <a:r>
              <a:rPr lang="it-IT" altLang="it-IT" sz="2000" b="1">
                <a:solidFill>
                  <a:srgbClr val="FFFFFF"/>
                </a:solidFill>
                <a:latin typeface="Arial Black" panose="020B0A04020102020204" pitchFamily="34" charset="0"/>
              </a:rPr>
              <a:t>STRATO GRANULARE INTERNO</a:t>
            </a:r>
            <a:r>
              <a:rPr lang="it-IT" altLang="it-IT" sz="2000">
                <a:solidFill>
                  <a:srgbClr val="FFFFFF"/>
                </a:solidFill>
              </a:rPr>
              <a:t> contiene cellule stellate che ricevono afferenze dai nuclei talamici di relay. Le cellule stellate sono particolarmente numerose nella corteccia somatosensitiva primaria, visiva primaria e uditiva primaria. Queste aree vengono definite </a:t>
            </a:r>
            <a:r>
              <a:rPr lang="it-IT" altLang="it-IT" sz="2000" i="1">
                <a:solidFill>
                  <a:srgbClr val="FFFFFF"/>
                </a:solidFill>
              </a:rPr>
              <a:t>cortecce granulari</a:t>
            </a:r>
            <a:r>
              <a:rPr lang="it-IT" altLang="it-IT" sz="2000">
                <a:solidFill>
                  <a:srgbClr val="FFFFFF"/>
                </a:solidFill>
              </a:rPr>
              <a:t>. Al contrario, la corteccia motoria primaria contiene relativamente poche cellule stellate nel quarto strato ed è chiamata </a:t>
            </a:r>
            <a:r>
              <a:rPr lang="it-IT" altLang="it-IT" sz="2000" i="1">
                <a:solidFill>
                  <a:srgbClr val="FFFFFF"/>
                </a:solidFill>
              </a:rPr>
              <a:t>corteccia</a:t>
            </a:r>
            <a:r>
              <a:rPr lang="it-IT" altLang="it-IT" sz="2000">
                <a:solidFill>
                  <a:srgbClr val="FFFFFF"/>
                </a:solidFill>
              </a:rPr>
              <a:t> </a:t>
            </a:r>
            <a:r>
              <a:rPr lang="it-IT" altLang="it-IT" sz="2000" i="1">
                <a:solidFill>
                  <a:srgbClr val="FFFFFF"/>
                </a:solidFill>
              </a:rPr>
              <a:t>agranulare.</a:t>
            </a:r>
          </a:p>
          <a:p>
            <a:pPr marL="325438" indent="-325438" hangingPunct="1">
              <a:lnSpc>
                <a:spcPct val="80000"/>
              </a:lnSpc>
              <a:spcBef>
                <a:spcPts val="4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 i="1">
                <a:solidFill>
                  <a:srgbClr val="FFFFFF"/>
                </a:solidFill>
              </a:rPr>
              <a:t> </a:t>
            </a:r>
          </a:p>
          <a:p>
            <a:pPr marL="325438" indent="-325438" hangingPunct="1">
              <a:lnSpc>
                <a:spcPct val="80000"/>
              </a:lnSpc>
              <a:spcBef>
                <a:spcPts val="4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V	Lo </a:t>
            </a:r>
            <a:r>
              <a:rPr lang="it-IT" altLang="it-IT" sz="2000" b="1">
                <a:solidFill>
                  <a:srgbClr val="FFFFFF"/>
                </a:solidFill>
                <a:latin typeface="Arial Black" panose="020B0A04020102020204" pitchFamily="34" charset="0"/>
              </a:rPr>
              <a:t>STRATO PIRAMIDALE INTERNO</a:t>
            </a:r>
            <a:r>
              <a:rPr lang="it-IT" altLang="it-IT" sz="2000" i="1">
                <a:solidFill>
                  <a:srgbClr val="FFFFFF"/>
                </a:solidFill>
              </a:rPr>
              <a:t> </a:t>
            </a:r>
            <a:r>
              <a:rPr lang="it-IT" altLang="it-IT" sz="2000">
                <a:solidFill>
                  <a:srgbClr val="FFFFFF"/>
                </a:solidFill>
              </a:rPr>
              <a:t>contiene grandi cellule piramidali che proiettano allo striato, al tronco dell'encefalo e al midollo spinale.</a:t>
            </a:r>
          </a:p>
          <a:p>
            <a:pPr marL="331788" indent="-325438" hangingPunct="1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  <a:p>
            <a:pPr marL="325438" indent="-325438" hangingPunct="1">
              <a:lnSpc>
                <a:spcPct val="80000"/>
              </a:lnSpc>
              <a:spcBef>
                <a:spcPts val="400"/>
              </a:spcBef>
              <a:buClr>
                <a:srgbClr val="A3C145"/>
              </a:buClr>
              <a:buSzPct val="80000"/>
              <a:buFont typeface="Arial" panose="020B0604020202020204" pitchFamily="34" charset="0"/>
              <a:buChar char="►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altLang="it-IT" sz="2000">
                <a:solidFill>
                  <a:srgbClr val="FFFFFF"/>
                </a:solidFill>
              </a:rPr>
              <a:t>VI	Lo </a:t>
            </a:r>
            <a:r>
              <a:rPr lang="it-IT" altLang="it-IT" sz="2000" b="1">
                <a:solidFill>
                  <a:srgbClr val="FFFFFF"/>
                </a:solidFill>
                <a:latin typeface="Arial Black" panose="020B0A04020102020204" pitchFamily="34" charset="0"/>
              </a:rPr>
              <a:t>STRATO POLIMORFO (DELLE CELLULE FUSIFORMI</a:t>
            </a:r>
            <a:r>
              <a:rPr lang="it-IT" altLang="it-IT" sz="2000">
                <a:solidFill>
                  <a:srgbClr val="FFFFFF"/>
                </a:solidFill>
              </a:rPr>
              <a:t>  </a:t>
            </a:r>
            <a:r>
              <a:rPr lang="it-IT" altLang="it-IT" sz="2000">
                <a:solidFill>
                  <a:srgbClr val="FFFFFF"/>
                </a:solidFill>
                <a:latin typeface="Arial Black" panose="020B0A04020102020204" pitchFamily="34" charset="0"/>
              </a:rPr>
              <a:t>di MARTINOTTI)</a:t>
            </a:r>
            <a:r>
              <a:rPr lang="it-IT" altLang="it-IT" sz="2000">
                <a:solidFill>
                  <a:srgbClr val="FFFFFF"/>
                </a:solidFill>
              </a:rPr>
              <a:t> contiene cellule piramidali modificate che proiettano al talamo.</a:t>
            </a:r>
          </a:p>
          <a:p>
            <a:pPr marL="331788" indent="-325438" hangingPunct="1">
              <a:lnSpc>
                <a:spcPct val="80000"/>
              </a:lnSpc>
              <a:spcBef>
                <a:spcPts val="4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altLang="it-IT" sz="20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ln/>
        </p:spPr>
        <p:txBody>
          <a:bodyPr lIns="90000" tIns="46800" rIns="90000" bIns="46800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3600">
                <a:solidFill>
                  <a:srgbClr val="FFFFFF"/>
                </a:solidFill>
              </a:rPr>
              <a:t>ASIMMETRIE EMISFERICHE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ln/>
        </p:spPr>
        <p:txBody>
          <a:bodyPr lIns="90000" tIns="46800" rIns="90000" bIns="46800"/>
          <a:lstStyle/>
          <a:p>
            <a:pPr indent="-3254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800" b="1"/>
              <a:t>	</a:t>
            </a:r>
            <a:r>
              <a:rPr lang="it-IT" altLang="it-IT" sz="2800" b="1">
                <a:solidFill>
                  <a:srgbClr val="FFFFFF"/>
                </a:solidFill>
              </a:rPr>
              <a:t>I due emisferi cerebrali sono per certi versi </a:t>
            </a:r>
            <a:r>
              <a:rPr lang="it-IT" altLang="it-IT" sz="2800" b="1" i="1">
                <a:solidFill>
                  <a:srgbClr val="FFFFFF"/>
                </a:solidFill>
              </a:rPr>
              <a:t>asimmetrici</a:t>
            </a:r>
            <a:r>
              <a:rPr lang="it-IT" altLang="it-IT" sz="2800" b="1">
                <a:solidFill>
                  <a:srgbClr val="FFFFFF"/>
                </a:solidFill>
              </a:rPr>
              <a:t>. </a:t>
            </a:r>
          </a:p>
          <a:p>
            <a:pPr indent="-3254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endParaRPr lang="it-IT" altLang="it-IT" sz="2800" b="1">
              <a:solidFill>
                <a:srgbClr val="FFFFFF"/>
              </a:solidFill>
            </a:endParaRPr>
          </a:p>
          <a:p>
            <a:pPr indent="-3254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800" b="1">
                <a:solidFill>
                  <a:srgbClr val="FFFFFF"/>
                </a:solidFill>
              </a:rPr>
              <a:t>	Alcune asimmetrie riguardano la preferenza manuale, il linguaggio e attività motorie complesse; altre differenze, più sottili, riguardano ciò che va sotto il nome generico di </a:t>
            </a:r>
            <a:r>
              <a:rPr lang="it-IT" altLang="it-IT" sz="2800" b="1" i="1" u="sng">
                <a:solidFill>
                  <a:srgbClr val="FFFFFF"/>
                </a:solidFill>
              </a:rPr>
              <a:t>stile cognitivo</a:t>
            </a:r>
          </a:p>
          <a:p>
            <a:pPr indent="-3254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342900" algn="l"/>
                <a:tab pos="896938" algn="l"/>
                <a:tab pos="1811338" algn="l"/>
                <a:tab pos="2725738" algn="l"/>
                <a:tab pos="3640138" algn="l"/>
                <a:tab pos="4554538" algn="l"/>
                <a:tab pos="5468938" algn="l"/>
                <a:tab pos="6383338" algn="l"/>
                <a:tab pos="7297738" algn="l"/>
                <a:tab pos="8212138" algn="l"/>
                <a:tab pos="9126538" algn="l"/>
                <a:tab pos="10040938" algn="l"/>
                <a:tab pos="10317163" algn="l"/>
                <a:tab pos="10766425" algn="l"/>
                <a:tab pos="10768013" algn="l"/>
                <a:tab pos="10769600" algn="l"/>
                <a:tab pos="10771188" algn="l"/>
                <a:tab pos="10772775" algn="l"/>
                <a:tab pos="10774363" algn="l"/>
                <a:tab pos="10775950" algn="l"/>
                <a:tab pos="10777538" algn="l"/>
                <a:tab pos="10779125" algn="l"/>
                <a:tab pos="10780713" algn="l"/>
              </a:tabLst>
            </a:pPr>
            <a:r>
              <a:rPr lang="it-IT" altLang="it-IT" sz="2800" b="1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188913"/>
            <a:ext cx="5289550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2946" name="Oval 2"/>
          <p:cNvSpPr>
            <a:spLocks noChangeArrowheads="1"/>
          </p:cNvSpPr>
          <p:nvPr/>
        </p:nvSpPr>
        <p:spPr bwMode="auto">
          <a:xfrm>
            <a:off x="2771775" y="2492375"/>
            <a:ext cx="792163" cy="431800"/>
          </a:xfrm>
          <a:prstGeom prst="ellipse">
            <a:avLst/>
          </a:prstGeom>
          <a:noFill/>
          <a:ln w="28440" cap="sq">
            <a:solidFill>
              <a:srgbClr val="9383B3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82947" name="Oval 3"/>
          <p:cNvSpPr>
            <a:spLocks noChangeArrowheads="1"/>
          </p:cNvSpPr>
          <p:nvPr/>
        </p:nvSpPr>
        <p:spPr bwMode="auto">
          <a:xfrm>
            <a:off x="2700338" y="2978150"/>
            <a:ext cx="792162" cy="431800"/>
          </a:xfrm>
          <a:prstGeom prst="ellipse">
            <a:avLst/>
          </a:prstGeom>
          <a:noFill/>
          <a:ln w="28440" cap="sq">
            <a:solidFill>
              <a:srgbClr val="9383B3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82948" name="Oval 4"/>
          <p:cNvSpPr>
            <a:spLocks noChangeArrowheads="1"/>
          </p:cNvSpPr>
          <p:nvPr/>
        </p:nvSpPr>
        <p:spPr bwMode="auto">
          <a:xfrm>
            <a:off x="2655888" y="4197350"/>
            <a:ext cx="1152525" cy="574675"/>
          </a:xfrm>
          <a:prstGeom prst="ellipse">
            <a:avLst/>
          </a:prstGeom>
          <a:noFill/>
          <a:ln w="28440" cap="sq">
            <a:solidFill>
              <a:srgbClr val="9383B3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82949" name="Oval 5"/>
          <p:cNvSpPr>
            <a:spLocks noChangeArrowheads="1"/>
          </p:cNvSpPr>
          <p:nvPr/>
        </p:nvSpPr>
        <p:spPr bwMode="auto">
          <a:xfrm>
            <a:off x="5364163" y="4437063"/>
            <a:ext cx="792162" cy="296862"/>
          </a:xfrm>
          <a:prstGeom prst="ellipse">
            <a:avLst/>
          </a:prstGeom>
          <a:noFill/>
          <a:ln w="28440" cap="sq">
            <a:solidFill>
              <a:srgbClr val="9383B3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82950" name="Oval 6"/>
          <p:cNvSpPr>
            <a:spLocks noChangeArrowheads="1"/>
          </p:cNvSpPr>
          <p:nvPr/>
        </p:nvSpPr>
        <p:spPr bwMode="auto">
          <a:xfrm>
            <a:off x="5565775" y="2849563"/>
            <a:ext cx="792163" cy="503237"/>
          </a:xfrm>
          <a:prstGeom prst="ellipse">
            <a:avLst/>
          </a:prstGeom>
          <a:noFill/>
          <a:ln w="28440" cap="sq">
            <a:solidFill>
              <a:srgbClr val="9383B3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1944688"/>
            <a:ext cx="7416800" cy="543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8424863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50000"/>
              </a:lnSpc>
              <a:spcBef>
                <a:spcPts val="1125"/>
              </a:spcBef>
              <a:buClrTx/>
              <a:buFontTx/>
              <a:buNone/>
            </a:pPr>
            <a:r>
              <a:rPr lang="it-IT" altLang="it-IT" sz="2200" b="1">
                <a:solidFill>
                  <a:srgbClr val="FFFFFF"/>
                </a:solidFill>
              </a:rPr>
              <a:t>Alcune aree uditive sono importanti per il linguaggio (emisfero sinistro)</a:t>
            </a:r>
          </a:p>
          <a:p>
            <a:pPr hangingPunct="1">
              <a:lnSpc>
                <a:spcPct val="50000"/>
              </a:lnSpc>
              <a:spcBef>
                <a:spcPts val="1125"/>
              </a:spcBef>
              <a:buClrTx/>
              <a:buFontTx/>
              <a:buNone/>
            </a:pPr>
            <a:r>
              <a:rPr lang="it-IT" altLang="it-IT" sz="2200" b="1">
                <a:solidFill>
                  <a:srgbClr val="FFFFFF"/>
                </a:solidFill>
              </a:rPr>
              <a:t>Wernicke: comprensione del linguaggio</a:t>
            </a:r>
          </a:p>
          <a:p>
            <a:pPr hangingPunct="1">
              <a:lnSpc>
                <a:spcPct val="50000"/>
              </a:lnSpc>
              <a:spcBef>
                <a:spcPts val="1125"/>
              </a:spcBef>
              <a:buClrTx/>
              <a:buFontTx/>
              <a:buNone/>
            </a:pPr>
            <a:r>
              <a:rPr lang="it-IT" altLang="it-IT" sz="2200" b="1">
                <a:solidFill>
                  <a:srgbClr val="FFFFFF"/>
                </a:solidFill>
              </a:rPr>
              <a:t>Broca: area motoria del linguaggio (linguaggio parlato)</a:t>
            </a:r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1858963"/>
            <a:ext cx="170497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300" y="4122738"/>
            <a:ext cx="142875" cy="1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3240088"/>
            <a:ext cx="142875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Grp="1" noChangeArrowheads="1"/>
          </p:cNvSpPr>
          <p:nvPr>
            <p:ph type="title"/>
          </p:nvPr>
        </p:nvSpPr>
        <p:spPr>
          <a:xfrm>
            <a:off x="755650" y="403225"/>
            <a:ext cx="7772400" cy="1143000"/>
          </a:xfrm>
          <a:ln/>
        </p:spPr>
        <p:txBody>
          <a:bodyPr lIns="90000" tIns="46800" rIns="90000" bIns="46800" anchor="b" anchorCtr="1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altLang="it-IT">
                <a:solidFill>
                  <a:srgbClr val="FFFFCC"/>
                </a:solidFill>
                <a:latin typeface="Arial Black" panose="020B0A04020102020204" pitchFamily="34" charset="0"/>
              </a:rPr>
              <a:t>SOSTANZA BIANCA del TELENCEFALO: </a:t>
            </a:r>
            <a:br>
              <a:rPr lang="it-IT" altLang="it-IT">
                <a:solidFill>
                  <a:srgbClr val="FFFFCC"/>
                </a:solidFill>
                <a:latin typeface="Arial Black" panose="020B0A04020102020204" pitchFamily="34" charset="0"/>
              </a:rPr>
            </a:br>
            <a:r>
              <a:rPr lang="it-IT" altLang="it-IT">
                <a:solidFill>
                  <a:srgbClr val="FFFFCC"/>
                </a:solidFill>
                <a:latin typeface="Arial Black" panose="020B0A04020102020204" pitchFamily="34" charset="0"/>
              </a:rPr>
              <a:t>FIBRE CHE SI DIPARTONO DALLA CORTECCIA</a:t>
            </a: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048000"/>
            <a:ext cx="6400800" cy="23479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marL="592138" indent="-592138" hangingPunct="1">
              <a:lnSpc>
                <a:spcPct val="100000"/>
              </a:lnSpc>
              <a:spcBef>
                <a:spcPts val="800"/>
              </a:spcBef>
              <a:buClr>
                <a:srgbClr val="A3C145"/>
              </a:buClr>
              <a:buSzPct val="80000"/>
              <a:buFont typeface="Times New Roman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ASSOCIATIVE</a:t>
            </a:r>
          </a:p>
          <a:p>
            <a:pPr marL="592138" indent="-592138" hangingPunct="1">
              <a:lnSpc>
                <a:spcPct val="100000"/>
              </a:lnSpc>
              <a:spcBef>
                <a:spcPts val="800"/>
              </a:spcBef>
              <a:buClr>
                <a:srgbClr val="A3C145"/>
              </a:buClr>
              <a:buSzPct val="80000"/>
              <a:buFont typeface="Times New Roman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COMMESSURALI</a:t>
            </a:r>
          </a:p>
          <a:p>
            <a:pPr marL="592138" indent="-592138" hangingPunct="1">
              <a:lnSpc>
                <a:spcPct val="100000"/>
              </a:lnSpc>
              <a:spcBef>
                <a:spcPts val="800"/>
              </a:spcBef>
              <a:buClr>
                <a:srgbClr val="A3C145"/>
              </a:buClr>
              <a:buSzPct val="80000"/>
              <a:buFont typeface="Times New Roman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DI PROIEZIONE</a:t>
            </a:r>
          </a:p>
          <a:p>
            <a:pPr marL="598488" indent="-5921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it-IT" altLang="it-IT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3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07600" cy="747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40313" cy="395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960938" y="604838"/>
            <a:ext cx="51181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 b="1">
                <a:solidFill>
                  <a:srgbClr val="F8F8F8"/>
                </a:solidFill>
                <a:latin typeface="Stencil" panose="040409050D0802020404" pitchFamily="82" charset="0"/>
              </a:rPr>
              <a:t>Corteccia cerebellare</a:t>
            </a:r>
            <a:r>
              <a:rPr lang="it-IT" altLang="it-IT" sz="2000">
                <a:solidFill>
                  <a:srgbClr val="F8F8F8"/>
                </a:solidFill>
                <a:latin typeface="Stencil" panose="040409050D0802020404" pitchFamily="82" charset="0"/>
              </a:rPr>
              <a:t>, </a:t>
            </a:r>
          </a:p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000">
                <a:solidFill>
                  <a:srgbClr val="F8F8F8"/>
                </a:solidFill>
                <a:latin typeface="Stencil" panose="040409050D0802020404" pitchFamily="82" charset="0"/>
              </a:rPr>
              <a:t>dotata dei caratteristici 3 strati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3603625"/>
            <a:ext cx="5040312" cy="395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4256088"/>
            <a:ext cx="4960938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800" b="1">
                <a:solidFill>
                  <a:srgbClr val="FFFF00"/>
                </a:solidFill>
                <a:latin typeface="Arial Black" panose="020B0A04020102020204" pitchFamily="34" charset="0"/>
              </a:rPr>
              <a:t>strato molecolare</a:t>
            </a:r>
            <a:r>
              <a:rPr lang="it-IT" altLang="it-IT" sz="2000">
                <a:solidFill>
                  <a:srgbClr val="FFFF00"/>
                </a:solidFill>
                <a:latin typeface="Stencil" panose="040409050D0802020404" pitchFamily="82" charset="0"/>
              </a:rPr>
              <a:t> esterno, </a:t>
            </a: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800">
                <a:solidFill>
                  <a:srgbClr val="FFFF00"/>
                </a:solidFill>
                <a:latin typeface="Arial Black" panose="020B0A04020102020204" pitchFamily="34" charset="0"/>
              </a:rPr>
              <a:t>strato delle cellule di Purkinje</a:t>
            </a:r>
            <a:r>
              <a:rPr lang="it-IT" altLang="it-IT" sz="2000">
                <a:solidFill>
                  <a:srgbClr val="FFFF00"/>
                </a:solidFill>
                <a:latin typeface="Stencil" panose="040409050D0802020404" pitchFamily="82" charset="0"/>
              </a:rPr>
              <a:t> intermedio,</a:t>
            </a: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800">
                <a:solidFill>
                  <a:srgbClr val="FFFF00"/>
                </a:solidFill>
                <a:latin typeface="Arial Black" panose="020B0A04020102020204" pitchFamily="34" charset="0"/>
              </a:rPr>
              <a:t>strato granulare</a:t>
            </a:r>
            <a:r>
              <a:rPr lang="it-IT" altLang="it-IT" sz="2000">
                <a:solidFill>
                  <a:srgbClr val="FFFF00"/>
                </a:solidFill>
                <a:latin typeface="Stencil" panose="040409050D0802020404" pitchFamily="82" charset="0"/>
              </a:rPr>
              <a:t> interno.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34938"/>
            <a:ext cx="7772400" cy="703262"/>
          </a:xfrm>
          <a:ln/>
        </p:spPr>
        <p:txBody>
          <a:bodyPr lIns="90000" tIns="46800" rIns="90000" bIns="46800" anchor="b" anchorCtr="1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altLang="it-IT">
                <a:solidFill>
                  <a:srgbClr val="FFFFCC"/>
                </a:solidFill>
                <a:latin typeface="Arial Black" panose="020B0A04020102020204" pitchFamily="34" charset="0"/>
              </a:rPr>
              <a:t>FIBRE ASSOCIATIVE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7200" y="990600"/>
            <a:ext cx="8229600" cy="4648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marL="592138" indent="-592138" hangingPunct="1">
              <a:lnSpc>
                <a:spcPct val="100000"/>
              </a:lnSpc>
              <a:spcBef>
                <a:spcPts val="800"/>
              </a:spcBef>
              <a:buClr>
                <a:srgbClr val="A3C145"/>
              </a:buClr>
              <a:buSzPct val="80000"/>
              <a:buFont typeface="Times New Roman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b="1">
                <a:latin typeface="Times New Roman" panose="02020603050405020304" pitchFamily="18" charset="0"/>
              </a:rPr>
              <a:t>Brevi</a:t>
            </a:r>
            <a:r>
              <a:rPr lang="it-IT" altLang="it-IT">
                <a:latin typeface="Times New Roman" panose="02020603050405020304" pitchFamily="18" charset="0"/>
              </a:rPr>
              <a:t>        (tra circonvoluzioni)</a:t>
            </a:r>
          </a:p>
          <a:p>
            <a:pPr marL="598488" indent="-5921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altLang="it-IT">
              <a:latin typeface="Times New Roman" panose="02020603050405020304" pitchFamily="18" charset="0"/>
            </a:endParaRPr>
          </a:p>
          <a:p>
            <a:pPr marL="598488" indent="-592138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b="1">
                <a:latin typeface="Times New Roman" panose="02020603050405020304" pitchFamily="18" charset="0"/>
              </a:rPr>
              <a:t>b.  Lunghe   </a:t>
            </a:r>
            <a:r>
              <a:rPr lang="it-IT" altLang="it-IT">
                <a:latin typeface="Times New Roman" panose="02020603050405020304" pitchFamily="18" charset="0"/>
              </a:rPr>
              <a:t> (tra lobi)</a:t>
            </a:r>
          </a:p>
          <a:p>
            <a:pPr marL="598488" indent="-5921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>
                <a:latin typeface="Times New Roman" panose="02020603050405020304" pitchFamily="18" charset="0"/>
              </a:rPr>
              <a:t>      </a:t>
            </a:r>
            <a:r>
              <a:rPr lang="it-IT" altLang="it-IT" sz="2800">
                <a:latin typeface="Times New Roman" panose="02020603050405020304" pitchFamily="18" charset="0"/>
              </a:rPr>
              <a:t>1. Fascicolo longitudinale superiore</a:t>
            </a:r>
          </a:p>
          <a:p>
            <a:pPr marL="598488" indent="-5921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latin typeface="Times New Roman" panose="02020603050405020304" pitchFamily="18" charset="0"/>
              </a:rPr>
              <a:t>       2. Fascicolo longitudinale inferiore</a:t>
            </a:r>
          </a:p>
          <a:p>
            <a:pPr marL="598488" indent="-5921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latin typeface="Times New Roman" panose="02020603050405020304" pitchFamily="18" charset="0"/>
              </a:rPr>
              <a:t>       3. Fascicolo arcuato</a:t>
            </a:r>
          </a:p>
          <a:p>
            <a:pPr marL="598488" indent="-5921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latin typeface="Times New Roman" panose="02020603050405020304" pitchFamily="18" charset="0"/>
              </a:rPr>
              <a:t>       4. Fascicolo uncinato </a:t>
            </a:r>
          </a:p>
          <a:p>
            <a:pPr marL="598488" indent="-592138" hangingPunct="1">
              <a:lnSpc>
                <a:spcPct val="100000"/>
              </a:lnSpc>
              <a:spcBef>
                <a:spcPts val="7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altLang="it-IT" sz="2800">
                <a:latin typeface="Times New Roman" panose="02020603050405020304" pitchFamily="18" charset="0"/>
              </a:rPr>
              <a:t>       5. Cingolo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0"/>
            <a:ext cx="62150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8738"/>
            <a:ext cx="7058025" cy="674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60350"/>
            <a:ext cx="4586287" cy="659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42863"/>
            <a:ext cx="7772400" cy="1555750"/>
          </a:xfrm>
          <a:ln/>
        </p:spPr>
        <p:txBody>
          <a:bodyPr lIns="90000" tIns="46800" rIns="90000" bIns="46800" anchor="b" anchorCtr="1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altLang="it-IT" sz="4800">
                <a:solidFill>
                  <a:srgbClr val="FFFFCC"/>
                </a:solidFill>
                <a:latin typeface="Arial Black" panose="020B0A04020102020204" pitchFamily="34" charset="0"/>
              </a:rPr>
              <a:t>FIBRE </a:t>
            </a:r>
            <a:br>
              <a:rPr lang="it-IT" altLang="it-IT" sz="4800">
                <a:solidFill>
                  <a:srgbClr val="FFFFCC"/>
                </a:solidFill>
                <a:latin typeface="Arial Black" panose="020B0A04020102020204" pitchFamily="34" charset="0"/>
              </a:rPr>
            </a:br>
            <a:r>
              <a:rPr lang="it-IT" altLang="it-IT" sz="4800">
                <a:solidFill>
                  <a:srgbClr val="FFFFCC"/>
                </a:solidFill>
                <a:latin typeface="Arial Black" panose="020B0A04020102020204" pitchFamily="34" charset="0"/>
              </a:rPr>
              <a:t>COMMESSURALI</a:t>
            </a:r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755650" y="2286000"/>
            <a:ext cx="7086600" cy="4572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CORPO CALLOSO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COMMESSURA ANTERIORE 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COMMESSURA POSTERIORE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COMMESSURA ABENULARE</a:t>
            </a:r>
          </a:p>
          <a:p>
            <a:pPr marL="0" indent="0" hangingPunct="1">
              <a:lnSpc>
                <a:spcPct val="100000"/>
              </a:lnSpc>
              <a:spcBef>
                <a:spcPts val="800"/>
              </a:spcBef>
              <a:buClrTx/>
              <a:buSzPct val="8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COMMESSURA DEL FORNICE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61913"/>
            <a:ext cx="7159625" cy="675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0" y="381000"/>
            <a:ext cx="27432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spcBef>
                <a:spcPts val="1250"/>
              </a:spcBef>
              <a:buClrTx/>
              <a:buFontTx/>
              <a:buNone/>
            </a:pPr>
            <a:r>
              <a:rPr lang="it-IT" altLang="it-IT" sz="2000" b="1">
                <a:solidFill>
                  <a:srgbClr val="FFFFFF"/>
                </a:solidFill>
              </a:rPr>
              <a:t>Commessure</a:t>
            </a:r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7239000" y="1371600"/>
            <a:ext cx="990600" cy="228600"/>
          </a:xfrm>
          <a:prstGeom prst="rect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6600825" y="290513"/>
            <a:ext cx="990600" cy="228600"/>
          </a:xfrm>
          <a:prstGeom prst="rect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2743200" y="1247775"/>
            <a:ext cx="838200" cy="228600"/>
          </a:xfrm>
          <a:prstGeom prst="rect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2657475" y="1938338"/>
            <a:ext cx="914400" cy="228600"/>
          </a:xfrm>
          <a:prstGeom prst="rect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92167" name="Rectangle 7"/>
          <p:cNvSpPr>
            <a:spLocks noChangeArrowheads="1"/>
          </p:cNvSpPr>
          <p:nvPr/>
        </p:nvSpPr>
        <p:spPr bwMode="auto">
          <a:xfrm>
            <a:off x="7239000" y="1638300"/>
            <a:ext cx="1600200" cy="190500"/>
          </a:xfrm>
          <a:prstGeom prst="rect">
            <a:avLst/>
          </a:prstGeom>
          <a:noFill/>
          <a:ln w="38160" cap="sq">
            <a:solidFill>
              <a:srgbClr val="00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92168" name="Rectangle 8"/>
          <p:cNvSpPr>
            <a:spLocks noChangeArrowheads="1"/>
          </p:cNvSpPr>
          <p:nvPr/>
        </p:nvSpPr>
        <p:spPr bwMode="auto">
          <a:xfrm>
            <a:off x="7239000" y="2033588"/>
            <a:ext cx="1600200" cy="190500"/>
          </a:xfrm>
          <a:prstGeom prst="rect">
            <a:avLst/>
          </a:prstGeom>
          <a:noFill/>
          <a:ln w="38160" cap="sq">
            <a:solidFill>
              <a:srgbClr val="00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92169" name="Rectangle 9"/>
          <p:cNvSpPr>
            <a:spLocks noChangeArrowheads="1"/>
          </p:cNvSpPr>
          <p:nvPr/>
        </p:nvSpPr>
        <p:spPr bwMode="auto">
          <a:xfrm>
            <a:off x="2809875" y="4419600"/>
            <a:ext cx="1524000" cy="228600"/>
          </a:xfrm>
          <a:prstGeom prst="rect">
            <a:avLst/>
          </a:prstGeom>
          <a:noFill/>
          <a:ln w="38160" cap="sq">
            <a:solidFill>
              <a:srgbClr val="00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92170" name="Rectangle 10"/>
          <p:cNvSpPr>
            <a:spLocks noChangeArrowheads="1"/>
          </p:cNvSpPr>
          <p:nvPr/>
        </p:nvSpPr>
        <p:spPr bwMode="auto">
          <a:xfrm>
            <a:off x="5072063" y="257175"/>
            <a:ext cx="533400" cy="228600"/>
          </a:xfrm>
          <a:prstGeom prst="rect">
            <a:avLst/>
          </a:prstGeom>
          <a:noFill/>
          <a:ln w="38160" cap="sq">
            <a:solidFill>
              <a:srgbClr val="00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09600"/>
            <a:ext cx="8207375" cy="620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3186" name="Text Box 2"/>
          <p:cNvSpPr txBox="1">
            <a:spLocks noChangeArrowheads="1"/>
          </p:cNvSpPr>
          <p:nvPr/>
        </p:nvSpPr>
        <p:spPr bwMode="auto">
          <a:xfrm>
            <a:off x="762000" y="166688"/>
            <a:ext cx="7315200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spcBef>
                <a:spcPts val="1500"/>
              </a:spcBef>
              <a:buClrTx/>
              <a:buFontTx/>
              <a:buNone/>
            </a:pPr>
            <a:r>
              <a:rPr lang="it-IT" altLang="it-IT" sz="2400" b="1">
                <a:solidFill>
                  <a:srgbClr val="FFFFFF"/>
                </a:solidFill>
              </a:rPr>
              <a:t>Fibre del Corpo Calloso</a:t>
            </a:r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6172200" y="2819400"/>
            <a:ext cx="1905000" cy="304800"/>
          </a:xfrm>
          <a:prstGeom prst="rect">
            <a:avLst/>
          </a:prstGeom>
          <a:noFill/>
          <a:ln w="28440" cap="sq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504507" y="1594181"/>
            <a:ext cx="9071610" cy="1917918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5952"/>
              <a:t>NUCLEI [</a:t>
            </a:r>
            <a:r>
              <a:rPr lang="it-IT" altLang="it-IT" sz="5952">
                <a:latin typeface="Comic Sans MS" panose="030F0702030302020204" pitchFamily="66" charset="0"/>
              </a:rPr>
              <a:t>GANGLI</a:t>
            </a:r>
            <a:r>
              <a:rPr lang="it-IT" altLang="it-IT" sz="5952"/>
              <a:t>] DELLA BASE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512464" y="3779837"/>
            <a:ext cx="7055697" cy="1931917"/>
          </a:xfrm>
          <a:ln/>
        </p:spPr>
        <p:txBody>
          <a:bodyPr/>
          <a:lstStyle/>
          <a:p>
            <a:pPr marL="0" indent="0" algn="ctr"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2431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281" y="2668635"/>
            <a:ext cx="4325814" cy="489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" y="0"/>
            <a:ext cx="5753753" cy="4145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013270" y="762967"/>
            <a:ext cx="4099498" cy="482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2646">
                <a:latin typeface="Arial Black" panose="020B0A04020102020204" pitchFamily="34" charset="0"/>
                <a:cs typeface="Arial" panose="020B0604020202020204" pitchFamily="34" charset="0"/>
              </a:rPr>
              <a:t>NUCLEI DELLA BASE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150230" y="5129030"/>
            <a:ext cx="2676609" cy="482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2646">
                <a:latin typeface="Arial Black" panose="020B0A04020102020204" pitchFamily="34" charset="0"/>
                <a:cs typeface="Arial" panose="020B0604020202020204" pitchFamily="34" charset="0"/>
              </a:rPr>
              <a:t>TOPOGRAFIA</a:t>
            </a:r>
          </a:p>
        </p:txBody>
      </p:sp>
    </p:spTree>
    <p:extLst>
      <p:ext uri="{BB962C8B-B14F-4D97-AF65-F5344CB8AC3E}">
        <p14:creationId xmlns:p14="http://schemas.microsoft.com/office/powerpoint/2010/main" val="7350706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68521" y="-1"/>
            <a:ext cx="9911574" cy="1259946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527">
                <a:latin typeface="Arial Black" panose="020B0A04020102020204" pitchFamily="34" charset="0"/>
              </a:rPr>
              <a:t>CLASSIFICAZIONE DEI </a:t>
            </a:r>
            <a:br>
              <a:rPr lang="it-IT" altLang="it-IT" sz="3527">
                <a:latin typeface="Arial Black" panose="020B0A04020102020204" pitchFamily="34" charset="0"/>
              </a:rPr>
            </a:br>
            <a:r>
              <a:rPr lang="it-IT" altLang="it-IT" sz="3527">
                <a:latin typeface="Arial Black" panose="020B0A04020102020204" pitchFamily="34" charset="0"/>
              </a:rPr>
              <a:t>NUCLEI DELLA BASE [1]</a:t>
            </a:r>
            <a:r>
              <a:rPr lang="it-IT" altLang="it-IT" sz="3086"/>
              <a:t> 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29" y="1795423"/>
            <a:ext cx="10079567" cy="5863998"/>
          </a:xfrm>
          <a:ln/>
        </p:spPr>
        <p:txBody>
          <a:bodyPr/>
          <a:lstStyle/>
          <a:p>
            <a:pPr indent="-369230" algn="just">
              <a:lnSpc>
                <a:spcPct val="90000"/>
              </a:lnSpc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</a:t>
            </a:r>
            <a:r>
              <a:rPr lang="it-IT" altLang="it-IT" sz="3086">
                <a:latin typeface="Arial Black" panose="020B0A04020102020204" pitchFamily="34" charset="0"/>
              </a:rPr>
              <a:t>PUTAMEN</a:t>
            </a:r>
            <a:r>
              <a:rPr lang="it-IT" altLang="it-IT" sz="3086"/>
              <a:t> (origine telencefalica);</a:t>
            </a:r>
          </a:p>
          <a:p>
            <a:pPr indent="-369230" algn="just">
              <a:lnSpc>
                <a:spcPct val="90000"/>
              </a:lnSpc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</a:t>
            </a:r>
            <a:r>
              <a:rPr lang="it-IT" altLang="it-IT" sz="3086">
                <a:latin typeface="Arial Black" panose="020B0A04020102020204" pitchFamily="34" charset="0"/>
              </a:rPr>
              <a:t>NUCLEO CAUDATO</a:t>
            </a:r>
            <a:r>
              <a:rPr lang="it-IT" altLang="it-IT" sz="3086"/>
              <a:t> (origine telencefalica);</a:t>
            </a:r>
          </a:p>
          <a:p>
            <a:pPr indent="-369230">
              <a:lnSpc>
                <a:spcPct val="90000"/>
              </a:lnSpc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-   </a:t>
            </a:r>
            <a:r>
              <a:rPr lang="it-IT" altLang="it-IT" sz="3086">
                <a:latin typeface="Arial Black" panose="020B0A04020102020204" pitchFamily="34" charset="0"/>
              </a:rPr>
              <a:t>NUCLEUS ACCUMBENS</a:t>
            </a:r>
            <a:r>
              <a:rPr lang="it-IT" altLang="it-IT" sz="3086"/>
              <a:t>: telencefalico</a:t>
            </a:r>
          </a:p>
          <a:p>
            <a:pPr indent="-369230" algn="just">
              <a:lnSpc>
                <a:spcPct val="90000"/>
              </a:lnSpc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</a:t>
            </a:r>
            <a:r>
              <a:rPr lang="it-IT" altLang="it-IT" sz="3086">
                <a:latin typeface="Arial Black" panose="020B0A04020102020204" pitchFamily="34" charset="0"/>
              </a:rPr>
              <a:t>GLOBUS PALLIDUS</a:t>
            </a:r>
            <a:r>
              <a:rPr lang="it-IT" altLang="it-IT" sz="3086"/>
              <a:t>, suddiviso in un </a:t>
            </a:r>
            <a:r>
              <a:rPr lang="it-IT" altLang="it-IT" sz="3086">
                <a:latin typeface="Arial Black" panose="020B0A04020102020204" pitchFamily="34" charset="0"/>
              </a:rPr>
              <a:t>SEGMENTO ESTERNO</a:t>
            </a:r>
            <a:r>
              <a:rPr lang="it-IT" altLang="it-IT" sz="3086"/>
              <a:t> e un </a:t>
            </a:r>
            <a:r>
              <a:rPr lang="it-IT" altLang="it-IT" sz="3086">
                <a:latin typeface="Arial Black" panose="020B0A04020102020204" pitchFamily="34" charset="0"/>
              </a:rPr>
              <a:t>SEGMENTO INTERNO</a:t>
            </a:r>
            <a:r>
              <a:rPr lang="it-IT" altLang="it-IT" sz="3086"/>
              <a:t> (origine diencefalica);</a:t>
            </a:r>
          </a:p>
          <a:p>
            <a:pPr indent="-369230" algn="just">
              <a:lnSpc>
                <a:spcPct val="90000"/>
              </a:lnSpc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</a:t>
            </a:r>
            <a:r>
              <a:rPr lang="it-IT" altLang="it-IT" sz="3086">
                <a:latin typeface="Arial Black" panose="020B0A04020102020204" pitchFamily="34" charset="0"/>
              </a:rPr>
              <a:t>NUCLEO SUBTALAMICO</a:t>
            </a:r>
            <a:r>
              <a:rPr lang="it-IT" altLang="it-IT" sz="3086"/>
              <a:t> (origine diencefalica);</a:t>
            </a:r>
          </a:p>
          <a:p>
            <a:pPr indent="-369230" algn="just">
              <a:lnSpc>
                <a:spcPct val="90000"/>
              </a:lnSpc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</a:t>
            </a:r>
            <a:r>
              <a:rPr lang="it-IT" altLang="it-IT" sz="3086">
                <a:latin typeface="Arial Black" panose="020B0A04020102020204" pitchFamily="34" charset="0"/>
              </a:rPr>
              <a:t>SUBSTANTIA NIGRA</a:t>
            </a:r>
            <a:r>
              <a:rPr lang="it-IT" altLang="it-IT" sz="3086"/>
              <a:t>, suddivisa in una pars reticulata e in una pars compacta (origine mesencefalica).</a:t>
            </a:r>
          </a:p>
          <a:p>
            <a:pPr indent="-369230">
              <a:lnSpc>
                <a:spcPct val="90000"/>
              </a:lnSpc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   </a:t>
            </a:r>
          </a:p>
          <a:p>
            <a:pPr indent="-369230">
              <a:lnSpc>
                <a:spcPct val="90000"/>
              </a:lnSpc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endParaRPr lang="it-IT" altLang="it-IT" sz="3086"/>
          </a:p>
        </p:txBody>
      </p:sp>
    </p:spTree>
    <p:extLst>
      <p:ext uri="{BB962C8B-B14F-4D97-AF65-F5344CB8AC3E}">
        <p14:creationId xmlns:p14="http://schemas.microsoft.com/office/powerpoint/2010/main" val="2083015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952500"/>
            <a:ext cx="8890000" cy="658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585913" y="287338"/>
            <a:ext cx="695801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it-IT" altLang="it-IT" sz="240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“CITOARCHITETTONICA” CEREBELLARE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500688" y="920750"/>
            <a:ext cx="985837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buClrTx/>
              <a:buFontTx/>
              <a:buNone/>
            </a:pPr>
            <a:r>
              <a:rPr lang="it-IT" altLang="it-IT" sz="1400" b="1"/>
              <a:t>GRANULI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7011988" y="1189038"/>
            <a:ext cx="923925" cy="130175"/>
          </a:xfrm>
          <a:prstGeom prst="roundRect">
            <a:avLst>
              <a:gd name="adj" fmla="val 1347"/>
            </a:avLst>
          </a:prstGeom>
          <a:solidFill>
            <a:srgbClr val="FFFFCC"/>
          </a:solidFill>
          <a:ln w="9360" cap="flat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" y="1975666"/>
            <a:ext cx="10079567" cy="5006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134644" y="5367020"/>
            <a:ext cx="6033741" cy="419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378"/>
              </a:spcBef>
              <a:buClrTx/>
            </a:pPr>
            <a:r>
              <a:rPr lang="it-IT" altLang="it-IT" sz="2205">
                <a:solidFill>
                  <a:srgbClr val="292929"/>
                </a:solidFill>
                <a:latin typeface="Arial Black" panose="020B0A04020102020204" pitchFamily="34" charset="0"/>
              </a:rPr>
              <a:t>pars compacta e pars reticulata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686028" y="367484"/>
            <a:ext cx="6195841" cy="1113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 sz="3527" b="1">
                <a:solidFill>
                  <a:srgbClr val="E3E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CLASSIFICAZIONE DEI </a:t>
            </a:r>
          </a:p>
          <a:p>
            <a:pPr algn="ctr">
              <a:buClrTx/>
              <a:buFontTx/>
              <a:buNone/>
            </a:pPr>
            <a:r>
              <a:rPr lang="it-IT" altLang="it-IT" sz="3527" b="1">
                <a:solidFill>
                  <a:srgbClr val="E3E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NUCLEI DELLA BASE [2]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913989" y="4026577"/>
            <a:ext cx="2200901" cy="36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>
                <a:solidFill>
                  <a:srgbClr val="29292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(LENTICOLARE)</a:t>
            </a:r>
          </a:p>
        </p:txBody>
      </p:sp>
    </p:spTree>
    <p:extLst>
      <p:ext uri="{BB962C8B-B14F-4D97-AF65-F5344CB8AC3E}">
        <p14:creationId xmlns:p14="http://schemas.microsoft.com/office/powerpoint/2010/main" val="814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373" y="1954666"/>
            <a:ext cx="6467722" cy="362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" y="-1"/>
            <a:ext cx="3769338" cy="3009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088353" y="367484"/>
            <a:ext cx="5991742" cy="1259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 sz="3086" b="1">
                <a:solidFill>
                  <a:srgbClr val="E3E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CORPO STRIATO </a:t>
            </a:r>
            <a:br>
              <a:rPr lang="it-IT" altLang="it-IT" sz="3086" b="1">
                <a:solidFill>
                  <a:srgbClr val="E3E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it-IT" altLang="it-IT" sz="3086">
                <a:solidFill>
                  <a:srgbClr val="E3E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in relazione al passaggio delle fibre della</a:t>
            </a:r>
            <a:r>
              <a:rPr lang="it-IT" altLang="it-IT" sz="3086" b="1">
                <a:solidFill>
                  <a:srgbClr val="E3E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capsula interna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" y="4996036"/>
            <a:ext cx="3849834" cy="2563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850363" y="5526262"/>
            <a:ext cx="6229732" cy="1506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/>
          <a:lstStyle>
            <a:lvl1pPr marL="342900" indent="-334963">
              <a:tabLst>
                <a:tab pos="342900" algn="l"/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  <a:tab pos="10326688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342900" algn="l"/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  <a:tab pos="10326688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342900" algn="l"/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  <a:tab pos="10326688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342900" algn="l"/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  <a:tab pos="10326688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342900" algn="l"/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  <a:tab pos="10326688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  <a:tab pos="10326688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  <a:tab pos="10326688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  <a:tab pos="10326688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06463" algn="l"/>
                <a:tab pos="1820863" algn="l"/>
                <a:tab pos="2735263" algn="l"/>
                <a:tab pos="3649663" algn="l"/>
                <a:tab pos="4564063" algn="l"/>
                <a:tab pos="5478463" algn="l"/>
                <a:tab pos="6392863" algn="l"/>
                <a:tab pos="7307263" algn="l"/>
                <a:tab pos="8221663" algn="l"/>
                <a:tab pos="9136063" algn="l"/>
                <a:tab pos="10050463" algn="l"/>
                <a:tab pos="10326688" algn="l"/>
                <a:tab pos="10775950" algn="l"/>
                <a:tab pos="10777538" algn="l"/>
                <a:tab pos="10779125" algn="l"/>
                <a:tab pos="1078071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496"/>
              </a:spcBef>
              <a:buClrTx/>
            </a:pPr>
            <a:r>
              <a:rPr lang="it-IT" altLang="it-IT" sz="3086" b="1">
                <a:cs typeface="Arial" panose="020B0604020202020204" pitchFamily="34" charset="0"/>
              </a:rPr>
              <a:t>	</a:t>
            </a:r>
            <a:r>
              <a:rPr lang="it-IT" altLang="it-IT" b="1">
                <a:cs typeface="Arial" panose="020B0604020202020204" pitchFamily="34" charset="0"/>
              </a:rPr>
              <a:t>Lo </a:t>
            </a:r>
            <a:r>
              <a:rPr lang="it-IT" altLang="it-IT" b="1">
                <a:latin typeface="Arial Black" panose="020B0A04020102020204" pitchFamily="34" charset="0"/>
                <a:cs typeface="Arial" panose="020B0604020202020204" pitchFamily="34" charset="0"/>
              </a:rPr>
              <a:t>STRIATO VENTRALE</a:t>
            </a:r>
            <a:r>
              <a:rPr lang="it-IT" altLang="it-IT" b="1">
                <a:cs typeface="Arial" panose="020B0604020202020204" pitchFamily="34" charset="0"/>
              </a:rPr>
              <a:t> è</a:t>
            </a:r>
            <a:r>
              <a:rPr lang="it-IT" altLang="it-IT" b="1" i="1">
                <a:cs typeface="Arial" panose="020B0604020202020204" pitchFamily="34" charset="0"/>
              </a:rPr>
              <a:t> </a:t>
            </a:r>
            <a:r>
              <a:rPr lang="it-IT" altLang="it-IT">
                <a:cs typeface="Arial" panose="020B0604020202020204" pitchFamily="34" charset="0"/>
              </a:rPr>
              <a:t>costituito dalle porzioni ventro-mediali di:</a:t>
            </a:r>
          </a:p>
          <a:p>
            <a:pPr>
              <a:spcBef>
                <a:spcPts val="496"/>
              </a:spcBef>
              <a:buClrTx/>
            </a:pPr>
            <a:r>
              <a:rPr lang="it-IT" altLang="it-IT">
                <a:cs typeface="Arial" panose="020B0604020202020204" pitchFamily="34" charset="0"/>
              </a:rPr>
              <a:t>	</a:t>
            </a:r>
            <a:r>
              <a:rPr lang="it-IT" altLang="it-IT">
                <a:latin typeface="Arial Black" panose="020B0A04020102020204" pitchFamily="34" charset="0"/>
                <a:cs typeface="Arial" panose="020B0604020202020204" pitchFamily="34" charset="0"/>
              </a:rPr>
              <a:t>- CAUDATO,</a:t>
            </a:r>
          </a:p>
          <a:p>
            <a:pPr>
              <a:spcBef>
                <a:spcPts val="496"/>
              </a:spcBef>
              <a:buClrTx/>
            </a:pPr>
            <a:r>
              <a:rPr lang="it-IT" altLang="it-IT">
                <a:latin typeface="Arial Black" panose="020B0A04020102020204" pitchFamily="34" charset="0"/>
                <a:cs typeface="Arial" panose="020B0604020202020204" pitchFamily="34" charset="0"/>
              </a:rPr>
              <a:t>	- PUTAMEN,</a:t>
            </a:r>
          </a:p>
          <a:p>
            <a:pPr>
              <a:spcBef>
                <a:spcPts val="496"/>
              </a:spcBef>
              <a:buClrTx/>
            </a:pPr>
            <a:r>
              <a:rPr lang="it-IT" altLang="it-IT">
                <a:latin typeface="Arial Black" panose="020B0A04020102020204" pitchFamily="34" charset="0"/>
                <a:cs typeface="Arial" panose="020B0604020202020204" pitchFamily="34" charset="0"/>
              </a:rPr>
              <a:t>	- NUCLEO ACCUMBENS</a:t>
            </a:r>
            <a:r>
              <a:rPr lang="it-IT" altLang="it-IT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47980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504507" y="251989"/>
            <a:ext cx="9071610" cy="1259946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>
                <a:latin typeface="Arial Black" panose="020B0A04020102020204" pitchFamily="34" charset="0"/>
              </a:rPr>
              <a:t>SUBSTANTIA NIGRA (SOSTANZA NERA)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04507" y="1763924"/>
            <a:ext cx="9071610" cy="5197277"/>
          </a:xfrm>
          <a:ln/>
        </p:spPr>
        <p:txBody>
          <a:bodyPr/>
          <a:lstStyle/>
          <a:p>
            <a:pPr indent="-369230">
              <a:spcBef>
                <a:spcPts val="772"/>
              </a:spcBef>
              <a:buClrTx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/>
              <a:t>Costituita da due parti:</a:t>
            </a:r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endParaRPr lang="it-IT" altLang="it-IT" sz="3086"/>
          </a:p>
          <a:p>
            <a:pPr indent="-369230">
              <a:spcBef>
                <a:spcPts val="772"/>
              </a:spcBef>
              <a:buClr>
                <a:srgbClr val="E3E3FF"/>
              </a:buClr>
              <a:buFont typeface="Arial Black" panose="020B0A04020102020204" pitchFamily="34" charset="0"/>
              <a:buChar char="•"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>
                <a:latin typeface="Arial Black" panose="020B0A04020102020204" pitchFamily="34" charset="0"/>
              </a:rPr>
              <a:t>PARS RETICULATA</a:t>
            </a:r>
            <a:r>
              <a:rPr lang="it-IT" altLang="it-IT" sz="3086"/>
              <a:t> (appartiene ai nuclei cosiddetti efferenti dai nuclei della base e proietta al talamo e al tronco encefalico);</a:t>
            </a:r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endParaRPr lang="it-IT" altLang="it-IT" sz="3086"/>
          </a:p>
          <a:p>
            <a:pPr indent="-369230">
              <a:spcBef>
                <a:spcPts val="772"/>
              </a:spcBef>
              <a:buClr>
                <a:srgbClr val="E3E3FF"/>
              </a:buClr>
              <a:buFont typeface="Arial Black" panose="020B0A04020102020204" pitchFamily="34" charset="0"/>
              <a:buChar char="•"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>
                <a:latin typeface="Arial Black" panose="020B0A04020102020204" pitchFamily="34" charset="0"/>
              </a:rPr>
              <a:t>PARS COMPACTA</a:t>
            </a:r>
            <a:r>
              <a:rPr lang="it-IT" altLang="it-IT" sz="3086"/>
              <a:t> (appartiene ai nuclei intrinseci ai nuclei della base, contiene neuroni dopaminergici i cui assoni formano il fascio </a:t>
            </a:r>
            <a:r>
              <a:rPr lang="it-IT" altLang="it-IT" sz="3086">
                <a:latin typeface="Arial Black" panose="020B0A04020102020204" pitchFamily="34" charset="0"/>
              </a:rPr>
              <a:t>nigrostriatale</a:t>
            </a:r>
            <a:r>
              <a:rPr lang="it-IT" altLang="it-IT" sz="3086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110263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" y="2192656"/>
            <a:ext cx="10079567" cy="4842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29" y="524978"/>
            <a:ext cx="10079567" cy="1104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spcBef>
                <a:spcPts val="2205"/>
              </a:spcBef>
              <a:buClrTx/>
            </a:pPr>
            <a:r>
              <a:rPr lang="it-IT" altLang="it-IT" sz="3527" b="1">
                <a:latin typeface="Arial Black" panose="020B0A04020102020204" pitchFamily="34" charset="0"/>
              </a:rPr>
              <a:t>COMPONENTI DEI NUCLEI DELLA BASE</a:t>
            </a:r>
          </a:p>
          <a:p>
            <a:pPr algn="ctr">
              <a:spcBef>
                <a:spcPts val="1378"/>
              </a:spcBef>
              <a:buClrTx/>
            </a:pPr>
            <a:r>
              <a:rPr lang="it-IT" altLang="it-IT" sz="2205">
                <a:latin typeface="Arial Black" panose="020B0A04020102020204" pitchFamily="34" charset="0"/>
              </a:rPr>
              <a:t>(suddivisi a seconda delle loro connessioni)</a:t>
            </a:r>
          </a:p>
        </p:txBody>
      </p:sp>
    </p:spTree>
    <p:extLst>
      <p:ext uri="{BB962C8B-B14F-4D97-AF65-F5344CB8AC3E}">
        <p14:creationId xmlns:p14="http://schemas.microsoft.com/office/powerpoint/2010/main" val="39655915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504507" y="251989"/>
            <a:ext cx="9071610" cy="1259946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CIRCUITI FONDAMENTALI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04507" y="1763924"/>
            <a:ext cx="9071610" cy="4955787"/>
          </a:xfrm>
          <a:ln/>
        </p:spPr>
        <p:txBody>
          <a:bodyPr/>
          <a:lstStyle/>
          <a:p>
            <a:pPr indent="-369230">
              <a:buClrTx/>
              <a:tabLst>
                <a:tab pos="377979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/>
              <a:t> </a:t>
            </a:r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>
            <a:off x="674250" y="2985371"/>
            <a:ext cx="2064911" cy="1350942"/>
          </a:xfrm>
          <a:prstGeom prst="ellipse">
            <a:avLst/>
          </a:prstGeom>
          <a:solidFill>
            <a:srgbClr val="3399FF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7343213" y="2985371"/>
            <a:ext cx="2063162" cy="1350942"/>
          </a:xfrm>
          <a:prstGeom prst="ellipse">
            <a:avLst/>
          </a:prstGeom>
          <a:solidFill>
            <a:srgbClr val="3399FF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007857" y="3223361"/>
            <a:ext cx="2222404" cy="953710"/>
          </a:xfrm>
          <a:prstGeom prst="rect">
            <a:avLst/>
          </a:prstGeom>
          <a:solidFill>
            <a:srgbClr val="3399FF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754747" y="3382604"/>
            <a:ext cx="1984415" cy="736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spcBef>
                <a:spcPts val="1240"/>
              </a:spcBef>
              <a:buClrTx/>
            </a:pPr>
            <a:r>
              <a:rPr lang="it-IT" altLang="it-IT" b="1">
                <a:solidFill>
                  <a:srgbClr val="000000"/>
                </a:solidFill>
              </a:rPr>
              <a:t>CORTECCIA</a:t>
            </a:r>
          </a:p>
          <a:p>
            <a:pPr algn="ctr">
              <a:spcBef>
                <a:spcPts val="1240"/>
              </a:spcBef>
              <a:buClrTx/>
            </a:pPr>
            <a:r>
              <a:rPr lang="it-IT" altLang="it-IT" sz="1543" b="1">
                <a:solidFill>
                  <a:srgbClr val="000000"/>
                </a:solidFill>
              </a:rPr>
              <a:t>Telencefalo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7738696" y="3382605"/>
            <a:ext cx="1403440" cy="36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240"/>
              </a:spcBef>
              <a:buClrTx/>
            </a:pPr>
            <a:r>
              <a:rPr lang="it-IT" altLang="it-IT" b="1"/>
              <a:t>TALAMO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007857" y="3342356"/>
            <a:ext cx="2222404" cy="619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spcBef>
                <a:spcPts val="1240"/>
              </a:spcBef>
              <a:buClrTx/>
            </a:pPr>
            <a:r>
              <a:rPr lang="it-IT" altLang="it-IT" b="1">
                <a:solidFill>
                  <a:srgbClr val="E6FF00"/>
                </a:solidFill>
              </a:rPr>
              <a:t>NUCLEI DELLA BASE</a:t>
            </a: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6389505" y="3382604"/>
            <a:ext cx="794466" cy="475980"/>
          </a:xfrm>
          <a:prstGeom prst="rightArrow">
            <a:avLst>
              <a:gd name="adj1" fmla="val 50000"/>
              <a:gd name="adj2" fmla="val 41728"/>
            </a:avLst>
          </a:prstGeom>
          <a:solidFill>
            <a:srgbClr val="FF9900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3055898" y="3463101"/>
            <a:ext cx="794466" cy="475980"/>
          </a:xfrm>
          <a:prstGeom prst="rightArrow">
            <a:avLst>
              <a:gd name="adj1" fmla="val 50000"/>
              <a:gd name="adj2" fmla="val 41728"/>
            </a:avLst>
          </a:prstGeom>
          <a:solidFill>
            <a:srgbClr val="FF9900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1706707" y="5799250"/>
            <a:ext cx="1749" cy="713969"/>
          </a:xfrm>
          <a:prstGeom prst="line">
            <a:avLst/>
          </a:prstGeom>
          <a:noFill/>
          <a:ln w="190440" cap="sq">
            <a:solidFill>
              <a:srgbClr val="3399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1990194" y="6320728"/>
            <a:ext cx="6586717" cy="1750"/>
          </a:xfrm>
          <a:prstGeom prst="line">
            <a:avLst/>
          </a:prstGeom>
          <a:noFill/>
          <a:ln w="190440" cap="sq">
            <a:solidFill>
              <a:srgbClr val="FF660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 flipV="1">
            <a:off x="8407167" y="4406310"/>
            <a:ext cx="1750" cy="1763924"/>
          </a:xfrm>
          <a:prstGeom prst="line">
            <a:avLst/>
          </a:prstGeom>
          <a:noFill/>
          <a:ln w="190440" cap="sq">
            <a:solidFill>
              <a:srgbClr val="FF990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 rot="16200000">
            <a:off x="992736" y="4891040"/>
            <a:ext cx="1427939" cy="47598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5476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504507" y="251989"/>
            <a:ext cx="9071610" cy="1259946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>
                <a:latin typeface="Arial Black" panose="020B0A04020102020204" pitchFamily="34" charset="0"/>
              </a:rPr>
              <a:t>CIRCUITI NEURONALI DEI NUCLEI DELLA BASE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04507" y="1763924"/>
            <a:ext cx="9071610" cy="4955787"/>
          </a:xfrm>
          <a:ln/>
        </p:spPr>
        <p:txBody>
          <a:bodyPr/>
          <a:lstStyle/>
          <a:p>
            <a:pPr indent="-369230" algn="just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Ogni circuito si fonda su 3 aspetti essenziali:</a:t>
            </a:r>
          </a:p>
          <a:p>
            <a:pPr indent="-369230" algn="just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endParaRPr lang="it-IT" altLang="it-IT" sz="3086"/>
          </a:p>
          <a:p>
            <a:pPr indent="-369230" algn="just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 l’ origine da numerose aree corticali accomunate da funzioni simili;</a:t>
            </a:r>
          </a:p>
          <a:p>
            <a:pPr indent="-369230" algn="just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 il raggiungere specifici nuclei della base e nuclei di ritrasmissione specifici del talamo;</a:t>
            </a:r>
          </a:p>
          <a:p>
            <a:pPr indent="-369230" algn="just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-il raggiungere, come proiezione finale, aree del</a:t>
            </a:r>
          </a:p>
          <a:p>
            <a:pPr indent="-369230" algn="just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 </a:t>
            </a:r>
            <a:r>
              <a:rPr lang="it-IT" altLang="it-IT" sz="3086" b="1">
                <a:latin typeface="Arial Black" panose="020B0A04020102020204" pitchFamily="34" charset="0"/>
              </a:rPr>
              <a:t>LOBO FRONTALE</a:t>
            </a:r>
            <a:r>
              <a:rPr lang="it-IT" altLang="it-IT" sz="3086" b="1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219449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529" y="302737"/>
            <a:ext cx="10079567" cy="1259946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it-IT" altLang="it-IT" sz="3086"/>
              <a:t>I NUCLEI DELLA BASE sono coinvolti in </a:t>
            </a:r>
            <a:br>
              <a:rPr lang="it-IT" altLang="it-IT" sz="3086"/>
            </a:br>
            <a:r>
              <a:rPr lang="it-IT" altLang="it-IT" sz="3086"/>
              <a:t>4 circuiti principali: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29" y="1763924"/>
            <a:ext cx="10079567" cy="4955787"/>
          </a:xfrm>
          <a:ln/>
        </p:spPr>
        <p:txBody>
          <a:bodyPr/>
          <a:lstStyle/>
          <a:p>
            <a:pPr indent="-369230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 b="1"/>
              <a:t>	-</a:t>
            </a:r>
            <a:r>
              <a:rPr lang="it-IT" altLang="it-IT" sz="3086" b="1">
                <a:latin typeface="Arial Black" panose="020B0A04020102020204" pitchFamily="34" charset="0"/>
              </a:rPr>
              <a:t>CIRCUITO MOTORIO SCHELETRICO</a:t>
            </a:r>
            <a:r>
              <a:rPr lang="it-IT" altLang="it-IT" sz="3086" b="1"/>
              <a:t> (clinicamente il più rilevante)</a:t>
            </a:r>
            <a:r>
              <a:rPr lang="it-IT" altLang="it-IT" sz="3086"/>
              <a:t>;</a:t>
            </a:r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endParaRPr lang="it-IT" altLang="it-IT" sz="3086"/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</a:t>
            </a:r>
            <a:r>
              <a:rPr lang="it-IT" altLang="it-IT" sz="3086">
                <a:latin typeface="Arial Black" panose="020B0A04020102020204" pitchFamily="34" charset="0"/>
              </a:rPr>
              <a:t>CIRCUITO OCULOMOTORE</a:t>
            </a:r>
            <a:r>
              <a:rPr lang="it-IT" altLang="it-IT" sz="3086"/>
              <a:t>;</a:t>
            </a:r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endParaRPr lang="it-IT" altLang="it-IT" sz="3086"/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</a:t>
            </a:r>
            <a:r>
              <a:rPr lang="it-IT" altLang="it-IT" sz="3086">
                <a:latin typeface="Arial Black" panose="020B0A04020102020204" pitchFamily="34" charset="0"/>
              </a:rPr>
              <a:t>CIRCUITO DELLA CORTECCIA PREFRONTALE (o CIRCUITO COGNITIVO)</a:t>
            </a:r>
            <a:r>
              <a:rPr lang="it-IT" altLang="it-IT" sz="3086"/>
              <a:t>;</a:t>
            </a:r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endParaRPr lang="it-IT" altLang="it-IT" sz="3086"/>
          </a:p>
          <a:p>
            <a:pPr indent="-369230">
              <a:spcBef>
                <a:spcPts val="772"/>
              </a:spcBef>
              <a:buClrTx/>
              <a:tabLst>
                <a:tab pos="377979" algn="l"/>
                <a:tab pos="999194" algn="l"/>
                <a:tab pos="2007137" algn="l"/>
                <a:tab pos="3015080" algn="l"/>
                <a:tab pos="4023024" algn="l"/>
                <a:tab pos="5030967" algn="l"/>
                <a:tab pos="6038910" algn="l"/>
                <a:tab pos="7046853" algn="l"/>
                <a:tab pos="8054796" algn="l"/>
                <a:tab pos="9062739" algn="l"/>
                <a:tab pos="10070682" algn="l"/>
                <a:tab pos="11078625" algn="l"/>
                <a:tab pos="11383108" algn="l"/>
                <a:tab pos="11878330" algn="l"/>
                <a:tab pos="11880080" algn="l"/>
                <a:tab pos="11881829" algn="l"/>
                <a:tab pos="11883580" algn="l"/>
              </a:tabLst>
            </a:pPr>
            <a:r>
              <a:rPr lang="it-IT" altLang="it-IT" sz="3086"/>
              <a:t>	-</a:t>
            </a:r>
            <a:r>
              <a:rPr lang="it-IT" altLang="it-IT" sz="3086">
                <a:latin typeface="Arial Black" panose="020B0A04020102020204" pitchFamily="34" charset="0"/>
              </a:rPr>
              <a:t>CIRCUITO LIMBICO</a:t>
            </a:r>
            <a:r>
              <a:rPr lang="it-IT" altLang="it-IT" sz="3086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15523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877" y="127745"/>
            <a:ext cx="6191234" cy="581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17" y="3872584"/>
            <a:ext cx="9446094" cy="3559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1913198" y="7431931"/>
            <a:ext cx="6588466" cy="1749"/>
          </a:xfrm>
          <a:prstGeom prst="line">
            <a:avLst/>
          </a:prstGeom>
          <a:noFill/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16757" y="1398190"/>
            <a:ext cx="1903918" cy="1997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spcBef>
                <a:spcPts val="1378"/>
              </a:spcBef>
              <a:buClrTx/>
            </a:pPr>
            <a:r>
              <a:rPr lang="it-IT" altLang="it-IT" sz="2205" b="1"/>
              <a:t>Controllo della muscolatura del tronco, degli arti, del volto</a:t>
            </a:r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5754281" y="33248"/>
            <a:ext cx="3725590" cy="1126952"/>
          </a:xfrm>
          <a:prstGeom prst="ellipse">
            <a:avLst/>
          </a:prstGeom>
          <a:noFill/>
          <a:ln w="28440" cap="sq">
            <a:solidFill>
              <a:srgbClr val="FF000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374384" y="6320728"/>
            <a:ext cx="2182157" cy="36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102"/>
              </a:spcBef>
              <a:buClrTx/>
            </a:pPr>
            <a:r>
              <a:rPr lang="it-IT" altLang="it-IT">
                <a:solidFill>
                  <a:srgbClr val="000000"/>
                </a:solidFill>
                <a:latin typeface="Arial Black" panose="020B0A04020102020204" pitchFamily="34" charset="0"/>
              </a:rPr>
              <a:t>AFFERENTE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556541" y="6320728"/>
            <a:ext cx="1984415" cy="36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102"/>
              </a:spcBef>
              <a:buClrTx/>
            </a:pPr>
            <a:r>
              <a:rPr lang="it-IT" altLang="it-IT">
                <a:solidFill>
                  <a:srgbClr val="000000"/>
                </a:solidFill>
                <a:latin typeface="Arial Black" panose="020B0A04020102020204" pitchFamily="34" charset="0"/>
              </a:rPr>
              <a:t>EFFERENTE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529" y="286987"/>
            <a:ext cx="3452602" cy="73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 sz="2205" b="1">
                <a:latin typeface="Arial Black" panose="020B0A04020102020204" pitchFamily="34" charset="0"/>
                <a:cs typeface="Arial" panose="020B0604020202020204" pitchFamily="34" charset="0"/>
              </a:rPr>
              <a:t>CIRCUITO MOTORIO SCHELETRICO</a:t>
            </a:r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 flipH="1" flipV="1">
            <a:off x="1935945" y="7183441"/>
            <a:ext cx="6525470" cy="97996"/>
          </a:xfrm>
          <a:prstGeom prst="line">
            <a:avLst/>
          </a:prstGeom>
          <a:noFill/>
          <a:ln w="9360" cap="sq">
            <a:solidFill>
              <a:srgbClr val="29292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4163600" y="3939081"/>
            <a:ext cx="4759294" cy="87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b="1">
                <a:solidFill>
                  <a:srgbClr val="292929"/>
                </a:solidFill>
                <a:cs typeface="Arial" panose="020B0604020202020204" pitchFamily="34" charset="0"/>
              </a:rPr>
              <a:t>GPi = Globus Pallidus “interno” (mediale)</a:t>
            </a:r>
          </a:p>
          <a:p>
            <a:pPr>
              <a:buClrTx/>
              <a:buFontTx/>
              <a:buNone/>
            </a:pPr>
            <a:r>
              <a:rPr lang="it-IT" altLang="it-IT" b="1">
                <a:solidFill>
                  <a:srgbClr val="292929"/>
                </a:solidFill>
                <a:cs typeface="Arial" panose="020B0604020202020204" pitchFamily="34" charset="0"/>
              </a:rPr>
              <a:t>SNr = Substantia Nigra “reticulata”</a:t>
            </a:r>
          </a:p>
          <a:p>
            <a:pPr>
              <a:buClrTx/>
              <a:buFontTx/>
              <a:buNone/>
            </a:pPr>
            <a:endParaRPr lang="it-IT" altLang="it-IT" b="1">
              <a:solidFill>
                <a:srgbClr val="292929"/>
              </a:solidFill>
              <a:cs typeface="Arial" panose="020B0604020202020204" pitchFamily="34" charset="0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7498957" y="5158778"/>
            <a:ext cx="636973" cy="79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208" tIns="49604" rIns="99208" bIns="49604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2205" b="1">
                <a:solidFill>
                  <a:srgbClr val="000000"/>
                </a:solidFill>
                <a:latin typeface="Arial Black" panose="020B0A04020102020204" pitchFamily="34" charset="0"/>
              </a:rPr>
              <a:t>VA</a:t>
            </a:r>
          </a:p>
          <a:p>
            <a:pPr>
              <a:buClrTx/>
              <a:buFontTx/>
              <a:buNone/>
            </a:pPr>
            <a:r>
              <a:rPr lang="it-IT" altLang="it-IT" sz="2205" b="1">
                <a:solidFill>
                  <a:srgbClr val="000000"/>
                </a:solidFill>
                <a:latin typeface="Arial Black" panose="020B0A04020102020204" pitchFamily="34" charset="0"/>
              </a:rPr>
              <a:t>VL</a:t>
            </a:r>
          </a:p>
        </p:txBody>
      </p:sp>
    </p:spTree>
    <p:extLst>
      <p:ext uri="{BB962C8B-B14F-4D97-AF65-F5344CB8AC3E}">
        <p14:creationId xmlns:p14="http://schemas.microsoft.com/office/powerpoint/2010/main" val="1151359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13" y="2033412"/>
            <a:ext cx="9722582" cy="462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7103474" y="4812293"/>
            <a:ext cx="1667678" cy="1030706"/>
          </a:xfrm>
          <a:prstGeom prst="ellipse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8295172" y="4511306"/>
            <a:ext cx="316737" cy="545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ts val="1929"/>
              </a:spcBef>
              <a:buClrTx/>
            </a:pPr>
            <a:r>
              <a:rPr lang="it-IT" altLang="it-IT" sz="3086" b="1"/>
              <a:t>?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49945" y="668471"/>
            <a:ext cx="8862981" cy="60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 sz="3527" b="1">
                <a:latin typeface="Arial Black" panose="020B0A04020102020204" pitchFamily="34" charset="0"/>
                <a:cs typeface="Arial" panose="020B0604020202020204" pitchFamily="34" charset="0"/>
              </a:rPr>
              <a:t>CIRCUITO  DIRETTO ed INDIRETTO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216262" y="2770131"/>
            <a:ext cx="1927365" cy="36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b="1">
                <a:solidFill>
                  <a:srgbClr val="000000"/>
                </a:solidFill>
              </a:rPr>
              <a:t>FACILITAZIONE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5733283" y="6103737"/>
            <a:ext cx="1431460" cy="36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b="1">
                <a:solidFill>
                  <a:srgbClr val="000000"/>
                </a:solidFill>
              </a:rPr>
              <a:t>INIBIZIONE</a:t>
            </a:r>
          </a:p>
        </p:txBody>
      </p:sp>
    </p:spTree>
    <p:extLst>
      <p:ext uri="{BB962C8B-B14F-4D97-AF65-F5344CB8AC3E}">
        <p14:creationId xmlns:p14="http://schemas.microsoft.com/office/powerpoint/2010/main" val="14454907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2753"/>
          <a:stretch>
            <a:fillRect/>
          </a:stretch>
        </p:blipFill>
        <p:spPr bwMode="auto">
          <a:xfrm>
            <a:off x="5985271" y="-1"/>
            <a:ext cx="4094824" cy="735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6000"/>
                  </a:blip>
                  <a:srcRect l="5490" t="275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528" y="286987"/>
            <a:ext cx="5753753" cy="5962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51588" rIns="99208" bIns="5158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just">
              <a:spcBef>
                <a:spcPts val="1240"/>
              </a:spcBef>
              <a:buClrTx/>
            </a:pPr>
            <a:r>
              <a:rPr lang="it-IT" altLang="it-IT" b="1"/>
              <a:t>Circuiti delle connessioni fra i nuclei della base e le proiezioni talamo corticali (circuito motorio scheletrico)</a:t>
            </a:r>
          </a:p>
          <a:p>
            <a:pPr algn="ctr">
              <a:spcBef>
                <a:spcPts val="1102"/>
              </a:spcBef>
              <a:buClrTx/>
            </a:pPr>
            <a:r>
              <a:rPr lang="it-IT" altLang="it-IT" sz="2646" b="1" u="sng">
                <a:latin typeface="Arial Black" panose="020B0A04020102020204" pitchFamily="34" charset="0"/>
              </a:rPr>
              <a:t>LA VIA DIRETTA</a:t>
            </a:r>
            <a:r>
              <a:rPr lang="it-IT" altLang="it-IT" sz="1764" u="sng"/>
              <a:t> </a:t>
            </a:r>
          </a:p>
          <a:p>
            <a:pPr algn="ctr">
              <a:spcBef>
                <a:spcPts val="1378"/>
              </a:spcBef>
              <a:buClrTx/>
            </a:pPr>
            <a:r>
              <a:rPr lang="it-IT" altLang="it-IT" sz="1764"/>
              <a:t>      </a:t>
            </a:r>
            <a:r>
              <a:rPr lang="it-IT" altLang="it-IT" sz="2205">
                <a:latin typeface="Arial Black" panose="020B0A04020102020204" pitchFamily="34" charset="0"/>
              </a:rPr>
              <a:t>Putamen</a:t>
            </a:r>
          </a:p>
          <a:p>
            <a:pPr algn="just">
              <a:spcBef>
                <a:spcPts val="1102"/>
              </a:spcBef>
              <a:buClrTx/>
            </a:pPr>
            <a:endParaRPr lang="it-IT" altLang="it-IT" sz="1764"/>
          </a:p>
          <a:p>
            <a:pPr algn="just">
              <a:spcBef>
                <a:spcPts val="1102"/>
              </a:spcBef>
              <a:buClrTx/>
            </a:pPr>
            <a:endParaRPr lang="it-IT" altLang="it-IT" sz="1764"/>
          </a:p>
          <a:p>
            <a:pPr algn="just">
              <a:spcBef>
                <a:spcPts val="1102"/>
              </a:spcBef>
              <a:buClrTx/>
            </a:pPr>
            <a:r>
              <a:rPr lang="it-IT" altLang="it-IT" sz="1764"/>
              <a:t>Segmento interno del pallido/Pars reticulata della sostanza nera</a:t>
            </a:r>
          </a:p>
          <a:p>
            <a:pPr algn="just">
              <a:spcBef>
                <a:spcPts val="1102"/>
              </a:spcBef>
              <a:buClrTx/>
            </a:pPr>
            <a:endParaRPr lang="it-IT" altLang="it-IT" sz="1764"/>
          </a:p>
          <a:p>
            <a:pPr algn="ctr">
              <a:spcBef>
                <a:spcPts val="1378"/>
              </a:spcBef>
              <a:buClrTx/>
            </a:pPr>
            <a:r>
              <a:rPr lang="it-IT" altLang="it-IT" sz="1764"/>
              <a:t>      </a:t>
            </a:r>
            <a:r>
              <a:rPr lang="it-IT" altLang="it-IT" sz="2205">
                <a:latin typeface="Arial Black" panose="020B0A04020102020204" pitchFamily="34" charset="0"/>
              </a:rPr>
              <a:t>Talamo (VA, VL) </a:t>
            </a:r>
          </a:p>
          <a:p>
            <a:pPr algn="just">
              <a:spcBef>
                <a:spcPts val="1102"/>
              </a:spcBef>
              <a:buClrTx/>
            </a:pPr>
            <a:r>
              <a:rPr lang="it-IT" altLang="it-IT" sz="1764"/>
              <a:t>prevede una </a:t>
            </a:r>
            <a:r>
              <a:rPr lang="it-IT" altLang="it-IT" sz="1764">
                <a:latin typeface="Arial Black" panose="020B0A04020102020204" pitchFamily="34" charset="0"/>
              </a:rPr>
              <a:t>DOPPIA INIBIZIONE</a:t>
            </a:r>
            <a:r>
              <a:rPr lang="it-IT" altLang="it-IT" sz="1764"/>
              <a:t>, che </a:t>
            </a:r>
            <a:r>
              <a:rPr lang="it-IT" altLang="it-IT" sz="1764">
                <a:latin typeface="Arial Black" panose="020B0A04020102020204" pitchFamily="34" charset="0"/>
              </a:rPr>
              <a:t>DISINIBISCE (ATTIVA)</a:t>
            </a:r>
            <a:r>
              <a:rPr lang="it-IT" altLang="it-IT" sz="1764"/>
              <a:t> le proiezioni talamo-corticali (effetto: </a:t>
            </a:r>
          </a:p>
          <a:p>
            <a:pPr algn="ctr">
              <a:spcBef>
                <a:spcPts val="1102"/>
              </a:spcBef>
              <a:buClrTx/>
            </a:pPr>
            <a:r>
              <a:rPr lang="it-IT" altLang="it-IT" sz="2205" b="1" u="sng">
                <a:latin typeface="Arial Black" panose="020B0A04020102020204" pitchFamily="34" charset="0"/>
              </a:rPr>
              <a:t>FACILITAZIONE DEL MOVIMENTO</a:t>
            </a:r>
            <a:r>
              <a:rPr lang="it-IT" altLang="it-IT" sz="1764" u="sng"/>
              <a:t>)</a:t>
            </a:r>
          </a:p>
          <a:p>
            <a:pPr>
              <a:spcBef>
                <a:spcPts val="1102"/>
              </a:spcBef>
              <a:buClrTx/>
            </a:pPr>
            <a:endParaRPr lang="it-IT" altLang="it-IT" sz="1764" u="sng"/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2560667" y="2339677"/>
            <a:ext cx="316737" cy="477730"/>
          </a:xfrm>
          <a:prstGeom prst="downArrow">
            <a:avLst>
              <a:gd name="adj1" fmla="val 50000"/>
              <a:gd name="adj2" fmla="val 37707"/>
            </a:avLst>
          </a:prstGeom>
          <a:solidFill>
            <a:srgbClr val="FF9900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2584328" y="3667423"/>
            <a:ext cx="316737" cy="477729"/>
          </a:xfrm>
          <a:prstGeom prst="downArrow">
            <a:avLst>
              <a:gd name="adj1" fmla="val 50000"/>
              <a:gd name="adj2" fmla="val 37707"/>
            </a:avLst>
          </a:prstGeom>
          <a:solidFill>
            <a:srgbClr val="FF9900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381711" y="5753752"/>
            <a:ext cx="2738633" cy="1105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9208" tIns="49604" rIns="99208" bIns="49604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SNc=Substantia Nigra       </a:t>
            </a:r>
          </a:p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         Compatta</a:t>
            </a:r>
          </a:p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Gpi=Pallido Interno</a:t>
            </a:r>
          </a:p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Gpe=Pallido Esterno</a:t>
            </a:r>
          </a:p>
          <a:p>
            <a:pPr>
              <a:buClrTx/>
              <a:buFontTx/>
              <a:buNone/>
            </a:pPr>
            <a:r>
              <a:rPr lang="it-IT" altLang="it-IT" sz="1323">
                <a:solidFill>
                  <a:srgbClr val="000000"/>
                </a:solidFill>
                <a:latin typeface="Arial Black" panose="020B0A04020102020204" pitchFamily="34" charset="0"/>
              </a:rPr>
              <a:t>NST=Nucleo Subtlamico</a:t>
            </a:r>
          </a:p>
        </p:txBody>
      </p:sp>
    </p:spTree>
    <p:extLst>
      <p:ext uri="{BB962C8B-B14F-4D97-AF65-F5344CB8AC3E}">
        <p14:creationId xmlns:p14="http://schemas.microsoft.com/office/powerpoint/2010/main" val="42124017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Arial"/>
        <a:ea typeface=""/>
        <a:cs typeface="Lucida Sans Unicode"/>
      </a:majorFont>
      <a:minorFont>
        <a:latin typeface="Times New Roman"/>
        <a:ea typeface="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Arial"/>
        <a:ea typeface=""/>
        <a:cs typeface="Lucida Sans Unicode"/>
      </a:majorFont>
      <a:minorFont>
        <a:latin typeface="Times New Roman"/>
        <a:ea typeface="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Arial"/>
        <a:ea typeface=""/>
        <a:cs typeface="Lucida Sans Unicode"/>
      </a:majorFont>
      <a:minorFont>
        <a:latin typeface="Arial"/>
        <a:ea typeface="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34456</TotalTime>
  <Words>1818</Words>
  <Application>Microsoft Office PowerPoint</Application>
  <PresentationFormat>Personalizzato</PresentationFormat>
  <Paragraphs>490</Paragraphs>
  <Slides>104</Slides>
  <Notes>104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14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104</vt:i4>
      </vt:variant>
    </vt:vector>
  </HeadingPairs>
  <TitlesOfParts>
    <vt:vector size="122" baseType="lpstr">
      <vt:lpstr>Microsoft YaHei</vt:lpstr>
      <vt:lpstr>SimSun</vt:lpstr>
      <vt:lpstr>Arial</vt:lpstr>
      <vt:lpstr>Arial Black</vt:lpstr>
      <vt:lpstr>Arial Unicode MS</vt:lpstr>
      <vt:lpstr>Comic Sans MS</vt:lpstr>
      <vt:lpstr>Franklin Gothic Heavy</vt:lpstr>
      <vt:lpstr>Gulim</vt:lpstr>
      <vt:lpstr>Lucida Sans Unicode</vt:lpstr>
      <vt:lpstr>New York</vt:lpstr>
      <vt:lpstr>Stencil</vt:lpstr>
      <vt:lpstr>Symbol</vt:lpstr>
      <vt:lpstr>Times New Roman</vt:lpstr>
      <vt:lpstr>Wingdings</vt:lpstr>
      <vt:lpstr>Tema di Office</vt:lpstr>
      <vt:lpstr>Tema di Office</vt:lpstr>
      <vt:lpstr>Tema di Office</vt:lpstr>
      <vt:lpstr>Tema di Office</vt:lpstr>
      <vt:lpstr>Cervelletto in situ  (sezione sagittale)</vt:lpstr>
      <vt:lpstr>Presentazione standard di PowerPoint</vt:lpstr>
      <vt:lpstr>Presentazione standard di PowerPoint</vt:lpstr>
      <vt:lpstr>Presentazione standard di PowerPoint</vt:lpstr>
      <vt:lpstr>RUOLO DEL CERVELLETTO NELLE ATTIVITA’ MOTORIE</vt:lpstr>
      <vt:lpstr>CERVELLETTO Sostanza Grigia  è rappresentata da:   NUCLEI  PROFONDI   e  CORTECCIA  CEREBELLARE  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FIBRE AFFERENTI AL CERVELLETTO</vt:lpstr>
      <vt:lpstr>Presentazione standard di PowerPoint</vt:lpstr>
      <vt:lpstr>SUDDIVISIONE FUNZIONALE DEL CERVELLETTO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AFFERENZE AL  CEREBRO-CEREBELLO</vt:lpstr>
      <vt:lpstr>EFFERENZE DEL CEREBROCEREBELLO</vt:lpstr>
      <vt:lpstr>Presentazione standard di PowerPoint</vt:lpstr>
      <vt:lpstr>                     C E R V E L L O                     (Telencefalo + Diencefalo,                     nel  “TRATTEGGIO ROSSO” )</vt:lpstr>
      <vt:lpstr>Diencefalo e telencefalo (superficie inferiore)</vt:lpstr>
      <vt:lpstr>    PORZIONI  DEL  DIENCEFALO -dorsalmente: talamo, metatalamo (corpi genicolati mediale e laterale), epitalamo (epifisi e commessura posteriore); -ventralmente: subtalamo (lateralmente)  e ipotalamo (medialmente).  </vt:lpstr>
      <vt:lpstr>Suddivisione topografica dei  nuclei talamici</vt:lpstr>
      <vt:lpstr>CLASSIFICAZIONE DEI NUCLEI TALAMICI</vt:lpstr>
      <vt:lpstr>Presentazione standard di PowerPoint</vt:lpstr>
      <vt:lpstr>COINVOLGIMENTO FUNZIONALE DELL’IPOTALAMO</vt:lpstr>
      <vt:lpstr>Presentazione standard di PowerPoint</vt:lpstr>
      <vt:lpstr>Presentazione standard di PowerPoint</vt:lpstr>
      <vt:lpstr>Presentazione standard di PowerPoint</vt:lpstr>
      <vt:lpstr>PRINCIPALI MODALITÀ DI AZIONE DELL’IPOTALAMO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TELENCEFALO </vt:lpstr>
      <vt:lpstr>Il telencefalo é costituito da due emisferi cerebrali o telencefalici, separati dalla fessura cerebrale longitudinale (scissura interemisferica).  </vt:lpstr>
      <vt:lpstr>Ciascun emisfero telencefalico presenta: una superficie laterale in rapporto con la volta cranica e una superficie mediale nell' ambito della scissura interemisferica</vt:lpstr>
      <vt:lpstr>                    Scissure telencefaliche primarie                    (superficie laterale)</vt:lpstr>
      <vt:lpstr>Superficie laterale dell’emisfero telencefalico sin: scissura laterale (rami anteriore, ascendente e posteriore) e scissura centrale.</vt:lpstr>
      <vt:lpstr>Principali scissure cerebrali (superficie mediale)</vt:lpstr>
      <vt:lpstr>  Suddivisione degli emisferi telencefalici in lobi: frontale, parietale, temporale, occipitale</vt:lpstr>
      <vt:lpstr>Il lobo dell’insula si trova nel fondo della scissura laterale (opercoli frontale, parietale e temporale) ed é delimitato dalla scissura circolare. </vt:lpstr>
      <vt:lpstr>   Ciascun emisfero telencefalico presenta: una superficie inferiore in rapporto con fossa cranica anteriore, fossa cranica media e con la dura meninge del tentorio del cervelletto nella fossa cranica posteriore. </vt:lpstr>
      <vt:lpstr>La corteccia cerebrale umana può essere considerata un grande mantello di sostanza grigia (“PALLIO”) </vt:lpstr>
      <vt:lpstr>FUNZIONI PRINCIPALI DEL LOBO FRONTALE [1] </vt:lpstr>
      <vt:lpstr>FUNZIONI PRINCIPALI DEL LOBO FRONTALE [2]</vt:lpstr>
      <vt:lpstr>FUNZIONI PRINCIPALI DEL LOBO PARIETALE</vt:lpstr>
      <vt:lpstr>FUNZIONI PRINCIPALI DEL  LOBO OCCIPITALE </vt:lpstr>
      <vt:lpstr>FUNZIONI PRINCIPALI DEL  LOBO TEMPORALE </vt:lpstr>
      <vt:lpstr>TIPI FONDAMENTALI DI CONNESSIONI DELLA CORTECCIA CEREBRALE</vt:lpstr>
      <vt:lpstr>Corteccia cerebrale:collegamenti e proiezioni specifici</vt:lpstr>
      <vt:lpstr>Corteccia cerebrale: collegamenti e proiezioni diffusi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AREE CORTICALI </vt:lpstr>
      <vt:lpstr> </vt:lpstr>
      <vt:lpstr>STRUTTURA DELLA CORTECCIA CEREBRALE (Telencefalica) </vt:lpstr>
      <vt:lpstr>                    STRUTTURA [1]         </vt:lpstr>
      <vt:lpstr>                     STRUTTURA [2]         </vt:lpstr>
      <vt:lpstr>ORGANIZZAZIONE LAMINARE (strati)</vt:lpstr>
      <vt:lpstr>TIPOLOGIE ORGANIZZATIVE DELLA CORTECCIA  CEREBRALE</vt:lpstr>
      <vt:lpstr>Presentazione standard di PowerPoint</vt:lpstr>
      <vt:lpstr>STRATI DELLA ISOCORTEX (NEOCORTEX)</vt:lpstr>
      <vt:lpstr>ASIMMETRIE EMISFERICHE</vt:lpstr>
      <vt:lpstr>Presentazione standard di PowerPoint</vt:lpstr>
      <vt:lpstr>Presentazione standard di PowerPoint</vt:lpstr>
      <vt:lpstr>SOSTANZA BIANCA del TELENCEFALO:  FIBRE CHE SI DIPARTONO DALLA CORTECCIA</vt:lpstr>
      <vt:lpstr>Presentazione standard di PowerPoint</vt:lpstr>
      <vt:lpstr>FIBRE ASSOCIATIVE</vt:lpstr>
      <vt:lpstr>Presentazione standard di PowerPoint</vt:lpstr>
      <vt:lpstr>Presentazione standard di PowerPoint</vt:lpstr>
      <vt:lpstr>Presentazione standard di PowerPoint</vt:lpstr>
      <vt:lpstr>FIBRE  COMMESSURALI</vt:lpstr>
      <vt:lpstr>Presentazione standard di PowerPoint</vt:lpstr>
      <vt:lpstr>Presentazione standard di PowerPoint</vt:lpstr>
      <vt:lpstr>NUCLEI [GANGLI] DELLA BASE</vt:lpstr>
      <vt:lpstr>Presentazione standard di PowerPoint</vt:lpstr>
      <vt:lpstr>CLASSIFICAZIONE DEI  NUCLEI DELLA BASE [1] </vt:lpstr>
      <vt:lpstr>Presentazione standard di PowerPoint</vt:lpstr>
      <vt:lpstr>Presentazione standard di PowerPoint</vt:lpstr>
      <vt:lpstr>SUBSTANTIA NIGRA (SOSTANZA NERA)</vt:lpstr>
      <vt:lpstr>Presentazione standard di PowerPoint</vt:lpstr>
      <vt:lpstr>CIRCUITI FONDAMENTALI</vt:lpstr>
      <vt:lpstr>CIRCUITI NEURONALI DEI NUCLEI DELLA BASE</vt:lpstr>
      <vt:lpstr>I NUCLEI DELLA BASE sono coinvolti in  4 circuiti principali: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LESIONI DEI NUCLEI DELLA BASE COMPORTANO: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Cervelletto in situ  (sezione sagittale)</dc:title>
  <dc:creator>VITTORIO GRILL</dc:creator>
  <cp:lastModifiedBy>VITTORIO GRILL</cp:lastModifiedBy>
  <cp:revision>3</cp:revision>
  <cp:lastPrinted>1601-01-01T00:00:00Z</cp:lastPrinted>
  <dcterms:created xsi:type="dcterms:W3CDTF">2014-12-18T06:36:09Z</dcterms:created>
  <dcterms:modified xsi:type="dcterms:W3CDTF">2016-09-29T15:10:30Z</dcterms:modified>
</cp:coreProperties>
</file>