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F49D355-16BD-4E45-BD9A-5EA878CF7CBD}" type="datetimeFigureOut">
              <a:rPr lang="it-IT" smtClean="0"/>
              <a:t>25/09/2015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25/09/2015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25/09/2015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25/09/2015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25/09/2015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25/09/2015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Lesson</a:t>
            </a:r>
            <a:r>
              <a:rPr lang="it-IT" dirty="0" smtClean="0"/>
              <a:t> </a:t>
            </a:r>
            <a:r>
              <a:rPr lang="it-IT" dirty="0" err="1" smtClean="0"/>
              <a:t>Eleven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Extralinguistic</a:t>
            </a:r>
            <a:r>
              <a:rPr lang="it-IT" dirty="0" smtClean="0"/>
              <a:t> cultural </a:t>
            </a:r>
            <a:r>
              <a:rPr lang="it-IT" dirty="0" err="1" smtClean="0"/>
              <a:t>references</a:t>
            </a:r>
            <a:r>
              <a:rPr lang="it-IT" dirty="0" smtClean="0"/>
              <a:t> </a:t>
            </a:r>
            <a:r>
              <a:rPr lang="it-IT" dirty="0" err="1" smtClean="0"/>
              <a:t>ECRs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178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Official</a:t>
            </a:r>
            <a:r>
              <a:rPr lang="it-IT" dirty="0" smtClean="0"/>
              <a:t> </a:t>
            </a:r>
            <a:r>
              <a:rPr lang="it-IT" dirty="0" err="1" smtClean="0"/>
              <a:t>equivalent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Translations</a:t>
            </a:r>
            <a:r>
              <a:rPr lang="it-IT" dirty="0" smtClean="0"/>
              <a:t> </a:t>
            </a:r>
            <a:r>
              <a:rPr lang="it-IT" dirty="0" err="1" smtClean="0"/>
              <a:t>entrenched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</a:t>
            </a:r>
            <a:r>
              <a:rPr lang="it-IT" dirty="0" err="1" smtClean="0"/>
              <a:t>established</a:t>
            </a:r>
            <a:r>
              <a:rPr lang="it-IT" dirty="0" smtClean="0"/>
              <a:t> </a:t>
            </a:r>
            <a:r>
              <a:rPr lang="it-IT" dirty="0" err="1" smtClean="0"/>
              <a:t>usage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dirty="0"/>
              <a:t>28 gradi = 83 </a:t>
            </a:r>
            <a:r>
              <a:rPr lang="it-IT" dirty="0" err="1" smtClean="0"/>
              <a:t>degrees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Or </a:t>
            </a:r>
            <a:r>
              <a:rPr lang="it-IT" dirty="0" err="1" smtClean="0"/>
              <a:t>imposed</a:t>
            </a:r>
            <a:r>
              <a:rPr lang="it-IT" dirty="0" smtClean="0"/>
              <a:t> by </a:t>
            </a:r>
            <a:r>
              <a:rPr lang="it-IT" dirty="0" err="1" smtClean="0"/>
              <a:t>administrators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Dr. No = Agente 007 – Licenza di uccidere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3822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Generalisation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Use a </a:t>
            </a:r>
            <a:r>
              <a:rPr lang="it-IT" dirty="0" err="1" smtClean="0"/>
              <a:t>hyperonym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«</a:t>
            </a:r>
            <a:r>
              <a:rPr lang="it-IT" dirty="0" err="1" smtClean="0"/>
              <a:t>chunking</a:t>
            </a:r>
            <a:r>
              <a:rPr lang="it-IT" dirty="0" smtClean="0"/>
              <a:t> up»</a:t>
            </a:r>
          </a:p>
          <a:p>
            <a:pPr marL="0" indent="0">
              <a:buNone/>
            </a:pPr>
            <a:r>
              <a:rPr lang="it-IT" dirty="0" smtClean="0"/>
              <a:t>Il vicepresidente </a:t>
            </a:r>
            <a:r>
              <a:rPr lang="it-IT" dirty="0"/>
              <a:t>del Senato della Repubblica </a:t>
            </a:r>
            <a:r>
              <a:rPr lang="it-IT" dirty="0" smtClean="0"/>
              <a:t>= an </a:t>
            </a: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politician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 smtClean="0"/>
              <a:t>Needed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times</a:t>
            </a:r>
            <a:r>
              <a:rPr lang="it-IT" dirty="0" smtClean="0"/>
              <a:t> to </a:t>
            </a:r>
            <a:r>
              <a:rPr lang="it-IT" dirty="0" err="1" smtClean="0"/>
              <a:t>save</a:t>
            </a:r>
            <a:r>
              <a:rPr lang="it-IT" dirty="0" smtClean="0"/>
              <a:t> time/</a:t>
            </a:r>
            <a:r>
              <a:rPr lang="it-IT" dirty="0" err="1" smtClean="0"/>
              <a:t>space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2049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Specification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«</a:t>
            </a:r>
            <a:r>
              <a:rPr lang="it-IT" dirty="0" err="1" smtClean="0"/>
              <a:t>chunking</a:t>
            </a:r>
            <a:r>
              <a:rPr lang="it-IT" dirty="0" smtClean="0"/>
              <a:t> down»</a:t>
            </a:r>
          </a:p>
          <a:p>
            <a:pPr marL="0" indent="0">
              <a:buNone/>
            </a:pPr>
            <a:r>
              <a:rPr lang="it-IT" dirty="0" smtClean="0"/>
              <a:t>TT </a:t>
            </a:r>
            <a:r>
              <a:rPr lang="it-IT" dirty="0" err="1" smtClean="0"/>
              <a:t>message</a:t>
            </a:r>
            <a:r>
              <a:rPr lang="it-IT" dirty="0" smtClean="0"/>
              <a:t> more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the ST </a:t>
            </a:r>
            <a:r>
              <a:rPr lang="it-IT" dirty="0" err="1" smtClean="0"/>
              <a:t>message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Renato Vallanzasca = the </a:t>
            </a:r>
            <a:r>
              <a:rPr lang="it-IT" dirty="0" err="1" smtClean="0"/>
              <a:t>criminal</a:t>
            </a:r>
            <a:r>
              <a:rPr lang="it-IT" dirty="0" smtClean="0"/>
              <a:t> Vallanzasca</a:t>
            </a:r>
          </a:p>
          <a:p>
            <a:pPr marL="0" indent="0">
              <a:buNone/>
            </a:pPr>
            <a:r>
              <a:rPr lang="it-IT" dirty="0" smtClean="0"/>
              <a:t>Le celebrazioni dei rossoneri = AC </a:t>
            </a:r>
            <a:r>
              <a:rPr lang="it-IT" dirty="0" err="1" smtClean="0"/>
              <a:t>Milan’s</a:t>
            </a:r>
            <a:r>
              <a:rPr lang="it-IT" dirty="0" smtClean="0"/>
              <a:t> </a:t>
            </a:r>
            <a:r>
              <a:rPr lang="it-IT" dirty="0" err="1" smtClean="0"/>
              <a:t>celebrations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6822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Substitution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The </a:t>
            </a:r>
            <a:r>
              <a:rPr lang="it-IT" dirty="0" err="1" smtClean="0"/>
              <a:t>substituting</a:t>
            </a:r>
            <a:r>
              <a:rPr lang="it-IT" dirty="0" smtClean="0"/>
              <a:t> item </a:t>
            </a:r>
            <a:r>
              <a:rPr lang="it-IT" dirty="0" err="1" smtClean="0"/>
              <a:t>may</a:t>
            </a:r>
            <a:r>
              <a:rPr lang="it-IT" dirty="0" smtClean="0"/>
              <a:t> be a </a:t>
            </a:r>
            <a:r>
              <a:rPr lang="it-IT" dirty="0" err="1" smtClean="0"/>
              <a:t>different</a:t>
            </a:r>
            <a:r>
              <a:rPr lang="it-IT" dirty="0" smtClean="0"/>
              <a:t> ECR from the TC or a more </a:t>
            </a:r>
            <a:r>
              <a:rPr lang="it-IT" dirty="0" err="1" smtClean="0"/>
              <a:t>well-known</a:t>
            </a:r>
            <a:r>
              <a:rPr lang="it-IT" dirty="0" smtClean="0"/>
              <a:t> ECR from the SC or a </a:t>
            </a:r>
            <a:r>
              <a:rPr lang="it-IT" dirty="0" err="1" smtClean="0"/>
              <a:t>third</a:t>
            </a:r>
            <a:r>
              <a:rPr lang="it-IT" dirty="0" smtClean="0"/>
              <a:t> culture.</a:t>
            </a:r>
          </a:p>
          <a:p>
            <a:r>
              <a:rPr lang="it-IT" dirty="0" smtClean="0"/>
              <a:t>Ministro delle finanze = </a:t>
            </a:r>
            <a:r>
              <a:rPr lang="it-IT" dirty="0" err="1" smtClean="0"/>
              <a:t>Chancellor</a:t>
            </a:r>
            <a:r>
              <a:rPr lang="it-IT" dirty="0" smtClean="0"/>
              <a:t> of the </a:t>
            </a:r>
            <a:r>
              <a:rPr lang="it-IT" dirty="0" err="1" smtClean="0"/>
              <a:t>Exchequer</a:t>
            </a:r>
            <a:endParaRPr lang="it-IT" dirty="0" smtClean="0"/>
          </a:p>
          <a:p>
            <a:r>
              <a:rPr lang="it-IT" dirty="0" smtClean="0"/>
              <a:t>Little </a:t>
            </a:r>
            <a:r>
              <a:rPr lang="it-IT" dirty="0" err="1" smtClean="0"/>
              <a:t>Dorritt</a:t>
            </a:r>
            <a:r>
              <a:rPr lang="it-IT" dirty="0" smtClean="0"/>
              <a:t> = Oliver Twist</a:t>
            </a:r>
          </a:p>
          <a:p>
            <a:r>
              <a:rPr lang="it-IT" dirty="0" smtClean="0"/>
              <a:t>Un post al sole = </a:t>
            </a:r>
            <a:r>
              <a:rPr lang="it-IT" dirty="0" err="1" smtClean="0"/>
              <a:t>Dynasty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6819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Omission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Responsible</a:t>
            </a:r>
            <a:r>
              <a:rPr lang="it-IT" dirty="0" smtClean="0"/>
              <a:t> </a:t>
            </a:r>
            <a:r>
              <a:rPr lang="it-IT" dirty="0" err="1" smtClean="0"/>
              <a:t>omission</a:t>
            </a:r>
            <a:r>
              <a:rPr lang="it-IT" dirty="0" smtClean="0"/>
              <a:t> – </a:t>
            </a:r>
            <a:r>
              <a:rPr lang="it-IT" dirty="0" err="1" smtClean="0"/>
              <a:t>if</a:t>
            </a:r>
            <a:r>
              <a:rPr lang="it-IT" dirty="0" smtClean="0"/>
              <a:t> no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options</a:t>
            </a:r>
            <a:r>
              <a:rPr lang="it-IT" dirty="0" smtClean="0"/>
              <a:t> </a:t>
            </a:r>
            <a:r>
              <a:rPr lang="it-IT" dirty="0" err="1" smtClean="0"/>
              <a:t>eg</a:t>
            </a:r>
            <a:r>
              <a:rPr lang="it-IT" dirty="0" smtClean="0"/>
              <a:t>. </a:t>
            </a:r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high-</a:t>
            </a:r>
            <a:r>
              <a:rPr lang="it-IT" dirty="0" err="1" smtClean="0"/>
              <a:t>speed</a:t>
            </a:r>
            <a:r>
              <a:rPr lang="it-IT" dirty="0" smtClean="0"/>
              <a:t> </a:t>
            </a:r>
            <a:r>
              <a:rPr lang="it-IT" dirty="0" err="1" smtClean="0"/>
              <a:t>dialogue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Irresponsible</a:t>
            </a:r>
            <a:r>
              <a:rPr lang="it-IT" dirty="0" smtClean="0"/>
              <a:t> </a:t>
            </a:r>
            <a:r>
              <a:rPr lang="it-IT" dirty="0" err="1" smtClean="0"/>
              <a:t>omission</a:t>
            </a:r>
            <a:r>
              <a:rPr lang="it-IT" dirty="0" smtClean="0"/>
              <a:t> – </a:t>
            </a:r>
            <a:r>
              <a:rPr lang="it-IT" dirty="0" err="1" smtClean="0"/>
              <a:t>lack</a:t>
            </a:r>
            <a:r>
              <a:rPr lang="it-IT" dirty="0" smtClean="0"/>
              <a:t> of </a:t>
            </a:r>
            <a:r>
              <a:rPr lang="it-IT" dirty="0" err="1" smtClean="0"/>
              <a:t>trying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1044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More </a:t>
            </a:r>
            <a:r>
              <a:rPr lang="it-IT" dirty="0" err="1" smtClean="0"/>
              <a:t>than</a:t>
            </a:r>
            <a:r>
              <a:rPr lang="it-IT" dirty="0" smtClean="0"/>
              <a:t> </a:t>
            </a:r>
            <a:r>
              <a:rPr lang="it-IT" dirty="0" err="1" smtClean="0"/>
              <a:t>linguistic</a:t>
            </a:r>
            <a:r>
              <a:rPr lang="it-IT" dirty="0" smtClean="0"/>
              <a:t> transfer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Extralinguistic</a:t>
            </a:r>
            <a:r>
              <a:rPr lang="it-IT" dirty="0" smtClean="0"/>
              <a:t> cultural </a:t>
            </a:r>
            <a:r>
              <a:rPr lang="it-IT" dirty="0" err="1" smtClean="0"/>
              <a:t>references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Jan</a:t>
            </a:r>
            <a:r>
              <a:rPr lang="it-IT" dirty="0" smtClean="0"/>
              <a:t> </a:t>
            </a:r>
            <a:r>
              <a:rPr lang="it-IT" dirty="0" err="1" smtClean="0"/>
              <a:t>Pedersen</a:t>
            </a:r>
            <a:r>
              <a:rPr lang="it-IT" dirty="0" smtClean="0"/>
              <a:t> - </a:t>
            </a:r>
            <a:r>
              <a:rPr lang="it-IT" dirty="0" err="1" smtClean="0"/>
              <a:t>Scandinavian</a:t>
            </a:r>
            <a:r>
              <a:rPr lang="it-IT" dirty="0" smtClean="0"/>
              <a:t> </a:t>
            </a:r>
            <a:r>
              <a:rPr lang="it-IT" dirty="0" err="1" smtClean="0"/>
              <a:t>Subtitling</a:t>
            </a:r>
            <a:r>
              <a:rPr lang="it-IT" dirty="0" smtClean="0"/>
              <a:t> Project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018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(Pedersen </a:t>
            </a:r>
            <a:r>
              <a:rPr lang="en-GB" dirty="0" smtClean="0"/>
              <a:t>2007: 91)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/>
              <a:t>Extralinguistic</a:t>
            </a:r>
            <a:r>
              <a:rPr lang="en-GB" dirty="0"/>
              <a:t> Cultural Reference (ECR) is defined as reference that is attempted by means of any cultural linguistic expression, which refers to an </a:t>
            </a:r>
            <a:r>
              <a:rPr lang="en-GB" dirty="0" err="1"/>
              <a:t>extralinguistic</a:t>
            </a:r>
            <a:r>
              <a:rPr lang="en-GB" dirty="0"/>
              <a:t> entity or process. The referent of the said expression may prototypically be assumed to be identifiable to a relevant audience as this referent is within the encyclopaedic know­ledge of this audience. In other words, ECRs are references to places, people, institutions, customs, food etc. that you may not know even if you know the language in question</a:t>
            </a:r>
            <a:r>
              <a:rPr lang="en-GB" dirty="0" smtClean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807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ECRs</a:t>
            </a:r>
            <a:r>
              <a:rPr lang="it-IT" dirty="0" smtClean="0"/>
              <a:t> can be </a:t>
            </a:r>
            <a:r>
              <a:rPr lang="it-IT" dirty="0" err="1" smtClean="0"/>
              <a:t>accessed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Encyclopaedically and </a:t>
            </a:r>
            <a:r>
              <a:rPr lang="en-GB" dirty="0" err="1"/>
              <a:t>intertextually</a:t>
            </a:r>
            <a:r>
              <a:rPr lang="en-GB" dirty="0"/>
              <a:t>, i.e. through the viewer’s cultural literacy of the world and other texts.</a:t>
            </a:r>
            <a:endParaRPr lang="it-IT" dirty="0"/>
          </a:p>
          <a:p>
            <a:pPr lvl="0"/>
            <a:r>
              <a:rPr lang="en-GB" dirty="0"/>
              <a:t>Deictically, i.e. through </a:t>
            </a:r>
            <a:r>
              <a:rPr lang="en-GB" dirty="0" err="1"/>
              <a:t>deixis</a:t>
            </a:r>
            <a:r>
              <a:rPr lang="en-GB" dirty="0"/>
              <a:t> in the context or co-text.</a:t>
            </a:r>
            <a:endParaRPr lang="it-IT" dirty="0"/>
          </a:p>
          <a:p>
            <a:pPr lvl="0"/>
            <a:r>
              <a:rPr lang="en-GB" dirty="0"/>
              <a:t>Through intervention from the </a:t>
            </a:r>
            <a:r>
              <a:rPr lang="en-GB" dirty="0" err="1"/>
              <a:t>subtitler</a:t>
            </a:r>
            <a:r>
              <a:rPr lang="en-GB" dirty="0"/>
              <a:t>, working as a cultural </a:t>
            </a:r>
            <a:r>
              <a:rPr lang="en-GB" dirty="0" smtClean="0"/>
              <a:t>mediator.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3832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Seven ways of </a:t>
            </a:r>
            <a:r>
              <a:rPr lang="it-IT" dirty="0" err="1" smtClean="0"/>
              <a:t>rendering</a:t>
            </a:r>
            <a:r>
              <a:rPr lang="it-IT" dirty="0" smtClean="0"/>
              <a:t> an ECR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Minimum </a:t>
            </a:r>
            <a:r>
              <a:rPr lang="it-IT" dirty="0" err="1" smtClean="0"/>
              <a:t>change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1)</a:t>
            </a:r>
            <a:r>
              <a:rPr lang="it-IT" dirty="0" err="1" smtClean="0"/>
              <a:t>retention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2)</a:t>
            </a:r>
            <a:r>
              <a:rPr lang="it-IT" dirty="0" err="1" smtClean="0"/>
              <a:t>direct</a:t>
            </a:r>
            <a:r>
              <a:rPr lang="it-IT" dirty="0" smtClean="0"/>
              <a:t> </a:t>
            </a:r>
            <a:r>
              <a:rPr lang="it-IT" dirty="0" err="1" smtClean="0"/>
              <a:t>translation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dirty="0" smtClean="0"/>
              <a:t>	3) </a:t>
            </a:r>
            <a:r>
              <a:rPr lang="it-IT" dirty="0" err="1" smtClean="0"/>
              <a:t>official</a:t>
            </a:r>
            <a:r>
              <a:rPr lang="it-IT" dirty="0" smtClean="0"/>
              <a:t> </a:t>
            </a:r>
            <a:r>
              <a:rPr lang="it-IT" dirty="0" err="1" smtClean="0"/>
              <a:t>equivalent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9466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Seven ways of </a:t>
            </a:r>
            <a:r>
              <a:rPr lang="it-IT" dirty="0" err="1"/>
              <a:t>rendering</a:t>
            </a:r>
            <a:r>
              <a:rPr lang="it-IT" dirty="0"/>
              <a:t> an ECR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Interventional</a:t>
            </a:r>
            <a:r>
              <a:rPr lang="it-IT" dirty="0" smtClean="0"/>
              <a:t> </a:t>
            </a:r>
            <a:r>
              <a:rPr lang="it-IT" dirty="0" err="1" smtClean="0"/>
              <a:t>strategies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4) </a:t>
            </a:r>
            <a:r>
              <a:rPr lang="it-IT" dirty="0" err="1" smtClean="0"/>
              <a:t>generalisation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5) </a:t>
            </a:r>
            <a:r>
              <a:rPr lang="it-IT" dirty="0" err="1" smtClean="0"/>
              <a:t>specification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6) </a:t>
            </a:r>
            <a:r>
              <a:rPr lang="it-IT" dirty="0" err="1" smtClean="0"/>
              <a:t>substitution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422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	7) </a:t>
            </a:r>
            <a:r>
              <a:rPr lang="it-IT" dirty="0" err="1" smtClean="0"/>
              <a:t>omission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996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Retention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Transfer the ECR to the </a:t>
            </a:r>
            <a:r>
              <a:rPr lang="it-IT" dirty="0" err="1" smtClean="0"/>
              <a:t>subtitles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smtClean="0"/>
              <a:t>	Barack Obama = Barack Obama</a:t>
            </a:r>
          </a:p>
          <a:p>
            <a:pPr marL="0" indent="0">
              <a:buNone/>
            </a:pPr>
            <a:r>
              <a:rPr lang="it-IT" dirty="0" smtClean="0"/>
              <a:t>	La dolce vita = La dolce vita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1899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Direct </a:t>
            </a:r>
            <a:r>
              <a:rPr lang="it-IT" dirty="0" err="1" smtClean="0"/>
              <a:t>translation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common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retention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eg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err="1" smtClean="0"/>
              <a:t>Fifth</a:t>
            </a:r>
            <a:r>
              <a:rPr lang="it-IT" dirty="0" smtClean="0"/>
              <a:t> Avenue – la quinta strada</a:t>
            </a:r>
          </a:p>
          <a:p>
            <a:pPr marL="0" indent="0">
              <a:buNone/>
            </a:pPr>
            <a:r>
              <a:rPr lang="it-IT" dirty="0" smtClean="0"/>
              <a:t>La torre di Pisa – The </a:t>
            </a:r>
            <a:r>
              <a:rPr lang="it-IT" dirty="0" err="1" smtClean="0"/>
              <a:t>Tower</a:t>
            </a:r>
            <a:r>
              <a:rPr lang="it-IT" dirty="0" smtClean="0"/>
              <a:t> of Pisa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9590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</TotalTime>
  <Words>358</Words>
  <Application>Microsoft Office PowerPoint</Application>
  <PresentationFormat>Presentazione su schermo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Austin</vt:lpstr>
      <vt:lpstr>Lesson Eleven</vt:lpstr>
      <vt:lpstr>More than linguistic transfer</vt:lpstr>
      <vt:lpstr> (Pedersen 2007: 91)</vt:lpstr>
      <vt:lpstr>ECRs can be accessed</vt:lpstr>
      <vt:lpstr>Seven ways of rendering an ECR</vt:lpstr>
      <vt:lpstr>Seven ways of rendering an ECR</vt:lpstr>
      <vt:lpstr>OR</vt:lpstr>
      <vt:lpstr>Retention</vt:lpstr>
      <vt:lpstr>Direct translation</vt:lpstr>
      <vt:lpstr>Official equivalent</vt:lpstr>
      <vt:lpstr>Generalisation</vt:lpstr>
      <vt:lpstr>Specification</vt:lpstr>
      <vt:lpstr>Substitution</vt:lpstr>
      <vt:lpstr>Omission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Eleven</dc:title>
  <dc:creator>Taylor</dc:creator>
  <cp:lastModifiedBy>Taylor</cp:lastModifiedBy>
  <cp:revision>14</cp:revision>
  <dcterms:created xsi:type="dcterms:W3CDTF">2014-06-21T05:37:24Z</dcterms:created>
  <dcterms:modified xsi:type="dcterms:W3CDTF">2015-09-25T10:06:21Z</dcterms:modified>
</cp:coreProperties>
</file>