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AC6"/>
    <a:srgbClr val="006600"/>
    <a:srgbClr val="CC0000"/>
    <a:srgbClr val="0000FF"/>
    <a:srgbClr val="9933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78" autoAdjust="0"/>
    <p:restoredTop sz="94438" autoAdjust="0"/>
  </p:normalViewPr>
  <p:slideViewPr>
    <p:cSldViewPr>
      <p:cViewPr>
        <p:scale>
          <a:sx n="70" d="100"/>
          <a:sy n="70" d="100"/>
        </p:scale>
        <p:origin x="-1080" y="-1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5" Type="http://schemas.openxmlformats.org/officeDocument/2006/relationships/image" Target="../media/image38.wmf"/><Relationship Id="rId4" Type="http://schemas.openxmlformats.org/officeDocument/2006/relationships/image" Target="../media/image3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4" Type="http://schemas.openxmlformats.org/officeDocument/2006/relationships/image" Target="../media/image4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4" Type="http://schemas.openxmlformats.org/officeDocument/2006/relationships/image" Target="../media/image46.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9.wmf"/><Relationship Id="rId7" Type="http://schemas.openxmlformats.org/officeDocument/2006/relationships/image" Target="../media/image53.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52.wmf"/><Relationship Id="rId5" Type="http://schemas.openxmlformats.org/officeDocument/2006/relationships/image" Target="../media/image51.wmf"/><Relationship Id="rId4" Type="http://schemas.openxmlformats.org/officeDocument/2006/relationships/image" Target="../media/image5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4" Type="http://schemas.openxmlformats.org/officeDocument/2006/relationships/image" Target="../media/image66.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 Id="rId5" Type="http://schemas.openxmlformats.org/officeDocument/2006/relationships/image" Target="../media/image75.wmf"/><Relationship Id="rId4" Type="http://schemas.openxmlformats.org/officeDocument/2006/relationships/image" Target="../media/image74.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76.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7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17.wmf"/><Relationship Id="rId4"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CC94C3-D060-46DF-AAB1-1FBFEEDF43A7}" type="datetimeFigureOut">
              <a:rPr lang="it-IT" smtClean="0"/>
              <a:pPr/>
              <a:t>18/01/2018</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01F4D-C73E-4D7F-A7DC-E73F4FE757D2}" type="slidenum">
              <a:rPr lang="it-IT" smtClean="0"/>
              <a:pPr/>
              <a:t>‹N›</a:t>
            </a:fld>
            <a:endParaRPr lang="it-IT" dirty="0"/>
          </a:p>
        </p:txBody>
      </p:sp>
    </p:spTree>
    <p:extLst>
      <p:ext uri="{BB962C8B-B14F-4D97-AF65-F5344CB8AC3E}">
        <p14:creationId xmlns:p14="http://schemas.microsoft.com/office/powerpoint/2010/main" val="4187461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6801F4D-C73E-4D7F-A7DC-E73F4FE757D2}" type="slidenum">
              <a:rPr lang="it-IT" smtClean="0"/>
              <a:pPr/>
              <a:t>25</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87B591-3D5F-4E4D-833E-FE020D8C45E8}" type="datetimeFigureOut">
              <a:rPr lang="it-IT" smtClean="0"/>
              <a:pPr/>
              <a:t>18/01/2018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alpha val="76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87B591-3D5F-4E4D-833E-FE020D8C45E8}" type="datetimeFigureOut">
              <a:rPr lang="it-IT" smtClean="0"/>
              <a:pPr/>
              <a:t>18/01/2018</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CF0A4F-5E8A-4B85-B16C-3D99A9F181EF}"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it/url?sa=i&amp;rct=j&amp;q=flory+huggins&amp;source=images&amp;cd=&amp;cad=rja&amp;docid=mre0lbwecgnhNM&amp;tbnid=pDcaEjwtIxCgGM:&amp;ved=0CAUQjRw&amp;url=http://www2.chemistry.msu.edu/portraits/PortraitsHH_Detail.asp?HH_LName=Flory&amp;ei=zF9RUZSQGo3fPdDtgPAJ&amp;bvm=bv.44158598,d.ZGU&amp;psig=AFQjCNGJf55SwELMc3IOH8OPD56s03G4wQ&amp;ust=1364373549784458"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8.wmf"/><Relationship Id="rId5" Type="http://schemas.openxmlformats.org/officeDocument/2006/relationships/oleObject" Target="../embeddings/oleObject15.bin"/><Relationship Id="rId4" Type="http://schemas.openxmlformats.org/officeDocument/2006/relationships/image" Target="../media/image17.wmf"/></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it/url?sa=i&amp;rct=j&amp;q=flory+huggins&amp;source=images&amp;cd=&amp;cad=rja&amp;docid=mre0lbwecgnhNM&amp;tbnid=pDcaEjwtIxCgGM:&amp;ved=0CAUQjRw&amp;url=http://www.pslc.ws/macrog/ps4.htm&amp;ei=sV9RUYvYGMPSOdOIgcAI&amp;bvm=bv.44158598,d.ZGU&amp;psig=AFQjCNGJf55SwELMc3IOH8OPD56s03G4wQ&amp;ust=1364373549784458" TargetMode="Externa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6.bin"/><Relationship Id="rId5" Type="http://schemas.openxmlformats.org/officeDocument/2006/relationships/image" Target="../media/image9.png"/><Relationship Id="rId4" Type="http://schemas.openxmlformats.org/officeDocument/2006/relationships/image" Target="../media/image20.gif"/></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7.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9.png"/></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image" Target="../media/image35.png"/><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8.bin"/><Relationship Id="rId11" Type="http://schemas.openxmlformats.org/officeDocument/2006/relationships/image" Target="../media/image26.wmf"/><Relationship Id="rId5" Type="http://schemas.openxmlformats.org/officeDocument/2006/relationships/image" Target="../media/image23.w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2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8.png"/><Relationship Id="rId4" Type="http://schemas.openxmlformats.org/officeDocument/2006/relationships/image" Target="../media/image27.wmf"/></Relationships>
</file>

<file path=ppt/slides/_rels/slide15.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30.wmf"/><Relationship Id="rId11" Type="http://schemas.openxmlformats.org/officeDocument/2006/relationships/oleObject" Target="../embeddings/oleObject26.bin"/><Relationship Id="rId5" Type="http://schemas.openxmlformats.org/officeDocument/2006/relationships/oleObject" Target="../embeddings/oleObject23.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25.bin"/></Relationships>
</file>

<file path=ppt/slides/_rels/slide16.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27.bin"/><Relationship Id="rId7" Type="http://schemas.openxmlformats.org/officeDocument/2006/relationships/oleObject" Target="../embeddings/oleObject29.bin"/><Relationship Id="rId12"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35.wmf"/><Relationship Id="rId11" Type="http://schemas.openxmlformats.org/officeDocument/2006/relationships/oleObject" Target="../embeddings/oleObject31.bin"/><Relationship Id="rId5" Type="http://schemas.openxmlformats.org/officeDocument/2006/relationships/oleObject" Target="../embeddings/oleObject28.bin"/><Relationship Id="rId10" Type="http://schemas.openxmlformats.org/officeDocument/2006/relationships/image" Target="../media/image37.wmf"/><Relationship Id="rId4" Type="http://schemas.openxmlformats.org/officeDocument/2006/relationships/image" Target="../media/image34.wmf"/><Relationship Id="rId9" Type="http://schemas.openxmlformats.org/officeDocument/2006/relationships/oleObject" Target="../embeddings/oleObject30.bin"/></Relationships>
</file>

<file path=ppt/slides/_rels/slide17.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40.wmf"/><Relationship Id="rId5" Type="http://schemas.openxmlformats.org/officeDocument/2006/relationships/oleObject" Target="../embeddings/oleObject33.bin"/><Relationship Id="rId10" Type="http://schemas.openxmlformats.org/officeDocument/2006/relationships/image" Target="../media/image42.wmf"/><Relationship Id="rId4" Type="http://schemas.openxmlformats.org/officeDocument/2006/relationships/image" Target="../media/image39.wmf"/><Relationship Id="rId9" Type="http://schemas.openxmlformats.org/officeDocument/2006/relationships/oleObject" Target="../embeddings/oleObject35.bin"/></Relationships>
</file>

<file path=ppt/slides/_rels/slide18.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36.bin"/><Relationship Id="rId7" Type="http://schemas.openxmlformats.org/officeDocument/2006/relationships/oleObject" Target="../embeddings/oleObject38.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44.wmf"/><Relationship Id="rId5" Type="http://schemas.openxmlformats.org/officeDocument/2006/relationships/oleObject" Target="../embeddings/oleObject37.bin"/><Relationship Id="rId10" Type="http://schemas.openxmlformats.org/officeDocument/2006/relationships/image" Target="../media/image46.wmf"/><Relationship Id="rId4" Type="http://schemas.openxmlformats.org/officeDocument/2006/relationships/image" Target="../media/image43.wmf"/><Relationship Id="rId9" Type="http://schemas.openxmlformats.org/officeDocument/2006/relationships/oleObject" Target="../embeddings/oleObject39.bin"/></Relationships>
</file>

<file path=ppt/slides/_rels/slide19.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45.bin"/><Relationship Id="rId3" Type="http://schemas.openxmlformats.org/officeDocument/2006/relationships/oleObject" Target="../embeddings/oleObject40.bin"/><Relationship Id="rId7" Type="http://schemas.openxmlformats.org/officeDocument/2006/relationships/oleObject" Target="../embeddings/oleObject42.bin"/><Relationship Id="rId12" Type="http://schemas.openxmlformats.org/officeDocument/2006/relationships/image" Target="../media/image51.wmf"/><Relationship Id="rId2" Type="http://schemas.openxmlformats.org/officeDocument/2006/relationships/slideLayout" Target="../slideLayouts/slideLayout7.xml"/><Relationship Id="rId16" Type="http://schemas.openxmlformats.org/officeDocument/2006/relationships/image" Target="../media/image53.wmf"/><Relationship Id="rId1" Type="http://schemas.openxmlformats.org/officeDocument/2006/relationships/vmlDrawing" Target="../drawings/vmlDrawing15.vml"/><Relationship Id="rId6" Type="http://schemas.openxmlformats.org/officeDocument/2006/relationships/image" Target="../media/image48.wmf"/><Relationship Id="rId11" Type="http://schemas.openxmlformats.org/officeDocument/2006/relationships/oleObject" Target="../embeddings/oleObject44.bin"/><Relationship Id="rId5" Type="http://schemas.openxmlformats.org/officeDocument/2006/relationships/oleObject" Target="../embeddings/oleObject41.bin"/><Relationship Id="rId15" Type="http://schemas.openxmlformats.org/officeDocument/2006/relationships/oleObject" Target="../embeddings/oleObject46.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43.bin"/><Relationship Id="rId14" Type="http://schemas.openxmlformats.org/officeDocument/2006/relationships/image" Target="../media/image52.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oleObject" Target="../embeddings/oleObject47.bin"/><Relationship Id="rId7" Type="http://schemas.openxmlformats.org/officeDocument/2006/relationships/image" Target="../media/image55.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48.bin"/><Relationship Id="rId5" Type="http://schemas.openxmlformats.org/officeDocument/2006/relationships/image" Target="../media/image66.png"/><Relationship Id="rId4" Type="http://schemas.openxmlformats.org/officeDocument/2006/relationships/image" Target="../media/image54.wmf"/><Relationship Id="rId9" Type="http://schemas.openxmlformats.org/officeDocument/2006/relationships/image" Target="../media/image56.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58.wmf"/><Relationship Id="rId5" Type="http://schemas.openxmlformats.org/officeDocument/2006/relationships/oleObject" Target="../embeddings/oleObject51.bin"/><Relationship Id="rId4" Type="http://schemas.openxmlformats.org/officeDocument/2006/relationships/image" Target="../media/image57.wmf"/></Relationships>
</file>

<file path=ppt/slides/_rels/slide22.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5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image" Target="../media/image60.wmf"/><Relationship Id="rId3" Type="http://schemas.openxmlformats.org/officeDocument/2006/relationships/image" Target="../media/image72.png"/><Relationship Id="rId7" Type="http://schemas.openxmlformats.org/officeDocument/2006/relationships/oleObject" Target="../embeddings/oleObject52.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75.png"/><Relationship Id="rId5" Type="http://schemas.openxmlformats.org/officeDocument/2006/relationships/image" Target="../media/image74.png"/><Relationship Id="rId4" Type="http://schemas.openxmlformats.org/officeDocument/2006/relationships/image" Target="../media/image73.png"/></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3.bin"/><Relationship Id="rId7" Type="http://schemas.openxmlformats.org/officeDocument/2006/relationships/image" Target="../media/image79.png"/><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78.png"/><Relationship Id="rId5" Type="http://schemas.openxmlformats.org/officeDocument/2006/relationships/image" Target="../media/image62.png"/><Relationship Id="rId4" Type="http://schemas.openxmlformats.org/officeDocument/2006/relationships/image" Target="../media/image61.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55.bin"/><Relationship Id="rId13" Type="http://schemas.openxmlformats.org/officeDocument/2006/relationships/image" Target="../media/image66.wmf"/><Relationship Id="rId3" Type="http://schemas.openxmlformats.org/officeDocument/2006/relationships/notesSlide" Target="../notesSlides/notesSlide1.xml"/><Relationship Id="rId7" Type="http://schemas.openxmlformats.org/officeDocument/2006/relationships/image" Target="../media/image85.png"/><Relationship Id="rId12" Type="http://schemas.openxmlformats.org/officeDocument/2006/relationships/oleObject" Target="../embeddings/oleObject57.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84.png"/><Relationship Id="rId11" Type="http://schemas.openxmlformats.org/officeDocument/2006/relationships/image" Target="../media/image65.wmf"/><Relationship Id="rId5" Type="http://schemas.openxmlformats.org/officeDocument/2006/relationships/image" Target="../media/image63.wmf"/><Relationship Id="rId15" Type="http://schemas.openxmlformats.org/officeDocument/2006/relationships/image" Target="../media/image87.png"/><Relationship Id="rId10" Type="http://schemas.openxmlformats.org/officeDocument/2006/relationships/oleObject" Target="../embeddings/oleObject56.bin"/><Relationship Id="rId4" Type="http://schemas.openxmlformats.org/officeDocument/2006/relationships/oleObject" Target="../embeddings/oleObject54.bin"/><Relationship Id="rId9" Type="http://schemas.openxmlformats.org/officeDocument/2006/relationships/image" Target="../media/image64.wmf"/><Relationship Id="rId14" Type="http://schemas.openxmlformats.org/officeDocument/2006/relationships/image" Target="../media/image67.png"/></Relationships>
</file>

<file path=ppt/slides/_rels/slide26.x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oleObject" Target="../embeddings/oleObject58.bin"/><Relationship Id="rId7" Type="http://schemas.openxmlformats.org/officeDocument/2006/relationships/oleObject" Target="../embeddings/oleObject60.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69.wmf"/><Relationship Id="rId5" Type="http://schemas.openxmlformats.org/officeDocument/2006/relationships/oleObject" Target="../embeddings/oleObject59.bin"/><Relationship Id="rId4" Type="http://schemas.openxmlformats.org/officeDocument/2006/relationships/image" Target="../media/image68.wmf"/></Relationships>
</file>

<file path=ppt/slides/_rels/slide27.x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oleObject" Target="../embeddings/oleObject61.bin"/><Relationship Id="rId7" Type="http://schemas.openxmlformats.org/officeDocument/2006/relationships/oleObject" Target="../embeddings/oleObject63.bin"/><Relationship Id="rId12" Type="http://schemas.openxmlformats.org/officeDocument/2006/relationships/image" Target="../media/image75.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72.wmf"/><Relationship Id="rId11" Type="http://schemas.openxmlformats.org/officeDocument/2006/relationships/oleObject" Target="../embeddings/oleObject65.bin"/><Relationship Id="rId5" Type="http://schemas.openxmlformats.org/officeDocument/2006/relationships/oleObject" Target="../embeddings/oleObject62.bin"/><Relationship Id="rId10" Type="http://schemas.openxmlformats.org/officeDocument/2006/relationships/image" Target="../media/image74.wmf"/><Relationship Id="rId4" Type="http://schemas.openxmlformats.org/officeDocument/2006/relationships/image" Target="../media/image71.wmf"/><Relationship Id="rId9" Type="http://schemas.openxmlformats.org/officeDocument/2006/relationships/oleObject" Target="../embeddings/oleObject64.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77.png"/><Relationship Id="rId4" Type="http://schemas.openxmlformats.org/officeDocument/2006/relationships/image" Target="../media/image76.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67.bin"/><Relationship Id="rId2" Type="http://schemas.openxmlformats.org/officeDocument/2006/relationships/slideLayout" Target="../slideLayouts/slideLayout7.xml"/><Relationship Id="rId1" Type="http://schemas.openxmlformats.org/officeDocument/2006/relationships/vmlDrawing" Target="../drawings/vmlDrawing24.vml"/><Relationship Id="rId4" Type="http://schemas.openxmlformats.org/officeDocument/2006/relationships/image" Target="../media/image74.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10.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4.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980728"/>
            <a:ext cx="8132440" cy="1470025"/>
          </a:xfrm>
        </p:spPr>
        <p:txBody>
          <a:bodyPr>
            <a:normAutofit/>
          </a:bodyPr>
          <a:lstStyle/>
          <a:p>
            <a:r>
              <a:rPr lang="it-IT" b="1" dirty="0" smtClean="0">
                <a:solidFill>
                  <a:srgbClr val="170AC6"/>
                </a:solidFill>
                <a:latin typeface="Calibri" pitchFamily="34" charset="0"/>
              </a:rPr>
              <a:t>Termodinamica di soluzioni di polimeri</a:t>
            </a:r>
            <a:endParaRPr lang="it-IT" dirty="0">
              <a:solidFill>
                <a:srgbClr val="170AC6"/>
              </a:solidFill>
              <a:latin typeface="Calibri" pitchFamily="34" charset="0"/>
            </a:endParaRPr>
          </a:p>
        </p:txBody>
      </p:sp>
      <p:sp>
        <p:nvSpPr>
          <p:cNvPr id="6" name="Rettangolo 5"/>
          <p:cNvSpPr/>
          <p:nvPr/>
        </p:nvSpPr>
        <p:spPr>
          <a:xfrm>
            <a:off x="431032" y="2420888"/>
            <a:ext cx="8245424" cy="3600986"/>
          </a:xfrm>
          <a:prstGeom prst="rect">
            <a:avLst/>
          </a:prstGeom>
        </p:spPr>
        <p:txBody>
          <a:bodyPr wrap="square">
            <a:spAutoFit/>
          </a:bodyPr>
          <a:lstStyle/>
          <a:p>
            <a:pPr algn="just">
              <a:lnSpc>
                <a:spcPct val="150000"/>
              </a:lnSpc>
            </a:pPr>
            <a:r>
              <a:rPr lang="it-IT" sz="2400" dirty="0" smtClean="0">
                <a:solidFill>
                  <a:srgbClr val="0000FF"/>
                </a:solidFill>
              </a:rPr>
              <a:t>C’è una notevole differenza tra le soluzioni dei polimeri e quelle delle molecole piccole dovuta alla differenza di dimensioni tra le molecole polimeriche e quelle del solvente.</a:t>
            </a:r>
          </a:p>
          <a:p>
            <a:pPr algn="just">
              <a:lnSpc>
                <a:spcPct val="150000"/>
              </a:lnSpc>
            </a:pPr>
            <a:r>
              <a:rPr lang="it-IT" sz="2400" dirty="0" smtClean="0">
                <a:solidFill>
                  <a:srgbClr val="0000FF"/>
                </a:solidFill>
              </a:rPr>
              <a:t>La trattazione è dovuta indipendentemente a </a:t>
            </a:r>
            <a:r>
              <a:rPr lang="it-IT" sz="2400" dirty="0" err="1" smtClean="0">
                <a:solidFill>
                  <a:srgbClr val="0000FF"/>
                </a:solidFill>
              </a:rPr>
              <a:t>Flory</a:t>
            </a:r>
            <a:r>
              <a:rPr lang="it-IT" sz="2400" dirty="0" smtClean="0">
                <a:solidFill>
                  <a:srgbClr val="0000FF"/>
                </a:solidFill>
              </a:rPr>
              <a:t> ed Huggins:</a:t>
            </a:r>
          </a:p>
          <a:p>
            <a:pPr algn="just">
              <a:lnSpc>
                <a:spcPct val="150000"/>
              </a:lnSpc>
            </a:pPr>
            <a:endParaRPr lang="it-IT" sz="2400" dirty="0" smtClean="0">
              <a:solidFill>
                <a:srgbClr val="0000FF"/>
              </a:solidFill>
            </a:endParaRPr>
          </a:p>
          <a:p>
            <a:pPr algn="just">
              <a:lnSpc>
                <a:spcPct val="150000"/>
              </a:lnSpc>
            </a:pPr>
            <a:r>
              <a:rPr lang="it-IT" sz="1600" dirty="0" smtClean="0">
                <a:solidFill>
                  <a:srgbClr val="0000FF"/>
                </a:solidFill>
              </a:rPr>
              <a:t>P.J. </a:t>
            </a:r>
            <a:r>
              <a:rPr lang="it-IT" sz="1600" dirty="0" err="1" smtClean="0">
                <a:solidFill>
                  <a:srgbClr val="0000FF"/>
                </a:solidFill>
              </a:rPr>
              <a:t>Flory</a:t>
            </a:r>
            <a:r>
              <a:rPr lang="it-IT" sz="1600" dirty="0" smtClean="0">
                <a:solidFill>
                  <a:srgbClr val="0000FF"/>
                </a:solidFill>
              </a:rPr>
              <a:t>, </a:t>
            </a:r>
            <a:r>
              <a:rPr lang="it-IT" sz="1600" i="1" dirty="0" smtClean="0">
                <a:solidFill>
                  <a:srgbClr val="0000FF"/>
                </a:solidFill>
              </a:rPr>
              <a:t>Journal </a:t>
            </a:r>
            <a:r>
              <a:rPr lang="it-IT" sz="1600" i="1" dirty="0">
                <a:solidFill>
                  <a:srgbClr val="0000FF"/>
                </a:solidFill>
              </a:rPr>
              <a:t>of </a:t>
            </a:r>
            <a:r>
              <a:rPr lang="it-IT" sz="1600" i="1" dirty="0" err="1" smtClean="0">
                <a:solidFill>
                  <a:srgbClr val="0000FF"/>
                </a:solidFill>
              </a:rPr>
              <a:t>Chemical</a:t>
            </a:r>
            <a:r>
              <a:rPr lang="it-IT" sz="1600" i="1" dirty="0" smtClean="0">
                <a:solidFill>
                  <a:srgbClr val="0000FF"/>
                </a:solidFill>
              </a:rPr>
              <a:t> </a:t>
            </a:r>
            <a:r>
              <a:rPr lang="it-IT" sz="1600" i="1" dirty="0" err="1" smtClean="0">
                <a:solidFill>
                  <a:srgbClr val="0000FF"/>
                </a:solidFill>
              </a:rPr>
              <a:t>Physics</a:t>
            </a:r>
            <a:r>
              <a:rPr lang="it-IT" sz="1600" dirty="0" smtClean="0">
                <a:solidFill>
                  <a:srgbClr val="0000FF"/>
                </a:solidFill>
              </a:rPr>
              <a:t>, vol. 10, p. 151 (1942)</a:t>
            </a:r>
          </a:p>
          <a:p>
            <a:pPr algn="just">
              <a:lnSpc>
                <a:spcPct val="150000"/>
              </a:lnSpc>
            </a:pPr>
            <a:r>
              <a:rPr lang="it-IT" sz="1600" dirty="0" smtClean="0">
                <a:solidFill>
                  <a:srgbClr val="0000FF"/>
                </a:solidFill>
              </a:rPr>
              <a:t>M.L. Huggins, </a:t>
            </a:r>
            <a:r>
              <a:rPr lang="it-IT" sz="1600" i="1" dirty="0">
                <a:solidFill>
                  <a:srgbClr val="0000FF"/>
                </a:solidFill>
              </a:rPr>
              <a:t>Journal of </a:t>
            </a:r>
            <a:r>
              <a:rPr lang="it-IT" sz="1600" i="1" dirty="0" err="1">
                <a:solidFill>
                  <a:srgbClr val="0000FF"/>
                </a:solidFill>
              </a:rPr>
              <a:t>Physical</a:t>
            </a:r>
            <a:r>
              <a:rPr lang="it-IT" sz="1600" i="1" dirty="0">
                <a:solidFill>
                  <a:srgbClr val="0000FF"/>
                </a:solidFill>
              </a:rPr>
              <a:t> </a:t>
            </a:r>
            <a:r>
              <a:rPr lang="it-IT" sz="1600" i="1" dirty="0" err="1">
                <a:solidFill>
                  <a:srgbClr val="0000FF"/>
                </a:solidFill>
              </a:rPr>
              <a:t>Chemistry</a:t>
            </a:r>
            <a:r>
              <a:rPr lang="it-IT" sz="1600" dirty="0">
                <a:solidFill>
                  <a:srgbClr val="0000FF"/>
                </a:solidFill>
              </a:rPr>
              <a:t>, </a:t>
            </a:r>
            <a:r>
              <a:rPr lang="it-IT" sz="1600" dirty="0" err="1" smtClean="0">
                <a:solidFill>
                  <a:srgbClr val="0000FF"/>
                </a:solidFill>
              </a:rPr>
              <a:t>vol</a:t>
            </a:r>
            <a:r>
              <a:rPr lang="it-IT" sz="1600" dirty="0" smtClean="0">
                <a:solidFill>
                  <a:srgbClr val="0000FF"/>
                </a:solidFill>
              </a:rPr>
              <a:t> 46, p 151 (1942)</a:t>
            </a:r>
            <a:endParaRPr lang="it-IT" sz="1600" dirty="0">
              <a:solidFill>
                <a:srgbClr val="0000FF"/>
              </a:solidFill>
            </a:endParaRPr>
          </a:p>
        </p:txBody>
      </p:sp>
      <p:pic>
        <p:nvPicPr>
          <p:cNvPr id="24578" name="Picture 2" descr="http://www2.chemistry.msu.edu/Portraits/images/flory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2160" y="4653136"/>
            <a:ext cx="1612892" cy="2051348"/>
          </a:xfrm>
          <a:prstGeom prst="rect">
            <a:avLst/>
          </a:prstGeom>
          <a:noFill/>
          <a:extLst>
            <a:ext uri="{909E8E84-426E-40DD-AFC4-6F175D3DCCD1}">
              <a14:hiddenFill xmlns:a14="http://schemas.microsoft.com/office/drawing/2010/main">
                <a:solidFill>
                  <a:srgbClr val="FFFFFF"/>
                </a:solidFill>
              </a14:hiddenFill>
            </a:ext>
          </a:extLst>
        </p:spPr>
      </p:pic>
      <p:pic>
        <p:nvPicPr>
          <p:cNvPr id="2457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8396" y="4640473"/>
            <a:ext cx="1410122" cy="20368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868333185"/>
              </p:ext>
            </p:extLst>
          </p:nvPr>
        </p:nvGraphicFramePr>
        <p:xfrm>
          <a:off x="3275856" y="836712"/>
          <a:ext cx="2759075" cy="447675"/>
        </p:xfrm>
        <a:graphic>
          <a:graphicData uri="http://schemas.openxmlformats.org/presentationml/2006/ole">
            <mc:AlternateContent xmlns:mc="http://schemas.openxmlformats.org/markup-compatibility/2006">
              <mc:Choice xmlns:v="urn:schemas-microsoft-com:vml" Requires="v">
                <p:oleObj spid="_x0000_s25802" name="Equazione" r:id="rId3" imgW="1409700" imgH="228600" progId="Equation.3">
                  <p:embed/>
                </p:oleObj>
              </mc:Choice>
              <mc:Fallback>
                <p:oleObj name="Equazione" r:id="rId3" imgW="1409700" imgH="228600" progId="Equation.3">
                  <p:embed/>
                  <p:pic>
                    <p:nvPicPr>
                      <p:cNvPr id="0" name="Picture 19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836712"/>
                        <a:ext cx="2759075"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CasellaDiTesto 2"/>
          <p:cNvSpPr txBox="1"/>
          <p:nvPr/>
        </p:nvSpPr>
        <p:spPr>
          <a:xfrm>
            <a:off x="755577" y="1772816"/>
            <a:ext cx="7992888" cy="1938992"/>
          </a:xfrm>
          <a:prstGeom prst="rect">
            <a:avLst/>
          </a:prstGeom>
          <a:noFill/>
        </p:spPr>
        <p:txBody>
          <a:bodyPr wrap="square" rtlCol="0">
            <a:spAutoFit/>
          </a:bodyPr>
          <a:lstStyle/>
          <a:p>
            <a:pPr algn="just"/>
            <a:r>
              <a:rPr lang="it-IT" sz="2000" dirty="0" smtClean="0">
                <a:solidFill>
                  <a:srgbClr val="170AC6"/>
                </a:solidFill>
              </a:rPr>
              <a:t>Nelle </a:t>
            </a:r>
            <a:r>
              <a:rPr lang="it-IT" sz="2000" b="1" i="1" dirty="0" smtClean="0">
                <a:solidFill>
                  <a:srgbClr val="C00000"/>
                </a:solidFill>
              </a:rPr>
              <a:t>soluzioni ideali (</a:t>
            </a:r>
            <a:r>
              <a:rPr lang="it-IT" sz="2000" b="1" i="1" dirty="0" smtClean="0">
                <a:solidFill>
                  <a:srgbClr val="C00000"/>
                </a:solidFill>
                <a:sym typeface="Symbol"/>
              </a:rPr>
              <a:t></a:t>
            </a:r>
            <a:r>
              <a:rPr lang="it-IT" sz="2000" b="1" i="1" dirty="0" err="1" smtClean="0">
                <a:solidFill>
                  <a:srgbClr val="C00000"/>
                </a:solidFill>
              </a:rPr>
              <a:t>H</a:t>
            </a:r>
            <a:r>
              <a:rPr lang="it-IT" sz="2000" b="1" i="1" baseline="-25000" dirty="0" err="1" smtClean="0">
                <a:solidFill>
                  <a:srgbClr val="C00000"/>
                </a:solidFill>
              </a:rPr>
              <a:t>mix</a:t>
            </a:r>
            <a:r>
              <a:rPr lang="it-IT" sz="2000" b="1" i="1" dirty="0" smtClean="0">
                <a:solidFill>
                  <a:srgbClr val="C00000"/>
                </a:solidFill>
              </a:rPr>
              <a:t> = 0)</a:t>
            </a:r>
            <a:r>
              <a:rPr lang="it-IT" sz="2000" dirty="0" smtClean="0">
                <a:solidFill>
                  <a:srgbClr val="170AC6"/>
                </a:solidFill>
              </a:rPr>
              <a:t>  il mescolamento avviene sempre (per tutte le temperature) così avviene anche nel mescolamento esotermico.</a:t>
            </a:r>
          </a:p>
          <a:p>
            <a:pPr algn="just"/>
            <a:endParaRPr lang="it-IT" sz="2000" dirty="0">
              <a:solidFill>
                <a:srgbClr val="170AC6"/>
              </a:solidFill>
            </a:endParaRPr>
          </a:p>
          <a:p>
            <a:pPr algn="just"/>
            <a:r>
              <a:rPr lang="it-IT" sz="2000" dirty="0" smtClean="0">
                <a:solidFill>
                  <a:srgbClr val="170AC6"/>
                </a:solidFill>
              </a:rPr>
              <a:t>Nel mescolamento endotermico il mescolamento avviene solo se la temperatura è alta abbastanza per cui la variazione di entropia permette di superare il contributo entalpico positivo (</a:t>
            </a:r>
            <a:r>
              <a:rPr lang="it-IT" sz="2000" dirty="0" err="1" smtClean="0">
                <a:solidFill>
                  <a:srgbClr val="170AC6"/>
                </a:solidFill>
              </a:rPr>
              <a:t>temp</a:t>
            </a:r>
            <a:r>
              <a:rPr lang="it-IT" sz="2000" dirty="0" smtClean="0">
                <a:solidFill>
                  <a:srgbClr val="170AC6"/>
                </a:solidFill>
              </a:rPr>
              <a:t> critica).</a:t>
            </a:r>
            <a:endParaRPr lang="en-US" sz="2000" dirty="0">
              <a:solidFill>
                <a:srgbClr val="170AC6"/>
              </a:solidFill>
            </a:endParaRPr>
          </a:p>
        </p:txBody>
      </p:sp>
      <p:graphicFrame>
        <p:nvGraphicFramePr>
          <p:cNvPr id="4" name="Oggetto 3"/>
          <p:cNvGraphicFramePr>
            <a:graphicFrameLocks noChangeAspect="1"/>
          </p:cNvGraphicFramePr>
          <p:nvPr>
            <p:extLst>
              <p:ext uri="{D42A27DB-BD31-4B8C-83A1-F6EECF244321}">
                <p14:modId xmlns:p14="http://schemas.microsoft.com/office/powerpoint/2010/main" val="1501402786"/>
              </p:ext>
            </p:extLst>
          </p:nvPr>
        </p:nvGraphicFramePr>
        <p:xfrm>
          <a:off x="2051720" y="4077072"/>
          <a:ext cx="5119687" cy="846137"/>
        </p:xfrm>
        <a:graphic>
          <a:graphicData uri="http://schemas.openxmlformats.org/presentationml/2006/ole">
            <mc:AlternateContent xmlns:mc="http://schemas.openxmlformats.org/markup-compatibility/2006">
              <mc:Choice xmlns:v="urn:schemas-microsoft-com:vml" Requires="v">
                <p:oleObj spid="_x0000_s25803" name="Equazione" r:id="rId5" imgW="2616200" imgH="431800" progId="Equation.3">
                  <p:embed/>
                </p:oleObj>
              </mc:Choice>
              <mc:Fallback>
                <p:oleObj name="Equazione" r:id="rId5" imgW="2616200" imgH="431800" progId="Equation.3">
                  <p:embed/>
                  <p:pic>
                    <p:nvPicPr>
                      <p:cNvPr id="0" name="Picture 19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4077072"/>
                        <a:ext cx="5119687" cy="846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11458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descr="http://www.pslc.ws/macrog/images/graph2.gif">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92080" y="1124744"/>
            <a:ext cx="1954842" cy="1954843"/>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350676" y="260648"/>
            <a:ext cx="8496944" cy="707886"/>
          </a:xfrm>
          <a:prstGeom prst="rect">
            <a:avLst/>
          </a:prstGeom>
          <a:noFill/>
        </p:spPr>
        <p:txBody>
          <a:bodyPr wrap="square" rtlCol="0">
            <a:spAutoFit/>
          </a:bodyPr>
          <a:lstStyle/>
          <a:p>
            <a:pPr algn="just"/>
            <a:r>
              <a:rPr lang="it-IT" sz="2000" dirty="0" smtClean="0">
                <a:solidFill>
                  <a:srgbClr val="170AC6"/>
                </a:solidFill>
              </a:rPr>
              <a:t>Nel mescolamento di un polimero con un solvente non si può usare il modello dell’interscambiabilità delle molecole, ma si può usare un approccio simile.</a:t>
            </a:r>
            <a:endParaRPr lang="en-US" sz="2000" dirty="0">
              <a:solidFill>
                <a:srgbClr val="170AC6"/>
              </a:solidFill>
            </a:endParaRPr>
          </a:p>
        </p:txBody>
      </p:sp>
      <p:pic>
        <p:nvPicPr>
          <p:cNvPr id="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63688" y="1124744"/>
            <a:ext cx="2016224" cy="1903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Connettore 2 3"/>
          <p:cNvCxnSpPr/>
          <p:nvPr/>
        </p:nvCxnSpPr>
        <p:spPr>
          <a:xfrm>
            <a:off x="4106445" y="1844824"/>
            <a:ext cx="864096" cy="0"/>
          </a:xfrm>
          <a:prstGeom prst="straightConnector1">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8" name="CasellaDiTesto 7"/>
          <p:cNvSpPr txBox="1"/>
          <p:nvPr/>
        </p:nvSpPr>
        <p:spPr>
          <a:xfrm>
            <a:off x="290021" y="3212976"/>
            <a:ext cx="8496944" cy="1631216"/>
          </a:xfrm>
          <a:prstGeom prst="rect">
            <a:avLst/>
          </a:prstGeom>
          <a:noFill/>
        </p:spPr>
        <p:txBody>
          <a:bodyPr wrap="square" rtlCol="0">
            <a:spAutoFit/>
          </a:bodyPr>
          <a:lstStyle/>
          <a:p>
            <a:pPr algn="just"/>
            <a:r>
              <a:rPr lang="it-IT" sz="2000" dirty="0" smtClean="0">
                <a:solidFill>
                  <a:srgbClr val="170AC6"/>
                </a:solidFill>
              </a:rPr>
              <a:t>Il polimero è costituito da segmenti dello stesso volume delle molecole di solvente.</a:t>
            </a:r>
          </a:p>
          <a:p>
            <a:pPr algn="just"/>
            <a:r>
              <a:rPr lang="it-IT" sz="2000" dirty="0" smtClean="0">
                <a:solidFill>
                  <a:srgbClr val="170AC6"/>
                </a:solidFill>
              </a:rPr>
              <a:t>Questi possono essere </a:t>
            </a:r>
            <a:r>
              <a:rPr lang="it-IT" sz="2000" dirty="0" err="1" smtClean="0">
                <a:solidFill>
                  <a:srgbClr val="170AC6"/>
                </a:solidFill>
              </a:rPr>
              <a:t>interscambiati</a:t>
            </a:r>
            <a:r>
              <a:rPr lang="it-IT" sz="2000" dirty="0" smtClean="0">
                <a:solidFill>
                  <a:srgbClr val="170AC6"/>
                </a:solidFill>
              </a:rPr>
              <a:t> ma si deve conservare la connettività del polimero.</a:t>
            </a:r>
          </a:p>
          <a:p>
            <a:pPr algn="just"/>
            <a:r>
              <a:rPr lang="it-IT" sz="2000" dirty="0" smtClean="0">
                <a:solidFill>
                  <a:srgbClr val="170AC6"/>
                </a:solidFill>
              </a:rPr>
              <a:t>Se i volumi molari del solvente e del polimero sono: </a:t>
            </a:r>
            <a:endParaRPr lang="en-US" sz="2000" dirty="0">
              <a:solidFill>
                <a:srgbClr val="170AC6"/>
              </a:solidFill>
            </a:endParaRPr>
          </a:p>
        </p:txBody>
      </p:sp>
      <p:graphicFrame>
        <p:nvGraphicFramePr>
          <p:cNvPr id="9" name="Oggetto 8"/>
          <p:cNvGraphicFramePr>
            <a:graphicFrameLocks noChangeAspect="1"/>
          </p:cNvGraphicFramePr>
          <p:nvPr>
            <p:extLst>
              <p:ext uri="{D42A27DB-BD31-4B8C-83A1-F6EECF244321}">
                <p14:modId xmlns:p14="http://schemas.microsoft.com/office/powerpoint/2010/main" val="1854466914"/>
              </p:ext>
            </p:extLst>
          </p:nvPr>
        </p:nvGraphicFramePr>
        <p:xfrm>
          <a:off x="3131839" y="4869160"/>
          <a:ext cx="2444157" cy="864096"/>
        </p:xfrm>
        <a:graphic>
          <a:graphicData uri="http://schemas.openxmlformats.org/presentationml/2006/ole">
            <mc:AlternateContent xmlns:mc="http://schemas.openxmlformats.org/markup-compatibility/2006">
              <mc:Choice xmlns:v="urn:schemas-microsoft-com:vml" Requires="v">
                <p:oleObj spid="_x0000_s23657" name="Equazione" r:id="rId6" imgW="1256755" imgH="444307" progId="Equation.3">
                  <p:embed/>
                </p:oleObj>
              </mc:Choice>
              <mc:Fallback>
                <p:oleObj name="Equazione" r:id="rId6" imgW="1256755" imgH="444307" progId="Equation.3">
                  <p:embed/>
                  <p:pic>
                    <p:nvPicPr>
                      <p:cNvPr id="0" name="Picture 9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31839" y="4869160"/>
                        <a:ext cx="2444157" cy="8640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asellaDiTesto 9"/>
          <p:cNvSpPr txBox="1"/>
          <p:nvPr/>
        </p:nvSpPr>
        <p:spPr>
          <a:xfrm>
            <a:off x="350676" y="5765481"/>
            <a:ext cx="7974875" cy="400110"/>
          </a:xfrm>
          <a:prstGeom prst="rect">
            <a:avLst/>
          </a:prstGeom>
          <a:noFill/>
        </p:spPr>
        <p:txBody>
          <a:bodyPr wrap="none" rtlCol="0">
            <a:spAutoFit/>
          </a:bodyPr>
          <a:lstStyle/>
          <a:p>
            <a:r>
              <a:rPr lang="it-IT" sz="2000" dirty="0" smtClean="0">
                <a:solidFill>
                  <a:srgbClr val="170AC6"/>
                </a:solidFill>
              </a:rPr>
              <a:t>Dove </a:t>
            </a:r>
            <a:r>
              <a:rPr lang="it-IT" sz="2000" b="1" i="1" dirty="0" smtClean="0">
                <a:solidFill>
                  <a:srgbClr val="C00000"/>
                </a:solidFill>
              </a:rPr>
              <a:t>x</a:t>
            </a:r>
            <a:r>
              <a:rPr lang="it-IT" sz="2000" dirty="0" smtClean="0">
                <a:solidFill>
                  <a:srgbClr val="170AC6"/>
                </a:solidFill>
              </a:rPr>
              <a:t> rappresenta il grado di polimerizzazione (ma non necessariamente).</a:t>
            </a:r>
            <a:endParaRPr lang="en-US" sz="2000" dirty="0">
              <a:solidFill>
                <a:srgbClr val="170AC6"/>
              </a:solidFill>
            </a:endParaRPr>
          </a:p>
        </p:txBody>
      </p:sp>
    </p:spTree>
    <p:extLst>
      <p:ext uri="{BB962C8B-B14F-4D97-AF65-F5344CB8AC3E}">
        <p14:creationId xmlns:p14="http://schemas.microsoft.com/office/powerpoint/2010/main" val="594943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asellaDiTesto 1"/>
              <p:cNvSpPr txBox="1"/>
              <p:nvPr/>
            </p:nvSpPr>
            <p:spPr>
              <a:xfrm>
                <a:off x="539552" y="236161"/>
                <a:ext cx="8064896" cy="1015663"/>
              </a:xfrm>
              <a:prstGeom prst="rect">
                <a:avLst/>
              </a:prstGeom>
              <a:noFill/>
            </p:spPr>
            <p:txBody>
              <a:bodyPr wrap="square" rtlCol="0">
                <a:spAutoFit/>
              </a:bodyPr>
              <a:lstStyle/>
              <a:p>
                <a:pPr algn="just"/>
                <a:r>
                  <a:rPr lang="it-IT" sz="2000" dirty="0" smtClean="0">
                    <a:solidFill>
                      <a:srgbClr val="170AC6"/>
                    </a:solidFill>
                  </a:rPr>
                  <a:t>I segmenti di polimeri non possono essere messi a caso per la loro connettività e la relazione tra numero di molecole e numero di posizioni diviene:  </a:t>
                </a:r>
                <a14:m>
                  <m:oMath xmlns:m="http://schemas.openxmlformats.org/officeDocument/2006/math">
                    <m:r>
                      <a:rPr lang="it-IT" sz="2000" b="1" i="1" smtClean="0">
                        <a:solidFill>
                          <a:srgbClr val="C00000"/>
                        </a:solidFill>
                        <a:latin typeface="Cambria Math"/>
                      </a:rPr>
                      <m:t>𝑵</m:t>
                    </m:r>
                    <m:r>
                      <a:rPr lang="it-IT" sz="2000" b="1" i="1" baseline="-25000" smtClean="0">
                        <a:solidFill>
                          <a:srgbClr val="C00000"/>
                        </a:solidFill>
                        <a:latin typeface="Cambria Math"/>
                      </a:rPr>
                      <m:t>𝟎</m:t>
                    </m:r>
                    <m:r>
                      <a:rPr lang="it-IT" sz="2000" b="1" i="1" smtClean="0">
                        <a:solidFill>
                          <a:srgbClr val="C00000"/>
                        </a:solidFill>
                        <a:latin typeface="Cambria Math"/>
                      </a:rPr>
                      <m:t>=</m:t>
                    </m:r>
                    <m:r>
                      <a:rPr lang="it-IT" sz="2000" b="1" i="1" smtClean="0">
                        <a:solidFill>
                          <a:srgbClr val="C00000"/>
                        </a:solidFill>
                        <a:latin typeface="Cambria Math"/>
                      </a:rPr>
                      <m:t>𝑵</m:t>
                    </m:r>
                    <m:r>
                      <a:rPr lang="it-IT" sz="2000" b="1" i="1" baseline="-25000" smtClean="0">
                        <a:solidFill>
                          <a:srgbClr val="C00000"/>
                        </a:solidFill>
                        <a:latin typeface="Cambria Math"/>
                      </a:rPr>
                      <m:t>𝟏</m:t>
                    </m:r>
                    <m:r>
                      <a:rPr lang="it-IT" sz="2000" b="1" i="1" smtClean="0">
                        <a:solidFill>
                          <a:srgbClr val="C00000"/>
                        </a:solidFill>
                        <a:latin typeface="Cambria Math"/>
                      </a:rPr>
                      <m:t>+</m:t>
                    </m:r>
                    <m:r>
                      <a:rPr lang="it-IT" sz="2000" b="1" i="1" smtClean="0">
                        <a:solidFill>
                          <a:srgbClr val="C00000"/>
                        </a:solidFill>
                        <a:latin typeface="Cambria Math"/>
                      </a:rPr>
                      <m:t>𝒙𝑵</m:t>
                    </m:r>
                    <m:r>
                      <a:rPr lang="it-IT" sz="2000" b="1" i="1" baseline="-25000" smtClean="0">
                        <a:solidFill>
                          <a:srgbClr val="C00000"/>
                        </a:solidFill>
                        <a:latin typeface="Cambria Math"/>
                      </a:rPr>
                      <m:t>𝟐</m:t>
                    </m:r>
                    <m:r>
                      <a:rPr lang="it-IT" sz="2000" b="0" i="1" smtClean="0">
                        <a:solidFill>
                          <a:srgbClr val="170AC6"/>
                        </a:solidFill>
                        <a:latin typeface="Cambria Math"/>
                      </a:rPr>
                      <m:t>.</m:t>
                    </m:r>
                  </m:oMath>
                </a14:m>
                <a:endParaRPr lang="en-US" sz="2000" dirty="0">
                  <a:solidFill>
                    <a:srgbClr val="170AC6"/>
                  </a:solidFill>
                </a:endParaRPr>
              </a:p>
            </p:txBody>
          </p:sp>
        </mc:Choice>
        <mc:Fallback xmlns="">
          <p:sp>
            <p:nvSpPr>
              <p:cNvPr id="2" name="CasellaDiTesto 1"/>
              <p:cNvSpPr txBox="1">
                <a:spLocks noRot="1" noChangeAspect="1" noMove="1" noResize="1" noEditPoints="1" noAdjustHandles="1" noChangeArrowheads="1" noChangeShapeType="1" noTextEdit="1"/>
              </p:cNvSpPr>
              <p:nvPr/>
            </p:nvSpPr>
            <p:spPr>
              <a:xfrm>
                <a:off x="539552" y="236161"/>
                <a:ext cx="8064896" cy="1015663"/>
              </a:xfrm>
              <a:prstGeom prst="rect">
                <a:avLst/>
              </a:prstGeom>
              <a:blipFill rotWithShape="1">
                <a:blip r:embed="rId2" cstate="print"/>
                <a:stretch>
                  <a:fillRect l="-832" t="-3012" r="-832" b="-10241"/>
                </a:stretch>
              </a:blipFill>
            </p:spPr>
            <p:txBody>
              <a:bodyPr/>
              <a:lstStyle/>
              <a:p>
                <a:r>
                  <a:rPr lang="en-US">
                    <a:noFill/>
                  </a:rPr>
                  <a:t> </a:t>
                </a:r>
              </a:p>
            </p:txBody>
          </p:sp>
        </mc:Fallback>
      </mc:AlternateContent>
      <p:pic>
        <p:nvPicPr>
          <p:cNvPr id="266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1771860"/>
            <a:ext cx="1545093" cy="14891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3" name="CasellaDiTesto 2"/>
              <p:cNvSpPr txBox="1"/>
              <p:nvPr/>
            </p:nvSpPr>
            <p:spPr>
              <a:xfrm>
                <a:off x="539552" y="1732044"/>
                <a:ext cx="6408712" cy="2246769"/>
              </a:xfrm>
              <a:prstGeom prst="rect">
                <a:avLst/>
              </a:prstGeom>
              <a:noFill/>
            </p:spPr>
            <p:txBody>
              <a:bodyPr wrap="square" rtlCol="0">
                <a:spAutoFit/>
              </a:bodyPr>
              <a:lstStyle/>
              <a:p>
                <a:pPr algn="just"/>
                <a:r>
                  <a:rPr lang="it-IT" sz="2000" dirty="0" smtClean="0">
                    <a:solidFill>
                      <a:srgbClr val="170AC6"/>
                    </a:solidFill>
                  </a:rPr>
                  <a:t>Prima di sistemare il solvente, mettiamo il primo segmento di una molecola di polimero nel reticolo dove altri </a:t>
                </a:r>
                <a14:m>
                  <m:oMath xmlns:m="http://schemas.openxmlformats.org/officeDocument/2006/math">
                    <m:r>
                      <a:rPr lang="it-IT" sz="2000" b="1" i="1" smtClean="0">
                        <a:solidFill>
                          <a:srgbClr val="C00000"/>
                        </a:solidFill>
                        <a:latin typeface="Cambria Math"/>
                      </a:rPr>
                      <m:t>𝒊</m:t>
                    </m:r>
                    <m:r>
                      <a:rPr lang="it-IT" sz="2000" b="0" i="0" smtClean="0">
                        <a:solidFill>
                          <a:srgbClr val="170AC6"/>
                        </a:solidFill>
                        <a:latin typeface="Cambria Math"/>
                      </a:rPr>
                      <m:t> </m:t>
                    </m:r>
                  </m:oMath>
                </a14:m>
                <a:r>
                  <a:rPr lang="it-IT" sz="2000" dirty="0" smtClean="0">
                    <a:solidFill>
                      <a:srgbClr val="170AC6"/>
                    </a:solidFill>
                  </a:rPr>
                  <a:t>polimeri sono presenti:</a:t>
                </a:r>
              </a:p>
              <a:p>
                <a:pPr algn="just"/>
                <a:r>
                  <a:rPr lang="it-IT" sz="2000" dirty="0" smtClean="0">
                    <a:solidFill>
                      <a:srgbClr val="170AC6"/>
                    </a:solidFill>
                  </a:rPr>
                  <a:t>Il numero di posizioni disponibili per il polimero </a:t>
                </a:r>
                <a14:m>
                  <m:oMath xmlns:m="http://schemas.openxmlformats.org/officeDocument/2006/math">
                    <m:r>
                      <a:rPr lang="it-IT" sz="2000" b="1" i="1">
                        <a:solidFill>
                          <a:srgbClr val="C00000"/>
                        </a:solidFill>
                        <a:latin typeface="Cambria Math"/>
                      </a:rPr>
                      <m:t>𝒊</m:t>
                    </m:r>
                  </m:oMath>
                </a14:m>
                <a:r>
                  <a:rPr lang="it-IT" sz="2000" b="1" i="1" dirty="0" smtClean="0">
                    <a:solidFill>
                      <a:srgbClr val="C00000"/>
                    </a:solidFill>
                    <a:latin typeface="Cambria Math" pitchFamily="18" charset="0"/>
                    <a:ea typeface="Cambria Math" pitchFamily="18" charset="0"/>
                  </a:rPr>
                  <a:t>+1</a:t>
                </a:r>
                <a:r>
                  <a:rPr lang="it-IT" sz="2000" dirty="0" smtClean="0">
                    <a:solidFill>
                      <a:srgbClr val="170AC6"/>
                    </a:solidFill>
                    <a:latin typeface="Cambria Math" pitchFamily="18" charset="0"/>
                    <a:ea typeface="Cambria Math" pitchFamily="18" charset="0"/>
                  </a:rPr>
                  <a:t> </a:t>
                </a:r>
                <a:r>
                  <a:rPr lang="it-IT" sz="2000" dirty="0" smtClean="0">
                    <a:solidFill>
                      <a:srgbClr val="170AC6"/>
                    </a:solidFill>
                  </a:rPr>
                  <a:t>sono </a:t>
                </a:r>
                <a14:m>
                  <m:oMath xmlns:m="http://schemas.openxmlformats.org/officeDocument/2006/math">
                    <m:r>
                      <a:rPr lang="it-IT" sz="2000" b="1" i="1" smtClean="0">
                        <a:solidFill>
                          <a:srgbClr val="C00000"/>
                        </a:solidFill>
                        <a:latin typeface="Cambria Math"/>
                      </a:rPr>
                      <m:t>𝑵</m:t>
                    </m:r>
                    <m:r>
                      <a:rPr lang="it-IT" sz="2000" b="1" i="1" baseline="-25000" smtClean="0">
                        <a:solidFill>
                          <a:srgbClr val="C00000"/>
                        </a:solidFill>
                        <a:latin typeface="Cambria Math"/>
                      </a:rPr>
                      <m:t>𝟎</m:t>
                    </m:r>
                    <m:r>
                      <a:rPr lang="it-IT" sz="2000" b="1" i="1" smtClean="0">
                        <a:solidFill>
                          <a:srgbClr val="C00000"/>
                        </a:solidFill>
                        <a:latin typeface="Cambria Math"/>
                      </a:rPr>
                      <m:t>−</m:t>
                    </m:r>
                    <m:r>
                      <a:rPr lang="it-IT" sz="2000" b="1" i="1" smtClean="0">
                        <a:solidFill>
                          <a:srgbClr val="C00000"/>
                        </a:solidFill>
                        <a:latin typeface="Cambria Math"/>
                      </a:rPr>
                      <m:t>𝒙</m:t>
                    </m:r>
                    <m:r>
                      <a:rPr lang="it-IT" sz="2000" b="1" i="1" smtClean="0">
                        <a:solidFill>
                          <a:srgbClr val="C00000"/>
                        </a:solidFill>
                        <a:latin typeface="Cambria Math"/>
                      </a:rPr>
                      <m:t> </m:t>
                    </m:r>
                    <m:r>
                      <a:rPr lang="it-IT" sz="2000" b="1" i="1" smtClean="0">
                        <a:solidFill>
                          <a:srgbClr val="C00000"/>
                        </a:solidFill>
                        <a:latin typeface="Cambria Math"/>
                      </a:rPr>
                      <m:t>𝒊</m:t>
                    </m:r>
                  </m:oMath>
                </a14:m>
                <a:r>
                  <a:rPr lang="en-US" sz="2000" dirty="0" smtClean="0">
                    <a:solidFill>
                      <a:srgbClr val="170AC6"/>
                    </a:solidFill>
                  </a:rPr>
                  <a:t>.</a:t>
                </a:r>
              </a:p>
              <a:p>
                <a:pPr algn="just"/>
                <a:endParaRPr lang="it-IT" sz="2000" dirty="0">
                  <a:solidFill>
                    <a:srgbClr val="170AC6"/>
                  </a:solidFill>
                </a:endParaRPr>
              </a:p>
              <a:p>
                <a:pPr algn="just"/>
                <a:r>
                  <a:rPr lang="it-IT" sz="2000" dirty="0" smtClean="0">
                    <a:solidFill>
                      <a:srgbClr val="170AC6"/>
                    </a:solidFill>
                  </a:rPr>
                  <a:t>Il secondo segmento deve occupare una posizione vicina.</a:t>
                </a:r>
                <a:endParaRPr lang="en-US" sz="2000" dirty="0">
                  <a:solidFill>
                    <a:srgbClr val="170AC6"/>
                  </a:solidFill>
                </a:endParaRPr>
              </a:p>
            </p:txBody>
          </p:sp>
        </mc:Choice>
        <mc:Fallback xmlns="">
          <p:sp>
            <p:nvSpPr>
              <p:cNvPr id="3" name="CasellaDiTesto 2"/>
              <p:cNvSpPr txBox="1">
                <a:spLocks noRot="1" noChangeAspect="1" noMove="1" noResize="1" noEditPoints="1" noAdjustHandles="1" noChangeArrowheads="1" noChangeShapeType="1" noTextEdit="1"/>
              </p:cNvSpPr>
              <p:nvPr/>
            </p:nvSpPr>
            <p:spPr>
              <a:xfrm>
                <a:off x="539552" y="1732044"/>
                <a:ext cx="6408712" cy="2246769"/>
              </a:xfrm>
              <a:prstGeom prst="rect">
                <a:avLst/>
              </a:prstGeom>
              <a:blipFill rotWithShape="1">
                <a:blip r:embed="rId4" cstate="print"/>
                <a:stretch>
                  <a:fillRect l="-1047" t="-1355" r="-951" b="-3794"/>
                </a:stretch>
              </a:blipFill>
            </p:spPr>
            <p:txBody>
              <a:bodyPr/>
              <a:lstStyle/>
              <a:p>
                <a:r>
                  <a:rPr lang="en-US">
                    <a:noFill/>
                  </a:rPr>
                  <a:t> </a:t>
                </a:r>
              </a:p>
            </p:txBody>
          </p:sp>
        </mc:Fallback>
      </mc:AlternateContent>
      <p:pic>
        <p:nvPicPr>
          <p:cNvPr id="56321" name="Picture 1"/>
          <p:cNvPicPr>
            <a:picLocks noChangeAspect="1" noChangeArrowheads="1"/>
          </p:cNvPicPr>
          <p:nvPr/>
        </p:nvPicPr>
        <p:blipFill>
          <a:blip r:embed="rId5" cstate="print"/>
          <a:srcRect/>
          <a:stretch>
            <a:fillRect/>
          </a:stretch>
        </p:blipFill>
        <p:spPr bwMode="auto">
          <a:xfrm>
            <a:off x="539552" y="4221088"/>
            <a:ext cx="8136904" cy="1933575"/>
          </a:xfrm>
          <a:prstGeom prst="rect">
            <a:avLst/>
          </a:prstGeom>
          <a:solidFill>
            <a:schemeClr val="accent1">
              <a:lumMod val="60000"/>
              <a:lumOff val="40000"/>
            </a:schemeClr>
          </a:solidFill>
          <a:ln w="9525">
            <a:noFill/>
            <a:miter lim="800000"/>
            <a:headEnd/>
            <a:tailEnd/>
          </a:ln>
        </p:spPr>
      </p:pic>
    </p:spTree>
    <p:extLst>
      <p:ext uri="{BB962C8B-B14F-4D97-AF65-F5344CB8AC3E}">
        <p14:creationId xmlns:p14="http://schemas.microsoft.com/office/powerpoint/2010/main" val="637984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asellaDiTesto 1"/>
              <p:cNvSpPr txBox="1"/>
              <p:nvPr/>
            </p:nvSpPr>
            <p:spPr>
              <a:xfrm>
                <a:off x="611560" y="548680"/>
                <a:ext cx="5460790" cy="400110"/>
              </a:xfrm>
              <a:prstGeom prst="rect">
                <a:avLst/>
              </a:prstGeom>
              <a:noFill/>
            </p:spPr>
            <p:txBody>
              <a:bodyPr wrap="none" rtlCol="0">
                <a:spAutoFit/>
              </a:bodyPr>
              <a:lstStyle/>
              <a:p>
                <a:r>
                  <a:rPr lang="it-IT" sz="2000" dirty="0" smtClean="0">
                    <a:solidFill>
                      <a:srgbClr val="170AC6"/>
                    </a:solidFill>
                  </a:rPr>
                  <a:t>Per il terzo e gli altri si ha </a:t>
                </a:r>
                <a14:m>
                  <m:oMath xmlns:m="http://schemas.openxmlformats.org/officeDocument/2006/math">
                    <m:d>
                      <m:dPr>
                        <m:ctrlPr>
                          <a:rPr lang="it-IT" sz="2000" b="1" i="1" smtClean="0">
                            <a:solidFill>
                              <a:srgbClr val="C00000"/>
                            </a:solidFill>
                            <a:latin typeface="Cambria Math"/>
                          </a:rPr>
                        </m:ctrlPr>
                      </m:dPr>
                      <m:e>
                        <m:r>
                          <a:rPr lang="it-IT" sz="2000" b="1" i="1" smtClean="0">
                            <a:solidFill>
                              <a:srgbClr val="C00000"/>
                            </a:solidFill>
                            <a:latin typeface="Cambria Math"/>
                          </a:rPr>
                          <m:t>𝒁</m:t>
                        </m:r>
                        <m:r>
                          <a:rPr lang="it-IT" sz="2000" b="1" i="1" smtClean="0">
                            <a:solidFill>
                              <a:srgbClr val="C00000"/>
                            </a:solidFill>
                            <a:latin typeface="Cambria Math"/>
                          </a:rPr>
                          <m:t>−</m:t>
                        </m:r>
                        <m:r>
                          <a:rPr lang="it-IT" sz="2000" b="1" i="1" smtClean="0">
                            <a:solidFill>
                              <a:srgbClr val="C00000"/>
                            </a:solidFill>
                            <a:latin typeface="Cambria Math"/>
                          </a:rPr>
                          <m:t>𝟏</m:t>
                        </m:r>
                      </m:e>
                    </m:d>
                    <m:d>
                      <m:dPr>
                        <m:ctrlPr>
                          <a:rPr lang="it-IT" sz="2000" b="1" i="1" smtClean="0">
                            <a:solidFill>
                              <a:srgbClr val="C00000"/>
                            </a:solidFill>
                            <a:latin typeface="Cambria Math"/>
                          </a:rPr>
                        </m:ctrlPr>
                      </m:dPr>
                      <m:e>
                        <m:r>
                          <a:rPr lang="it-IT" sz="2000" b="1" i="1" smtClean="0">
                            <a:solidFill>
                              <a:srgbClr val="C00000"/>
                            </a:solidFill>
                            <a:latin typeface="Cambria Math"/>
                          </a:rPr>
                          <m:t>𝟏</m:t>
                        </m:r>
                        <m:r>
                          <a:rPr lang="it-IT" sz="2000" b="1" i="1" smtClean="0">
                            <a:solidFill>
                              <a:srgbClr val="C00000"/>
                            </a:solidFill>
                            <a:latin typeface="Cambria Math"/>
                          </a:rPr>
                          <m:t>−</m:t>
                        </m:r>
                        <m:r>
                          <a:rPr lang="it-IT" sz="2000" b="1" i="1" smtClean="0">
                            <a:solidFill>
                              <a:srgbClr val="C00000"/>
                            </a:solidFill>
                            <a:latin typeface="Cambria Math"/>
                          </a:rPr>
                          <m:t>𝒇</m:t>
                        </m:r>
                        <m:r>
                          <a:rPr lang="it-IT" sz="2000" b="1" i="1" smtClean="0">
                            <a:solidFill>
                              <a:srgbClr val="C00000"/>
                            </a:solidFill>
                            <a:latin typeface="Cambria Math"/>
                          </a:rPr>
                          <m:t> </m:t>
                        </m:r>
                        <m:r>
                          <a:rPr lang="it-IT" sz="2000" b="1" i="1" baseline="-25000" smtClean="0">
                            <a:solidFill>
                              <a:srgbClr val="C00000"/>
                            </a:solidFill>
                            <a:latin typeface="Cambria Math"/>
                          </a:rPr>
                          <m:t>𝒊</m:t>
                        </m:r>
                      </m:e>
                    </m:d>
                  </m:oMath>
                </a14:m>
                <a:r>
                  <a:rPr lang="it-IT" sz="2000" dirty="0" smtClean="0">
                    <a:solidFill>
                      <a:srgbClr val="170AC6"/>
                    </a:solidFill>
                  </a:rPr>
                  <a:t> quindi: </a:t>
                </a:r>
                <a:endParaRPr lang="en-US" sz="2000" dirty="0">
                  <a:solidFill>
                    <a:srgbClr val="170AC6"/>
                  </a:solidFill>
                </a:endParaRPr>
              </a:p>
            </p:txBody>
          </p:sp>
        </mc:Choice>
        <mc:Fallback xmlns="">
          <p:sp>
            <p:nvSpPr>
              <p:cNvPr id="2" name="CasellaDiTesto 1"/>
              <p:cNvSpPr txBox="1">
                <a:spLocks noRot="1" noChangeAspect="1" noMove="1" noResize="1" noEditPoints="1" noAdjustHandles="1" noChangeArrowheads="1" noChangeShapeType="1" noTextEdit="1"/>
              </p:cNvSpPr>
              <p:nvPr/>
            </p:nvSpPr>
            <p:spPr>
              <a:xfrm>
                <a:off x="611560" y="548680"/>
                <a:ext cx="5460790" cy="400110"/>
              </a:xfrm>
              <a:prstGeom prst="rect">
                <a:avLst/>
              </a:prstGeom>
              <a:blipFill rotWithShape="1">
                <a:blip r:embed="rId3" cstate="print"/>
                <a:stretch>
                  <a:fillRect l="-1116" t="-7576" r="-223" b="-25758"/>
                </a:stretch>
              </a:blipFill>
            </p:spPr>
            <p:txBody>
              <a:bodyPr/>
              <a:lstStyle/>
              <a:p>
                <a:r>
                  <a:rPr lang="en-US">
                    <a:noFill/>
                  </a:rPr>
                  <a:t> </a:t>
                </a:r>
              </a:p>
            </p:txBody>
          </p:sp>
        </mc:Fallback>
      </mc:AlternateContent>
      <p:graphicFrame>
        <p:nvGraphicFramePr>
          <p:cNvPr id="3" name="Oggetto 2"/>
          <p:cNvGraphicFramePr>
            <a:graphicFrameLocks noChangeAspect="1"/>
          </p:cNvGraphicFramePr>
          <p:nvPr>
            <p:extLst>
              <p:ext uri="{D42A27DB-BD31-4B8C-83A1-F6EECF244321}">
                <p14:modId xmlns:p14="http://schemas.microsoft.com/office/powerpoint/2010/main" val="1397753471"/>
              </p:ext>
            </p:extLst>
          </p:nvPr>
        </p:nvGraphicFramePr>
        <p:xfrm>
          <a:off x="759248" y="1124744"/>
          <a:ext cx="7419975" cy="503238"/>
        </p:xfrm>
        <a:graphic>
          <a:graphicData uri="http://schemas.openxmlformats.org/presentationml/2006/ole">
            <mc:AlternateContent xmlns:mc="http://schemas.openxmlformats.org/markup-compatibility/2006">
              <mc:Choice xmlns:v="urn:schemas-microsoft-com:vml" Requires="v">
                <p:oleObj spid="_x0000_s28060" name="Equazione" r:id="rId4" imgW="3365500" imgH="228600" progId="Equation.3">
                  <p:embed/>
                </p:oleObj>
              </mc:Choice>
              <mc:Fallback>
                <p:oleObj name="Equazione" r:id="rId4" imgW="3365500" imgH="228600" progId="Equation.3">
                  <p:embed/>
                  <p:pic>
                    <p:nvPicPr>
                      <p:cNvPr id="0" name="Picture 38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9248" y="1124744"/>
                        <a:ext cx="7419975"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Parentesi graffa aperta 4"/>
          <p:cNvSpPr/>
          <p:nvPr/>
        </p:nvSpPr>
        <p:spPr>
          <a:xfrm rot="16200000">
            <a:off x="1993382" y="1264715"/>
            <a:ext cx="351950" cy="1080120"/>
          </a:xfrm>
          <a:prstGeom prst="leftBrace">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Parentesi graffa aperta 5"/>
          <p:cNvSpPr/>
          <p:nvPr/>
        </p:nvSpPr>
        <p:spPr>
          <a:xfrm rot="16200000">
            <a:off x="3272054" y="1228712"/>
            <a:ext cx="351950" cy="1152128"/>
          </a:xfrm>
          <a:prstGeom prst="leftBrace">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Parentesi graffa aperta 6"/>
          <p:cNvSpPr/>
          <p:nvPr/>
        </p:nvSpPr>
        <p:spPr>
          <a:xfrm rot="16200000">
            <a:off x="6657386" y="927019"/>
            <a:ext cx="351950" cy="1755514"/>
          </a:xfrm>
          <a:prstGeom prst="leftBrace">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Parentesi graffa aperta 7"/>
          <p:cNvSpPr/>
          <p:nvPr/>
        </p:nvSpPr>
        <p:spPr>
          <a:xfrm rot="16200000">
            <a:off x="4843768" y="927019"/>
            <a:ext cx="351950" cy="1755514"/>
          </a:xfrm>
          <a:prstGeom prst="leftBrace">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CasellaDiTesto 8"/>
          <p:cNvSpPr txBox="1"/>
          <p:nvPr/>
        </p:nvSpPr>
        <p:spPr>
          <a:xfrm>
            <a:off x="1553996" y="2060848"/>
            <a:ext cx="1245149" cy="338554"/>
          </a:xfrm>
          <a:prstGeom prst="rect">
            <a:avLst/>
          </a:prstGeom>
          <a:noFill/>
        </p:spPr>
        <p:txBody>
          <a:bodyPr wrap="none" rtlCol="0">
            <a:spAutoFit/>
          </a:bodyPr>
          <a:lstStyle/>
          <a:p>
            <a:r>
              <a:rPr lang="it-IT" sz="1600" i="1" dirty="0" smtClean="0">
                <a:solidFill>
                  <a:srgbClr val="C00000"/>
                </a:solidFill>
              </a:rPr>
              <a:t>1° segmento</a:t>
            </a:r>
            <a:endParaRPr lang="en-US" sz="1600" i="1" dirty="0">
              <a:solidFill>
                <a:srgbClr val="C00000"/>
              </a:solidFill>
            </a:endParaRPr>
          </a:p>
        </p:txBody>
      </p:sp>
      <p:sp>
        <p:nvSpPr>
          <p:cNvPr id="10" name="CasellaDiTesto 9"/>
          <p:cNvSpPr txBox="1"/>
          <p:nvPr/>
        </p:nvSpPr>
        <p:spPr>
          <a:xfrm>
            <a:off x="2832668" y="2060848"/>
            <a:ext cx="1230722" cy="338554"/>
          </a:xfrm>
          <a:prstGeom prst="rect">
            <a:avLst/>
          </a:prstGeom>
          <a:noFill/>
        </p:spPr>
        <p:txBody>
          <a:bodyPr wrap="none" rtlCol="0">
            <a:spAutoFit/>
          </a:bodyPr>
          <a:lstStyle/>
          <a:p>
            <a:r>
              <a:rPr lang="it-IT" sz="1600" i="1" dirty="0">
                <a:solidFill>
                  <a:srgbClr val="C00000"/>
                </a:solidFill>
              </a:rPr>
              <a:t>2</a:t>
            </a:r>
            <a:r>
              <a:rPr lang="it-IT" sz="1600" i="1" dirty="0" smtClean="0">
                <a:solidFill>
                  <a:srgbClr val="C00000"/>
                </a:solidFill>
              </a:rPr>
              <a:t>° segmento</a:t>
            </a:r>
            <a:endParaRPr lang="en-US" sz="1600" i="1" dirty="0">
              <a:solidFill>
                <a:srgbClr val="C00000"/>
              </a:solidFill>
            </a:endParaRPr>
          </a:p>
        </p:txBody>
      </p:sp>
      <p:sp>
        <p:nvSpPr>
          <p:cNvPr id="11" name="CasellaDiTesto 10"/>
          <p:cNvSpPr txBox="1"/>
          <p:nvPr/>
        </p:nvSpPr>
        <p:spPr>
          <a:xfrm>
            <a:off x="4404382" y="2060848"/>
            <a:ext cx="1230722" cy="338554"/>
          </a:xfrm>
          <a:prstGeom prst="rect">
            <a:avLst/>
          </a:prstGeom>
          <a:noFill/>
        </p:spPr>
        <p:txBody>
          <a:bodyPr wrap="none" rtlCol="0">
            <a:spAutoFit/>
          </a:bodyPr>
          <a:lstStyle/>
          <a:p>
            <a:r>
              <a:rPr lang="it-IT" sz="1600" i="1" dirty="0">
                <a:solidFill>
                  <a:srgbClr val="C00000"/>
                </a:solidFill>
              </a:rPr>
              <a:t>3</a:t>
            </a:r>
            <a:r>
              <a:rPr lang="it-IT" sz="1600" i="1" dirty="0" smtClean="0">
                <a:solidFill>
                  <a:srgbClr val="C00000"/>
                </a:solidFill>
              </a:rPr>
              <a:t>° segmento</a:t>
            </a:r>
            <a:endParaRPr lang="en-US" sz="1600" i="1" dirty="0">
              <a:solidFill>
                <a:srgbClr val="C00000"/>
              </a:solidFill>
            </a:endParaRPr>
          </a:p>
        </p:txBody>
      </p:sp>
      <p:sp>
        <p:nvSpPr>
          <p:cNvPr id="12" name="CasellaDiTesto 11"/>
          <p:cNvSpPr txBox="1"/>
          <p:nvPr/>
        </p:nvSpPr>
        <p:spPr>
          <a:xfrm>
            <a:off x="6218000" y="2060848"/>
            <a:ext cx="1230722" cy="338554"/>
          </a:xfrm>
          <a:prstGeom prst="rect">
            <a:avLst/>
          </a:prstGeom>
          <a:noFill/>
        </p:spPr>
        <p:txBody>
          <a:bodyPr wrap="none" rtlCol="0">
            <a:spAutoFit/>
          </a:bodyPr>
          <a:lstStyle/>
          <a:p>
            <a:r>
              <a:rPr lang="it-IT" sz="1600" i="1" dirty="0">
                <a:solidFill>
                  <a:srgbClr val="C00000"/>
                </a:solidFill>
              </a:rPr>
              <a:t>4</a:t>
            </a:r>
            <a:r>
              <a:rPr lang="it-IT" sz="1600" i="1" dirty="0" smtClean="0">
                <a:solidFill>
                  <a:srgbClr val="C00000"/>
                </a:solidFill>
              </a:rPr>
              <a:t>° segmento</a:t>
            </a:r>
            <a:endParaRPr lang="en-US" sz="1600" i="1" dirty="0">
              <a:solidFill>
                <a:srgbClr val="C00000"/>
              </a:solidFill>
            </a:endParaRPr>
          </a:p>
        </p:txBody>
      </p:sp>
      <p:sp>
        <p:nvSpPr>
          <p:cNvPr id="13" name="CasellaDiTesto 12"/>
          <p:cNvSpPr txBox="1"/>
          <p:nvPr/>
        </p:nvSpPr>
        <p:spPr>
          <a:xfrm>
            <a:off x="612417" y="3573016"/>
            <a:ext cx="8064896" cy="2246769"/>
          </a:xfrm>
          <a:prstGeom prst="rect">
            <a:avLst/>
          </a:prstGeom>
          <a:noFill/>
        </p:spPr>
        <p:txBody>
          <a:bodyPr wrap="square" rtlCol="0">
            <a:spAutoFit/>
          </a:bodyPr>
          <a:lstStyle/>
          <a:p>
            <a:pPr algn="just"/>
            <a:r>
              <a:rPr lang="it-IT" sz="2000" dirty="0" smtClean="0">
                <a:solidFill>
                  <a:srgbClr val="170AC6"/>
                </a:solidFill>
              </a:rPr>
              <a:t>Dobbiamo approssimare qualcosa.</a:t>
            </a:r>
          </a:p>
          <a:p>
            <a:pPr algn="just"/>
            <a:r>
              <a:rPr lang="it-IT" sz="2000" dirty="0" smtClean="0">
                <a:solidFill>
                  <a:srgbClr val="170AC6"/>
                </a:solidFill>
              </a:rPr>
              <a:t>La probabilità di avere una posizione libera in </a:t>
            </a:r>
            <a:r>
              <a:rPr lang="it-IT" sz="2000" b="1" i="1" dirty="0" smtClean="0">
                <a:solidFill>
                  <a:srgbClr val="C00000"/>
                </a:solidFill>
                <a:latin typeface="Cambria Math" pitchFamily="18" charset="0"/>
                <a:ea typeface="Cambria Math" pitchFamily="18" charset="0"/>
              </a:rPr>
              <a:t>Z</a:t>
            </a:r>
            <a:r>
              <a:rPr lang="it-IT" sz="2000" dirty="0" smtClean="0">
                <a:solidFill>
                  <a:srgbClr val="170AC6"/>
                </a:solidFill>
              </a:rPr>
              <a:t>  è circa uguale alla frazione delle posizioni libere dopo aver aggiunto la precedente molecola di polimero:</a:t>
            </a:r>
          </a:p>
          <a:p>
            <a:pPr algn="just"/>
            <a:endParaRPr lang="it-IT" sz="2000" dirty="0">
              <a:solidFill>
                <a:srgbClr val="170AC6"/>
              </a:solidFill>
            </a:endParaRPr>
          </a:p>
          <a:p>
            <a:pPr algn="just"/>
            <a:endParaRPr lang="it-IT" sz="2000" dirty="0" smtClean="0">
              <a:solidFill>
                <a:srgbClr val="170AC6"/>
              </a:solidFill>
            </a:endParaRPr>
          </a:p>
          <a:p>
            <a:pPr algn="just"/>
            <a:r>
              <a:rPr lang="it-IT" sz="2000" dirty="0" smtClean="0">
                <a:solidFill>
                  <a:srgbClr val="170AC6"/>
                </a:solidFill>
              </a:rPr>
              <a:t>e</a:t>
            </a:r>
            <a:endParaRPr lang="en-US" sz="2000" dirty="0">
              <a:solidFill>
                <a:srgbClr val="170AC6"/>
              </a:solidFill>
            </a:endParaRPr>
          </a:p>
        </p:txBody>
      </p:sp>
      <p:graphicFrame>
        <p:nvGraphicFramePr>
          <p:cNvPr id="14" name="Oggetto 13"/>
          <p:cNvGraphicFramePr>
            <a:graphicFrameLocks noChangeAspect="1"/>
          </p:cNvGraphicFramePr>
          <p:nvPr>
            <p:extLst>
              <p:ext uri="{D42A27DB-BD31-4B8C-83A1-F6EECF244321}">
                <p14:modId xmlns:p14="http://schemas.microsoft.com/office/powerpoint/2010/main" val="532623213"/>
              </p:ext>
            </p:extLst>
          </p:nvPr>
        </p:nvGraphicFramePr>
        <p:xfrm>
          <a:off x="3532872" y="4725144"/>
          <a:ext cx="1743020" cy="714008"/>
        </p:xfrm>
        <a:graphic>
          <a:graphicData uri="http://schemas.openxmlformats.org/presentationml/2006/ole">
            <mc:AlternateContent xmlns:mc="http://schemas.openxmlformats.org/markup-compatibility/2006">
              <mc:Choice xmlns:v="urn:schemas-microsoft-com:vml" Requires="v">
                <p:oleObj spid="_x0000_s28061" name="Equazione" r:id="rId6" imgW="1054100" imgH="431800" progId="Equation.3">
                  <p:embed/>
                </p:oleObj>
              </mc:Choice>
              <mc:Fallback>
                <p:oleObj name="Equazione" r:id="rId6" imgW="1054100" imgH="431800" progId="Equation.3">
                  <p:embed/>
                  <p:pic>
                    <p:nvPicPr>
                      <p:cNvPr id="0" name="Picture 38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32872" y="4725144"/>
                        <a:ext cx="1743020" cy="7140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ggetto 14"/>
          <p:cNvGraphicFramePr>
            <a:graphicFrameLocks noChangeAspect="1"/>
          </p:cNvGraphicFramePr>
          <p:nvPr>
            <p:extLst>
              <p:ext uri="{D42A27DB-BD31-4B8C-83A1-F6EECF244321}">
                <p14:modId xmlns:p14="http://schemas.microsoft.com/office/powerpoint/2010/main" val="2152264406"/>
              </p:ext>
            </p:extLst>
          </p:nvPr>
        </p:nvGraphicFramePr>
        <p:xfrm>
          <a:off x="2212975" y="2681288"/>
          <a:ext cx="4648200" cy="558800"/>
        </p:xfrm>
        <a:graphic>
          <a:graphicData uri="http://schemas.openxmlformats.org/presentationml/2006/ole">
            <mc:AlternateContent xmlns:mc="http://schemas.openxmlformats.org/markup-compatibility/2006">
              <mc:Choice xmlns:v="urn:schemas-microsoft-com:vml" Requires="v">
                <p:oleObj spid="_x0000_s28062" name="Equazione" r:id="rId8" imgW="2108200" imgH="254000" progId="Equation.3">
                  <p:embed/>
                </p:oleObj>
              </mc:Choice>
              <mc:Fallback>
                <p:oleObj name="Equazione" r:id="rId8" imgW="2108200" imgH="254000" progId="Equation.3">
                  <p:embed/>
                  <p:pic>
                    <p:nvPicPr>
                      <p:cNvPr id="0" name="Picture 39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12975" y="2681288"/>
                        <a:ext cx="46482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ggetto 15"/>
          <p:cNvGraphicFramePr>
            <a:graphicFrameLocks noChangeAspect="1"/>
          </p:cNvGraphicFramePr>
          <p:nvPr>
            <p:extLst>
              <p:ext uri="{D42A27DB-BD31-4B8C-83A1-F6EECF244321}">
                <p14:modId xmlns:p14="http://schemas.microsoft.com/office/powerpoint/2010/main" val="3664653855"/>
              </p:ext>
            </p:extLst>
          </p:nvPr>
        </p:nvGraphicFramePr>
        <p:xfrm>
          <a:off x="3131840" y="5373216"/>
          <a:ext cx="2653779" cy="466430"/>
        </p:xfrm>
        <a:graphic>
          <a:graphicData uri="http://schemas.openxmlformats.org/presentationml/2006/ole">
            <mc:AlternateContent xmlns:mc="http://schemas.openxmlformats.org/markup-compatibility/2006">
              <mc:Choice xmlns:v="urn:schemas-microsoft-com:vml" Requires="v">
                <p:oleObj spid="_x0000_s28063" name="Equazione" r:id="rId10" imgW="1371600" imgH="241300" progId="Equation.3">
                  <p:embed/>
                </p:oleObj>
              </mc:Choice>
              <mc:Fallback>
                <p:oleObj name="Equazione" r:id="rId10" imgW="1371600" imgH="241300" progId="Equation.3">
                  <p:embed/>
                  <p:pic>
                    <p:nvPicPr>
                      <p:cNvPr id="0" name="Picture 39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31840" y="5373216"/>
                        <a:ext cx="2653779" cy="4664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47024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9552" y="476672"/>
            <a:ext cx="3403176" cy="400110"/>
          </a:xfrm>
          <a:prstGeom prst="rect">
            <a:avLst/>
          </a:prstGeom>
          <a:noFill/>
        </p:spPr>
        <p:txBody>
          <a:bodyPr wrap="none" rtlCol="0">
            <a:spAutoFit/>
          </a:bodyPr>
          <a:lstStyle/>
          <a:p>
            <a:r>
              <a:rPr lang="it-IT" sz="2000" dirty="0" smtClean="0">
                <a:solidFill>
                  <a:srgbClr val="170AC6"/>
                </a:solidFill>
              </a:rPr>
              <a:t>Utilizzando le approssimazioni:</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val="540465885"/>
              </p:ext>
            </p:extLst>
          </p:nvPr>
        </p:nvGraphicFramePr>
        <p:xfrm>
          <a:off x="2843808" y="1052736"/>
          <a:ext cx="2475275" cy="792088"/>
        </p:xfrm>
        <a:graphic>
          <a:graphicData uri="http://schemas.openxmlformats.org/presentationml/2006/ole">
            <mc:AlternateContent xmlns:mc="http://schemas.openxmlformats.org/markup-compatibility/2006">
              <mc:Choice xmlns:v="urn:schemas-microsoft-com:vml" Requires="v">
                <p:oleObj spid="_x0000_s28777" name="Equazione" r:id="rId3" imgW="1587500" imgH="508000" progId="Equation.3">
                  <p:embed/>
                </p:oleObj>
              </mc:Choice>
              <mc:Fallback>
                <p:oleObj name="Equazione" r:id="rId3" imgW="1587500" imgH="508000" progId="Equation.3">
                  <p:embed/>
                  <p:pic>
                    <p:nvPicPr>
                      <p:cNvPr id="0" name="Picture 9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8" y="1052736"/>
                        <a:ext cx="2475275" cy="792088"/>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asellaDiTesto 4"/>
          <p:cNvSpPr txBox="1"/>
          <p:nvPr/>
        </p:nvSpPr>
        <p:spPr>
          <a:xfrm>
            <a:off x="539552" y="2060848"/>
            <a:ext cx="8136904" cy="3477875"/>
          </a:xfrm>
          <a:prstGeom prst="rect">
            <a:avLst/>
          </a:prstGeom>
          <a:noFill/>
        </p:spPr>
        <p:txBody>
          <a:bodyPr wrap="square" rtlCol="0">
            <a:spAutoFit/>
          </a:bodyPr>
          <a:lstStyle/>
          <a:p>
            <a:r>
              <a:rPr lang="it-IT" sz="2000" dirty="0">
                <a:solidFill>
                  <a:srgbClr val="170AC6"/>
                </a:solidFill>
              </a:rPr>
              <a:t>c</a:t>
            </a:r>
            <a:r>
              <a:rPr lang="it-IT" sz="2000" dirty="0" smtClean="0">
                <a:solidFill>
                  <a:srgbClr val="170AC6"/>
                </a:solidFill>
              </a:rPr>
              <a:t>he esprime i modi di sistemare la </a:t>
            </a:r>
            <a:r>
              <a:rPr lang="it-IT" sz="2000" b="1" i="1" dirty="0" smtClean="0">
                <a:solidFill>
                  <a:srgbClr val="C00000"/>
                </a:solidFill>
                <a:latin typeface="Cambria Math" pitchFamily="18" charset="0"/>
                <a:ea typeface="Cambria Math" pitchFamily="18" charset="0"/>
                <a:cs typeface="Vrinda" pitchFamily="34" charset="0"/>
              </a:rPr>
              <a:t>i+1esima</a:t>
            </a:r>
            <a:r>
              <a:rPr lang="it-IT" sz="2000" dirty="0" smtClean="0">
                <a:solidFill>
                  <a:srgbClr val="170AC6"/>
                </a:solidFill>
                <a:latin typeface="Cambria Math" pitchFamily="18" charset="0"/>
                <a:ea typeface="Cambria Math" pitchFamily="18" charset="0"/>
                <a:cs typeface="Vrinda" pitchFamily="34" charset="0"/>
              </a:rPr>
              <a:t>  </a:t>
            </a:r>
            <a:r>
              <a:rPr lang="it-IT" sz="2000" dirty="0" smtClean="0">
                <a:solidFill>
                  <a:srgbClr val="170AC6"/>
                </a:solidFill>
              </a:rPr>
              <a:t>catena nel reticolo.</a:t>
            </a:r>
          </a:p>
          <a:p>
            <a:r>
              <a:rPr lang="it-IT" sz="2000" dirty="0" smtClean="0">
                <a:solidFill>
                  <a:srgbClr val="170AC6"/>
                </a:solidFill>
              </a:rPr>
              <a:t>Poiché </a:t>
            </a:r>
            <a:r>
              <a:rPr lang="it-IT" sz="2000" b="1" i="1" dirty="0" smtClean="0">
                <a:solidFill>
                  <a:srgbClr val="C00000"/>
                </a:solidFill>
                <a:latin typeface="Cambria Math" pitchFamily="18" charset="0"/>
                <a:ea typeface="Cambria Math" pitchFamily="18" charset="0"/>
              </a:rPr>
              <a:t>i</a:t>
            </a:r>
            <a:r>
              <a:rPr lang="it-IT" sz="2000" dirty="0" smtClean="0">
                <a:solidFill>
                  <a:srgbClr val="C00000"/>
                </a:solidFill>
              </a:rPr>
              <a:t> </a:t>
            </a:r>
            <a:r>
              <a:rPr lang="it-IT" sz="2000" dirty="0" smtClean="0">
                <a:solidFill>
                  <a:srgbClr val="170AC6"/>
                </a:solidFill>
              </a:rPr>
              <a:t>  è generico (dopo aver sistemato la prima catena) i modi di sistemare tutte le </a:t>
            </a:r>
            <a:r>
              <a:rPr lang="it-IT" sz="2000" b="1" i="1" dirty="0" smtClean="0">
                <a:solidFill>
                  <a:srgbClr val="C00000"/>
                </a:solidFill>
                <a:latin typeface="Cambria Math" pitchFamily="18" charset="0"/>
                <a:ea typeface="Cambria Math" pitchFamily="18" charset="0"/>
              </a:rPr>
              <a:t>i+1</a:t>
            </a:r>
            <a:r>
              <a:rPr lang="it-IT" sz="2000" dirty="0" smtClean="0">
                <a:solidFill>
                  <a:srgbClr val="C00000"/>
                </a:solidFill>
              </a:rPr>
              <a:t> </a:t>
            </a:r>
            <a:r>
              <a:rPr lang="it-IT" sz="2000" dirty="0" smtClean="0">
                <a:solidFill>
                  <a:srgbClr val="170AC6"/>
                </a:solidFill>
              </a:rPr>
              <a:t>  catene è dato dal </a:t>
            </a:r>
            <a:r>
              <a:rPr lang="it-IT" sz="2000" b="1" i="1" dirty="0" smtClean="0">
                <a:solidFill>
                  <a:srgbClr val="C00000"/>
                </a:solidFill>
              </a:rPr>
              <a:t>prodotto delle </a:t>
            </a:r>
            <a:r>
              <a:rPr lang="it-IT" sz="2000" b="1" i="1" dirty="0" smtClean="0">
                <a:solidFill>
                  <a:srgbClr val="C00000"/>
                </a:solidFill>
                <a:latin typeface="Cambria Math" pitchFamily="18" charset="0"/>
                <a:ea typeface="Cambria Math" pitchFamily="18" charset="0"/>
              </a:rPr>
              <a:t>v</a:t>
            </a:r>
            <a:r>
              <a:rPr lang="it-IT" sz="2000" b="1" i="1" baseline="-25000" dirty="0" smtClean="0">
                <a:solidFill>
                  <a:srgbClr val="C00000"/>
                </a:solidFill>
                <a:latin typeface="Cambria Math" pitchFamily="18" charset="0"/>
                <a:ea typeface="Cambria Math" pitchFamily="18" charset="0"/>
              </a:rPr>
              <a:t>i+1</a:t>
            </a:r>
            <a:r>
              <a:rPr lang="it-IT" sz="2000" baseline="-25000" dirty="0" smtClean="0">
                <a:solidFill>
                  <a:srgbClr val="C00000"/>
                </a:solidFill>
              </a:rPr>
              <a:t>.</a:t>
            </a:r>
          </a:p>
          <a:p>
            <a:r>
              <a:rPr lang="it-IT" sz="2000" dirty="0" smtClean="0">
                <a:solidFill>
                  <a:srgbClr val="170AC6"/>
                </a:solidFill>
              </a:rPr>
              <a:t>Dobbiamo però eliminare le configurazioni indistinguibili:</a:t>
            </a: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r>
              <a:rPr lang="it-IT" sz="2000" dirty="0" smtClean="0">
                <a:solidFill>
                  <a:srgbClr val="170AC6"/>
                </a:solidFill>
              </a:rPr>
              <a:t>La posizione della catena 1 può essere</a:t>
            </a:r>
          </a:p>
          <a:p>
            <a:r>
              <a:rPr lang="it-IT" sz="2000" dirty="0" smtClean="0">
                <a:solidFill>
                  <a:srgbClr val="170AC6"/>
                </a:solidFill>
              </a:rPr>
              <a:t>Scambiata con quella della catena 2</a:t>
            </a:r>
          </a:p>
          <a:p>
            <a:r>
              <a:rPr lang="it-IT" sz="2000" dirty="0" smtClean="0">
                <a:solidFill>
                  <a:srgbClr val="170AC6"/>
                </a:solidFill>
              </a:rPr>
              <a:t>Ottenendo due configurazioni</a:t>
            </a:r>
          </a:p>
          <a:p>
            <a:r>
              <a:rPr lang="it-IT" sz="2000" dirty="0" smtClean="0">
                <a:solidFill>
                  <a:srgbClr val="170AC6"/>
                </a:solidFill>
              </a:rPr>
              <a:t>indistinguibili</a:t>
            </a:r>
            <a:endParaRPr lang="en-US" sz="2000" dirty="0">
              <a:solidFill>
                <a:srgbClr val="170AC6"/>
              </a:solidFill>
            </a:endParaRPr>
          </a:p>
        </p:txBody>
      </p:sp>
      <p:pic>
        <p:nvPicPr>
          <p:cNvPr id="6" name="Picture 2"/>
          <p:cNvPicPr>
            <a:picLocks noChangeAspect="1" noChangeArrowheads="1"/>
          </p:cNvPicPr>
          <p:nvPr/>
        </p:nvPicPr>
        <p:blipFill>
          <a:blip r:embed="rId5" cstate="print"/>
          <a:srcRect/>
          <a:stretch>
            <a:fillRect/>
          </a:stretch>
        </p:blipFill>
        <p:spPr bwMode="auto">
          <a:xfrm>
            <a:off x="4849999" y="3789040"/>
            <a:ext cx="3640461" cy="2304430"/>
          </a:xfrm>
          <a:prstGeom prst="rect">
            <a:avLst/>
          </a:prstGeom>
          <a:noFill/>
          <a:ln w="9525">
            <a:noFill/>
            <a:miter lim="800000"/>
            <a:headEnd/>
            <a:tailEnd/>
          </a:ln>
        </p:spPr>
      </p:pic>
    </p:spTree>
    <p:extLst>
      <p:ext uri="{BB962C8B-B14F-4D97-AF65-F5344CB8AC3E}">
        <p14:creationId xmlns:p14="http://schemas.microsoft.com/office/powerpoint/2010/main" val="2304027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544" y="332655"/>
            <a:ext cx="6558462" cy="1015663"/>
          </a:xfrm>
          <a:prstGeom prst="rect">
            <a:avLst/>
          </a:prstGeom>
          <a:noFill/>
        </p:spPr>
        <p:txBody>
          <a:bodyPr wrap="none" rtlCol="0">
            <a:spAutoFit/>
          </a:bodyPr>
          <a:lstStyle/>
          <a:p>
            <a:r>
              <a:rPr lang="it-IT" sz="2000" dirty="0" smtClean="0">
                <a:solidFill>
                  <a:srgbClr val="170AC6"/>
                </a:solidFill>
              </a:rPr>
              <a:t>Quindi tutte le combinazioni di disposizioni delle catene sono</a:t>
            </a:r>
          </a:p>
          <a:p>
            <a:endParaRPr lang="it-IT" sz="2000" dirty="0">
              <a:solidFill>
                <a:srgbClr val="170AC6"/>
              </a:solidFill>
            </a:endParaRPr>
          </a:p>
          <a:p>
            <a:r>
              <a:rPr lang="it-IT" sz="2000" dirty="0" smtClean="0">
                <a:solidFill>
                  <a:srgbClr val="170AC6"/>
                </a:solidFill>
              </a:rPr>
              <a:t>(</a:t>
            </a:r>
            <a:r>
              <a:rPr lang="it-IT" i="1" dirty="0" smtClean="0">
                <a:solidFill>
                  <a:srgbClr val="C00000"/>
                </a:solidFill>
              </a:rPr>
              <a:t>p in pedice indica polimero</a:t>
            </a:r>
            <a:r>
              <a:rPr lang="it-IT" sz="2000" dirty="0" smtClean="0">
                <a:solidFill>
                  <a:srgbClr val="170AC6"/>
                </a:solidFill>
              </a:rPr>
              <a:t>):</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val="572422705"/>
              </p:ext>
            </p:extLst>
          </p:nvPr>
        </p:nvGraphicFramePr>
        <p:xfrm>
          <a:off x="3779912" y="764861"/>
          <a:ext cx="4756150" cy="792162"/>
        </p:xfrm>
        <a:graphic>
          <a:graphicData uri="http://schemas.openxmlformats.org/presentationml/2006/ole">
            <mc:AlternateContent xmlns:mc="http://schemas.openxmlformats.org/markup-compatibility/2006">
              <mc:Choice xmlns:v="urn:schemas-microsoft-com:vml" Requires="v">
                <p:oleObj spid="_x0000_s30178" name="Equazione" r:id="rId3" imgW="3048000" imgH="508000" progId="Equation.3">
                  <p:embed/>
                </p:oleObj>
              </mc:Choice>
              <mc:Fallback>
                <p:oleObj name="Equazione" r:id="rId3" imgW="3048000" imgH="508000" progId="Equation.3">
                  <p:embed/>
                  <p:pic>
                    <p:nvPicPr>
                      <p:cNvPr id="0" name="Picture 4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912" y="764861"/>
                        <a:ext cx="475615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oleObj>
              </mc:Fallback>
            </mc:AlternateContent>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val="2405438186"/>
              </p:ext>
            </p:extLst>
          </p:nvPr>
        </p:nvGraphicFramePr>
        <p:xfrm>
          <a:off x="1835696" y="1779310"/>
          <a:ext cx="1327150" cy="693738"/>
        </p:xfrm>
        <a:graphic>
          <a:graphicData uri="http://schemas.openxmlformats.org/presentationml/2006/ole">
            <mc:AlternateContent xmlns:mc="http://schemas.openxmlformats.org/markup-compatibility/2006">
              <mc:Choice xmlns:v="urn:schemas-microsoft-com:vml" Requires="v">
                <p:oleObj spid="_x0000_s30179" name="Equazione" r:id="rId5" imgW="850531" imgH="444307" progId="Equation.3">
                  <p:embed/>
                </p:oleObj>
              </mc:Choice>
              <mc:Fallback>
                <p:oleObj name="Equazione" r:id="rId5" imgW="850531" imgH="444307" progId="Equation.3">
                  <p:embed/>
                  <p:pic>
                    <p:nvPicPr>
                      <p:cNvPr id="0" name="Picture 4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5696" y="1779310"/>
                        <a:ext cx="1327150"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oleObj>
              </mc:Fallback>
            </mc:AlternateContent>
          </a:graphicData>
        </a:graphic>
      </p:graphicFrame>
      <p:sp>
        <p:nvSpPr>
          <p:cNvPr id="5" name="CasellaDiTesto 4"/>
          <p:cNvSpPr txBox="1"/>
          <p:nvPr/>
        </p:nvSpPr>
        <p:spPr>
          <a:xfrm>
            <a:off x="467544" y="1926124"/>
            <a:ext cx="3467424" cy="400110"/>
          </a:xfrm>
          <a:prstGeom prst="rect">
            <a:avLst/>
          </a:prstGeom>
          <a:noFill/>
        </p:spPr>
        <p:txBody>
          <a:bodyPr wrap="none" rtlCol="0">
            <a:spAutoFit/>
          </a:bodyPr>
          <a:lstStyle/>
          <a:p>
            <a:r>
              <a:rPr lang="it-IT" sz="2000" dirty="0" smtClean="0">
                <a:solidFill>
                  <a:srgbClr val="170AC6"/>
                </a:solidFill>
              </a:rPr>
              <a:t>sostituendo                          con </a:t>
            </a:r>
            <a:endParaRPr lang="en-US" sz="2000" dirty="0">
              <a:solidFill>
                <a:srgbClr val="170AC6"/>
              </a:solidFill>
            </a:endParaRPr>
          </a:p>
        </p:txBody>
      </p:sp>
      <p:graphicFrame>
        <p:nvGraphicFramePr>
          <p:cNvPr id="6" name="Oggetto 5"/>
          <p:cNvGraphicFramePr>
            <a:graphicFrameLocks noChangeAspect="1"/>
          </p:cNvGraphicFramePr>
          <p:nvPr>
            <p:extLst>
              <p:ext uri="{D42A27DB-BD31-4B8C-83A1-F6EECF244321}">
                <p14:modId xmlns:p14="http://schemas.microsoft.com/office/powerpoint/2010/main" val="1560455176"/>
              </p:ext>
            </p:extLst>
          </p:nvPr>
        </p:nvGraphicFramePr>
        <p:xfrm>
          <a:off x="3707904" y="1759466"/>
          <a:ext cx="5170487" cy="733425"/>
        </p:xfrm>
        <a:graphic>
          <a:graphicData uri="http://schemas.openxmlformats.org/presentationml/2006/ole">
            <mc:AlternateContent xmlns:mc="http://schemas.openxmlformats.org/markup-compatibility/2006">
              <mc:Choice xmlns:v="urn:schemas-microsoft-com:vml" Requires="v">
                <p:oleObj spid="_x0000_s30180" name="Equazione" r:id="rId7" imgW="3314700" imgH="469900" progId="Equation.3">
                  <p:embed/>
                </p:oleObj>
              </mc:Choice>
              <mc:Fallback>
                <p:oleObj name="Equazione" r:id="rId7" imgW="3314700" imgH="469900" progId="Equation.3">
                  <p:embed/>
                  <p:pic>
                    <p:nvPicPr>
                      <p:cNvPr id="0" name="Picture 45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07904" y="1759466"/>
                        <a:ext cx="5170487"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oleObj>
              </mc:Fallback>
            </mc:AlternateContent>
          </a:graphicData>
        </a:graphic>
      </p:graphicFrame>
      <p:sp>
        <p:nvSpPr>
          <p:cNvPr id="7" name="CasellaDiTesto 6"/>
          <p:cNvSpPr txBox="1"/>
          <p:nvPr/>
        </p:nvSpPr>
        <p:spPr>
          <a:xfrm>
            <a:off x="467544" y="2908975"/>
            <a:ext cx="2728567" cy="2554545"/>
          </a:xfrm>
          <a:prstGeom prst="rect">
            <a:avLst/>
          </a:prstGeom>
          <a:noFill/>
        </p:spPr>
        <p:txBody>
          <a:bodyPr wrap="none" rtlCol="0">
            <a:spAutoFit/>
          </a:bodyPr>
          <a:lstStyle/>
          <a:p>
            <a:r>
              <a:rPr lang="it-IT" sz="2000" dirty="0" smtClean="0">
                <a:solidFill>
                  <a:srgbClr val="170AC6"/>
                </a:solidFill>
              </a:rPr>
              <a:t>e tenendo presente che:</a:t>
            </a: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e </a:t>
            </a:r>
            <a:r>
              <a:rPr lang="it-IT" sz="2000" b="1" i="1" dirty="0" smtClean="0">
                <a:solidFill>
                  <a:srgbClr val="170AC6"/>
                </a:solidFill>
                <a:latin typeface="Cambria Math" pitchFamily="18" charset="0"/>
                <a:ea typeface="Cambria Math" pitchFamily="18" charset="0"/>
              </a:rPr>
              <a:t>N</a:t>
            </a:r>
            <a:r>
              <a:rPr lang="it-IT" sz="2000" b="1" i="1" baseline="-25000" dirty="0" smtClean="0">
                <a:solidFill>
                  <a:srgbClr val="170AC6"/>
                </a:solidFill>
                <a:latin typeface="Cambria Math" pitchFamily="18" charset="0"/>
                <a:ea typeface="Cambria Math" pitchFamily="18" charset="0"/>
              </a:rPr>
              <a:t>0</a:t>
            </a:r>
            <a:r>
              <a:rPr lang="it-IT" sz="2000" b="1" i="1" dirty="0" smtClean="0">
                <a:solidFill>
                  <a:srgbClr val="170AC6"/>
                </a:solidFill>
                <a:latin typeface="Cambria Math" pitchFamily="18" charset="0"/>
                <a:ea typeface="Cambria Math" pitchFamily="18" charset="0"/>
              </a:rPr>
              <a:t>=N</a:t>
            </a:r>
            <a:r>
              <a:rPr lang="it-IT" sz="2000" b="1" i="1" baseline="-25000" dirty="0" smtClean="0">
                <a:solidFill>
                  <a:srgbClr val="170AC6"/>
                </a:solidFill>
                <a:latin typeface="Cambria Math" pitchFamily="18" charset="0"/>
                <a:ea typeface="Cambria Math" pitchFamily="18" charset="0"/>
              </a:rPr>
              <a:t>1</a:t>
            </a:r>
            <a:r>
              <a:rPr lang="it-IT" sz="2000" b="1" i="1" dirty="0" smtClean="0">
                <a:solidFill>
                  <a:srgbClr val="170AC6"/>
                </a:solidFill>
                <a:latin typeface="Cambria Math" pitchFamily="18" charset="0"/>
                <a:ea typeface="Cambria Math" pitchFamily="18" charset="0"/>
              </a:rPr>
              <a:t>+xN</a:t>
            </a:r>
            <a:r>
              <a:rPr lang="it-IT" sz="2000" b="1" i="1" baseline="-25000" dirty="0" smtClean="0">
                <a:solidFill>
                  <a:srgbClr val="170AC6"/>
                </a:solidFill>
                <a:latin typeface="Cambria Math" pitchFamily="18" charset="0"/>
                <a:ea typeface="Cambria Math" pitchFamily="18" charset="0"/>
              </a:rPr>
              <a:t>2</a:t>
            </a:r>
            <a:r>
              <a:rPr lang="it-IT" sz="2000" b="1" i="1" dirty="0" smtClean="0">
                <a:solidFill>
                  <a:srgbClr val="170AC6"/>
                </a:solidFill>
                <a:latin typeface="Cambria Math" pitchFamily="18" charset="0"/>
                <a:ea typeface="Cambria Math" pitchFamily="18" charset="0"/>
              </a:rPr>
              <a:t> </a:t>
            </a:r>
            <a:r>
              <a:rPr lang="it-IT" sz="2000" dirty="0" smtClean="0">
                <a:solidFill>
                  <a:srgbClr val="170AC6"/>
                </a:solidFill>
              </a:rPr>
              <a:t>:</a:t>
            </a:r>
            <a:endParaRPr lang="en-US" sz="2000" dirty="0">
              <a:solidFill>
                <a:srgbClr val="170AC6"/>
              </a:solidFill>
            </a:endParaRPr>
          </a:p>
        </p:txBody>
      </p:sp>
      <p:graphicFrame>
        <p:nvGraphicFramePr>
          <p:cNvPr id="8" name="Oggetto 7"/>
          <p:cNvGraphicFramePr>
            <a:graphicFrameLocks noChangeAspect="1"/>
          </p:cNvGraphicFramePr>
          <p:nvPr>
            <p:extLst>
              <p:ext uri="{D42A27DB-BD31-4B8C-83A1-F6EECF244321}">
                <p14:modId xmlns:p14="http://schemas.microsoft.com/office/powerpoint/2010/main" val="2162117277"/>
              </p:ext>
            </p:extLst>
          </p:nvPr>
        </p:nvGraphicFramePr>
        <p:xfrm>
          <a:off x="884238" y="3141663"/>
          <a:ext cx="7545387" cy="1408112"/>
        </p:xfrm>
        <a:graphic>
          <a:graphicData uri="http://schemas.openxmlformats.org/presentationml/2006/ole">
            <mc:AlternateContent xmlns:mc="http://schemas.openxmlformats.org/markup-compatibility/2006">
              <mc:Choice xmlns:v="urn:schemas-microsoft-com:vml" Requires="v">
                <p:oleObj spid="_x0000_s30181" name="Equazione" r:id="rId9" imgW="4838700" imgH="901700" progId="Equation.3">
                  <p:embed/>
                </p:oleObj>
              </mc:Choice>
              <mc:Fallback>
                <p:oleObj name="Equazione" r:id="rId9" imgW="4838700" imgH="901700" progId="Equation.3">
                  <p:embed/>
                  <p:pic>
                    <p:nvPicPr>
                      <p:cNvPr id="0" name="Picture 45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4238" y="3141663"/>
                        <a:ext cx="7545387" cy="14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oleObj>
              </mc:Fallback>
            </mc:AlternateContent>
          </a:graphicData>
        </a:graphic>
      </p:graphicFrame>
      <p:graphicFrame>
        <p:nvGraphicFramePr>
          <p:cNvPr id="9" name="Oggetto 8"/>
          <p:cNvGraphicFramePr>
            <a:graphicFrameLocks noChangeAspect="1"/>
          </p:cNvGraphicFramePr>
          <p:nvPr>
            <p:extLst>
              <p:ext uri="{D42A27DB-BD31-4B8C-83A1-F6EECF244321}">
                <p14:modId xmlns:p14="http://schemas.microsoft.com/office/powerpoint/2010/main" val="1382815252"/>
              </p:ext>
            </p:extLst>
          </p:nvPr>
        </p:nvGraphicFramePr>
        <p:xfrm>
          <a:off x="2267744" y="4581128"/>
          <a:ext cx="4875213" cy="1408112"/>
        </p:xfrm>
        <a:graphic>
          <a:graphicData uri="http://schemas.openxmlformats.org/presentationml/2006/ole">
            <mc:AlternateContent xmlns:mc="http://schemas.openxmlformats.org/markup-compatibility/2006">
              <mc:Choice xmlns:v="urn:schemas-microsoft-com:vml" Requires="v">
                <p:oleObj spid="_x0000_s30182" name="Equazione" r:id="rId11" imgW="3124200" imgH="901700" progId="Equation.3">
                  <p:embed/>
                </p:oleObj>
              </mc:Choice>
              <mc:Fallback>
                <p:oleObj name="Equazione" r:id="rId11" imgW="3124200" imgH="901700" progId="Equation.3">
                  <p:embed/>
                  <p:pic>
                    <p:nvPicPr>
                      <p:cNvPr id="0" name="Picture 45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67744" y="4581128"/>
                        <a:ext cx="4875213" cy="14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85823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1560" y="548680"/>
            <a:ext cx="729687" cy="400110"/>
          </a:xfrm>
          <a:prstGeom prst="rect">
            <a:avLst/>
          </a:prstGeom>
          <a:noFill/>
        </p:spPr>
        <p:txBody>
          <a:bodyPr wrap="none" rtlCol="0">
            <a:spAutoFit/>
          </a:bodyPr>
          <a:lstStyle/>
          <a:p>
            <a:r>
              <a:rPr lang="it-IT" sz="2000" dirty="0" smtClean="0">
                <a:solidFill>
                  <a:srgbClr val="170AC6"/>
                </a:solidFill>
              </a:rPr>
              <a:t>si ha:</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val="816329171"/>
              </p:ext>
            </p:extLst>
          </p:nvPr>
        </p:nvGraphicFramePr>
        <p:xfrm>
          <a:off x="1835696" y="116632"/>
          <a:ext cx="4814888" cy="1406525"/>
        </p:xfrm>
        <a:graphic>
          <a:graphicData uri="http://schemas.openxmlformats.org/presentationml/2006/ole">
            <mc:AlternateContent xmlns:mc="http://schemas.openxmlformats.org/markup-compatibility/2006">
              <mc:Choice xmlns:v="urn:schemas-microsoft-com:vml" Requires="v">
                <p:oleObj spid="_x0000_s31186" name="Equazione" r:id="rId3" imgW="3086100" imgH="901700" progId="Equation.3">
                  <p:embed/>
                </p:oleObj>
              </mc:Choice>
              <mc:Fallback>
                <p:oleObj name="Equazione" r:id="rId3" imgW="3086100" imgH="901700" progId="Equation.3">
                  <p:embed/>
                  <p:pic>
                    <p:nvPicPr>
                      <p:cNvPr id="0" name="Picture 4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116632"/>
                        <a:ext cx="4814888" cy="1406525"/>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asellaDiTesto 3"/>
          <p:cNvSpPr txBox="1"/>
          <p:nvPr/>
        </p:nvSpPr>
        <p:spPr>
          <a:xfrm>
            <a:off x="611561" y="1844824"/>
            <a:ext cx="8208912" cy="707886"/>
          </a:xfrm>
          <a:prstGeom prst="rect">
            <a:avLst/>
          </a:prstGeom>
          <a:noFill/>
        </p:spPr>
        <p:txBody>
          <a:bodyPr wrap="square" rtlCol="0">
            <a:spAutoFit/>
          </a:bodyPr>
          <a:lstStyle/>
          <a:p>
            <a:r>
              <a:rPr lang="it-IT" sz="2000" dirty="0" smtClean="0">
                <a:solidFill>
                  <a:srgbClr val="170AC6"/>
                </a:solidFill>
              </a:rPr>
              <a:t>dobbiamo ancora sistemare il solvente nel reticolo, ma questo può essere fatto in uno solo modo quindi </a:t>
            </a:r>
            <a:r>
              <a:rPr lang="it-IT" sz="2000" b="1" i="1" dirty="0" err="1" smtClean="0">
                <a:solidFill>
                  <a:srgbClr val="170AC6"/>
                </a:solidFill>
                <a:latin typeface="Cambria Math" pitchFamily="18" charset="0"/>
                <a:ea typeface="Cambria Math" pitchFamily="18" charset="0"/>
              </a:rPr>
              <a:t>W</a:t>
            </a:r>
            <a:r>
              <a:rPr lang="it-IT" sz="2000" b="1" i="1" baseline="-25000" dirty="0" err="1" smtClean="0">
                <a:solidFill>
                  <a:srgbClr val="170AC6"/>
                </a:solidFill>
                <a:latin typeface="Cambria Math" pitchFamily="18" charset="0"/>
                <a:ea typeface="Cambria Math" pitchFamily="18" charset="0"/>
              </a:rPr>
              <a:t>s</a:t>
            </a:r>
            <a:r>
              <a:rPr lang="it-IT" sz="2000" b="1" i="1" baseline="-25000" dirty="0" smtClean="0">
                <a:solidFill>
                  <a:srgbClr val="170AC6"/>
                </a:solidFill>
                <a:latin typeface="Cambria Math" pitchFamily="18" charset="0"/>
                <a:ea typeface="Cambria Math" pitchFamily="18" charset="0"/>
              </a:rPr>
              <a:t> </a:t>
            </a:r>
            <a:r>
              <a:rPr lang="it-IT" sz="2000" b="1" i="1" dirty="0" smtClean="0">
                <a:solidFill>
                  <a:srgbClr val="170AC6"/>
                </a:solidFill>
                <a:latin typeface="Cambria Math" pitchFamily="18" charset="0"/>
                <a:ea typeface="Cambria Math" pitchFamily="18" charset="0"/>
              </a:rPr>
              <a:t>= 1   </a:t>
            </a:r>
            <a:r>
              <a:rPr lang="it-IT" sz="2000" i="1" dirty="0" smtClean="0">
                <a:solidFill>
                  <a:srgbClr val="170AC6"/>
                </a:solidFill>
                <a:ea typeface="Cambria Math" pitchFamily="18" charset="0"/>
              </a:rPr>
              <a:t>(</a:t>
            </a:r>
            <a:r>
              <a:rPr lang="it-IT" sz="2000" i="1" dirty="0" smtClean="0">
                <a:solidFill>
                  <a:srgbClr val="C00000"/>
                </a:solidFill>
                <a:ea typeface="Cambria Math" pitchFamily="18" charset="0"/>
              </a:rPr>
              <a:t>s in pedice indica solvente</a:t>
            </a:r>
            <a:r>
              <a:rPr lang="it-IT" sz="2000" i="1" dirty="0" smtClean="0">
                <a:solidFill>
                  <a:srgbClr val="170AC6"/>
                </a:solidFill>
                <a:ea typeface="Cambria Math" pitchFamily="18" charset="0"/>
              </a:rPr>
              <a:t>)</a:t>
            </a:r>
            <a:endParaRPr lang="en-US" sz="2000" i="1" dirty="0">
              <a:solidFill>
                <a:srgbClr val="170AC6"/>
              </a:solidFill>
              <a:latin typeface="Cambria Math" pitchFamily="18" charset="0"/>
              <a:ea typeface="Cambria Math" pitchFamily="18" charset="0"/>
            </a:endParaRPr>
          </a:p>
        </p:txBody>
      </p:sp>
      <p:sp>
        <p:nvSpPr>
          <p:cNvPr id="5" name="CasellaDiTesto 4"/>
          <p:cNvSpPr txBox="1"/>
          <p:nvPr/>
        </p:nvSpPr>
        <p:spPr>
          <a:xfrm>
            <a:off x="611560" y="2852936"/>
            <a:ext cx="8163645" cy="1323439"/>
          </a:xfrm>
          <a:prstGeom prst="rect">
            <a:avLst/>
          </a:prstGeom>
          <a:noFill/>
        </p:spPr>
        <p:txBody>
          <a:bodyPr wrap="none" rtlCol="0">
            <a:spAutoFit/>
          </a:bodyPr>
          <a:lstStyle/>
          <a:p>
            <a:r>
              <a:rPr lang="it-IT" sz="2000" dirty="0" smtClean="0">
                <a:solidFill>
                  <a:srgbClr val="170AC6"/>
                </a:solidFill>
              </a:rPr>
              <a:t>La soluzione dell’equazione </a:t>
            </a:r>
            <a:r>
              <a:rPr lang="it-IT" sz="2000" b="1" i="1" dirty="0" err="1" smtClean="0">
                <a:solidFill>
                  <a:srgbClr val="170AC6"/>
                </a:solidFill>
                <a:latin typeface="Cambria Math" pitchFamily="18" charset="0"/>
                <a:ea typeface="Cambria Math" pitchFamily="18" charset="0"/>
              </a:rPr>
              <a:t>W</a:t>
            </a:r>
            <a:r>
              <a:rPr lang="it-IT" sz="2000" b="1" i="1" baseline="-25000" dirty="0" err="1" smtClean="0">
                <a:solidFill>
                  <a:srgbClr val="170AC6"/>
                </a:solidFill>
                <a:latin typeface="Cambria Math" pitchFamily="18" charset="0"/>
                <a:ea typeface="Cambria Math" pitchFamily="18" charset="0"/>
              </a:rPr>
              <a:t>p</a:t>
            </a:r>
            <a:r>
              <a:rPr lang="it-IT" sz="2000" dirty="0" smtClean="0">
                <a:solidFill>
                  <a:srgbClr val="170AC6"/>
                </a:solidFill>
              </a:rPr>
              <a:t>  implica l’uso dell’approssimazione di Stirling:</a:t>
            </a: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infatti l’entropia </a:t>
            </a:r>
            <a:r>
              <a:rPr lang="it-IT" sz="2000" dirty="0" err="1" smtClean="0">
                <a:solidFill>
                  <a:srgbClr val="170AC6"/>
                </a:solidFill>
              </a:rPr>
              <a:t>combinatoriale</a:t>
            </a:r>
            <a:r>
              <a:rPr lang="it-IT" sz="2000" dirty="0" smtClean="0">
                <a:solidFill>
                  <a:srgbClr val="170AC6"/>
                </a:solidFill>
              </a:rPr>
              <a:t> è:</a:t>
            </a:r>
            <a:endParaRPr lang="en-US" sz="2000" dirty="0">
              <a:solidFill>
                <a:srgbClr val="170AC6"/>
              </a:solidFill>
            </a:endParaRPr>
          </a:p>
        </p:txBody>
      </p:sp>
      <p:graphicFrame>
        <p:nvGraphicFramePr>
          <p:cNvPr id="6" name="Oggetto 5"/>
          <p:cNvGraphicFramePr>
            <a:graphicFrameLocks noChangeAspect="1"/>
          </p:cNvGraphicFramePr>
          <p:nvPr>
            <p:extLst>
              <p:ext uri="{D42A27DB-BD31-4B8C-83A1-F6EECF244321}">
                <p14:modId xmlns:p14="http://schemas.microsoft.com/office/powerpoint/2010/main" val="2836873872"/>
              </p:ext>
            </p:extLst>
          </p:nvPr>
        </p:nvGraphicFramePr>
        <p:xfrm>
          <a:off x="3491880" y="3364636"/>
          <a:ext cx="2019300" cy="300038"/>
        </p:xfrm>
        <a:graphic>
          <a:graphicData uri="http://schemas.openxmlformats.org/presentationml/2006/ole">
            <mc:AlternateContent xmlns:mc="http://schemas.openxmlformats.org/markup-compatibility/2006">
              <mc:Choice xmlns:v="urn:schemas-microsoft-com:vml" Requires="v">
                <p:oleObj spid="_x0000_s31187" name="Equazione" r:id="rId5" imgW="1142504" imgH="177723" progId="Equation.3">
                  <p:embed/>
                </p:oleObj>
              </mc:Choice>
              <mc:Fallback>
                <p:oleObj name="Equazione" r:id="rId5" imgW="1142504" imgH="177723" progId="Equation.3">
                  <p:embed/>
                  <p:pic>
                    <p:nvPicPr>
                      <p:cNvPr id="0" name="Picture 4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1880" y="3364636"/>
                        <a:ext cx="2019300" cy="300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ggetto 6"/>
          <p:cNvGraphicFramePr>
            <a:graphicFrameLocks noChangeAspect="1"/>
          </p:cNvGraphicFramePr>
          <p:nvPr>
            <p:extLst>
              <p:ext uri="{D42A27DB-BD31-4B8C-83A1-F6EECF244321}">
                <p14:modId xmlns:p14="http://schemas.microsoft.com/office/powerpoint/2010/main" val="2863275042"/>
              </p:ext>
            </p:extLst>
          </p:nvPr>
        </p:nvGraphicFramePr>
        <p:xfrm>
          <a:off x="4572000" y="3672319"/>
          <a:ext cx="1814602" cy="504056"/>
        </p:xfrm>
        <a:graphic>
          <a:graphicData uri="http://schemas.openxmlformats.org/presentationml/2006/ole">
            <mc:AlternateContent xmlns:mc="http://schemas.openxmlformats.org/markup-compatibility/2006">
              <mc:Choice xmlns:v="urn:schemas-microsoft-com:vml" Requires="v">
                <p:oleObj spid="_x0000_s31188" name="Equazione" r:id="rId7" imgW="914400" imgH="254000" progId="Equation.3">
                  <p:embed/>
                </p:oleObj>
              </mc:Choice>
              <mc:Fallback>
                <p:oleObj name="Equazione" r:id="rId7" imgW="914400" imgH="254000" progId="Equation.3">
                  <p:embed/>
                  <p:pic>
                    <p:nvPicPr>
                      <p:cNvPr id="0" name="Picture 43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0" y="3672319"/>
                        <a:ext cx="1814602" cy="5040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val="3922131148"/>
              </p:ext>
            </p:extLst>
          </p:nvPr>
        </p:nvGraphicFramePr>
        <p:xfrm>
          <a:off x="395536" y="4365625"/>
          <a:ext cx="8526785" cy="843223"/>
        </p:xfrm>
        <a:graphic>
          <a:graphicData uri="http://schemas.openxmlformats.org/presentationml/2006/ole">
            <mc:AlternateContent xmlns:mc="http://schemas.openxmlformats.org/markup-compatibility/2006">
              <mc:Choice xmlns:v="urn:schemas-microsoft-com:vml" Requires="v">
                <p:oleObj spid="_x0000_s31189" name="Equazione" r:id="rId9" imgW="4876800" imgH="482600" progId="Equation.3">
                  <p:embed/>
                </p:oleObj>
              </mc:Choice>
              <mc:Fallback>
                <p:oleObj name="Equazione" r:id="rId9" imgW="4876800" imgH="482600" progId="Equation.3">
                  <p:embed/>
                  <p:pic>
                    <p:nvPicPr>
                      <p:cNvPr id="0" name="Picture 43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5536" y="4365625"/>
                        <a:ext cx="8526785" cy="8432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ggetto 9"/>
          <p:cNvGraphicFramePr>
            <a:graphicFrameLocks noChangeAspect="1"/>
          </p:cNvGraphicFramePr>
          <p:nvPr>
            <p:extLst>
              <p:ext uri="{D42A27DB-BD31-4B8C-83A1-F6EECF244321}">
                <p14:modId xmlns:p14="http://schemas.microsoft.com/office/powerpoint/2010/main" val="1988828882"/>
              </p:ext>
            </p:extLst>
          </p:nvPr>
        </p:nvGraphicFramePr>
        <p:xfrm>
          <a:off x="107504" y="5589240"/>
          <a:ext cx="8858250" cy="792162"/>
        </p:xfrm>
        <a:graphic>
          <a:graphicData uri="http://schemas.openxmlformats.org/presentationml/2006/ole">
            <mc:AlternateContent xmlns:mc="http://schemas.openxmlformats.org/markup-compatibility/2006">
              <mc:Choice xmlns:v="urn:schemas-microsoft-com:vml" Requires="v">
                <p:oleObj spid="_x0000_s31190" name="Equazione" r:id="rId11" imgW="5397500" imgH="482600" progId="Equation.3">
                  <p:embed/>
                </p:oleObj>
              </mc:Choice>
              <mc:Fallback>
                <p:oleObj name="Equazione" r:id="rId11" imgW="5397500" imgH="482600" progId="Equation.3">
                  <p:embed/>
                  <p:pic>
                    <p:nvPicPr>
                      <p:cNvPr id="0" name="Picture 44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7504" y="5589240"/>
                        <a:ext cx="8858250"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 name="Connettore 1 10"/>
          <p:cNvCxnSpPr/>
          <p:nvPr/>
        </p:nvCxnSpPr>
        <p:spPr>
          <a:xfrm flipV="1">
            <a:off x="2123728" y="6093296"/>
            <a:ext cx="216024" cy="21602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Connettore 1 11"/>
          <p:cNvCxnSpPr/>
          <p:nvPr/>
        </p:nvCxnSpPr>
        <p:spPr>
          <a:xfrm flipV="1">
            <a:off x="1907704" y="5877272"/>
            <a:ext cx="216024" cy="21602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flipV="1">
            <a:off x="3203848" y="5861255"/>
            <a:ext cx="216024" cy="21602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Connettore 1 13"/>
          <p:cNvCxnSpPr/>
          <p:nvPr/>
        </p:nvCxnSpPr>
        <p:spPr>
          <a:xfrm flipV="1">
            <a:off x="3466496" y="6077279"/>
            <a:ext cx="216024" cy="21602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Connettore 1 14"/>
          <p:cNvCxnSpPr/>
          <p:nvPr/>
        </p:nvCxnSpPr>
        <p:spPr>
          <a:xfrm flipV="1">
            <a:off x="4139952" y="6067679"/>
            <a:ext cx="216024" cy="21602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Connettore 1 15"/>
          <p:cNvCxnSpPr/>
          <p:nvPr/>
        </p:nvCxnSpPr>
        <p:spPr>
          <a:xfrm flipV="1">
            <a:off x="3923928" y="5877272"/>
            <a:ext cx="216024" cy="21602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flipV="1">
            <a:off x="5436096" y="6098134"/>
            <a:ext cx="216024" cy="21602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Connettore 1 17"/>
          <p:cNvCxnSpPr/>
          <p:nvPr/>
        </p:nvCxnSpPr>
        <p:spPr>
          <a:xfrm flipV="1">
            <a:off x="5148064" y="5877272"/>
            <a:ext cx="216024" cy="21602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845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ggetto 12"/>
          <p:cNvGraphicFramePr>
            <a:graphicFrameLocks noChangeAspect="1"/>
          </p:cNvGraphicFramePr>
          <p:nvPr>
            <p:extLst>
              <p:ext uri="{D42A27DB-BD31-4B8C-83A1-F6EECF244321}">
                <p14:modId xmlns:p14="http://schemas.microsoft.com/office/powerpoint/2010/main" val="467828169"/>
              </p:ext>
            </p:extLst>
          </p:nvPr>
        </p:nvGraphicFramePr>
        <p:xfrm>
          <a:off x="1116013" y="188913"/>
          <a:ext cx="6769100" cy="1179512"/>
        </p:xfrm>
        <a:graphic>
          <a:graphicData uri="http://schemas.openxmlformats.org/presentationml/2006/ole">
            <mc:AlternateContent xmlns:mc="http://schemas.openxmlformats.org/markup-compatibility/2006">
              <mc:Choice xmlns:v="urn:schemas-microsoft-com:vml" Requires="v">
                <p:oleObj spid="_x0000_s32039" name="Equazione" r:id="rId3" imgW="4076700" imgH="711200" progId="Equation.3">
                  <p:embed/>
                </p:oleObj>
              </mc:Choice>
              <mc:Fallback>
                <p:oleObj name="Equazione" r:id="rId3" imgW="4076700" imgH="711200" progId="Equation.3">
                  <p:embed/>
                  <p:pic>
                    <p:nvPicPr>
                      <p:cNvPr id="0" name="Picture 27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188913"/>
                        <a:ext cx="6769100" cy="1179512"/>
                      </a:xfrm>
                      <a:prstGeom prst="rect">
                        <a:avLst/>
                      </a:prstGeom>
                      <a:noFill/>
                      <a:ln w="12700">
                        <a:solidFill>
                          <a:srgbClr val="948A54"/>
                        </a:solidFill>
                        <a:prstDash val="sys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ggetto 13"/>
          <p:cNvGraphicFramePr>
            <a:graphicFrameLocks noChangeAspect="1"/>
          </p:cNvGraphicFramePr>
          <p:nvPr>
            <p:extLst>
              <p:ext uri="{D42A27DB-BD31-4B8C-83A1-F6EECF244321}">
                <p14:modId xmlns:p14="http://schemas.microsoft.com/office/powerpoint/2010/main" val="1919168859"/>
              </p:ext>
            </p:extLst>
          </p:nvPr>
        </p:nvGraphicFramePr>
        <p:xfrm>
          <a:off x="446088" y="1628775"/>
          <a:ext cx="8208962" cy="1111250"/>
        </p:xfrm>
        <a:graphic>
          <a:graphicData uri="http://schemas.openxmlformats.org/presentationml/2006/ole">
            <mc:AlternateContent xmlns:mc="http://schemas.openxmlformats.org/markup-compatibility/2006">
              <mc:Choice xmlns:v="urn:schemas-microsoft-com:vml" Requires="v">
                <p:oleObj spid="_x0000_s32040" name="Equazione" r:id="rId5" imgW="5245100" imgH="711200" progId="Equation.3">
                  <p:embed/>
                </p:oleObj>
              </mc:Choice>
              <mc:Fallback>
                <p:oleObj name="Equazione" r:id="rId5" imgW="5245100" imgH="711200" progId="Equation.3">
                  <p:embed/>
                  <p:pic>
                    <p:nvPicPr>
                      <p:cNvPr id="0" name="Picture 27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088" y="1628775"/>
                        <a:ext cx="8208962" cy="1111250"/>
                      </a:xfrm>
                      <a:prstGeom prst="rect">
                        <a:avLst/>
                      </a:prstGeom>
                      <a:noFill/>
                      <a:ln w="12700">
                        <a:solidFill>
                          <a:srgbClr val="948A54"/>
                        </a:solidFill>
                        <a:prstDash val="sys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Rettangolo 16"/>
          <p:cNvSpPr/>
          <p:nvPr/>
        </p:nvSpPr>
        <p:spPr>
          <a:xfrm>
            <a:off x="1475656" y="2204864"/>
            <a:ext cx="1908720" cy="360040"/>
          </a:xfrm>
          <a:prstGeom prst="rect">
            <a:avLst/>
          </a:prstGeom>
          <a:solidFill>
            <a:schemeClr val="accent1">
              <a:alpha val="0"/>
            </a:schemeClr>
          </a:solidFill>
          <a:ln w="1905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ttangolo 17"/>
          <p:cNvSpPr/>
          <p:nvPr/>
        </p:nvSpPr>
        <p:spPr>
          <a:xfrm>
            <a:off x="1505533" y="1628800"/>
            <a:ext cx="2214982" cy="360040"/>
          </a:xfrm>
          <a:prstGeom prst="rect">
            <a:avLst/>
          </a:prstGeom>
          <a:solidFill>
            <a:schemeClr val="accent1">
              <a:alpha val="0"/>
            </a:schemeClr>
          </a:solidFill>
          <a:ln w="1905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ttangolo 20"/>
          <p:cNvSpPr/>
          <p:nvPr/>
        </p:nvSpPr>
        <p:spPr>
          <a:xfrm>
            <a:off x="437958" y="2076255"/>
            <a:ext cx="1964460" cy="617258"/>
          </a:xfrm>
          <a:prstGeom prst="rect">
            <a:avLst/>
          </a:prstGeom>
          <a:solidFill>
            <a:schemeClr val="accent1">
              <a:alpha val="0"/>
            </a:schemeClr>
          </a:solidFill>
          <a:ln w="1905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asellaDiTesto 21"/>
          <p:cNvSpPr txBox="1"/>
          <p:nvPr/>
        </p:nvSpPr>
        <p:spPr>
          <a:xfrm>
            <a:off x="437958" y="2852936"/>
            <a:ext cx="8238497" cy="707886"/>
          </a:xfrm>
          <a:prstGeom prst="rect">
            <a:avLst/>
          </a:prstGeom>
          <a:noFill/>
        </p:spPr>
        <p:txBody>
          <a:bodyPr wrap="square" rtlCol="0">
            <a:spAutoFit/>
          </a:bodyPr>
          <a:lstStyle/>
          <a:p>
            <a:pPr algn="just"/>
            <a:r>
              <a:rPr lang="it-IT" sz="2000" dirty="0" smtClean="0">
                <a:solidFill>
                  <a:srgbClr val="170AC6"/>
                </a:solidFill>
              </a:rPr>
              <a:t>I termini nei quadrati rossi sono stati aggiunti, ma la loro somma è zero; i termini nei quadrati verdi sono: </a:t>
            </a:r>
            <a:endParaRPr lang="en-US" sz="2000" dirty="0">
              <a:solidFill>
                <a:srgbClr val="170AC6"/>
              </a:solidFill>
            </a:endParaRPr>
          </a:p>
        </p:txBody>
      </p:sp>
      <p:graphicFrame>
        <p:nvGraphicFramePr>
          <p:cNvPr id="23" name="Oggetto 22"/>
          <p:cNvGraphicFramePr>
            <a:graphicFrameLocks noChangeAspect="1"/>
          </p:cNvGraphicFramePr>
          <p:nvPr>
            <p:extLst>
              <p:ext uri="{D42A27DB-BD31-4B8C-83A1-F6EECF244321}">
                <p14:modId xmlns:p14="http://schemas.microsoft.com/office/powerpoint/2010/main" val="2158358208"/>
              </p:ext>
            </p:extLst>
          </p:nvPr>
        </p:nvGraphicFramePr>
        <p:xfrm>
          <a:off x="849313" y="3717900"/>
          <a:ext cx="7315200" cy="1511300"/>
        </p:xfrm>
        <a:graphic>
          <a:graphicData uri="http://schemas.openxmlformats.org/presentationml/2006/ole">
            <mc:AlternateContent xmlns:mc="http://schemas.openxmlformats.org/markup-compatibility/2006">
              <mc:Choice xmlns:v="urn:schemas-microsoft-com:vml" Requires="v">
                <p:oleObj spid="_x0000_s32041" name="Equazione" r:id="rId7" imgW="4292600" imgH="889000" progId="Equation.3">
                  <p:embed/>
                </p:oleObj>
              </mc:Choice>
              <mc:Fallback>
                <p:oleObj name="Equazione" r:id="rId7" imgW="4292600" imgH="889000" progId="Equation.3">
                  <p:embed/>
                  <p:pic>
                    <p:nvPicPr>
                      <p:cNvPr id="0" name="Picture 27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9313" y="3717900"/>
                        <a:ext cx="7315200" cy="1511300"/>
                      </a:xfrm>
                      <a:prstGeom prst="rect">
                        <a:avLst/>
                      </a:prstGeom>
                      <a:noFill/>
                      <a:ln w="12700">
                        <a:solidFill>
                          <a:srgbClr val="948A54"/>
                        </a:solidFill>
                        <a:prstDash val="sys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ttangolo 9"/>
          <p:cNvSpPr/>
          <p:nvPr/>
        </p:nvSpPr>
        <p:spPr>
          <a:xfrm>
            <a:off x="3720515" y="1628800"/>
            <a:ext cx="2088232" cy="360040"/>
          </a:xfrm>
          <a:prstGeom prst="rect">
            <a:avLst/>
          </a:prstGeom>
          <a:solidFill>
            <a:schemeClr val="accent1">
              <a:alpha val="0"/>
            </a:schemeClr>
          </a:solidFill>
          <a:ln w="1905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ttangolo 10"/>
          <p:cNvSpPr/>
          <p:nvPr/>
        </p:nvSpPr>
        <p:spPr>
          <a:xfrm>
            <a:off x="2613023" y="1458997"/>
            <a:ext cx="2151607" cy="617258"/>
          </a:xfrm>
          <a:prstGeom prst="rect">
            <a:avLst/>
          </a:prstGeom>
          <a:solidFill>
            <a:schemeClr val="accent1">
              <a:alpha val="0"/>
            </a:schemeClr>
          </a:solidFill>
          <a:ln w="1905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p:cNvSpPr txBox="1"/>
          <p:nvPr/>
        </p:nvSpPr>
        <p:spPr>
          <a:xfrm>
            <a:off x="437957" y="5356333"/>
            <a:ext cx="8238497" cy="1015663"/>
          </a:xfrm>
          <a:prstGeom prst="rect">
            <a:avLst/>
          </a:prstGeom>
          <a:noFill/>
        </p:spPr>
        <p:txBody>
          <a:bodyPr wrap="square" rtlCol="0">
            <a:spAutoFit/>
          </a:bodyPr>
          <a:lstStyle/>
          <a:p>
            <a:r>
              <a:rPr lang="it-IT" sz="2000" b="1" i="1" dirty="0" smtClean="0">
                <a:solidFill>
                  <a:srgbClr val="C00000"/>
                </a:solidFill>
                <a:latin typeface="Cambria Math" pitchFamily="18" charset="0"/>
                <a:ea typeface="Cambria Math" pitchFamily="18" charset="0"/>
                <a:sym typeface="Symbol"/>
              </a:rPr>
              <a:t></a:t>
            </a:r>
            <a:r>
              <a:rPr lang="it-IT" sz="2000" b="1" i="1" baseline="-25000" dirty="0" smtClean="0">
                <a:solidFill>
                  <a:srgbClr val="C00000"/>
                </a:solidFill>
                <a:latin typeface="Cambria Math" pitchFamily="18" charset="0"/>
                <a:ea typeface="Cambria Math" pitchFamily="18" charset="0"/>
                <a:sym typeface="Symbol"/>
              </a:rPr>
              <a:t>1</a:t>
            </a:r>
            <a:r>
              <a:rPr lang="it-IT" sz="2000" dirty="0" smtClean="0">
                <a:solidFill>
                  <a:srgbClr val="C00000"/>
                </a:solidFill>
                <a:sym typeface="Symbol"/>
              </a:rPr>
              <a:t>  </a:t>
            </a:r>
            <a:r>
              <a:rPr lang="it-IT" sz="2000" dirty="0" smtClean="0">
                <a:solidFill>
                  <a:srgbClr val="170AC6"/>
                </a:solidFill>
                <a:sym typeface="Symbol"/>
              </a:rPr>
              <a:t>e</a:t>
            </a:r>
            <a:r>
              <a:rPr lang="it-IT" sz="2000" dirty="0" smtClean="0">
                <a:solidFill>
                  <a:srgbClr val="C00000"/>
                </a:solidFill>
                <a:sym typeface="Symbol"/>
              </a:rPr>
              <a:t> </a:t>
            </a:r>
            <a:r>
              <a:rPr lang="it-IT" sz="2000" b="1" i="1" dirty="0" smtClean="0">
                <a:solidFill>
                  <a:srgbClr val="C00000"/>
                </a:solidFill>
                <a:latin typeface="Cambria Math" pitchFamily="18" charset="0"/>
                <a:ea typeface="Cambria Math" pitchFamily="18" charset="0"/>
                <a:sym typeface="Symbol"/>
              </a:rPr>
              <a:t></a:t>
            </a:r>
            <a:r>
              <a:rPr lang="it-IT" sz="2000" b="1" i="1" baseline="-25000" dirty="0" smtClean="0">
                <a:solidFill>
                  <a:srgbClr val="C00000"/>
                </a:solidFill>
                <a:latin typeface="Cambria Math" pitchFamily="18" charset="0"/>
                <a:ea typeface="Cambria Math" pitchFamily="18" charset="0"/>
                <a:sym typeface="Symbol"/>
              </a:rPr>
              <a:t>2</a:t>
            </a:r>
            <a:r>
              <a:rPr lang="it-IT" sz="2000" dirty="0" smtClean="0">
                <a:solidFill>
                  <a:srgbClr val="C00000"/>
                </a:solidFill>
                <a:sym typeface="Symbol"/>
              </a:rPr>
              <a:t>   </a:t>
            </a:r>
            <a:r>
              <a:rPr lang="it-IT" sz="2000" dirty="0" smtClean="0">
                <a:solidFill>
                  <a:srgbClr val="170AC6"/>
                </a:solidFill>
                <a:sym typeface="Symbol"/>
              </a:rPr>
              <a:t>sono evidentemente le frazioni in volume del solvente e del soluto</a:t>
            </a:r>
          </a:p>
          <a:p>
            <a:endParaRPr lang="it-IT" sz="2000" dirty="0" smtClean="0">
              <a:solidFill>
                <a:srgbClr val="170AC6"/>
              </a:solidFill>
              <a:sym typeface="Symbol"/>
            </a:endParaRPr>
          </a:p>
          <a:p>
            <a:r>
              <a:rPr lang="it-IT" sz="2000" dirty="0" smtClean="0">
                <a:solidFill>
                  <a:srgbClr val="170AC6"/>
                </a:solidFill>
                <a:sym typeface="Symbol"/>
              </a:rPr>
              <a:t> (polimero), rispettivamente (basta ricordare che:                     ).</a:t>
            </a:r>
            <a:endParaRPr lang="it-IT" sz="2000" dirty="0">
              <a:solidFill>
                <a:srgbClr val="170AC6"/>
              </a:solidFill>
            </a:endParaRPr>
          </a:p>
        </p:txBody>
      </p:sp>
      <p:graphicFrame>
        <p:nvGraphicFramePr>
          <p:cNvPr id="31962" name="Object 218"/>
          <p:cNvGraphicFramePr>
            <a:graphicFrameLocks noChangeAspect="1"/>
          </p:cNvGraphicFramePr>
          <p:nvPr/>
        </p:nvGraphicFramePr>
        <p:xfrm>
          <a:off x="5724128" y="5805264"/>
          <a:ext cx="862013" cy="863600"/>
        </p:xfrm>
        <a:graphic>
          <a:graphicData uri="http://schemas.openxmlformats.org/presentationml/2006/ole">
            <mc:AlternateContent xmlns:mc="http://schemas.openxmlformats.org/markup-compatibility/2006">
              <mc:Choice xmlns:v="urn:schemas-microsoft-com:vml" Requires="v">
                <p:oleObj spid="_x0000_s32042" name="Equation" r:id="rId9" imgW="444307" imgH="444307" progId="Equation.3">
                  <p:embed/>
                </p:oleObj>
              </mc:Choice>
              <mc:Fallback>
                <p:oleObj name="Equation" r:id="rId9" imgW="444307" imgH="444307" progId="Equation.3">
                  <p:embed/>
                  <p:pic>
                    <p:nvPicPr>
                      <p:cNvPr id="0" name="Picture 27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24128" y="5805264"/>
                        <a:ext cx="862013"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89158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292006"/>
            <a:ext cx="5914504" cy="400110"/>
          </a:xfrm>
          <a:prstGeom prst="rect">
            <a:avLst/>
          </a:prstGeom>
          <a:noFill/>
        </p:spPr>
        <p:txBody>
          <a:bodyPr wrap="none" rtlCol="0">
            <a:spAutoFit/>
          </a:bodyPr>
          <a:lstStyle/>
          <a:p>
            <a:r>
              <a:rPr lang="it-IT" sz="2000" dirty="0" smtClean="0">
                <a:solidFill>
                  <a:srgbClr val="170AC6"/>
                </a:solidFill>
              </a:rPr>
              <a:t>A parte il termine precedente, il resto dell’equazione è:</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val="992981495"/>
              </p:ext>
            </p:extLst>
          </p:nvPr>
        </p:nvGraphicFramePr>
        <p:xfrm>
          <a:off x="542925" y="908050"/>
          <a:ext cx="7910513" cy="1111250"/>
        </p:xfrm>
        <a:graphic>
          <a:graphicData uri="http://schemas.openxmlformats.org/presentationml/2006/ole">
            <mc:AlternateContent xmlns:mc="http://schemas.openxmlformats.org/markup-compatibility/2006">
              <mc:Choice xmlns:v="urn:schemas-microsoft-com:vml" Requires="v">
                <p:oleObj spid="_x0000_s33098" name="Equazione" r:id="rId3" imgW="5054600" imgH="711200" progId="Equation.3">
                  <p:embed/>
                </p:oleObj>
              </mc:Choice>
              <mc:Fallback>
                <p:oleObj name="Equazione" r:id="rId3" imgW="5054600" imgH="711200" progId="Equation.3">
                  <p:embed/>
                  <p:pic>
                    <p:nvPicPr>
                      <p:cNvPr id="0" name="Picture 3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2925" y="908050"/>
                        <a:ext cx="7910513" cy="1111250"/>
                      </a:xfrm>
                      <a:prstGeom prst="rect">
                        <a:avLst/>
                      </a:prstGeom>
                      <a:noFill/>
                      <a:ln w="12700">
                        <a:solidFill>
                          <a:srgbClr val="948A54"/>
                        </a:solidFill>
                        <a:prstDash val="sys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asellaDiTesto 3"/>
          <p:cNvSpPr txBox="1"/>
          <p:nvPr/>
        </p:nvSpPr>
        <p:spPr>
          <a:xfrm>
            <a:off x="467544" y="2276872"/>
            <a:ext cx="6791924" cy="400110"/>
          </a:xfrm>
          <a:prstGeom prst="rect">
            <a:avLst/>
          </a:prstGeom>
          <a:noFill/>
        </p:spPr>
        <p:txBody>
          <a:bodyPr wrap="none" rtlCol="0">
            <a:spAutoFit/>
          </a:bodyPr>
          <a:lstStyle/>
          <a:p>
            <a:r>
              <a:rPr lang="it-IT" sz="2000" dirty="0" smtClean="0">
                <a:solidFill>
                  <a:srgbClr val="170AC6"/>
                </a:solidFill>
              </a:rPr>
              <a:t>Sostituendo  </a:t>
            </a:r>
            <a:r>
              <a:rPr lang="it-IT" sz="2000" b="1" i="1" dirty="0" smtClean="0">
                <a:solidFill>
                  <a:srgbClr val="C00000"/>
                </a:solidFill>
                <a:latin typeface="Cambria Math" pitchFamily="18" charset="0"/>
                <a:ea typeface="Cambria Math" pitchFamily="18" charset="0"/>
              </a:rPr>
              <a:t>N</a:t>
            </a:r>
            <a:r>
              <a:rPr lang="it-IT" sz="2000" b="1" i="1" baseline="-25000" dirty="0" smtClean="0">
                <a:solidFill>
                  <a:srgbClr val="C00000"/>
                </a:solidFill>
                <a:latin typeface="Cambria Math" pitchFamily="18" charset="0"/>
                <a:ea typeface="Cambria Math" pitchFamily="18" charset="0"/>
              </a:rPr>
              <a:t>o</a:t>
            </a:r>
            <a:r>
              <a:rPr lang="it-IT" sz="2000" b="1" i="1" dirty="0" smtClean="0">
                <a:solidFill>
                  <a:srgbClr val="C00000"/>
                </a:solidFill>
                <a:latin typeface="Cambria Math" pitchFamily="18" charset="0"/>
                <a:ea typeface="Cambria Math" pitchFamily="18" charset="0"/>
              </a:rPr>
              <a:t>=N</a:t>
            </a:r>
            <a:r>
              <a:rPr lang="it-IT" sz="2000" b="1" i="1" baseline="-25000" dirty="0" smtClean="0">
                <a:solidFill>
                  <a:srgbClr val="C00000"/>
                </a:solidFill>
                <a:latin typeface="Cambria Math" pitchFamily="18" charset="0"/>
                <a:ea typeface="Cambria Math" pitchFamily="18" charset="0"/>
              </a:rPr>
              <a:t>1</a:t>
            </a:r>
            <a:r>
              <a:rPr lang="it-IT" sz="2000" b="1" i="1" dirty="0" smtClean="0">
                <a:solidFill>
                  <a:srgbClr val="C00000"/>
                </a:solidFill>
                <a:latin typeface="Cambria Math" pitchFamily="18" charset="0"/>
                <a:ea typeface="Cambria Math" pitchFamily="18" charset="0"/>
              </a:rPr>
              <a:t>+xN</a:t>
            </a:r>
            <a:r>
              <a:rPr lang="it-IT" sz="2000" b="1" i="1" baseline="-25000" dirty="0" smtClean="0">
                <a:solidFill>
                  <a:srgbClr val="C00000"/>
                </a:solidFill>
                <a:latin typeface="Cambria Math" pitchFamily="18" charset="0"/>
                <a:ea typeface="Cambria Math" pitchFamily="18" charset="0"/>
              </a:rPr>
              <a:t>2</a:t>
            </a:r>
            <a:r>
              <a:rPr lang="it-IT" sz="2000" dirty="0" smtClean="0">
                <a:solidFill>
                  <a:srgbClr val="170AC6"/>
                </a:solidFill>
              </a:rPr>
              <a:t>  quando compare fuori dal logaritmo:</a:t>
            </a:r>
            <a:endParaRPr lang="en-US" sz="2000" dirty="0">
              <a:solidFill>
                <a:srgbClr val="170AC6"/>
              </a:solidFill>
            </a:endParaRPr>
          </a:p>
        </p:txBody>
      </p:sp>
      <p:graphicFrame>
        <p:nvGraphicFramePr>
          <p:cNvPr id="5" name="Oggetto 4"/>
          <p:cNvGraphicFramePr>
            <a:graphicFrameLocks noChangeAspect="1"/>
          </p:cNvGraphicFramePr>
          <p:nvPr>
            <p:extLst>
              <p:ext uri="{D42A27DB-BD31-4B8C-83A1-F6EECF244321}">
                <p14:modId xmlns:p14="http://schemas.microsoft.com/office/powerpoint/2010/main" val="4195247177"/>
              </p:ext>
            </p:extLst>
          </p:nvPr>
        </p:nvGraphicFramePr>
        <p:xfrm>
          <a:off x="611560" y="2852936"/>
          <a:ext cx="7453312" cy="1111250"/>
        </p:xfrm>
        <a:graphic>
          <a:graphicData uri="http://schemas.openxmlformats.org/presentationml/2006/ole">
            <mc:AlternateContent xmlns:mc="http://schemas.openxmlformats.org/markup-compatibility/2006">
              <mc:Choice xmlns:v="urn:schemas-microsoft-com:vml" Requires="v">
                <p:oleObj spid="_x0000_s33099" name="Equazione" r:id="rId5" imgW="4762500" imgH="711200" progId="Equation.3">
                  <p:embed/>
                </p:oleObj>
              </mc:Choice>
              <mc:Fallback>
                <p:oleObj name="Equazione" r:id="rId5" imgW="4762500" imgH="711200" progId="Equation.3">
                  <p:embed/>
                  <p:pic>
                    <p:nvPicPr>
                      <p:cNvPr id="0" name="Picture 30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560" y="2852936"/>
                        <a:ext cx="7453312" cy="1111250"/>
                      </a:xfrm>
                      <a:prstGeom prst="rect">
                        <a:avLst/>
                      </a:prstGeom>
                      <a:noFill/>
                      <a:ln w="12700">
                        <a:solidFill>
                          <a:srgbClr val="948A54"/>
                        </a:solidFill>
                        <a:prstDash val="sys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7" name="Connettore 1 6"/>
          <p:cNvCxnSpPr/>
          <p:nvPr/>
        </p:nvCxnSpPr>
        <p:spPr>
          <a:xfrm flipV="1">
            <a:off x="899592" y="2852936"/>
            <a:ext cx="576064"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Connettore 1 7"/>
          <p:cNvCxnSpPr/>
          <p:nvPr/>
        </p:nvCxnSpPr>
        <p:spPr>
          <a:xfrm flipV="1">
            <a:off x="2776724" y="2852936"/>
            <a:ext cx="576064"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nettore 1 8"/>
          <p:cNvCxnSpPr/>
          <p:nvPr/>
        </p:nvCxnSpPr>
        <p:spPr>
          <a:xfrm flipV="1">
            <a:off x="703874" y="3429000"/>
            <a:ext cx="391435"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Connettore 1 10"/>
          <p:cNvCxnSpPr/>
          <p:nvPr/>
        </p:nvCxnSpPr>
        <p:spPr>
          <a:xfrm flipV="1">
            <a:off x="3635896" y="3429000"/>
            <a:ext cx="391435"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Connettore 1 11"/>
          <p:cNvCxnSpPr/>
          <p:nvPr/>
        </p:nvCxnSpPr>
        <p:spPr>
          <a:xfrm flipV="1">
            <a:off x="1978695" y="3429000"/>
            <a:ext cx="576064"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flipV="1">
            <a:off x="5220072" y="2869704"/>
            <a:ext cx="576064"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14" name="Oggetto 13"/>
          <p:cNvGraphicFramePr>
            <a:graphicFrameLocks noChangeAspect="1"/>
          </p:cNvGraphicFramePr>
          <p:nvPr>
            <p:extLst>
              <p:ext uri="{D42A27DB-BD31-4B8C-83A1-F6EECF244321}">
                <p14:modId xmlns:p14="http://schemas.microsoft.com/office/powerpoint/2010/main" val="1737106158"/>
              </p:ext>
            </p:extLst>
          </p:nvPr>
        </p:nvGraphicFramePr>
        <p:xfrm>
          <a:off x="703874" y="4293096"/>
          <a:ext cx="7058224" cy="936104"/>
        </p:xfrm>
        <a:graphic>
          <a:graphicData uri="http://schemas.openxmlformats.org/presentationml/2006/ole">
            <mc:AlternateContent xmlns:mc="http://schemas.openxmlformats.org/markup-compatibility/2006">
              <mc:Choice xmlns:v="urn:schemas-microsoft-com:vml" Requires="v">
                <p:oleObj spid="_x0000_s33100" name="Equazione" r:id="rId7" imgW="3441700" imgH="457200" progId="Equation.3">
                  <p:embed/>
                </p:oleObj>
              </mc:Choice>
              <mc:Fallback>
                <p:oleObj name="Equazione" r:id="rId7" imgW="3441700" imgH="457200" progId="Equation.3">
                  <p:embed/>
                  <p:pic>
                    <p:nvPicPr>
                      <p:cNvPr id="0" name="Picture 30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3874" y="4293096"/>
                        <a:ext cx="7058224" cy="936104"/>
                      </a:xfrm>
                      <a:prstGeom prst="rect">
                        <a:avLst/>
                      </a:prstGeom>
                      <a:noFill/>
                      <a:ln w="12700">
                        <a:solidFill>
                          <a:srgbClr val="948A54"/>
                        </a:solidFill>
                        <a:prstDash val="sys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5" name="Connettore 1 14"/>
          <p:cNvCxnSpPr/>
          <p:nvPr/>
        </p:nvCxnSpPr>
        <p:spPr>
          <a:xfrm flipV="1">
            <a:off x="3464687" y="4365104"/>
            <a:ext cx="1323337"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flipV="1">
            <a:off x="5940152" y="4869160"/>
            <a:ext cx="1323337"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Connettore 1 17"/>
          <p:cNvCxnSpPr/>
          <p:nvPr/>
        </p:nvCxnSpPr>
        <p:spPr>
          <a:xfrm flipV="1">
            <a:off x="2200660" y="4869160"/>
            <a:ext cx="576064"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Connettore 1 18"/>
          <p:cNvCxnSpPr/>
          <p:nvPr/>
        </p:nvCxnSpPr>
        <p:spPr>
          <a:xfrm flipV="1">
            <a:off x="6634760" y="4342663"/>
            <a:ext cx="576064"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Connettore 1 19"/>
          <p:cNvCxnSpPr/>
          <p:nvPr/>
        </p:nvCxnSpPr>
        <p:spPr>
          <a:xfrm flipV="1">
            <a:off x="5364088" y="4392031"/>
            <a:ext cx="576064"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Connettore 1 20"/>
          <p:cNvCxnSpPr/>
          <p:nvPr/>
        </p:nvCxnSpPr>
        <p:spPr>
          <a:xfrm flipV="1">
            <a:off x="1070497" y="4877544"/>
            <a:ext cx="576064" cy="28803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2" name="Ovale 21"/>
          <p:cNvSpPr/>
          <p:nvPr/>
        </p:nvSpPr>
        <p:spPr>
          <a:xfrm>
            <a:off x="4572000" y="2852936"/>
            <a:ext cx="504056" cy="432048"/>
          </a:xfrm>
          <a:prstGeom prst="ellipse">
            <a:avLst/>
          </a:prstGeom>
          <a:solidFill>
            <a:schemeClr val="accent1">
              <a:alpha val="0"/>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e 22"/>
          <p:cNvSpPr/>
          <p:nvPr/>
        </p:nvSpPr>
        <p:spPr>
          <a:xfrm>
            <a:off x="1095309" y="3356992"/>
            <a:ext cx="551252" cy="432048"/>
          </a:xfrm>
          <a:prstGeom prst="ellipse">
            <a:avLst/>
          </a:prstGeom>
          <a:solidFill>
            <a:schemeClr val="accent1">
              <a:alpha val="0"/>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e 23"/>
          <p:cNvSpPr/>
          <p:nvPr/>
        </p:nvSpPr>
        <p:spPr>
          <a:xfrm>
            <a:off x="3519142" y="2797696"/>
            <a:ext cx="1052858" cy="432048"/>
          </a:xfrm>
          <a:prstGeom prst="ellipse">
            <a:avLst/>
          </a:prstGeom>
          <a:solidFill>
            <a:schemeClr val="bg1">
              <a:lumMod val="65000"/>
              <a:alpha val="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e 24"/>
          <p:cNvSpPr/>
          <p:nvPr/>
        </p:nvSpPr>
        <p:spPr>
          <a:xfrm>
            <a:off x="6210412" y="2797696"/>
            <a:ext cx="1000412" cy="432048"/>
          </a:xfrm>
          <a:prstGeom prst="ellipse">
            <a:avLst/>
          </a:prstGeom>
          <a:solidFill>
            <a:schemeClr val="bg1">
              <a:lumMod val="65000"/>
              <a:alpha val="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6" name="Oggetto 25"/>
          <p:cNvGraphicFramePr>
            <a:graphicFrameLocks noChangeAspect="1"/>
          </p:cNvGraphicFramePr>
          <p:nvPr>
            <p:extLst>
              <p:ext uri="{D42A27DB-BD31-4B8C-83A1-F6EECF244321}">
                <p14:modId xmlns:p14="http://schemas.microsoft.com/office/powerpoint/2010/main" val="3183328375"/>
              </p:ext>
            </p:extLst>
          </p:nvPr>
        </p:nvGraphicFramePr>
        <p:xfrm>
          <a:off x="2046288" y="5692775"/>
          <a:ext cx="4767262" cy="441325"/>
        </p:xfrm>
        <a:graphic>
          <a:graphicData uri="http://schemas.openxmlformats.org/presentationml/2006/ole">
            <mc:AlternateContent xmlns:mc="http://schemas.openxmlformats.org/markup-compatibility/2006">
              <mc:Choice xmlns:v="urn:schemas-microsoft-com:vml" Requires="v">
                <p:oleObj spid="_x0000_s33101" name="Equazione" r:id="rId9" imgW="2323092" imgH="215806" progId="Equation.3">
                  <p:embed/>
                </p:oleObj>
              </mc:Choice>
              <mc:Fallback>
                <p:oleObj name="Equazione" r:id="rId9" imgW="2323092" imgH="215806" progId="Equation.3">
                  <p:embed/>
                  <p:pic>
                    <p:nvPicPr>
                      <p:cNvPr id="0" name="Picture 30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46288" y="5692775"/>
                        <a:ext cx="4767262" cy="441325"/>
                      </a:xfrm>
                      <a:prstGeom prst="rect">
                        <a:avLst/>
                      </a:prstGeom>
                      <a:noFill/>
                      <a:ln w="12700">
                        <a:solidFill>
                          <a:srgbClr val="948A54"/>
                        </a:solidFill>
                        <a:prstDash val="sys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006147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4171260181"/>
              </p:ext>
            </p:extLst>
          </p:nvPr>
        </p:nvGraphicFramePr>
        <p:xfrm>
          <a:off x="2159000" y="333375"/>
          <a:ext cx="4117975" cy="441325"/>
        </p:xfrm>
        <a:graphic>
          <a:graphicData uri="http://schemas.openxmlformats.org/presentationml/2006/ole">
            <mc:AlternateContent xmlns:mc="http://schemas.openxmlformats.org/markup-compatibility/2006">
              <mc:Choice xmlns:v="urn:schemas-microsoft-com:vml" Requires="v">
                <p:oleObj spid="_x0000_s34343" name="Equazione" r:id="rId3" imgW="2005729" imgH="215806" progId="Equation.3">
                  <p:embed/>
                </p:oleObj>
              </mc:Choice>
              <mc:Fallback>
                <p:oleObj name="Equazione" r:id="rId3" imgW="2005729" imgH="215806" progId="Equation.3">
                  <p:embed/>
                  <p:pic>
                    <p:nvPicPr>
                      <p:cNvPr id="0" name="Picture 50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9000" y="333375"/>
                        <a:ext cx="4117975" cy="441325"/>
                      </a:xfrm>
                      <a:prstGeom prst="rect">
                        <a:avLst/>
                      </a:prstGeom>
                      <a:noFill/>
                      <a:ln w="12700">
                        <a:solidFill>
                          <a:srgbClr val="948A54"/>
                        </a:solidFill>
                        <a:prstDash val="sys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ggetto 2"/>
          <p:cNvGraphicFramePr>
            <a:graphicFrameLocks noChangeAspect="1"/>
          </p:cNvGraphicFramePr>
          <p:nvPr>
            <p:extLst>
              <p:ext uri="{D42A27DB-BD31-4B8C-83A1-F6EECF244321}">
                <p14:modId xmlns:p14="http://schemas.microsoft.com/office/powerpoint/2010/main" val="2120253809"/>
              </p:ext>
            </p:extLst>
          </p:nvPr>
        </p:nvGraphicFramePr>
        <p:xfrm>
          <a:off x="395536" y="1196752"/>
          <a:ext cx="8131176" cy="882650"/>
        </p:xfrm>
        <a:graphic>
          <a:graphicData uri="http://schemas.openxmlformats.org/presentationml/2006/ole">
            <mc:AlternateContent xmlns:mc="http://schemas.openxmlformats.org/markup-compatibility/2006">
              <mc:Choice xmlns:v="urn:schemas-microsoft-com:vml" Requires="v">
                <p:oleObj spid="_x0000_s34344" name="Equazione" r:id="rId5" imgW="3962400" imgH="431800" progId="Equation.3">
                  <p:embed/>
                </p:oleObj>
              </mc:Choice>
              <mc:Fallback>
                <p:oleObj name="Equazione" r:id="rId5" imgW="3962400" imgH="431800" progId="Equation.3">
                  <p:embed/>
                  <p:pic>
                    <p:nvPicPr>
                      <p:cNvPr id="0" name="Picture 5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536" y="1196752"/>
                        <a:ext cx="8131176" cy="882650"/>
                      </a:xfrm>
                      <a:prstGeom prst="rect">
                        <a:avLst/>
                      </a:prstGeom>
                      <a:noFill/>
                      <a:ln w="12700">
                        <a:solidFill>
                          <a:srgbClr val="948A54"/>
                        </a:solidFill>
                        <a:prstDash val="sys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asellaDiTesto 3"/>
          <p:cNvSpPr txBox="1"/>
          <p:nvPr/>
        </p:nvSpPr>
        <p:spPr>
          <a:xfrm>
            <a:off x="464452" y="2420888"/>
            <a:ext cx="5680466" cy="400110"/>
          </a:xfrm>
          <a:prstGeom prst="rect">
            <a:avLst/>
          </a:prstGeom>
          <a:noFill/>
        </p:spPr>
        <p:txBody>
          <a:bodyPr wrap="none" rtlCol="0">
            <a:spAutoFit/>
          </a:bodyPr>
          <a:lstStyle/>
          <a:p>
            <a:r>
              <a:rPr lang="it-IT" sz="2000" dirty="0" smtClean="0">
                <a:solidFill>
                  <a:srgbClr val="170AC6"/>
                </a:solidFill>
              </a:rPr>
              <a:t>Unendo questa con la parte delle frazioni in volume: </a:t>
            </a:r>
            <a:endParaRPr lang="en-US" sz="2000" dirty="0">
              <a:solidFill>
                <a:srgbClr val="170AC6"/>
              </a:solidFill>
            </a:endParaRPr>
          </a:p>
        </p:txBody>
      </p:sp>
      <p:graphicFrame>
        <p:nvGraphicFramePr>
          <p:cNvPr id="5" name="Oggetto 4"/>
          <p:cNvGraphicFramePr>
            <a:graphicFrameLocks noChangeAspect="1"/>
          </p:cNvGraphicFramePr>
          <p:nvPr>
            <p:extLst>
              <p:ext uri="{D42A27DB-BD31-4B8C-83A1-F6EECF244321}">
                <p14:modId xmlns:p14="http://schemas.microsoft.com/office/powerpoint/2010/main" val="3796970942"/>
              </p:ext>
            </p:extLst>
          </p:nvPr>
        </p:nvGraphicFramePr>
        <p:xfrm>
          <a:off x="1259632" y="3140968"/>
          <a:ext cx="6641195" cy="864096"/>
        </p:xfrm>
        <a:graphic>
          <a:graphicData uri="http://schemas.openxmlformats.org/presentationml/2006/ole">
            <mc:AlternateContent xmlns:mc="http://schemas.openxmlformats.org/markup-compatibility/2006">
              <mc:Choice xmlns:v="urn:schemas-microsoft-com:vml" Requires="v">
                <p:oleObj spid="_x0000_s34345" name="Equazione" r:id="rId7" imgW="3416300" imgH="444500" progId="Equation.3">
                  <p:embed/>
                </p:oleObj>
              </mc:Choice>
              <mc:Fallback>
                <p:oleObj name="Equazione" r:id="rId7" imgW="3416300" imgH="444500" progId="Equation.3">
                  <p:embed/>
                  <p:pic>
                    <p:nvPicPr>
                      <p:cNvPr id="0" name="Picture 5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59632" y="3140968"/>
                        <a:ext cx="6641195" cy="864096"/>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464452" y="4365104"/>
            <a:ext cx="3961021" cy="1015663"/>
          </a:xfrm>
          <a:prstGeom prst="rect">
            <a:avLst/>
          </a:prstGeom>
          <a:noFill/>
        </p:spPr>
        <p:txBody>
          <a:bodyPr wrap="none" rtlCol="0">
            <a:spAutoFit/>
          </a:bodyPr>
          <a:lstStyle/>
          <a:p>
            <a:r>
              <a:rPr lang="it-IT" sz="2000" dirty="0" smtClean="0">
                <a:solidFill>
                  <a:srgbClr val="170AC6"/>
                </a:solidFill>
              </a:rPr>
              <a:t>Poiché:                                                  e</a:t>
            </a:r>
          </a:p>
          <a:p>
            <a:endParaRPr lang="it-IT" sz="2000" dirty="0">
              <a:solidFill>
                <a:srgbClr val="170AC6"/>
              </a:solidFill>
            </a:endParaRPr>
          </a:p>
          <a:p>
            <a:r>
              <a:rPr lang="it-IT" sz="2000" dirty="0" smtClean="0">
                <a:solidFill>
                  <a:srgbClr val="170AC6"/>
                </a:solidFill>
              </a:rPr>
              <a:t>e quando  </a:t>
            </a:r>
          </a:p>
        </p:txBody>
      </p:sp>
      <p:graphicFrame>
        <p:nvGraphicFramePr>
          <p:cNvPr id="7" name="Oggetto 6"/>
          <p:cNvGraphicFramePr>
            <a:graphicFrameLocks noChangeAspect="1"/>
          </p:cNvGraphicFramePr>
          <p:nvPr>
            <p:extLst>
              <p:ext uri="{D42A27DB-BD31-4B8C-83A1-F6EECF244321}">
                <p14:modId xmlns:p14="http://schemas.microsoft.com/office/powerpoint/2010/main" val="920372806"/>
              </p:ext>
            </p:extLst>
          </p:nvPr>
        </p:nvGraphicFramePr>
        <p:xfrm>
          <a:off x="1268413" y="4365625"/>
          <a:ext cx="2844800" cy="430213"/>
        </p:xfrm>
        <a:graphic>
          <a:graphicData uri="http://schemas.openxmlformats.org/presentationml/2006/ole">
            <mc:AlternateContent xmlns:mc="http://schemas.openxmlformats.org/markup-compatibility/2006">
              <mc:Choice xmlns:v="urn:schemas-microsoft-com:vml" Requires="v">
                <p:oleObj spid="_x0000_s34346" name="Equazione" r:id="rId9" imgW="1675673" imgH="253890" progId="Equation.3">
                  <p:embed/>
                </p:oleObj>
              </mc:Choice>
              <mc:Fallback>
                <p:oleObj name="Equazione" r:id="rId9" imgW="1675673" imgH="253890" progId="Equation.3">
                  <p:embed/>
                  <p:pic>
                    <p:nvPicPr>
                      <p:cNvPr id="0" name="Picture 5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68413" y="4365625"/>
                        <a:ext cx="2844800"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val="2664638944"/>
              </p:ext>
            </p:extLst>
          </p:nvPr>
        </p:nvGraphicFramePr>
        <p:xfrm>
          <a:off x="4644009" y="4322132"/>
          <a:ext cx="3096344" cy="435423"/>
        </p:xfrm>
        <a:graphic>
          <a:graphicData uri="http://schemas.openxmlformats.org/presentationml/2006/ole">
            <mc:AlternateContent xmlns:mc="http://schemas.openxmlformats.org/markup-compatibility/2006">
              <mc:Choice xmlns:v="urn:schemas-microsoft-com:vml" Requires="v">
                <p:oleObj spid="_x0000_s34347" name="Equazione" r:id="rId11" imgW="1625600" imgH="228600" progId="Equation.3">
                  <p:embed/>
                </p:oleObj>
              </mc:Choice>
              <mc:Fallback>
                <p:oleObj name="Equazione" r:id="rId11" imgW="1625600" imgH="228600" progId="Equation.3">
                  <p:embed/>
                  <p:pic>
                    <p:nvPicPr>
                      <p:cNvPr id="0" name="Picture 5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44009" y="4322132"/>
                        <a:ext cx="3096344" cy="4354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ggetto 8"/>
          <p:cNvGraphicFramePr>
            <a:graphicFrameLocks noChangeAspect="1"/>
          </p:cNvGraphicFramePr>
          <p:nvPr>
            <p:extLst>
              <p:ext uri="{D42A27DB-BD31-4B8C-83A1-F6EECF244321}">
                <p14:modId xmlns:p14="http://schemas.microsoft.com/office/powerpoint/2010/main" val="3836857823"/>
              </p:ext>
            </p:extLst>
          </p:nvPr>
        </p:nvGraphicFramePr>
        <p:xfrm>
          <a:off x="1763688" y="4797152"/>
          <a:ext cx="5794375" cy="736600"/>
        </p:xfrm>
        <a:graphic>
          <a:graphicData uri="http://schemas.openxmlformats.org/presentationml/2006/ole">
            <mc:AlternateContent xmlns:mc="http://schemas.openxmlformats.org/markup-compatibility/2006">
              <mc:Choice xmlns:v="urn:schemas-microsoft-com:vml" Requires="v">
                <p:oleObj spid="_x0000_s34348" name="Equazione" r:id="rId13" imgW="3390900" imgH="431800" progId="Equation.3">
                  <p:embed/>
                </p:oleObj>
              </mc:Choice>
              <mc:Fallback>
                <p:oleObj name="Equazione" r:id="rId13" imgW="3390900" imgH="431800" progId="Equation.3">
                  <p:embed/>
                  <p:pic>
                    <p:nvPicPr>
                      <p:cNvPr id="0" name="Picture 5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63688" y="4797152"/>
                        <a:ext cx="5794375"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ggetto 9"/>
          <p:cNvGraphicFramePr>
            <a:graphicFrameLocks noChangeAspect="1"/>
          </p:cNvGraphicFramePr>
          <p:nvPr>
            <p:extLst>
              <p:ext uri="{D42A27DB-BD31-4B8C-83A1-F6EECF244321}">
                <p14:modId xmlns:p14="http://schemas.microsoft.com/office/powerpoint/2010/main" val="2431873294"/>
              </p:ext>
            </p:extLst>
          </p:nvPr>
        </p:nvGraphicFramePr>
        <p:xfrm>
          <a:off x="2684463" y="5732463"/>
          <a:ext cx="3481387" cy="433387"/>
        </p:xfrm>
        <a:graphic>
          <a:graphicData uri="http://schemas.openxmlformats.org/presentationml/2006/ole">
            <mc:AlternateContent xmlns:mc="http://schemas.openxmlformats.org/markup-compatibility/2006">
              <mc:Choice xmlns:v="urn:schemas-microsoft-com:vml" Requires="v">
                <p:oleObj spid="_x0000_s34349" name="Equazione" r:id="rId15" imgW="1841500" imgH="228600" progId="Equation.3">
                  <p:embed/>
                </p:oleObj>
              </mc:Choice>
              <mc:Fallback>
                <p:oleObj name="Equazione" r:id="rId15" imgW="1841500" imgH="228600" progId="Equation.3">
                  <p:embed/>
                  <p:pic>
                    <p:nvPicPr>
                      <p:cNvPr id="0" name="Picture 5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684463" y="5732463"/>
                        <a:ext cx="3481387" cy="433387"/>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37177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27584" y="692696"/>
            <a:ext cx="6872651" cy="400110"/>
          </a:xfrm>
          <a:prstGeom prst="rect">
            <a:avLst/>
          </a:prstGeom>
          <a:noFill/>
        </p:spPr>
        <p:txBody>
          <a:bodyPr wrap="none" rtlCol="0">
            <a:spAutoFit/>
          </a:bodyPr>
          <a:lstStyle/>
          <a:p>
            <a:r>
              <a:rPr lang="it-IT" sz="2000" dirty="0" smtClean="0">
                <a:solidFill>
                  <a:srgbClr val="170AC6"/>
                </a:solidFill>
              </a:rPr>
              <a:t>Una soluzione ideale è quella che obbedisce alla legge di </a:t>
            </a:r>
            <a:r>
              <a:rPr lang="it-IT" sz="2000" dirty="0" err="1" smtClean="0">
                <a:solidFill>
                  <a:srgbClr val="170AC6"/>
                </a:solidFill>
              </a:rPr>
              <a:t>Raoult</a:t>
            </a:r>
            <a:r>
              <a:rPr lang="it-IT" sz="2000" dirty="0" smtClean="0">
                <a:solidFill>
                  <a:srgbClr val="170AC6"/>
                </a:solidFill>
              </a:rPr>
              <a:t>:</a:t>
            </a:r>
            <a:endParaRPr lang="en-US" sz="2000" dirty="0">
              <a:solidFill>
                <a:srgbClr val="170AC6"/>
              </a:solidFill>
            </a:endParaRPr>
          </a:p>
        </p:txBody>
      </p:sp>
      <p:graphicFrame>
        <p:nvGraphicFramePr>
          <p:cNvPr id="5" name="Oggetto 4"/>
          <p:cNvGraphicFramePr>
            <a:graphicFrameLocks noChangeAspect="1"/>
          </p:cNvGraphicFramePr>
          <p:nvPr>
            <p:extLst>
              <p:ext uri="{D42A27DB-BD31-4B8C-83A1-F6EECF244321}">
                <p14:modId xmlns:p14="http://schemas.microsoft.com/office/powerpoint/2010/main" val="4001391818"/>
              </p:ext>
            </p:extLst>
          </p:nvPr>
        </p:nvGraphicFramePr>
        <p:xfrm>
          <a:off x="3119438" y="1268413"/>
          <a:ext cx="2820987" cy="863600"/>
        </p:xfrm>
        <a:graphic>
          <a:graphicData uri="http://schemas.openxmlformats.org/presentationml/2006/ole">
            <mc:AlternateContent xmlns:mc="http://schemas.openxmlformats.org/markup-compatibility/2006">
              <mc:Choice xmlns:v="urn:schemas-microsoft-com:vml" Requires="v">
                <p:oleObj spid="_x0000_s16622" name="Equazione" r:id="rId3" imgW="1409088" imgH="431613" progId="Equation.3">
                  <p:embed/>
                </p:oleObj>
              </mc:Choice>
              <mc:Fallback>
                <p:oleObj name="Equazione" r:id="rId3" imgW="1409088" imgH="431613" progId="Equation.3">
                  <p:embed/>
                  <p:pic>
                    <p:nvPicPr>
                      <p:cNvPr id="0" name="Picture 2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19438" y="1268413"/>
                        <a:ext cx="2820987"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827585" y="2132856"/>
            <a:ext cx="7848872" cy="4093428"/>
          </a:xfrm>
          <a:prstGeom prst="rect">
            <a:avLst/>
          </a:prstGeom>
          <a:noFill/>
        </p:spPr>
        <p:txBody>
          <a:bodyPr wrap="square" rtlCol="0">
            <a:spAutoFit/>
          </a:bodyPr>
          <a:lstStyle/>
          <a:p>
            <a:r>
              <a:rPr lang="it-IT" sz="2000" i="1" dirty="0" smtClean="0">
                <a:solidFill>
                  <a:srgbClr val="170AC6"/>
                </a:solidFill>
              </a:rPr>
              <a:t>a</a:t>
            </a:r>
            <a:r>
              <a:rPr lang="it-IT" sz="2000" i="1" baseline="-25000" dirty="0" smtClean="0">
                <a:solidFill>
                  <a:srgbClr val="170AC6"/>
                </a:solidFill>
              </a:rPr>
              <a:t>1</a:t>
            </a:r>
            <a:r>
              <a:rPr lang="it-IT" sz="2000" i="1" dirty="0" smtClean="0">
                <a:solidFill>
                  <a:srgbClr val="170AC6"/>
                </a:solidFill>
              </a:rPr>
              <a:t> = </a:t>
            </a:r>
            <a:r>
              <a:rPr lang="it-IT" sz="2000" dirty="0" smtClean="0">
                <a:solidFill>
                  <a:srgbClr val="170AC6"/>
                </a:solidFill>
              </a:rPr>
              <a:t>attività termodinamica del solvente</a:t>
            </a:r>
          </a:p>
          <a:p>
            <a:r>
              <a:rPr lang="it-IT" sz="2000" i="1" dirty="0" smtClean="0">
                <a:solidFill>
                  <a:srgbClr val="170AC6"/>
                </a:solidFill>
              </a:rPr>
              <a:t>X</a:t>
            </a:r>
            <a:r>
              <a:rPr lang="it-IT" sz="2000" baseline="-25000" dirty="0" smtClean="0">
                <a:solidFill>
                  <a:srgbClr val="170AC6"/>
                </a:solidFill>
              </a:rPr>
              <a:t>1</a:t>
            </a:r>
            <a:r>
              <a:rPr lang="it-IT" sz="2000" dirty="0" smtClean="0">
                <a:solidFill>
                  <a:srgbClr val="170AC6"/>
                </a:solidFill>
              </a:rPr>
              <a:t> = frazione molare del solvente</a:t>
            </a:r>
          </a:p>
          <a:p>
            <a:r>
              <a:rPr lang="it-IT" sz="2000" i="1" dirty="0" smtClean="0">
                <a:solidFill>
                  <a:srgbClr val="170AC6"/>
                </a:solidFill>
              </a:rPr>
              <a:t>X</a:t>
            </a:r>
            <a:r>
              <a:rPr lang="it-IT" sz="2000" i="1" baseline="-25000" dirty="0" smtClean="0">
                <a:solidFill>
                  <a:srgbClr val="170AC6"/>
                </a:solidFill>
              </a:rPr>
              <a:t>2</a:t>
            </a:r>
            <a:r>
              <a:rPr lang="it-IT" sz="2000" i="1" dirty="0" smtClean="0">
                <a:solidFill>
                  <a:srgbClr val="170AC6"/>
                </a:solidFill>
              </a:rPr>
              <a:t> = </a:t>
            </a:r>
            <a:r>
              <a:rPr lang="it-IT" sz="2000" dirty="0" smtClean="0">
                <a:solidFill>
                  <a:srgbClr val="170AC6"/>
                </a:solidFill>
              </a:rPr>
              <a:t>frazione </a:t>
            </a:r>
            <a:r>
              <a:rPr lang="it-IT" sz="2000" dirty="0">
                <a:solidFill>
                  <a:srgbClr val="170AC6"/>
                </a:solidFill>
              </a:rPr>
              <a:t>molare del </a:t>
            </a:r>
            <a:r>
              <a:rPr lang="it-IT" sz="2000" dirty="0" smtClean="0">
                <a:solidFill>
                  <a:srgbClr val="170AC6"/>
                </a:solidFill>
              </a:rPr>
              <a:t>soluto</a:t>
            </a:r>
          </a:p>
          <a:p>
            <a:r>
              <a:rPr lang="it-IT" sz="2000" i="1" dirty="0" smtClean="0">
                <a:solidFill>
                  <a:srgbClr val="170AC6"/>
                </a:solidFill>
              </a:rPr>
              <a:t>P</a:t>
            </a:r>
            <a:r>
              <a:rPr lang="it-IT" sz="2000" i="1" baseline="-25000" dirty="0" smtClean="0">
                <a:solidFill>
                  <a:srgbClr val="170AC6"/>
                </a:solidFill>
              </a:rPr>
              <a:t>1</a:t>
            </a:r>
            <a:r>
              <a:rPr lang="it-IT" sz="2000" dirty="0" smtClean="0">
                <a:solidFill>
                  <a:srgbClr val="170AC6"/>
                </a:solidFill>
              </a:rPr>
              <a:t>= pressione di vapore del solvente sulla soluzione</a:t>
            </a:r>
          </a:p>
          <a:p>
            <a:r>
              <a:rPr lang="it-IT" sz="2000" i="1" dirty="0" smtClean="0">
                <a:solidFill>
                  <a:srgbClr val="170AC6"/>
                </a:solidFill>
              </a:rPr>
              <a:t>P</a:t>
            </a:r>
            <a:r>
              <a:rPr lang="it-IT" sz="2000" i="1" baseline="-25000" dirty="0" smtClean="0">
                <a:solidFill>
                  <a:srgbClr val="170AC6"/>
                </a:solidFill>
              </a:rPr>
              <a:t>0</a:t>
            </a:r>
            <a:r>
              <a:rPr lang="it-IT" sz="2000" dirty="0" smtClean="0">
                <a:solidFill>
                  <a:srgbClr val="170AC6"/>
                </a:solidFill>
              </a:rPr>
              <a:t>= pressione di vapore del solvente puro</a:t>
            </a:r>
          </a:p>
          <a:p>
            <a:endParaRPr lang="it-IT" sz="2000" dirty="0">
              <a:solidFill>
                <a:srgbClr val="170AC6"/>
              </a:solidFill>
            </a:endParaRPr>
          </a:p>
          <a:p>
            <a:r>
              <a:rPr lang="it-IT" sz="2000" dirty="0" smtClean="0">
                <a:solidFill>
                  <a:srgbClr val="170AC6"/>
                </a:solidFill>
              </a:rPr>
              <a:t>Come conseguenza si ha la definizione del potenziale chimico:</a:t>
            </a: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Nel limite della soluzione infinitamente diluita la legge è obbedita anche dalle soluzioni polimeriche.</a:t>
            </a:r>
          </a:p>
        </p:txBody>
      </p:sp>
      <p:graphicFrame>
        <p:nvGraphicFramePr>
          <p:cNvPr id="7" name="Oggetto 6"/>
          <p:cNvGraphicFramePr>
            <a:graphicFrameLocks noChangeAspect="1"/>
          </p:cNvGraphicFramePr>
          <p:nvPr>
            <p:extLst>
              <p:ext uri="{D42A27DB-BD31-4B8C-83A1-F6EECF244321}">
                <p14:modId xmlns:p14="http://schemas.microsoft.com/office/powerpoint/2010/main" val="440010275"/>
              </p:ext>
            </p:extLst>
          </p:nvPr>
        </p:nvGraphicFramePr>
        <p:xfrm>
          <a:off x="3503613" y="4581525"/>
          <a:ext cx="2184400" cy="431800"/>
        </p:xfrm>
        <a:graphic>
          <a:graphicData uri="http://schemas.openxmlformats.org/presentationml/2006/ole">
            <mc:AlternateContent xmlns:mc="http://schemas.openxmlformats.org/markup-compatibility/2006">
              <mc:Choice xmlns:v="urn:schemas-microsoft-com:vml" Requires="v">
                <p:oleObj spid="_x0000_s16623" name="Equazione" r:id="rId5" imgW="1155600" imgH="228600" progId="Equation.3">
                  <p:embed/>
                </p:oleObj>
              </mc:Choice>
              <mc:Fallback>
                <p:oleObj name="Equazione" r:id="rId5" imgW="1155600" imgH="228600" progId="Equation.3">
                  <p:embed/>
                  <p:pic>
                    <p:nvPicPr>
                      <p:cNvPr id="0" name="Picture 227"/>
                      <p:cNvPicPr>
                        <a:picLocks noChangeAspect="1" noChangeArrowheads="1"/>
                      </p:cNvPicPr>
                      <p:nvPr/>
                    </p:nvPicPr>
                    <p:blipFill>
                      <a:blip r:embed="rId6"/>
                      <a:srcRect/>
                      <a:stretch>
                        <a:fillRect/>
                      </a:stretch>
                    </p:blipFill>
                    <p:spPr bwMode="auto">
                      <a:xfrm>
                        <a:off x="3503613" y="4581525"/>
                        <a:ext cx="21844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69070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7544" y="332656"/>
            <a:ext cx="8280920" cy="5016758"/>
          </a:xfrm>
          <a:prstGeom prst="rect">
            <a:avLst/>
          </a:prstGeom>
          <a:noFill/>
        </p:spPr>
        <p:txBody>
          <a:bodyPr wrap="square" rtlCol="0">
            <a:spAutoFit/>
          </a:bodyPr>
          <a:lstStyle/>
          <a:p>
            <a:r>
              <a:rPr lang="it-IT" sz="2000" dirty="0" smtClean="0">
                <a:solidFill>
                  <a:srgbClr val="170AC6"/>
                </a:solidFill>
              </a:rPr>
              <a:t>Paragonando l’equazione ottenuta:</a:t>
            </a: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con quella di una soluzione di molecole piccole:</a:t>
            </a: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le due sono simili sostituendo le frazioni molari con quelle in volume (</a:t>
            </a:r>
            <a:r>
              <a:rPr lang="it-IT" sz="2000" i="1" dirty="0" smtClean="0">
                <a:solidFill>
                  <a:srgbClr val="170AC6"/>
                </a:solidFill>
              </a:rPr>
              <a:t>i volumi delle molecole di solvente e dei segmenti polimerici sono stati posti uguali</a:t>
            </a:r>
            <a:r>
              <a:rPr lang="it-IT" sz="2000" dirty="0" smtClean="0">
                <a:solidFill>
                  <a:srgbClr val="170AC6"/>
                </a:solidFill>
              </a:rPr>
              <a:t>).</a:t>
            </a:r>
          </a:p>
          <a:p>
            <a:r>
              <a:rPr lang="it-IT" sz="2000" dirty="0" smtClean="0">
                <a:solidFill>
                  <a:srgbClr val="170AC6"/>
                </a:solidFill>
              </a:rPr>
              <a:t>Il numero di configurazioni per un soluto di piccole dimensioni si ottiene dalla:</a:t>
            </a:r>
          </a:p>
          <a:p>
            <a:endParaRPr lang="it-IT" sz="2000" dirty="0" smtClean="0">
              <a:solidFill>
                <a:srgbClr val="170AC6"/>
              </a:solidFill>
            </a:endParaRPr>
          </a:p>
          <a:p>
            <a:endParaRPr lang="it-IT" sz="2000" dirty="0">
              <a:solidFill>
                <a:srgbClr val="170AC6"/>
              </a:solidFill>
            </a:endParaRPr>
          </a:p>
          <a:p>
            <a:r>
              <a:rPr lang="it-IT" sz="2000" dirty="0" smtClean="0">
                <a:solidFill>
                  <a:srgbClr val="170AC6"/>
                </a:solidFill>
              </a:rPr>
              <a:t>                                                                     ponendo x=1</a:t>
            </a: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Il numero di configurazioni del polimero in soluzione sono molto minori rispetto a quelle di un soluto piccolo in particolare per il termine:</a:t>
            </a:r>
            <a:endParaRPr lang="en-US" sz="2000" dirty="0">
              <a:solidFill>
                <a:srgbClr val="170AC6"/>
              </a:solidFill>
            </a:endParaRPr>
          </a:p>
        </p:txBody>
      </p:sp>
      <p:graphicFrame>
        <p:nvGraphicFramePr>
          <p:cNvPr id="2" name="Oggetto 1"/>
          <p:cNvGraphicFramePr>
            <a:graphicFrameLocks noChangeAspect="1"/>
          </p:cNvGraphicFramePr>
          <p:nvPr>
            <p:extLst>
              <p:ext uri="{D42A27DB-BD31-4B8C-83A1-F6EECF244321}">
                <p14:modId xmlns:p14="http://schemas.microsoft.com/office/powerpoint/2010/main" val="2804811005"/>
              </p:ext>
            </p:extLst>
          </p:nvPr>
        </p:nvGraphicFramePr>
        <p:xfrm>
          <a:off x="2592388" y="765175"/>
          <a:ext cx="3479800" cy="433388"/>
        </p:xfrm>
        <a:graphic>
          <a:graphicData uri="http://schemas.openxmlformats.org/presentationml/2006/ole">
            <mc:AlternateContent xmlns:mc="http://schemas.openxmlformats.org/markup-compatibility/2006">
              <mc:Choice xmlns:v="urn:schemas-microsoft-com:vml" Requires="v">
                <p:oleObj spid="_x0000_s35045" name="Equazione" r:id="rId3" imgW="1841500" imgH="228600" progId="Equation.3">
                  <p:embed/>
                </p:oleObj>
              </mc:Choice>
              <mc:Fallback>
                <p:oleObj name="Equazione" r:id="rId3" imgW="1841500" imgH="228600" progId="Equation.3">
                  <p:embed/>
                  <p:pic>
                    <p:nvPicPr>
                      <p:cNvPr id="0" name="Picture 2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2388" y="765175"/>
                        <a:ext cx="347980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oleObj>
              </mc:Fallback>
            </mc:AlternateContent>
          </a:graphicData>
        </a:graphic>
      </p:graphicFrame>
      <mc:AlternateContent xmlns:mc="http://schemas.openxmlformats.org/markup-compatibility/2006" xmlns:a14="http://schemas.microsoft.com/office/drawing/2010/main">
        <mc:Choice Requires="a14">
          <p:sp>
            <p:nvSpPr>
              <p:cNvPr id="4" name="CasellaDiTesto 3"/>
              <p:cNvSpPr txBox="1"/>
              <p:nvPr/>
            </p:nvSpPr>
            <p:spPr>
              <a:xfrm>
                <a:off x="2411760" y="1644042"/>
                <a:ext cx="416460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rgbClr val="170AC6"/>
                          </a:solidFill>
                          <a:latin typeface="Cambria Math"/>
                          <a:ea typeface="Cambria Math"/>
                        </a:rPr>
                        <m:t>∆</m:t>
                      </m:r>
                      <m:r>
                        <a:rPr lang="it-IT" sz="2400" b="0" i="1" smtClean="0">
                          <a:solidFill>
                            <a:srgbClr val="170AC6"/>
                          </a:solidFill>
                          <a:latin typeface="Cambria Math"/>
                          <a:ea typeface="Cambria Math"/>
                        </a:rPr>
                        <m:t>𝑆</m:t>
                      </m:r>
                      <m:r>
                        <a:rPr lang="it-IT" sz="2400" b="0" i="1" baseline="-25000" smtClean="0">
                          <a:solidFill>
                            <a:srgbClr val="170AC6"/>
                          </a:solidFill>
                          <a:latin typeface="Cambria Math"/>
                          <a:ea typeface="Cambria Math"/>
                        </a:rPr>
                        <m:t>𝑚𝑖𝑥</m:t>
                      </m:r>
                      <m:r>
                        <a:rPr lang="it-IT" sz="2400" b="0" i="1" smtClean="0">
                          <a:solidFill>
                            <a:srgbClr val="170AC6"/>
                          </a:solidFill>
                          <a:latin typeface="Cambria Math"/>
                          <a:ea typeface="Cambria Math"/>
                        </a:rPr>
                        <m:t>=−</m:t>
                      </m:r>
                      <m:r>
                        <a:rPr lang="it-IT" sz="2400" b="0" i="1" smtClean="0">
                          <a:solidFill>
                            <a:srgbClr val="170AC6"/>
                          </a:solidFill>
                          <a:latin typeface="Cambria Math"/>
                          <a:ea typeface="Cambria Math"/>
                        </a:rPr>
                        <m:t>𝑅</m:t>
                      </m:r>
                      <m:d>
                        <m:dPr>
                          <m:ctrlPr>
                            <a:rPr lang="it-IT" sz="2400" b="0" i="1" smtClean="0">
                              <a:solidFill>
                                <a:srgbClr val="170AC6"/>
                              </a:solidFill>
                              <a:latin typeface="Cambria Math"/>
                              <a:ea typeface="Cambria Math"/>
                            </a:rPr>
                          </m:ctrlPr>
                        </m:dPr>
                        <m:e>
                          <m:r>
                            <a:rPr lang="it-IT" sz="2400" b="0" i="1" smtClean="0">
                              <a:solidFill>
                                <a:srgbClr val="170AC6"/>
                              </a:solidFill>
                              <a:latin typeface="Cambria Math"/>
                              <a:ea typeface="Cambria Math"/>
                            </a:rPr>
                            <m:t>𝑛</m:t>
                          </m:r>
                          <m:r>
                            <a:rPr lang="it-IT" sz="2400" b="0" i="1" baseline="-25000" smtClean="0">
                              <a:solidFill>
                                <a:srgbClr val="170AC6"/>
                              </a:solidFill>
                              <a:latin typeface="Cambria Math"/>
                              <a:ea typeface="Cambria Math"/>
                            </a:rPr>
                            <m:t>1</m:t>
                          </m:r>
                          <m:r>
                            <a:rPr lang="it-IT" sz="2400" b="0" i="1" smtClean="0">
                              <a:solidFill>
                                <a:srgbClr val="170AC6"/>
                              </a:solidFill>
                              <a:latin typeface="Cambria Math"/>
                              <a:ea typeface="Cambria Math"/>
                            </a:rPr>
                            <m:t>𝑙𝑛𝑋</m:t>
                          </m:r>
                          <m:r>
                            <a:rPr lang="it-IT" sz="2400" b="0" i="1" baseline="-25000" smtClean="0">
                              <a:solidFill>
                                <a:srgbClr val="170AC6"/>
                              </a:solidFill>
                              <a:latin typeface="Cambria Math"/>
                              <a:ea typeface="Cambria Math"/>
                            </a:rPr>
                            <m:t>1</m:t>
                          </m:r>
                          <m:r>
                            <a:rPr lang="it-IT" sz="2400" b="0" i="1" smtClean="0">
                              <a:solidFill>
                                <a:srgbClr val="170AC6"/>
                              </a:solidFill>
                              <a:latin typeface="Cambria Math"/>
                              <a:ea typeface="Cambria Math"/>
                            </a:rPr>
                            <m:t>+</m:t>
                          </m:r>
                          <m:r>
                            <a:rPr lang="it-IT" sz="2400" b="0" i="1" smtClean="0">
                              <a:solidFill>
                                <a:srgbClr val="170AC6"/>
                              </a:solidFill>
                              <a:latin typeface="Cambria Math"/>
                              <a:ea typeface="Cambria Math"/>
                            </a:rPr>
                            <m:t>𝑛</m:t>
                          </m:r>
                          <m:r>
                            <a:rPr lang="it-IT" sz="2400" b="0" i="1" baseline="-25000" smtClean="0">
                              <a:solidFill>
                                <a:srgbClr val="170AC6"/>
                              </a:solidFill>
                              <a:latin typeface="Cambria Math"/>
                              <a:ea typeface="Cambria Math"/>
                            </a:rPr>
                            <m:t>2</m:t>
                          </m:r>
                          <m:r>
                            <a:rPr lang="it-IT" sz="2400" b="0" i="1" smtClean="0">
                              <a:solidFill>
                                <a:srgbClr val="170AC6"/>
                              </a:solidFill>
                              <a:latin typeface="Cambria Math"/>
                              <a:ea typeface="Cambria Math"/>
                            </a:rPr>
                            <m:t>𝑙𝑛𝑋</m:t>
                          </m:r>
                          <m:r>
                            <a:rPr lang="it-IT" sz="2400" b="0" i="1" baseline="-25000" smtClean="0">
                              <a:solidFill>
                                <a:srgbClr val="170AC6"/>
                              </a:solidFill>
                              <a:latin typeface="Cambria Math"/>
                              <a:ea typeface="Cambria Math"/>
                            </a:rPr>
                            <m:t>2</m:t>
                          </m:r>
                        </m:e>
                      </m:d>
                    </m:oMath>
                  </m:oMathPara>
                </a14:m>
                <a:endParaRPr lang="en-US" sz="2400" dirty="0">
                  <a:solidFill>
                    <a:srgbClr val="170AC6"/>
                  </a:solidFill>
                </a:endParaRPr>
              </a:p>
            </p:txBody>
          </p:sp>
        </mc:Choice>
        <mc:Fallback xmlns="">
          <p:sp>
            <p:nvSpPr>
              <p:cNvPr id="4" name="CasellaDiTesto 3"/>
              <p:cNvSpPr txBox="1">
                <a:spLocks noRot="1" noChangeAspect="1" noMove="1" noResize="1" noEditPoints="1" noAdjustHandles="1" noChangeArrowheads="1" noChangeShapeType="1" noTextEdit="1"/>
              </p:cNvSpPr>
              <p:nvPr/>
            </p:nvSpPr>
            <p:spPr>
              <a:xfrm>
                <a:off x="2411760" y="1644042"/>
                <a:ext cx="4164602" cy="461665"/>
              </a:xfrm>
              <a:prstGeom prst="rect">
                <a:avLst/>
              </a:prstGeom>
              <a:blipFill rotWithShape="1">
                <a:blip r:embed="rId5" cstate="print"/>
                <a:stretch>
                  <a:fillRect b="-4000"/>
                </a:stretch>
              </a:blipFill>
            </p:spPr>
            <p:txBody>
              <a:bodyPr/>
              <a:lstStyle/>
              <a:p>
                <a:r>
                  <a:rPr lang="en-US">
                    <a:noFill/>
                  </a:rPr>
                  <a:t> </a:t>
                </a:r>
              </a:p>
            </p:txBody>
          </p:sp>
        </mc:Fallback>
      </mc:AlternateContent>
      <p:graphicFrame>
        <p:nvGraphicFramePr>
          <p:cNvPr id="5" name="Oggetto 4"/>
          <p:cNvGraphicFramePr>
            <a:graphicFrameLocks noChangeAspect="1"/>
          </p:cNvGraphicFramePr>
          <p:nvPr>
            <p:extLst>
              <p:ext uri="{D42A27DB-BD31-4B8C-83A1-F6EECF244321}">
                <p14:modId xmlns:p14="http://schemas.microsoft.com/office/powerpoint/2010/main" val="2608503366"/>
              </p:ext>
            </p:extLst>
          </p:nvPr>
        </p:nvGraphicFramePr>
        <p:xfrm>
          <a:off x="1259632" y="3284984"/>
          <a:ext cx="2956991" cy="1179070"/>
        </p:xfrm>
        <a:graphic>
          <a:graphicData uri="http://schemas.openxmlformats.org/presentationml/2006/ole">
            <mc:AlternateContent xmlns:mc="http://schemas.openxmlformats.org/markup-compatibility/2006">
              <mc:Choice xmlns:v="urn:schemas-microsoft-com:vml" Requires="v">
                <p:oleObj spid="_x0000_s35046" name="Equazione" r:id="rId6" imgW="2260600" imgH="901700" progId="Equation.3">
                  <p:embed/>
                </p:oleObj>
              </mc:Choice>
              <mc:Fallback>
                <p:oleObj name="Equazione" r:id="rId6" imgW="2260600" imgH="901700" progId="Equation.3">
                  <p:embed/>
                  <p:pic>
                    <p:nvPicPr>
                      <p:cNvPr id="0" name="Picture 2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9632" y="3284984"/>
                        <a:ext cx="2956991" cy="1179070"/>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ggetto 5"/>
          <p:cNvGraphicFramePr>
            <a:graphicFrameLocks noChangeAspect="1"/>
          </p:cNvGraphicFramePr>
          <p:nvPr>
            <p:extLst>
              <p:ext uri="{D42A27DB-BD31-4B8C-83A1-F6EECF244321}">
                <p14:modId xmlns:p14="http://schemas.microsoft.com/office/powerpoint/2010/main" val="3007086622"/>
              </p:ext>
            </p:extLst>
          </p:nvPr>
        </p:nvGraphicFramePr>
        <p:xfrm>
          <a:off x="3347864" y="5445224"/>
          <a:ext cx="1326066" cy="815890"/>
        </p:xfrm>
        <a:graphic>
          <a:graphicData uri="http://schemas.openxmlformats.org/presentationml/2006/ole">
            <mc:AlternateContent xmlns:mc="http://schemas.openxmlformats.org/markup-compatibility/2006">
              <mc:Choice xmlns:v="urn:schemas-microsoft-com:vml" Requires="v">
                <p:oleObj spid="_x0000_s35047" name="Equazione" r:id="rId8" imgW="825500" imgH="508000" progId="Equation.3">
                  <p:embed/>
                </p:oleObj>
              </mc:Choice>
              <mc:Fallback>
                <p:oleObj name="Equazione" r:id="rId8" imgW="825500" imgH="508000" progId="Equation.3">
                  <p:embed/>
                  <p:pic>
                    <p:nvPicPr>
                      <p:cNvPr id="0" name="Picture 2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47864" y="5445224"/>
                        <a:ext cx="1326066" cy="815890"/>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675713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4191852484"/>
              </p:ext>
            </p:extLst>
          </p:nvPr>
        </p:nvGraphicFramePr>
        <p:xfrm>
          <a:off x="5076056" y="908720"/>
          <a:ext cx="1325562" cy="815975"/>
        </p:xfrm>
        <a:graphic>
          <a:graphicData uri="http://schemas.openxmlformats.org/presentationml/2006/ole">
            <mc:AlternateContent xmlns:mc="http://schemas.openxmlformats.org/markup-compatibility/2006">
              <mc:Choice xmlns:v="urn:schemas-microsoft-com:vml" Requires="v">
                <p:oleObj spid="_x0000_s35993" name="Equazione" r:id="rId3" imgW="825500" imgH="508000" progId="Equation.3">
                  <p:embed/>
                </p:oleObj>
              </mc:Choice>
              <mc:Fallback>
                <p:oleObj name="Equazione" r:id="rId3" imgW="825500" imgH="508000" progId="Equation.3">
                  <p:embed/>
                  <p:pic>
                    <p:nvPicPr>
                      <p:cNvPr id="0" name="Picture 1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056" y="908720"/>
                        <a:ext cx="1325562" cy="815975"/>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CasellaDiTesto 2"/>
          <p:cNvSpPr txBox="1"/>
          <p:nvPr/>
        </p:nvSpPr>
        <p:spPr>
          <a:xfrm>
            <a:off x="395536" y="1124744"/>
            <a:ext cx="7378430" cy="1015663"/>
          </a:xfrm>
          <a:prstGeom prst="rect">
            <a:avLst/>
          </a:prstGeom>
          <a:noFill/>
        </p:spPr>
        <p:txBody>
          <a:bodyPr wrap="none" rtlCol="0">
            <a:spAutoFit/>
          </a:bodyPr>
          <a:lstStyle/>
          <a:p>
            <a:r>
              <a:rPr lang="it-IT" sz="2000" dirty="0" smtClean="0">
                <a:solidFill>
                  <a:srgbClr val="170AC6"/>
                </a:solidFill>
              </a:rPr>
              <a:t>Sostituendo valori  tipici per </a:t>
            </a:r>
            <a:r>
              <a:rPr lang="it-IT" sz="2000" b="1" i="1" dirty="0" smtClean="0">
                <a:solidFill>
                  <a:srgbClr val="C00000"/>
                </a:solidFill>
                <a:latin typeface="Cambria Math" pitchFamily="18" charset="0"/>
                <a:ea typeface="Cambria Math" pitchFamily="18" charset="0"/>
              </a:rPr>
              <a:t>N</a:t>
            </a:r>
            <a:r>
              <a:rPr lang="it-IT" sz="2000" b="1" i="1" baseline="-25000" dirty="0" smtClean="0">
                <a:solidFill>
                  <a:srgbClr val="C00000"/>
                </a:solidFill>
                <a:latin typeface="Cambria Math" pitchFamily="18" charset="0"/>
                <a:ea typeface="Cambria Math" pitchFamily="18" charset="0"/>
              </a:rPr>
              <a:t>0</a:t>
            </a:r>
            <a:r>
              <a:rPr lang="it-IT" sz="2000" b="1" i="1" dirty="0">
                <a:solidFill>
                  <a:srgbClr val="C00000"/>
                </a:solidFill>
                <a:latin typeface="Cambria Math" pitchFamily="18" charset="0"/>
                <a:ea typeface="Cambria Math" pitchFamily="18" charset="0"/>
              </a:rPr>
              <a:t> </a:t>
            </a:r>
            <a:r>
              <a:rPr lang="it-IT" sz="2000" dirty="0" smtClean="0">
                <a:solidFill>
                  <a:srgbClr val="170AC6"/>
                </a:solidFill>
                <a:ea typeface="Cambria Math" pitchFamily="18" charset="0"/>
              </a:rPr>
              <a:t>,</a:t>
            </a:r>
            <a:r>
              <a:rPr lang="it-IT" sz="2000" b="1" i="1" dirty="0" smtClean="0">
                <a:solidFill>
                  <a:srgbClr val="C00000"/>
                </a:solidFill>
                <a:latin typeface="Cambria Math" pitchFamily="18" charset="0"/>
                <a:ea typeface="Cambria Math" pitchFamily="18" charset="0"/>
              </a:rPr>
              <a:t>N</a:t>
            </a:r>
            <a:r>
              <a:rPr lang="it-IT" sz="2000" b="1" i="1" baseline="-25000" dirty="0" smtClean="0">
                <a:solidFill>
                  <a:srgbClr val="C00000"/>
                </a:solidFill>
                <a:latin typeface="Cambria Math" pitchFamily="18" charset="0"/>
                <a:ea typeface="Cambria Math" pitchFamily="18" charset="0"/>
              </a:rPr>
              <a:t>2</a:t>
            </a:r>
            <a:r>
              <a:rPr lang="it-IT" sz="2000" b="1" i="1" dirty="0" smtClean="0">
                <a:solidFill>
                  <a:srgbClr val="C00000"/>
                </a:solidFill>
                <a:latin typeface="Cambria Math" pitchFamily="18" charset="0"/>
                <a:ea typeface="Cambria Math" pitchFamily="18" charset="0"/>
              </a:rPr>
              <a:t> </a:t>
            </a:r>
            <a:r>
              <a:rPr lang="it-IT" sz="2000" b="1" i="1" dirty="0" smtClean="0">
                <a:solidFill>
                  <a:srgbClr val="170AC6"/>
                </a:solidFill>
                <a:latin typeface="Cambria Math" pitchFamily="18" charset="0"/>
                <a:ea typeface="Cambria Math" pitchFamily="18" charset="0"/>
              </a:rPr>
              <a:t> </a:t>
            </a:r>
            <a:r>
              <a:rPr lang="it-IT" sz="2000" dirty="0" smtClean="0">
                <a:solidFill>
                  <a:srgbClr val="170AC6"/>
                </a:solidFill>
              </a:rPr>
              <a:t>e </a:t>
            </a:r>
            <a:r>
              <a:rPr lang="it-IT" sz="2000" b="1" i="1" dirty="0" smtClean="0">
                <a:solidFill>
                  <a:srgbClr val="C00000"/>
                </a:solidFill>
                <a:latin typeface="Cambria Math" pitchFamily="18" charset="0"/>
                <a:ea typeface="Cambria Math" pitchFamily="18" charset="0"/>
              </a:rPr>
              <a:t>Z</a:t>
            </a:r>
            <a:r>
              <a:rPr lang="it-IT" sz="2000" dirty="0" smtClean="0">
                <a:solidFill>
                  <a:srgbClr val="C00000"/>
                </a:solidFill>
              </a:rPr>
              <a:t> </a:t>
            </a:r>
            <a:r>
              <a:rPr lang="it-IT" sz="2000" dirty="0" smtClean="0">
                <a:solidFill>
                  <a:srgbClr val="170AC6"/>
                </a:solidFill>
              </a:rPr>
              <a:t> in                              si ottiene:</a:t>
            </a:r>
          </a:p>
          <a:p>
            <a:endParaRPr lang="it-IT" sz="2000" dirty="0">
              <a:solidFill>
                <a:srgbClr val="170AC6"/>
              </a:solidFill>
            </a:endParaRPr>
          </a:p>
          <a:p>
            <a:r>
              <a:rPr lang="it-IT" sz="2000" b="1" i="1" dirty="0" smtClean="0">
                <a:solidFill>
                  <a:srgbClr val="170AC6"/>
                </a:solidFill>
                <a:latin typeface="Cambria Math" pitchFamily="18" charset="0"/>
                <a:ea typeface="Cambria Math" pitchFamily="18" charset="0"/>
              </a:rPr>
              <a:t>Z</a:t>
            </a:r>
            <a:r>
              <a:rPr lang="it-IT" sz="2000" dirty="0" smtClean="0">
                <a:solidFill>
                  <a:srgbClr val="170AC6"/>
                </a:solidFill>
              </a:rPr>
              <a:t> = 10, </a:t>
            </a:r>
            <a:r>
              <a:rPr lang="it-IT" sz="2000" b="1" i="1" dirty="0" smtClean="0">
                <a:solidFill>
                  <a:srgbClr val="170AC6"/>
                </a:solidFill>
                <a:latin typeface="Cambria Math" pitchFamily="18" charset="0"/>
                <a:ea typeface="Cambria Math" pitchFamily="18" charset="0"/>
              </a:rPr>
              <a:t>N</a:t>
            </a:r>
            <a:r>
              <a:rPr lang="it-IT" sz="2000" b="1" i="1" baseline="-25000" dirty="0" smtClean="0">
                <a:solidFill>
                  <a:srgbClr val="170AC6"/>
                </a:solidFill>
                <a:latin typeface="Cambria Math" pitchFamily="18" charset="0"/>
                <a:ea typeface="Cambria Math" pitchFamily="18" charset="0"/>
              </a:rPr>
              <a:t>0</a:t>
            </a:r>
            <a:r>
              <a:rPr lang="it-IT" sz="2000" dirty="0" smtClean="0">
                <a:solidFill>
                  <a:srgbClr val="170AC6"/>
                </a:solidFill>
              </a:rPr>
              <a:t>=10</a:t>
            </a:r>
            <a:r>
              <a:rPr lang="it-IT" sz="2000" baseline="30000" dirty="0" smtClean="0">
                <a:solidFill>
                  <a:srgbClr val="170AC6"/>
                </a:solidFill>
              </a:rPr>
              <a:t>23</a:t>
            </a:r>
            <a:r>
              <a:rPr lang="it-IT" sz="2000" dirty="0" smtClean="0">
                <a:solidFill>
                  <a:srgbClr val="170AC6"/>
                </a:solidFill>
              </a:rPr>
              <a:t> , </a:t>
            </a:r>
            <a:r>
              <a:rPr lang="it-IT" sz="2000" b="1" i="1" dirty="0" smtClean="0">
                <a:solidFill>
                  <a:srgbClr val="170AC6"/>
                </a:solidFill>
                <a:latin typeface="Cambria Math" pitchFamily="18" charset="0"/>
                <a:ea typeface="Cambria Math" pitchFamily="18" charset="0"/>
              </a:rPr>
              <a:t>x</a:t>
            </a:r>
            <a:r>
              <a:rPr lang="it-IT" sz="2000" dirty="0" smtClean="0">
                <a:solidFill>
                  <a:srgbClr val="170AC6"/>
                </a:solidFill>
              </a:rPr>
              <a:t> = 10</a:t>
            </a:r>
            <a:r>
              <a:rPr lang="it-IT" sz="2000" baseline="30000" dirty="0" smtClean="0">
                <a:solidFill>
                  <a:srgbClr val="170AC6"/>
                </a:solidFill>
              </a:rPr>
              <a:t>3</a:t>
            </a:r>
            <a:r>
              <a:rPr lang="it-IT" sz="2000" dirty="0" smtClean="0">
                <a:solidFill>
                  <a:srgbClr val="170AC6"/>
                </a:solidFill>
              </a:rPr>
              <a:t>, </a:t>
            </a:r>
            <a:r>
              <a:rPr lang="it-IT" sz="2000" b="1" i="1" dirty="0" smtClean="0">
                <a:solidFill>
                  <a:srgbClr val="170AC6"/>
                </a:solidFill>
              </a:rPr>
              <a:t>N</a:t>
            </a:r>
            <a:r>
              <a:rPr lang="it-IT" sz="2000" b="1" i="1" baseline="-25000" dirty="0" smtClean="0">
                <a:solidFill>
                  <a:srgbClr val="170AC6"/>
                </a:solidFill>
              </a:rPr>
              <a:t>2</a:t>
            </a:r>
            <a:r>
              <a:rPr lang="it-IT" sz="2000" dirty="0" smtClean="0">
                <a:solidFill>
                  <a:srgbClr val="170AC6"/>
                </a:solidFill>
              </a:rPr>
              <a:t>=10</a:t>
            </a:r>
            <a:r>
              <a:rPr lang="it-IT" sz="2000" baseline="30000" dirty="0" smtClean="0">
                <a:solidFill>
                  <a:srgbClr val="170AC6"/>
                </a:solidFill>
              </a:rPr>
              <a:t>13</a:t>
            </a:r>
            <a:r>
              <a:rPr lang="it-IT" sz="2000" dirty="0" smtClean="0">
                <a:solidFill>
                  <a:srgbClr val="170AC6"/>
                </a:solidFill>
              </a:rPr>
              <a:t>  →    &lt;&lt;&lt; 1</a:t>
            </a:r>
            <a:endParaRPr lang="en-US" sz="2000" baseline="30000" dirty="0">
              <a:solidFill>
                <a:srgbClr val="170AC6"/>
              </a:solidFill>
            </a:endParaRPr>
          </a:p>
        </p:txBody>
      </p:sp>
      <p:sp>
        <p:nvSpPr>
          <p:cNvPr id="4" name="CasellaDiTesto 3"/>
          <p:cNvSpPr txBox="1"/>
          <p:nvPr/>
        </p:nvSpPr>
        <p:spPr>
          <a:xfrm>
            <a:off x="395536" y="2708920"/>
            <a:ext cx="8136904" cy="2246769"/>
          </a:xfrm>
          <a:prstGeom prst="rect">
            <a:avLst/>
          </a:prstGeom>
          <a:noFill/>
        </p:spPr>
        <p:txBody>
          <a:bodyPr wrap="square" rtlCol="0">
            <a:spAutoFit/>
          </a:bodyPr>
          <a:lstStyle/>
          <a:p>
            <a:r>
              <a:rPr lang="it-IT" sz="2000" dirty="0" smtClean="0">
                <a:solidFill>
                  <a:srgbClr val="170AC6"/>
                </a:solidFill>
              </a:rPr>
              <a:t>D’altra parte le configurazioni per il soluto piccolo puro sono </a:t>
            </a:r>
            <a:r>
              <a:rPr lang="it-IT" sz="2000" b="1" i="1" dirty="0" smtClean="0">
                <a:solidFill>
                  <a:srgbClr val="C00000"/>
                </a:solidFill>
                <a:latin typeface="Cambria Math" pitchFamily="18" charset="0"/>
                <a:ea typeface="Cambria Math" pitchFamily="18" charset="0"/>
              </a:rPr>
              <a:t>W</a:t>
            </a:r>
            <a:r>
              <a:rPr lang="it-IT" sz="2000" b="1" i="1" baseline="-25000" dirty="0" smtClean="0">
                <a:solidFill>
                  <a:srgbClr val="C00000"/>
                </a:solidFill>
                <a:latin typeface="Cambria Math" pitchFamily="18" charset="0"/>
                <a:ea typeface="Cambria Math" pitchFamily="18" charset="0"/>
              </a:rPr>
              <a:t>2 </a:t>
            </a:r>
            <a:r>
              <a:rPr lang="it-IT" sz="2000" b="1" i="1" dirty="0" smtClean="0">
                <a:solidFill>
                  <a:srgbClr val="C00000"/>
                </a:solidFill>
              </a:rPr>
              <a:t>=1</a:t>
            </a:r>
            <a:r>
              <a:rPr lang="it-IT" sz="2000" dirty="0" smtClean="0">
                <a:solidFill>
                  <a:srgbClr val="170AC6"/>
                </a:solidFill>
              </a:rPr>
              <a:t>, mentre per il soluto polimero puro sono:</a:t>
            </a: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r>
              <a:rPr lang="it-IT" sz="2000" dirty="0" smtClean="0">
                <a:solidFill>
                  <a:srgbClr val="170AC6"/>
                </a:solidFill>
              </a:rPr>
              <a:t>che è un numero grande e compensa per la perdita di configurazioni dovuta alla connettività del polimero.</a:t>
            </a:r>
            <a:endParaRPr lang="it-IT" sz="2000" dirty="0">
              <a:solidFill>
                <a:srgbClr val="170AC6"/>
              </a:solidFill>
            </a:endParaRPr>
          </a:p>
        </p:txBody>
      </p:sp>
      <p:graphicFrame>
        <p:nvGraphicFramePr>
          <p:cNvPr id="5" name="Oggetto 4"/>
          <p:cNvGraphicFramePr>
            <a:graphicFrameLocks noChangeAspect="1"/>
          </p:cNvGraphicFramePr>
          <p:nvPr>
            <p:extLst>
              <p:ext uri="{D42A27DB-BD31-4B8C-83A1-F6EECF244321}">
                <p14:modId xmlns:p14="http://schemas.microsoft.com/office/powerpoint/2010/main" val="2060585976"/>
              </p:ext>
            </p:extLst>
          </p:nvPr>
        </p:nvGraphicFramePr>
        <p:xfrm>
          <a:off x="2640744" y="3464004"/>
          <a:ext cx="3646487" cy="736600"/>
        </p:xfrm>
        <a:graphic>
          <a:graphicData uri="http://schemas.openxmlformats.org/presentationml/2006/ole">
            <mc:AlternateContent xmlns:mc="http://schemas.openxmlformats.org/markup-compatibility/2006">
              <mc:Choice xmlns:v="urn:schemas-microsoft-com:vml" Requires="v">
                <p:oleObj spid="_x0000_s35994" name="Equazione" r:id="rId5" imgW="2133600" imgH="431800" progId="Equation.3">
                  <p:embed/>
                </p:oleObj>
              </mc:Choice>
              <mc:Fallback>
                <p:oleObj name="Equazione" r:id="rId5" imgW="2133600" imgH="431800" progId="Equation.3">
                  <p:embed/>
                  <p:pic>
                    <p:nvPicPr>
                      <p:cNvPr id="0" name="Picture 1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40744" y="3464004"/>
                        <a:ext cx="3646487"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679030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1560" y="476672"/>
            <a:ext cx="7848871" cy="2862322"/>
          </a:xfrm>
          <a:prstGeom prst="rect">
            <a:avLst/>
          </a:prstGeom>
          <a:noFill/>
        </p:spPr>
        <p:txBody>
          <a:bodyPr wrap="square" rtlCol="0">
            <a:spAutoFit/>
          </a:bodyPr>
          <a:lstStyle/>
          <a:p>
            <a:r>
              <a:rPr lang="it-IT" sz="2000" dirty="0" smtClean="0">
                <a:solidFill>
                  <a:srgbClr val="170AC6"/>
                </a:solidFill>
              </a:rPr>
              <a:t>Nel calcolo precedente lo scambio di una molecola di solvente con un segmento di polimero non comportava variazioni energetiche: solo variazioni entropiche  (e nemmeno variazioni di volume che comporterebbero distorsione del reticolo)  →  modello approssimato.</a:t>
            </a:r>
          </a:p>
          <a:p>
            <a:endParaRPr lang="it-IT" sz="2000" dirty="0">
              <a:solidFill>
                <a:srgbClr val="170AC6"/>
              </a:solidFill>
            </a:endParaRPr>
          </a:p>
          <a:p>
            <a:r>
              <a:rPr lang="it-IT" sz="2000" dirty="0" smtClean="0">
                <a:solidFill>
                  <a:srgbClr val="170AC6"/>
                </a:solidFill>
              </a:rPr>
              <a:t>Interazioni tra molecole diverse portano variazioni di energetiche  →  variazioni di energia libera di mescolamento.</a:t>
            </a:r>
          </a:p>
          <a:p>
            <a:endParaRPr lang="it-IT" sz="2000" dirty="0">
              <a:solidFill>
                <a:srgbClr val="170AC6"/>
              </a:solidFill>
            </a:endParaRPr>
          </a:p>
          <a:p>
            <a:r>
              <a:rPr lang="it-IT" sz="2000" dirty="0" smtClean="0">
                <a:solidFill>
                  <a:srgbClr val="170AC6"/>
                </a:solidFill>
              </a:rPr>
              <a:t>Possiamo considerare questo come una «</a:t>
            </a:r>
            <a:r>
              <a:rPr lang="it-IT" sz="2000" b="1" i="1" dirty="0" smtClean="0">
                <a:solidFill>
                  <a:srgbClr val="C00000"/>
                </a:solidFill>
              </a:rPr>
              <a:t>quasi-reazione</a:t>
            </a:r>
            <a:r>
              <a:rPr lang="it-IT" sz="2000" dirty="0" smtClean="0">
                <a:solidFill>
                  <a:srgbClr val="170AC6"/>
                </a:solidFill>
              </a:rPr>
              <a:t>»:</a:t>
            </a:r>
            <a:endParaRPr lang="en-US" sz="2000" dirty="0">
              <a:solidFill>
                <a:srgbClr val="170AC6"/>
              </a:solidFill>
            </a:endParaRPr>
          </a:p>
        </p:txBody>
      </p:sp>
      <p:grpSp>
        <p:nvGrpSpPr>
          <p:cNvPr id="6" name="Gruppo 5"/>
          <p:cNvGrpSpPr/>
          <p:nvPr/>
        </p:nvGrpSpPr>
        <p:grpSpPr>
          <a:xfrm>
            <a:off x="1379934" y="3501008"/>
            <a:ext cx="6648450" cy="1123950"/>
            <a:chOff x="1211770" y="3284984"/>
            <a:chExt cx="6648450" cy="1123950"/>
          </a:xfrm>
        </p:grpSpPr>
        <p:pic>
          <p:nvPicPr>
            <p:cNvPr id="368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1770" y="3284984"/>
              <a:ext cx="6648450" cy="112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sellaDiTesto 2"/>
            <p:cNvSpPr txBox="1"/>
            <p:nvPr/>
          </p:nvSpPr>
          <p:spPr>
            <a:xfrm>
              <a:off x="6300192" y="3662293"/>
              <a:ext cx="300082" cy="369332"/>
            </a:xfrm>
            <a:prstGeom prst="rect">
              <a:avLst/>
            </a:prstGeom>
            <a:noFill/>
          </p:spPr>
          <p:txBody>
            <a:bodyPr wrap="none" rtlCol="0">
              <a:spAutoFit/>
            </a:bodyPr>
            <a:lstStyle/>
            <a:p>
              <a:r>
                <a:rPr lang="it-IT" dirty="0" smtClean="0"/>
                <a:t>+</a:t>
              </a:r>
              <a:endParaRPr lang="en-US" dirty="0"/>
            </a:p>
          </p:txBody>
        </p:sp>
        <p:sp>
          <p:nvSpPr>
            <p:cNvPr id="5" name="CasellaDiTesto 4"/>
            <p:cNvSpPr txBox="1"/>
            <p:nvPr/>
          </p:nvSpPr>
          <p:spPr>
            <a:xfrm>
              <a:off x="2555776" y="3662293"/>
              <a:ext cx="300082" cy="369332"/>
            </a:xfrm>
            <a:prstGeom prst="rect">
              <a:avLst/>
            </a:prstGeom>
            <a:noFill/>
          </p:spPr>
          <p:txBody>
            <a:bodyPr wrap="none" rtlCol="0">
              <a:spAutoFit/>
            </a:bodyPr>
            <a:lstStyle/>
            <a:p>
              <a:r>
                <a:rPr lang="it-IT" dirty="0" smtClean="0"/>
                <a:t>+</a:t>
              </a:r>
              <a:endParaRPr lang="en-US" dirty="0"/>
            </a:p>
          </p:txBody>
        </p:sp>
        <p:sp>
          <p:nvSpPr>
            <p:cNvPr id="4" name="CasellaDiTesto 3"/>
            <p:cNvSpPr txBox="1"/>
            <p:nvPr/>
          </p:nvSpPr>
          <p:spPr>
            <a:xfrm>
              <a:off x="4339467" y="3662293"/>
              <a:ext cx="393056" cy="369332"/>
            </a:xfrm>
            <a:prstGeom prst="rect">
              <a:avLst/>
            </a:prstGeom>
            <a:noFill/>
          </p:spPr>
          <p:txBody>
            <a:bodyPr wrap="none" rtlCol="0">
              <a:spAutoFit/>
            </a:bodyPr>
            <a:lstStyle/>
            <a:p>
              <a:r>
                <a:rPr lang="en-US" dirty="0" smtClean="0"/>
                <a:t>→</a:t>
              </a:r>
              <a:endParaRPr lang="en-US" dirty="0"/>
            </a:p>
          </p:txBody>
        </p:sp>
      </p:grpSp>
      <p:sp>
        <p:nvSpPr>
          <p:cNvPr id="7" name="CasellaDiTesto 6"/>
          <p:cNvSpPr txBox="1"/>
          <p:nvPr/>
        </p:nvSpPr>
        <p:spPr>
          <a:xfrm>
            <a:off x="611560" y="4725144"/>
            <a:ext cx="7848871" cy="707886"/>
          </a:xfrm>
          <a:prstGeom prst="rect">
            <a:avLst/>
          </a:prstGeom>
          <a:noFill/>
        </p:spPr>
        <p:txBody>
          <a:bodyPr wrap="square" rtlCol="0">
            <a:spAutoFit/>
          </a:bodyPr>
          <a:lstStyle/>
          <a:p>
            <a:r>
              <a:rPr lang="it-IT" sz="2000" dirty="0" smtClean="0">
                <a:solidFill>
                  <a:srgbClr val="170AC6"/>
                </a:solidFill>
              </a:rPr>
              <a:t>I contatti (o forze di valenza secondarie) fra specie uguali si rompono per formarne tra specie diverse:</a:t>
            </a:r>
            <a:endParaRPr lang="en-US" sz="2000" dirty="0">
              <a:solidFill>
                <a:srgbClr val="170AC6"/>
              </a:solidFill>
            </a:endParaRPr>
          </a:p>
        </p:txBody>
      </p:sp>
      <mc:AlternateContent xmlns:mc="http://schemas.openxmlformats.org/markup-compatibility/2006" xmlns:a14="http://schemas.microsoft.com/office/drawing/2010/main">
        <mc:Choice Requires="a14">
          <p:sp>
            <p:nvSpPr>
              <p:cNvPr id="8" name="CasellaDiTesto 7"/>
              <p:cNvSpPr txBox="1"/>
              <p:nvPr/>
            </p:nvSpPr>
            <p:spPr>
              <a:xfrm>
                <a:off x="3248052" y="5589240"/>
                <a:ext cx="2480166" cy="526939"/>
              </a:xfrm>
              <a:prstGeom prst="rect">
                <a:avLst/>
              </a:prstGeom>
              <a:noFill/>
            </p:spPr>
            <p:txBody>
              <a:bodyPr wrap="none" rtlCol="0">
                <a:spAutoFit/>
              </a:bodyPr>
              <a:lstStyle/>
              <a:p>
                <a14:m>
                  <m:oMath xmlns:m="http://schemas.openxmlformats.org/officeDocument/2006/math">
                    <m:f>
                      <m:fPr>
                        <m:ctrlPr>
                          <a:rPr lang="en-US" sz="2000" i="1" smtClean="0">
                            <a:solidFill>
                              <a:srgbClr val="C00000"/>
                            </a:solidFill>
                            <a:latin typeface="Cambria Math"/>
                          </a:rPr>
                        </m:ctrlPr>
                      </m:fPr>
                      <m:num>
                        <m:r>
                          <a:rPr lang="it-IT" sz="2000" b="0" i="1" smtClean="0">
                            <a:solidFill>
                              <a:srgbClr val="C00000"/>
                            </a:solidFill>
                            <a:latin typeface="Cambria Math"/>
                          </a:rPr>
                          <m:t>1</m:t>
                        </m:r>
                      </m:num>
                      <m:den>
                        <m:r>
                          <a:rPr lang="it-IT" sz="2000" b="0" i="1" smtClean="0">
                            <a:solidFill>
                              <a:srgbClr val="C00000"/>
                            </a:solidFill>
                            <a:latin typeface="Cambria Math"/>
                          </a:rPr>
                          <m:t>2</m:t>
                        </m:r>
                      </m:den>
                    </m:f>
                  </m:oMath>
                </a14:m>
                <a:r>
                  <a:rPr lang="en-US" sz="2000" dirty="0" smtClean="0">
                    <a:solidFill>
                      <a:srgbClr val="C00000"/>
                    </a:solidFill>
                  </a:rPr>
                  <a:t>(1-1) + </a:t>
                </a:r>
                <a14:m>
                  <m:oMath xmlns:m="http://schemas.openxmlformats.org/officeDocument/2006/math">
                    <m:f>
                      <m:fPr>
                        <m:ctrlPr>
                          <a:rPr lang="en-US" sz="2000" i="1">
                            <a:solidFill>
                              <a:srgbClr val="C00000"/>
                            </a:solidFill>
                            <a:latin typeface="Cambria Math"/>
                          </a:rPr>
                        </m:ctrlPr>
                      </m:fPr>
                      <m:num>
                        <m:r>
                          <a:rPr lang="it-IT" sz="2000" i="1">
                            <a:solidFill>
                              <a:srgbClr val="C00000"/>
                            </a:solidFill>
                            <a:latin typeface="Cambria Math"/>
                          </a:rPr>
                          <m:t>1</m:t>
                        </m:r>
                      </m:num>
                      <m:den>
                        <m:r>
                          <a:rPr lang="it-IT" sz="2000" i="1">
                            <a:solidFill>
                              <a:srgbClr val="C00000"/>
                            </a:solidFill>
                            <a:latin typeface="Cambria Math"/>
                          </a:rPr>
                          <m:t>2</m:t>
                        </m:r>
                      </m:den>
                    </m:f>
                  </m:oMath>
                </a14:m>
                <a:r>
                  <a:rPr lang="en-US" sz="2000" dirty="0" smtClean="0">
                    <a:solidFill>
                      <a:srgbClr val="C00000"/>
                    </a:solidFill>
                  </a:rPr>
                  <a:t>(2-2) → (1-2)</a:t>
                </a:r>
                <a:endParaRPr lang="en-US" sz="2000" dirty="0">
                  <a:solidFill>
                    <a:srgbClr val="C00000"/>
                  </a:solidFill>
                </a:endParaRPr>
              </a:p>
            </p:txBody>
          </p:sp>
        </mc:Choice>
        <mc:Fallback xmlns="">
          <p:sp>
            <p:nvSpPr>
              <p:cNvPr id="8" name="CasellaDiTesto 7"/>
              <p:cNvSpPr txBox="1">
                <a:spLocks noRot="1" noChangeAspect="1" noMove="1" noResize="1" noEditPoints="1" noAdjustHandles="1" noChangeArrowheads="1" noChangeShapeType="1" noTextEdit="1"/>
              </p:cNvSpPr>
              <p:nvPr/>
            </p:nvSpPr>
            <p:spPr>
              <a:xfrm>
                <a:off x="3248052" y="5589240"/>
                <a:ext cx="2480166" cy="526939"/>
              </a:xfrm>
              <a:prstGeom prst="rect">
                <a:avLst/>
              </a:prstGeom>
              <a:blipFill rotWithShape="1">
                <a:blip r:embed="rId3" cstate="print"/>
                <a:stretch>
                  <a:fillRect r="-1720" b="-9302"/>
                </a:stretch>
              </a:blipFill>
            </p:spPr>
            <p:txBody>
              <a:bodyPr/>
              <a:lstStyle/>
              <a:p>
                <a:r>
                  <a:rPr lang="en-US">
                    <a:noFill/>
                  </a:rPr>
                  <a:t> </a:t>
                </a:r>
              </a:p>
            </p:txBody>
          </p:sp>
        </mc:Fallback>
      </mc:AlternateContent>
    </p:spTree>
    <p:extLst>
      <p:ext uri="{BB962C8B-B14F-4D97-AF65-F5344CB8AC3E}">
        <p14:creationId xmlns:p14="http://schemas.microsoft.com/office/powerpoint/2010/main" val="3247156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asellaDiTesto 1"/>
              <p:cNvSpPr txBox="1"/>
              <p:nvPr/>
            </p:nvSpPr>
            <p:spPr>
              <a:xfrm>
                <a:off x="3347864" y="376191"/>
                <a:ext cx="2496196" cy="535468"/>
              </a:xfrm>
              <a:prstGeom prst="rect">
                <a:avLst/>
              </a:prstGeom>
              <a:noFill/>
            </p:spPr>
            <p:txBody>
              <a:bodyPr wrap="none" rtlCol="0">
                <a:spAutoFit/>
              </a:bodyPr>
              <a:lstStyle/>
              <a:p>
                <a14:m>
                  <m:oMath xmlns:m="http://schemas.openxmlformats.org/officeDocument/2006/math">
                    <m:f>
                      <m:fPr>
                        <m:ctrlPr>
                          <a:rPr lang="en-US" sz="2000" i="1" smtClean="0">
                            <a:solidFill>
                              <a:srgbClr val="C00000"/>
                            </a:solidFill>
                            <a:latin typeface="Cambria Math"/>
                          </a:rPr>
                        </m:ctrlPr>
                      </m:fPr>
                      <m:num>
                        <m:r>
                          <a:rPr lang="it-IT" sz="2000" b="0" i="1" smtClean="0">
                            <a:solidFill>
                              <a:srgbClr val="C00000"/>
                            </a:solidFill>
                            <a:latin typeface="Cambria Math"/>
                          </a:rPr>
                          <m:t>1</m:t>
                        </m:r>
                      </m:num>
                      <m:den>
                        <m:r>
                          <a:rPr lang="it-IT" sz="2000" b="0" i="1" smtClean="0">
                            <a:solidFill>
                              <a:srgbClr val="C00000"/>
                            </a:solidFill>
                            <a:latin typeface="Cambria Math"/>
                          </a:rPr>
                          <m:t>2</m:t>
                        </m:r>
                      </m:den>
                    </m:f>
                  </m:oMath>
                </a14:m>
                <a:r>
                  <a:rPr lang="en-US" sz="2000" dirty="0" smtClean="0">
                    <a:solidFill>
                      <a:srgbClr val="C00000"/>
                    </a:solidFill>
                  </a:rPr>
                  <a:t>(1-1) + </a:t>
                </a:r>
                <a14:m>
                  <m:oMath xmlns:m="http://schemas.openxmlformats.org/officeDocument/2006/math">
                    <m:f>
                      <m:fPr>
                        <m:ctrlPr>
                          <a:rPr lang="en-US" sz="2000" i="1">
                            <a:solidFill>
                              <a:srgbClr val="C00000"/>
                            </a:solidFill>
                            <a:latin typeface="Cambria Math"/>
                          </a:rPr>
                        </m:ctrlPr>
                      </m:fPr>
                      <m:num>
                        <m:r>
                          <a:rPr lang="it-IT" sz="2000" b="0" i="1">
                            <a:solidFill>
                              <a:srgbClr val="C00000"/>
                            </a:solidFill>
                            <a:latin typeface="Cambria Math"/>
                          </a:rPr>
                          <m:t>1</m:t>
                        </m:r>
                      </m:num>
                      <m:den>
                        <m:r>
                          <a:rPr lang="it-IT" sz="2000" b="0" i="1">
                            <a:solidFill>
                              <a:srgbClr val="C00000"/>
                            </a:solidFill>
                            <a:latin typeface="Cambria Math"/>
                          </a:rPr>
                          <m:t>2</m:t>
                        </m:r>
                      </m:den>
                    </m:f>
                  </m:oMath>
                </a14:m>
                <a:r>
                  <a:rPr lang="en-US" sz="2000" dirty="0" smtClean="0">
                    <a:solidFill>
                      <a:srgbClr val="C00000"/>
                    </a:solidFill>
                  </a:rPr>
                  <a:t>(2-2) → (1-2)</a:t>
                </a:r>
                <a:endParaRPr lang="en-US" sz="2000" dirty="0">
                  <a:solidFill>
                    <a:srgbClr val="C00000"/>
                  </a:solidFill>
                </a:endParaRPr>
              </a:p>
            </p:txBody>
          </p:sp>
        </mc:Choice>
        <mc:Fallback xmlns="">
          <p:sp>
            <p:nvSpPr>
              <p:cNvPr id="2" name="CasellaDiTesto 1"/>
              <p:cNvSpPr txBox="1">
                <a:spLocks noRot="1" noChangeAspect="1" noMove="1" noResize="1" noEditPoints="1" noAdjustHandles="1" noChangeArrowheads="1" noChangeShapeType="1" noTextEdit="1"/>
              </p:cNvSpPr>
              <p:nvPr/>
            </p:nvSpPr>
            <p:spPr>
              <a:xfrm>
                <a:off x="3347864" y="376191"/>
                <a:ext cx="2496196" cy="535468"/>
              </a:xfrm>
              <a:prstGeom prst="rect">
                <a:avLst/>
              </a:prstGeom>
              <a:blipFill rotWithShape="1">
                <a:blip r:embed="rId3" cstate="print"/>
                <a:stretch>
                  <a:fillRect r="-1220" b="-681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asellaDiTesto 2"/>
              <p:cNvSpPr txBox="1"/>
              <p:nvPr/>
            </p:nvSpPr>
            <p:spPr>
              <a:xfrm>
                <a:off x="467544" y="1196752"/>
                <a:ext cx="7848872" cy="707886"/>
              </a:xfrm>
              <a:prstGeom prst="rect">
                <a:avLst/>
              </a:prstGeom>
              <a:noFill/>
            </p:spPr>
            <p:txBody>
              <a:bodyPr wrap="square" rtlCol="0">
                <a:spAutoFit/>
              </a:bodyPr>
              <a:lstStyle/>
              <a:p>
                <a:r>
                  <a:rPr lang="it-IT" sz="2000" dirty="0" smtClean="0">
                    <a:solidFill>
                      <a:srgbClr val="170AC6"/>
                    </a:solidFill>
                  </a:rPr>
                  <a:t>le energie di contatto sono: </a:t>
                </a:r>
                <a:r>
                  <a:rPr lang="it-IT" sz="2000" b="1" i="1" dirty="0" smtClean="0">
                    <a:solidFill>
                      <a:srgbClr val="C00000"/>
                    </a:solidFill>
                    <a:latin typeface="Cambria Math" pitchFamily="18" charset="0"/>
                    <a:ea typeface="Cambria Math" pitchFamily="18" charset="0"/>
                  </a:rPr>
                  <a:t>g</a:t>
                </a:r>
                <a:r>
                  <a:rPr lang="it-IT" sz="2000" b="1" i="1" baseline="-25000" dirty="0" smtClean="0">
                    <a:solidFill>
                      <a:srgbClr val="C00000"/>
                    </a:solidFill>
                    <a:latin typeface="Cambria Math" pitchFamily="18" charset="0"/>
                    <a:ea typeface="Cambria Math" pitchFamily="18" charset="0"/>
                  </a:rPr>
                  <a:t>11 </a:t>
                </a:r>
                <a:r>
                  <a:rPr lang="it-IT" sz="2000" dirty="0" smtClean="0">
                    <a:solidFill>
                      <a:srgbClr val="170AC6"/>
                    </a:solidFill>
                  </a:rPr>
                  <a:t>,   </a:t>
                </a:r>
                <a:r>
                  <a:rPr lang="it-IT" sz="2000" b="1" i="1" dirty="0" smtClean="0">
                    <a:solidFill>
                      <a:srgbClr val="C00000"/>
                    </a:solidFill>
                    <a:latin typeface="Cambria Math" pitchFamily="18" charset="0"/>
                    <a:ea typeface="Cambria Math" pitchFamily="18" charset="0"/>
                  </a:rPr>
                  <a:t>g</a:t>
                </a:r>
                <a:r>
                  <a:rPr lang="it-IT" sz="2000" b="1" i="1" baseline="-25000" dirty="0" smtClean="0">
                    <a:solidFill>
                      <a:srgbClr val="C00000"/>
                    </a:solidFill>
                    <a:latin typeface="Cambria Math" pitchFamily="18" charset="0"/>
                    <a:ea typeface="Cambria Math" pitchFamily="18" charset="0"/>
                  </a:rPr>
                  <a:t>22</a:t>
                </a:r>
                <a:r>
                  <a:rPr lang="it-IT" sz="2000" baseline="-25000" dirty="0" smtClean="0">
                    <a:solidFill>
                      <a:srgbClr val="170AC6"/>
                    </a:solidFill>
                  </a:rPr>
                  <a:t> </a:t>
                </a:r>
                <a:r>
                  <a:rPr lang="it-IT" sz="2000" dirty="0" smtClean="0">
                    <a:solidFill>
                      <a:srgbClr val="170AC6"/>
                    </a:solidFill>
                  </a:rPr>
                  <a:t>, </a:t>
                </a:r>
                <a14:m>
                  <m:oMath xmlns:m="http://schemas.openxmlformats.org/officeDocument/2006/math">
                    <m:r>
                      <a:rPr lang="it-IT" sz="2000" b="0" i="0" dirty="0" smtClean="0">
                        <a:solidFill>
                          <a:srgbClr val="C00000"/>
                        </a:solidFill>
                        <a:latin typeface="Cambria Math"/>
                        <a:ea typeface="Cambria Math" pitchFamily="18" charset="0"/>
                      </a:rPr>
                      <m:t> </m:t>
                    </m:r>
                    <m:r>
                      <a:rPr lang="it-IT" sz="2000" b="1" i="1" dirty="0" smtClean="0">
                        <a:solidFill>
                          <a:srgbClr val="C00000"/>
                        </a:solidFill>
                        <a:latin typeface="Cambria Math"/>
                        <a:ea typeface="Cambria Math" pitchFamily="18" charset="0"/>
                      </a:rPr>
                      <m:t>𝒈</m:t>
                    </m:r>
                    <m:r>
                      <a:rPr lang="it-IT" sz="2000" b="1" i="1" baseline="-25000" dirty="0" smtClean="0">
                        <a:solidFill>
                          <a:srgbClr val="C00000"/>
                        </a:solidFill>
                        <a:latin typeface="Cambria Math"/>
                        <a:ea typeface="Cambria Math" pitchFamily="18" charset="0"/>
                      </a:rPr>
                      <m:t>𝟏𝟐</m:t>
                    </m:r>
                  </m:oMath>
                </a14:m>
                <a:r>
                  <a:rPr lang="it-IT" sz="2000" dirty="0" smtClean="0">
                    <a:solidFill>
                      <a:srgbClr val="170AC6"/>
                    </a:solidFill>
                  </a:rPr>
                  <a:t> e la variazione di energia associata alla quasi reazione è: </a:t>
                </a:r>
                <a:endParaRPr lang="en-US" sz="2000" dirty="0">
                  <a:solidFill>
                    <a:srgbClr val="170AC6"/>
                  </a:solidFill>
                </a:endParaRPr>
              </a:p>
            </p:txBody>
          </p:sp>
        </mc:Choice>
        <mc:Fallback xmlns="">
          <p:sp>
            <p:nvSpPr>
              <p:cNvPr id="3" name="CasellaDiTesto 2"/>
              <p:cNvSpPr txBox="1">
                <a:spLocks noRot="1" noChangeAspect="1" noMove="1" noResize="1" noEditPoints="1" noAdjustHandles="1" noChangeArrowheads="1" noChangeShapeType="1" noTextEdit="1"/>
              </p:cNvSpPr>
              <p:nvPr/>
            </p:nvSpPr>
            <p:spPr>
              <a:xfrm>
                <a:off x="467544" y="1196752"/>
                <a:ext cx="7848872" cy="707886"/>
              </a:xfrm>
              <a:prstGeom prst="rect">
                <a:avLst/>
              </a:prstGeom>
              <a:blipFill rotWithShape="1">
                <a:blip r:embed="rId4" cstate="print"/>
                <a:stretch>
                  <a:fillRect l="-855" t="-6034" b="-1465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asellaDiTesto 3"/>
              <p:cNvSpPr txBox="1"/>
              <p:nvPr/>
            </p:nvSpPr>
            <p:spPr>
              <a:xfrm>
                <a:off x="3347756" y="1988840"/>
                <a:ext cx="2664512" cy="535468"/>
              </a:xfrm>
              <a:prstGeom prst="rect">
                <a:avLst/>
              </a:prstGeom>
              <a:noFill/>
            </p:spPr>
            <p:txBody>
              <a:bodyPr wrap="none" rtlCol="0">
                <a:spAutoFit/>
              </a:bodyPr>
              <a:lstStyle/>
              <a:p>
                <a14:m>
                  <m:oMath xmlns:m="http://schemas.openxmlformats.org/officeDocument/2006/math">
                    <m:r>
                      <a:rPr lang="en-US" sz="2000" b="1" i="1" smtClean="0">
                        <a:solidFill>
                          <a:srgbClr val="C00000"/>
                        </a:solidFill>
                        <a:latin typeface="Cambria Math"/>
                        <a:ea typeface="Cambria Math"/>
                      </a:rPr>
                      <m:t>∆</m:t>
                    </m:r>
                    <m:r>
                      <a:rPr lang="it-IT" sz="2000" b="1" i="1" smtClean="0">
                        <a:solidFill>
                          <a:srgbClr val="C00000"/>
                        </a:solidFill>
                        <a:latin typeface="Cambria Math"/>
                        <a:ea typeface="Cambria Math"/>
                      </a:rPr>
                      <m:t>𝒈</m:t>
                    </m:r>
                    <m:r>
                      <a:rPr lang="it-IT" sz="2000" b="1" i="1" baseline="30000" smtClean="0">
                        <a:solidFill>
                          <a:srgbClr val="C00000"/>
                        </a:solidFill>
                        <a:latin typeface="Cambria Math"/>
                        <a:ea typeface="Cambria Math"/>
                      </a:rPr>
                      <m:t>𝑹</m:t>
                    </m:r>
                    <m:r>
                      <a:rPr lang="it-IT" sz="2000" b="1" i="1" smtClean="0">
                        <a:solidFill>
                          <a:srgbClr val="C00000"/>
                        </a:solidFill>
                        <a:latin typeface="Cambria Math"/>
                        <a:ea typeface="Cambria Math"/>
                      </a:rPr>
                      <m:t>=</m:t>
                    </m:r>
                    <m:r>
                      <a:rPr lang="it-IT" sz="2000" b="1" i="1" smtClean="0">
                        <a:solidFill>
                          <a:srgbClr val="C00000"/>
                        </a:solidFill>
                        <a:latin typeface="Cambria Math"/>
                        <a:ea typeface="Cambria Math"/>
                      </a:rPr>
                      <m:t>𝒈</m:t>
                    </m:r>
                    <m:r>
                      <a:rPr lang="it-IT" sz="2000" b="1" i="1" baseline="-25000" smtClean="0">
                        <a:solidFill>
                          <a:srgbClr val="C00000"/>
                        </a:solidFill>
                        <a:latin typeface="Cambria Math"/>
                        <a:ea typeface="Cambria Math"/>
                      </a:rPr>
                      <m:t>𝟏𝟐</m:t>
                    </m:r>
                    <m:r>
                      <a:rPr lang="it-IT" sz="2000" b="1" i="1" smtClean="0">
                        <a:solidFill>
                          <a:srgbClr val="C00000"/>
                        </a:solidFill>
                        <a:latin typeface="Cambria Math"/>
                        <a:ea typeface="Cambria Math"/>
                      </a:rPr>
                      <m:t>−</m:t>
                    </m:r>
                    <m:f>
                      <m:fPr>
                        <m:ctrlPr>
                          <a:rPr lang="it-IT" sz="2000" b="1" i="1" smtClean="0">
                            <a:solidFill>
                              <a:srgbClr val="C00000"/>
                            </a:solidFill>
                            <a:latin typeface="Cambria Math"/>
                            <a:ea typeface="Cambria Math"/>
                          </a:rPr>
                        </m:ctrlPr>
                      </m:fPr>
                      <m:num>
                        <m:r>
                          <a:rPr lang="it-IT" sz="2000" b="1" i="1" smtClean="0">
                            <a:solidFill>
                              <a:srgbClr val="C00000"/>
                            </a:solidFill>
                            <a:latin typeface="Cambria Math"/>
                            <a:ea typeface="Cambria Math"/>
                          </a:rPr>
                          <m:t>𝟏</m:t>
                        </m:r>
                      </m:num>
                      <m:den>
                        <m:r>
                          <a:rPr lang="it-IT" sz="2000" b="1" i="1" smtClean="0">
                            <a:solidFill>
                              <a:srgbClr val="C00000"/>
                            </a:solidFill>
                            <a:latin typeface="Cambria Math"/>
                            <a:ea typeface="Cambria Math"/>
                          </a:rPr>
                          <m:t>𝟐</m:t>
                        </m:r>
                      </m:den>
                    </m:f>
                  </m:oMath>
                </a14:m>
                <a:r>
                  <a:rPr lang="en-US" sz="2000" b="1" i="1" dirty="0" smtClean="0">
                    <a:solidFill>
                      <a:srgbClr val="C00000"/>
                    </a:solidFill>
                  </a:rPr>
                  <a:t>(g</a:t>
                </a:r>
                <a:r>
                  <a:rPr lang="en-US" sz="2000" b="1" i="1" baseline="-25000" dirty="0" smtClean="0">
                    <a:solidFill>
                      <a:srgbClr val="C00000"/>
                    </a:solidFill>
                  </a:rPr>
                  <a:t>11</a:t>
                </a:r>
                <a:r>
                  <a:rPr lang="en-US" sz="2000" b="1" i="1" dirty="0" smtClean="0">
                    <a:solidFill>
                      <a:srgbClr val="C00000"/>
                    </a:solidFill>
                  </a:rPr>
                  <a:t>+g</a:t>
                </a:r>
                <a:r>
                  <a:rPr lang="en-US" sz="2000" b="1" i="1" baseline="-25000" dirty="0" smtClean="0">
                    <a:solidFill>
                      <a:srgbClr val="C00000"/>
                    </a:solidFill>
                  </a:rPr>
                  <a:t>22</a:t>
                </a:r>
                <a:r>
                  <a:rPr lang="en-US" sz="2000" b="1" i="1" dirty="0" smtClean="0">
                    <a:solidFill>
                      <a:srgbClr val="C00000"/>
                    </a:solidFill>
                  </a:rPr>
                  <a:t>)</a:t>
                </a:r>
                <a:endParaRPr lang="en-US" sz="2000" b="1" i="1" dirty="0">
                  <a:solidFill>
                    <a:srgbClr val="C00000"/>
                  </a:solidFill>
                </a:endParaRPr>
              </a:p>
            </p:txBody>
          </p:sp>
        </mc:Choice>
        <mc:Fallback xmlns="">
          <p:sp>
            <p:nvSpPr>
              <p:cNvPr id="4" name="CasellaDiTesto 3"/>
              <p:cNvSpPr txBox="1">
                <a:spLocks noRot="1" noChangeAspect="1" noMove="1" noResize="1" noEditPoints="1" noAdjustHandles="1" noChangeArrowheads="1" noChangeShapeType="1" noTextEdit="1"/>
              </p:cNvSpPr>
              <p:nvPr/>
            </p:nvSpPr>
            <p:spPr>
              <a:xfrm>
                <a:off x="3347756" y="1988840"/>
                <a:ext cx="2664512" cy="535468"/>
              </a:xfrm>
              <a:prstGeom prst="rect">
                <a:avLst/>
              </a:prstGeom>
              <a:blipFill rotWithShape="1">
                <a:blip r:embed="rId5" cstate="print"/>
                <a:stretch>
                  <a:fillRect r="-1602" b="-7955"/>
                </a:stretch>
              </a:blipFill>
            </p:spPr>
            <p:txBody>
              <a:bodyPr/>
              <a:lstStyle/>
              <a:p>
                <a:r>
                  <a:rPr lang="en-US">
                    <a:noFill/>
                  </a:rPr>
                  <a:t> </a:t>
                </a:r>
              </a:p>
            </p:txBody>
          </p:sp>
        </mc:Fallback>
      </mc:AlternateContent>
      <p:sp>
        <p:nvSpPr>
          <p:cNvPr id="5" name="CasellaDiTesto 4"/>
          <p:cNvSpPr txBox="1"/>
          <p:nvPr/>
        </p:nvSpPr>
        <p:spPr>
          <a:xfrm>
            <a:off x="467544" y="2607626"/>
            <a:ext cx="7848872" cy="707886"/>
          </a:xfrm>
          <a:prstGeom prst="rect">
            <a:avLst/>
          </a:prstGeom>
          <a:noFill/>
        </p:spPr>
        <p:txBody>
          <a:bodyPr wrap="square" rtlCol="0">
            <a:spAutoFit/>
          </a:bodyPr>
          <a:lstStyle/>
          <a:p>
            <a:pPr algn="just"/>
            <a:r>
              <a:rPr lang="it-IT" sz="2000" dirty="0" smtClean="0">
                <a:solidFill>
                  <a:srgbClr val="170AC6"/>
                </a:solidFill>
              </a:rPr>
              <a:t>Ricordando: </a:t>
            </a:r>
            <a:r>
              <a:rPr lang="it-IT" sz="2000" b="1" i="1" dirty="0" smtClean="0">
                <a:solidFill>
                  <a:srgbClr val="C00000"/>
                </a:solidFill>
                <a:latin typeface="Cambria Math" pitchFamily="18" charset="0"/>
                <a:ea typeface="Cambria Math" pitchFamily="18" charset="0"/>
              </a:rPr>
              <a:t>N</a:t>
            </a:r>
            <a:r>
              <a:rPr lang="it-IT" sz="2000" b="1" i="1" baseline="-25000" dirty="0" smtClean="0">
                <a:solidFill>
                  <a:srgbClr val="C00000"/>
                </a:solidFill>
                <a:latin typeface="Cambria Math" pitchFamily="18" charset="0"/>
                <a:ea typeface="Cambria Math" pitchFamily="18" charset="0"/>
              </a:rPr>
              <a:t>0</a:t>
            </a:r>
            <a:r>
              <a:rPr lang="it-IT" sz="2000" b="1" i="1" dirty="0" smtClean="0">
                <a:solidFill>
                  <a:srgbClr val="C00000"/>
                </a:solidFill>
                <a:latin typeface="Cambria Math" pitchFamily="18" charset="0"/>
                <a:ea typeface="Cambria Math" pitchFamily="18" charset="0"/>
              </a:rPr>
              <a:t>=N</a:t>
            </a:r>
            <a:r>
              <a:rPr lang="it-IT" sz="2000" b="1" i="1" baseline="-25000" dirty="0" smtClean="0">
                <a:solidFill>
                  <a:srgbClr val="C00000"/>
                </a:solidFill>
                <a:latin typeface="Cambria Math" pitchFamily="18" charset="0"/>
                <a:ea typeface="Cambria Math" pitchFamily="18" charset="0"/>
              </a:rPr>
              <a:t>1 </a:t>
            </a:r>
            <a:r>
              <a:rPr lang="it-IT" sz="2000" b="1" i="1" dirty="0" smtClean="0">
                <a:solidFill>
                  <a:srgbClr val="C00000"/>
                </a:solidFill>
                <a:latin typeface="Cambria Math" pitchFamily="18" charset="0"/>
                <a:ea typeface="Cambria Math" pitchFamily="18" charset="0"/>
              </a:rPr>
              <a:t>+ x N</a:t>
            </a:r>
            <a:r>
              <a:rPr lang="it-IT" sz="2000" b="1" i="1" baseline="-25000" dirty="0" smtClean="0">
                <a:solidFill>
                  <a:srgbClr val="C00000"/>
                </a:solidFill>
                <a:latin typeface="Cambria Math" pitchFamily="18" charset="0"/>
                <a:ea typeface="Cambria Math" pitchFamily="18" charset="0"/>
              </a:rPr>
              <a:t>2</a:t>
            </a:r>
            <a:r>
              <a:rPr lang="it-IT" sz="2000" dirty="0" smtClean="0">
                <a:solidFill>
                  <a:srgbClr val="170AC6"/>
                </a:solidFill>
              </a:rPr>
              <a:t>  e ponendo  </a:t>
            </a:r>
            <a:r>
              <a:rPr lang="it-IT" sz="2000" b="1" i="1" dirty="0" smtClean="0">
                <a:solidFill>
                  <a:srgbClr val="C00000"/>
                </a:solidFill>
                <a:latin typeface="Cambria Math" pitchFamily="18" charset="0"/>
                <a:ea typeface="Cambria Math" pitchFamily="18" charset="0"/>
                <a:sym typeface="Symbol"/>
              </a:rPr>
              <a:t></a:t>
            </a:r>
            <a:r>
              <a:rPr lang="it-IT" sz="2000" b="1" i="1" baseline="-25000" dirty="0" smtClean="0">
                <a:solidFill>
                  <a:srgbClr val="C00000"/>
                </a:solidFill>
                <a:latin typeface="Cambria Math" pitchFamily="18" charset="0"/>
                <a:ea typeface="Cambria Math" pitchFamily="18" charset="0"/>
                <a:sym typeface="Symbol"/>
              </a:rPr>
              <a:t>12</a:t>
            </a:r>
            <a:r>
              <a:rPr lang="it-IT" sz="2000" b="1" i="1" dirty="0" smtClean="0">
                <a:solidFill>
                  <a:srgbClr val="C00000"/>
                </a:solidFill>
                <a:latin typeface="Cambria Math" pitchFamily="18" charset="0"/>
                <a:ea typeface="Cambria Math" pitchFamily="18" charset="0"/>
                <a:sym typeface="Symbol"/>
              </a:rPr>
              <a:t> </a:t>
            </a:r>
            <a:r>
              <a:rPr lang="it-IT" sz="2000" dirty="0" smtClean="0">
                <a:solidFill>
                  <a:srgbClr val="170AC6"/>
                </a:solidFill>
                <a:sym typeface="Symbol"/>
              </a:rPr>
              <a:t>= numero di contatti tra solvente e segmenti di polimero:</a:t>
            </a:r>
            <a:r>
              <a:rPr lang="it-IT" sz="2000" dirty="0" smtClean="0">
                <a:solidFill>
                  <a:srgbClr val="170AC6"/>
                </a:solidFill>
              </a:rPr>
              <a:t> </a:t>
            </a:r>
            <a:endParaRPr lang="en-US" sz="2000" dirty="0">
              <a:solidFill>
                <a:srgbClr val="170AC6"/>
              </a:solidFill>
            </a:endParaRPr>
          </a:p>
        </p:txBody>
      </p:sp>
      <mc:AlternateContent xmlns:mc="http://schemas.openxmlformats.org/markup-compatibility/2006" xmlns:a14="http://schemas.microsoft.com/office/drawing/2010/main">
        <mc:Choice Requires="a14">
          <p:sp>
            <p:nvSpPr>
              <p:cNvPr id="6" name="CasellaDiTesto 5"/>
              <p:cNvSpPr txBox="1"/>
              <p:nvPr/>
            </p:nvSpPr>
            <p:spPr>
              <a:xfrm>
                <a:off x="3725437" y="3429000"/>
                <a:ext cx="1782667" cy="400110"/>
              </a:xfrm>
              <a:prstGeom prst="rect">
                <a:avLst/>
              </a:prstGeom>
              <a:noFill/>
            </p:spPr>
            <p:txBody>
              <a:bodyPr wrap="none" rtlCol="0">
                <a:spAutoFit/>
              </a:bodyPr>
              <a:lstStyle/>
              <a:p>
                <a14:m>
                  <m:oMath xmlns:m="http://schemas.openxmlformats.org/officeDocument/2006/math">
                    <m:r>
                      <a:rPr lang="en-US" sz="2000" b="1" i="1" smtClean="0">
                        <a:solidFill>
                          <a:srgbClr val="C00000"/>
                        </a:solidFill>
                        <a:latin typeface="Cambria Math"/>
                        <a:ea typeface="Cambria Math"/>
                      </a:rPr>
                      <m:t>∆</m:t>
                    </m:r>
                    <m:r>
                      <a:rPr lang="it-IT" sz="2000" b="1" i="1" smtClean="0">
                        <a:solidFill>
                          <a:srgbClr val="C00000"/>
                        </a:solidFill>
                        <a:latin typeface="Cambria Math"/>
                        <a:ea typeface="Cambria Math"/>
                      </a:rPr>
                      <m:t>𝑮</m:t>
                    </m:r>
                    <m:r>
                      <a:rPr lang="it-IT" sz="2000" b="1" i="1" baseline="30000" smtClean="0">
                        <a:solidFill>
                          <a:srgbClr val="C00000"/>
                        </a:solidFill>
                        <a:latin typeface="Cambria Math"/>
                        <a:ea typeface="Cambria Math"/>
                      </a:rPr>
                      <m:t>𝑹</m:t>
                    </m:r>
                    <m:r>
                      <a:rPr lang="it-IT" sz="2000" b="1" i="1" smtClean="0">
                        <a:solidFill>
                          <a:srgbClr val="C00000"/>
                        </a:solidFill>
                        <a:latin typeface="Cambria Math"/>
                        <a:ea typeface="Cambria Math"/>
                      </a:rPr>
                      <m:t>=</m:t>
                    </m:r>
                    <m:r>
                      <m:rPr>
                        <m:nor/>
                      </m:rPr>
                      <a:rPr lang="it-IT" sz="2000" b="1" i="1" dirty="0">
                        <a:solidFill>
                          <a:srgbClr val="C00000"/>
                        </a:solidFill>
                        <a:latin typeface="Cambria Math" pitchFamily="18" charset="0"/>
                        <a:ea typeface="Cambria Math" pitchFamily="18" charset="0"/>
                        <a:sym typeface="Symbol"/>
                      </a:rPr>
                      <m:t></m:t>
                    </m:r>
                    <m:r>
                      <m:rPr>
                        <m:nor/>
                      </m:rPr>
                      <a:rPr lang="it-IT" sz="2000" b="1" i="1" baseline="-25000" dirty="0">
                        <a:solidFill>
                          <a:srgbClr val="C00000"/>
                        </a:solidFill>
                        <a:latin typeface="Cambria Math" pitchFamily="18" charset="0"/>
                        <a:ea typeface="Cambria Math" pitchFamily="18" charset="0"/>
                        <a:sym typeface="Symbol"/>
                      </a:rPr>
                      <m:t>12</m:t>
                    </m:r>
                  </m:oMath>
                </a14:m>
                <a:r>
                  <a:rPr lang="en-US" sz="2000" b="1" i="1" dirty="0" smtClean="0">
                    <a:solidFill>
                      <a:srgbClr val="C00000"/>
                    </a:solidFill>
                  </a:rPr>
                  <a:t> </a:t>
                </a:r>
                <a14:m>
                  <m:oMath xmlns:m="http://schemas.openxmlformats.org/officeDocument/2006/math">
                    <m:r>
                      <a:rPr lang="en-US" sz="2000" b="1" i="1" dirty="0" smtClean="0">
                        <a:solidFill>
                          <a:srgbClr val="C00000"/>
                        </a:solidFill>
                        <a:latin typeface="Cambria Math"/>
                        <a:ea typeface="Cambria Math"/>
                      </a:rPr>
                      <m:t>∆</m:t>
                    </m:r>
                    <m:r>
                      <a:rPr lang="it-IT" sz="2000" b="1" i="1" dirty="0" smtClean="0">
                        <a:solidFill>
                          <a:srgbClr val="C00000"/>
                        </a:solidFill>
                        <a:latin typeface="Cambria Math"/>
                        <a:ea typeface="Cambria Math"/>
                      </a:rPr>
                      <m:t>𝒈</m:t>
                    </m:r>
                    <m:r>
                      <a:rPr lang="it-IT" sz="2000" b="1" i="1" baseline="30000" dirty="0" smtClean="0">
                        <a:solidFill>
                          <a:srgbClr val="C00000"/>
                        </a:solidFill>
                        <a:latin typeface="Cambria Math"/>
                        <a:ea typeface="Cambria Math"/>
                      </a:rPr>
                      <m:t>𝑹</m:t>
                    </m:r>
                  </m:oMath>
                </a14:m>
                <a:endParaRPr lang="en-US" sz="2000" b="1" i="1" baseline="30000" dirty="0">
                  <a:solidFill>
                    <a:srgbClr val="C00000"/>
                  </a:solidFill>
                </a:endParaRPr>
              </a:p>
            </p:txBody>
          </p:sp>
        </mc:Choice>
        <mc:Fallback xmlns="">
          <p:sp>
            <p:nvSpPr>
              <p:cNvPr id="6" name="CasellaDiTesto 5"/>
              <p:cNvSpPr txBox="1">
                <a:spLocks noRot="1" noChangeAspect="1" noMove="1" noResize="1" noEditPoints="1" noAdjustHandles="1" noChangeArrowheads="1" noChangeShapeType="1" noTextEdit="1"/>
              </p:cNvSpPr>
              <p:nvPr/>
            </p:nvSpPr>
            <p:spPr>
              <a:xfrm>
                <a:off x="3725437" y="3429000"/>
                <a:ext cx="1782667" cy="400110"/>
              </a:xfrm>
              <a:prstGeom prst="rect">
                <a:avLst/>
              </a:prstGeom>
              <a:blipFill rotWithShape="1">
                <a:blip r:embed="rId6" cstate="print"/>
                <a:stretch>
                  <a:fillRect b="-7692"/>
                </a:stretch>
              </a:blipFill>
            </p:spPr>
            <p:txBody>
              <a:bodyPr/>
              <a:lstStyle/>
              <a:p>
                <a:r>
                  <a:rPr lang="en-US">
                    <a:noFill/>
                  </a:rPr>
                  <a:t> </a:t>
                </a:r>
              </a:p>
            </p:txBody>
          </p:sp>
        </mc:Fallback>
      </mc:AlternateContent>
      <p:sp>
        <p:nvSpPr>
          <p:cNvPr id="7" name="CasellaDiTesto 6"/>
          <p:cNvSpPr txBox="1"/>
          <p:nvPr/>
        </p:nvSpPr>
        <p:spPr>
          <a:xfrm>
            <a:off x="467544" y="3996393"/>
            <a:ext cx="7848872" cy="1323439"/>
          </a:xfrm>
          <a:prstGeom prst="rect">
            <a:avLst/>
          </a:prstGeom>
          <a:noFill/>
        </p:spPr>
        <p:txBody>
          <a:bodyPr wrap="square" rtlCol="0">
            <a:spAutoFit/>
          </a:bodyPr>
          <a:lstStyle/>
          <a:p>
            <a:pPr algn="just"/>
            <a:r>
              <a:rPr lang="it-IT" sz="2000" dirty="0" smtClean="0">
                <a:solidFill>
                  <a:srgbClr val="170AC6"/>
                </a:solidFill>
              </a:rPr>
              <a:t>Calcolo di </a:t>
            </a:r>
            <a:r>
              <a:rPr lang="it-IT" sz="2000" b="1" i="1" dirty="0">
                <a:solidFill>
                  <a:srgbClr val="C00000"/>
                </a:solidFill>
                <a:latin typeface="Cambria Math" pitchFamily="18" charset="0"/>
                <a:ea typeface="Cambria Math" pitchFamily="18" charset="0"/>
                <a:sym typeface="Symbol"/>
              </a:rPr>
              <a:t></a:t>
            </a:r>
            <a:r>
              <a:rPr lang="it-IT" sz="2000" b="1" i="1" baseline="-25000" dirty="0">
                <a:solidFill>
                  <a:srgbClr val="C00000"/>
                </a:solidFill>
                <a:latin typeface="Cambria Math" pitchFamily="18" charset="0"/>
                <a:ea typeface="Cambria Math" pitchFamily="18" charset="0"/>
                <a:sym typeface="Symbol"/>
              </a:rPr>
              <a:t>12</a:t>
            </a:r>
            <a:r>
              <a:rPr lang="it-IT" sz="2000" b="1" i="1" dirty="0">
                <a:solidFill>
                  <a:srgbClr val="C00000"/>
                </a:solidFill>
                <a:latin typeface="Cambria Math" pitchFamily="18" charset="0"/>
                <a:ea typeface="Cambria Math" pitchFamily="18" charset="0"/>
                <a:sym typeface="Symbol"/>
              </a:rPr>
              <a:t> </a:t>
            </a:r>
            <a:r>
              <a:rPr lang="it-IT" sz="2000" dirty="0" smtClean="0">
                <a:solidFill>
                  <a:srgbClr val="170AC6"/>
                </a:solidFill>
                <a:latin typeface="Cambria Math" pitchFamily="18" charset="0"/>
                <a:ea typeface="Cambria Math" pitchFamily="18" charset="0"/>
                <a:sym typeface="Symbol"/>
              </a:rPr>
              <a:t>:    </a:t>
            </a:r>
            <a:r>
              <a:rPr lang="it-IT" sz="2000" b="1" i="1" dirty="0" smtClean="0">
                <a:solidFill>
                  <a:srgbClr val="C00000"/>
                </a:solidFill>
                <a:latin typeface="Cambria Math" pitchFamily="18" charset="0"/>
                <a:ea typeface="Cambria Math" pitchFamily="18" charset="0"/>
                <a:sym typeface="Symbol"/>
              </a:rPr>
              <a:t></a:t>
            </a:r>
            <a:r>
              <a:rPr lang="it-IT" sz="2000" b="1" i="1" dirty="0">
                <a:solidFill>
                  <a:srgbClr val="C00000"/>
                </a:solidFill>
                <a:latin typeface="Cambria Math" pitchFamily="18" charset="0"/>
                <a:ea typeface="Cambria Math" pitchFamily="18" charset="0"/>
                <a:sym typeface="Symbol"/>
              </a:rPr>
              <a:t> </a:t>
            </a:r>
            <a:r>
              <a:rPr lang="it-IT" sz="2000" b="1" i="1" dirty="0" smtClean="0">
                <a:solidFill>
                  <a:srgbClr val="C00000"/>
                </a:solidFill>
                <a:latin typeface="Cambria Math" pitchFamily="18" charset="0"/>
                <a:ea typeface="Cambria Math" pitchFamily="18" charset="0"/>
                <a:sym typeface="Symbol"/>
              </a:rPr>
              <a:t>=</a:t>
            </a:r>
            <a:r>
              <a:rPr lang="it-IT" sz="2000" b="1" i="1" baseline="-25000" dirty="0" smtClean="0">
                <a:solidFill>
                  <a:srgbClr val="C00000"/>
                </a:solidFill>
                <a:latin typeface="Cambria Math" pitchFamily="18" charset="0"/>
                <a:ea typeface="Cambria Math" pitchFamily="18" charset="0"/>
                <a:sym typeface="Symbol"/>
              </a:rPr>
              <a:t>11</a:t>
            </a:r>
            <a:r>
              <a:rPr lang="it-IT" sz="2000" dirty="0" smtClean="0">
                <a:solidFill>
                  <a:srgbClr val="170AC6"/>
                </a:solidFill>
                <a:latin typeface="Cambria Math" pitchFamily="18" charset="0"/>
                <a:ea typeface="Cambria Math" pitchFamily="18" charset="0"/>
                <a:sym typeface="Symbol"/>
              </a:rPr>
              <a:t>  </a:t>
            </a:r>
            <a:r>
              <a:rPr lang="it-IT" sz="2000" b="1" i="1" dirty="0" smtClean="0">
                <a:solidFill>
                  <a:srgbClr val="C00000"/>
                </a:solidFill>
                <a:latin typeface="Cambria Math" pitchFamily="18" charset="0"/>
                <a:ea typeface="Cambria Math" pitchFamily="18" charset="0"/>
                <a:sym typeface="Symbol"/>
              </a:rPr>
              <a:t>+ </a:t>
            </a:r>
            <a:r>
              <a:rPr lang="it-IT" sz="2000" b="1" i="1" baseline="-25000" dirty="0">
                <a:solidFill>
                  <a:srgbClr val="C00000"/>
                </a:solidFill>
                <a:latin typeface="Cambria Math" pitchFamily="18" charset="0"/>
                <a:ea typeface="Cambria Math" pitchFamily="18" charset="0"/>
                <a:sym typeface="Symbol"/>
              </a:rPr>
              <a:t>2</a:t>
            </a:r>
            <a:r>
              <a:rPr lang="it-IT" sz="2000" b="1" i="1" baseline="-25000" dirty="0" smtClean="0">
                <a:solidFill>
                  <a:srgbClr val="C00000"/>
                </a:solidFill>
                <a:latin typeface="Cambria Math" pitchFamily="18" charset="0"/>
                <a:ea typeface="Cambria Math" pitchFamily="18" charset="0"/>
                <a:sym typeface="Symbol"/>
              </a:rPr>
              <a:t>2</a:t>
            </a:r>
            <a:r>
              <a:rPr lang="it-IT" sz="2000" b="1" i="1" dirty="0" smtClean="0">
                <a:solidFill>
                  <a:srgbClr val="C00000"/>
                </a:solidFill>
                <a:latin typeface="Cambria Math" pitchFamily="18" charset="0"/>
                <a:ea typeface="Cambria Math" pitchFamily="18" charset="0"/>
                <a:sym typeface="Symbol"/>
              </a:rPr>
              <a:t> + </a:t>
            </a:r>
            <a:r>
              <a:rPr lang="it-IT" sz="2000" b="1" i="1" baseline="-25000" dirty="0">
                <a:solidFill>
                  <a:srgbClr val="C00000"/>
                </a:solidFill>
                <a:latin typeface="Cambria Math" pitchFamily="18" charset="0"/>
                <a:ea typeface="Cambria Math" pitchFamily="18" charset="0"/>
                <a:sym typeface="Symbol"/>
              </a:rPr>
              <a:t>12</a:t>
            </a:r>
            <a:r>
              <a:rPr lang="it-IT" sz="2000" b="1" i="1" dirty="0" smtClean="0">
                <a:solidFill>
                  <a:srgbClr val="C00000"/>
                </a:solidFill>
                <a:latin typeface="Cambria Math" pitchFamily="18" charset="0"/>
                <a:ea typeface="Cambria Math" pitchFamily="18" charset="0"/>
                <a:sym typeface="Symbol"/>
              </a:rPr>
              <a:t>   , </a:t>
            </a:r>
            <a:r>
              <a:rPr lang="it-IT" sz="2000" b="1" i="1" dirty="0">
                <a:solidFill>
                  <a:srgbClr val="C00000"/>
                </a:solidFill>
                <a:latin typeface="Cambria Math" pitchFamily="18" charset="0"/>
                <a:ea typeface="Cambria Math" pitchFamily="18" charset="0"/>
                <a:sym typeface="Symbol"/>
              </a:rPr>
              <a:t> </a:t>
            </a:r>
            <a:r>
              <a:rPr lang="it-IT" sz="2000" b="1" i="1" dirty="0" smtClean="0">
                <a:solidFill>
                  <a:srgbClr val="C00000"/>
                </a:solidFill>
                <a:latin typeface="Cambria Math" pitchFamily="18" charset="0"/>
                <a:ea typeface="Cambria Math" pitchFamily="18" charset="0"/>
                <a:sym typeface="Symbol"/>
              </a:rPr>
              <a:t>= </a:t>
            </a:r>
            <a:r>
              <a:rPr lang="it-IT" sz="2000" dirty="0" smtClean="0">
                <a:solidFill>
                  <a:srgbClr val="170AC6"/>
                </a:solidFill>
                <a:latin typeface="Cambria Math" pitchFamily="18" charset="0"/>
                <a:ea typeface="Cambria Math" pitchFamily="18" charset="0"/>
                <a:sym typeface="Symbol"/>
              </a:rPr>
              <a:t> </a:t>
            </a:r>
            <a:r>
              <a:rPr lang="it-IT" sz="2000" dirty="0" smtClean="0">
                <a:solidFill>
                  <a:srgbClr val="170AC6"/>
                </a:solidFill>
                <a:ea typeface="Cambria Math" pitchFamily="18" charset="0"/>
                <a:sym typeface="Symbol"/>
              </a:rPr>
              <a:t>numero di contatti totali, che è uguale al numero di contatti tra solvente prima del mescolamento + il numero di contatti tra segmenti di polimero sempre prima del mescolamento:</a:t>
            </a:r>
          </a:p>
        </p:txBody>
      </p:sp>
      <p:graphicFrame>
        <p:nvGraphicFramePr>
          <p:cNvPr id="8" name="Oggetto 7"/>
          <p:cNvGraphicFramePr>
            <a:graphicFrameLocks noChangeAspect="1"/>
          </p:cNvGraphicFramePr>
          <p:nvPr>
            <p:extLst>
              <p:ext uri="{D42A27DB-BD31-4B8C-83A1-F6EECF244321}">
                <p14:modId xmlns:p14="http://schemas.microsoft.com/office/powerpoint/2010/main" val="3896583987"/>
              </p:ext>
            </p:extLst>
          </p:nvPr>
        </p:nvGraphicFramePr>
        <p:xfrm>
          <a:off x="2910831" y="5229200"/>
          <a:ext cx="3370262" cy="720725"/>
        </p:xfrm>
        <a:graphic>
          <a:graphicData uri="http://schemas.openxmlformats.org/presentationml/2006/ole">
            <mc:AlternateContent xmlns:mc="http://schemas.openxmlformats.org/markup-compatibility/2006">
              <mc:Choice xmlns:v="urn:schemas-microsoft-com:vml" Requires="v">
                <p:oleObj spid="_x0000_s36934" name="Equazione" r:id="rId7" imgW="1841500" imgH="393700" progId="Equation.3">
                  <p:embed/>
                </p:oleObj>
              </mc:Choice>
              <mc:Fallback>
                <p:oleObj name="Equazione" r:id="rId7" imgW="1841500" imgH="393700" progId="Equation.3">
                  <p:embed/>
                  <p:pic>
                    <p:nvPicPr>
                      <p:cNvPr id="0" name="Picture 6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10831" y="5229200"/>
                        <a:ext cx="3370262"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54446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3327553025"/>
              </p:ext>
            </p:extLst>
          </p:nvPr>
        </p:nvGraphicFramePr>
        <p:xfrm>
          <a:off x="2913125" y="548680"/>
          <a:ext cx="3370262" cy="720725"/>
        </p:xfrm>
        <a:graphic>
          <a:graphicData uri="http://schemas.openxmlformats.org/presentationml/2006/ole">
            <mc:AlternateContent xmlns:mc="http://schemas.openxmlformats.org/markup-compatibility/2006">
              <mc:Choice xmlns:v="urn:schemas-microsoft-com:vml" Requires="v">
                <p:oleObj spid="_x0000_s37960" name="Equazione" r:id="rId3" imgW="1841500" imgH="393700" progId="Equation.3">
                  <p:embed/>
                </p:oleObj>
              </mc:Choice>
              <mc:Fallback>
                <p:oleObj name="Equazione" r:id="rId3" imgW="1841500" imgH="393700" progId="Equation.3">
                  <p:embed/>
                  <p:pic>
                    <p:nvPicPr>
                      <p:cNvPr id="0" name="Picture 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3125" y="548680"/>
                        <a:ext cx="3370262"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CasellaDiTesto 2"/>
          <p:cNvSpPr txBox="1"/>
          <p:nvPr/>
        </p:nvSpPr>
        <p:spPr>
          <a:xfrm>
            <a:off x="395537" y="1393803"/>
            <a:ext cx="8011525" cy="1323439"/>
          </a:xfrm>
          <a:prstGeom prst="rect">
            <a:avLst/>
          </a:prstGeom>
          <a:noFill/>
        </p:spPr>
        <p:txBody>
          <a:bodyPr wrap="square" rtlCol="0">
            <a:spAutoFit/>
          </a:bodyPr>
          <a:lstStyle/>
          <a:p>
            <a:pPr algn="just"/>
            <a:r>
              <a:rPr lang="it-IT" sz="2000" dirty="0" smtClean="0">
                <a:solidFill>
                  <a:srgbClr val="170AC6"/>
                </a:solidFill>
              </a:rPr>
              <a:t>Il fattore  ½  dipende dalla necessità di non contare due volte lo stesso contatto:</a:t>
            </a:r>
          </a:p>
          <a:p>
            <a:pPr algn="just"/>
            <a:endParaRPr lang="it-IT" sz="2000" dirty="0">
              <a:solidFill>
                <a:srgbClr val="170AC6"/>
              </a:solidFill>
            </a:endParaRPr>
          </a:p>
          <a:p>
            <a:pPr algn="just"/>
            <a:r>
              <a:rPr lang="it-IT" sz="2000" dirty="0" smtClean="0">
                <a:solidFill>
                  <a:srgbClr val="170AC6"/>
                </a:solidFill>
              </a:rPr>
              <a:t>                                                         il contatto 1-2 è lo stesso di quello 2-1</a:t>
            </a:r>
          </a:p>
        </p:txBody>
      </p:sp>
      <p:grpSp>
        <p:nvGrpSpPr>
          <p:cNvPr id="5" name="Gruppo 4"/>
          <p:cNvGrpSpPr/>
          <p:nvPr/>
        </p:nvGrpSpPr>
        <p:grpSpPr>
          <a:xfrm>
            <a:off x="1954910" y="1686191"/>
            <a:ext cx="1582298" cy="1645163"/>
            <a:chOff x="2910868" y="1686191"/>
            <a:chExt cx="1582298" cy="1645163"/>
          </a:xfrm>
        </p:grpSpPr>
        <p:pic>
          <p:nvPicPr>
            <p:cNvPr id="3789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10868" y="1963202"/>
              <a:ext cx="1582298" cy="1368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3569484" y="2118931"/>
              <a:ext cx="301686" cy="369332"/>
            </a:xfrm>
            <a:prstGeom prst="rect">
              <a:avLst/>
            </a:prstGeom>
            <a:noFill/>
          </p:spPr>
          <p:txBody>
            <a:bodyPr wrap="none" rtlCol="0">
              <a:spAutoFit/>
            </a:bodyPr>
            <a:lstStyle/>
            <a:p>
              <a:r>
                <a:rPr lang="it-IT" dirty="0" smtClean="0">
                  <a:solidFill>
                    <a:srgbClr val="C00000"/>
                  </a:solidFill>
                </a:rPr>
                <a:t>1</a:t>
              </a:r>
              <a:endParaRPr lang="en-US" dirty="0">
                <a:solidFill>
                  <a:srgbClr val="C00000"/>
                </a:solidFill>
              </a:endParaRPr>
            </a:p>
          </p:txBody>
        </p:sp>
        <p:sp>
          <p:nvSpPr>
            <p:cNvPr id="6" name="CasellaDiTesto 5"/>
            <p:cNvSpPr txBox="1"/>
            <p:nvPr/>
          </p:nvSpPr>
          <p:spPr>
            <a:xfrm>
              <a:off x="4039069" y="1686191"/>
              <a:ext cx="301686" cy="369332"/>
            </a:xfrm>
            <a:prstGeom prst="rect">
              <a:avLst/>
            </a:prstGeom>
            <a:noFill/>
          </p:spPr>
          <p:txBody>
            <a:bodyPr wrap="none" rtlCol="0">
              <a:spAutoFit/>
            </a:bodyPr>
            <a:lstStyle/>
            <a:p>
              <a:r>
                <a:rPr lang="it-IT" dirty="0">
                  <a:solidFill>
                    <a:srgbClr val="C00000"/>
                  </a:solidFill>
                </a:rPr>
                <a:t>2</a:t>
              </a:r>
              <a:endParaRPr lang="en-US" dirty="0">
                <a:solidFill>
                  <a:srgbClr val="C00000"/>
                </a:solidFill>
              </a:endParaRPr>
            </a:p>
          </p:txBody>
        </p:sp>
      </p:grpSp>
      <mc:AlternateContent xmlns:mc="http://schemas.openxmlformats.org/markup-compatibility/2006" xmlns:a14="http://schemas.microsoft.com/office/drawing/2010/main">
        <mc:Choice Requires="a14">
          <p:sp>
            <p:nvSpPr>
              <p:cNvPr id="7" name="CasellaDiTesto 6"/>
              <p:cNvSpPr txBox="1"/>
              <p:nvPr/>
            </p:nvSpPr>
            <p:spPr>
              <a:xfrm>
                <a:off x="400255" y="3414479"/>
                <a:ext cx="8006807" cy="2246769"/>
              </a:xfrm>
              <a:prstGeom prst="rect">
                <a:avLst/>
              </a:prstGeom>
              <a:noFill/>
            </p:spPr>
            <p:txBody>
              <a:bodyPr wrap="square" rtlCol="0">
                <a:spAutoFit/>
              </a:bodyPr>
              <a:lstStyle/>
              <a:p>
                <a:pPr algn="just"/>
                <a:r>
                  <a:rPr lang="it-IT" sz="2000" dirty="0" smtClean="0">
                    <a:solidFill>
                      <a:srgbClr val="170AC6"/>
                    </a:solidFill>
                  </a:rPr>
                  <a:t>Nel secondo termine i contatti di un segmento del polimero sono </a:t>
                </a:r>
                <a:r>
                  <a:rPr lang="it-IT" sz="2000" b="1" i="1" dirty="0" smtClean="0">
                    <a:solidFill>
                      <a:srgbClr val="C00000"/>
                    </a:solidFill>
                    <a:latin typeface="Cambria Math" pitchFamily="18" charset="0"/>
                    <a:ea typeface="Cambria Math" pitchFamily="18" charset="0"/>
                  </a:rPr>
                  <a:t>Z – 2</a:t>
                </a:r>
                <a:r>
                  <a:rPr lang="it-IT" sz="2000" dirty="0" smtClean="0">
                    <a:solidFill>
                      <a:srgbClr val="170AC6"/>
                    </a:solidFill>
                    <a:latin typeface="Cambria Math" pitchFamily="18" charset="0"/>
                    <a:ea typeface="Cambria Math" pitchFamily="18" charset="0"/>
                  </a:rPr>
                  <a:t>,</a:t>
                </a:r>
                <a:r>
                  <a:rPr lang="it-IT" sz="2000" dirty="0" smtClean="0">
                    <a:solidFill>
                      <a:srgbClr val="170AC6"/>
                    </a:solidFill>
                  </a:rPr>
                  <a:t> poiché due posizioni sono occupate da altri segmenti connessi, tranne per i due terminali di catena quindi: </a:t>
                </a:r>
                <a14:m>
                  <m:oMath xmlns:m="http://schemas.openxmlformats.org/officeDocument/2006/math">
                    <m:d>
                      <m:dPr>
                        <m:begChr m:val="["/>
                        <m:endChr m:val="]"/>
                        <m:ctrlPr>
                          <a:rPr lang="it-IT" sz="2000" i="1" smtClean="0">
                            <a:solidFill>
                              <a:srgbClr val="170AC6"/>
                            </a:solidFill>
                            <a:latin typeface="Cambria Math"/>
                          </a:rPr>
                        </m:ctrlPr>
                      </m:dPr>
                      <m:e>
                        <m:r>
                          <a:rPr lang="it-IT" sz="2000" b="1" i="1" smtClean="0">
                            <a:solidFill>
                              <a:srgbClr val="C00000"/>
                            </a:solidFill>
                            <a:latin typeface="Cambria Math"/>
                          </a:rPr>
                          <m:t>𝒙</m:t>
                        </m:r>
                        <m:d>
                          <m:dPr>
                            <m:ctrlPr>
                              <a:rPr lang="it-IT" sz="2000" b="1" i="1" smtClean="0">
                                <a:solidFill>
                                  <a:srgbClr val="C00000"/>
                                </a:solidFill>
                                <a:latin typeface="Cambria Math"/>
                              </a:rPr>
                            </m:ctrlPr>
                          </m:dPr>
                          <m:e>
                            <m:r>
                              <a:rPr lang="it-IT" sz="2000" b="1" i="1" smtClean="0">
                                <a:solidFill>
                                  <a:srgbClr val="C00000"/>
                                </a:solidFill>
                                <a:latin typeface="Cambria Math"/>
                              </a:rPr>
                              <m:t>𝒁</m:t>
                            </m:r>
                            <m:r>
                              <a:rPr lang="it-IT" sz="2000" b="1" i="1" smtClean="0">
                                <a:solidFill>
                                  <a:srgbClr val="C00000"/>
                                </a:solidFill>
                                <a:latin typeface="Cambria Math"/>
                              </a:rPr>
                              <m:t>−</m:t>
                            </m:r>
                            <m:r>
                              <a:rPr lang="it-IT" sz="2000" b="1" i="1" smtClean="0">
                                <a:solidFill>
                                  <a:srgbClr val="C00000"/>
                                </a:solidFill>
                                <a:latin typeface="Cambria Math"/>
                              </a:rPr>
                              <m:t>𝟐</m:t>
                            </m:r>
                          </m:e>
                        </m:d>
                        <m:r>
                          <a:rPr lang="it-IT" sz="2000" b="1" i="1" smtClean="0">
                            <a:solidFill>
                              <a:srgbClr val="C00000"/>
                            </a:solidFill>
                            <a:latin typeface="Cambria Math"/>
                          </a:rPr>
                          <m:t>+</m:t>
                        </m:r>
                        <m:r>
                          <a:rPr lang="it-IT" sz="2000" b="1" i="1" smtClean="0">
                            <a:solidFill>
                              <a:srgbClr val="C00000"/>
                            </a:solidFill>
                            <a:latin typeface="Cambria Math"/>
                          </a:rPr>
                          <m:t>𝟐</m:t>
                        </m:r>
                      </m:e>
                    </m:d>
                    <m:r>
                      <a:rPr lang="it-IT" sz="2000" b="0" i="0" smtClean="0">
                        <a:solidFill>
                          <a:srgbClr val="170AC6"/>
                        </a:solidFill>
                        <a:latin typeface="Cambria Math"/>
                      </a:rPr>
                      <m:t>.</m:t>
                    </m:r>
                  </m:oMath>
                </a14:m>
                <a:endParaRPr lang="it-IT" sz="2000" b="0" dirty="0" smtClean="0">
                  <a:solidFill>
                    <a:srgbClr val="170AC6"/>
                  </a:solidFill>
                </a:endParaRPr>
              </a:p>
              <a:p>
                <a:pPr algn="just"/>
                <a:r>
                  <a:rPr lang="it-IT" sz="2000" dirty="0" smtClean="0">
                    <a:solidFill>
                      <a:srgbClr val="170AC6"/>
                    </a:solidFill>
                  </a:rPr>
                  <a:t>Poiché </a:t>
                </a:r>
                <a:r>
                  <a:rPr lang="it-IT" sz="2000" b="1" i="1" dirty="0" smtClean="0">
                    <a:solidFill>
                      <a:srgbClr val="C00000"/>
                    </a:solidFill>
                    <a:latin typeface="Cambria Math" pitchFamily="18" charset="0"/>
                    <a:ea typeface="Cambria Math" pitchFamily="18" charset="0"/>
                  </a:rPr>
                  <a:t>x</a:t>
                </a:r>
                <a:r>
                  <a:rPr lang="it-IT" sz="2000" dirty="0" smtClean="0">
                    <a:solidFill>
                      <a:srgbClr val="C00000"/>
                    </a:solidFill>
                  </a:rPr>
                  <a:t> </a:t>
                </a:r>
                <a:r>
                  <a:rPr lang="it-IT" sz="2000" dirty="0" smtClean="0">
                    <a:solidFill>
                      <a:srgbClr val="170AC6"/>
                    </a:solidFill>
                  </a:rPr>
                  <a:t> è grande (grado di polimerizzazione) si può trascurare </a:t>
                </a:r>
                <a:r>
                  <a:rPr lang="it-IT" sz="2000" b="1" i="1" dirty="0" smtClean="0">
                    <a:solidFill>
                      <a:srgbClr val="C00000"/>
                    </a:solidFill>
                    <a:latin typeface="Cambria Math" pitchFamily="18" charset="0"/>
                    <a:ea typeface="Cambria Math" pitchFamily="18" charset="0"/>
                  </a:rPr>
                  <a:t>2</a:t>
                </a:r>
                <a:r>
                  <a:rPr lang="it-IT" sz="2000" dirty="0" smtClean="0">
                    <a:solidFill>
                      <a:srgbClr val="170AC6"/>
                    </a:solidFill>
                  </a:rPr>
                  <a:t> rispetto a </a:t>
                </a:r>
                <a:r>
                  <a:rPr lang="it-IT" sz="2000" b="1" i="1" dirty="0" smtClean="0">
                    <a:solidFill>
                      <a:srgbClr val="C00000"/>
                    </a:solidFill>
                    <a:latin typeface="Cambria Math" pitchFamily="18" charset="0"/>
                    <a:ea typeface="Cambria Math" pitchFamily="18" charset="0"/>
                  </a:rPr>
                  <a:t>x (Z - 2)</a:t>
                </a:r>
                <a:r>
                  <a:rPr lang="it-IT" sz="2000" dirty="0" smtClean="0">
                    <a:solidFill>
                      <a:srgbClr val="170AC6"/>
                    </a:solidFill>
                    <a:latin typeface="Cambria Math" pitchFamily="18" charset="0"/>
                    <a:ea typeface="Cambria Math" pitchFamily="18" charset="0"/>
                  </a:rPr>
                  <a:t>.</a:t>
                </a:r>
                <a:r>
                  <a:rPr lang="it-IT" sz="2000" b="1" i="1" dirty="0" smtClean="0">
                    <a:solidFill>
                      <a:srgbClr val="C00000"/>
                    </a:solidFill>
                    <a:latin typeface="Cambria Math" pitchFamily="18" charset="0"/>
                    <a:ea typeface="Cambria Math" pitchFamily="18" charset="0"/>
                  </a:rPr>
                  <a:t>  </a:t>
                </a:r>
                <a:r>
                  <a:rPr lang="it-IT" sz="2000" dirty="0" smtClean="0">
                    <a:solidFill>
                      <a:srgbClr val="170AC6"/>
                    </a:solidFill>
                    <a:ea typeface="Cambria Math" pitchFamily="18" charset="0"/>
                  </a:rPr>
                  <a:t>Conviene trascurare anche</a:t>
                </a:r>
                <a:r>
                  <a:rPr lang="it-IT" sz="2000" b="1" i="1" dirty="0" smtClean="0">
                    <a:solidFill>
                      <a:srgbClr val="C00000"/>
                    </a:solidFill>
                    <a:latin typeface="Cambria Math" pitchFamily="18" charset="0"/>
                    <a:ea typeface="Cambria Math" pitchFamily="18" charset="0"/>
                  </a:rPr>
                  <a:t> 2  </a:t>
                </a:r>
                <a:r>
                  <a:rPr lang="it-IT" sz="2000" dirty="0" smtClean="0">
                    <a:solidFill>
                      <a:srgbClr val="170AC6"/>
                    </a:solidFill>
                    <a:ea typeface="Cambria Math" pitchFamily="18" charset="0"/>
                  </a:rPr>
                  <a:t>rispetto a</a:t>
                </a:r>
                <a:r>
                  <a:rPr lang="it-IT" sz="2000" b="1" i="1" dirty="0" smtClean="0">
                    <a:solidFill>
                      <a:srgbClr val="C00000"/>
                    </a:solidFill>
                    <a:latin typeface="Cambria Math" pitchFamily="18" charset="0"/>
                    <a:ea typeface="Cambria Math" pitchFamily="18" charset="0"/>
                  </a:rPr>
                  <a:t> Z  </a:t>
                </a:r>
                <a:r>
                  <a:rPr lang="it-IT" sz="2000" dirty="0" smtClean="0">
                    <a:solidFill>
                      <a:srgbClr val="170AC6"/>
                    </a:solidFill>
                    <a:ea typeface="Cambria Math" pitchFamily="18" charset="0"/>
                  </a:rPr>
                  <a:t>poiché l’errore è sicuramente minore di quello fatto ammettendo che il grado di coordinazione </a:t>
                </a:r>
                <a:r>
                  <a:rPr lang="it-IT" sz="2000" b="1" i="1" dirty="0" smtClean="0">
                    <a:solidFill>
                      <a:srgbClr val="C00000"/>
                    </a:solidFill>
                    <a:latin typeface="Cambria Math" pitchFamily="18" charset="0"/>
                    <a:ea typeface="Cambria Math" pitchFamily="18" charset="0"/>
                  </a:rPr>
                  <a:t>Z</a:t>
                </a:r>
                <a:r>
                  <a:rPr lang="it-IT" sz="2000" dirty="0" smtClean="0">
                    <a:solidFill>
                      <a:srgbClr val="170AC6"/>
                    </a:solidFill>
                    <a:ea typeface="Cambria Math" pitchFamily="18" charset="0"/>
                  </a:rPr>
                  <a:t>  sia identico per il solvente e per il polimero:</a:t>
                </a:r>
              </a:p>
            </p:txBody>
          </p:sp>
        </mc:Choice>
        <mc:Fallback xmlns="">
          <p:sp>
            <p:nvSpPr>
              <p:cNvPr id="7" name="CasellaDiTesto 6"/>
              <p:cNvSpPr txBox="1">
                <a:spLocks noRot="1" noChangeAspect="1" noMove="1" noResize="1" noEditPoints="1" noAdjustHandles="1" noChangeArrowheads="1" noChangeShapeType="1" noTextEdit="1"/>
              </p:cNvSpPr>
              <p:nvPr/>
            </p:nvSpPr>
            <p:spPr>
              <a:xfrm>
                <a:off x="400255" y="3414479"/>
                <a:ext cx="8006807" cy="2246769"/>
              </a:xfrm>
              <a:prstGeom prst="rect">
                <a:avLst/>
              </a:prstGeom>
              <a:blipFill rotWithShape="1">
                <a:blip r:embed="rId6" cstate="print"/>
                <a:stretch>
                  <a:fillRect l="-838" t="-1897" r="-762" b="-379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asellaDiTesto 7"/>
              <p:cNvSpPr txBox="1"/>
              <p:nvPr/>
            </p:nvSpPr>
            <p:spPr>
              <a:xfrm>
                <a:off x="3183823" y="5674208"/>
                <a:ext cx="2284280" cy="535468"/>
              </a:xfrm>
              <a:prstGeom prst="rect">
                <a:avLst/>
              </a:prstGeom>
              <a:noFill/>
            </p:spPr>
            <p:txBody>
              <a:bodyPr wrap="none" rtlCol="0">
                <a:spAutoFit/>
              </a:bodyPr>
              <a:lstStyle/>
              <a:p>
                <a14:m>
                  <m:oMath xmlns:m="http://schemas.openxmlformats.org/officeDocument/2006/math">
                    <m:r>
                      <a:rPr lang="it-IT" sz="2000" b="1" i="1" smtClean="0">
                        <a:solidFill>
                          <a:srgbClr val="C00000"/>
                        </a:solidFill>
                        <a:latin typeface="Cambria Math"/>
                      </a:rPr>
                      <m:t>𝒗</m:t>
                    </m:r>
                    <m:r>
                      <a:rPr lang="it-IT" sz="2000" b="1" i="1" smtClean="0">
                        <a:solidFill>
                          <a:srgbClr val="C00000"/>
                        </a:solidFill>
                        <a:latin typeface="Cambria Math"/>
                      </a:rPr>
                      <m:t>=</m:t>
                    </m:r>
                    <m:f>
                      <m:fPr>
                        <m:ctrlPr>
                          <a:rPr lang="it-IT" sz="2000" b="1" i="1" smtClean="0">
                            <a:solidFill>
                              <a:srgbClr val="C00000"/>
                            </a:solidFill>
                            <a:latin typeface="Cambria Math"/>
                          </a:rPr>
                        </m:ctrlPr>
                      </m:fPr>
                      <m:num>
                        <m:r>
                          <a:rPr lang="it-IT" sz="2000" b="1" i="1" smtClean="0">
                            <a:solidFill>
                              <a:srgbClr val="C00000"/>
                            </a:solidFill>
                            <a:latin typeface="Cambria Math"/>
                          </a:rPr>
                          <m:t>𝟏</m:t>
                        </m:r>
                      </m:num>
                      <m:den>
                        <m:r>
                          <a:rPr lang="it-IT" sz="2000" b="1" i="1" smtClean="0">
                            <a:solidFill>
                              <a:srgbClr val="C00000"/>
                            </a:solidFill>
                            <a:latin typeface="Cambria Math"/>
                          </a:rPr>
                          <m:t>𝟐</m:t>
                        </m:r>
                      </m:den>
                    </m:f>
                    <m:r>
                      <a:rPr lang="it-IT" sz="2000" b="1" i="1" smtClean="0">
                        <a:solidFill>
                          <a:srgbClr val="C00000"/>
                        </a:solidFill>
                        <a:latin typeface="Cambria Math"/>
                      </a:rPr>
                      <m:t> </m:t>
                    </m:r>
                  </m:oMath>
                </a14:m>
                <a:r>
                  <a:rPr lang="en-US" sz="2000" b="1" i="1" dirty="0" smtClean="0">
                    <a:solidFill>
                      <a:srgbClr val="C00000"/>
                    </a:solidFill>
                  </a:rPr>
                  <a:t>Z </a:t>
                </a:r>
                <a14:m>
                  <m:oMath xmlns:m="http://schemas.openxmlformats.org/officeDocument/2006/math">
                    <m:d>
                      <m:dPr>
                        <m:ctrlPr>
                          <a:rPr lang="en-US" sz="2000" b="1" i="1" dirty="0" smtClean="0">
                            <a:solidFill>
                              <a:srgbClr val="C00000"/>
                            </a:solidFill>
                            <a:latin typeface="Cambria Math"/>
                          </a:rPr>
                        </m:ctrlPr>
                      </m:dPr>
                      <m:e>
                        <m:r>
                          <a:rPr lang="it-IT" sz="2000" b="1" i="1" dirty="0" smtClean="0">
                            <a:solidFill>
                              <a:srgbClr val="C00000"/>
                            </a:solidFill>
                            <a:latin typeface="Cambria Math"/>
                          </a:rPr>
                          <m:t>𝑵</m:t>
                        </m:r>
                        <m:r>
                          <a:rPr lang="it-IT" sz="2000" b="1" i="1" baseline="-25000" dirty="0" smtClean="0">
                            <a:solidFill>
                              <a:srgbClr val="C00000"/>
                            </a:solidFill>
                            <a:latin typeface="Cambria Math"/>
                          </a:rPr>
                          <m:t>𝟏</m:t>
                        </m:r>
                        <m:r>
                          <a:rPr lang="it-IT" sz="2000" b="1" i="1" dirty="0" smtClean="0">
                            <a:solidFill>
                              <a:srgbClr val="C00000"/>
                            </a:solidFill>
                            <a:latin typeface="Cambria Math"/>
                          </a:rPr>
                          <m:t>+</m:t>
                        </m:r>
                        <m:r>
                          <a:rPr lang="it-IT" sz="2000" b="1" i="1" dirty="0" smtClean="0">
                            <a:solidFill>
                              <a:srgbClr val="C00000"/>
                            </a:solidFill>
                            <a:latin typeface="Cambria Math"/>
                          </a:rPr>
                          <m:t>𝒙𝑵</m:t>
                        </m:r>
                        <m:r>
                          <a:rPr lang="it-IT" sz="2000" b="1" i="1" baseline="-25000" dirty="0" smtClean="0">
                            <a:solidFill>
                              <a:srgbClr val="C00000"/>
                            </a:solidFill>
                            <a:latin typeface="Cambria Math"/>
                          </a:rPr>
                          <m:t>𝟐</m:t>
                        </m:r>
                      </m:e>
                    </m:d>
                  </m:oMath>
                </a14:m>
                <a:endParaRPr lang="en-US" sz="2000" b="1" i="1" dirty="0">
                  <a:solidFill>
                    <a:srgbClr val="C00000"/>
                  </a:solidFill>
                </a:endParaRPr>
              </a:p>
            </p:txBody>
          </p:sp>
        </mc:Choice>
        <mc:Fallback xmlns="">
          <p:sp>
            <p:nvSpPr>
              <p:cNvPr id="8" name="CasellaDiTesto 7"/>
              <p:cNvSpPr txBox="1">
                <a:spLocks noRot="1" noChangeAspect="1" noMove="1" noResize="1" noEditPoints="1" noAdjustHandles="1" noChangeArrowheads="1" noChangeShapeType="1" noTextEdit="1"/>
              </p:cNvSpPr>
              <p:nvPr/>
            </p:nvSpPr>
            <p:spPr>
              <a:xfrm>
                <a:off x="3183823" y="5674208"/>
                <a:ext cx="2284280" cy="535468"/>
              </a:xfrm>
              <a:prstGeom prst="rect">
                <a:avLst/>
              </a:prstGeom>
              <a:blipFill rotWithShape="1">
                <a:blip r:embed="rId7" cstate="print"/>
                <a:stretch>
                  <a:fillRect b="-7955"/>
                </a:stretch>
              </a:blipFill>
            </p:spPr>
            <p:txBody>
              <a:bodyPr/>
              <a:lstStyle/>
              <a:p>
                <a:r>
                  <a:rPr lang="en-US">
                    <a:noFill/>
                  </a:rPr>
                  <a:t> </a:t>
                </a:r>
              </a:p>
            </p:txBody>
          </p:sp>
        </mc:Fallback>
      </mc:AlternateContent>
    </p:spTree>
    <p:extLst>
      <p:ext uri="{BB962C8B-B14F-4D97-AF65-F5344CB8AC3E}">
        <p14:creationId xmlns:p14="http://schemas.microsoft.com/office/powerpoint/2010/main" val="3913374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4198321504"/>
              </p:ext>
            </p:extLst>
          </p:nvPr>
        </p:nvGraphicFramePr>
        <p:xfrm>
          <a:off x="4477475" y="332656"/>
          <a:ext cx="3549650" cy="733425"/>
        </p:xfrm>
        <a:graphic>
          <a:graphicData uri="http://schemas.openxmlformats.org/presentationml/2006/ole">
            <mc:AlternateContent xmlns:mc="http://schemas.openxmlformats.org/markup-compatibility/2006">
              <mc:Choice xmlns:v="urn:schemas-microsoft-com:vml" Requires="v">
                <p:oleObj spid="_x0000_s39160" name="Equazione" r:id="rId4" imgW="2082800" imgH="431800" progId="Equation.3">
                  <p:embed/>
                </p:oleObj>
              </mc:Choice>
              <mc:Fallback>
                <p:oleObj name="Equazione" r:id="rId4" imgW="2082800" imgH="431800" progId="Equation.3">
                  <p:embed/>
                  <p:pic>
                    <p:nvPicPr>
                      <p:cNvPr id="0" name="Picture 2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7475" y="332656"/>
                        <a:ext cx="3549650" cy="733425"/>
                      </a:xfrm>
                      <a:prstGeom prst="rect">
                        <a:avLst/>
                      </a:prstGeom>
                      <a:noFill/>
                      <a:ln w="12700">
                        <a:solidFill>
                          <a:srgbClr val="948A54"/>
                        </a:solidFill>
                        <a:prstDash val="sysDash"/>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xmlns:a14="http://schemas.microsoft.com/office/drawing/2010/main">
        <mc:Choice Requires="a14">
          <p:sp>
            <p:nvSpPr>
              <p:cNvPr id="3" name="CasellaDiTesto 2"/>
              <p:cNvSpPr txBox="1"/>
              <p:nvPr/>
            </p:nvSpPr>
            <p:spPr>
              <a:xfrm>
                <a:off x="251520" y="476672"/>
                <a:ext cx="8496944" cy="4224233"/>
              </a:xfrm>
              <a:prstGeom prst="rect">
                <a:avLst/>
              </a:prstGeom>
              <a:noFill/>
            </p:spPr>
            <p:txBody>
              <a:bodyPr wrap="square" rtlCol="0">
                <a:spAutoFit/>
              </a:bodyPr>
              <a:lstStyle/>
              <a:p>
                <a:r>
                  <a:rPr lang="it-IT" sz="2000" dirty="0" smtClean="0">
                    <a:solidFill>
                      <a:srgbClr val="170AC6"/>
                    </a:solidFill>
                  </a:rPr>
                  <a:t>Considerando che le frazioni in volume :</a:t>
                </a:r>
              </a:p>
              <a:p>
                <a:endParaRPr lang="it-IT" sz="2000" dirty="0">
                  <a:solidFill>
                    <a:srgbClr val="170AC6"/>
                  </a:solidFill>
                </a:endParaRPr>
              </a:p>
              <a:p>
                <a:r>
                  <a:rPr lang="it-IT" sz="2000" dirty="0" smtClean="0">
                    <a:solidFill>
                      <a:srgbClr val="170AC6"/>
                    </a:solidFill>
                  </a:rPr>
                  <a:t>sono anche le probabilità che in una casella troviamo una molecola di solvente   ( </a:t>
                </a:r>
                <a:r>
                  <a:rPr lang="it-IT" sz="2000" b="1" i="1" dirty="0" smtClean="0">
                    <a:solidFill>
                      <a:srgbClr val="C00000"/>
                    </a:solidFill>
                    <a:sym typeface="Symbol"/>
                  </a:rPr>
                  <a:t></a:t>
                </a:r>
                <a:r>
                  <a:rPr lang="it-IT" sz="2000" b="1" i="1" baseline="-25000" dirty="0" smtClean="0">
                    <a:solidFill>
                      <a:srgbClr val="C00000"/>
                    </a:solidFill>
                    <a:sym typeface="Symbol"/>
                  </a:rPr>
                  <a:t>1</a:t>
                </a:r>
                <a:r>
                  <a:rPr lang="it-IT" sz="2000" dirty="0" smtClean="0">
                    <a:solidFill>
                      <a:srgbClr val="170AC6"/>
                    </a:solidFill>
                    <a:sym typeface="Symbol"/>
                  </a:rPr>
                  <a:t>) o un segmento di polimero </a:t>
                </a:r>
                <a:r>
                  <a:rPr lang="it-IT" sz="2000" dirty="0">
                    <a:solidFill>
                      <a:srgbClr val="170AC6"/>
                    </a:solidFill>
                  </a:rPr>
                  <a:t>( </a:t>
                </a:r>
                <a:r>
                  <a:rPr lang="it-IT" sz="2000" b="1" i="1" dirty="0" smtClean="0">
                    <a:solidFill>
                      <a:srgbClr val="C00000"/>
                    </a:solidFill>
                    <a:sym typeface="Symbol"/>
                  </a:rPr>
                  <a:t></a:t>
                </a:r>
                <a:r>
                  <a:rPr lang="it-IT" sz="2000" b="1" i="1" baseline="-25000" dirty="0" smtClean="0">
                    <a:solidFill>
                      <a:srgbClr val="C00000"/>
                    </a:solidFill>
                    <a:sym typeface="Symbol"/>
                  </a:rPr>
                  <a:t>2</a:t>
                </a:r>
                <a:r>
                  <a:rPr lang="it-IT" sz="2000" dirty="0" smtClean="0">
                    <a:solidFill>
                      <a:srgbClr val="170AC6"/>
                    </a:solidFill>
                    <a:sym typeface="Symbol"/>
                  </a:rPr>
                  <a:t>)</a:t>
                </a:r>
                <a:r>
                  <a:rPr lang="it-IT" sz="2000" dirty="0">
                    <a:solidFill>
                      <a:srgbClr val="170AC6"/>
                    </a:solidFill>
                    <a:sym typeface="Symbol"/>
                  </a:rPr>
                  <a:t> </a:t>
                </a:r>
                <a:r>
                  <a:rPr lang="it-IT" sz="2000" dirty="0" smtClean="0">
                    <a:solidFill>
                      <a:srgbClr val="170AC6"/>
                    </a:solidFill>
                    <a:sym typeface="Symbol"/>
                  </a:rPr>
                  <a:t>e che </a:t>
                </a:r>
                <a14:m>
                  <m:oMath xmlns:m="http://schemas.openxmlformats.org/officeDocument/2006/math">
                    <m:f>
                      <m:fPr>
                        <m:ctrlPr>
                          <a:rPr lang="it-IT" sz="2000" b="1" i="1" smtClean="0">
                            <a:solidFill>
                              <a:srgbClr val="C00000"/>
                            </a:solidFill>
                            <a:latin typeface="Cambria Math"/>
                            <a:sym typeface="Symbol"/>
                          </a:rPr>
                        </m:ctrlPr>
                      </m:fPr>
                      <m:num>
                        <m:r>
                          <a:rPr lang="it-IT" sz="2000" b="1" i="1" smtClean="0">
                            <a:solidFill>
                              <a:srgbClr val="C00000"/>
                            </a:solidFill>
                            <a:latin typeface="Cambria Math"/>
                            <a:sym typeface="Symbol"/>
                          </a:rPr>
                          <m:t></m:t>
                        </m:r>
                        <m:r>
                          <a:rPr lang="it-IT" sz="2000" b="1" i="1" baseline="-25000" smtClean="0">
                            <a:solidFill>
                              <a:srgbClr val="C00000"/>
                            </a:solidFill>
                            <a:latin typeface="Cambria Math"/>
                            <a:sym typeface="Symbol"/>
                          </a:rPr>
                          <m:t>𝟏𝟐</m:t>
                        </m:r>
                      </m:num>
                      <m:den>
                        <m:r>
                          <a:rPr lang="it-IT" sz="2000" b="1" i="1" smtClean="0">
                            <a:solidFill>
                              <a:srgbClr val="C00000"/>
                            </a:solidFill>
                            <a:latin typeface="Cambria Math"/>
                            <a:sym typeface="Symbol"/>
                          </a:rPr>
                          <m:t></m:t>
                        </m:r>
                      </m:den>
                    </m:f>
                  </m:oMath>
                </a14:m>
                <a:r>
                  <a:rPr lang="it-IT" sz="2000" b="1" i="1" dirty="0" smtClean="0">
                    <a:solidFill>
                      <a:srgbClr val="C00000"/>
                    </a:solidFill>
                  </a:rPr>
                  <a:t>  </a:t>
                </a:r>
                <a:r>
                  <a:rPr lang="it-IT" sz="2000" dirty="0" smtClean="0">
                    <a:solidFill>
                      <a:srgbClr val="170AC6"/>
                    </a:solidFill>
                  </a:rPr>
                  <a:t>è la probabilità che in due caselle adiacenti vi siano una molecola di solvente ed un segmento di polimero si ha:</a:t>
                </a: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Il fattore 2 dipende da fatto che possiamo trovare 1 nella prima casella e 2 nella seconda o viceversa.    Quindi:</a:t>
                </a: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r>
                  <a:rPr lang="it-IT" sz="2000" dirty="0" smtClean="0">
                    <a:solidFill>
                      <a:srgbClr val="170AC6"/>
                    </a:solidFill>
                  </a:rPr>
                  <a:t>e   </a:t>
                </a:r>
                <a:endParaRPr lang="en-US" sz="2000" dirty="0">
                  <a:solidFill>
                    <a:srgbClr val="170AC6"/>
                  </a:solidFill>
                </a:endParaRPr>
              </a:p>
            </p:txBody>
          </p:sp>
        </mc:Choice>
        <mc:Fallback xmlns="">
          <p:sp>
            <p:nvSpPr>
              <p:cNvPr id="3" name="CasellaDiTesto 2"/>
              <p:cNvSpPr txBox="1">
                <a:spLocks noRot="1" noChangeAspect="1" noMove="1" noResize="1" noEditPoints="1" noAdjustHandles="1" noChangeArrowheads="1" noChangeShapeType="1" noTextEdit="1"/>
              </p:cNvSpPr>
              <p:nvPr/>
            </p:nvSpPr>
            <p:spPr>
              <a:xfrm>
                <a:off x="251520" y="476672"/>
                <a:ext cx="8496944" cy="4224233"/>
              </a:xfrm>
              <a:prstGeom prst="rect">
                <a:avLst/>
              </a:prstGeom>
              <a:blipFill rotWithShape="1">
                <a:blip r:embed="rId6" cstate="print"/>
                <a:stretch>
                  <a:fillRect l="-717" t="-722" r="-1076" b="-158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asellaDiTesto 4"/>
              <p:cNvSpPr txBox="1"/>
              <p:nvPr/>
            </p:nvSpPr>
            <p:spPr>
              <a:xfrm>
                <a:off x="3893095" y="2204864"/>
                <a:ext cx="1322798" cy="530915"/>
              </a:xfrm>
              <a:prstGeom prst="rect">
                <a:avLst/>
              </a:prstGeom>
              <a:noFill/>
            </p:spPr>
            <p:txBody>
              <a:bodyPr wrap="none" rtlCol="0">
                <a:spAutoFit/>
              </a:bodyPr>
              <a:lstStyle/>
              <a:p>
                <a14:m>
                  <m:oMath xmlns:m="http://schemas.openxmlformats.org/officeDocument/2006/math">
                    <m:f>
                      <m:fPr>
                        <m:ctrlPr>
                          <a:rPr lang="it-IT" sz="2000" b="1" i="1" smtClean="0">
                            <a:solidFill>
                              <a:srgbClr val="C00000"/>
                            </a:solidFill>
                            <a:latin typeface="Cambria Math"/>
                            <a:sym typeface="Symbol"/>
                          </a:rPr>
                        </m:ctrlPr>
                      </m:fPr>
                      <m:num>
                        <m:r>
                          <a:rPr lang="it-IT" sz="2000" b="1" i="1">
                            <a:solidFill>
                              <a:srgbClr val="C00000"/>
                            </a:solidFill>
                            <a:latin typeface="Cambria Math"/>
                            <a:sym typeface="Symbol"/>
                          </a:rPr>
                          <m:t></m:t>
                        </m:r>
                        <m:r>
                          <a:rPr lang="it-IT" sz="2000" b="1" i="1" baseline="-25000">
                            <a:solidFill>
                              <a:srgbClr val="C00000"/>
                            </a:solidFill>
                            <a:latin typeface="Cambria Math"/>
                            <a:sym typeface="Symbol"/>
                          </a:rPr>
                          <m:t>𝟏𝟐</m:t>
                        </m:r>
                      </m:num>
                      <m:den>
                        <m:r>
                          <a:rPr lang="it-IT" sz="2000" b="1" i="1">
                            <a:solidFill>
                              <a:srgbClr val="C00000"/>
                            </a:solidFill>
                            <a:latin typeface="Cambria Math"/>
                            <a:sym typeface="Symbol"/>
                          </a:rPr>
                          <m:t></m:t>
                        </m:r>
                      </m:den>
                    </m:f>
                  </m:oMath>
                </a14:m>
                <a:r>
                  <a:rPr lang="en-US" sz="2000" b="1" i="1" dirty="0" smtClean="0">
                    <a:solidFill>
                      <a:srgbClr val="C00000"/>
                    </a:solidFill>
                  </a:rPr>
                  <a:t> = 2</a:t>
                </a:r>
                <a:r>
                  <a:rPr lang="en-US" sz="2000" b="1" i="1" dirty="0" smtClean="0">
                    <a:solidFill>
                      <a:srgbClr val="C00000"/>
                    </a:solidFill>
                    <a:sym typeface="Symbol"/>
                  </a:rPr>
                  <a:t></a:t>
                </a:r>
                <a:r>
                  <a:rPr lang="en-US" sz="2000" b="1" i="1" baseline="-25000" dirty="0" smtClean="0">
                    <a:solidFill>
                      <a:srgbClr val="C00000"/>
                    </a:solidFill>
                    <a:sym typeface="Symbol"/>
                  </a:rPr>
                  <a:t>1</a:t>
                </a:r>
                <a:r>
                  <a:rPr lang="en-US" sz="2000" b="1" i="1" dirty="0" smtClean="0">
                    <a:solidFill>
                      <a:srgbClr val="C00000"/>
                    </a:solidFill>
                    <a:sym typeface="Symbol"/>
                  </a:rPr>
                  <a:t></a:t>
                </a:r>
                <a:r>
                  <a:rPr lang="en-US" sz="2000" b="1" i="1" baseline="-25000" dirty="0" smtClean="0">
                    <a:solidFill>
                      <a:srgbClr val="C00000"/>
                    </a:solidFill>
                    <a:sym typeface="Symbol"/>
                  </a:rPr>
                  <a:t>2</a:t>
                </a:r>
                <a:endParaRPr lang="en-US" sz="2000" b="1" i="1" dirty="0">
                  <a:solidFill>
                    <a:srgbClr val="C00000"/>
                  </a:solidFill>
                </a:endParaRPr>
              </a:p>
            </p:txBody>
          </p:sp>
        </mc:Choice>
        <mc:Fallback xmlns="">
          <p:sp>
            <p:nvSpPr>
              <p:cNvPr id="5" name="CasellaDiTesto 4"/>
              <p:cNvSpPr txBox="1">
                <a:spLocks noRot="1" noChangeAspect="1" noMove="1" noResize="1" noEditPoints="1" noAdjustHandles="1" noChangeArrowheads="1" noChangeShapeType="1" noTextEdit="1"/>
              </p:cNvSpPr>
              <p:nvPr/>
            </p:nvSpPr>
            <p:spPr>
              <a:xfrm>
                <a:off x="3893095" y="2204864"/>
                <a:ext cx="1322798" cy="530915"/>
              </a:xfrm>
              <a:prstGeom prst="rect">
                <a:avLst/>
              </a:prstGeom>
              <a:blipFill rotWithShape="1">
                <a:blip r:embed="rId7" cstate="print"/>
                <a:stretch>
                  <a:fillRect r="-922" b="-8046"/>
                </a:stretch>
              </a:blipFill>
            </p:spPr>
            <p:txBody>
              <a:bodyPr/>
              <a:lstStyle/>
              <a:p>
                <a:r>
                  <a:rPr lang="en-US">
                    <a:noFill/>
                  </a:rPr>
                  <a:t> </a:t>
                </a:r>
              </a:p>
            </p:txBody>
          </p:sp>
        </mc:Fallback>
      </mc:AlternateContent>
      <p:graphicFrame>
        <p:nvGraphicFramePr>
          <p:cNvPr id="6" name="Oggetto 5"/>
          <p:cNvGraphicFramePr>
            <a:graphicFrameLocks noChangeAspect="1"/>
          </p:cNvGraphicFramePr>
          <p:nvPr>
            <p:extLst>
              <p:ext uri="{D42A27DB-BD31-4B8C-83A1-F6EECF244321}">
                <p14:modId xmlns:p14="http://schemas.microsoft.com/office/powerpoint/2010/main" val="2732447145"/>
              </p:ext>
            </p:extLst>
          </p:nvPr>
        </p:nvGraphicFramePr>
        <p:xfrm>
          <a:off x="395535" y="3469798"/>
          <a:ext cx="8046701" cy="751289"/>
        </p:xfrm>
        <a:graphic>
          <a:graphicData uri="http://schemas.openxmlformats.org/presentationml/2006/ole">
            <mc:AlternateContent xmlns:mc="http://schemas.openxmlformats.org/markup-compatibility/2006">
              <mc:Choice xmlns:v="urn:schemas-microsoft-com:vml" Requires="v">
                <p:oleObj spid="_x0000_s39161" name="Equazione" r:id="rId8" imgW="5168900" imgH="482600" progId="Equation.3">
                  <p:embed/>
                </p:oleObj>
              </mc:Choice>
              <mc:Fallback>
                <p:oleObj name="Equazione" r:id="rId8" imgW="5168900" imgH="482600" progId="Equation.3">
                  <p:embed/>
                  <p:pic>
                    <p:nvPicPr>
                      <p:cNvPr id="0" name="Picture 2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5535" y="3469798"/>
                        <a:ext cx="8046701" cy="7512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ggetto 6"/>
          <p:cNvGraphicFramePr>
            <a:graphicFrameLocks noChangeAspect="1"/>
          </p:cNvGraphicFramePr>
          <p:nvPr>
            <p:extLst>
              <p:ext uri="{D42A27DB-BD31-4B8C-83A1-F6EECF244321}">
                <p14:modId xmlns:p14="http://schemas.microsoft.com/office/powerpoint/2010/main" val="253309549"/>
              </p:ext>
            </p:extLst>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9162" name="Equazione" r:id="rId10" imgW="114151" imgH="215619" progId="Equation.3">
                  <p:embed/>
                </p:oleObj>
              </mc:Choice>
              <mc:Fallback>
                <p:oleObj name="Equazione" r:id="rId10" imgW="114151" imgH="215619" progId="Equation.3">
                  <p:embed/>
                  <p:pic>
                    <p:nvPicPr>
                      <p:cNvPr id="0" name="Picture 22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val="2416887882"/>
              </p:ext>
            </p:extLst>
          </p:nvPr>
        </p:nvGraphicFramePr>
        <p:xfrm>
          <a:off x="3347864" y="4300795"/>
          <a:ext cx="3239089" cy="438373"/>
        </p:xfrm>
        <a:graphic>
          <a:graphicData uri="http://schemas.openxmlformats.org/presentationml/2006/ole">
            <mc:AlternateContent xmlns:mc="http://schemas.openxmlformats.org/markup-compatibility/2006">
              <mc:Choice xmlns:v="urn:schemas-microsoft-com:vml" Requires="v">
                <p:oleObj spid="_x0000_s39163" name="Equazione" r:id="rId12" imgW="1689100" imgH="228600" progId="Equation.3">
                  <p:embed/>
                </p:oleObj>
              </mc:Choice>
              <mc:Fallback>
                <p:oleObj name="Equazione" r:id="rId12" imgW="1689100" imgH="228600" progId="Equation.3">
                  <p:embed/>
                  <p:pic>
                    <p:nvPicPr>
                      <p:cNvPr id="0" name="Picture 22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47864" y="4300795"/>
                        <a:ext cx="3239089" cy="438373"/>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asellaDiTesto 9"/>
          <p:cNvSpPr txBox="1"/>
          <p:nvPr/>
        </p:nvSpPr>
        <p:spPr>
          <a:xfrm>
            <a:off x="1259632" y="5085184"/>
            <a:ext cx="7488832" cy="1015663"/>
          </a:xfrm>
          <a:prstGeom prst="rect">
            <a:avLst/>
          </a:prstGeom>
          <a:noFill/>
        </p:spPr>
        <p:txBody>
          <a:bodyPr wrap="square" rtlCol="0">
            <a:spAutoFit/>
          </a:bodyPr>
          <a:lstStyle/>
          <a:p>
            <a:pPr algn="just"/>
            <a:r>
              <a:rPr lang="it-IT" sz="2000" dirty="0" smtClean="0">
                <a:solidFill>
                  <a:srgbClr val="170AC6"/>
                </a:solidFill>
              </a:rPr>
              <a:t>rappresenta la differenza di energia tra una molecola di solvente circondata da molecole di soluto e quella  tra una molecola di solvente circondata da altre di solvente (e simmetricamente viceversa).</a:t>
            </a:r>
            <a:endParaRPr lang="en-US" sz="2000" dirty="0">
              <a:solidFill>
                <a:srgbClr val="170AC6"/>
              </a:solidFill>
            </a:endParaRPr>
          </a:p>
        </p:txBody>
      </p:sp>
      <p:pic>
        <p:nvPicPr>
          <p:cNvPr id="39084" name="Picture 172"/>
          <p:cNvPicPr>
            <a:picLocks noChangeAspect="1" noChangeArrowheads="1"/>
          </p:cNvPicPr>
          <p:nvPr/>
        </p:nvPicPr>
        <p:blipFill>
          <a:blip r:embed="rId14" cstate="print"/>
          <a:srcRect/>
          <a:stretch>
            <a:fillRect/>
          </a:stretch>
        </p:blipFill>
        <p:spPr bwMode="auto">
          <a:xfrm>
            <a:off x="395536" y="5202490"/>
            <a:ext cx="809625" cy="390525"/>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11" name="CasellaDiTesto 10"/>
              <p:cNvSpPr txBox="1"/>
              <p:nvPr/>
            </p:nvSpPr>
            <p:spPr>
              <a:xfrm>
                <a:off x="611560" y="4300795"/>
                <a:ext cx="1782667" cy="400110"/>
              </a:xfrm>
              <a:prstGeom prst="rect">
                <a:avLst/>
              </a:prstGeom>
              <a:noFill/>
            </p:spPr>
            <p:txBody>
              <a:bodyPr wrap="none" rtlCol="0">
                <a:spAutoFit/>
              </a:bodyPr>
              <a:lstStyle/>
              <a:p>
                <a14:m>
                  <m:oMath xmlns:m="http://schemas.openxmlformats.org/officeDocument/2006/math">
                    <m:r>
                      <a:rPr lang="en-US" sz="2000" b="1" i="1" smtClean="0">
                        <a:solidFill>
                          <a:srgbClr val="C00000"/>
                        </a:solidFill>
                        <a:latin typeface="Cambria Math"/>
                        <a:ea typeface="Cambria Math"/>
                      </a:rPr>
                      <m:t>∆</m:t>
                    </m:r>
                    <m:r>
                      <a:rPr lang="it-IT" sz="2000" b="1" i="1" smtClean="0">
                        <a:solidFill>
                          <a:srgbClr val="C00000"/>
                        </a:solidFill>
                        <a:latin typeface="Cambria Math"/>
                        <a:ea typeface="Cambria Math"/>
                      </a:rPr>
                      <m:t>𝑮</m:t>
                    </m:r>
                    <m:r>
                      <a:rPr lang="it-IT" sz="2000" b="1" i="1" baseline="30000" smtClean="0">
                        <a:solidFill>
                          <a:srgbClr val="C00000"/>
                        </a:solidFill>
                        <a:latin typeface="Cambria Math"/>
                        <a:ea typeface="Cambria Math"/>
                      </a:rPr>
                      <m:t>𝑹</m:t>
                    </m:r>
                    <m:r>
                      <a:rPr lang="it-IT" sz="2000" b="1" i="1" smtClean="0">
                        <a:solidFill>
                          <a:srgbClr val="C00000"/>
                        </a:solidFill>
                        <a:latin typeface="Cambria Math"/>
                        <a:ea typeface="Cambria Math"/>
                      </a:rPr>
                      <m:t>=</m:t>
                    </m:r>
                    <m:r>
                      <m:rPr>
                        <m:nor/>
                      </m:rPr>
                      <a:rPr lang="it-IT" sz="2000" b="1" i="1" dirty="0">
                        <a:solidFill>
                          <a:srgbClr val="C00000"/>
                        </a:solidFill>
                        <a:latin typeface="Cambria Math" pitchFamily="18" charset="0"/>
                        <a:ea typeface="Cambria Math" pitchFamily="18" charset="0"/>
                        <a:sym typeface="Symbol"/>
                      </a:rPr>
                      <m:t></m:t>
                    </m:r>
                    <m:r>
                      <m:rPr>
                        <m:nor/>
                      </m:rPr>
                      <a:rPr lang="it-IT" sz="2000" b="1" i="1" baseline="-25000" dirty="0">
                        <a:solidFill>
                          <a:srgbClr val="C00000"/>
                        </a:solidFill>
                        <a:latin typeface="Cambria Math" pitchFamily="18" charset="0"/>
                        <a:ea typeface="Cambria Math" pitchFamily="18" charset="0"/>
                        <a:sym typeface="Symbol"/>
                      </a:rPr>
                      <m:t>12</m:t>
                    </m:r>
                  </m:oMath>
                </a14:m>
                <a:r>
                  <a:rPr lang="en-US" sz="2000" b="1" i="1" dirty="0" smtClean="0">
                    <a:solidFill>
                      <a:srgbClr val="C00000"/>
                    </a:solidFill>
                  </a:rPr>
                  <a:t> </a:t>
                </a:r>
                <a14:m>
                  <m:oMath xmlns:m="http://schemas.openxmlformats.org/officeDocument/2006/math">
                    <m:r>
                      <a:rPr lang="en-US" sz="2000" b="1" i="1" dirty="0" smtClean="0">
                        <a:solidFill>
                          <a:srgbClr val="C00000"/>
                        </a:solidFill>
                        <a:latin typeface="Cambria Math"/>
                        <a:ea typeface="Cambria Math"/>
                      </a:rPr>
                      <m:t>∆</m:t>
                    </m:r>
                    <m:r>
                      <a:rPr lang="it-IT" sz="2000" b="1" i="1" dirty="0" smtClean="0">
                        <a:solidFill>
                          <a:srgbClr val="C00000"/>
                        </a:solidFill>
                        <a:latin typeface="Cambria Math"/>
                        <a:ea typeface="Cambria Math"/>
                      </a:rPr>
                      <m:t>𝒈</m:t>
                    </m:r>
                    <m:r>
                      <a:rPr lang="it-IT" sz="2000" b="1" i="1" baseline="30000" dirty="0" smtClean="0">
                        <a:solidFill>
                          <a:srgbClr val="C00000"/>
                        </a:solidFill>
                        <a:latin typeface="Cambria Math"/>
                        <a:ea typeface="Cambria Math"/>
                      </a:rPr>
                      <m:t>𝑹</m:t>
                    </m:r>
                  </m:oMath>
                </a14:m>
                <a:endParaRPr lang="en-US" sz="2000" b="1" i="1" baseline="30000" dirty="0">
                  <a:solidFill>
                    <a:srgbClr val="C00000"/>
                  </a:solidFill>
                </a:endParaRPr>
              </a:p>
            </p:txBody>
          </p:sp>
        </mc:Choice>
        <mc:Fallback xmlns="">
          <p:sp>
            <p:nvSpPr>
              <p:cNvPr id="11" name="CasellaDiTesto 10"/>
              <p:cNvSpPr txBox="1">
                <a:spLocks noRot="1" noChangeAspect="1" noMove="1" noResize="1" noEditPoints="1" noAdjustHandles="1" noChangeArrowheads="1" noChangeShapeType="1" noTextEdit="1"/>
              </p:cNvSpPr>
              <p:nvPr/>
            </p:nvSpPr>
            <p:spPr>
              <a:xfrm>
                <a:off x="611560" y="4300795"/>
                <a:ext cx="1782667" cy="400110"/>
              </a:xfrm>
              <a:prstGeom prst="rect">
                <a:avLst/>
              </a:prstGeom>
              <a:blipFill rotWithShape="1">
                <a:blip r:embed="rId15" cstate="print"/>
                <a:stretch>
                  <a:fillRect b="-9231"/>
                </a:stretch>
              </a:blipFill>
            </p:spPr>
            <p:txBody>
              <a:bodyPr/>
              <a:lstStyle/>
              <a:p>
                <a:r>
                  <a:rPr lang="en-US">
                    <a:noFill/>
                  </a:rPr>
                  <a:t> </a:t>
                </a:r>
              </a:p>
            </p:txBody>
          </p:sp>
        </mc:Fallback>
      </mc:AlternateContent>
      <p:cxnSp>
        <p:nvCxnSpPr>
          <p:cNvPr id="9" name="Connettore 2 8"/>
          <p:cNvCxnSpPr/>
          <p:nvPr/>
        </p:nvCxnSpPr>
        <p:spPr>
          <a:xfrm>
            <a:off x="2481985" y="4512725"/>
            <a:ext cx="609597"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4563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544" y="332656"/>
            <a:ext cx="8448788" cy="707886"/>
          </a:xfrm>
          <a:prstGeom prst="rect">
            <a:avLst/>
          </a:prstGeom>
          <a:noFill/>
        </p:spPr>
        <p:txBody>
          <a:bodyPr wrap="none" rtlCol="0">
            <a:spAutoFit/>
          </a:bodyPr>
          <a:lstStyle/>
          <a:p>
            <a:r>
              <a:rPr lang="it-IT" sz="2000" dirty="0" smtClean="0">
                <a:solidFill>
                  <a:srgbClr val="170AC6"/>
                </a:solidFill>
              </a:rPr>
              <a:t>Per caratterizzare l’energia di interazione tra specie diverse (soluzione di </a:t>
            </a:r>
            <a:r>
              <a:rPr lang="it-IT" sz="2000" dirty="0" smtClean="0">
                <a:solidFill>
                  <a:srgbClr val="C00000"/>
                </a:solidFill>
              </a:rPr>
              <a:t>2</a:t>
            </a:r>
            <a:r>
              <a:rPr lang="it-IT" sz="2000" dirty="0" smtClean="0">
                <a:solidFill>
                  <a:srgbClr val="170AC6"/>
                </a:solidFill>
              </a:rPr>
              <a:t> in </a:t>
            </a:r>
            <a:r>
              <a:rPr lang="it-IT" sz="2000" dirty="0" smtClean="0">
                <a:solidFill>
                  <a:srgbClr val="C00000"/>
                </a:solidFill>
              </a:rPr>
              <a:t>1</a:t>
            </a:r>
            <a:r>
              <a:rPr lang="it-IT" sz="2000" dirty="0" smtClean="0">
                <a:solidFill>
                  <a:srgbClr val="170AC6"/>
                </a:solidFill>
              </a:rPr>
              <a:t>),</a:t>
            </a:r>
          </a:p>
          <a:p>
            <a:r>
              <a:rPr lang="it-IT" sz="2000" dirty="0" err="1" smtClean="0">
                <a:solidFill>
                  <a:srgbClr val="170AC6"/>
                </a:solidFill>
              </a:rPr>
              <a:t>Flory</a:t>
            </a:r>
            <a:r>
              <a:rPr lang="it-IT" sz="2000" dirty="0" smtClean="0">
                <a:solidFill>
                  <a:srgbClr val="170AC6"/>
                </a:solidFill>
              </a:rPr>
              <a:t> e Huggins hanno introdotto il parametro di interazione:</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val="2182014523"/>
              </p:ext>
            </p:extLst>
          </p:nvPr>
        </p:nvGraphicFramePr>
        <p:xfrm>
          <a:off x="2339752" y="1196752"/>
          <a:ext cx="4296478" cy="792088"/>
        </p:xfrm>
        <a:graphic>
          <a:graphicData uri="http://schemas.openxmlformats.org/presentationml/2006/ole">
            <mc:AlternateContent xmlns:mc="http://schemas.openxmlformats.org/markup-compatibility/2006">
              <mc:Choice xmlns:v="urn:schemas-microsoft-com:vml" Requires="v">
                <p:oleObj spid="_x0000_s40118" name="Equazione" r:id="rId3" imgW="2273300" imgH="419100" progId="Equation.3">
                  <p:embed/>
                </p:oleObj>
              </mc:Choice>
              <mc:Fallback>
                <p:oleObj name="Equazione" r:id="rId3" imgW="2273300" imgH="419100" progId="Equation.3">
                  <p:embed/>
                  <p:pic>
                    <p:nvPicPr>
                      <p:cNvPr id="0" name="Picture 1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1196752"/>
                        <a:ext cx="4296478" cy="792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asellaDiTesto 3"/>
          <p:cNvSpPr txBox="1"/>
          <p:nvPr/>
        </p:nvSpPr>
        <p:spPr>
          <a:xfrm>
            <a:off x="467544" y="2132856"/>
            <a:ext cx="8304772" cy="1015663"/>
          </a:xfrm>
          <a:prstGeom prst="rect">
            <a:avLst/>
          </a:prstGeom>
          <a:noFill/>
        </p:spPr>
        <p:txBody>
          <a:bodyPr wrap="square" rtlCol="0">
            <a:spAutoFit/>
          </a:bodyPr>
          <a:lstStyle/>
          <a:p>
            <a:pPr algn="just"/>
            <a:r>
              <a:rPr lang="it-IT" sz="2000" dirty="0" smtClean="0">
                <a:solidFill>
                  <a:srgbClr val="170AC6"/>
                </a:solidFill>
              </a:rPr>
              <a:t>Poiché </a:t>
            </a:r>
            <a:r>
              <a:rPr lang="it-IT" sz="2000" b="1" i="1" dirty="0" smtClean="0">
                <a:solidFill>
                  <a:srgbClr val="C00000"/>
                </a:solidFill>
                <a:latin typeface="Cambria Math" pitchFamily="18" charset="0"/>
                <a:ea typeface="Cambria Math" pitchFamily="18" charset="0"/>
                <a:sym typeface="Symbol"/>
              </a:rPr>
              <a:t>G </a:t>
            </a:r>
            <a:r>
              <a:rPr lang="it-IT" sz="2000" b="1" i="1" baseline="30000" dirty="0" smtClean="0">
                <a:solidFill>
                  <a:srgbClr val="C00000"/>
                </a:solidFill>
                <a:latin typeface="Cambria Math" pitchFamily="18" charset="0"/>
                <a:ea typeface="Cambria Math" pitchFamily="18" charset="0"/>
                <a:sym typeface="Symbol"/>
              </a:rPr>
              <a:t>R</a:t>
            </a:r>
            <a:r>
              <a:rPr lang="it-IT" sz="2000" dirty="0" smtClean="0">
                <a:solidFill>
                  <a:srgbClr val="170AC6"/>
                </a:solidFill>
                <a:sym typeface="Symbol"/>
              </a:rPr>
              <a:t>   rappresenta l’energia della «quasi-reazione» data dalla differente energia di interazione tra soluto e solvente è essenzialmente la variazione di </a:t>
            </a:r>
            <a:r>
              <a:rPr lang="it-IT" sz="2000" b="1" i="1" dirty="0" smtClean="0">
                <a:solidFill>
                  <a:srgbClr val="C00000"/>
                </a:solidFill>
                <a:sym typeface="Symbol"/>
              </a:rPr>
              <a:t>entalpia</a:t>
            </a:r>
            <a:r>
              <a:rPr lang="it-IT" sz="2000" dirty="0" smtClean="0">
                <a:solidFill>
                  <a:srgbClr val="C00000"/>
                </a:solidFill>
                <a:sym typeface="Symbol"/>
              </a:rPr>
              <a:t> </a:t>
            </a:r>
            <a:r>
              <a:rPr lang="it-IT" sz="2000" dirty="0" smtClean="0">
                <a:solidFill>
                  <a:srgbClr val="170AC6"/>
                </a:solidFill>
                <a:sym typeface="Symbol"/>
              </a:rPr>
              <a:t>di mescolamento, almeno in certe condizioni.    Quindi:</a:t>
            </a:r>
          </a:p>
        </p:txBody>
      </p:sp>
      <p:graphicFrame>
        <p:nvGraphicFramePr>
          <p:cNvPr id="5" name="Oggetto 4"/>
          <p:cNvGraphicFramePr>
            <a:graphicFrameLocks noChangeAspect="1"/>
          </p:cNvGraphicFramePr>
          <p:nvPr>
            <p:extLst>
              <p:ext uri="{D42A27DB-BD31-4B8C-83A1-F6EECF244321}">
                <p14:modId xmlns:p14="http://schemas.microsoft.com/office/powerpoint/2010/main" val="2470753030"/>
              </p:ext>
            </p:extLst>
          </p:nvPr>
        </p:nvGraphicFramePr>
        <p:xfrm>
          <a:off x="323528" y="3284984"/>
          <a:ext cx="8544949" cy="432048"/>
        </p:xfrm>
        <a:graphic>
          <a:graphicData uri="http://schemas.openxmlformats.org/presentationml/2006/ole">
            <mc:AlternateContent xmlns:mc="http://schemas.openxmlformats.org/markup-compatibility/2006">
              <mc:Choice xmlns:v="urn:schemas-microsoft-com:vml" Requires="v">
                <p:oleObj spid="_x0000_s40119" name="Equazione" r:id="rId5" imgW="4521200" imgH="228600" progId="Equation.3">
                  <p:embed/>
                </p:oleObj>
              </mc:Choice>
              <mc:Fallback>
                <p:oleObj name="Equazione" r:id="rId5" imgW="4521200" imgH="228600" progId="Equation.3">
                  <p:embed/>
                  <p:pic>
                    <p:nvPicPr>
                      <p:cNvPr id="0" name="Picture 1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8" y="3284984"/>
                        <a:ext cx="8544949" cy="4320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467544" y="3861048"/>
            <a:ext cx="6252609" cy="400110"/>
          </a:xfrm>
          <a:prstGeom prst="rect">
            <a:avLst/>
          </a:prstGeom>
          <a:noFill/>
        </p:spPr>
        <p:txBody>
          <a:bodyPr wrap="none" rtlCol="0">
            <a:spAutoFit/>
          </a:bodyPr>
          <a:lstStyle/>
          <a:p>
            <a:r>
              <a:rPr lang="it-IT" sz="2000" dirty="0" smtClean="0">
                <a:solidFill>
                  <a:srgbClr val="170AC6"/>
                </a:solidFill>
              </a:rPr>
              <a:t>Possiamo usare le due seguenti relazioni termodinamiche:</a:t>
            </a:r>
            <a:endParaRPr lang="en-US" sz="2000" dirty="0">
              <a:solidFill>
                <a:srgbClr val="170AC6"/>
              </a:solidFill>
            </a:endParaRPr>
          </a:p>
        </p:txBody>
      </p:sp>
      <p:graphicFrame>
        <p:nvGraphicFramePr>
          <p:cNvPr id="7" name="Oggetto 6"/>
          <p:cNvGraphicFramePr>
            <a:graphicFrameLocks noChangeAspect="1"/>
          </p:cNvGraphicFramePr>
          <p:nvPr>
            <p:extLst>
              <p:ext uri="{D42A27DB-BD31-4B8C-83A1-F6EECF244321}">
                <p14:modId xmlns:p14="http://schemas.microsoft.com/office/powerpoint/2010/main" val="4238704302"/>
              </p:ext>
            </p:extLst>
          </p:nvPr>
        </p:nvGraphicFramePr>
        <p:xfrm>
          <a:off x="1629703" y="4581128"/>
          <a:ext cx="5980453" cy="864096"/>
        </p:xfrm>
        <a:graphic>
          <a:graphicData uri="http://schemas.openxmlformats.org/presentationml/2006/ole">
            <mc:AlternateContent xmlns:mc="http://schemas.openxmlformats.org/markup-compatibility/2006">
              <mc:Choice xmlns:v="urn:schemas-microsoft-com:vml" Requires="v">
                <p:oleObj spid="_x0000_s40120" name="Equazione" r:id="rId7" imgW="3340100" imgH="482600" progId="Equation.3">
                  <p:embed/>
                </p:oleObj>
              </mc:Choice>
              <mc:Fallback>
                <p:oleObj name="Equazione" r:id="rId7" imgW="3340100" imgH="482600" progId="Equation.3">
                  <p:embed/>
                  <p:pic>
                    <p:nvPicPr>
                      <p:cNvPr id="0" name="Picture 16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29703" y="4581128"/>
                        <a:ext cx="5980453" cy="8640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30674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67545" y="404664"/>
            <a:ext cx="8064896" cy="5632311"/>
          </a:xfrm>
          <a:prstGeom prst="rect">
            <a:avLst/>
          </a:prstGeom>
          <a:noFill/>
        </p:spPr>
        <p:txBody>
          <a:bodyPr wrap="square" rtlCol="0">
            <a:spAutoFit/>
          </a:bodyPr>
          <a:lstStyle/>
          <a:p>
            <a:pPr algn="just"/>
            <a:r>
              <a:rPr lang="it-IT" sz="2000" dirty="0" smtClean="0">
                <a:solidFill>
                  <a:srgbClr val="170AC6"/>
                </a:solidFill>
              </a:rPr>
              <a:t>Combinando le equazioni:</a:t>
            </a:r>
          </a:p>
          <a:p>
            <a:pPr algn="just"/>
            <a:endParaRPr lang="it-IT" sz="2000" dirty="0">
              <a:solidFill>
                <a:srgbClr val="170AC6"/>
              </a:solidFill>
            </a:endParaRPr>
          </a:p>
          <a:p>
            <a:pPr algn="just"/>
            <a:endParaRPr lang="it-IT" sz="2000" dirty="0" smtClean="0">
              <a:solidFill>
                <a:srgbClr val="170AC6"/>
              </a:solidFill>
            </a:endParaRPr>
          </a:p>
          <a:p>
            <a:pPr algn="just"/>
            <a:endParaRPr lang="it-IT" sz="2000" dirty="0">
              <a:solidFill>
                <a:srgbClr val="170AC6"/>
              </a:solidFill>
            </a:endParaRPr>
          </a:p>
          <a:p>
            <a:pPr algn="just"/>
            <a:endParaRPr lang="it-IT" sz="2000" dirty="0" smtClean="0">
              <a:solidFill>
                <a:srgbClr val="170AC6"/>
              </a:solidFill>
            </a:endParaRPr>
          </a:p>
          <a:p>
            <a:pPr algn="just"/>
            <a:r>
              <a:rPr lang="it-IT" sz="2000" dirty="0" smtClean="0">
                <a:solidFill>
                  <a:srgbClr val="170AC6"/>
                </a:solidFill>
              </a:rPr>
              <a:t>                        e</a:t>
            </a:r>
            <a:endParaRPr lang="it-IT" sz="2000" dirty="0">
              <a:solidFill>
                <a:srgbClr val="170AC6"/>
              </a:solidFill>
            </a:endParaRPr>
          </a:p>
          <a:p>
            <a:pPr algn="just"/>
            <a:endParaRPr lang="it-IT" sz="2000" dirty="0" smtClean="0">
              <a:solidFill>
                <a:srgbClr val="170AC6"/>
              </a:solidFill>
            </a:endParaRPr>
          </a:p>
          <a:p>
            <a:pPr algn="just"/>
            <a:r>
              <a:rPr lang="it-IT" sz="2000" dirty="0" smtClean="0">
                <a:solidFill>
                  <a:srgbClr val="170AC6"/>
                </a:solidFill>
              </a:rPr>
              <a:t>si ottiene:</a:t>
            </a:r>
          </a:p>
          <a:p>
            <a:pPr algn="just"/>
            <a:endParaRPr lang="it-IT" sz="2000" dirty="0">
              <a:solidFill>
                <a:srgbClr val="170AC6"/>
              </a:solidFill>
            </a:endParaRPr>
          </a:p>
          <a:p>
            <a:pPr algn="just"/>
            <a:endParaRPr lang="it-IT" sz="2000" dirty="0" smtClean="0">
              <a:solidFill>
                <a:srgbClr val="170AC6"/>
              </a:solidFill>
            </a:endParaRPr>
          </a:p>
          <a:p>
            <a:pPr algn="just"/>
            <a:endParaRPr lang="it-IT" sz="2000" dirty="0">
              <a:solidFill>
                <a:srgbClr val="170AC6"/>
              </a:solidFill>
            </a:endParaRPr>
          </a:p>
          <a:p>
            <a:pPr algn="just"/>
            <a:r>
              <a:rPr lang="it-IT" sz="2000" dirty="0" smtClean="0">
                <a:solidFill>
                  <a:srgbClr val="170AC6"/>
                </a:solidFill>
              </a:rPr>
              <a:t>e:</a:t>
            </a:r>
          </a:p>
          <a:p>
            <a:pPr algn="just"/>
            <a:endParaRPr lang="it-IT" sz="2000" dirty="0">
              <a:solidFill>
                <a:srgbClr val="170AC6"/>
              </a:solidFill>
            </a:endParaRPr>
          </a:p>
          <a:p>
            <a:pPr algn="just"/>
            <a:r>
              <a:rPr lang="it-IT" sz="2000" dirty="0" smtClean="0">
                <a:solidFill>
                  <a:srgbClr val="170AC6"/>
                </a:solidFill>
              </a:rPr>
              <a:t>Poiché:                             quando </a:t>
            </a:r>
            <a:r>
              <a:rPr lang="it-IT" sz="2000" b="1" i="1" dirty="0" smtClean="0">
                <a:solidFill>
                  <a:srgbClr val="C00000"/>
                </a:solidFill>
                <a:latin typeface="Cambria Math" pitchFamily="18" charset="0"/>
                <a:ea typeface="Cambria Math" pitchFamily="18" charset="0"/>
                <a:sym typeface="Symbol"/>
              </a:rPr>
              <a:t>g </a:t>
            </a:r>
            <a:r>
              <a:rPr lang="it-IT" sz="2000" b="1" i="1" baseline="30000" dirty="0" smtClean="0">
                <a:solidFill>
                  <a:srgbClr val="C00000"/>
                </a:solidFill>
                <a:latin typeface="Cambria Math" pitchFamily="18" charset="0"/>
                <a:ea typeface="Cambria Math" pitchFamily="18" charset="0"/>
                <a:sym typeface="Symbol"/>
              </a:rPr>
              <a:t>R</a:t>
            </a:r>
            <a:r>
              <a:rPr lang="it-IT" sz="2000" dirty="0" smtClean="0">
                <a:solidFill>
                  <a:srgbClr val="C00000"/>
                </a:solidFill>
                <a:sym typeface="Symbol"/>
              </a:rPr>
              <a:t>  </a:t>
            </a:r>
            <a:r>
              <a:rPr lang="it-IT" sz="2000" dirty="0" smtClean="0">
                <a:solidFill>
                  <a:srgbClr val="170AC6"/>
                </a:solidFill>
                <a:sym typeface="Symbol"/>
              </a:rPr>
              <a:t>non dipende da </a:t>
            </a:r>
            <a:r>
              <a:rPr lang="it-IT" sz="2000" b="1" i="1" dirty="0" smtClean="0">
                <a:solidFill>
                  <a:srgbClr val="C00000"/>
                </a:solidFill>
                <a:latin typeface="Cambria Math" pitchFamily="18" charset="0"/>
                <a:ea typeface="Cambria Math" pitchFamily="18" charset="0"/>
                <a:sym typeface="Symbol"/>
              </a:rPr>
              <a:t>T</a:t>
            </a:r>
            <a:r>
              <a:rPr lang="it-IT" sz="2000" b="1" i="1" dirty="0" smtClean="0">
                <a:solidFill>
                  <a:srgbClr val="170AC6"/>
                </a:solidFill>
                <a:latin typeface="Cambria Math" pitchFamily="18" charset="0"/>
                <a:ea typeface="Cambria Math" pitchFamily="18" charset="0"/>
                <a:sym typeface="Symbol"/>
              </a:rPr>
              <a:t>  </a:t>
            </a:r>
            <a:r>
              <a:rPr lang="it-IT" sz="2000" dirty="0">
                <a:solidFill>
                  <a:srgbClr val="170AC6"/>
                </a:solidFill>
                <a:ea typeface="Cambria Math" pitchFamily="18" charset="0"/>
                <a:sym typeface="Symbol"/>
              </a:rPr>
              <a:t>il termine in </a:t>
            </a:r>
            <a:endParaRPr lang="it-IT" sz="2000" dirty="0" smtClean="0">
              <a:solidFill>
                <a:srgbClr val="170AC6"/>
              </a:solidFill>
              <a:ea typeface="Cambria Math" pitchFamily="18" charset="0"/>
              <a:sym typeface="Symbol"/>
            </a:endParaRPr>
          </a:p>
          <a:p>
            <a:pPr algn="just"/>
            <a:endParaRPr lang="it-IT" sz="2000" dirty="0" smtClean="0">
              <a:solidFill>
                <a:srgbClr val="170AC6"/>
              </a:solidFill>
              <a:ea typeface="Cambria Math" pitchFamily="18" charset="0"/>
              <a:sym typeface="Symbol"/>
            </a:endParaRPr>
          </a:p>
          <a:p>
            <a:pPr algn="just"/>
            <a:r>
              <a:rPr lang="it-IT" sz="2000" dirty="0" smtClean="0">
                <a:solidFill>
                  <a:srgbClr val="170AC6"/>
                </a:solidFill>
                <a:ea typeface="Cambria Math" pitchFamily="18" charset="0"/>
                <a:sym typeface="Symbol"/>
              </a:rPr>
              <a:t>parentesi </a:t>
            </a:r>
            <a:r>
              <a:rPr lang="it-IT" sz="2000" dirty="0">
                <a:solidFill>
                  <a:srgbClr val="170AC6"/>
                </a:solidFill>
                <a:ea typeface="Cambria Math" pitchFamily="18" charset="0"/>
                <a:sym typeface="Symbol"/>
              </a:rPr>
              <a:t>quadre si </a:t>
            </a:r>
            <a:r>
              <a:rPr lang="it-IT" sz="2000" dirty="0" smtClean="0">
                <a:solidFill>
                  <a:srgbClr val="170AC6"/>
                </a:solidFill>
                <a:ea typeface="Cambria Math" pitchFamily="18" charset="0"/>
                <a:sym typeface="Symbol"/>
              </a:rPr>
              <a:t>annulla e </a:t>
            </a:r>
            <a:r>
              <a:rPr lang="it-IT" sz="2000" b="1" i="1" dirty="0" smtClean="0">
                <a:solidFill>
                  <a:srgbClr val="C00000"/>
                </a:solidFill>
                <a:ea typeface="Cambria Math" pitchFamily="18" charset="0"/>
                <a:sym typeface="Symbol"/>
              </a:rPr>
              <a:t>S</a:t>
            </a:r>
            <a:r>
              <a:rPr lang="it-IT" sz="2000" b="1" i="1" baseline="30000" dirty="0" smtClean="0">
                <a:solidFill>
                  <a:srgbClr val="C00000"/>
                </a:solidFill>
                <a:ea typeface="Cambria Math" pitchFamily="18" charset="0"/>
                <a:sym typeface="Symbol"/>
              </a:rPr>
              <a:t>M</a:t>
            </a:r>
            <a:r>
              <a:rPr lang="it-IT" sz="2000" dirty="0" smtClean="0">
                <a:solidFill>
                  <a:srgbClr val="170AC6"/>
                </a:solidFill>
                <a:ea typeface="Cambria Math" pitchFamily="18" charset="0"/>
                <a:sym typeface="Symbol"/>
              </a:rPr>
              <a:t>  dipende solo dal termine combinatorio.</a:t>
            </a:r>
            <a:endParaRPr lang="it-IT" sz="2000" b="1" i="1" dirty="0" smtClean="0">
              <a:solidFill>
                <a:srgbClr val="170AC6"/>
              </a:solidFill>
              <a:latin typeface="Cambria Math" pitchFamily="18" charset="0"/>
              <a:ea typeface="Cambria Math" pitchFamily="18" charset="0"/>
              <a:sym typeface="Symbol"/>
            </a:endParaRPr>
          </a:p>
          <a:p>
            <a:pPr algn="just"/>
            <a:r>
              <a:rPr lang="it-IT" sz="2000" dirty="0" smtClean="0">
                <a:solidFill>
                  <a:srgbClr val="170AC6"/>
                </a:solidFill>
                <a:ea typeface="Cambria Math" pitchFamily="18" charset="0"/>
                <a:sym typeface="Symbol"/>
              </a:rPr>
              <a:t>Il termine entalpico diventa </a:t>
            </a:r>
            <a:r>
              <a:rPr lang="it-IT" sz="2000" b="1" i="1" dirty="0" smtClean="0">
                <a:solidFill>
                  <a:srgbClr val="C00000"/>
                </a:solidFill>
                <a:ea typeface="Cambria Math" pitchFamily="18" charset="0"/>
                <a:sym typeface="Symbol"/>
              </a:rPr>
              <a:t>= N</a:t>
            </a:r>
            <a:r>
              <a:rPr lang="it-IT" sz="2000" b="1" i="1" baseline="-25000" dirty="0" smtClean="0">
                <a:solidFill>
                  <a:srgbClr val="C00000"/>
                </a:solidFill>
                <a:ea typeface="Cambria Math" pitchFamily="18" charset="0"/>
                <a:sym typeface="Symbol"/>
              </a:rPr>
              <a:t>1</a:t>
            </a:r>
            <a:r>
              <a:rPr lang="it-IT" sz="2000" b="1" i="1" dirty="0" smtClean="0">
                <a:solidFill>
                  <a:srgbClr val="C00000"/>
                </a:solidFill>
                <a:ea typeface="Cambria Math" pitchFamily="18" charset="0"/>
                <a:sym typeface="Symbol"/>
              </a:rPr>
              <a:t></a:t>
            </a:r>
            <a:r>
              <a:rPr lang="it-IT" sz="2000" b="1" i="1" baseline="-25000" dirty="0" smtClean="0">
                <a:solidFill>
                  <a:srgbClr val="C00000"/>
                </a:solidFill>
                <a:ea typeface="Cambria Math" pitchFamily="18" charset="0"/>
                <a:sym typeface="Symbol"/>
              </a:rPr>
              <a:t>2</a:t>
            </a:r>
            <a:r>
              <a:rPr lang="it-IT" sz="2000" b="1" i="1" dirty="0">
                <a:solidFill>
                  <a:srgbClr val="C00000"/>
                </a:solidFill>
                <a:ea typeface="Cambria Math" pitchFamily="18" charset="0"/>
                <a:sym typeface="Symbol"/>
              </a:rPr>
              <a:t>Z</a:t>
            </a:r>
            <a:r>
              <a:rPr lang="it-IT" sz="2000" b="1" i="1" dirty="0" smtClean="0">
                <a:solidFill>
                  <a:srgbClr val="C00000"/>
                </a:solidFill>
                <a:ea typeface="Cambria Math" pitchFamily="18" charset="0"/>
                <a:sym typeface="Symbol"/>
              </a:rPr>
              <a:t>g</a:t>
            </a:r>
            <a:r>
              <a:rPr lang="it-IT" sz="2000" b="1" i="1" baseline="30000" dirty="0" smtClean="0">
                <a:solidFill>
                  <a:srgbClr val="C00000"/>
                </a:solidFill>
                <a:ea typeface="Cambria Math" pitchFamily="18" charset="0"/>
                <a:sym typeface="Symbol"/>
              </a:rPr>
              <a:t>R</a:t>
            </a:r>
            <a:r>
              <a:rPr lang="it-IT" sz="2000" b="1" i="1" dirty="0" smtClean="0">
                <a:solidFill>
                  <a:srgbClr val="C00000"/>
                </a:solidFill>
                <a:ea typeface="Cambria Math" pitchFamily="18" charset="0"/>
                <a:sym typeface="Symbol"/>
              </a:rPr>
              <a:t> = G</a:t>
            </a:r>
            <a:r>
              <a:rPr lang="it-IT" sz="2000" b="1" i="1" baseline="30000" dirty="0" smtClean="0">
                <a:solidFill>
                  <a:srgbClr val="C00000"/>
                </a:solidFill>
                <a:ea typeface="Cambria Math" pitchFamily="18" charset="0"/>
                <a:sym typeface="Symbol"/>
              </a:rPr>
              <a:t>R</a:t>
            </a:r>
            <a:r>
              <a:rPr lang="it-IT" sz="2000" b="1" i="1" dirty="0" smtClean="0">
                <a:solidFill>
                  <a:srgbClr val="C00000"/>
                </a:solidFill>
                <a:ea typeface="Cambria Math" pitchFamily="18" charset="0"/>
                <a:sym typeface="Symbol"/>
              </a:rPr>
              <a:t>  </a:t>
            </a:r>
            <a:r>
              <a:rPr lang="it-IT" sz="2000" dirty="0" smtClean="0">
                <a:solidFill>
                  <a:srgbClr val="170AC6"/>
                </a:solidFill>
                <a:ea typeface="Cambria Math" pitchFamily="18" charset="0"/>
                <a:sym typeface="Symbol"/>
              </a:rPr>
              <a:t>e cioè alla variazione di energia della «quasi-reazione».</a:t>
            </a:r>
            <a:endParaRPr lang="it-IT" sz="2000" dirty="0" smtClean="0">
              <a:solidFill>
                <a:srgbClr val="170AC6"/>
              </a:solidFill>
              <a:ea typeface="Cambria Math" pitchFamily="18" charset="0"/>
            </a:endParaRPr>
          </a:p>
        </p:txBody>
      </p:sp>
      <p:graphicFrame>
        <p:nvGraphicFramePr>
          <p:cNvPr id="2" name="Oggetto 1"/>
          <p:cNvGraphicFramePr>
            <a:graphicFrameLocks noChangeAspect="1"/>
          </p:cNvGraphicFramePr>
          <p:nvPr>
            <p:extLst>
              <p:ext uri="{D42A27DB-BD31-4B8C-83A1-F6EECF244321}">
                <p14:modId xmlns:p14="http://schemas.microsoft.com/office/powerpoint/2010/main" val="1419139039"/>
              </p:ext>
            </p:extLst>
          </p:nvPr>
        </p:nvGraphicFramePr>
        <p:xfrm>
          <a:off x="1897063" y="908050"/>
          <a:ext cx="5356225" cy="792163"/>
        </p:xfrm>
        <a:graphic>
          <a:graphicData uri="http://schemas.openxmlformats.org/presentationml/2006/ole">
            <mc:AlternateContent xmlns:mc="http://schemas.openxmlformats.org/markup-compatibility/2006">
              <mc:Choice xmlns:v="urn:schemas-microsoft-com:vml" Requires="v">
                <p:oleObj spid="_x0000_s41253" name="Equazione" r:id="rId3" imgW="3263760" imgH="482400" progId="Equation.3">
                  <p:embed/>
                </p:oleObj>
              </mc:Choice>
              <mc:Fallback>
                <p:oleObj name="Equazione" r:id="rId3" imgW="3263760" imgH="482400" progId="Equation.3">
                  <p:embed/>
                  <p:pic>
                    <p:nvPicPr>
                      <p:cNvPr id="0" name="Picture 2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7063" y="908050"/>
                        <a:ext cx="5356225" cy="79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ggetto 2"/>
          <p:cNvGraphicFramePr>
            <a:graphicFrameLocks noChangeAspect="1"/>
          </p:cNvGraphicFramePr>
          <p:nvPr>
            <p:extLst>
              <p:ext uri="{D42A27DB-BD31-4B8C-83A1-F6EECF244321}">
                <p14:modId xmlns:p14="http://schemas.microsoft.com/office/powerpoint/2010/main" val="3135252211"/>
              </p:ext>
            </p:extLst>
          </p:nvPr>
        </p:nvGraphicFramePr>
        <p:xfrm>
          <a:off x="2339752" y="1916832"/>
          <a:ext cx="4511675" cy="431800"/>
        </p:xfrm>
        <a:graphic>
          <a:graphicData uri="http://schemas.openxmlformats.org/presentationml/2006/ole">
            <mc:AlternateContent xmlns:mc="http://schemas.openxmlformats.org/markup-compatibility/2006">
              <mc:Choice xmlns:v="urn:schemas-microsoft-com:vml" Requires="v">
                <p:oleObj spid="_x0000_s41254" name="Equazione" r:id="rId5" imgW="2387600" imgH="228600" progId="Equation.3">
                  <p:embed/>
                </p:oleObj>
              </mc:Choice>
              <mc:Fallback>
                <p:oleObj name="Equazione" r:id="rId5" imgW="2387600" imgH="228600" progId="Equation.3">
                  <p:embed/>
                  <p:pic>
                    <p:nvPicPr>
                      <p:cNvPr id="0" name="Picture 26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9752" y="1916832"/>
                        <a:ext cx="4511675"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val="369587979"/>
              </p:ext>
            </p:extLst>
          </p:nvPr>
        </p:nvGraphicFramePr>
        <p:xfrm>
          <a:off x="2334742" y="2616184"/>
          <a:ext cx="5549626" cy="956832"/>
        </p:xfrm>
        <a:graphic>
          <a:graphicData uri="http://schemas.openxmlformats.org/presentationml/2006/ole">
            <mc:AlternateContent xmlns:mc="http://schemas.openxmlformats.org/markup-compatibility/2006">
              <mc:Choice xmlns:v="urn:schemas-microsoft-com:vml" Requires="v">
                <p:oleObj spid="_x0000_s41255" name="Equazione" r:id="rId7" imgW="2946400" imgH="508000" progId="Equation.3">
                  <p:embed/>
                </p:oleObj>
              </mc:Choice>
              <mc:Fallback>
                <p:oleObj name="Equazione" r:id="rId7" imgW="2946400" imgH="508000" progId="Equation.3">
                  <p:embed/>
                  <p:pic>
                    <p:nvPicPr>
                      <p:cNvPr id="0" name="Picture 26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4742" y="2616184"/>
                        <a:ext cx="5549626" cy="9568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ggetto 5"/>
          <p:cNvGraphicFramePr>
            <a:graphicFrameLocks noChangeAspect="1"/>
          </p:cNvGraphicFramePr>
          <p:nvPr>
            <p:extLst>
              <p:ext uri="{D42A27DB-BD31-4B8C-83A1-F6EECF244321}">
                <p14:modId xmlns:p14="http://schemas.microsoft.com/office/powerpoint/2010/main" val="3867115772"/>
              </p:ext>
            </p:extLst>
          </p:nvPr>
        </p:nvGraphicFramePr>
        <p:xfrm>
          <a:off x="3275856" y="3573016"/>
          <a:ext cx="3083427" cy="870322"/>
        </p:xfrm>
        <a:graphic>
          <a:graphicData uri="http://schemas.openxmlformats.org/presentationml/2006/ole">
            <mc:AlternateContent xmlns:mc="http://schemas.openxmlformats.org/markup-compatibility/2006">
              <mc:Choice xmlns:v="urn:schemas-microsoft-com:vml" Requires="v">
                <p:oleObj spid="_x0000_s41256" name="Equazione" r:id="rId9" imgW="1574800" imgH="444500" progId="Equation.3">
                  <p:embed/>
                </p:oleObj>
              </mc:Choice>
              <mc:Fallback>
                <p:oleObj name="Equazione" r:id="rId9" imgW="1574800" imgH="444500" progId="Equation.3">
                  <p:embed/>
                  <p:pic>
                    <p:nvPicPr>
                      <p:cNvPr id="0" name="Picture 26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75856" y="3573016"/>
                        <a:ext cx="3083427" cy="8703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val="673707348"/>
              </p:ext>
            </p:extLst>
          </p:nvPr>
        </p:nvGraphicFramePr>
        <p:xfrm>
          <a:off x="1379538" y="4149725"/>
          <a:ext cx="1463675" cy="792163"/>
        </p:xfrm>
        <a:graphic>
          <a:graphicData uri="http://schemas.openxmlformats.org/presentationml/2006/ole">
            <mc:AlternateContent xmlns:mc="http://schemas.openxmlformats.org/markup-compatibility/2006">
              <mc:Choice xmlns:v="urn:schemas-microsoft-com:vml" Requires="v">
                <p:oleObj spid="_x0000_s41257" name="Equazione" r:id="rId11" imgW="774360" imgH="419040" progId="Equation.3">
                  <p:embed/>
                </p:oleObj>
              </mc:Choice>
              <mc:Fallback>
                <p:oleObj name="Equazione" r:id="rId11" imgW="774360" imgH="419040" progId="Equation.3">
                  <p:embed/>
                  <p:pic>
                    <p:nvPicPr>
                      <p:cNvPr id="0" name="Picture 26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79538" y="4149725"/>
                        <a:ext cx="1463675" cy="79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42137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2696760095"/>
              </p:ext>
            </p:extLst>
          </p:nvPr>
        </p:nvGraphicFramePr>
        <p:xfrm>
          <a:off x="3419872" y="404664"/>
          <a:ext cx="2190750" cy="438150"/>
        </p:xfrm>
        <a:graphic>
          <a:graphicData uri="http://schemas.openxmlformats.org/presentationml/2006/ole">
            <mc:AlternateContent xmlns:mc="http://schemas.openxmlformats.org/markup-compatibility/2006">
              <mc:Choice xmlns:v="urn:schemas-microsoft-com:vml" Requires="v">
                <p:oleObj spid="_x0000_s42039" name="Equazione" r:id="rId3" imgW="1143000" imgH="228600" progId="Equation.3">
                  <p:embed/>
                </p:oleObj>
              </mc:Choice>
              <mc:Fallback>
                <p:oleObj name="Equazione" r:id="rId3" imgW="1143000" imgH="228600" progId="Equation.3">
                  <p:embed/>
                  <p:pic>
                    <p:nvPicPr>
                      <p:cNvPr id="0" name="Picture 4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404664"/>
                        <a:ext cx="21907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oleObj>
              </mc:Fallback>
            </mc:AlternateContent>
          </a:graphicData>
        </a:graphic>
      </p:graphicFrame>
      <p:sp>
        <p:nvSpPr>
          <p:cNvPr id="3" name="CasellaDiTesto 2"/>
          <p:cNvSpPr txBox="1"/>
          <p:nvPr/>
        </p:nvSpPr>
        <p:spPr>
          <a:xfrm>
            <a:off x="611561" y="859515"/>
            <a:ext cx="8208912" cy="1015663"/>
          </a:xfrm>
          <a:prstGeom prst="rect">
            <a:avLst/>
          </a:prstGeom>
          <a:noFill/>
        </p:spPr>
        <p:txBody>
          <a:bodyPr wrap="square" rtlCol="0">
            <a:spAutoFit/>
          </a:bodyPr>
          <a:lstStyle/>
          <a:p>
            <a:pPr algn="just"/>
            <a:r>
              <a:rPr lang="it-IT" sz="2000" dirty="0" smtClean="0">
                <a:solidFill>
                  <a:srgbClr val="170AC6"/>
                </a:solidFill>
              </a:rPr>
              <a:t>Se </a:t>
            </a:r>
            <a:r>
              <a:rPr lang="it-IT" sz="2000" b="1" i="1" dirty="0" smtClean="0">
                <a:solidFill>
                  <a:srgbClr val="C00000"/>
                </a:solidFill>
                <a:latin typeface="Cambria Math" pitchFamily="18" charset="0"/>
                <a:ea typeface="Cambria Math" pitchFamily="18" charset="0"/>
                <a:sym typeface="Symbol"/>
              </a:rPr>
              <a:t>g </a:t>
            </a:r>
            <a:r>
              <a:rPr lang="it-IT" sz="2000" b="1" i="1" baseline="30000" dirty="0" smtClean="0">
                <a:solidFill>
                  <a:srgbClr val="C00000"/>
                </a:solidFill>
                <a:latin typeface="Cambria Math" pitchFamily="18" charset="0"/>
                <a:ea typeface="Cambria Math" pitchFamily="18" charset="0"/>
                <a:sym typeface="Symbol"/>
              </a:rPr>
              <a:t>R</a:t>
            </a:r>
            <a:r>
              <a:rPr lang="it-IT" sz="2000" b="1" i="1" dirty="0" smtClean="0">
                <a:solidFill>
                  <a:srgbClr val="C00000"/>
                </a:solidFill>
                <a:latin typeface="Cambria Math" pitchFamily="18" charset="0"/>
                <a:ea typeface="Cambria Math" pitchFamily="18" charset="0"/>
                <a:sym typeface="Symbol"/>
              </a:rPr>
              <a:t> = 0 </a:t>
            </a:r>
            <a:r>
              <a:rPr lang="it-IT" sz="2000" dirty="0" smtClean="0">
                <a:solidFill>
                  <a:srgbClr val="170AC6"/>
                </a:solidFill>
                <a:sym typeface="Symbol"/>
              </a:rPr>
              <a:t>non ci sono differenze tra l’energia di contatti diversi  e la soluzione è </a:t>
            </a:r>
            <a:r>
              <a:rPr lang="it-IT" sz="2000" b="1" i="1" dirty="0" smtClean="0">
                <a:solidFill>
                  <a:srgbClr val="170AC6"/>
                </a:solidFill>
                <a:sym typeface="Symbol"/>
              </a:rPr>
              <a:t>ideale</a:t>
            </a:r>
            <a:r>
              <a:rPr lang="it-IT" sz="2000" dirty="0" smtClean="0">
                <a:solidFill>
                  <a:srgbClr val="170AC6"/>
                </a:solidFill>
                <a:sym typeface="Symbol"/>
              </a:rPr>
              <a:t>.   Se </a:t>
            </a:r>
            <a:r>
              <a:rPr lang="it-IT" sz="2000" b="1" i="1" dirty="0" smtClean="0">
                <a:solidFill>
                  <a:srgbClr val="C00000"/>
                </a:solidFill>
                <a:latin typeface="Cambria Math" pitchFamily="18" charset="0"/>
                <a:ea typeface="Cambria Math" pitchFamily="18" charset="0"/>
                <a:sym typeface="Symbol"/>
              </a:rPr>
              <a:t>g </a:t>
            </a:r>
            <a:r>
              <a:rPr lang="it-IT" sz="2000" b="1" i="1" baseline="30000" dirty="0">
                <a:solidFill>
                  <a:srgbClr val="C00000"/>
                </a:solidFill>
                <a:latin typeface="Cambria Math" pitchFamily="18" charset="0"/>
                <a:ea typeface="Cambria Math" pitchFamily="18" charset="0"/>
                <a:sym typeface="Symbol"/>
              </a:rPr>
              <a:t>R</a:t>
            </a:r>
            <a:r>
              <a:rPr lang="it-IT" sz="2000" b="1" i="1" dirty="0">
                <a:solidFill>
                  <a:srgbClr val="C00000"/>
                </a:solidFill>
                <a:latin typeface="Cambria Math" pitchFamily="18" charset="0"/>
                <a:ea typeface="Cambria Math" pitchFamily="18" charset="0"/>
                <a:sym typeface="Symbol"/>
              </a:rPr>
              <a:t> </a:t>
            </a:r>
            <a:r>
              <a:rPr lang="it-IT" sz="2000" b="1" i="1" dirty="0" smtClean="0">
                <a:solidFill>
                  <a:srgbClr val="C00000"/>
                </a:solidFill>
                <a:latin typeface="Cambria Math" pitchFamily="18" charset="0"/>
                <a:ea typeface="Cambria Math" pitchFamily="18" charset="0"/>
                <a:sym typeface="Symbol"/>
              </a:rPr>
              <a:t>≠ </a:t>
            </a:r>
            <a:r>
              <a:rPr lang="it-IT" sz="2000" b="1" i="1" dirty="0">
                <a:solidFill>
                  <a:srgbClr val="C00000"/>
                </a:solidFill>
                <a:latin typeface="Cambria Math" pitchFamily="18" charset="0"/>
                <a:ea typeface="Cambria Math" pitchFamily="18" charset="0"/>
                <a:sym typeface="Symbol"/>
              </a:rPr>
              <a:t>0 </a:t>
            </a:r>
            <a:r>
              <a:rPr lang="it-IT" sz="2000" b="1" i="1" dirty="0" smtClean="0">
                <a:solidFill>
                  <a:srgbClr val="C00000"/>
                </a:solidFill>
                <a:latin typeface="Cambria Math" pitchFamily="18" charset="0"/>
                <a:ea typeface="Cambria Math" pitchFamily="18" charset="0"/>
                <a:sym typeface="Symbol"/>
              </a:rPr>
              <a:t> </a:t>
            </a:r>
            <a:r>
              <a:rPr lang="it-IT" sz="2000" dirty="0" smtClean="0">
                <a:solidFill>
                  <a:srgbClr val="170AC6"/>
                </a:solidFill>
                <a:ea typeface="Cambria Math" pitchFamily="18" charset="0"/>
                <a:sym typeface="Symbol"/>
              </a:rPr>
              <a:t>la soluzione è </a:t>
            </a:r>
            <a:r>
              <a:rPr lang="it-IT" sz="2000" b="1" i="1" dirty="0" smtClean="0">
                <a:solidFill>
                  <a:srgbClr val="170AC6"/>
                </a:solidFill>
                <a:ea typeface="Cambria Math" pitchFamily="18" charset="0"/>
                <a:sym typeface="Symbol"/>
              </a:rPr>
              <a:t>regolare</a:t>
            </a:r>
            <a:r>
              <a:rPr lang="it-IT" sz="2000" dirty="0" smtClean="0">
                <a:solidFill>
                  <a:srgbClr val="170AC6"/>
                </a:solidFill>
                <a:ea typeface="Cambria Math" pitchFamily="18" charset="0"/>
                <a:sym typeface="Symbol"/>
              </a:rPr>
              <a:t> (si definisce regolare una soluzione in cui </a:t>
            </a:r>
            <a:r>
              <a:rPr lang="it-IT" sz="2000" b="1" i="1" dirty="0" smtClean="0">
                <a:solidFill>
                  <a:srgbClr val="C00000"/>
                </a:solidFill>
                <a:latin typeface="Cambria Math" pitchFamily="18" charset="0"/>
                <a:ea typeface="Cambria Math" pitchFamily="18" charset="0"/>
                <a:sym typeface="Symbol"/>
              </a:rPr>
              <a:t>S </a:t>
            </a:r>
            <a:r>
              <a:rPr lang="it-IT" sz="2000" b="1" i="1" baseline="30000" dirty="0">
                <a:solidFill>
                  <a:srgbClr val="C00000"/>
                </a:solidFill>
                <a:latin typeface="Cambria Math" pitchFamily="18" charset="0"/>
                <a:ea typeface="Cambria Math" pitchFamily="18" charset="0"/>
                <a:sym typeface="Symbol"/>
              </a:rPr>
              <a:t>R</a:t>
            </a:r>
            <a:r>
              <a:rPr lang="it-IT" sz="2000" b="1" i="1" dirty="0">
                <a:solidFill>
                  <a:srgbClr val="C00000"/>
                </a:solidFill>
                <a:latin typeface="Cambria Math" pitchFamily="18" charset="0"/>
                <a:ea typeface="Cambria Math" pitchFamily="18" charset="0"/>
                <a:sym typeface="Symbol"/>
              </a:rPr>
              <a:t> </a:t>
            </a:r>
            <a:r>
              <a:rPr lang="it-IT" sz="2000" dirty="0" smtClean="0">
                <a:solidFill>
                  <a:srgbClr val="C00000"/>
                </a:solidFill>
                <a:ea typeface="Cambria Math" pitchFamily="18" charset="0"/>
                <a:sym typeface="Symbol"/>
              </a:rPr>
              <a:t> è ideale ma </a:t>
            </a:r>
            <a:r>
              <a:rPr lang="it-IT" sz="2000" b="1" i="1" dirty="0" smtClean="0">
                <a:solidFill>
                  <a:srgbClr val="C00000"/>
                </a:solidFill>
                <a:latin typeface="Cambria Math" pitchFamily="18" charset="0"/>
                <a:ea typeface="Cambria Math" pitchFamily="18" charset="0"/>
                <a:sym typeface="Symbol"/>
              </a:rPr>
              <a:t></a:t>
            </a:r>
            <a:r>
              <a:rPr lang="it-IT" sz="2000" b="1" i="1" dirty="0">
                <a:solidFill>
                  <a:srgbClr val="C00000"/>
                </a:solidFill>
                <a:latin typeface="Cambria Math" pitchFamily="18" charset="0"/>
                <a:ea typeface="Cambria Math" pitchFamily="18" charset="0"/>
                <a:sym typeface="Symbol"/>
              </a:rPr>
              <a:t>H</a:t>
            </a:r>
            <a:r>
              <a:rPr lang="it-IT" sz="2000" b="1" i="1" dirty="0" smtClean="0">
                <a:solidFill>
                  <a:srgbClr val="C00000"/>
                </a:solidFill>
                <a:latin typeface="Cambria Math" pitchFamily="18" charset="0"/>
                <a:ea typeface="Cambria Math" pitchFamily="18" charset="0"/>
                <a:sym typeface="Symbol"/>
              </a:rPr>
              <a:t> </a:t>
            </a:r>
            <a:r>
              <a:rPr lang="it-IT" sz="2000" b="1" i="1" baseline="30000" dirty="0" smtClean="0">
                <a:solidFill>
                  <a:srgbClr val="C00000"/>
                </a:solidFill>
                <a:latin typeface="Cambria Math" pitchFamily="18" charset="0"/>
                <a:ea typeface="Cambria Math" pitchFamily="18" charset="0"/>
                <a:sym typeface="Symbol"/>
              </a:rPr>
              <a:t>R</a:t>
            </a:r>
            <a:r>
              <a:rPr lang="it-IT" sz="2000" b="1" i="1" dirty="0" smtClean="0">
                <a:solidFill>
                  <a:srgbClr val="C00000"/>
                </a:solidFill>
                <a:latin typeface="Cambria Math" pitchFamily="18" charset="0"/>
                <a:ea typeface="Cambria Math" pitchFamily="18" charset="0"/>
                <a:sym typeface="Symbol"/>
              </a:rPr>
              <a:t> </a:t>
            </a:r>
            <a:r>
              <a:rPr lang="it-IT" sz="2000" b="1" i="1" dirty="0">
                <a:solidFill>
                  <a:srgbClr val="C00000"/>
                </a:solidFill>
                <a:latin typeface="Cambria Math" pitchFamily="18" charset="0"/>
                <a:ea typeface="Cambria Math" pitchFamily="18" charset="0"/>
                <a:sym typeface="Symbol"/>
              </a:rPr>
              <a:t>≠ 0 </a:t>
            </a:r>
            <a:r>
              <a:rPr lang="it-IT" sz="2000" dirty="0" smtClean="0">
                <a:solidFill>
                  <a:srgbClr val="170AC6"/>
                </a:solidFill>
                <a:ea typeface="Cambria Math" pitchFamily="18" charset="0"/>
                <a:sym typeface="Symbol"/>
              </a:rPr>
              <a:t>.</a:t>
            </a:r>
          </a:p>
        </p:txBody>
      </p:sp>
      <p:sp>
        <p:nvSpPr>
          <p:cNvPr id="4" name="Rettangolo 3"/>
          <p:cNvSpPr/>
          <p:nvPr/>
        </p:nvSpPr>
        <p:spPr>
          <a:xfrm>
            <a:off x="611561" y="2204864"/>
            <a:ext cx="7920880" cy="2862322"/>
          </a:xfrm>
          <a:prstGeom prst="rect">
            <a:avLst/>
          </a:prstGeom>
        </p:spPr>
        <p:txBody>
          <a:bodyPr wrap="square">
            <a:spAutoFit/>
          </a:bodyPr>
          <a:lstStyle/>
          <a:p>
            <a:pPr algn="just"/>
            <a:r>
              <a:rPr lang="it-IT" sz="2000" dirty="0" smtClean="0">
                <a:solidFill>
                  <a:srgbClr val="170AC6"/>
                </a:solidFill>
                <a:sym typeface="Symbol"/>
              </a:rPr>
              <a:t>Poiché</a:t>
            </a:r>
            <a:r>
              <a:rPr lang="it-IT" sz="2000" b="1" i="1" dirty="0" smtClean="0">
                <a:solidFill>
                  <a:srgbClr val="170AC6"/>
                </a:solidFill>
                <a:sym typeface="Symbol"/>
              </a:rPr>
              <a:t> </a:t>
            </a:r>
            <a:r>
              <a:rPr lang="it-IT" sz="2000" b="1" i="1" dirty="0" smtClean="0">
                <a:solidFill>
                  <a:srgbClr val="C00000"/>
                </a:solidFill>
                <a:latin typeface="Cambria Math" pitchFamily="18" charset="0"/>
                <a:ea typeface="Cambria Math" pitchFamily="18" charset="0"/>
                <a:sym typeface="Symbol"/>
              </a:rPr>
              <a:t>G </a:t>
            </a:r>
            <a:r>
              <a:rPr lang="it-IT" sz="2000" b="1" i="1" baseline="30000" dirty="0">
                <a:solidFill>
                  <a:srgbClr val="C00000"/>
                </a:solidFill>
                <a:latin typeface="Cambria Math" pitchFamily="18" charset="0"/>
                <a:ea typeface="Cambria Math" pitchFamily="18" charset="0"/>
                <a:sym typeface="Symbol"/>
              </a:rPr>
              <a:t>R</a:t>
            </a:r>
            <a:r>
              <a:rPr lang="it-IT" sz="2000" b="1" i="1" dirty="0">
                <a:solidFill>
                  <a:srgbClr val="C00000"/>
                </a:solidFill>
                <a:latin typeface="Cambria Math" pitchFamily="18" charset="0"/>
                <a:ea typeface="Cambria Math" pitchFamily="18" charset="0"/>
                <a:sym typeface="Symbol"/>
              </a:rPr>
              <a:t> </a:t>
            </a:r>
            <a:r>
              <a:rPr lang="it-IT" sz="2000" b="1" i="1" dirty="0" smtClean="0">
                <a:solidFill>
                  <a:srgbClr val="C00000"/>
                </a:solidFill>
                <a:latin typeface="Cambria Math" pitchFamily="18" charset="0"/>
                <a:ea typeface="Cambria Math" pitchFamily="18" charset="0"/>
                <a:sym typeface="Symbol"/>
              </a:rPr>
              <a:t> </a:t>
            </a:r>
            <a:r>
              <a:rPr lang="it-IT" sz="2000" b="1" i="1" dirty="0">
                <a:solidFill>
                  <a:srgbClr val="C00000"/>
                </a:solidFill>
                <a:latin typeface="Cambria Math" pitchFamily="18" charset="0"/>
                <a:ea typeface="Cambria Math" pitchFamily="18" charset="0"/>
                <a:sym typeface="Symbol"/>
              </a:rPr>
              <a:t>= </a:t>
            </a:r>
            <a:r>
              <a:rPr lang="it-IT" sz="2000" b="1" i="1" dirty="0" smtClean="0">
                <a:solidFill>
                  <a:srgbClr val="C00000"/>
                </a:solidFill>
                <a:latin typeface="Cambria Math" pitchFamily="18" charset="0"/>
                <a:ea typeface="Cambria Math" pitchFamily="18" charset="0"/>
                <a:sym typeface="Symbol"/>
              </a:rPr>
              <a:t>kTN</a:t>
            </a:r>
            <a:r>
              <a:rPr lang="it-IT" sz="2000" b="1" i="1" baseline="-25000" dirty="0" smtClean="0">
                <a:solidFill>
                  <a:srgbClr val="C00000"/>
                </a:solidFill>
                <a:latin typeface="Cambria Math" pitchFamily="18" charset="0"/>
                <a:ea typeface="Cambria Math" pitchFamily="18" charset="0"/>
                <a:sym typeface="Symbol"/>
              </a:rPr>
              <a:t>1</a:t>
            </a:r>
            <a:r>
              <a:rPr lang="it-IT" sz="2000" b="1" i="1" dirty="0" smtClean="0">
                <a:solidFill>
                  <a:srgbClr val="C00000"/>
                </a:solidFill>
                <a:latin typeface="Cambria Math" pitchFamily="18" charset="0"/>
                <a:ea typeface="Cambria Math" pitchFamily="18" charset="0"/>
                <a:sym typeface="Symbol"/>
              </a:rPr>
              <a:t></a:t>
            </a:r>
            <a:r>
              <a:rPr lang="it-IT" sz="2000" b="1" i="1" baseline="-25000" dirty="0">
                <a:solidFill>
                  <a:srgbClr val="C00000"/>
                </a:solidFill>
                <a:latin typeface="Cambria Math" pitchFamily="18" charset="0"/>
                <a:ea typeface="Cambria Math" pitchFamily="18" charset="0"/>
                <a:sym typeface="Symbol"/>
              </a:rPr>
              <a:t>2</a:t>
            </a:r>
            <a:r>
              <a:rPr lang="it-IT" sz="2000" b="1" i="1" dirty="0" smtClean="0">
                <a:solidFill>
                  <a:srgbClr val="C00000"/>
                </a:solidFill>
                <a:latin typeface="Cambria Math" pitchFamily="18" charset="0"/>
                <a:ea typeface="Cambria Math" pitchFamily="18" charset="0"/>
                <a:sym typeface="Symbol"/>
              </a:rPr>
              <a:t>  </a:t>
            </a:r>
            <a:r>
              <a:rPr lang="it-IT" sz="2000" dirty="0" smtClean="0">
                <a:solidFill>
                  <a:srgbClr val="170AC6"/>
                </a:solidFill>
                <a:latin typeface="Cambria Math" pitchFamily="18" charset="0"/>
                <a:ea typeface="Cambria Math" pitchFamily="18" charset="0"/>
                <a:sym typeface="Symbol"/>
              </a:rPr>
              <a:t>e</a:t>
            </a:r>
            <a:r>
              <a:rPr lang="it-IT" sz="2000" b="1" i="1" dirty="0" smtClean="0">
                <a:solidFill>
                  <a:srgbClr val="C00000"/>
                </a:solidFill>
                <a:latin typeface="Cambria Math" pitchFamily="18" charset="0"/>
                <a:ea typeface="Cambria Math" pitchFamily="18" charset="0"/>
                <a:sym typeface="Symbol"/>
              </a:rPr>
              <a:t> </a:t>
            </a:r>
            <a:r>
              <a:rPr lang="it-IT" sz="2000" b="1" i="1" dirty="0" smtClean="0">
                <a:solidFill>
                  <a:srgbClr val="C00000"/>
                </a:solidFill>
                <a:sym typeface="Symbol"/>
              </a:rPr>
              <a:t></a:t>
            </a:r>
            <a:r>
              <a:rPr lang="it-IT" sz="2000" dirty="0" smtClean="0">
                <a:solidFill>
                  <a:srgbClr val="170AC6"/>
                </a:solidFill>
                <a:sym typeface="Symbol"/>
              </a:rPr>
              <a:t> ha </a:t>
            </a:r>
            <a:r>
              <a:rPr lang="it-IT" sz="2000" dirty="0">
                <a:solidFill>
                  <a:srgbClr val="170AC6"/>
                </a:solidFill>
                <a:sym typeface="Symbol"/>
              </a:rPr>
              <a:t>generalmente un valore </a:t>
            </a:r>
            <a:r>
              <a:rPr lang="it-IT" sz="2000" dirty="0" smtClean="0">
                <a:solidFill>
                  <a:srgbClr val="170AC6"/>
                </a:solidFill>
                <a:sym typeface="Symbol"/>
              </a:rPr>
              <a:t>positivo, </a:t>
            </a:r>
            <a:r>
              <a:rPr lang="it-IT" sz="2000" dirty="0">
                <a:solidFill>
                  <a:srgbClr val="170AC6"/>
                </a:solidFill>
                <a:sym typeface="Symbol"/>
              </a:rPr>
              <a:t>la dissoluzione di un polimero in una soluto è generalmente (nell’ambito della validità del modello) un processo </a:t>
            </a:r>
            <a:r>
              <a:rPr lang="it-IT" sz="2000" dirty="0" smtClean="0">
                <a:solidFill>
                  <a:srgbClr val="170AC6"/>
                </a:solidFill>
                <a:sym typeface="Symbol"/>
              </a:rPr>
              <a:t>endotermico.</a:t>
            </a:r>
          </a:p>
          <a:p>
            <a:pPr algn="just"/>
            <a:endParaRPr lang="it-IT" sz="2000" dirty="0">
              <a:solidFill>
                <a:srgbClr val="170AC6"/>
              </a:solidFill>
              <a:sym typeface="Symbol"/>
            </a:endParaRPr>
          </a:p>
          <a:p>
            <a:pPr algn="just"/>
            <a:r>
              <a:rPr lang="it-IT" sz="2000" dirty="0" smtClean="0">
                <a:solidFill>
                  <a:srgbClr val="170AC6"/>
                </a:solidFill>
                <a:sym typeface="Symbol"/>
              </a:rPr>
              <a:t>Il valore del parametro di interazione può essere stimato dai parametri di solubilità di Hildebrand </a:t>
            </a:r>
            <a:r>
              <a:rPr lang="it-IT" sz="2000" baseline="-25000" dirty="0" smtClean="0">
                <a:solidFill>
                  <a:srgbClr val="170AC6"/>
                </a:solidFill>
                <a:sym typeface="Symbol"/>
              </a:rPr>
              <a:t>a </a:t>
            </a:r>
            <a:r>
              <a:rPr lang="it-IT" sz="2000" dirty="0" smtClean="0">
                <a:solidFill>
                  <a:srgbClr val="170AC6"/>
                </a:solidFill>
                <a:sym typeface="Symbol"/>
              </a:rPr>
              <a:t>e </a:t>
            </a:r>
            <a:r>
              <a:rPr lang="it-IT" sz="2000" baseline="-25000" dirty="0" smtClean="0">
                <a:solidFill>
                  <a:srgbClr val="170AC6"/>
                </a:solidFill>
                <a:sym typeface="Symbol"/>
              </a:rPr>
              <a:t>b</a:t>
            </a:r>
            <a:r>
              <a:rPr lang="it-IT" sz="2000" dirty="0" smtClean="0">
                <a:solidFill>
                  <a:srgbClr val="170AC6"/>
                </a:solidFill>
                <a:sym typeface="Symbol"/>
              </a:rPr>
              <a:t>.</a:t>
            </a:r>
          </a:p>
          <a:p>
            <a:pPr algn="just"/>
            <a:endParaRPr lang="it-IT" sz="2000" dirty="0" smtClean="0">
              <a:solidFill>
                <a:srgbClr val="170AC6"/>
              </a:solidFill>
              <a:sym typeface="Symbol"/>
            </a:endParaRPr>
          </a:p>
          <a:p>
            <a:pPr algn="just"/>
            <a:endParaRPr lang="it-IT" sz="2000" dirty="0" smtClean="0">
              <a:solidFill>
                <a:srgbClr val="170AC6"/>
              </a:solidFill>
              <a:sym typeface="Symbol"/>
            </a:endParaRPr>
          </a:p>
          <a:p>
            <a:pPr algn="just"/>
            <a:r>
              <a:rPr lang="it-IT" sz="2000" dirty="0" smtClean="0">
                <a:solidFill>
                  <a:srgbClr val="170AC6"/>
                </a:solidFill>
                <a:sym typeface="Symbol"/>
              </a:rPr>
              <a:t>Dove </a:t>
            </a:r>
            <a:r>
              <a:rPr lang="it-IT" sz="2000" i="1" dirty="0" err="1" smtClean="0">
                <a:solidFill>
                  <a:srgbClr val="170AC6"/>
                </a:solidFill>
                <a:sym typeface="Symbol"/>
              </a:rPr>
              <a:t>V</a:t>
            </a:r>
            <a:r>
              <a:rPr lang="it-IT" sz="2000" baseline="-25000" dirty="0" err="1" smtClean="0">
                <a:solidFill>
                  <a:srgbClr val="170AC6"/>
                </a:solidFill>
                <a:latin typeface="Gabriola" panose="04040605051002020D02" pitchFamily="82" charset="0"/>
                <a:sym typeface="Symbol"/>
              </a:rPr>
              <a:t>seg</a:t>
            </a:r>
            <a:r>
              <a:rPr lang="it-IT" sz="2000" dirty="0" smtClean="0">
                <a:solidFill>
                  <a:srgbClr val="170AC6"/>
                </a:solidFill>
                <a:latin typeface="Gabriola" panose="04040605051002020D02" pitchFamily="82" charset="0"/>
                <a:sym typeface="Symbol"/>
              </a:rPr>
              <a:t> </a:t>
            </a:r>
            <a:r>
              <a:rPr lang="it-IT" sz="2000" dirty="0" smtClean="0">
                <a:solidFill>
                  <a:srgbClr val="170AC6"/>
                </a:solidFill>
                <a:sym typeface="Symbol"/>
              </a:rPr>
              <a:t>è il volume di un segmento di polimero.</a:t>
            </a:r>
            <a:endParaRPr lang="it-IT" sz="2000" dirty="0">
              <a:solidFill>
                <a:srgbClr val="170AC6"/>
              </a:solidFill>
              <a:sym typeface="Symbol"/>
            </a:endParaRPr>
          </a:p>
        </p:txBody>
      </p:sp>
      <p:pic>
        <p:nvPicPr>
          <p:cNvPr id="42033" name="Picture 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16" y="4207633"/>
            <a:ext cx="2919243" cy="432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35895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114939" y="1844824"/>
            <a:ext cx="7128792" cy="4247317"/>
          </a:xfrm>
          <a:prstGeom prst="rect">
            <a:avLst/>
          </a:prstGeom>
        </p:spPr>
        <p:txBody>
          <a:bodyPr wrap="square">
            <a:spAutoFit/>
          </a:bodyPr>
          <a:lstStyle/>
          <a:p>
            <a:pPr algn="just">
              <a:lnSpc>
                <a:spcPct val="150000"/>
              </a:lnSpc>
            </a:pPr>
            <a:r>
              <a:rPr lang="it-IT" b="1" i="1" dirty="0">
                <a:solidFill>
                  <a:srgbClr val="C00000"/>
                </a:solidFill>
                <a:latin typeface="Cambria Math" pitchFamily="18" charset="0"/>
                <a:ea typeface="Cambria Math" pitchFamily="18" charset="0"/>
                <a:sym typeface="Symbol"/>
              </a:rPr>
              <a:t>H </a:t>
            </a:r>
            <a:r>
              <a:rPr lang="it-IT" b="1" i="1" baseline="30000" dirty="0">
                <a:solidFill>
                  <a:srgbClr val="C00000"/>
                </a:solidFill>
                <a:latin typeface="Cambria Math" pitchFamily="18" charset="0"/>
                <a:ea typeface="Cambria Math" pitchFamily="18" charset="0"/>
                <a:sym typeface="Symbol"/>
              </a:rPr>
              <a:t>R</a:t>
            </a:r>
            <a:r>
              <a:rPr lang="it-IT" b="1" i="1" dirty="0">
                <a:solidFill>
                  <a:srgbClr val="C00000"/>
                </a:solidFill>
                <a:latin typeface="Cambria Math" pitchFamily="18" charset="0"/>
                <a:ea typeface="Cambria Math" pitchFamily="18" charset="0"/>
                <a:sym typeface="Symbol"/>
              </a:rPr>
              <a:t> → 0</a:t>
            </a:r>
            <a:r>
              <a:rPr lang="it-IT" dirty="0">
                <a:solidFill>
                  <a:srgbClr val="C00000"/>
                </a:solidFill>
                <a:ea typeface="Cambria Math" pitchFamily="18" charset="0"/>
                <a:sym typeface="Symbol"/>
              </a:rPr>
              <a:t>  </a:t>
            </a:r>
            <a:r>
              <a:rPr lang="it-IT" dirty="0">
                <a:solidFill>
                  <a:srgbClr val="170AC6"/>
                </a:solidFill>
                <a:ea typeface="Cambria Math" pitchFamily="18" charset="0"/>
                <a:sym typeface="Symbol"/>
              </a:rPr>
              <a:t>quando</a:t>
            </a:r>
            <a:r>
              <a:rPr lang="it-IT" dirty="0">
                <a:solidFill>
                  <a:srgbClr val="C00000"/>
                </a:solidFill>
                <a:ea typeface="Cambria Math" pitchFamily="18" charset="0"/>
                <a:sym typeface="Symbol"/>
              </a:rPr>
              <a:t> </a:t>
            </a:r>
            <a:r>
              <a:rPr lang="it-IT" b="1" i="1" dirty="0">
                <a:solidFill>
                  <a:srgbClr val="C00000"/>
                </a:solidFill>
                <a:latin typeface="Cambria Math" pitchFamily="18" charset="0"/>
                <a:ea typeface="Cambria Math" pitchFamily="18" charset="0"/>
                <a:sym typeface="Symbol"/>
              </a:rPr>
              <a:t></a:t>
            </a:r>
            <a:r>
              <a:rPr lang="it-IT" b="1" i="1" baseline="-25000" dirty="0">
                <a:solidFill>
                  <a:srgbClr val="C00000"/>
                </a:solidFill>
                <a:latin typeface="Cambria Math" pitchFamily="18" charset="0"/>
                <a:ea typeface="Cambria Math" pitchFamily="18" charset="0"/>
                <a:sym typeface="Symbol"/>
              </a:rPr>
              <a:t>2</a:t>
            </a:r>
            <a:r>
              <a:rPr lang="it-IT" dirty="0">
                <a:solidFill>
                  <a:srgbClr val="C00000"/>
                </a:solidFill>
                <a:ea typeface="Cambria Math" pitchFamily="18" charset="0"/>
                <a:sym typeface="Symbol"/>
              </a:rPr>
              <a:t> </a:t>
            </a:r>
            <a:r>
              <a:rPr lang="it-IT" b="1" i="1" dirty="0">
                <a:solidFill>
                  <a:srgbClr val="C00000"/>
                </a:solidFill>
                <a:latin typeface="Cambria Math" pitchFamily="18" charset="0"/>
                <a:ea typeface="Cambria Math" pitchFamily="18" charset="0"/>
                <a:sym typeface="Symbol"/>
              </a:rPr>
              <a:t>→ 0</a:t>
            </a:r>
            <a:r>
              <a:rPr lang="it-IT" dirty="0">
                <a:solidFill>
                  <a:srgbClr val="C00000"/>
                </a:solidFill>
                <a:ea typeface="Cambria Math" pitchFamily="18" charset="0"/>
                <a:sym typeface="Symbol"/>
              </a:rPr>
              <a:t>  </a:t>
            </a:r>
            <a:r>
              <a:rPr lang="it-IT" dirty="0">
                <a:solidFill>
                  <a:srgbClr val="170AC6"/>
                </a:solidFill>
                <a:ea typeface="Cambria Math" pitchFamily="18" charset="0"/>
                <a:sym typeface="Symbol"/>
              </a:rPr>
              <a:t>cioè quando la soluzione è molto diluita. </a:t>
            </a:r>
            <a:r>
              <a:rPr lang="it-IT" dirty="0" smtClean="0">
                <a:solidFill>
                  <a:srgbClr val="170AC6"/>
                </a:solidFill>
                <a:ea typeface="Cambria Math" pitchFamily="18" charset="0"/>
                <a:sym typeface="Symbol"/>
              </a:rPr>
              <a:t>   Ma</a:t>
            </a:r>
            <a:r>
              <a:rPr lang="it-IT" dirty="0">
                <a:solidFill>
                  <a:srgbClr val="170AC6"/>
                </a:solidFill>
                <a:ea typeface="Cambria Math" pitchFamily="18" charset="0"/>
                <a:sym typeface="Symbol"/>
              </a:rPr>
              <a:t>…….</a:t>
            </a:r>
            <a:endParaRPr lang="en-US" dirty="0">
              <a:solidFill>
                <a:srgbClr val="170AC6"/>
              </a:solidFill>
            </a:endParaRPr>
          </a:p>
          <a:p>
            <a:pPr algn="just">
              <a:lnSpc>
                <a:spcPct val="150000"/>
              </a:lnSpc>
            </a:pPr>
            <a:endParaRPr lang="it-IT" dirty="0">
              <a:solidFill>
                <a:srgbClr val="170AC6"/>
              </a:solidFill>
              <a:sym typeface="Symbol"/>
            </a:endParaRPr>
          </a:p>
          <a:p>
            <a:pPr algn="just">
              <a:lnSpc>
                <a:spcPct val="150000"/>
              </a:lnSpc>
            </a:pPr>
            <a:r>
              <a:rPr lang="it-IT" dirty="0">
                <a:solidFill>
                  <a:srgbClr val="170AC6"/>
                </a:solidFill>
                <a:sym typeface="Symbol"/>
              </a:rPr>
              <a:t>va sottolineato che sebbene nella teoria di </a:t>
            </a:r>
            <a:r>
              <a:rPr lang="it-IT" dirty="0" err="1">
                <a:solidFill>
                  <a:srgbClr val="170AC6"/>
                </a:solidFill>
                <a:sym typeface="Symbol"/>
              </a:rPr>
              <a:t>Flory</a:t>
            </a:r>
            <a:r>
              <a:rPr lang="it-IT" dirty="0">
                <a:solidFill>
                  <a:srgbClr val="170AC6"/>
                </a:solidFill>
                <a:sym typeface="Symbol"/>
              </a:rPr>
              <a:t>-Huggins non sono state fatte ipotesi sulla diluizione, in una soluzione polimerica diluita domini polimerici (zone concentrate di segmenti di polimero) sono circondate da solvente puro. In queste condizioni non sono valide le espressioni di </a:t>
            </a:r>
            <a:r>
              <a:rPr lang="en-US" b="1" i="1" dirty="0">
                <a:solidFill>
                  <a:srgbClr val="C00000"/>
                </a:solidFill>
                <a:sym typeface="Symbol"/>
              </a:rPr>
              <a:t></a:t>
            </a:r>
            <a:r>
              <a:rPr lang="en-US" b="1" i="1" baseline="-25000" dirty="0">
                <a:solidFill>
                  <a:srgbClr val="C00000"/>
                </a:solidFill>
                <a:sym typeface="Symbol"/>
              </a:rPr>
              <a:t>1</a:t>
            </a:r>
            <a:r>
              <a:rPr lang="en-US" i="1" baseline="-25000" dirty="0">
                <a:solidFill>
                  <a:srgbClr val="C00000"/>
                </a:solidFill>
                <a:sym typeface="Symbol"/>
              </a:rPr>
              <a:t>  </a:t>
            </a:r>
            <a:r>
              <a:rPr lang="en-US" dirty="0">
                <a:solidFill>
                  <a:srgbClr val="170AC6"/>
                </a:solidFill>
                <a:sym typeface="Symbol"/>
              </a:rPr>
              <a:t>e</a:t>
            </a:r>
            <a:r>
              <a:rPr lang="en-US" i="1" baseline="-25000" dirty="0">
                <a:solidFill>
                  <a:srgbClr val="C00000"/>
                </a:solidFill>
                <a:sym typeface="Symbol"/>
              </a:rPr>
              <a:t> </a:t>
            </a:r>
            <a:r>
              <a:rPr lang="en-US" b="1" i="1" dirty="0">
                <a:solidFill>
                  <a:srgbClr val="C00000"/>
                </a:solidFill>
                <a:sym typeface="Symbol"/>
              </a:rPr>
              <a:t></a:t>
            </a:r>
            <a:r>
              <a:rPr lang="en-US" b="1" i="1" baseline="-25000" dirty="0">
                <a:solidFill>
                  <a:srgbClr val="C00000"/>
                </a:solidFill>
                <a:sym typeface="Symbol"/>
              </a:rPr>
              <a:t>2</a:t>
            </a:r>
            <a:r>
              <a:rPr lang="en-US" baseline="-25000" dirty="0">
                <a:solidFill>
                  <a:srgbClr val="C00000"/>
                </a:solidFill>
                <a:sym typeface="Symbol"/>
              </a:rPr>
              <a:t> </a:t>
            </a:r>
            <a:r>
              <a:rPr lang="it-IT" dirty="0">
                <a:solidFill>
                  <a:srgbClr val="170AC6"/>
                </a:solidFill>
                <a:sym typeface="Symbol"/>
              </a:rPr>
              <a:t>e quindi la teoria è valida per soluzioni relativamente concentrate.   Per superare questo problema è stata sviluppata una teoria ad hoc detta di </a:t>
            </a:r>
            <a:r>
              <a:rPr lang="it-IT" dirty="0" err="1">
                <a:solidFill>
                  <a:srgbClr val="170AC6"/>
                </a:solidFill>
                <a:sym typeface="Symbol"/>
              </a:rPr>
              <a:t>Flory-Krigbaum</a:t>
            </a:r>
            <a:r>
              <a:rPr lang="it-IT" dirty="0">
                <a:solidFill>
                  <a:srgbClr val="170AC6"/>
                </a:solidFill>
                <a:sym typeface="Symbol"/>
              </a:rPr>
              <a:t>.</a:t>
            </a:r>
          </a:p>
        </p:txBody>
      </p:sp>
      <p:graphicFrame>
        <p:nvGraphicFramePr>
          <p:cNvPr id="4" name="Oggetto 3"/>
          <p:cNvGraphicFramePr>
            <a:graphicFrameLocks noChangeAspect="1"/>
          </p:cNvGraphicFramePr>
          <p:nvPr>
            <p:extLst>
              <p:ext uri="{D42A27DB-BD31-4B8C-83A1-F6EECF244321}">
                <p14:modId xmlns:p14="http://schemas.microsoft.com/office/powerpoint/2010/main" val="1868490168"/>
              </p:ext>
            </p:extLst>
          </p:nvPr>
        </p:nvGraphicFramePr>
        <p:xfrm>
          <a:off x="2987824" y="548680"/>
          <a:ext cx="3082925" cy="869950"/>
        </p:xfrm>
        <a:graphic>
          <a:graphicData uri="http://schemas.openxmlformats.org/presentationml/2006/ole">
            <mc:AlternateContent xmlns:mc="http://schemas.openxmlformats.org/markup-compatibility/2006">
              <mc:Choice xmlns:v="urn:schemas-microsoft-com:vml" Requires="v">
                <p:oleObj spid="_x0000_s43013" name="Equazione" r:id="rId3" imgW="1574800" imgH="444500" progId="Equation.3">
                  <p:embed/>
                </p:oleObj>
              </mc:Choice>
              <mc:Fallback>
                <p:oleObj name="Equazione" r:id="rId3" imgW="1574800" imgH="444500" progId="Equation.3">
                  <p:embed/>
                  <p:pic>
                    <p:nvPicPr>
                      <p:cNvPr id="0" name="Oggetto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548680"/>
                        <a:ext cx="308292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99966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7403" y="548680"/>
            <a:ext cx="7775590" cy="1631216"/>
          </a:xfrm>
          <a:prstGeom prst="rect">
            <a:avLst/>
          </a:prstGeom>
          <a:noFill/>
        </p:spPr>
        <p:txBody>
          <a:bodyPr wrap="none" rtlCol="0">
            <a:spAutoFit/>
          </a:bodyPr>
          <a:lstStyle/>
          <a:p>
            <a:pPr algn="just"/>
            <a:r>
              <a:rPr lang="it-IT" sz="2000" dirty="0" smtClean="0">
                <a:solidFill>
                  <a:srgbClr val="170AC6"/>
                </a:solidFill>
              </a:rPr>
              <a:t>Consideriamo un tipico effetto della massa molecolare.</a:t>
            </a:r>
          </a:p>
          <a:p>
            <a:r>
              <a:rPr lang="it-IT" sz="2000" dirty="0" smtClean="0">
                <a:solidFill>
                  <a:srgbClr val="170AC6"/>
                </a:solidFill>
              </a:rPr>
              <a:t>Piccole frazioni molari sono ottenute con grandi frazioni in peso →</a:t>
            </a:r>
          </a:p>
          <a:p>
            <a:r>
              <a:rPr lang="it-IT" sz="2000" dirty="0" smtClean="0">
                <a:solidFill>
                  <a:srgbClr val="170AC6"/>
                </a:solidFill>
              </a:rPr>
              <a:t>le frazioni molari non sono un buon indicatore dell’idealità.</a:t>
            </a:r>
          </a:p>
          <a:p>
            <a:endParaRPr lang="it-IT" sz="2000" dirty="0">
              <a:solidFill>
                <a:srgbClr val="170AC6"/>
              </a:solidFill>
            </a:endParaRPr>
          </a:p>
          <a:p>
            <a:r>
              <a:rPr lang="it-IT" sz="2000" dirty="0" smtClean="0">
                <a:solidFill>
                  <a:srgbClr val="170AC6"/>
                </a:solidFill>
              </a:rPr>
              <a:t>Esempio:  </a:t>
            </a:r>
            <a:r>
              <a:rPr lang="it-IT" sz="2000" dirty="0" err="1" smtClean="0">
                <a:solidFill>
                  <a:srgbClr val="170AC6"/>
                </a:solidFill>
              </a:rPr>
              <a:t>MM</a:t>
            </a:r>
            <a:r>
              <a:rPr lang="it-IT" sz="2000" baseline="-25000" dirty="0" err="1" smtClean="0">
                <a:solidFill>
                  <a:srgbClr val="170AC6"/>
                </a:solidFill>
              </a:rPr>
              <a:t>pol</a:t>
            </a:r>
            <a:r>
              <a:rPr lang="it-IT" sz="2000" dirty="0" smtClean="0">
                <a:solidFill>
                  <a:srgbClr val="170AC6"/>
                </a:solidFill>
              </a:rPr>
              <a:t> = 10</a:t>
            </a:r>
            <a:r>
              <a:rPr lang="it-IT" sz="2000" baseline="30000" dirty="0" smtClean="0">
                <a:solidFill>
                  <a:srgbClr val="170AC6"/>
                </a:solidFill>
              </a:rPr>
              <a:t>5    </a:t>
            </a:r>
            <a:r>
              <a:rPr lang="it-IT" sz="2000" dirty="0" smtClean="0">
                <a:solidFill>
                  <a:srgbClr val="170AC6"/>
                </a:solidFill>
              </a:rPr>
              <a:t>  </a:t>
            </a:r>
            <a:r>
              <a:rPr lang="it-IT" sz="2000" dirty="0" err="1" smtClean="0">
                <a:solidFill>
                  <a:srgbClr val="170AC6"/>
                </a:solidFill>
              </a:rPr>
              <a:t>MM</a:t>
            </a:r>
            <a:r>
              <a:rPr lang="it-IT" sz="2000" baseline="-25000" dirty="0" err="1" smtClean="0">
                <a:solidFill>
                  <a:srgbClr val="170AC6"/>
                </a:solidFill>
              </a:rPr>
              <a:t>sol</a:t>
            </a:r>
            <a:r>
              <a:rPr lang="it-IT" sz="2000" dirty="0" smtClean="0">
                <a:solidFill>
                  <a:srgbClr val="170AC6"/>
                </a:solidFill>
              </a:rPr>
              <a:t> =10</a:t>
            </a:r>
            <a:r>
              <a:rPr lang="it-IT" sz="2000" baseline="30000" dirty="0" smtClean="0">
                <a:solidFill>
                  <a:srgbClr val="170AC6"/>
                </a:solidFill>
              </a:rPr>
              <a:t>2</a:t>
            </a:r>
            <a:r>
              <a:rPr lang="it-IT" sz="2000" dirty="0" smtClean="0">
                <a:solidFill>
                  <a:srgbClr val="170AC6"/>
                </a:solidFill>
              </a:rPr>
              <a:t>     soluzione 91% in peso di polimero</a:t>
            </a:r>
          </a:p>
        </p:txBody>
      </p:sp>
      <p:graphicFrame>
        <p:nvGraphicFramePr>
          <p:cNvPr id="3" name="Oggetto 2"/>
          <p:cNvGraphicFramePr>
            <a:graphicFrameLocks noChangeAspect="1"/>
          </p:cNvGraphicFramePr>
          <p:nvPr>
            <p:extLst>
              <p:ext uri="{D42A27DB-BD31-4B8C-83A1-F6EECF244321}">
                <p14:modId xmlns:p14="http://schemas.microsoft.com/office/powerpoint/2010/main" val="2470473118"/>
              </p:ext>
            </p:extLst>
          </p:nvPr>
        </p:nvGraphicFramePr>
        <p:xfrm>
          <a:off x="899592" y="2564904"/>
          <a:ext cx="6952046" cy="1296144"/>
        </p:xfrm>
        <a:graphic>
          <a:graphicData uri="http://schemas.openxmlformats.org/presentationml/2006/ole">
            <mc:AlternateContent xmlns:mc="http://schemas.openxmlformats.org/markup-compatibility/2006">
              <mc:Choice xmlns:v="urn:schemas-microsoft-com:vml" Requires="v">
                <p:oleObj spid="_x0000_s17639" name="Equazione" r:id="rId3" imgW="4495800" imgH="838200" progId="Equation.3">
                  <p:embed/>
                </p:oleObj>
              </mc:Choice>
              <mc:Fallback>
                <p:oleObj name="Equazione" r:id="rId3" imgW="4495800" imgH="838200" progId="Equation.3">
                  <p:embed/>
                  <p:pic>
                    <p:nvPicPr>
                      <p:cNvPr id="0" name="Picture 2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564904"/>
                        <a:ext cx="6952046" cy="1296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val="3704829391"/>
              </p:ext>
            </p:extLst>
          </p:nvPr>
        </p:nvGraphicFramePr>
        <p:xfrm>
          <a:off x="2017713" y="4292600"/>
          <a:ext cx="5060950" cy="863600"/>
        </p:xfrm>
        <a:graphic>
          <a:graphicData uri="http://schemas.openxmlformats.org/presentationml/2006/ole">
            <mc:AlternateContent xmlns:mc="http://schemas.openxmlformats.org/markup-compatibility/2006">
              <mc:Choice xmlns:v="urn:schemas-microsoft-com:vml" Requires="v">
                <p:oleObj spid="_x0000_s17640" name="Equation" r:id="rId5" imgW="2514600" imgH="431640" progId="Equation.3">
                  <p:embed/>
                </p:oleObj>
              </mc:Choice>
              <mc:Fallback>
                <p:oleObj name="Equation" r:id="rId5" imgW="2514600" imgH="431640" progId="Equation.3">
                  <p:embed/>
                  <p:pic>
                    <p:nvPicPr>
                      <p:cNvPr id="0" name="Picture 2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7713" y="4292600"/>
                        <a:ext cx="5060950"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539552" y="5661248"/>
            <a:ext cx="8046396" cy="707886"/>
          </a:xfrm>
          <a:prstGeom prst="rect">
            <a:avLst/>
          </a:prstGeom>
          <a:noFill/>
        </p:spPr>
        <p:txBody>
          <a:bodyPr wrap="square" rtlCol="0">
            <a:spAutoFit/>
          </a:bodyPr>
          <a:lstStyle/>
          <a:p>
            <a:r>
              <a:rPr lang="it-IT" sz="2000" dirty="0" smtClean="0">
                <a:solidFill>
                  <a:srgbClr val="170AC6"/>
                </a:solidFill>
              </a:rPr>
              <a:t>Il solvente è solo il 9% in peso (altamente non ideale), ma la sua frazione molare è circa 1 suggerendo un comportamento ideal</a:t>
            </a:r>
            <a:r>
              <a:rPr lang="it-IT" sz="2000" dirty="0">
                <a:solidFill>
                  <a:srgbClr val="170AC6"/>
                </a:solidFill>
              </a:rPr>
              <a:t>e</a:t>
            </a:r>
            <a:r>
              <a:rPr lang="it-IT" sz="2000" dirty="0" smtClean="0">
                <a:solidFill>
                  <a:srgbClr val="170AC6"/>
                </a:solidFill>
              </a:rPr>
              <a:t> </a:t>
            </a:r>
            <a:endParaRPr lang="en-US" sz="2000" dirty="0">
              <a:solidFill>
                <a:srgbClr val="170AC6"/>
              </a:solidFill>
            </a:endParaRPr>
          </a:p>
        </p:txBody>
      </p:sp>
    </p:spTree>
    <p:extLst>
      <p:ext uri="{BB962C8B-B14F-4D97-AF65-F5344CB8AC3E}">
        <p14:creationId xmlns:p14="http://schemas.microsoft.com/office/powerpoint/2010/main" val="1976091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3528" y="404664"/>
            <a:ext cx="8411570" cy="3477875"/>
          </a:xfrm>
          <a:prstGeom prst="rect">
            <a:avLst/>
          </a:prstGeom>
          <a:noFill/>
        </p:spPr>
        <p:txBody>
          <a:bodyPr wrap="square" rtlCol="0">
            <a:spAutoFit/>
          </a:bodyPr>
          <a:lstStyle/>
          <a:p>
            <a:pPr algn="just"/>
            <a:r>
              <a:rPr lang="it-IT" sz="2000" dirty="0" smtClean="0">
                <a:solidFill>
                  <a:srgbClr val="170AC6"/>
                </a:solidFill>
              </a:rPr>
              <a:t>La soluzione polimerica ideale va ridefinita come quella in cui l’attività del solvente è uguale alla frazione in volume del solvente.</a:t>
            </a:r>
          </a:p>
          <a:p>
            <a:pPr algn="just"/>
            <a:endParaRPr lang="it-IT" sz="2000" dirty="0">
              <a:solidFill>
                <a:srgbClr val="170AC6"/>
              </a:solidFill>
            </a:endParaRPr>
          </a:p>
          <a:p>
            <a:pPr algn="just"/>
            <a:r>
              <a:rPr lang="it-IT" sz="2000" dirty="0" smtClean="0">
                <a:solidFill>
                  <a:srgbClr val="170AC6"/>
                </a:solidFill>
              </a:rPr>
              <a:t>Questa definizione è anche valida per soluzioni qualsiasi poiché per molecole piccole la frazione molare è quasi uguale alla frazione in volume.</a:t>
            </a:r>
          </a:p>
          <a:p>
            <a:pPr algn="just"/>
            <a:endParaRPr lang="it-IT" sz="2000" dirty="0">
              <a:solidFill>
                <a:srgbClr val="170AC6"/>
              </a:solidFill>
            </a:endParaRPr>
          </a:p>
          <a:p>
            <a:pPr algn="just"/>
            <a:r>
              <a:rPr lang="it-IT" sz="2000" dirty="0" smtClean="0">
                <a:solidFill>
                  <a:srgbClr val="170AC6"/>
                </a:solidFill>
              </a:rPr>
              <a:t>La definizione di una soluzione ideale è basata sulla </a:t>
            </a:r>
            <a:r>
              <a:rPr lang="it-IT" sz="2000" b="1" i="1" dirty="0" smtClean="0">
                <a:solidFill>
                  <a:srgbClr val="C00000"/>
                </a:solidFill>
              </a:rPr>
              <a:t>interscambiabilità</a:t>
            </a:r>
            <a:r>
              <a:rPr lang="it-IT" sz="2000" dirty="0" smtClean="0">
                <a:solidFill>
                  <a:srgbClr val="C00000"/>
                </a:solidFill>
              </a:rPr>
              <a:t> </a:t>
            </a:r>
            <a:r>
              <a:rPr lang="it-IT" sz="2000" dirty="0" smtClean="0">
                <a:solidFill>
                  <a:srgbClr val="170AC6"/>
                </a:solidFill>
              </a:rPr>
              <a:t>delle molecole di soluto con quelle di solvente senza una variazione netta delle forze attrattive e repulsive.</a:t>
            </a:r>
          </a:p>
          <a:p>
            <a:pPr algn="just"/>
            <a:endParaRPr lang="it-IT" sz="2000" dirty="0">
              <a:solidFill>
                <a:srgbClr val="170AC6"/>
              </a:solidFill>
            </a:endParaRPr>
          </a:p>
          <a:p>
            <a:pPr algn="just"/>
            <a:r>
              <a:rPr lang="it-IT" sz="2000" dirty="0" smtClean="0">
                <a:solidFill>
                  <a:srgbClr val="170AC6"/>
                </a:solidFill>
              </a:rPr>
              <a:t>Quindi mescolando </a:t>
            </a:r>
            <a:r>
              <a:rPr lang="it-IT" sz="2000" b="1" i="1" dirty="0" smtClean="0">
                <a:solidFill>
                  <a:srgbClr val="C00000"/>
                </a:solidFill>
              </a:rPr>
              <a:t>n</a:t>
            </a:r>
            <a:r>
              <a:rPr lang="it-IT" sz="2000" b="1" i="1" baseline="-25000" dirty="0" smtClean="0">
                <a:solidFill>
                  <a:srgbClr val="C00000"/>
                </a:solidFill>
              </a:rPr>
              <a:t>1</a:t>
            </a:r>
            <a:r>
              <a:rPr lang="it-IT" sz="2000" dirty="0" smtClean="0">
                <a:solidFill>
                  <a:srgbClr val="170AC6"/>
                </a:solidFill>
              </a:rPr>
              <a:t> moli di soluto con </a:t>
            </a:r>
            <a:r>
              <a:rPr lang="it-IT" sz="2000" b="1" i="1" dirty="0" smtClean="0">
                <a:solidFill>
                  <a:srgbClr val="C00000"/>
                </a:solidFill>
              </a:rPr>
              <a:t>n</a:t>
            </a:r>
            <a:r>
              <a:rPr lang="it-IT" sz="2000" b="1" i="1" baseline="-25000" dirty="0" smtClean="0">
                <a:solidFill>
                  <a:srgbClr val="C00000"/>
                </a:solidFill>
              </a:rPr>
              <a:t>2</a:t>
            </a:r>
            <a:r>
              <a:rPr lang="it-IT" sz="2000" dirty="0" smtClean="0">
                <a:solidFill>
                  <a:srgbClr val="170AC6"/>
                </a:solidFill>
              </a:rPr>
              <a:t> moli di solvente si ha:</a:t>
            </a:r>
            <a:endParaRPr lang="en-US" sz="2000" dirty="0">
              <a:solidFill>
                <a:srgbClr val="170AC6"/>
              </a:solidFill>
            </a:endParaRPr>
          </a:p>
        </p:txBody>
      </p:sp>
      <p:grpSp>
        <p:nvGrpSpPr>
          <p:cNvPr id="5" name="Gruppo 4"/>
          <p:cNvGrpSpPr/>
          <p:nvPr/>
        </p:nvGrpSpPr>
        <p:grpSpPr>
          <a:xfrm>
            <a:off x="2483768" y="4390219"/>
            <a:ext cx="4164602" cy="1343037"/>
            <a:chOff x="2915816" y="4092461"/>
            <a:chExt cx="4164602" cy="1343037"/>
          </a:xfrm>
        </p:grpSpPr>
        <mc:AlternateContent xmlns:mc="http://schemas.openxmlformats.org/markup-compatibility/2006" xmlns:a14="http://schemas.microsoft.com/office/drawing/2010/main">
          <mc:Choice Requires="a14">
            <p:sp>
              <p:nvSpPr>
                <p:cNvPr id="3" name="CasellaDiTesto 2"/>
                <p:cNvSpPr txBox="1"/>
                <p:nvPr/>
              </p:nvSpPr>
              <p:spPr>
                <a:xfrm>
                  <a:off x="3866872" y="4092461"/>
                  <a:ext cx="171323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rgbClr val="170AC6"/>
                            </a:solidFill>
                            <a:latin typeface="Cambria Math"/>
                            <a:ea typeface="Cambria Math"/>
                          </a:rPr>
                          <m:t>∆</m:t>
                        </m:r>
                        <m:r>
                          <a:rPr lang="it-IT" sz="2400" b="0" i="1" smtClean="0">
                            <a:solidFill>
                              <a:srgbClr val="170AC6"/>
                            </a:solidFill>
                            <a:latin typeface="Cambria Math"/>
                            <a:ea typeface="Cambria Math"/>
                          </a:rPr>
                          <m:t>𝐻</m:t>
                        </m:r>
                        <m:r>
                          <a:rPr lang="it-IT" sz="2400" b="0" i="1" baseline="-25000" smtClean="0">
                            <a:solidFill>
                              <a:srgbClr val="170AC6"/>
                            </a:solidFill>
                            <a:latin typeface="Cambria Math"/>
                            <a:ea typeface="Cambria Math"/>
                          </a:rPr>
                          <m:t>𝑚𝑖𝑥</m:t>
                        </m:r>
                        <m:r>
                          <a:rPr lang="it-IT" sz="2400" b="0" i="1" smtClean="0">
                            <a:solidFill>
                              <a:srgbClr val="170AC6"/>
                            </a:solidFill>
                            <a:latin typeface="Cambria Math"/>
                            <a:ea typeface="Cambria Math"/>
                          </a:rPr>
                          <m:t>=0</m:t>
                        </m:r>
                      </m:oMath>
                    </m:oMathPara>
                  </a14:m>
                  <a:endParaRPr lang="en-US" sz="2400" dirty="0">
                    <a:solidFill>
                      <a:srgbClr val="170AC6"/>
                    </a:solidFill>
                  </a:endParaRPr>
                </a:p>
              </p:txBody>
            </p:sp>
          </mc:Choice>
          <mc:Fallback xmlns="">
            <p:sp>
              <p:nvSpPr>
                <p:cNvPr id="3" name="CasellaDiTesto 2"/>
                <p:cNvSpPr txBox="1">
                  <a:spLocks noRot="1" noChangeAspect="1" noMove="1" noResize="1" noEditPoints="1" noAdjustHandles="1" noChangeArrowheads="1" noChangeShapeType="1" noTextEdit="1"/>
                </p:cNvSpPr>
                <p:nvPr/>
              </p:nvSpPr>
              <p:spPr>
                <a:xfrm>
                  <a:off x="3866872" y="4092461"/>
                  <a:ext cx="1713239" cy="461665"/>
                </a:xfrm>
                <a:prstGeom prst="rect">
                  <a:avLst/>
                </a:prstGeom>
                <a:blipFill rotWithShape="1">
                  <a:blip r:embed="rId2" cstate="print"/>
                  <a:stretch>
                    <a:fillRect b="-263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asellaDiTesto 3"/>
                <p:cNvSpPr txBox="1"/>
                <p:nvPr/>
              </p:nvSpPr>
              <p:spPr>
                <a:xfrm>
                  <a:off x="2915816" y="4973833"/>
                  <a:ext cx="416460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i="1" smtClean="0">
                            <a:solidFill>
                              <a:srgbClr val="170AC6"/>
                            </a:solidFill>
                            <a:latin typeface="Cambria Math"/>
                            <a:ea typeface="Cambria Math"/>
                          </a:rPr>
                          <m:t>∆</m:t>
                        </m:r>
                        <m:r>
                          <a:rPr lang="it-IT" sz="2400" b="0" i="1" smtClean="0">
                            <a:solidFill>
                              <a:srgbClr val="170AC6"/>
                            </a:solidFill>
                            <a:latin typeface="Cambria Math"/>
                            <a:ea typeface="Cambria Math"/>
                          </a:rPr>
                          <m:t>𝑆</m:t>
                        </m:r>
                        <m:r>
                          <a:rPr lang="it-IT" sz="2400" b="0" i="1" baseline="-25000" smtClean="0">
                            <a:solidFill>
                              <a:srgbClr val="170AC6"/>
                            </a:solidFill>
                            <a:latin typeface="Cambria Math"/>
                            <a:ea typeface="Cambria Math"/>
                          </a:rPr>
                          <m:t>𝑚𝑖𝑥</m:t>
                        </m:r>
                        <m:r>
                          <a:rPr lang="it-IT" sz="2400" b="0" i="1" smtClean="0">
                            <a:solidFill>
                              <a:srgbClr val="170AC6"/>
                            </a:solidFill>
                            <a:latin typeface="Cambria Math"/>
                            <a:ea typeface="Cambria Math"/>
                          </a:rPr>
                          <m:t>=−</m:t>
                        </m:r>
                        <m:r>
                          <a:rPr lang="it-IT" sz="2400" b="0" i="1" smtClean="0">
                            <a:solidFill>
                              <a:srgbClr val="170AC6"/>
                            </a:solidFill>
                            <a:latin typeface="Cambria Math"/>
                            <a:ea typeface="Cambria Math"/>
                          </a:rPr>
                          <m:t>𝑅</m:t>
                        </m:r>
                        <m:d>
                          <m:dPr>
                            <m:ctrlPr>
                              <a:rPr lang="it-IT" sz="2400" b="0" i="1" smtClean="0">
                                <a:solidFill>
                                  <a:srgbClr val="170AC6"/>
                                </a:solidFill>
                                <a:latin typeface="Cambria Math"/>
                                <a:ea typeface="Cambria Math"/>
                              </a:rPr>
                            </m:ctrlPr>
                          </m:dPr>
                          <m:e>
                            <m:r>
                              <a:rPr lang="it-IT" sz="2400" b="0" i="1" smtClean="0">
                                <a:solidFill>
                                  <a:srgbClr val="170AC6"/>
                                </a:solidFill>
                                <a:latin typeface="Cambria Math"/>
                                <a:ea typeface="Cambria Math"/>
                              </a:rPr>
                              <m:t>𝑛</m:t>
                            </m:r>
                            <m:r>
                              <a:rPr lang="it-IT" sz="2400" b="0" i="1" baseline="-25000" smtClean="0">
                                <a:solidFill>
                                  <a:srgbClr val="170AC6"/>
                                </a:solidFill>
                                <a:latin typeface="Cambria Math"/>
                                <a:ea typeface="Cambria Math"/>
                              </a:rPr>
                              <m:t>1</m:t>
                            </m:r>
                            <m:r>
                              <a:rPr lang="it-IT" sz="2400" b="0" i="1" smtClean="0">
                                <a:solidFill>
                                  <a:srgbClr val="170AC6"/>
                                </a:solidFill>
                                <a:latin typeface="Cambria Math"/>
                                <a:ea typeface="Cambria Math"/>
                              </a:rPr>
                              <m:t>𝑙𝑛𝑋</m:t>
                            </m:r>
                            <m:r>
                              <a:rPr lang="it-IT" sz="2400" b="0" i="1" baseline="-25000" smtClean="0">
                                <a:solidFill>
                                  <a:srgbClr val="170AC6"/>
                                </a:solidFill>
                                <a:latin typeface="Cambria Math"/>
                                <a:ea typeface="Cambria Math"/>
                              </a:rPr>
                              <m:t>1</m:t>
                            </m:r>
                            <m:r>
                              <a:rPr lang="it-IT" sz="2400" b="0" i="1" smtClean="0">
                                <a:solidFill>
                                  <a:srgbClr val="170AC6"/>
                                </a:solidFill>
                                <a:latin typeface="Cambria Math"/>
                                <a:ea typeface="Cambria Math"/>
                              </a:rPr>
                              <m:t>+</m:t>
                            </m:r>
                            <m:r>
                              <a:rPr lang="it-IT" sz="2400" b="0" i="1" smtClean="0">
                                <a:solidFill>
                                  <a:srgbClr val="170AC6"/>
                                </a:solidFill>
                                <a:latin typeface="Cambria Math"/>
                                <a:ea typeface="Cambria Math"/>
                              </a:rPr>
                              <m:t>𝑛</m:t>
                            </m:r>
                            <m:r>
                              <a:rPr lang="it-IT" sz="2400" b="0" i="1" baseline="-25000" smtClean="0">
                                <a:solidFill>
                                  <a:srgbClr val="170AC6"/>
                                </a:solidFill>
                                <a:latin typeface="Cambria Math"/>
                                <a:ea typeface="Cambria Math"/>
                              </a:rPr>
                              <m:t>2</m:t>
                            </m:r>
                            <m:r>
                              <a:rPr lang="it-IT" sz="2400" b="0" i="1" smtClean="0">
                                <a:solidFill>
                                  <a:srgbClr val="170AC6"/>
                                </a:solidFill>
                                <a:latin typeface="Cambria Math"/>
                                <a:ea typeface="Cambria Math"/>
                              </a:rPr>
                              <m:t>𝑙𝑛𝑋</m:t>
                            </m:r>
                            <m:r>
                              <a:rPr lang="it-IT" sz="2400" b="0" i="1" baseline="-25000" smtClean="0">
                                <a:solidFill>
                                  <a:srgbClr val="170AC6"/>
                                </a:solidFill>
                                <a:latin typeface="Cambria Math"/>
                                <a:ea typeface="Cambria Math"/>
                              </a:rPr>
                              <m:t>2</m:t>
                            </m:r>
                          </m:e>
                        </m:d>
                      </m:oMath>
                    </m:oMathPara>
                  </a14:m>
                  <a:endParaRPr lang="en-US" sz="2400" dirty="0">
                    <a:solidFill>
                      <a:srgbClr val="170AC6"/>
                    </a:solidFill>
                  </a:endParaRPr>
                </a:p>
              </p:txBody>
            </p:sp>
          </mc:Choice>
          <mc:Fallback xmlns="">
            <p:sp>
              <p:nvSpPr>
                <p:cNvPr id="4" name="CasellaDiTesto 3"/>
                <p:cNvSpPr txBox="1">
                  <a:spLocks noRot="1" noChangeAspect="1" noMove="1" noResize="1" noEditPoints="1" noAdjustHandles="1" noChangeArrowheads="1" noChangeShapeType="1" noTextEdit="1"/>
                </p:cNvSpPr>
                <p:nvPr/>
              </p:nvSpPr>
              <p:spPr>
                <a:xfrm>
                  <a:off x="2915816" y="4973833"/>
                  <a:ext cx="4164602" cy="461665"/>
                </a:xfrm>
                <a:prstGeom prst="rect">
                  <a:avLst/>
                </a:prstGeom>
                <a:blipFill rotWithShape="1">
                  <a:blip r:embed="rId3" cstate="print"/>
                  <a:stretch>
                    <a:fillRect b="-2632"/>
                  </a:stretch>
                </a:blipFill>
              </p:spPr>
              <p:txBody>
                <a:bodyPr/>
                <a:lstStyle/>
                <a:p>
                  <a:r>
                    <a:rPr lang="en-US">
                      <a:noFill/>
                    </a:rPr>
                    <a:t> </a:t>
                  </a:r>
                </a:p>
              </p:txBody>
            </p:sp>
          </mc:Fallback>
        </mc:AlternateContent>
      </p:grpSp>
    </p:spTree>
    <p:extLst>
      <p:ext uri="{BB962C8B-B14F-4D97-AF65-F5344CB8AC3E}">
        <p14:creationId xmlns:p14="http://schemas.microsoft.com/office/powerpoint/2010/main" val="2882952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1560" y="344678"/>
            <a:ext cx="7920880" cy="1697068"/>
          </a:xfrm>
          <a:prstGeom prst="rect">
            <a:avLst/>
          </a:prstGeom>
          <a:noFill/>
        </p:spPr>
        <p:txBody>
          <a:bodyPr wrap="square" rtlCol="0">
            <a:spAutoFit/>
          </a:bodyPr>
          <a:lstStyle/>
          <a:p>
            <a:pPr algn="just">
              <a:lnSpc>
                <a:spcPct val="150000"/>
              </a:lnSpc>
            </a:pPr>
            <a:r>
              <a:rPr lang="it-IT" sz="2400" dirty="0" smtClean="0">
                <a:solidFill>
                  <a:srgbClr val="170AC6"/>
                </a:solidFill>
              </a:rPr>
              <a:t>Dati sperimentali indicano che in soluzioni polimeriche le deviazioni dall’idealità dipendono poco dalla temperatura.  Poiché:</a:t>
            </a:r>
            <a:endParaRPr lang="en-US" sz="24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val="2398019433"/>
              </p:ext>
            </p:extLst>
          </p:nvPr>
        </p:nvGraphicFramePr>
        <p:xfrm>
          <a:off x="3131840" y="1988840"/>
          <a:ext cx="2968787" cy="936104"/>
        </p:xfrm>
        <a:graphic>
          <a:graphicData uri="http://schemas.openxmlformats.org/presentationml/2006/ole">
            <mc:AlternateContent xmlns:mc="http://schemas.openxmlformats.org/markup-compatibility/2006">
              <mc:Choice xmlns:v="urn:schemas-microsoft-com:vml" Requires="v">
                <p:oleObj spid="_x0000_s18547" name="Equazione" r:id="rId3" imgW="1409088" imgH="444307" progId="Equation.3">
                  <p:embed/>
                </p:oleObj>
              </mc:Choice>
              <mc:Fallback>
                <p:oleObj name="Equazione" r:id="rId3" imgW="1409088" imgH="444307" progId="Equation.3">
                  <p:embed/>
                  <p:pic>
                    <p:nvPicPr>
                      <p:cNvPr id="0" name="Picture 10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1988840"/>
                        <a:ext cx="2968787" cy="9361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asellaDiTesto 3"/>
          <p:cNvSpPr txBox="1"/>
          <p:nvPr/>
        </p:nvSpPr>
        <p:spPr>
          <a:xfrm>
            <a:off x="611560" y="3429000"/>
            <a:ext cx="7920880" cy="2862322"/>
          </a:xfrm>
          <a:prstGeom prst="rect">
            <a:avLst/>
          </a:prstGeom>
          <a:noFill/>
        </p:spPr>
        <p:txBody>
          <a:bodyPr wrap="square" rtlCol="0">
            <a:spAutoFit/>
          </a:bodyPr>
          <a:lstStyle/>
          <a:p>
            <a:pPr algn="just">
              <a:lnSpc>
                <a:spcPct val="150000"/>
              </a:lnSpc>
            </a:pPr>
            <a:r>
              <a:rPr lang="it-IT" sz="2400" dirty="0" smtClean="0">
                <a:solidFill>
                  <a:srgbClr val="170AC6"/>
                </a:solidFill>
              </a:rPr>
              <a:t>evidentemente   </a:t>
            </a:r>
            <a:r>
              <a:rPr lang="it-IT" sz="2400" b="1" i="1" dirty="0" smtClean="0">
                <a:solidFill>
                  <a:srgbClr val="C00000"/>
                </a:solidFill>
              </a:rPr>
              <a:t>∆𝐻</a:t>
            </a:r>
            <a:r>
              <a:rPr lang="it-IT" sz="2400" b="1" i="1" baseline="-25000" dirty="0" smtClean="0">
                <a:solidFill>
                  <a:srgbClr val="C00000"/>
                </a:solidFill>
              </a:rPr>
              <a:t>𝑚𝑖𝑥</a:t>
            </a:r>
            <a:r>
              <a:rPr lang="it-IT" sz="2400" b="1" i="1" dirty="0" smtClean="0">
                <a:solidFill>
                  <a:srgbClr val="C00000"/>
                </a:solidFill>
              </a:rPr>
              <a:t> ≈ 0</a:t>
            </a:r>
            <a:r>
              <a:rPr lang="it-IT" sz="2400" dirty="0" smtClean="0">
                <a:solidFill>
                  <a:srgbClr val="170AC6"/>
                </a:solidFill>
              </a:rPr>
              <a:t>.</a:t>
            </a:r>
            <a:endParaRPr lang="it-IT" sz="2400" dirty="0">
              <a:solidFill>
                <a:srgbClr val="170AC6"/>
              </a:solidFill>
            </a:endParaRPr>
          </a:p>
          <a:p>
            <a:pPr algn="just">
              <a:lnSpc>
                <a:spcPct val="150000"/>
              </a:lnSpc>
            </a:pPr>
            <a:r>
              <a:rPr lang="it-IT" sz="2400" dirty="0" smtClean="0">
                <a:solidFill>
                  <a:srgbClr val="170AC6"/>
                </a:solidFill>
              </a:rPr>
              <a:t>La deviazione dall’idealità quindi dipende dal termine entropico.</a:t>
            </a:r>
          </a:p>
          <a:p>
            <a:pPr algn="just">
              <a:lnSpc>
                <a:spcPct val="150000"/>
              </a:lnSpc>
            </a:pPr>
            <a:r>
              <a:rPr lang="it-IT" sz="2400" dirty="0" smtClean="0">
                <a:solidFill>
                  <a:srgbClr val="170AC6"/>
                </a:solidFill>
              </a:rPr>
              <a:t>Per descrivere la formazione di una soluzione polimerica dobbiamo rivedere il termine di entropia di mescolamento</a:t>
            </a:r>
            <a:endParaRPr lang="en-US" sz="2400" dirty="0">
              <a:solidFill>
                <a:srgbClr val="170AC6"/>
              </a:solidFill>
            </a:endParaRPr>
          </a:p>
        </p:txBody>
      </p:sp>
    </p:spTree>
    <p:extLst>
      <p:ext uri="{BB962C8B-B14F-4D97-AF65-F5344CB8AC3E}">
        <p14:creationId xmlns:p14="http://schemas.microsoft.com/office/powerpoint/2010/main" val="24924993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1560" y="548680"/>
            <a:ext cx="7992888" cy="1323439"/>
          </a:xfrm>
          <a:prstGeom prst="rect">
            <a:avLst/>
          </a:prstGeom>
          <a:noFill/>
        </p:spPr>
        <p:txBody>
          <a:bodyPr wrap="square" rtlCol="0">
            <a:spAutoFit/>
          </a:bodyPr>
          <a:lstStyle/>
          <a:p>
            <a:pPr algn="just"/>
            <a:r>
              <a:rPr lang="it-IT" sz="2000" dirty="0" smtClean="0">
                <a:solidFill>
                  <a:srgbClr val="170AC6"/>
                </a:solidFill>
              </a:rPr>
              <a:t>Applichiamo la termodinamica statistica al mescolamento di due composti con molecole sferiche di uguale volume assumendo che la sostituzione di una molecola di soluto con una di solvente e viceversa non cambi le interazione delle molecole circostanti.</a:t>
            </a:r>
            <a:endParaRPr lang="en-US" sz="2000" dirty="0">
              <a:solidFill>
                <a:srgbClr val="170AC6"/>
              </a:solidFill>
            </a:endParaRPr>
          </a:p>
        </p:txBody>
      </p:sp>
      <p:sp>
        <p:nvSpPr>
          <p:cNvPr id="4" name="CasellaDiTesto 3"/>
          <p:cNvSpPr txBox="1"/>
          <p:nvPr/>
        </p:nvSpPr>
        <p:spPr>
          <a:xfrm>
            <a:off x="611560" y="3243754"/>
            <a:ext cx="8424936" cy="1015663"/>
          </a:xfrm>
          <a:prstGeom prst="rect">
            <a:avLst/>
          </a:prstGeom>
          <a:noFill/>
        </p:spPr>
        <p:txBody>
          <a:bodyPr wrap="square" rtlCol="0">
            <a:spAutoFit/>
          </a:bodyPr>
          <a:lstStyle/>
          <a:p>
            <a:r>
              <a:rPr lang="it-IT" sz="2000" dirty="0" smtClean="0">
                <a:solidFill>
                  <a:srgbClr val="170AC6"/>
                </a:solidFill>
              </a:rPr>
              <a:t>Le posizioni del reticolo sono </a:t>
            </a:r>
            <a:r>
              <a:rPr lang="it-IT" sz="2000" b="1" i="1" dirty="0" smtClean="0">
                <a:solidFill>
                  <a:srgbClr val="C00000"/>
                </a:solidFill>
              </a:rPr>
              <a:t>N</a:t>
            </a:r>
            <a:r>
              <a:rPr lang="it-IT" sz="2000" b="1" i="1" baseline="-25000" dirty="0" smtClean="0">
                <a:solidFill>
                  <a:srgbClr val="C00000"/>
                </a:solidFill>
              </a:rPr>
              <a:t>0</a:t>
            </a:r>
            <a:r>
              <a:rPr lang="it-IT" sz="2000" dirty="0" smtClean="0">
                <a:solidFill>
                  <a:srgbClr val="170AC6"/>
                </a:solidFill>
              </a:rPr>
              <a:t>, </a:t>
            </a:r>
            <a:r>
              <a:rPr lang="it-IT" sz="2000" dirty="0">
                <a:solidFill>
                  <a:srgbClr val="170AC6"/>
                </a:solidFill>
              </a:rPr>
              <a:t>le </a:t>
            </a:r>
            <a:r>
              <a:rPr lang="it-IT" sz="2000" dirty="0" smtClean="0">
                <a:solidFill>
                  <a:srgbClr val="170AC6"/>
                </a:solidFill>
              </a:rPr>
              <a:t>molecole di solvente sono </a:t>
            </a:r>
            <a:r>
              <a:rPr lang="it-IT" sz="2000" b="1" i="1" dirty="0" smtClean="0">
                <a:solidFill>
                  <a:srgbClr val="C00000"/>
                </a:solidFill>
              </a:rPr>
              <a:t>N</a:t>
            </a:r>
            <a:r>
              <a:rPr lang="it-IT" sz="2000" b="1" i="1" baseline="-25000" dirty="0" smtClean="0">
                <a:solidFill>
                  <a:srgbClr val="C00000"/>
                </a:solidFill>
              </a:rPr>
              <a:t>1</a:t>
            </a:r>
            <a:r>
              <a:rPr lang="it-IT" sz="2000" dirty="0" smtClean="0">
                <a:solidFill>
                  <a:srgbClr val="170AC6"/>
                </a:solidFill>
              </a:rPr>
              <a:t> e quelle di soluto </a:t>
            </a:r>
            <a:r>
              <a:rPr lang="it-IT" sz="2000" b="1" i="1" dirty="0" smtClean="0">
                <a:solidFill>
                  <a:srgbClr val="C00000"/>
                </a:solidFill>
              </a:rPr>
              <a:t>N</a:t>
            </a:r>
            <a:r>
              <a:rPr lang="it-IT" sz="2000" b="1" i="1" baseline="-25000" dirty="0" smtClean="0">
                <a:solidFill>
                  <a:srgbClr val="C00000"/>
                </a:solidFill>
              </a:rPr>
              <a:t>2</a:t>
            </a:r>
            <a:r>
              <a:rPr lang="it-IT" sz="2000" dirty="0" smtClean="0">
                <a:solidFill>
                  <a:srgbClr val="170AC6"/>
                </a:solidFill>
              </a:rPr>
              <a:t>.</a:t>
            </a:r>
          </a:p>
          <a:p>
            <a:r>
              <a:rPr lang="it-IT" sz="2000" dirty="0" smtClean="0">
                <a:solidFill>
                  <a:srgbClr val="170AC6"/>
                </a:solidFill>
              </a:rPr>
              <a:t>Se occupiamo tutte le posizioni:</a:t>
            </a:r>
            <a:endParaRPr lang="en-US" sz="2000" dirty="0">
              <a:solidFill>
                <a:srgbClr val="170AC6"/>
              </a:solidFill>
            </a:endParaRPr>
          </a:p>
        </p:txBody>
      </p:sp>
      <mc:AlternateContent xmlns:mc="http://schemas.openxmlformats.org/markup-compatibility/2006" xmlns:a14="http://schemas.microsoft.com/office/drawing/2010/main">
        <mc:Choice Requires="a14">
          <p:sp>
            <p:nvSpPr>
              <p:cNvPr id="5" name="CasellaDiTesto 4"/>
              <p:cNvSpPr txBox="1"/>
              <p:nvPr/>
            </p:nvSpPr>
            <p:spPr>
              <a:xfrm>
                <a:off x="3491880" y="4449306"/>
                <a:ext cx="1710725" cy="3929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it-IT" sz="2000" b="0" i="1" smtClean="0">
                          <a:solidFill>
                            <a:srgbClr val="C00000"/>
                          </a:solidFill>
                          <a:latin typeface="Cambria Math"/>
                        </a:rPr>
                        <m:t>𝑁</m:t>
                      </m:r>
                      <m:r>
                        <a:rPr lang="it-IT" sz="2000" b="0" i="1" baseline="-25000" smtClean="0">
                          <a:solidFill>
                            <a:srgbClr val="C00000"/>
                          </a:solidFill>
                          <a:latin typeface="Cambria Math"/>
                        </a:rPr>
                        <m:t>0</m:t>
                      </m:r>
                      <m:r>
                        <a:rPr lang="it-IT" sz="2000" b="0" i="1" smtClean="0">
                          <a:solidFill>
                            <a:srgbClr val="C00000"/>
                          </a:solidFill>
                          <a:latin typeface="Cambria Math"/>
                        </a:rPr>
                        <m:t>=</m:t>
                      </m:r>
                      <m:r>
                        <a:rPr lang="it-IT" sz="2000" b="0" i="1" smtClean="0">
                          <a:solidFill>
                            <a:srgbClr val="C00000"/>
                          </a:solidFill>
                          <a:latin typeface="Cambria Math"/>
                        </a:rPr>
                        <m:t>𝑁</m:t>
                      </m:r>
                      <m:r>
                        <a:rPr lang="it-IT" sz="2000" b="0" i="1" baseline="-25000" smtClean="0">
                          <a:solidFill>
                            <a:srgbClr val="C00000"/>
                          </a:solidFill>
                          <a:latin typeface="Cambria Math"/>
                        </a:rPr>
                        <m:t>1</m:t>
                      </m:r>
                      <m:r>
                        <a:rPr lang="it-IT" sz="2000" b="0" i="1" smtClean="0">
                          <a:solidFill>
                            <a:srgbClr val="C00000"/>
                          </a:solidFill>
                          <a:latin typeface="Cambria Math"/>
                        </a:rPr>
                        <m:t>+</m:t>
                      </m:r>
                      <m:r>
                        <a:rPr lang="it-IT" sz="2000" b="0" i="1" smtClean="0">
                          <a:solidFill>
                            <a:srgbClr val="C00000"/>
                          </a:solidFill>
                          <a:latin typeface="Cambria Math"/>
                        </a:rPr>
                        <m:t>𝑁</m:t>
                      </m:r>
                      <m:r>
                        <a:rPr lang="it-IT" sz="2000" b="0" i="1" baseline="-25000" smtClean="0">
                          <a:solidFill>
                            <a:srgbClr val="C00000"/>
                          </a:solidFill>
                          <a:latin typeface="Cambria Math"/>
                        </a:rPr>
                        <m:t>2</m:t>
                      </m:r>
                    </m:oMath>
                  </m:oMathPara>
                </a14:m>
                <a:endParaRPr lang="en-US" sz="2000" baseline="-25000" dirty="0">
                  <a:solidFill>
                    <a:srgbClr val="C00000"/>
                  </a:solidFill>
                </a:endParaRPr>
              </a:p>
            </p:txBody>
          </p:sp>
        </mc:Choice>
        <mc:Fallback xmlns="">
          <p:sp>
            <p:nvSpPr>
              <p:cNvPr id="5" name="CasellaDiTesto 4"/>
              <p:cNvSpPr txBox="1">
                <a:spLocks noRot="1" noChangeAspect="1" noMove="1" noResize="1" noEditPoints="1" noAdjustHandles="1" noChangeArrowheads="1" noChangeShapeType="1" noTextEdit="1"/>
              </p:cNvSpPr>
              <p:nvPr/>
            </p:nvSpPr>
            <p:spPr>
              <a:xfrm>
                <a:off x="3491880" y="4449306"/>
                <a:ext cx="1710725" cy="392993"/>
              </a:xfrm>
              <a:prstGeom prst="rect">
                <a:avLst/>
              </a:prstGeom>
              <a:blipFill rotWithShape="1">
                <a:blip r:embed="rId2" cstate="print"/>
                <a:stretch>
                  <a:fillRect b="-3125"/>
                </a:stretch>
              </a:blipFill>
            </p:spPr>
            <p:txBody>
              <a:bodyPr/>
              <a:lstStyle/>
              <a:p>
                <a:r>
                  <a:rPr lang="en-US">
                    <a:noFill/>
                  </a:rPr>
                  <a:t> </a:t>
                </a:r>
              </a:p>
            </p:txBody>
          </p:sp>
        </mc:Fallback>
      </mc:AlternateContent>
      <p:sp>
        <p:nvSpPr>
          <p:cNvPr id="6" name="CasellaDiTesto 5"/>
          <p:cNvSpPr txBox="1"/>
          <p:nvPr/>
        </p:nvSpPr>
        <p:spPr>
          <a:xfrm>
            <a:off x="611560" y="5229200"/>
            <a:ext cx="8136904" cy="707886"/>
          </a:xfrm>
          <a:prstGeom prst="rect">
            <a:avLst/>
          </a:prstGeom>
          <a:noFill/>
        </p:spPr>
        <p:txBody>
          <a:bodyPr wrap="square" rtlCol="0">
            <a:spAutoFit/>
          </a:bodyPr>
          <a:lstStyle/>
          <a:p>
            <a:r>
              <a:rPr lang="it-IT" sz="2000" dirty="0" smtClean="0">
                <a:solidFill>
                  <a:srgbClr val="170AC6"/>
                </a:solidFill>
              </a:rPr>
              <a:t>Dobbiamo definire il numero di modi di sistemare </a:t>
            </a:r>
            <a:r>
              <a:rPr lang="it-IT" sz="2000" b="1" i="1" dirty="0" smtClean="0">
                <a:solidFill>
                  <a:srgbClr val="C00000"/>
                </a:solidFill>
              </a:rPr>
              <a:t>N</a:t>
            </a:r>
            <a:r>
              <a:rPr lang="it-IT" sz="2000" b="1" i="1" baseline="-25000" dirty="0" smtClean="0">
                <a:solidFill>
                  <a:srgbClr val="C00000"/>
                </a:solidFill>
              </a:rPr>
              <a:t>1</a:t>
            </a:r>
            <a:r>
              <a:rPr lang="it-IT" sz="2000" b="1" i="1" dirty="0" smtClean="0">
                <a:solidFill>
                  <a:srgbClr val="C00000"/>
                </a:solidFill>
              </a:rPr>
              <a:t>+N</a:t>
            </a:r>
            <a:r>
              <a:rPr lang="it-IT" sz="2000" b="1" i="1" baseline="-25000" dirty="0" smtClean="0">
                <a:solidFill>
                  <a:srgbClr val="C00000"/>
                </a:solidFill>
              </a:rPr>
              <a:t>2</a:t>
            </a:r>
            <a:r>
              <a:rPr lang="it-IT" sz="2000" dirty="0" smtClean="0">
                <a:solidFill>
                  <a:srgbClr val="170AC6"/>
                </a:solidFill>
              </a:rPr>
              <a:t> molecole in </a:t>
            </a:r>
            <a:r>
              <a:rPr lang="it-IT" sz="2000" b="1" i="1" dirty="0" smtClean="0">
                <a:solidFill>
                  <a:srgbClr val="C00000"/>
                </a:solidFill>
              </a:rPr>
              <a:t>N</a:t>
            </a:r>
            <a:r>
              <a:rPr lang="it-IT" sz="2000" b="1" i="1" baseline="-25000" dirty="0" smtClean="0">
                <a:solidFill>
                  <a:srgbClr val="C00000"/>
                </a:solidFill>
              </a:rPr>
              <a:t>0</a:t>
            </a:r>
            <a:r>
              <a:rPr lang="it-IT" sz="2000" dirty="0" smtClean="0">
                <a:solidFill>
                  <a:srgbClr val="170AC6"/>
                </a:solidFill>
              </a:rPr>
              <a:t> posizioni.</a:t>
            </a:r>
            <a:endParaRPr lang="en-US" sz="2000" dirty="0">
              <a:solidFill>
                <a:srgbClr val="170AC6"/>
              </a:solidFill>
            </a:endParaRPr>
          </a:p>
        </p:txBody>
      </p:sp>
      <p:pic>
        <p:nvPicPr>
          <p:cNvPr id="2253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26966" y="1891566"/>
            <a:ext cx="1362075" cy="1285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8915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544" y="476672"/>
            <a:ext cx="3579634" cy="400110"/>
          </a:xfrm>
          <a:prstGeom prst="rect">
            <a:avLst/>
          </a:prstGeom>
          <a:noFill/>
        </p:spPr>
        <p:txBody>
          <a:bodyPr wrap="none" rtlCol="0">
            <a:spAutoFit/>
          </a:bodyPr>
          <a:lstStyle/>
          <a:p>
            <a:r>
              <a:rPr lang="it-IT" sz="2000" dirty="0" smtClean="0">
                <a:solidFill>
                  <a:srgbClr val="170AC6"/>
                </a:solidFill>
              </a:rPr>
              <a:t>Se le molecole sono distinguibili:</a:t>
            </a:r>
            <a:endParaRPr lang="en-US" sz="2000" dirty="0">
              <a:solidFill>
                <a:srgbClr val="170AC6"/>
              </a:solidFill>
            </a:endParaRPr>
          </a:p>
        </p:txBody>
      </p:sp>
      <mc:AlternateContent xmlns:mc="http://schemas.openxmlformats.org/markup-compatibility/2006" xmlns:a14="http://schemas.microsoft.com/office/drawing/2010/main">
        <mc:Choice Requires="a14">
          <p:sp>
            <p:nvSpPr>
              <p:cNvPr id="3" name="CasellaDiTesto 2"/>
              <p:cNvSpPr txBox="1"/>
              <p:nvPr/>
            </p:nvSpPr>
            <p:spPr>
              <a:xfrm>
                <a:off x="1475656" y="1099215"/>
                <a:ext cx="5317418" cy="400110"/>
              </a:xfrm>
              <a:prstGeom prst="rect">
                <a:avLst/>
              </a:prstGeom>
              <a:noFill/>
            </p:spPr>
            <p:txBody>
              <a:bodyPr wrap="none" rtlCol="0">
                <a:spAutoFit/>
              </a:bodyPr>
              <a:lstStyle/>
              <a:p>
                <a14:m>
                  <m:oMath xmlns:m="http://schemas.openxmlformats.org/officeDocument/2006/math">
                    <m:sSup>
                      <m:sSupPr>
                        <m:ctrlPr>
                          <a:rPr lang="it-IT" sz="2000" b="0" i="1" smtClean="0">
                            <a:solidFill>
                              <a:srgbClr val="C00000"/>
                            </a:solidFill>
                            <a:latin typeface="Cambria Math"/>
                            <a:sym typeface="Symbol"/>
                          </a:rPr>
                        </m:ctrlPr>
                      </m:sSupPr>
                      <m:e>
                        <m:r>
                          <a:rPr lang="en-US" sz="2000" i="1" smtClean="0">
                            <a:solidFill>
                              <a:srgbClr val="C00000"/>
                            </a:solidFill>
                            <a:latin typeface="Cambria Math"/>
                            <a:sym typeface="Symbol"/>
                          </a:rPr>
                          <m:t></m:t>
                        </m:r>
                      </m:e>
                      <m:sup>
                        <m:r>
                          <a:rPr lang="it-IT" sz="2000" b="0" i="1" smtClean="0">
                            <a:solidFill>
                              <a:srgbClr val="C00000"/>
                            </a:solidFill>
                            <a:latin typeface="Cambria Math"/>
                            <a:sym typeface="Symbol"/>
                          </a:rPr>
                          <m:t>′</m:t>
                        </m:r>
                      </m:sup>
                    </m:sSup>
                    <m:r>
                      <a:rPr lang="it-IT" sz="2000" b="0" i="1" smtClean="0">
                        <a:solidFill>
                          <a:srgbClr val="C00000"/>
                        </a:solidFill>
                        <a:latin typeface="Cambria Math"/>
                        <a:sym typeface="Symbol"/>
                      </a:rPr>
                      <m:t>=</m:t>
                    </m:r>
                    <m:r>
                      <a:rPr lang="it-IT" sz="2000" b="0" i="1" smtClean="0">
                        <a:solidFill>
                          <a:srgbClr val="C00000"/>
                        </a:solidFill>
                        <a:latin typeface="Cambria Math"/>
                        <a:sym typeface="Symbol"/>
                      </a:rPr>
                      <m:t>𝑁</m:t>
                    </m:r>
                    <m:r>
                      <a:rPr lang="it-IT" sz="2000" b="0" i="1" baseline="-25000" smtClean="0">
                        <a:solidFill>
                          <a:srgbClr val="C00000"/>
                        </a:solidFill>
                        <a:latin typeface="Cambria Math"/>
                        <a:sym typeface="Symbol"/>
                      </a:rPr>
                      <m:t>0</m:t>
                    </m:r>
                    <m:d>
                      <m:dPr>
                        <m:ctrlPr>
                          <a:rPr lang="it-IT" sz="2000" b="0" i="1" smtClean="0">
                            <a:solidFill>
                              <a:srgbClr val="C00000"/>
                            </a:solidFill>
                            <a:latin typeface="Cambria Math"/>
                            <a:sym typeface="Symbol"/>
                          </a:rPr>
                        </m:ctrlPr>
                      </m:dPr>
                      <m:e>
                        <m:r>
                          <a:rPr lang="it-IT" sz="2000" i="1">
                            <a:solidFill>
                              <a:srgbClr val="C00000"/>
                            </a:solidFill>
                            <a:latin typeface="Cambria Math"/>
                            <a:sym typeface="Symbol"/>
                          </a:rPr>
                          <m:t>𝑁</m:t>
                        </m:r>
                        <m:r>
                          <a:rPr lang="it-IT" sz="2000" i="1" baseline="-25000">
                            <a:solidFill>
                              <a:srgbClr val="C00000"/>
                            </a:solidFill>
                            <a:latin typeface="Cambria Math"/>
                            <a:sym typeface="Symbol"/>
                          </a:rPr>
                          <m:t>0</m:t>
                        </m:r>
                        <m:r>
                          <a:rPr lang="it-IT" sz="2000" i="1">
                            <a:solidFill>
                              <a:srgbClr val="C00000"/>
                            </a:solidFill>
                            <a:latin typeface="Cambria Math"/>
                            <a:sym typeface="Symbol"/>
                          </a:rPr>
                          <m:t>−1</m:t>
                        </m:r>
                        <m:r>
                          <m:rPr>
                            <m:nor/>
                          </m:rPr>
                          <a:rPr lang="en-US" sz="2000" dirty="0">
                            <a:solidFill>
                              <a:srgbClr val="C00000"/>
                            </a:solidFill>
                          </a:rPr>
                          <m:t> </m:t>
                        </m:r>
                      </m:e>
                    </m:d>
                    <m:d>
                      <m:dPr>
                        <m:ctrlPr>
                          <a:rPr lang="it-IT" sz="2000" b="0" i="1" smtClean="0">
                            <a:solidFill>
                              <a:srgbClr val="C00000"/>
                            </a:solidFill>
                            <a:latin typeface="Cambria Math"/>
                            <a:sym typeface="Symbol"/>
                          </a:rPr>
                        </m:ctrlPr>
                      </m:dPr>
                      <m:e>
                        <m:r>
                          <a:rPr lang="it-IT" sz="2000" b="0" i="1" smtClean="0">
                            <a:solidFill>
                              <a:srgbClr val="C00000"/>
                            </a:solidFill>
                            <a:latin typeface="Cambria Math"/>
                            <a:sym typeface="Symbol"/>
                          </a:rPr>
                          <m:t>𝑁</m:t>
                        </m:r>
                        <m:r>
                          <a:rPr lang="it-IT" sz="2000" b="0" i="1" baseline="-25000" smtClean="0">
                            <a:solidFill>
                              <a:srgbClr val="C00000"/>
                            </a:solidFill>
                            <a:latin typeface="Cambria Math"/>
                            <a:sym typeface="Symbol"/>
                          </a:rPr>
                          <m:t>0</m:t>
                        </m:r>
                        <m:r>
                          <a:rPr lang="it-IT" sz="2000" b="0" i="1" smtClean="0">
                            <a:solidFill>
                              <a:srgbClr val="C00000"/>
                            </a:solidFill>
                            <a:latin typeface="Cambria Math"/>
                            <a:sym typeface="Symbol"/>
                          </a:rPr>
                          <m:t>−2</m:t>
                        </m:r>
                      </m:e>
                    </m:d>
                    <m:d>
                      <m:dPr>
                        <m:ctrlPr>
                          <a:rPr lang="it-IT" sz="2000" b="0" i="1" smtClean="0">
                            <a:solidFill>
                              <a:srgbClr val="C00000"/>
                            </a:solidFill>
                            <a:latin typeface="Cambria Math"/>
                            <a:sym typeface="Symbol"/>
                          </a:rPr>
                        </m:ctrlPr>
                      </m:dPr>
                      <m:e>
                        <m:r>
                          <a:rPr lang="it-IT" sz="2000" b="0" i="1" smtClean="0">
                            <a:solidFill>
                              <a:srgbClr val="C00000"/>
                            </a:solidFill>
                            <a:latin typeface="Cambria Math"/>
                            <a:sym typeface="Symbol"/>
                          </a:rPr>
                          <m:t>𝑁</m:t>
                        </m:r>
                        <m:r>
                          <a:rPr lang="it-IT" sz="2000" b="0" i="1" baseline="-25000" smtClean="0">
                            <a:solidFill>
                              <a:srgbClr val="C00000"/>
                            </a:solidFill>
                            <a:latin typeface="Cambria Math"/>
                            <a:sym typeface="Symbol"/>
                          </a:rPr>
                          <m:t>0</m:t>
                        </m:r>
                        <m:r>
                          <a:rPr lang="it-IT" sz="2000" b="0" i="1" smtClean="0">
                            <a:solidFill>
                              <a:srgbClr val="C00000"/>
                            </a:solidFill>
                            <a:latin typeface="Cambria Math"/>
                            <a:sym typeface="Symbol"/>
                          </a:rPr>
                          <m:t>−3</m:t>
                        </m:r>
                      </m:e>
                    </m:d>
                  </m:oMath>
                </a14:m>
                <a:r>
                  <a:rPr lang="en-US" sz="2000" dirty="0" smtClean="0">
                    <a:solidFill>
                      <a:srgbClr val="C00000"/>
                    </a:solidFill>
                  </a:rPr>
                  <a:t>…..</a:t>
                </a:r>
                <a14:m>
                  <m:oMath xmlns:m="http://schemas.openxmlformats.org/officeDocument/2006/math">
                    <m:d>
                      <m:dPr>
                        <m:ctrlPr>
                          <a:rPr lang="en-US" sz="2000" i="1" dirty="0" smtClean="0">
                            <a:solidFill>
                              <a:srgbClr val="C00000"/>
                            </a:solidFill>
                            <a:latin typeface="Cambria Math"/>
                          </a:rPr>
                        </m:ctrlPr>
                      </m:dPr>
                      <m:e>
                        <m:r>
                          <a:rPr lang="it-IT" sz="2000" b="0" i="1" dirty="0" smtClean="0">
                            <a:solidFill>
                              <a:srgbClr val="C00000"/>
                            </a:solidFill>
                            <a:latin typeface="Cambria Math"/>
                          </a:rPr>
                          <m:t>1</m:t>
                        </m:r>
                      </m:e>
                    </m:d>
                    <m:r>
                      <a:rPr lang="it-IT" sz="2000" b="0" i="1" dirty="0" smtClean="0">
                        <a:solidFill>
                          <a:srgbClr val="C00000"/>
                        </a:solidFill>
                        <a:latin typeface="Cambria Math"/>
                      </a:rPr>
                      <m:t>=</m:t>
                    </m:r>
                    <m:r>
                      <a:rPr lang="it-IT" sz="2000" b="0" i="1" dirty="0" smtClean="0">
                        <a:solidFill>
                          <a:srgbClr val="C00000"/>
                        </a:solidFill>
                        <a:latin typeface="Cambria Math"/>
                      </a:rPr>
                      <m:t>𝑁</m:t>
                    </m:r>
                    <m:r>
                      <a:rPr lang="it-IT" sz="2000" b="0" i="1" baseline="-25000" dirty="0" smtClean="0">
                        <a:solidFill>
                          <a:srgbClr val="C00000"/>
                        </a:solidFill>
                        <a:latin typeface="Cambria Math"/>
                      </a:rPr>
                      <m:t>0</m:t>
                    </m:r>
                    <m:r>
                      <a:rPr lang="it-IT" sz="2000" b="0" i="1" dirty="0" smtClean="0">
                        <a:solidFill>
                          <a:srgbClr val="C00000"/>
                        </a:solidFill>
                        <a:latin typeface="Cambria Math"/>
                      </a:rPr>
                      <m:t>!</m:t>
                    </m:r>
                  </m:oMath>
                </a14:m>
                <a:endParaRPr lang="en-US" sz="2000" dirty="0">
                  <a:solidFill>
                    <a:srgbClr val="C00000"/>
                  </a:solidFill>
                </a:endParaRPr>
              </a:p>
            </p:txBody>
          </p:sp>
        </mc:Choice>
        <mc:Fallback xmlns="">
          <p:sp>
            <p:nvSpPr>
              <p:cNvPr id="3" name="CasellaDiTesto 2"/>
              <p:cNvSpPr txBox="1">
                <a:spLocks noRot="1" noChangeAspect="1" noMove="1" noResize="1" noEditPoints="1" noAdjustHandles="1" noChangeArrowheads="1" noChangeShapeType="1" noTextEdit="1"/>
              </p:cNvSpPr>
              <p:nvPr/>
            </p:nvSpPr>
            <p:spPr>
              <a:xfrm>
                <a:off x="1475656" y="1099215"/>
                <a:ext cx="5317418" cy="400110"/>
              </a:xfrm>
              <a:prstGeom prst="rect">
                <a:avLst/>
              </a:prstGeom>
              <a:blipFill rotWithShape="1">
                <a:blip r:embed="rId3" cstate="print"/>
                <a:stretch>
                  <a:fillRect t="-7576" b="-25758"/>
                </a:stretch>
              </a:blipFill>
            </p:spPr>
            <p:txBody>
              <a:bodyPr/>
              <a:lstStyle/>
              <a:p>
                <a:r>
                  <a:rPr lang="en-US">
                    <a:noFill/>
                  </a:rPr>
                  <a:t> </a:t>
                </a:r>
              </a:p>
            </p:txBody>
          </p:sp>
        </mc:Fallback>
      </mc:AlternateContent>
      <p:sp>
        <p:nvSpPr>
          <p:cNvPr id="4" name="CasellaDiTesto 3"/>
          <p:cNvSpPr txBox="1"/>
          <p:nvPr/>
        </p:nvSpPr>
        <p:spPr>
          <a:xfrm>
            <a:off x="467544" y="1772816"/>
            <a:ext cx="7861234" cy="707886"/>
          </a:xfrm>
          <a:prstGeom prst="rect">
            <a:avLst/>
          </a:prstGeom>
          <a:noFill/>
        </p:spPr>
        <p:txBody>
          <a:bodyPr wrap="square" rtlCol="0">
            <a:spAutoFit/>
          </a:bodyPr>
          <a:lstStyle/>
          <a:p>
            <a:r>
              <a:rPr lang="it-IT" sz="2000" dirty="0" smtClean="0">
                <a:solidFill>
                  <a:srgbClr val="170AC6"/>
                </a:solidFill>
              </a:rPr>
              <a:t>Le molecole di solvente e quelle di soluto sono indistinguibili fra loro e dobbiamo eliminare le permutazioni di queste molecole (</a:t>
            </a:r>
            <a:r>
              <a:rPr lang="it-IT" sz="2000" b="1" i="1" dirty="0" smtClean="0">
                <a:solidFill>
                  <a:srgbClr val="C00000"/>
                </a:solidFill>
              </a:rPr>
              <a:t>N</a:t>
            </a:r>
            <a:r>
              <a:rPr lang="it-IT" sz="2000" b="1" i="1" baseline="-25000" dirty="0" smtClean="0">
                <a:solidFill>
                  <a:srgbClr val="C00000"/>
                </a:solidFill>
              </a:rPr>
              <a:t>1</a:t>
            </a:r>
            <a:r>
              <a:rPr lang="it-IT" sz="2000" b="1" i="1" dirty="0" smtClean="0">
                <a:solidFill>
                  <a:srgbClr val="C00000"/>
                </a:solidFill>
              </a:rPr>
              <a:t>!</a:t>
            </a:r>
            <a:r>
              <a:rPr lang="it-IT" sz="2000" i="1" dirty="0" smtClean="0">
                <a:solidFill>
                  <a:srgbClr val="170AC6"/>
                </a:solidFill>
              </a:rPr>
              <a:t> </a:t>
            </a:r>
            <a:r>
              <a:rPr lang="it-IT" sz="2000" dirty="0" smtClean="0">
                <a:solidFill>
                  <a:srgbClr val="170AC6"/>
                </a:solidFill>
              </a:rPr>
              <a:t>e </a:t>
            </a:r>
            <a:r>
              <a:rPr lang="it-IT" sz="2000" b="1" i="1" dirty="0" smtClean="0">
                <a:solidFill>
                  <a:srgbClr val="C00000"/>
                </a:solidFill>
              </a:rPr>
              <a:t>N</a:t>
            </a:r>
            <a:r>
              <a:rPr lang="it-IT" sz="2000" b="1" i="1" baseline="-25000" dirty="0" smtClean="0">
                <a:solidFill>
                  <a:srgbClr val="C00000"/>
                </a:solidFill>
              </a:rPr>
              <a:t>2</a:t>
            </a:r>
            <a:r>
              <a:rPr lang="it-IT" sz="2000" b="1" i="1" dirty="0" smtClean="0">
                <a:solidFill>
                  <a:srgbClr val="C00000"/>
                </a:solidFill>
              </a:rPr>
              <a:t>!</a:t>
            </a:r>
            <a:r>
              <a:rPr lang="it-IT" sz="2000" dirty="0" smtClean="0">
                <a:solidFill>
                  <a:srgbClr val="170AC6"/>
                </a:solidFill>
              </a:rPr>
              <a:t>):</a:t>
            </a:r>
            <a:endParaRPr lang="en-US" sz="2000" dirty="0">
              <a:solidFill>
                <a:srgbClr val="170AC6"/>
              </a:solidFill>
            </a:endParaRPr>
          </a:p>
        </p:txBody>
      </p:sp>
      <p:graphicFrame>
        <p:nvGraphicFramePr>
          <p:cNvPr id="5" name="Oggetto 4"/>
          <p:cNvGraphicFramePr>
            <a:graphicFrameLocks noChangeAspect="1"/>
          </p:cNvGraphicFramePr>
          <p:nvPr>
            <p:extLst>
              <p:ext uri="{D42A27DB-BD31-4B8C-83A1-F6EECF244321}">
                <p14:modId xmlns:p14="http://schemas.microsoft.com/office/powerpoint/2010/main" val="4249052765"/>
              </p:ext>
            </p:extLst>
          </p:nvPr>
        </p:nvGraphicFramePr>
        <p:xfrm>
          <a:off x="3491880" y="2564904"/>
          <a:ext cx="1508444" cy="948298"/>
        </p:xfrm>
        <a:graphic>
          <a:graphicData uri="http://schemas.openxmlformats.org/presentationml/2006/ole">
            <mc:AlternateContent xmlns:mc="http://schemas.openxmlformats.org/markup-compatibility/2006">
              <mc:Choice xmlns:v="urn:schemas-microsoft-com:vml" Requires="v">
                <p:oleObj spid="_x0000_s19685" name="Equazione" r:id="rId4" imgW="748975" imgH="431613" progId="Equation.3">
                  <p:embed/>
                </p:oleObj>
              </mc:Choice>
              <mc:Fallback>
                <p:oleObj name="Equazione" r:id="rId4" imgW="748975" imgH="431613" progId="Equation.3">
                  <p:embed/>
                  <p:pic>
                    <p:nvPicPr>
                      <p:cNvPr id="0" name="Picture 2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1880" y="2564904"/>
                        <a:ext cx="1508444" cy="9482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467544" y="3573016"/>
            <a:ext cx="4966168" cy="400110"/>
          </a:xfrm>
          <a:prstGeom prst="rect">
            <a:avLst/>
          </a:prstGeom>
          <a:noFill/>
        </p:spPr>
        <p:txBody>
          <a:bodyPr wrap="none" rtlCol="0">
            <a:spAutoFit/>
          </a:bodyPr>
          <a:lstStyle/>
          <a:p>
            <a:r>
              <a:rPr lang="it-IT" sz="2000" dirty="0" smtClean="0">
                <a:solidFill>
                  <a:srgbClr val="170AC6"/>
                </a:solidFill>
              </a:rPr>
              <a:t>Per un sistema di puro solvente o puro soluto:</a:t>
            </a:r>
            <a:endParaRPr lang="en-US" sz="2000" dirty="0">
              <a:solidFill>
                <a:srgbClr val="170AC6"/>
              </a:solidFill>
            </a:endParaRPr>
          </a:p>
        </p:txBody>
      </p:sp>
      <p:graphicFrame>
        <p:nvGraphicFramePr>
          <p:cNvPr id="7" name="Oggetto 6"/>
          <p:cNvGraphicFramePr>
            <a:graphicFrameLocks noChangeAspect="1"/>
          </p:cNvGraphicFramePr>
          <p:nvPr>
            <p:extLst>
              <p:ext uri="{D42A27DB-BD31-4B8C-83A1-F6EECF244321}">
                <p14:modId xmlns:p14="http://schemas.microsoft.com/office/powerpoint/2010/main" val="3422321360"/>
              </p:ext>
            </p:extLst>
          </p:nvPr>
        </p:nvGraphicFramePr>
        <p:xfrm>
          <a:off x="3203848" y="4293096"/>
          <a:ext cx="2606675" cy="947738"/>
        </p:xfrm>
        <a:graphic>
          <a:graphicData uri="http://schemas.openxmlformats.org/presentationml/2006/ole">
            <mc:AlternateContent xmlns:mc="http://schemas.openxmlformats.org/markup-compatibility/2006">
              <mc:Choice xmlns:v="urn:schemas-microsoft-com:vml" Requires="v">
                <p:oleObj spid="_x0000_s19686" name="Equazione" r:id="rId6" imgW="1295400" imgH="431800" progId="Equation.3">
                  <p:embed/>
                </p:oleObj>
              </mc:Choice>
              <mc:Fallback>
                <p:oleObj name="Equazione" r:id="rId6" imgW="1295400" imgH="431800" progId="Equation.3">
                  <p:embed/>
                  <p:pic>
                    <p:nvPicPr>
                      <p:cNvPr id="0" name="Picture 2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3848" y="4293096"/>
                        <a:ext cx="2606675" cy="947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98727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1560" y="404664"/>
            <a:ext cx="5498300" cy="1323439"/>
          </a:xfrm>
          <a:prstGeom prst="rect">
            <a:avLst/>
          </a:prstGeom>
          <a:noFill/>
        </p:spPr>
        <p:txBody>
          <a:bodyPr wrap="none" rtlCol="0">
            <a:spAutoFit/>
          </a:bodyPr>
          <a:lstStyle/>
          <a:p>
            <a:r>
              <a:rPr lang="it-IT" sz="2000" dirty="0" smtClean="0">
                <a:solidFill>
                  <a:srgbClr val="170AC6"/>
                </a:solidFill>
              </a:rPr>
              <a:t>In accordo con la statistica di </a:t>
            </a:r>
            <a:r>
              <a:rPr lang="it-IT" sz="2000" dirty="0" err="1" smtClean="0">
                <a:solidFill>
                  <a:srgbClr val="170AC6"/>
                </a:solidFill>
              </a:rPr>
              <a:t>Boltzman</a:t>
            </a:r>
            <a:r>
              <a:rPr lang="it-IT" sz="2000" dirty="0" smtClean="0">
                <a:solidFill>
                  <a:srgbClr val="170AC6"/>
                </a:solidFill>
              </a:rPr>
              <a:t>:     </a:t>
            </a:r>
            <a:r>
              <a:rPr lang="it-IT" sz="2000" i="1" dirty="0" smtClean="0">
                <a:solidFill>
                  <a:srgbClr val="C00000"/>
                </a:solidFill>
              </a:rPr>
              <a:t>S = k ln</a:t>
            </a:r>
            <a:r>
              <a:rPr lang="it-IT" sz="2000" i="1" dirty="0" smtClean="0">
                <a:solidFill>
                  <a:srgbClr val="C00000"/>
                </a:solidFill>
                <a:sym typeface="Symbol"/>
              </a:rPr>
              <a:t></a:t>
            </a:r>
          </a:p>
          <a:p>
            <a:r>
              <a:rPr lang="it-IT" sz="2000" i="1" dirty="0" smtClean="0">
                <a:solidFill>
                  <a:srgbClr val="170AC6"/>
                </a:solidFill>
                <a:sym typeface="Symbol"/>
              </a:rPr>
              <a:t>K </a:t>
            </a:r>
            <a:r>
              <a:rPr lang="it-IT" sz="2000" dirty="0" smtClean="0">
                <a:solidFill>
                  <a:srgbClr val="170AC6"/>
                </a:solidFill>
                <a:sym typeface="Symbol"/>
              </a:rPr>
              <a:t>= </a:t>
            </a:r>
            <a:r>
              <a:rPr lang="it-IT" sz="2000" dirty="0" err="1" smtClean="0">
                <a:solidFill>
                  <a:srgbClr val="170AC6"/>
                </a:solidFill>
                <a:sym typeface="Symbol"/>
              </a:rPr>
              <a:t>cost</a:t>
            </a:r>
            <a:r>
              <a:rPr lang="it-IT" sz="2000" dirty="0" smtClean="0">
                <a:solidFill>
                  <a:srgbClr val="170AC6"/>
                </a:solidFill>
                <a:sym typeface="Symbol"/>
              </a:rPr>
              <a:t> di </a:t>
            </a:r>
            <a:r>
              <a:rPr lang="it-IT" sz="2000" dirty="0" err="1" smtClean="0">
                <a:solidFill>
                  <a:srgbClr val="170AC6"/>
                </a:solidFill>
                <a:sym typeface="Symbol"/>
              </a:rPr>
              <a:t>Boltzman</a:t>
            </a:r>
            <a:r>
              <a:rPr lang="it-IT" sz="2000" dirty="0" smtClean="0">
                <a:solidFill>
                  <a:srgbClr val="170AC6"/>
                </a:solidFill>
                <a:sym typeface="Symbol"/>
              </a:rPr>
              <a:t> (1.38 x 10</a:t>
            </a:r>
            <a:r>
              <a:rPr lang="it-IT" sz="2000" baseline="30000" dirty="0" smtClean="0">
                <a:solidFill>
                  <a:srgbClr val="170AC6"/>
                </a:solidFill>
                <a:sym typeface="Symbol"/>
              </a:rPr>
              <a:t>-23</a:t>
            </a:r>
            <a:r>
              <a:rPr lang="it-IT" sz="2000" dirty="0" smtClean="0">
                <a:solidFill>
                  <a:srgbClr val="170AC6"/>
                </a:solidFill>
                <a:sym typeface="Symbol"/>
              </a:rPr>
              <a:t>  J/K molecola).</a:t>
            </a:r>
          </a:p>
          <a:p>
            <a:endParaRPr lang="it-IT" sz="2000" dirty="0" smtClean="0">
              <a:solidFill>
                <a:srgbClr val="170AC6"/>
              </a:solidFill>
              <a:sym typeface="Symbol"/>
            </a:endParaRPr>
          </a:p>
          <a:p>
            <a:r>
              <a:rPr lang="it-IT" sz="2000" dirty="0" smtClean="0">
                <a:solidFill>
                  <a:srgbClr val="170AC6"/>
                </a:solidFill>
                <a:sym typeface="Symbol"/>
              </a:rPr>
              <a:t>L’entropia configurazionale </a:t>
            </a:r>
            <a:r>
              <a:rPr lang="it-IT" sz="2000" b="1" i="1" dirty="0" smtClean="0">
                <a:solidFill>
                  <a:srgbClr val="C00000"/>
                </a:solidFill>
                <a:sym typeface="Symbol"/>
              </a:rPr>
              <a:t>S</a:t>
            </a:r>
            <a:r>
              <a:rPr lang="it-IT" sz="2000" b="1" i="1" baseline="-25000" dirty="0" smtClean="0">
                <a:solidFill>
                  <a:srgbClr val="C00000"/>
                </a:solidFill>
                <a:sym typeface="Symbol"/>
              </a:rPr>
              <a:t>c</a:t>
            </a:r>
            <a:r>
              <a:rPr lang="it-IT" sz="2000" dirty="0" smtClean="0">
                <a:solidFill>
                  <a:srgbClr val="170AC6"/>
                </a:solidFill>
                <a:sym typeface="Symbol"/>
              </a:rPr>
              <a:t> è data da:</a:t>
            </a:r>
            <a:endParaRPr lang="en-US" sz="2000" dirty="0">
              <a:solidFill>
                <a:srgbClr val="170AC6"/>
              </a:solidFill>
            </a:endParaRPr>
          </a:p>
        </p:txBody>
      </p:sp>
      <mc:AlternateContent xmlns:mc="http://schemas.openxmlformats.org/markup-compatibility/2006" xmlns:a14="http://schemas.microsoft.com/office/drawing/2010/main">
        <mc:Choice Requires="a14">
          <p:sp>
            <p:nvSpPr>
              <p:cNvPr id="3" name="CasellaDiTesto 2"/>
              <p:cNvSpPr txBox="1"/>
              <p:nvPr/>
            </p:nvSpPr>
            <p:spPr>
              <a:xfrm>
                <a:off x="3360710" y="1916831"/>
                <a:ext cx="2921056" cy="3929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it-IT" sz="2000" b="0" i="1" smtClean="0">
                          <a:solidFill>
                            <a:srgbClr val="C00000"/>
                          </a:solidFill>
                          <a:latin typeface="Cambria Math"/>
                        </a:rPr>
                        <m:t>𝑆</m:t>
                      </m:r>
                      <m:r>
                        <a:rPr lang="it-IT" sz="2000" b="0" i="1" baseline="-25000" smtClean="0">
                          <a:solidFill>
                            <a:srgbClr val="C00000"/>
                          </a:solidFill>
                          <a:latin typeface="Cambria Math"/>
                        </a:rPr>
                        <m:t>𝑐</m:t>
                      </m:r>
                      <m:r>
                        <a:rPr lang="it-IT" sz="2000" b="0" i="1" smtClean="0">
                          <a:solidFill>
                            <a:srgbClr val="C00000"/>
                          </a:solidFill>
                          <a:latin typeface="Cambria Math"/>
                        </a:rPr>
                        <m:t>=</m:t>
                      </m:r>
                      <m:r>
                        <a:rPr lang="it-IT" sz="2000" b="0" i="1" smtClean="0">
                          <a:solidFill>
                            <a:srgbClr val="C00000"/>
                          </a:solidFill>
                          <a:latin typeface="Cambria Math"/>
                          <a:sym typeface="Symbol"/>
                        </a:rPr>
                        <m:t></m:t>
                      </m:r>
                      <m:r>
                        <a:rPr lang="it-IT" sz="2000" b="0" i="1" smtClean="0">
                          <a:solidFill>
                            <a:srgbClr val="C00000"/>
                          </a:solidFill>
                          <a:latin typeface="Cambria Math"/>
                        </a:rPr>
                        <m:t>𝑆</m:t>
                      </m:r>
                      <m:r>
                        <a:rPr lang="it-IT" sz="2000" b="0" i="1" baseline="-25000" smtClean="0">
                          <a:solidFill>
                            <a:srgbClr val="C00000"/>
                          </a:solidFill>
                          <a:latin typeface="Cambria Math"/>
                        </a:rPr>
                        <m:t>𝑚𝑖𝑥</m:t>
                      </m:r>
                      <m:r>
                        <a:rPr lang="it-IT" sz="2000" b="0" i="1" smtClean="0">
                          <a:solidFill>
                            <a:srgbClr val="C00000"/>
                          </a:solidFill>
                          <a:latin typeface="Cambria Math"/>
                        </a:rPr>
                        <m:t>=</m:t>
                      </m:r>
                      <m:r>
                        <a:rPr lang="it-IT" sz="2000" b="0" i="1" smtClean="0">
                          <a:solidFill>
                            <a:srgbClr val="C00000"/>
                          </a:solidFill>
                          <a:latin typeface="Cambria Math"/>
                        </a:rPr>
                        <m:t>𝑆</m:t>
                      </m:r>
                      <m:r>
                        <a:rPr lang="it-IT" sz="2000" b="0" i="1" smtClean="0">
                          <a:solidFill>
                            <a:srgbClr val="C00000"/>
                          </a:solidFill>
                          <a:latin typeface="Cambria Math"/>
                        </a:rPr>
                        <m:t>−</m:t>
                      </m:r>
                      <m:r>
                        <a:rPr lang="it-IT" sz="2000" b="0" i="1" smtClean="0">
                          <a:solidFill>
                            <a:srgbClr val="C00000"/>
                          </a:solidFill>
                          <a:latin typeface="Cambria Math"/>
                        </a:rPr>
                        <m:t>𝑆</m:t>
                      </m:r>
                      <m:r>
                        <a:rPr lang="it-IT" sz="2000" b="0" i="1" baseline="-25000" smtClean="0">
                          <a:solidFill>
                            <a:srgbClr val="C00000"/>
                          </a:solidFill>
                          <a:latin typeface="Cambria Math"/>
                        </a:rPr>
                        <m:t>1</m:t>
                      </m:r>
                      <m:r>
                        <a:rPr lang="it-IT" sz="2000" b="0" i="1" smtClean="0">
                          <a:solidFill>
                            <a:srgbClr val="C00000"/>
                          </a:solidFill>
                          <a:latin typeface="Cambria Math"/>
                        </a:rPr>
                        <m:t>−</m:t>
                      </m:r>
                      <m:r>
                        <a:rPr lang="it-IT" sz="2000" b="0" i="1" smtClean="0">
                          <a:solidFill>
                            <a:srgbClr val="C00000"/>
                          </a:solidFill>
                          <a:latin typeface="Cambria Math"/>
                        </a:rPr>
                        <m:t>𝑆</m:t>
                      </m:r>
                      <m:r>
                        <a:rPr lang="it-IT" sz="2000" b="0" i="1" baseline="-25000" smtClean="0">
                          <a:solidFill>
                            <a:srgbClr val="C00000"/>
                          </a:solidFill>
                          <a:latin typeface="Cambria Math"/>
                        </a:rPr>
                        <m:t>2</m:t>
                      </m:r>
                    </m:oMath>
                  </m:oMathPara>
                </a14:m>
                <a:endParaRPr lang="en-US" sz="2000" baseline="-25000" dirty="0">
                  <a:solidFill>
                    <a:srgbClr val="C00000"/>
                  </a:solidFill>
                </a:endParaRPr>
              </a:p>
            </p:txBody>
          </p:sp>
        </mc:Choice>
        <mc:Fallback xmlns="">
          <p:sp>
            <p:nvSpPr>
              <p:cNvPr id="3" name="CasellaDiTesto 2"/>
              <p:cNvSpPr txBox="1">
                <a:spLocks noRot="1" noChangeAspect="1" noMove="1" noResize="1" noEditPoints="1" noAdjustHandles="1" noChangeArrowheads="1" noChangeShapeType="1" noTextEdit="1"/>
              </p:cNvSpPr>
              <p:nvPr/>
            </p:nvSpPr>
            <p:spPr>
              <a:xfrm>
                <a:off x="3360710" y="1916831"/>
                <a:ext cx="2921056" cy="392993"/>
              </a:xfrm>
              <a:prstGeom prst="rect">
                <a:avLst/>
              </a:prstGeom>
              <a:blipFill rotWithShape="1">
                <a:blip r:embed="rId3" cstate="print"/>
                <a:stretch>
                  <a:fillRect b="-15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asellaDiTesto 3"/>
              <p:cNvSpPr txBox="1"/>
              <p:nvPr/>
            </p:nvSpPr>
            <p:spPr>
              <a:xfrm>
                <a:off x="2411760" y="2708919"/>
                <a:ext cx="4400499" cy="3929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it-IT" sz="2000" b="0" i="1" smtClean="0">
                          <a:solidFill>
                            <a:srgbClr val="C00000"/>
                          </a:solidFill>
                          <a:latin typeface="Cambria Math"/>
                        </a:rPr>
                        <m:t>𝑆</m:t>
                      </m:r>
                      <m:r>
                        <a:rPr lang="it-IT" sz="2000" b="0" i="1" baseline="-25000" smtClean="0">
                          <a:solidFill>
                            <a:srgbClr val="C00000"/>
                          </a:solidFill>
                          <a:latin typeface="Cambria Math"/>
                        </a:rPr>
                        <m:t>𝑐</m:t>
                      </m:r>
                      <m:r>
                        <a:rPr lang="it-IT" sz="2000" b="0" i="1" smtClean="0">
                          <a:solidFill>
                            <a:srgbClr val="C00000"/>
                          </a:solidFill>
                          <a:latin typeface="Cambria Math"/>
                        </a:rPr>
                        <m:t>=</m:t>
                      </m:r>
                      <m:r>
                        <a:rPr lang="it-IT" sz="2000" b="0" i="1" smtClean="0">
                          <a:solidFill>
                            <a:srgbClr val="C00000"/>
                          </a:solidFill>
                          <a:latin typeface="Cambria Math"/>
                          <a:sym typeface="Symbol"/>
                        </a:rPr>
                        <m:t></m:t>
                      </m:r>
                      <m:r>
                        <a:rPr lang="it-IT" sz="2000" b="0" i="1" smtClean="0">
                          <a:solidFill>
                            <a:srgbClr val="C00000"/>
                          </a:solidFill>
                          <a:latin typeface="Cambria Math"/>
                        </a:rPr>
                        <m:t>𝑆</m:t>
                      </m:r>
                      <m:r>
                        <a:rPr lang="it-IT" sz="2000" b="0" i="1" baseline="-25000" smtClean="0">
                          <a:solidFill>
                            <a:srgbClr val="C00000"/>
                          </a:solidFill>
                          <a:latin typeface="Cambria Math"/>
                        </a:rPr>
                        <m:t>𝑚𝑖𝑥</m:t>
                      </m:r>
                      <m:r>
                        <a:rPr lang="it-IT" sz="2000" b="0" i="1" smtClean="0">
                          <a:solidFill>
                            <a:srgbClr val="C00000"/>
                          </a:solidFill>
                          <a:latin typeface="Cambria Math"/>
                        </a:rPr>
                        <m:t>=</m:t>
                      </m:r>
                      <m:r>
                        <a:rPr lang="it-IT" sz="2000" b="0" i="1" smtClean="0">
                          <a:solidFill>
                            <a:srgbClr val="C00000"/>
                          </a:solidFill>
                          <a:latin typeface="Cambria Math"/>
                        </a:rPr>
                        <m:t>𝑘</m:t>
                      </m:r>
                      <m:r>
                        <a:rPr lang="it-IT" sz="2000" b="0" i="1" smtClean="0">
                          <a:solidFill>
                            <a:srgbClr val="C00000"/>
                          </a:solidFill>
                          <a:latin typeface="Cambria Math"/>
                        </a:rPr>
                        <m:t> </m:t>
                      </m:r>
                      <m:r>
                        <a:rPr lang="it-IT" sz="2000" b="0" i="1" smtClean="0">
                          <a:solidFill>
                            <a:srgbClr val="C00000"/>
                          </a:solidFill>
                          <a:latin typeface="Cambria Math"/>
                        </a:rPr>
                        <m:t>𝑙𝑛</m:t>
                      </m:r>
                      <m:r>
                        <a:rPr lang="en-US" sz="2000" i="1">
                          <a:solidFill>
                            <a:srgbClr val="C00000"/>
                          </a:solidFill>
                          <a:latin typeface="Cambria Math"/>
                          <a:sym typeface="Symbol"/>
                        </a:rPr>
                        <m:t></m:t>
                      </m:r>
                      <m:r>
                        <a:rPr lang="it-IT" sz="2000" b="0" i="1" smtClean="0">
                          <a:solidFill>
                            <a:srgbClr val="C00000"/>
                          </a:solidFill>
                          <a:latin typeface="Cambria Math"/>
                        </a:rPr>
                        <m:t>−</m:t>
                      </m:r>
                      <m:r>
                        <a:rPr lang="it-IT" sz="2000" b="0" i="1" smtClean="0">
                          <a:solidFill>
                            <a:srgbClr val="C00000"/>
                          </a:solidFill>
                          <a:latin typeface="Cambria Math"/>
                        </a:rPr>
                        <m:t>𝑘</m:t>
                      </m:r>
                      <m:r>
                        <a:rPr lang="it-IT" sz="2000" b="0" i="1" smtClean="0">
                          <a:solidFill>
                            <a:srgbClr val="C00000"/>
                          </a:solidFill>
                          <a:latin typeface="Cambria Math"/>
                        </a:rPr>
                        <m:t> </m:t>
                      </m:r>
                      <m:r>
                        <a:rPr lang="it-IT" sz="2000" b="0" i="1" smtClean="0">
                          <a:solidFill>
                            <a:srgbClr val="C00000"/>
                          </a:solidFill>
                          <a:latin typeface="Cambria Math"/>
                        </a:rPr>
                        <m:t>𝑙𝑛</m:t>
                      </m:r>
                      <m:r>
                        <a:rPr lang="en-US" sz="2000" i="1">
                          <a:solidFill>
                            <a:srgbClr val="C00000"/>
                          </a:solidFill>
                          <a:latin typeface="Cambria Math"/>
                          <a:sym typeface="Symbol"/>
                        </a:rPr>
                        <m:t></m:t>
                      </m:r>
                      <m:r>
                        <a:rPr lang="it-IT" sz="2000" b="0" i="1" baseline="-25000" smtClean="0">
                          <a:solidFill>
                            <a:srgbClr val="C00000"/>
                          </a:solidFill>
                          <a:latin typeface="Cambria Math"/>
                        </a:rPr>
                        <m:t>1</m:t>
                      </m:r>
                      <m:r>
                        <a:rPr lang="it-IT" sz="2000" b="0" i="1" smtClean="0">
                          <a:solidFill>
                            <a:srgbClr val="C00000"/>
                          </a:solidFill>
                          <a:latin typeface="Cambria Math"/>
                        </a:rPr>
                        <m:t>−</m:t>
                      </m:r>
                      <m:r>
                        <a:rPr lang="it-IT" sz="2000" b="0" i="1" smtClean="0">
                          <a:solidFill>
                            <a:srgbClr val="C00000"/>
                          </a:solidFill>
                          <a:latin typeface="Cambria Math"/>
                        </a:rPr>
                        <m:t>𝑘</m:t>
                      </m:r>
                      <m:r>
                        <a:rPr lang="it-IT" sz="2000" b="0" i="1" smtClean="0">
                          <a:solidFill>
                            <a:srgbClr val="C00000"/>
                          </a:solidFill>
                          <a:latin typeface="Cambria Math"/>
                        </a:rPr>
                        <m:t> </m:t>
                      </m:r>
                      <m:r>
                        <a:rPr lang="it-IT" sz="2000" b="0" i="1" smtClean="0">
                          <a:solidFill>
                            <a:srgbClr val="C00000"/>
                          </a:solidFill>
                          <a:latin typeface="Cambria Math"/>
                        </a:rPr>
                        <m:t>𝑙𝑛</m:t>
                      </m:r>
                      <m:r>
                        <a:rPr lang="en-US" sz="2000" i="1">
                          <a:solidFill>
                            <a:srgbClr val="C00000"/>
                          </a:solidFill>
                          <a:latin typeface="Cambria Math"/>
                          <a:sym typeface="Symbol"/>
                        </a:rPr>
                        <m:t></m:t>
                      </m:r>
                      <m:r>
                        <a:rPr lang="it-IT" sz="2000" b="0" i="1" baseline="-25000" smtClean="0">
                          <a:solidFill>
                            <a:srgbClr val="C00000"/>
                          </a:solidFill>
                          <a:latin typeface="Cambria Math"/>
                        </a:rPr>
                        <m:t>2</m:t>
                      </m:r>
                    </m:oMath>
                  </m:oMathPara>
                </a14:m>
                <a:endParaRPr lang="en-US" sz="2000" baseline="-25000" dirty="0">
                  <a:solidFill>
                    <a:srgbClr val="C00000"/>
                  </a:solidFill>
                </a:endParaRPr>
              </a:p>
            </p:txBody>
          </p:sp>
        </mc:Choice>
        <mc:Fallback xmlns="">
          <p:sp>
            <p:nvSpPr>
              <p:cNvPr id="4" name="CasellaDiTesto 3"/>
              <p:cNvSpPr txBox="1">
                <a:spLocks noRot="1" noChangeAspect="1" noMove="1" noResize="1" noEditPoints="1" noAdjustHandles="1" noChangeArrowheads="1" noChangeShapeType="1" noTextEdit="1"/>
              </p:cNvSpPr>
              <p:nvPr/>
            </p:nvSpPr>
            <p:spPr>
              <a:xfrm>
                <a:off x="2411760" y="2708919"/>
                <a:ext cx="4400499" cy="392993"/>
              </a:xfrm>
              <a:prstGeom prst="rect">
                <a:avLst/>
              </a:prstGeom>
              <a:blipFill rotWithShape="1">
                <a:blip r:embed="rId4" cstate="print"/>
                <a:stretch>
                  <a:fillRect b="-15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asellaDiTesto 4"/>
              <p:cNvSpPr txBox="1"/>
              <p:nvPr/>
            </p:nvSpPr>
            <p:spPr>
              <a:xfrm>
                <a:off x="2210037" y="3515866"/>
                <a:ext cx="4803943" cy="3929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it-IT" sz="2000" b="0" i="1" smtClean="0">
                          <a:solidFill>
                            <a:srgbClr val="C00000"/>
                          </a:solidFill>
                          <a:latin typeface="Cambria Math"/>
                        </a:rPr>
                        <m:t>𝑆</m:t>
                      </m:r>
                      <m:r>
                        <a:rPr lang="it-IT" sz="2000" b="0" i="1" baseline="-25000" smtClean="0">
                          <a:solidFill>
                            <a:srgbClr val="C00000"/>
                          </a:solidFill>
                          <a:latin typeface="Cambria Math"/>
                        </a:rPr>
                        <m:t>𝑐</m:t>
                      </m:r>
                      <m:r>
                        <a:rPr lang="it-IT" sz="2000" b="0" i="1" smtClean="0">
                          <a:solidFill>
                            <a:srgbClr val="C00000"/>
                          </a:solidFill>
                          <a:latin typeface="Cambria Math"/>
                        </a:rPr>
                        <m:t>=</m:t>
                      </m:r>
                      <m:r>
                        <a:rPr lang="it-IT" sz="2000" b="0" i="1" smtClean="0">
                          <a:solidFill>
                            <a:srgbClr val="C00000"/>
                          </a:solidFill>
                          <a:latin typeface="Cambria Math"/>
                          <a:sym typeface="Symbol"/>
                        </a:rPr>
                        <m:t></m:t>
                      </m:r>
                      <m:r>
                        <a:rPr lang="it-IT" sz="2000" b="0" i="1" smtClean="0">
                          <a:solidFill>
                            <a:srgbClr val="C00000"/>
                          </a:solidFill>
                          <a:latin typeface="Cambria Math"/>
                        </a:rPr>
                        <m:t>𝑆</m:t>
                      </m:r>
                      <m:r>
                        <a:rPr lang="it-IT" sz="2000" b="0" i="1" baseline="-25000" smtClean="0">
                          <a:solidFill>
                            <a:srgbClr val="C00000"/>
                          </a:solidFill>
                          <a:latin typeface="Cambria Math"/>
                        </a:rPr>
                        <m:t>𝑚𝑖𝑥</m:t>
                      </m:r>
                      <m:r>
                        <a:rPr lang="it-IT" sz="2000" b="0" i="1" smtClean="0">
                          <a:solidFill>
                            <a:srgbClr val="C00000"/>
                          </a:solidFill>
                          <a:latin typeface="Cambria Math"/>
                        </a:rPr>
                        <m:t>=</m:t>
                      </m:r>
                      <m:r>
                        <a:rPr lang="it-IT" sz="2000" b="0" i="1" smtClean="0">
                          <a:solidFill>
                            <a:srgbClr val="C00000"/>
                          </a:solidFill>
                          <a:latin typeface="Cambria Math"/>
                        </a:rPr>
                        <m:t>𝑘</m:t>
                      </m:r>
                      <m:r>
                        <a:rPr lang="it-IT" sz="2000" b="0" i="1" smtClean="0">
                          <a:solidFill>
                            <a:srgbClr val="C00000"/>
                          </a:solidFill>
                          <a:latin typeface="Cambria Math"/>
                        </a:rPr>
                        <m:t> </m:t>
                      </m:r>
                      <m:r>
                        <a:rPr lang="it-IT" sz="2000" b="0" i="1" smtClean="0">
                          <a:solidFill>
                            <a:srgbClr val="C00000"/>
                          </a:solidFill>
                          <a:latin typeface="Cambria Math"/>
                        </a:rPr>
                        <m:t>𝑙𝑛𝑁</m:t>
                      </m:r>
                      <m:r>
                        <a:rPr lang="it-IT" sz="2000" b="0" i="1" baseline="-25000" smtClean="0">
                          <a:solidFill>
                            <a:srgbClr val="C00000"/>
                          </a:solidFill>
                          <a:latin typeface="Cambria Math"/>
                          <a:sym typeface="Symbol"/>
                        </a:rPr>
                        <m:t>0</m:t>
                      </m:r>
                      <m:r>
                        <a:rPr lang="it-IT" sz="2000" b="0" i="1" smtClean="0">
                          <a:solidFill>
                            <a:srgbClr val="C00000"/>
                          </a:solidFill>
                          <a:latin typeface="Cambria Math"/>
                          <a:sym typeface="Symbol"/>
                        </a:rPr>
                        <m:t>!</m:t>
                      </m:r>
                      <m:r>
                        <a:rPr lang="it-IT" sz="2000" b="0" i="1" smtClean="0">
                          <a:solidFill>
                            <a:srgbClr val="C00000"/>
                          </a:solidFill>
                          <a:latin typeface="Cambria Math"/>
                        </a:rPr>
                        <m:t>−</m:t>
                      </m:r>
                      <m:r>
                        <a:rPr lang="it-IT" sz="2000" b="0" i="1" smtClean="0">
                          <a:solidFill>
                            <a:srgbClr val="C00000"/>
                          </a:solidFill>
                          <a:latin typeface="Cambria Math"/>
                        </a:rPr>
                        <m:t>𝑘</m:t>
                      </m:r>
                      <m:r>
                        <a:rPr lang="it-IT" sz="2000" b="0" i="1" smtClean="0">
                          <a:solidFill>
                            <a:srgbClr val="C00000"/>
                          </a:solidFill>
                          <a:latin typeface="Cambria Math"/>
                        </a:rPr>
                        <m:t> </m:t>
                      </m:r>
                      <m:r>
                        <a:rPr lang="it-IT" sz="2000" b="0" i="1" smtClean="0">
                          <a:solidFill>
                            <a:srgbClr val="C00000"/>
                          </a:solidFill>
                          <a:latin typeface="Cambria Math"/>
                        </a:rPr>
                        <m:t>𝑙𝑛𝑁</m:t>
                      </m:r>
                      <m:r>
                        <a:rPr lang="it-IT" sz="2000" b="0" i="1" baseline="-25000" smtClean="0">
                          <a:solidFill>
                            <a:srgbClr val="C00000"/>
                          </a:solidFill>
                          <a:latin typeface="Cambria Math"/>
                        </a:rPr>
                        <m:t>1</m:t>
                      </m:r>
                      <m:r>
                        <a:rPr lang="it-IT" sz="2000" i="1">
                          <a:solidFill>
                            <a:srgbClr val="C00000"/>
                          </a:solidFill>
                          <a:latin typeface="Cambria Math"/>
                        </a:rPr>
                        <m:t>!</m:t>
                      </m:r>
                      <m:r>
                        <a:rPr lang="it-IT" sz="2000" b="0" i="1" smtClean="0">
                          <a:solidFill>
                            <a:srgbClr val="C00000"/>
                          </a:solidFill>
                          <a:latin typeface="Cambria Math"/>
                        </a:rPr>
                        <m:t>−</m:t>
                      </m:r>
                      <m:r>
                        <a:rPr lang="it-IT" sz="2000" b="0" i="1" smtClean="0">
                          <a:solidFill>
                            <a:srgbClr val="C00000"/>
                          </a:solidFill>
                          <a:latin typeface="Cambria Math"/>
                        </a:rPr>
                        <m:t>𝑘</m:t>
                      </m:r>
                      <m:r>
                        <a:rPr lang="it-IT" sz="2000" b="0" i="1" smtClean="0">
                          <a:solidFill>
                            <a:srgbClr val="C00000"/>
                          </a:solidFill>
                          <a:latin typeface="Cambria Math"/>
                        </a:rPr>
                        <m:t> </m:t>
                      </m:r>
                      <m:r>
                        <a:rPr lang="it-IT" sz="2000" b="0" i="1" smtClean="0">
                          <a:solidFill>
                            <a:srgbClr val="C00000"/>
                          </a:solidFill>
                          <a:latin typeface="Cambria Math"/>
                        </a:rPr>
                        <m:t>𝑙𝑛𝑁</m:t>
                      </m:r>
                      <m:r>
                        <a:rPr lang="it-IT" sz="2000" b="0" i="1" baseline="-25000" smtClean="0">
                          <a:solidFill>
                            <a:srgbClr val="C00000"/>
                          </a:solidFill>
                          <a:latin typeface="Cambria Math"/>
                        </a:rPr>
                        <m:t>2</m:t>
                      </m:r>
                      <m:r>
                        <a:rPr lang="it-IT" sz="2000" i="1">
                          <a:solidFill>
                            <a:srgbClr val="C00000"/>
                          </a:solidFill>
                          <a:latin typeface="Cambria Math"/>
                        </a:rPr>
                        <m:t>!</m:t>
                      </m:r>
                    </m:oMath>
                  </m:oMathPara>
                </a14:m>
                <a:endParaRPr lang="en-US" sz="2000" baseline="-25000" dirty="0">
                  <a:solidFill>
                    <a:srgbClr val="C00000"/>
                  </a:solidFill>
                </a:endParaRPr>
              </a:p>
            </p:txBody>
          </p:sp>
        </mc:Choice>
        <mc:Fallback xmlns="">
          <p:sp>
            <p:nvSpPr>
              <p:cNvPr id="5" name="CasellaDiTesto 4"/>
              <p:cNvSpPr txBox="1">
                <a:spLocks noRot="1" noChangeAspect="1" noMove="1" noResize="1" noEditPoints="1" noAdjustHandles="1" noChangeArrowheads="1" noChangeShapeType="1" noTextEdit="1"/>
              </p:cNvSpPr>
              <p:nvPr/>
            </p:nvSpPr>
            <p:spPr>
              <a:xfrm>
                <a:off x="2210037" y="3515866"/>
                <a:ext cx="4803943" cy="392993"/>
              </a:xfrm>
              <a:prstGeom prst="rect">
                <a:avLst/>
              </a:prstGeom>
              <a:blipFill rotWithShape="1">
                <a:blip r:embed="rId5" cstate="print"/>
                <a:stretch>
                  <a:fillRect b="-3125"/>
                </a:stretch>
              </a:blipFill>
            </p:spPr>
            <p:txBody>
              <a:bodyPr/>
              <a:lstStyle/>
              <a:p>
                <a:r>
                  <a:rPr lang="en-US">
                    <a:noFill/>
                  </a:rPr>
                  <a:t> </a:t>
                </a:r>
              </a:p>
            </p:txBody>
          </p:sp>
        </mc:Fallback>
      </mc:AlternateContent>
      <p:sp>
        <p:nvSpPr>
          <p:cNvPr id="6" name="CasellaDiTesto 5"/>
          <p:cNvSpPr txBox="1"/>
          <p:nvPr/>
        </p:nvSpPr>
        <p:spPr>
          <a:xfrm>
            <a:off x="611560" y="4165049"/>
            <a:ext cx="8256238" cy="707886"/>
          </a:xfrm>
          <a:prstGeom prst="rect">
            <a:avLst/>
          </a:prstGeom>
          <a:noFill/>
        </p:spPr>
        <p:txBody>
          <a:bodyPr wrap="square" rtlCol="0">
            <a:spAutoFit/>
          </a:bodyPr>
          <a:lstStyle/>
          <a:p>
            <a:r>
              <a:rPr lang="it-IT" sz="2000" dirty="0" smtClean="0">
                <a:solidFill>
                  <a:srgbClr val="170AC6"/>
                </a:solidFill>
              </a:rPr>
              <a:t>Per risolvere questa equazione dobbiamo usare l’</a:t>
            </a:r>
            <a:r>
              <a:rPr lang="it-IT" sz="2000" b="1" i="1" dirty="0" smtClean="0">
                <a:solidFill>
                  <a:srgbClr val="C00000"/>
                </a:solidFill>
              </a:rPr>
              <a:t>approssimazione di Stirling </a:t>
            </a:r>
            <a:r>
              <a:rPr lang="it-IT" sz="2000" dirty="0" smtClean="0">
                <a:solidFill>
                  <a:srgbClr val="170AC6"/>
                </a:solidFill>
              </a:rPr>
              <a:t>per </a:t>
            </a:r>
            <a:r>
              <a:rPr lang="it-IT" sz="2000" b="1" i="1" dirty="0" smtClean="0">
                <a:solidFill>
                  <a:srgbClr val="C00000"/>
                </a:solidFill>
              </a:rPr>
              <a:t>N molto grandi</a:t>
            </a:r>
            <a:r>
              <a:rPr lang="it-IT" sz="2000" dirty="0" smtClean="0">
                <a:solidFill>
                  <a:srgbClr val="170AC6"/>
                </a:solidFill>
              </a:rPr>
              <a:t>:</a:t>
            </a:r>
            <a:endParaRPr lang="en-US" sz="2000" dirty="0">
              <a:solidFill>
                <a:srgbClr val="170AC6"/>
              </a:solidFill>
            </a:endParaRPr>
          </a:p>
        </p:txBody>
      </p:sp>
      <p:graphicFrame>
        <p:nvGraphicFramePr>
          <p:cNvPr id="7" name="Oggetto 6"/>
          <p:cNvGraphicFramePr>
            <a:graphicFrameLocks noChangeAspect="1"/>
          </p:cNvGraphicFramePr>
          <p:nvPr>
            <p:extLst>
              <p:ext uri="{D42A27DB-BD31-4B8C-83A1-F6EECF244321}">
                <p14:modId xmlns:p14="http://schemas.microsoft.com/office/powerpoint/2010/main" val="1480177250"/>
              </p:ext>
            </p:extLst>
          </p:nvPr>
        </p:nvGraphicFramePr>
        <p:xfrm>
          <a:off x="2051719" y="5013176"/>
          <a:ext cx="4464497" cy="792088"/>
        </p:xfrm>
        <a:graphic>
          <a:graphicData uri="http://schemas.openxmlformats.org/presentationml/2006/ole">
            <mc:AlternateContent xmlns:mc="http://schemas.openxmlformats.org/markup-compatibility/2006">
              <mc:Choice xmlns:v="urn:schemas-microsoft-com:vml" Requires="v">
                <p:oleObj spid="_x0000_s20593" name="Equazione" r:id="rId6" imgW="2527300" imgH="469900" progId="Equation.3">
                  <p:embed/>
                </p:oleObj>
              </mc:Choice>
              <mc:Fallback>
                <p:oleObj name="Equazione" r:id="rId6" imgW="2527300" imgH="469900" progId="Equation.3">
                  <p:embed/>
                  <p:pic>
                    <p:nvPicPr>
                      <p:cNvPr id="0" name="Picture 10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19" y="5013176"/>
                        <a:ext cx="4464497" cy="792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42169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3346247958"/>
              </p:ext>
            </p:extLst>
          </p:nvPr>
        </p:nvGraphicFramePr>
        <p:xfrm>
          <a:off x="107504" y="484588"/>
          <a:ext cx="9001000" cy="424131"/>
        </p:xfrm>
        <a:graphic>
          <a:graphicData uri="http://schemas.openxmlformats.org/presentationml/2006/ole">
            <mc:AlternateContent xmlns:mc="http://schemas.openxmlformats.org/markup-compatibility/2006">
              <mc:Choice xmlns:v="urn:schemas-microsoft-com:vml" Requires="v">
                <p:oleObj spid="_x0000_s22045" name="Equazione" r:id="rId3" imgW="4851400" imgH="228600" progId="Equation.3">
                  <p:embed/>
                </p:oleObj>
              </mc:Choice>
              <mc:Fallback>
                <p:oleObj name="Equazione" r:id="rId3" imgW="4851400" imgH="228600" progId="Equation.3">
                  <p:embed/>
                  <p:pic>
                    <p:nvPicPr>
                      <p:cNvPr id="0" name="Picture 5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484588"/>
                        <a:ext cx="9001000" cy="4241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ggetto 2"/>
          <p:cNvGraphicFramePr>
            <a:graphicFrameLocks noChangeAspect="1"/>
          </p:cNvGraphicFramePr>
          <p:nvPr>
            <p:extLst>
              <p:ext uri="{D42A27DB-BD31-4B8C-83A1-F6EECF244321}">
                <p14:modId xmlns:p14="http://schemas.microsoft.com/office/powerpoint/2010/main" val="2564818092"/>
              </p:ext>
            </p:extLst>
          </p:nvPr>
        </p:nvGraphicFramePr>
        <p:xfrm>
          <a:off x="612547" y="1268412"/>
          <a:ext cx="7847885" cy="432395"/>
        </p:xfrm>
        <a:graphic>
          <a:graphicData uri="http://schemas.openxmlformats.org/presentationml/2006/ole">
            <mc:AlternateContent xmlns:mc="http://schemas.openxmlformats.org/markup-compatibility/2006">
              <mc:Choice xmlns:v="urn:schemas-microsoft-com:vml" Requires="v">
                <p:oleObj spid="_x0000_s22046" name="Equazione" r:id="rId5" imgW="4152900" imgH="228600" progId="Equation.3">
                  <p:embed/>
                </p:oleObj>
              </mc:Choice>
              <mc:Fallback>
                <p:oleObj name="Equazione" r:id="rId5" imgW="4152900" imgH="228600" progId="Equation.3">
                  <p:embed/>
                  <p:pic>
                    <p:nvPicPr>
                      <p:cNvPr id="0" name="Picture 5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547" y="1268412"/>
                        <a:ext cx="7847885" cy="4323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val="1119588273"/>
              </p:ext>
            </p:extLst>
          </p:nvPr>
        </p:nvGraphicFramePr>
        <p:xfrm>
          <a:off x="1907704" y="1916831"/>
          <a:ext cx="5256584" cy="815647"/>
        </p:xfrm>
        <a:graphic>
          <a:graphicData uri="http://schemas.openxmlformats.org/presentationml/2006/ole">
            <mc:AlternateContent xmlns:mc="http://schemas.openxmlformats.org/markup-compatibility/2006">
              <mc:Choice xmlns:v="urn:schemas-microsoft-com:vml" Requires="v">
                <p:oleObj spid="_x0000_s22047" name="Equazione" r:id="rId7" imgW="3111500" imgH="482600" progId="Equation.3">
                  <p:embed/>
                </p:oleObj>
              </mc:Choice>
              <mc:Fallback>
                <p:oleObj name="Equazione" r:id="rId7" imgW="3111500" imgH="482600" progId="Equation.3">
                  <p:embed/>
                  <p:pic>
                    <p:nvPicPr>
                      <p:cNvPr id="0" name="Picture 5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7704" y="1916831"/>
                        <a:ext cx="5256584" cy="8156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asellaDiTesto 4"/>
          <p:cNvSpPr txBox="1"/>
          <p:nvPr/>
        </p:nvSpPr>
        <p:spPr>
          <a:xfrm>
            <a:off x="467544" y="2990822"/>
            <a:ext cx="6891630" cy="400110"/>
          </a:xfrm>
          <a:prstGeom prst="rect">
            <a:avLst/>
          </a:prstGeom>
          <a:noFill/>
        </p:spPr>
        <p:txBody>
          <a:bodyPr wrap="none" rtlCol="0">
            <a:spAutoFit/>
          </a:bodyPr>
          <a:lstStyle/>
          <a:p>
            <a:r>
              <a:rPr lang="it-IT" sz="2000" dirty="0" smtClean="0">
                <a:solidFill>
                  <a:srgbClr val="170AC6"/>
                </a:solidFill>
              </a:rPr>
              <a:t>Poiché </a:t>
            </a:r>
            <a:r>
              <a:rPr lang="it-IT" sz="2000" b="1" i="1" dirty="0" smtClean="0">
                <a:solidFill>
                  <a:srgbClr val="C00000"/>
                </a:solidFill>
              </a:rPr>
              <a:t>R = N</a:t>
            </a:r>
            <a:r>
              <a:rPr lang="it-IT" sz="2000" b="1" i="1" baseline="-25000" dirty="0" smtClean="0">
                <a:solidFill>
                  <a:srgbClr val="C00000"/>
                </a:solidFill>
              </a:rPr>
              <a:t>A  </a:t>
            </a:r>
            <a:r>
              <a:rPr lang="it-IT" sz="2000" b="1" i="1" dirty="0" smtClean="0">
                <a:solidFill>
                  <a:srgbClr val="C00000"/>
                </a:solidFill>
              </a:rPr>
              <a:t>k</a:t>
            </a:r>
            <a:r>
              <a:rPr lang="it-IT" sz="2000" i="1" dirty="0" smtClean="0">
                <a:solidFill>
                  <a:srgbClr val="170AC6"/>
                </a:solidFill>
              </a:rPr>
              <a:t>    </a:t>
            </a:r>
            <a:r>
              <a:rPr lang="it-IT" sz="2000" dirty="0" smtClean="0">
                <a:solidFill>
                  <a:srgbClr val="170AC6"/>
                </a:solidFill>
              </a:rPr>
              <a:t>e  le moli degli </a:t>
            </a:r>
            <a:r>
              <a:rPr lang="it-IT" sz="2000" i="1" dirty="0" smtClean="0">
                <a:solidFill>
                  <a:srgbClr val="170AC6"/>
                </a:solidFill>
              </a:rPr>
              <a:t> </a:t>
            </a:r>
            <a:r>
              <a:rPr lang="it-IT" sz="2000" b="1" i="1" dirty="0" smtClean="0">
                <a:solidFill>
                  <a:srgbClr val="C00000"/>
                </a:solidFill>
              </a:rPr>
              <a:t>i</a:t>
            </a:r>
            <a:r>
              <a:rPr lang="it-IT" sz="2000" i="1" dirty="0" smtClean="0">
                <a:solidFill>
                  <a:srgbClr val="170AC6"/>
                </a:solidFill>
              </a:rPr>
              <a:t>  </a:t>
            </a:r>
            <a:r>
              <a:rPr lang="it-IT" sz="2000" dirty="0" smtClean="0">
                <a:solidFill>
                  <a:srgbClr val="170AC6"/>
                </a:solidFill>
              </a:rPr>
              <a:t>componenti  </a:t>
            </a:r>
            <a:r>
              <a:rPr lang="it-IT" sz="2000" i="1" dirty="0" smtClean="0">
                <a:solidFill>
                  <a:srgbClr val="170AC6"/>
                </a:solidFill>
              </a:rPr>
              <a:t> </a:t>
            </a:r>
            <a:r>
              <a:rPr lang="it-IT" sz="2000" b="1" i="1" dirty="0" smtClean="0">
                <a:solidFill>
                  <a:srgbClr val="C00000"/>
                </a:solidFill>
              </a:rPr>
              <a:t>n</a:t>
            </a:r>
            <a:r>
              <a:rPr lang="it-IT" sz="2000" b="1" i="1" baseline="-25000" dirty="0" smtClean="0">
                <a:solidFill>
                  <a:srgbClr val="C00000"/>
                </a:solidFill>
              </a:rPr>
              <a:t>i</a:t>
            </a:r>
            <a:r>
              <a:rPr lang="it-IT" sz="2000" i="1" dirty="0" smtClean="0">
                <a:solidFill>
                  <a:srgbClr val="170AC6"/>
                </a:solidFill>
              </a:rPr>
              <a:t>   </a:t>
            </a:r>
            <a:r>
              <a:rPr lang="it-IT" sz="2000" dirty="0" smtClean="0">
                <a:solidFill>
                  <a:srgbClr val="170AC6"/>
                </a:solidFill>
              </a:rPr>
              <a:t>sono</a:t>
            </a:r>
            <a:r>
              <a:rPr lang="it-IT" sz="2000" i="1" dirty="0" smtClean="0">
                <a:solidFill>
                  <a:srgbClr val="170AC6"/>
                </a:solidFill>
              </a:rPr>
              <a:t>   </a:t>
            </a:r>
            <a:r>
              <a:rPr lang="it-IT" sz="2000" b="1" i="1" dirty="0" smtClean="0">
                <a:solidFill>
                  <a:srgbClr val="C00000"/>
                </a:solidFill>
              </a:rPr>
              <a:t>N</a:t>
            </a:r>
            <a:r>
              <a:rPr lang="it-IT" sz="2000" b="1" i="1" baseline="-25000" dirty="0" smtClean="0">
                <a:solidFill>
                  <a:srgbClr val="C00000"/>
                </a:solidFill>
              </a:rPr>
              <a:t>i </a:t>
            </a:r>
            <a:r>
              <a:rPr lang="it-IT" sz="2000" b="1" i="1" dirty="0" smtClean="0">
                <a:solidFill>
                  <a:srgbClr val="C00000"/>
                </a:solidFill>
              </a:rPr>
              <a:t>/N</a:t>
            </a:r>
            <a:r>
              <a:rPr lang="it-IT" sz="2000" b="1" i="1" baseline="-25000" dirty="0" smtClean="0">
                <a:solidFill>
                  <a:srgbClr val="C00000"/>
                </a:solidFill>
              </a:rPr>
              <a:t>A</a:t>
            </a:r>
            <a:endParaRPr lang="en-US" sz="2000" b="1" i="1" baseline="-25000" dirty="0">
              <a:solidFill>
                <a:srgbClr val="C00000"/>
              </a:solidFill>
            </a:endParaRPr>
          </a:p>
        </p:txBody>
      </p:sp>
      <p:graphicFrame>
        <p:nvGraphicFramePr>
          <p:cNvPr id="6" name="Oggetto 5"/>
          <p:cNvGraphicFramePr>
            <a:graphicFrameLocks noChangeAspect="1"/>
          </p:cNvGraphicFramePr>
          <p:nvPr>
            <p:extLst>
              <p:ext uri="{D42A27DB-BD31-4B8C-83A1-F6EECF244321}">
                <p14:modId xmlns:p14="http://schemas.microsoft.com/office/powerpoint/2010/main" val="1049982504"/>
              </p:ext>
            </p:extLst>
          </p:nvPr>
        </p:nvGraphicFramePr>
        <p:xfrm>
          <a:off x="2123728" y="3933056"/>
          <a:ext cx="4729695" cy="504056"/>
        </p:xfrm>
        <a:graphic>
          <a:graphicData uri="http://schemas.openxmlformats.org/presentationml/2006/ole">
            <mc:AlternateContent xmlns:mc="http://schemas.openxmlformats.org/markup-compatibility/2006">
              <mc:Choice xmlns:v="urn:schemas-microsoft-com:vml" Requires="v">
                <p:oleObj spid="_x0000_s22048" name="Equazione" r:id="rId9" imgW="2146300" imgH="228600" progId="Equation.3">
                  <p:embed/>
                </p:oleObj>
              </mc:Choice>
              <mc:Fallback>
                <p:oleObj name="Equazione" r:id="rId9" imgW="2146300" imgH="228600" progId="Equation.3">
                  <p:embed/>
                  <p:pic>
                    <p:nvPicPr>
                      <p:cNvPr id="0" name="Picture 5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23728" y="3933056"/>
                        <a:ext cx="4729695" cy="5040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CasellaDiTesto 6"/>
          <p:cNvSpPr txBox="1"/>
          <p:nvPr/>
        </p:nvSpPr>
        <p:spPr>
          <a:xfrm>
            <a:off x="539553" y="4725144"/>
            <a:ext cx="8424936" cy="707886"/>
          </a:xfrm>
          <a:prstGeom prst="rect">
            <a:avLst/>
          </a:prstGeom>
          <a:noFill/>
        </p:spPr>
        <p:txBody>
          <a:bodyPr wrap="square" rtlCol="0">
            <a:spAutoFit/>
          </a:bodyPr>
          <a:lstStyle/>
          <a:p>
            <a:r>
              <a:rPr lang="it-IT" sz="2000" dirty="0" smtClean="0">
                <a:solidFill>
                  <a:srgbClr val="170AC6"/>
                </a:solidFill>
              </a:rPr>
              <a:t>La </a:t>
            </a:r>
            <a:r>
              <a:rPr lang="it-IT" sz="2000" b="1" i="1" dirty="0" smtClean="0">
                <a:solidFill>
                  <a:srgbClr val="C00000"/>
                </a:solidFill>
              </a:rPr>
              <a:t>variazione di entropia è &gt; 0 </a:t>
            </a:r>
            <a:r>
              <a:rPr lang="it-IT" sz="2000" dirty="0" smtClean="0">
                <a:solidFill>
                  <a:srgbClr val="170AC6"/>
                </a:solidFill>
              </a:rPr>
              <a:t>e quindi il termine entropico al mescolamento è sempre favorevole: </a:t>
            </a:r>
          </a:p>
        </p:txBody>
      </p:sp>
      <p:graphicFrame>
        <p:nvGraphicFramePr>
          <p:cNvPr id="8" name="Oggetto 7"/>
          <p:cNvGraphicFramePr>
            <a:graphicFrameLocks noChangeAspect="1"/>
          </p:cNvGraphicFramePr>
          <p:nvPr>
            <p:extLst>
              <p:ext uri="{D42A27DB-BD31-4B8C-83A1-F6EECF244321}">
                <p14:modId xmlns:p14="http://schemas.microsoft.com/office/powerpoint/2010/main" val="3750389586"/>
              </p:ext>
            </p:extLst>
          </p:nvPr>
        </p:nvGraphicFramePr>
        <p:xfrm>
          <a:off x="3203848" y="5517232"/>
          <a:ext cx="2759381" cy="447467"/>
        </p:xfrm>
        <a:graphic>
          <a:graphicData uri="http://schemas.openxmlformats.org/presentationml/2006/ole">
            <mc:AlternateContent xmlns:mc="http://schemas.openxmlformats.org/markup-compatibility/2006">
              <mc:Choice xmlns:v="urn:schemas-microsoft-com:vml" Requires="v">
                <p:oleObj spid="_x0000_s22049" name="Equazione" r:id="rId11" imgW="1409700" imgH="228600" progId="Equation.3">
                  <p:embed/>
                </p:oleObj>
              </mc:Choice>
              <mc:Fallback>
                <p:oleObj name="Equazione" r:id="rId11" imgW="1409700" imgH="228600" progId="Equation.3">
                  <p:embed/>
                  <p:pic>
                    <p:nvPicPr>
                      <p:cNvPr id="0" name="Picture 5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03848" y="5517232"/>
                        <a:ext cx="2759381" cy="4474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63671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pertina">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2954</TotalTime>
  <Words>2188</Words>
  <Application>Microsoft Office PowerPoint</Application>
  <PresentationFormat>Presentazione su schermo (4:3)</PresentationFormat>
  <Paragraphs>211</Paragraphs>
  <Slides>29</Slides>
  <Notes>1</Notes>
  <HiddenSlides>0</HiddenSlides>
  <MMClips>0</MMClips>
  <ScaleCrop>false</ScaleCrop>
  <HeadingPairs>
    <vt:vector size="6" baseType="variant">
      <vt:variant>
        <vt:lpstr>Tema</vt:lpstr>
      </vt:variant>
      <vt:variant>
        <vt:i4>1</vt:i4>
      </vt:variant>
      <vt:variant>
        <vt:lpstr>Server OLE incorporati</vt:lpstr>
      </vt:variant>
      <vt:variant>
        <vt:i4>3</vt:i4>
      </vt:variant>
      <vt:variant>
        <vt:lpstr>Titoli diapositive</vt:lpstr>
      </vt:variant>
      <vt:variant>
        <vt:i4>29</vt:i4>
      </vt:variant>
    </vt:vector>
  </HeadingPairs>
  <TitlesOfParts>
    <vt:vector size="33" baseType="lpstr">
      <vt:lpstr>Tema di Office</vt:lpstr>
      <vt:lpstr>Equazione</vt:lpstr>
      <vt:lpstr>Microsoft Equation 3.0</vt:lpstr>
      <vt:lpstr>Equation</vt:lpstr>
      <vt:lpstr>Termodinamica di soluzioni di polimeri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CHIMICA DELLE MACROMOLECOLE</dc:title>
  <dc:creator>Rizzo</dc:creator>
  <cp:lastModifiedBy>Roberto Rizzo</cp:lastModifiedBy>
  <cp:revision>342</cp:revision>
  <dcterms:created xsi:type="dcterms:W3CDTF">2013-03-06T13:40:11Z</dcterms:created>
  <dcterms:modified xsi:type="dcterms:W3CDTF">2018-01-18T10:03:52Z</dcterms:modified>
</cp:coreProperties>
</file>