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317" r:id="rId3"/>
    <p:sldId id="319" r:id="rId4"/>
    <p:sldId id="318" r:id="rId5"/>
    <p:sldId id="321" r:id="rId6"/>
    <p:sldId id="322" r:id="rId7"/>
    <p:sldId id="323" r:id="rId8"/>
    <p:sldId id="324" r:id="rId9"/>
    <p:sldId id="326" r:id="rId10"/>
    <p:sldId id="325" r:id="rId11"/>
    <p:sldId id="327" r:id="rId12"/>
    <p:sldId id="328" r:id="rId13"/>
    <p:sldId id="329" r:id="rId14"/>
    <p:sldId id="330" r:id="rId15"/>
    <p:sldId id="331" r:id="rId16"/>
    <p:sldId id="332" r:id="rId17"/>
    <p:sldId id="333" r:id="rId18"/>
    <p:sldId id="334"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FFFFCC"/>
    <a:srgbClr val="FF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846" autoAdjust="0"/>
  </p:normalViewPr>
  <p:slideViewPr>
    <p:cSldViewPr>
      <p:cViewPr varScale="1">
        <p:scale>
          <a:sx n="96" d="100"/>
          <a:sy n="96" d="100"/>
        </p:scale>
        <p:origin x="195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665D6-0840-40A7-A3BC-904279E87142}" type="datetimeFigureOut">
              <a:rPr lang="en-GB" smtClean="0"/>
              <a:t>24/10/2016</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7443-2D9F-4E5A-9E41-C6EBBB1496CA}" type="slidenum">
              <a:rPr lang="en-GB" smtClean="0"/>
              <a:t>‹N›</a:t>
            </a:fld>
            <a:endParaRPr lang="en-GB"/>
          </a:p>
        </p:txBody>
      </p:sp>
    </p:spTree>
    <p:extLst>
      <p:ext uri="{BB962C8B-B14F-4D97-AF65-F5344CB8AC3E}">
        <p14:creationId xmlns:p14="http://schemas.microsoft.com/office/powerpoint/2010/main" val="6212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a:t>
            </a:fld>
            <a:endParaRPr lang="en-GB"/>
          </a:p>
        </p:txBody>
      </p:sp>
    </p:spTree>
    <p:extLst>
      <p:ext uri="{BB962C8B-B14F-4D97-AF65-F5344CB8AC3E}">
        <p14:creationId xmlns:p14="http://schemas.microsoft.com/office/powerpoint/2010/main" val="249051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4</a:t>
            </a:fld>
            <a:endParaRPr lang="en-GB"/>
          </a:p>
        </p:txBody>
      </p:sp>
    </p:spTree>
    <p:extLst>
      <p:ext uri="{BB962C8B-B14F-4D97-AF65-F5344CB8AC3E}">
        <p14:creationId xmlns:p14="http://schemas.microsoft.com/office/powerpoint/2010/main" val="261714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2016-2017, Linee generali</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7360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2016-2017,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059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2016-2017,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097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Autofit/>
          </a:bodyPr>
          <a:lstStyle>
            <a:lvl1pPr>
              <a:defRPr sz="3600" b="1">
                <a:solidFill>
                  <a:srgbClr val="FFC000"/>
                </a:solidFill>
              </a:defRPr>
            </a:lvl1pPr>
          </a:lstStyle>
          <a:p>
            <a:r>
              <a:rPr lang="it-IT" dirty="0" smtClean="0"/>
              <a:t>Fare clic per modificare lo stile del titolo</a:t>
            </a:r>
            <a:endParaRPr lang="en-GB" dirty="0"/>
          </a:p>
        </p:txBody>
      </p:sp>
      <p:sp>
        <p:nvSpPr>
          <p:cNvPr id="3" name="Segnaposto contenuto 2"/>
          <p:cNvSpPr>
            <a:spLocks noGrp="1"/>
          </p:cNvSpPr>
          <p:nvPr>
            <p:ph idx="1"/>
          </p:nvPr>
        </p:nvSpPr>
        <p:spPr>
          <a:xfrm>
            <a:off x="457200" y="1412776"/>
            <a:ext cx="8291264" cy="4752528"/>
          </a:xfrm>
          <a:solidFill>
            <a:schemeClr val="accent1"/>
          </a:solidFill>
        </p:spPr>
        <p:txBody>
          <a:bodyPr/>
          <a:lstStyle>
            <a:lvl1pPr>
              <a:spcBef>
                <a:spcPts val="600"/>
              </a:spcBef>
              <a:spcAft>
                <a:spcPts val="600"/>
              </a:spcAft>
              <a:defRPr/>
            </a:lvl1pPr>
            <a:lvl2pPr marL="1074738" indent="-617538">
              <a:buFont typeface="Wingdings" panose="05000000000000000000" pitchFamily="2" charset="2"/>
              <a:buChar char="Ø"/>
              <a:defRPr/>
            </a:lvl2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5" name="Segnaposto piè di pagina 4"/>
          <p:cNvSpPr>
            <a:spLocks noGrp="1"/>
          </p:cNvSpPr>
          <p:nvPr>
            <p:ph type="ftr" sz="quarter" idx="11"/>
          </p:nvPr>
        </p:nvSpPr>
        <p:spPr>
          <a:xfrm>
            <a:off x="611560" y="6356350"/>
            <a:ext cx="7560840" cy="365125"/>
          </a:xfrm>
        </p:spPr>
        <p:txBody>
          <a:bodyPr/>
          <a:lstStyle/>
          <a:p>
            <a:r>
              <a:rPr lang="it-IT" smtClean="0"/>
              <a:t>Metodologia della ricerca storica 2016-2017, Linee generali</a:t>
            </a:r>
            <a:endParaRPr lang="en-GB" dirty="0"/>
          </a:p>
        </p:txBody>
      </p:sp>
      <p:sp>
        <p:nvSpPr>
          <p:cNvPr id="6" name="Segnaposto numero diapositiva 5"/>
          <p:cNvSpPr>
            <a:spLocks noGrp="1"/>
          </p:cNvSpPr>
          <p:nvPr>
            <p:ph type="sldNum" sz="quarter" idx="12"/>
          </p:nvPr>
        </p:nvSpPr>
        <p:spPr>
          <a:xfrm>
            <a:off x="8244408" y="6381328"/>
            <a:ext cx="730424" cy="365125"/>
          </a:xfrm>
        </p:spPr>
        <p:txBody>
          <a:bodyPr/>
          <a:lstStyle/>
          <a:p>
            <a:fld id="{BFB70C46-FDDA-420F-91A1-9A3A4415F343}" type="slidenum">
              <a:rPr lang="en-GB" smtClean="0"/>
              <a:pPr/>
              <a:t>‹N›</a:t>
            </a:fld>
            <a:r>
              <a:rPr lang="en-GB" dirty="0" smtClean="0"/>
              <a:t> / 18</a:t>
            </a:r>
            <a:endParaRPr lang="en-GB" dirty="0"/>
          </a:p>
        </p:txBody>
      </p:sp>
    </p:spTree>
    <p:extLst>
      <p:ext uri="{BB962C8B-B14F-4D97-AF65-F5344CB8AC3E}">
        <p14:creationId xmlns:p14="http://schemas.microsoft.com/office/powerpoint/2010/main" val="7575242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Metodologia della ricerca storica 2016-2017, Linee generali</a:t>
            </a:r>
            <a:endParaRPr lang="en-GB"/>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05151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2016-2017,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44974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Metodologia della ricerca storica 2016-2017, Linee generali</a:t>
            </a:r>
            <a:endParaRPr lang="en-GB"/>
          </a:p>
        </p:txBody>
      </p:sp>
      <p:sp>
        <p:nvSpPr>
          <p:cNvPr id="9" name="Segnaposto numero diapositiva 8"/>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03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840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Metodologia della ricerca storica 2016-2017, Linee generali</a:t>
            </a:r>
            <a:endParaRPr lang="en-GB"/>
          </a:p>
        </p:txBody>
      </p:sp>
      <p:sp>
        <p:nvSpPr>
          <p:cNvPr id="4" name="Segnaposto numero diapositiva 3"/>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61941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2016-2017,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1689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Metodologia della ricerca storica 2016-2017, Linee generali</a:t>
            </a:r>
            <a:endParaRPr lang="en-GB"/>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5926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Metodologia della ricerca storica 2016-2017, Linee generali</a:t>
            </a:r>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70C46-FDDA-420F-91A1-9A3A4415F343}" type="slidenum">
              <a:rPr lang="en-GB" smtClean="0"/>
              <a:t>‹N›</a:t>
            </a:fld>
            <a:endParaRPr lang="en-GB"/>
          </a:p>
        </p:txBody>
      </p:sp>
    </p:spTree>
    <p:extLst>
      <p:ext uri="{BB962C8B-B14F-4D97-AF65-F5344CB8AC3E}">
        <p14:creationId xmlns:p14="http://schemas.microsoft.com/office/powerpoint/2010/main" val="32993090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odle.units.it/moodle/course/category.php?i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books.google.it/books?id=-G8GAAAAQAAJ&amp;pg=PA54&amp;dq=histoire+de+huon+de+bordeaux&amp;hl=it&amp;sa=X&amp;ved=0ahUKEwjK__2XreLPAhVJVhoKHVmmBY8Q6AEIIjAB#v=onepage&amp;q=histoire%20de%20huon%20de%20bordeaux&amp;f=false" TargetMode="External"/><Relationship Id="rId1" Type="http://schemas.openxmlformats.org/officeDocument/2006/relationships/slideLayout" Target="../slideLayouts/slideLayout2.xml"/><Relationship Id="rId6" Type="http://schemas.openxmlformats.org/officeDocument/2006/relationships/hyperlink" Target="https://books.google.it/books?id=OtZeRfMSKyQC&amp;printsec=frontcover&amp;dq=histoire+des+quatre+fils+aymon&amp;hl=it&amp;sa=X&amp;ved=0ahUKEwidgOP3rOLPAhXJExoKHaaqB-EQ6AEIIzAB#v=onepage&amp;q=histoire%20des%20quatre%20fils%20aymon&amp;f=false" TargetMode="External"/><Relationship Id="rId5" Type="http://schemas.openxmlformats.org/officeDocument/2006/relationships/image" Target="../media/image12.png"/><Relationship Id="rId4" Type="http://schemas.openxmlformats.org/officeDocument/2006/relationships/hyperlink" Target="https://books.google.it/books?id=FPI5AAAAcAAJ&amp;printsec=frontcover&amp;dq=histoire+de+m%C3%A9lusine&amp;hl=it&amp;sa=X&amp;ved=0ahUKEwjonbusreLPAhWDiRoKHYkgCVsQ6AEIHDAA#v=onepage&amp;q=histoire%20de%20m%C3%A9lusine&amp;f=false" TargetMode="Externa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hyperlink" Target="https://it.wikisource.org/wiki/Ritratto_di_cose_di_Francia#pagename141" TargetMode="External"/><Relationship Id="rId2" Type="http://schemas.openxmlformats.org/officeDocument/2006/relationships/hyperlink" Target="https://books.google.it/books?id=l1JTAAAAcAAJ&amp;printsec=frontcover&amp;dq=machiavelli+opere&amp;hl=it&amp;sa=X&amp;ved=0ahUKEwiGgILg7-PPAhWMVRoKHRI-DEEQ6AEILjAD#v=onepage&amp;q=machiavelli%20opere&amp;f=false" TargetMode="Externa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archive.org/details/s1relazionidegliamb01albuoft" TargetMode="External"/><Relationship Id="rId4" Type="http://schemas.openxmlformats.org/officeDocument/2006/relationships/hyperlink" Target="https://it.wikisource.org/wiki/Ritratto_delle_cose_della_Magna#pagename15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sato-archivi.it/Sito/index.php/progetti/progetti-in-corso/archivi-dell-inquisizione.html" TargetMode="External"/><Relationship Id="rId2" Type="http://schemas.openxmlformats.org/officeDocument/2006/relationships/hyperlink" Target="http://www.archivi.beniculturali.it/index.php/cosa-facciamo/progetti-di-tutela/progetti-in-corso/item/566-archivi-dellinquisizione"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www.archivauritana.it/le-visite-pastorali-come-fonte-documentaria_content_8_2.htm" TargetMode="External"/><Relationship Id="rId2" Type="http://schemas.openxmlformats.org/officeDocument/2006/relationships/hyperlink" Target="http://www.storiadellachiesa.it/glossary/visite-pastorali-e-la-chiesa-in-italia/" TargetMode="External"/><Relationship Id="rId1" Type="http://schemas.openxmlformats.org/officeDocument/2006/relationships/slideLayout" Target="../slideLayouts/slideLayout2.xml"/><Relationship Id="rId4" Type="http://schemas.openxmlformats.org/officeDocument/2006/relationships/hyperlink" Target="https://books.fbk.eu/pubblicazioni/titoli/per-una-banca-dati-delle-visite-pastorali-italiane-le-visite-della-diocesi-di-trento-1537-19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4.xml"/><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historytoday.com/dunia-garcia-ontiveros/treasures-london-library-visual-propaganda-during-reform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etmuseum.org/toah/hd/refo/hd_refo.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611560" y="1340768"/>
            <a:ext cx="7772400" cy="1470025"/>
          </a:xfrm>
        </p:spPr>
        <p:txBody>
          <a:bodyPr/>
          <a:lstStyle/>
          <a:p>
            <a:r>
              <a:rPr lang="en-GB" b="1" dirty="0" err="1" smtClean="0">
                <a:solidFill>
                  <a:srgbClr val="002060"/>
                </a:solidFill>
              </a:rPr>
              <a:t>Metodologia</a:t>
            </a:r>
            <a:r>
              <a:rPr lang="en-GB" b="1" dirty="0" smtClean="0">
                <a:solidFill>
                  <a:srgbClr val="002060"/>
                </a:solidFill>
              </a:rPr>
              <a:t> </a:t>
            </a:r>
            <a:r>
              <a:rPr lang="en-GB" b="1" dirty="0" err="1" smtClean="0">
                <a:solidFill>
                  <a:srgbClr val="002060"/>
                </a:solidFill>
              </a:rPr>
              <a:t>della</a:t>
            </a:r>
            <a:r>
              <a:rPr lang="en-GB" b="1" dirty="0" smtClean="0">
                <a:solidFill>
                  <a:srgbClr val="002060"/>
                </a:solidFill>
              </a:rPr>
              <a:t> </a:t>
            </a:r>
            <a:r>
              <a:rPr lang="en-GB" b="1" dirty="0" err="1" smtClean="0">
                <a:solidFill>
                  <a:srgbClr val="002060"/>
                </a:solidFill>
              </a:rPr>
              <a:t>ricerca</a:t>
            </a:r>
            <a:r>
              <a:rPr lang="en-GB" b="1" dirty="0" smtClean="0">
                <a:solidFill>
                  <a:srgbClr val="002060"/>
                </a:solidFill>
              </a:rPr>
              <a:t> </a:t>
            </a:r>
            <a:r>
              <a:rPr lang="en-GB" b="1" dirty="0" err="1" smtClean="0">
                <a:solidFill>
                  <a:srgbClr val="002060"/>
                </a:solidFill>
              </a:rPr>
              <a:t>storica</a:t>
            </a:r>
            <a:endParaRPr lang="en-GB" b="1" dirty="0">
              <a:solidFill>
                <a:srgbClr val="002060"/>
              </a:solidFill>
            </a:endParaRPr>
          </a:p>
        </p:txBody>
      </p:sp>
      <p:sp>
        <p:nvSpPr>
          <p:cNvPr id="7" name="Sottotitolo 6"/>
          <p:cNvSpPr>
            <a:spLocks noGrp="1"/>
          </p:cNvSpPr>
          <p:nvPr>
            <p:ph type="subTitle" idx="1"/>
          </p:nvPr>
        </p:nvSpPr>
        <p:spPr>
          <a:xfrm>
            <a:off x="1371600" y="3429000"/>
            <a:ext cx="6400800" cy="2880320"/>
          </a:xfrm>
        </p:spPr>
        <p:txBody>
          <a:bodyPr>
            <a:normAutofit/>
          </a:bodyPr>
          <a:lstStyle/>
          <a:p>
            <a:r>
              <a:rPr lang="en-GB" dirty="0" smtClean="0"/>
              <a:t>Guido Abbattista</a:t>
            </a:r>
          </a:p>
          <a:p>
            <a:endParaRPr lang="en-GB" sz="1400" dirty="0" smtClean="0"/>
          </a:p>
          <a:p>
            <a:r>
              <a:rPr lang="en-GB" sz="1400" dirty="0" err="1" smtClean="0"/>
              <a:t>Laurea</a:t>
            </a:r>
            <a:r>
              <a:rPr lang="en-GB" sz="1400" dirty="0" smtClean="0"/>
              <a:t> </a:t>
            </a:r>
            <a:r>
              <a:rPr lang="en-GB" sz="1400" dirty="0" err="1" smtClean="0"/>
              <a:t>Triennale</a:t>
            </a:r>
            <a:r>
              <a:rPr lang="en-GB" sz="1400" dirty="0" smtClean="0"/>
              <a:t> in Discipline </a:t>
            </a:r>
            <a:r>
              <a:rPr lang="en-GB" sz="1400" dirty="0" err="1" smtClean="0"/>
              <a:t>storiche</a:t>
            </a:r>
            <a:r>
              <a:rPr lang="en-GB" sz="1400" dirty="0" smtClean="0"/>
              <a:t> e </a:t>
            </a:r>
            <a:r>
              <a:rPr lang="en-GB" sz="1400" dirty="0" err="1" smtClean="0"/>
              <a:t>filosofiche</a:t>
            </a:r>
            <a:endParaRPr lang="en-GB" sz="1400" dirty="0" smtClean="0"/>
          </a:p>
          <a:p>
            <a:r>
              <a:rPr lang="en-GB" sz="1400" dirty="0"/>
              <a:t>Anno </a:t>
            </a:r>
            <a:r>
              <a:rPr lang="en-GB" sz="1400" dirty="0" err="1"/>
              <a:t>accademico</a:t>
            </a:r>
            <a:r>
              <a:rPr lang="en-GB" sz="1400" dirty="0"/>
              <a:t> </a:t>
            </a:r>
            <a:r>
              <a:rPr lang="en-GB" sz="1400" dirty="0" smtClean="0"/>
              <a:t>2016-2017</a:t>
            </a:r>
          </a:p>
          <a:p>
            <a:endParaRPr lang="en-GB" sz="2400" b="1" dirty="0" smtClean="0">
              <a:hlinkClick r:id="rId3"/>
            </a:endParaRPr>
          </a:p>
          <a:p>
            <a:r>
              <a:rPr lang="en-GB" sz="2400" b="1" dirty="0" smtClean="0">
                <a:hlinkClick r:id="rId3"/>
              </a:rPr>
              <a:t>Moodle</a:t>
            </a:r>
            <a:r>
              <a:rPr lang="en-GB" sz="2400" dirty="0" smtClean="0">
                <a:hlinkClick r:id="rId3"/>
              </a:rPr>
              <a:t> </a:t>
            </a:r>
            <a:r>
              <a:rPr lang="en-GB" sz="2400" dirty="0" smtClean="0"/>
              <a:t>enrolment key: </a:t>
            </a:r>
            <a:r>
              <a:rPr lang="en-GB" sz="2400" b="1" dirty="0" smtClean="0">
                <a:solidFill>
                  <a:srgbClr val="FFFF00"/>
                </a:solidFill>
              </a:rPr>
              <a:t>HISTMET</a:t>
            </a:r>
            <a:endParaRPr lang="en-GB" sz="2400" b="1" dirty="0">
              <a:solidFill>
                <a:srgbClr val="FFFF00"/>
              </a:solidFill>
            </a:endParaRPr>
          </a:p>
        </p:txBody>
      </p:sp>
    </p:spTree>
    <p:extLst>
      <p:ext uri="{BB962C8B-B14F-4D97-AF65-F5344CB8AC3E}">
        <p14:creationId xmlns:p14="http://schemas.microsoft.com/office/powerpoint/2010/main" val="367610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Bachmann, </a:t>
            </a:r>
            <a:r>
              <a:rPr lang="en-GB" i="1" dirty="0"/>
              <a:t>Lupus </a:t>
            </a:r>
            <a:r>
              <a:rPr lang="en-GB" i="1" dirty="0" smtClean="0"/>
              <a:t>excoriates</a:t>
            </a:r>
            <a:r>
              <a:rPr lang="en-GB" dirty="0" smtClean="0"/>
              <a:t>, 1591</a:t>
            </a:r>
            <a:endParaRPr lang="en-GB" dirty="0"/>
          </a:p>
        </p:txBody>
      </p:sp>
      <p:sp>
        <p:nvSpPr>
          <p:cNvPr id="3" name="Segnaposto contenuto 2"/>
          <p:cNvSpPr>
            <a:spLocks noGrp="1"/>
          </p:cNvSpPr>
          <p:nvPr>
            <p:ph idx="1"/>
          </p:nvPr>
        </p:nvSpPr>
        <p:spPr>
          <a:xfrm>
            <a:off x="5220072" y="1412776"/>
            <a:ext cx="3528392" cy="144016"/>
          </a:xfrm>
        </p:spPr>
        <p:txBody>
          <a:bodyPr>
            <a:noAutofit/>
          </a:bodyPr>
          <a:lstStyle/>
          <a:p>
            <a:pPr marL="0" indent="0">
              <a:buNone/>
            </a:pPr>
            <a:r>
              <a:rPr lang="en-GB" sz="1400" dirty="0"/>
              <a:t> In the second half of the 16th century, theological differences created a growing conflict between Lutherans and Calvinists. Zacharias ‘</a:t>
            </a:r>
            <a:r>
              <a:rPr lang="en-GB" sz="1400" dirty="0" err="1"/>
              <a:t>Rivander</a:t>
            </a:r>
            <a:r>
              <a:rPr lang="en-GB" sz="1400" dirty="0"/>
              <a:t>’ Bachmann, a Lutheran clergyman, wrote Lupus </a:t>
            </a:r>
            <a:r>
              <a:rPr lang="en-GB" sz="1400" dirty="0" err="1"/>
              <a:t>excoriatus</a:t>
            </a:r>
            <a:r>
              <a:rPr lang="en-GB" sz="1400" dirty="0"/>
              <a:t> (the wolf stripped of its skin), printed in 1591. The title of the book alone leaves us in no doubt as to the opinion orthodox Lutherans had of </a:t>
            </a:r>
            <a:r>
              <a:rPr lang="en-GB" sz="1400" dirty="0" err="1"/>
              <a:t>Zwinglians</a:t>
            </a:r>
            <a:r>
              <a:rPr lang="en-GB" sz="1400" dirty="0"/>
              <a:t> and Calvinists. Inside the book, we find an illustration of the ‘Calvinist wolves of discord’ dressed in monks’ habits and devouring a sheep labelled ‘</a:t>
            </a:r>
            <a:r>
              <a:rPr lang="en-GB" sz="1400" dirty="0" err="1"/>
              <a:t>concordia</a:t>
            </a:r>
            <a:r>
              <a:rPr lang="en-GB" sz="1400" dirty="0"/>
              <a:t>’. The sheep represents the Concordia </a:t>
            </a:r>
            <a:r>
              <a:rPr lang="en-GB" sz="1400" dirty="0" err="1"/>
              <a:t>Wittenbergensis</a:t>
            </a:r>
            <a:r>
              <a:rPr lang="en-GB" sz="1400" dirty="0"/>
              <a:t>, a failed attempt at bringing Lutherans and </a:t>
            </a:r>
            <a:r>
              <a:rPr lang="en-GB" sz="1400" dirty="0" err="1"/>
              <a:t>Zwinglians</a:t>
            </a:r>
            <a:r>
              <a:rPr lang="en-GB" sz="1400" dirty="0"/>
              <a:t> together in 1536. The caption below the illustration reads: </a:t>
            </a:r>
            <a:r>
              <a:rPr lang="en-GB" sz="1400" dirty="0" err="1"/>
              <a:t>Matth</a:t>
            </a:r>
            <a:r>
              <a:rPr lang="en-GB" sz="1400" dirty="0"/>
              <a:t>. 7.: Beware the false prophets coming in sheepskins to you, but inside they are rapacious wolves etc. </a:t>
            </a:r>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10</a:t>
            </a:fld>
            <a:r>
              <a:rPr lang="en-GB" smtClean="0"/>
              <a:t> / 18</a:t>
            </a:r>
            <a:endParaRPr lang="en-GB" dirty="0"/>
          </a:p>
        </p:txBody>
      </p:sp>
      <p:pic>
        <p:nvPicPr>
          <p:cNvPr id="8" name="Immagine 7"/>
          <p:cNvPicPr>
            <a:picLocks noChangeAspect="1"/>
          </p:cNvPicPr>
          <p:nvPr/>
        </p:nvPicPr>
        <p:blipFill>
          <a:blip r:embed="rId2"/>
          <a:stretch>
            <a:fillRect/>
          </a:stretch>
        </p:blipFill>
        <p:spPr>
          <a:xfrm>
            <a:off x="467544" y="1147462"/>
            <a:ext cx="4536503" cy="5238406"/>
          </a:xfrm>
          <a:prstGeom prst="rect">
            <a:avLst/>
          </a:prstGeom>
        </p:spPr>
      </p:pic>
    </p:spTree>
    <p:extLst>
      <p:ext uri="{BB962C8B-B14F-4D97-AF65-F5344CB8AC3E}">
        <p14:creationId xmlns:p14="http://schemas.microsoft.com/office/powerpoint/2010/main" val="124537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9113" y="476672"/>
            <a:ext cx="8229600" cy="850106"/>
          </a:xfrm>
        </p:spPr>
        <p:txBody>
          <a:bodyPr/>
          <a:lstStyle/>
          <a:p>
            <a:r>
              <a:rPr lang="en-GB" dirty="0"/>
              <a:t>George </a:t>
            </a:r>
            <a:r>
              <a:rPr lang="en-GB" dirty="0" err="1"/>
              <a:t>Pencz</a:t>
            </a:r>
            <a:r>
              <a:rPr lang="en-GB" dirty="0"/>
              <a:t>, woodcut of Hans Sachs, Evangelical and Catholic Sermon, </a:t>
            </a:r>
            <a:r>
              <a:rPr lang="en-GB" dirty="0" smtClean="0"/>
              <a:t>1529</a:t>
            </a:r>
            <a:endParaRPr lang="en-GB" dirty="0"/>
          </a:p>
        </p:txBody>
      </p:sp>
      <p:pic>
        <p:nvPicPr>
          <p:cNvPr id="6" name="Segnaposto contenuto 5"/>
          <p:cNvPicPr>
            <a:picLocks noGrp="1" noChangeAspect="1"/>
          </p:cNvPicPr>
          <p:nvPr>
            <p:ph idx="1"/>
          </p:nvPr>
        </p:nvPicPr>
        <p:blipFill>
          <a:blip r:embed="rId2"/>
          <a:stretch>
            <a:fillRect/>
          </a:stretch>
        </p:blipFill>
        <p:spPr>
          <a:xfrm>
            <a:off x="308065" y="1916832"/>
            <a:ext cx="8641209" cy="409320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11</a:t>
            </a:fld>
            <a:r>
              <a:rPr lang="en-GB" smtClean="0"/>
              <a:t> / 18</a:t>
            </a:r>
            <a:endParaRPr lang="en-GB" dirty="0"/>
          </a:p>
        </p:txBody>
      </p:sp>
    </p:spTree>
    <p:extLst>
      <p:ext uri="{BB962C8B-B14F-4D97-AF65-F5344CB8AC3E}">
        <p14:creationId xmlns:p14="http://schemas.microsoft.com/office/powerpoint/2010/main" val="339447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37339"/>
          </a:xfrm>
        </p:spPr>
        <p:txBody>
          <a:bodyPr/>
          <a:lstStyle/>
          <a:p>
            <a:r>
              <a:rPr lang="en-GB" dirty="0" smtClean="0"/>
              <a:t>Early </a:t>
            </a:r>
            <a:r>
              <a:rPr lang="en-GB" dirty="0"/>
              <a:t>Reformation propaganda images</a:t>
            </a:r>
          </a:p>
        </p:txBody>
      </p:sp>
      <p:pic>
        <p:nvPicPr>
          <p:cNvPr id="6" name="Segnaposto contenuto 5"/>
          <p:cNvPicPr>
            <a:picLocks noGrp="1" noChangeAspect="1"/>
          </p:cNvPicPr>
          <p:nvPr>
            <p:ph idx="1"/>
          </p:nvPr>
        </p:nvPicPr>
        <p:blipFill>
          <a:blip r:embed="rId2"/>
          <a:stretch>
            <a:fillRect/>
          </a:stretch>
        </p:blipFill>
        <p:spPr>
          <a:xfrm>
            <a:off x="293143" y="915407"/>
            <a:ext cx="3816424" cy="2862318"/>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12</a:t>
            </a:fld>
            <a:r>
              <a:rPr lang="en-GB" smtClean="0"/>
              <a:t> / 18</a:t>
            </a:r>
            <a:endParaRPr lang="en-GB" dirty="0"/>
          </a:p>
        </p:txBody>
      </p:sp>
      <p:pic>
        <p:nvPicPr>
          <p:cNvPr id="7" name="Immagine 6"/>
          <p:cNvPicPr>
            <a:picLocks noChangeAspect="1"/>
          </p:cNvPicPr>
          <p:nvPr/>
        </p:nvPicPr>
        <p:blipFill rotWithShape="1">
          <a:blip r:embed="rId3"/>
          <a:srcRect l="16770" t="1539" r="16770"/>
          <a:stretch/>
        </p:blipFill>
        <p:spPr>
          <a:xfrm>
            <a:off x="4211960" y="915407"/>
            <a:ext cx="4932040" cy="5480082"/>
          </a:xfrm>
          <a:prstGeom prst="rect">
            <a:avLst/>
          </a:prstGeom>
        </p:spPr>
      </p:pic>
      <p:pic>
        <p:nvPicPr>
          <p:cNvPr id="8" name="Immagine 7"/>
          <p:cNvPicPr>
            <a:picLocks noChangeAspect="1"/>
          </p:cNvPicPr>
          <p:nvPr/>
        </p:nvPicPr>
        <p:blipFill rotWithShape="1">
          <a:blip r:embed="rId4"/>
          <a:srcRect l="1192" t="8461" b="7078"/>
          <a:stretch/>
        </p:blipFill>
        <p:spPr>
          <a:xfrm>
            <a:off x="293144" y="3946799"/>
            <a:ext cx="3816424" cy="2446714"/>
          </a:xfrm>
          <a:prstGeom prst="rect">
            <a:avLst/>
          </a:prstGeom>
        </p:spPr>
      </p:pic>
    </p:spTree>
    <p:extLst>
      <p:ext uri="{BB962C8B-B14F-4D97-AF65-F5344CB8AC3E}">
        <p14:creationId xmlns:p14="http://schemas.microsoft.com/office/powerpoint/2010/main" val="1453777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15816" y="133435"/>
            <a:ext cx="6059016" cy="850106"/>
          </a:xfrm>
        </p:spPr>
        <p:txBody>
          <a:bodyPr/>
          <a:lstStyle/>
          <a:p>
            <a:r>
              <a:rPr lang="it-IT" dirty="0" smtClean="0"/>
              <a:t>La “</a:t>
            </a:r>
            <a:r>
              <a:rPr lang="it-IT" dirty="0" err="1" smtClean="0"/>
              <a:t>Bibliothèque</a:t>
            </a:r>
            <a:r>
              <a:rPr lang="it-IT" dirty="0" smtClean="0"/>
              <a:t> Bleu”</a:t>
            </a:r>
            <a:endParaRPr lang="en-GB" dirty="0"/>
          </a:p>
        </p:txBody>
      </p:sp>
      <p:pic>
        <p:nvPicPr>
          <p:cNvPr id="6" name="Segnaposto contenuto 5">
            <a:hlinkClick r:id="rId2"/>
          </p:cNvPr>
          <p:cNvPicPr>
            <a:picLocks noGrp="1" noChangeAspect="1"/>
          </p:cNvPicPr>
          <p:nvPr>
            <p:ph idx="1"/>
          </p:nvPr>
        </p:nvPicPr>
        <p:blipFill>
          <a:blip r:embed="rId3"/>
          <a:stretch>
            <a:fillRect/>
          </a:stretch>
        </p:blipFill>
        <p:spPr>
          <a:xfrm>
            <a:off x="88639" y="109193"/>
            <a:ext cx="2448272" cy="3160497"/>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13</a:t>
            </a:fld>
            <a:r>
              <a:rPr lang="en-GB" smtClean="0"/>
              <a:t> / 18</a:t>
            </a:r>
            <a:endParaRPr lang="en-GB" dirty="0"/>
          </a:p>
        </p:txBody>
      </p:sp>
      <p:pic>
        <p:nvPicPr>
          <p:cNvPr id="7" name="Immagine 6">
            <a:hlinkClick r:id="rId4"/>
          </p:cNvPr>
          <p:cNvPicPr>
            <a:picLocks noChangeAspect="1"/>
          </p:cNvPicPr>
          <p:nvPr/>
        </p:nvPicPr>
        <p:blipFill>
          <a:blip r:embed="rId5"/>
          <a:stretch>
            <a:fillRect/>
          </a:stretch>
        </p:blipFill>
        <p:spPr>
          <a:xfrm>
            <a:off x="2585716" y="1464876"/>
            <a:ext cx="3066508" cy="4883447"/>
          </a:xfrm>
          <a:prstGeom prst="rect">
            <a:avLst/>
          </a:prstGeom>
        </p:spPr>
      </p:pic>
      <p:pic>
        <p:nvPicPr>
          <p:cNvPr id="8" name="Immagine 7">
            <a:hlinkClick r:id="rId6"/>
          </p:cNvPr>
          <p:cNvPicPr>
            <a:picLocks noChangeAspect="1"/>
          </p:cNvPicPr>
          <p:nvPr/>
        </p:nvPicPr>
        <p:blipFill rotWithShape="1">
          <a:blip r:embed="rId7"/>
          <a:srcRect t="3509" r="1916" b="3509"/>
          <a:stretch/>
        </p:blipFill>
        <p:spPr>
          <a:xfrm>
            <a:off x="102453" y="3323720"/>
            <a:ext cx="2420644" cy="3032630"/>
          </a:xfrm>
          <a:prstGeom prst="rect">
            <a:avLst/>
          </a:prstGeom>
        </p:spPr>
      </p:pic>
      <p:pic>
        <p:nvPicPr>
          <p:cNvPr id="9" name="Immagine 8"/>
          <p:cNvPicPr>
            <a:picLocks noChangeAspect="1"/>
          </p:cNvPicPr>
          <p:nvPr/>
        </p:nvPicPr>
        <p:blipFill>
          <a:blip r:embed="rId8"/>
          <a:stretch>
            <a:fillRect/>
          </a:stretch>
        </p:blipFill>
        <p:spPr>
          <a:xfrm>
            <a:off x="5830083" y="1472903"/>
            <a:ext cx="3144749" cy="3721596"/>
          </a:xfrm>
          <a:prstGeom prst="rect">
            <a:avLst/>
          </a:prstGeom>
        </p:spPr>
      </p:pic>
      <p:sp>
        <p:nvSpPr>
          <p:cNvPr id="10" name="CasellaDiTesto 9"/>
          <p:cNvSpPr txBox="1"/>
          <p:nvPr/>
        </p:nvSpPr>
        <p:spPr>
          <a:xfrm>
            <a:off x="5945324" y="5373216"/>
            <a:ext cx="3029508" cy="276999"/>
          </a:xfrm>
          <a:prstGeom prst="rect">
            <a:avLst/>
          </a:prstGeom>
          <a:noFill/>
        </p:spPr>
        <p:txBody>
          <a:bodyPr wrap="square" rtlCol="0">
            <a:spAutoFit/>
          </a:bodyPr>
          <a:lstStyle/>
          <a:p>
            <a:r>
              <a:rPr lang="it-IT" sz="1200" b="1" dirty="0">
                <a:solidFill>
                  <a:srgbClr val="FFC000"/>
                </a:solidFill>
              </a:rPr>
              <a:t>Scuola francese, Le </a:t>
            </a:r>
            <a:r>
              <a:rPr lang="it-IT" sz="1200" b="1" dirty="0" err="1">
                <a:solidFill>
                  <a:srgbClr val="FFC000"/>
                </a:solidFill>
              </a:rPr>
              <a:t>colporteur</a:t>
            </a:r>
            <a:r>
              <a:rPr lang="it-IT" sz="1200" b="1" dirty="0">
                <a:solidFill>
                  <a:srgbClr val="FFC000"/>
                </a:solidFill>
              </a:rPr>
              <a:t>, XVII secolo</a:t>
            </a:r>
            <a:endParaRPr lang="en-GB" sz="1200" b="1" dirty="0">
              <a:solidFill>
                <a:srgbClr val="FFC000"/>
              </a:solidFill>
            </a:endParaRPr>
          </a:p>
        </p:txBody>
      </p:sp>
      <p:sp>
        <p:nvSpPr>
          <p:cNvPr id="3" name="Freccia a destra 2">
            <a:hlinkClick r:id="rId9" action="ppaction://hlinksldjump"/>
          </p:cNvPr>
          <p:cNvSpPr/>
          <p:nvPr/>
        </p:nvSpPr>
        <p:spPr>
          <a:xfrm>
            <a:off x="7380312" y="6093296"/>
            <a:ext cx="1296144" cy="3600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093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lstStyle/>
          <a:p>
            <a:r>
              <a:rPr lang="it-IT" dirty="0" smtClean="0"/>
              <a:t>Fonti diplomatiche</a:t>
            </a:r>
            <a:endParaRPr lang="en-GB" dirty="0"/>
          </a:p>
        </p:txBody>
      </p:sp>
      <p:sp>
        <p:nvSpPr>
          <p:cNvPr id="3" name="Segnaposto contenuto 2"/>
          <p:cNvSpPr>
            <a:spLocks noGrp="1"/>
          </p:cNvSpPr>
          <p:nvPr>
            <p:ph idx="1"/>
          </p:nvPr>
        </p:nvSpPr>
        <p:spPr>
          <a:xfrm>
            <a:off x="395536" y="1124744"/>
            <a:ext cx="8352928" cy="5040560"/>
          </a:xfrm>
        </p:spPr>
        <p:txBody>
          <a:bodyPr>
            <a:normAutofit fontScale="85000" lnSpcReduction="10000"/>
          </a:bodyPr>
          <a:lstStyle/>
          <a:p>
            <a:pPr marL="0" indent="0">
              <a:buNone/>
            </a:pPr>
            <a:r>
              <a:rPr lang="it-IT" i="1" dirty="0"/>
              <a:t>Le fonti diplomatiche in età moderna e contemporanea: atti del Convegno internazionale Lucca, 20-25 gennaio </a:t>
            </a:r>
            <a:r>
              <a:rPr lang="it-IT" i="1" dirty="0" smtClean="0"/>
              <a:t>1989</a:t>
            </a:r>
            <a:r>
              <a:rPr lang="it-IT" dirty="0" smtClean="0"/>
              <a:t>, Roma, Ufficio </a:t>
            </a:r>
            <a:r>
              <a:rPr lang="it-IT" dirty="0"/>
              <a:t>centrale per i beni </a:t>
            </a:r>
            <a:r>
              <a:rPr lang="it-IT" dirty="0" smtClean="0"/>
              <a:t>archivistici Ministero </a:t>
            </a:r>
            <a:r>
              <a:rPr lang="it-IT" dirty="0"/>
              <a:t>per i beni culturali e ambientali, Ufficio centrale per i beni archivistici, </a:t>
            </a:r>
            <a:r>
              <a:rPr lang="it-IT" dirty="0" smtClean="0"/>
              <a:t>1995</a:t>
            </a:r>
          </a:p>
          <a:p>
            <a:pPr marL="0" indent="0">
              <a:buNone/>
            </a:pPr>
            <a:r>
              <a:rPr lang="it-IT" dirty="0" smtClean="0"/>
              <a:t>Niccolò Machiavelli (il Segretario Fiorentino), </a:t>
            </a:r>
            <a:r>
              <a:rPr lang="it-IT" i="1" dirty="0" smtClean="0">
                <a:hlinkClick r:id="rId2"/>
              </a:rPr>
              <a:t>Ritratti delle cose di Francia e di </a:t>
            </a:r>
            <a:r>
              <a:rPr lang="it-IT" i="1" dirty="0" err="1" smtClean="0">
                <a:hlinkClick r:id="rId2"/>
              </a:rPr>
              <a:t>Alamagna</a:t>
            </a:r>
            <a:r>
              <a:rPr lang="it-IT" i="1" dirty="0"/>
              <a:t> </a:t>
            </a:r>
            <a:r>
              <a:rPr lang="it-IT" i="1" dirty="0" smtClean="0"/>
              <a:t>(1504 e 1508)</a:t>
            </a:r>
          </a:p>
          <a:p>
            <a:pPr marL="731838" lvl="1" indent="0">
              <a:buNone/>
            </a:pPr>
            <a:r>
              <a:rPr lang="it-IT" sz="2200" i="1" dirty="0" err="1" smtClean="0"/>
              <a:t>Wikisource</a:t>
            </a:r>
            <a:r>
              <a:rPr lang="it-IT" sz="2200" i="1" dirty="0" smtClean="0"/>
              <a:t>: </a:t>
            </a:r>
            <a:r>
              <a:rPr lang="it-IT" sz="2200" i="1" dirty="0" smtClean="0">
                <a:hlinkClick r:id="rId3"/>
              </a:rPr>
              <a:t>https</a:t>
            </a:r>
            <a:r>
              <a:rPr lang="it-IT" sz="2200" i="1" dirty="0">
                <a:hlinkClick r:id="rId3"/>
              </a:rPr>
              <a:t>://</a:t>
            </a:r>
            <a:r>
              <a:rPr lang="it-IT" sz="2200" i="1" dirty="0" smtClean="0">
                <a:hlinkClick r:id="rId3"/>
              </a:rPr>
              <a:t>it.wikisource.org/wiki/Ritratto_di_cose_di_Francia#pagename141</a:t>
            </a:r>
            <a:endParaRPr lang="it-IT" sz="2200" i="1" dirty="0" smtClean="0"/>
          </a:p>
          <a:p>
            <a:pPr marL="731838" lvl="1" indent="0">
              <a:buNone/>
            </a:pPr>
            <a:r>
              <a:rPr lang="en-GB" sz="2200" dirty="0">
                <a:hlinkClick r:id="rId4"/>
              </a:rPr>
              <a:t>https://</a:t>
            </a:r>
            <a:r>
              <a:rPr lang="en-GB" sz="2200" dirty="0" smtClean="0">
                <a:hlinkClick r:id="rId4"/>
              </a:rPr>
              <a:t>it.wikisource.org/wiki/Ritratto_delle_cose_della_Magna#pagename159</a:t>
            </a:r>
            <a:endParaRPr lang="en-GB" sz="2200" dirty="0" smtClean="0"/>
          </a:p>
          <a:p>
            <a:pPr marL="0" indent="0">
              <a:buNone/>
            </a:pPr>
            <a:r>
              <a:rPr lang="it-IT" i="1" dirty="0" smtClean="0"/>
              <a:t>Le </a:t>
            </a:r>
            <a:r>
              <a:rPr lang="it-IT" i="1" dirty="0" smtClean="0">
                <a:hlinkClick r:id="rId5"/>
              </a:rPr>
              <a:t>Relazioni degli ambasciatori veneti al Senato</a:t>
            </a:r>
            <a:r>
              <a:rPr lang="it-IT" dirty="0" smtClean="0"/>
              <a:t>, ed. Eugenio Alberi, 1839</a:t>
            </a:r>
            <a:endParaRPr lang="en-GB" dirty="0"/>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14</a:t>
            </a:fld>
            <a:r>
              <a:rPr lang="en-GB" smtClean="0"/>
              <a:t> / 18</a:t>
            </a:r>
            <a:endParaRPr lang="en-GB" dirty="0"/>
          </a:p>
        </p:txBody>
      </p:sp>
      <p:sp>
        <p:nvSpPr>
          <p:cNvPr id="6" name="Freccia a destra 5">
            <a:hlinkClick r:id="rId6" action="ppaction://hlinksldjump"/>
          </p:cNvPr>
          <p:cNvSpPr/>
          <p:nvPr/>
        </p:nvSpPr>
        <p:spPr>
          <a:xfrm>
            <a:off x="7812360" y="6129300"/>
            <a:ext cx="936104" cy="2880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5901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L’Inquisizione romana</a:t>
            </a:r>
            <a:endParaRPr lang="en-GB" dirty="0"/>
          </a:p>
        </p:txBody>
      </p:sp>
      <p:sp>
        <p:nvSpPr>
          <p:cNvPr id="3" name="Segnaposto contenuto 2"/>
          <p:cNvSpPr>
            <a:spLocks noGrp="1"/>
          </p:cNvSpPr>
          <p:nvPr>
            <p:ph idx="1"/>
          </p:nvPr>
        </p:nvSpPr>
        <p:spPr/>
        <p:txBody>
          <a:bodyPr>
            <a:normAutofit lnSpcReduction="10000"/>
          </a:bodyPr>
          <a:lstStyle/>
          <a:p>
            <a:r>
              <a:rPr lang="it-IT" i="1" dirty="0" smtClean="0"/>
              <a:t>L’Inquisizione e gli storici: un cantiere aperto</a:t>
            </a:r>
            <a:r>
              <a:rPr lang="it-IT" dirty="0" smtClean="0"/>
              <a:t> (2000)</a:t>
            </a:r>
          </a:p>
          <a:p>
            <a:r>
              <a:rPr lang="it-IT" dirty="0" smtClean="0"/>
              <a:t>Apertura degli archivi centrali:</a:t>
            </a:r>
          </a:p>
          <a:p>
            <a:r>
              <a:rPr lang="en-GB" dirty="0">
                <a:hlinkClick r:id="rId2"/>
              </a:rPr>
              <a:t>http://</a:t>
            </a:r>
            <a:r>
              <a:rPr lang="en-GB" dirty="0" smtClean="0">
                <a:hlinkClick r:id="rId2"/>
              </a:rPr>
              <a:t>www.archivi.beniculturali.it/index.php/cosa-facciamo/progetti-di-tutela/progetti-in-corso/item/566-archivi-dellinquisizione</a:t>
            </a:r>
            <a:r>
              <a:rPr lang="en-GB" dirty="0" smtClean="0"/>
              <a:t> </a:t>
            </a:r>
          </a:p>
          <a:p>
            <a:r>
              <a:rPr lang="en-GB" dirty="0">
                <a:hlinkClick r:id="rId3"/>
              </a:rPr>
              <a:t>http://</a:t>
            </a:r>
            <a:r>
              <a:rPr lang="en-GB" dirty="0" smtClean="0">
                <a:hlinkClick r:id="rId3"/>
              </a:rPr>
              <a:t>www.sato-archivi.it/Sito/index.php/progetti/progetti-in-corso/archivi-dell-inquisizione.html</a:t>
            </a:r>
            <a:r>
              <a:rPr lang="en-GB" dirty="0" smtClean="0"/>
              <a:t> </a:t>
            </a:r>
            <a:endParaRPr lang="en-GB" dirty="0"/>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15</a:t>
            </a:fld>
            <a:r>
              <a:rPr lang="en-GB" smtClean="0"/>
              <a:t> / 18</a:t>
            </a:r>
            <a:endParaRPr lang="en-GB" dirty="0"/>
          </a:p>
        </p:txBody>
      </p:sp>
      <p:sp>
        <p:nvSpPr>
          <p:cNvPr id="6" name="Freccia a destra 5">
            <a:hlinkClick r:id="rId4" action="ppaction://hlinksldjump"/>
          </p:cNvPr>
          <p:cNvSpPr/>
          <p:nvPr/>
        </p:nvSpPr>
        <p:spPr>
          <a:xfrm>
            <a:off x="7452320" y="5949280"/>
            <a:ext cx="1080120" cy="40707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07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Gazzette, giornali, opinione pubblica</a:t>
            </a:r>
            <a:endParaRPr lang="en-GB" dirty="0"/>
          </a:p>
        </p:txBody>
      </p:sp>
      <p:pic>
        <p:nvPicPr>
          <p:cNvPr id="6" name="Segnaposto contenuto 5"/>
          <p:cNvPicPr>
            <a:picLocks noGrp="1" noChangeAspect="1"/>
          </p:cNvPicPr>
          <p:nvPr>
            <p:ph idx="1"/>
          </p:nvPr>
        </p:nvPicPr>
        <p:blipFill>
          <a:blip r:embed="rId2"/>
          <a:stretch>
            <a:fillRect/>
          </a:stretch>
        </p:blipFill>
        <p:spPr>
          <a:xfrm>
            <a:off x="179512" y="1052735"/>
            <a:ext cx="3816424" cy="533822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16</a:t>
            </a:fld>
            <a:r>
              <a:rPr lang="en-GB" smtClean="0"/>
              <a:t> / 18</a:t>
            </a:r>
            <a:endParaRPr lang="en-GB" dirty="0"/>
          </a:p>
        </p:txBody>
      </p:sp>
      <p:pic>
        <p:nvPicPr>
          <p:cNvPr id="7" name="Immagine 6"/>
          <p:cNvPicPr>
            <a:picLocks noChangeAspect="1"/>
          </p:cNvPicPr>
          <p:nvPr/>
        </p:nvPicPr>
        <p:blipFill>
          <a:blip r:embed="rId3"/>
          <a:stretch>
            <a:fillRect/>
          </a:stretch>
        </p:blipFill>
        <p:spPr>
          <a:xfrm>
            <a:off x="4791075" y="990837"/>
            <a:ext cx="3895725" cy="5429250"/>
          </a:xfrm>
          <a:prstGeom prst="rect">
            <a:avLst/>
          </a:prstGeom>
        </p:spPr>
      </p:pic>
    </p:spTree>
    <p:extLst>
      <p:ext uri="{BB962C8B-B14F-4D97-AF65-F5344CB8AC3E}">
        <p14:creationId xmlns:p14="http://schemas.microsoft.com/office/powerpoint/2010/main" val="3634443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Gazzette francesi</a:t>
            </a:r>
            <a:endParaRPr lang="en-GB" dirty="0"/>
          </a:p>
        </p:txBody>
      </p:sp>
      <p:pic>
        <p:nvPicPr>
          <p:cNvPr id="6" name="Segnaposto contenuto 5"/>
          <p:cNvPicPr>
            <a:picLocks noGrp="1" noChangeAspect="1"/>
          </p:cNvPicPr>
          <p:nvPr>
            <p:ph idx="1"/>
          </p:nvPr>
        </p:nvPicPr>
        <p:blipFill>
          <a:blip r:embed="rId2"/>
          <a:stretch>
            <a:fillRect/>
          </a:stretch>
        </p:blipFill>
        <p:spPr>
          <a:xfrm>
            <a:off x="0" y="1547476"/>
            <a:ext cx="3124200" cy="4410075"/>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17</a:t>
            </a:fld>
            <a:r>
              <a:rPr lang="en-GB" smtClean="0"/>
              <a:t> / 18</a:t>
            </a:r>
            <a:endParaRPr lang="en-GB" dirty="0"/>
          </a:p>
        </p:txBody>
      </p:sp>
      <p:pic>
        <p:nvPicPr>
          <p:cNvPr id="7" name="Immagine 6"/>
          <p:cNvPicPr>
            <a:picLocks noChangeAspect="1"/>
          </p:cNvPicPr>
          <p:nvPr/>
        </p:nvPicPr>
        <p:blipFill>
          <a:blip r:embed="rId3"/>
          <a:stretch>
            <a:fillRect/>
          </a:stretch>
        </p:blipFill>
        <p:spPr>
          <a:xfrm>
            <a:off x="3104112" y="1547475"/>
            <a:ext cx="2995523" cy="4410075"/>
          </a:xfrm>
          <a:prstGeom prst="rect">
            <a:avLst/>
          </a:prstGeom>
        </p:spPr>
      </p:pic>
      <p:pic>
        <p:nvPicPr>
          <p:cNvPr id="8" name="Immagine 7"/>
          <p:cNvPicPr>
            <a:picLocks noChangeAspect="1"/>
          </p:cNvPicPr>
          <p:nvPr/>
        </p:nvPicPr>
        <p:blipFill rotWithShape="1">
          <a:blip r:embed="rId4"/>
          <a:srcRect l="48110" t="2379"/>
          <a:stretch/>
        </p:blipFill>
        <p:spPr>
          <a:xfrm>
            <a:off x="6105722" y="1555587"/>
            <a:ext cx="2947822" cy="4401964"/>
          </a:xfrm>
          <a:prstGeom prst="rect">
            <a:avLst/>
          </a:prstGeom>
        </p:spPr>
      </p:pic>
      <p:pic>
        <p:nvPicPr>
          <p:cNvPr id="9" name="Immagine 8">
            <a:hlinkClick r:id="rId5" action="ppaction://hlinksldjump"/>
          </p:cNvPr>
          <p:cNvPicPr>
            <a:picLocks noChangeAspect="1"/>
          </p:cNvPicPr>
          <p:nvPr/>
        </p:nvPicPr>
        <p:blipFill>
          <a:blip r:embed="rId6"/>
          <a:stretch>
            <a:fillRect/>
          </a:stretch>
        </p:blipFill>
        <p:spPr>
          <a:xfrm>
            <a:off x="7126669" y="6026804"/>
            <a:ext cx="1140051" cy="512108"/>
          </a:xfrm>
          <a:prstGeom prst="rect">
            <a:avLst/>
          </a:prstGeom>
        </p:spPr>
      </p:pic>
    </p:spTree>
    <p:extLst>
      <p:ext uri="{BB962C8B-B14F-4D97-AF65-F5344CB8AC3E}">
        <p14:creationId xmlns:p14="http://schemas.microsoft.com/office/powerpoint/2010/main" val="3621087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Fonti scritte di altro genere</a:t>
            </a:r>
            <a:endParaRPr lang="en-GB" dirty="0"/>
          </a:p>
        </p:txBody>
      </p:sp>
      <p:sp>
        <p:nvSpPr>
          <p:cNvPr id="3" name="Segnaposto contenuto 2"/>
          <p:cNvSpPr>
            <a:spLocks noGrp="1"/>
          </p:cNvSpPr>
          <p:nvPr>
            <p:ph idx="1"/>
          </p:nvPr>
        </p:nvSpPr>
        <p:spPr>
          <a:xfrm>
            <a:off x="457200" y="2132856"/>
            <a:ext cx="8291264" cy="4032448"/>
          </a:xfrm>
        </p:spPr>
        <p:txBody>
          <a:bodyPr>
            <a:normAutofit/>
          </a:bodyPr>
          <a:lstStyle/>
          <a:p>
            <a:r>
              <a:rPr lang="it-IT" dirty="0" smtClean="0"/>
              <a:t>Atti notarili</a:t>
            </a:r>
          </a:p>
          <a:p>
            <a:r>
              <a:rPr lang="it-IT" dirty="0" smtClean="0"/>
              <a:t>Visite pastorali (fonte ’visitale’)</a:t>
            </a:r>
          </a:p>
          <a:p>
            <a:pPr lvl="1"/>
            <a:r>
              <a:rPr lang="it-IT" dirty="0" smtClean="0">
                <a:hlinkClick r:id="rId2"/>
              </a:rPr>
              <a:t>Sulle visite pastorali</a:t>
            </a:r>
            <a:endParaRPr lang="it-IT" dirty="0" smtClean="0"/>
          </a:p>
          <a:p>
            <a:pPr lvl="1"/>
            <a:r>
              <a:rPr lang="it-IT" dirty="0" smtClean="0">
                <a:hlinkClick r:id="rId3"/>
              </a:rPr>
              <a:t>Le visite pastorali come fonte storica</a:t>
            </a:r>
            <a:endParaRPr lang="it-IT" dirty="0" smtClean="0"/>
          </a:p>
          <a:p>
            <a:pPr marL="893763" lvl="1" indent="-457200"/>
            <a:r>
              <a:rPr lang="it-IT" dirty="0"/>
              <a:t>Cecilia </a:t>
            </a:r>
            <a:r>
              <a:rPr lang="it-IT" dirty="0" err="1" smtClean="0"/>
              <a:t>Nubola</a:t>
            </a:r>
            <a:r>
              <a:rPr lang="it-IT" dirty="0" smtClean="0"/>
              <a:t>, </a:t>
            </a:r>
            <a:r>
              <a:rPr lang="it-IT" i="1" dirty="0" smtClean="0">
                <a:hlinkClick r:id="rId4"/>
              </a:rPr>
              <a:t>Per </a:t>
            </a:r>
            <a:r>
              <a:rPr lang="it-IT" i="1" dirty="0">
                <a:hlinkClick r:id="rId4"/>
              </a:rPr>
              <a:t>una banca dati delle visite pastorali </a:t>
            </a:r>
            <a:r>
              <a:rPr lang="it-IT" i="1" dirty="0" smtClean="0">
                <a:hlinkClick r:id="rId4"/>
              </a:rPr>
              <a:t>italiane Le </a:t>
            </a:r>
            <a:r>
              <a:rPr lang="it-IT" i="1" dirty="0">
                <a:hlinkClick r:id="rId4"/>
              </a:rPr>
              <a:t>visite della diocesi di Trento (1537-1940)</a:t>
            </a:r>
            <a:endParaRPr lang="it-IT" i="1" dirty="0"/>
          </a:p>
          <a:p>
            <a:pPr marL="0" indent="0">
              <a:buNone/>
            </a:pPr>
            <a:endParaRPr lang="it-IT" b="1" dirty="0"/>
          </a:p>
          <a:p>
            <a:pPr lvl="1"/>
            <a:endParaRPr lang="en-GB" dirty="0"/>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18</a:t>
            </a:fld>
            <a:r>
              <a:rPr lang="en-GB" smtClean="0"/>
              <a:t> / 18</a:t>
            </a:r>
            <a:endParaRPr lang="en-GB" dirty="0"/>
          </a:p>
        </p:txBody>
      </p:sp>
    </p:spTree>
    <p:extLst>
      <p:ext uri="{BB962C8B-B14F-4D97-AF65-F5344CB8AC3E}">
        <p14:creationId xmlns:p14="http://schemas.microsoft.com/office/powerpoint/2010/main" val="399665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81955"/>
            <a:ext cx="8229600" cy="850106"/>
          </a:xfrm>
        </p:spPr>
        <p:txBody>
          <a:bodyPr/>
          <a:lstStyle/>
          <a:p>
            <a:r>
              <a:rPr lang="it-IT" dirty="0"/>
              <a:t>Strumenti del </a:t>
            </a:r>
            <a:r>
              <a:rPr lang="it-IT" dirty="0" smtClean="0"/>
              <a:t>mestiere</a:t>
            </a:r>
            <a:endParaRPr lang="en-GB" dirty="0"/>
          </a:p>
        </p:txBody>
      </p:sp>
      <p:sp>
        <p:nvSpPr>
          <p:cNvPr id="3" name="Segnaposto contenuto 2"/>
          <p:cNvSpPr>
            <a:spLocks noGrp="1"/>
          </p:cNvSpPr>
          <p:nvPr>
            <p:ph idx="1"/>
          </p:nvPr>
        </p:nvSpPr>
        <p:spPr>
          <a:xfrm>
            <a:off x="630018" y="1155981"/>
            <a:ext cx="8291264" cy="4752528"/>
          </a:xfrm>
        </p:spPr>
        <p:txBody>
          <a:bodyPr>
            <a:normAutofit fontScale="92500" lnSpcReduction="10000"/>
          </a:bodyPr>
          <a:lstStyle/>
          <a:p>
            <a:r>
              <a:rPr lang="it-IT" sz="3600" dirty="0" smtClean="0"/>
              <a:t>Per cominciare: </a:t>
            </a:r>
          </a:p>
          <a:p>
            <a:pPr lvl="1"/>
            <a:r>
              <a:rPr lang="it-IT" sz="3200" dirty="0"/>
              <a:t>L</a:t>
            </a:r>
            <a:r>
              <a:rPr lang="it-IT" sz="3200" dirty="0" smtClean="0"/>
              <a:t>ibri, articoli </a:t>
            </a:r>
          </a:p>
          <a:p>
            <a:pPr lvl="1"/>
            <a:r>
              <a:rPr lang="it-IT" sz="3200" dirty="0" smtClean="0"/>
              <a:t>Chi produce libri </a:t>
            </a:r>
            <a:r>
              <a:rPr lang="it-IT" sz="3200" dirty="0"/>
              <a:t>e</a:t>
            </a:r>
            <a:r>
              <a:rPr lang="it-IT" sz="3200" dirty="0" smtClean="0"/>
              <a:t> articoli, tipi di libri</a:t>
            </a:r>
          </a:p>
          <a:p>
            <a:pPr lvl="1"/>
            <a:r>
              <a:rPr lang="it-IT" sz="3200" dirty="0" smtClean="0"/>
              <a:t>Come sono costruiti i libri: prodotti tipografici ed editoriali, testi strutturati</a:t>
            </a:r>
          </a:p>
          <a:p>
            <a:pPr lvl="1"/>
            <a:r>
              <a:rPr lang="it-IT" sz="3200" dirty="0" smtClean="0"/>
              <a:t>Dove sono i libri</a:t>
            </a:r>
          </a:p>
          <a:p>
            <a:pPr lvl="1"/>
            <a:r>
              <a:rPr lang="it-IT" sz="3200" dirty="0" smtClean="0"/>
              <a:t>Come si leggono i libri</a:t>
            </a:r>
          </a:p>
          <a:p>
            <a:pPr lvl="1"/>
            <a:r>
              <a:rPr lang="it-IT" sz="3200" dirty="0" smtClean="0"/>
              <a:t>Cosa sono gli articoli, dove sono, come si cercano</a:t>
            </a:r>
          </a:p>
          <a:p>
            <a:endParaRPr lang="en-GB" dirty="0"/>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a:t>
            </a:fld>
            <a:r>
              <a:rPr lang="en-GB" smtClean="0"/>
              <a:t> / 18</a:t>
            </a:r>
            <a:endParaRPr lang="en-GB" dirty="0"/>
          </a:p>
        </p:txBody>
      </p:sp>
    </p:spTree>
    <p:extLst>
      <p:ext uri="{BB962C8B-B14F-4D97-AF65-F5344CB8AC3E}">
        <p14:creationId xmlns:p14="http://schemas.microsoft.com/office/powerpoint/2010/main" val="2494439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Protagonisti del mestiere</a:t>
            </a:r>
            <a:endParaRPr lang="en-GB" dirty="0"/>
          </a:p>
        </p:txBody>
      </p:sp>
      <p:sp>
        <p:nvSpPr>
          <p:cNvPr id="3" name="Segnaposto contenuto 2"/>
          <p:cNvSpPr>
            <a:spLocks noGrp="1"/>
          </p:cNvSpPr>
          <p:nvPr>
            <p:ph idx="1"/>
          </p:nvPr>
        </p:nvSpPr>
        <p:spPr>
          <a:xfrm>
            <a:off x="426368" y="1811362"/>
            <a:ext cx="8291264" cy="4752528"/>
          </a:xfrm>
        </p:spPr>
        <p:txBody>
          <a:bodyPr/>
          <a:lstStyle/>
          <a:p>
            <a:r>
              <a:rPr lang="it-IT" dirty="0" smtClean="0"/>
              <a:t>La storia e gli storici</a:t>
            </a:r>
          </a:p>
          <a:p>
            <a:pPr lvl="1"/>
            <a:r>
              <a:rPr lang="it-IT" dirty="0" smtClean="0"/>
              <a:t>Storia della storia</a:t>
            </a:r>
          </a:p>
          <a:p>
            <a:pPr lvl="1"/>
            <a:r>
              <a:rPr lang="it-IT" dirty="0" smtClean="0"/>
              <a:t>Storia degli storici</a:t>
            </a:r>
          </a:p>
          <a:p>
            <a:pPr lvl="1"/>
            <a:r>
              <a:rPr lang="it-IT" dirty="0" smtClean="0"/>
              <a:t>Storia del metodo: lineamenti</a:t>
            </a:r>
          </a:p>
          <a:p>
            <a:pPr lvl="1"/>
            <a:r>
              <a:rPr lang="it-IT" dirty="0" smtClean="0"/>
              <a:t>Le varietà della storia: oggetti, discipline</a:t>
            </a:r>
          </a:p>
          <a:p>
            <a:pPr lvl="1"/>
            <a:r>
              <a:rPr lang="it-IT" dirty="0" smtClean="0"/>
              <a:t>Lo storico: soggettività, autorialità, creatività, originalità</a:t>
            </a:r>
          </a:p>
          <a:p>
            <a:pPr lvl="1"/>
            <a:endParaRPr lang="en-GB" dirty="0"/>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a:t>
            </a:fld>
            <a:r>
              <a:rPr lang="en-GB" smtClean="0"/>
              <a:t> / 18</a:t>
            </a:r>
            <a:endParaRPr lang="en-GB" dirty="0"/>
          </a:p>
        </p:txBody>
      </p:sp>
    </p:spTree>
    <p:extLst>
      <p:ext uri="{BB962C8B-B14F-4D97-AF65-F5344CB8AC3E}">
        <p14:creationId xmlns:p14="http://schemas.microsoft.com/office/powerpoint/2010/main" val="377258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714" y="0"/>
            <a:ext cx="8229600" cy="850106"/>
          </a:xfrm>
        </p:spPr>
        <p:txBody>
          <a:bodyPr/>
          <a:lstStyle/>
          <a:p>
            <a:r>
              <a:rPr lang="it-IT" dirty="0" smtClean="0"/>
              <a:t>Strumenti del mestiere</a:t>
            </a:r>
            <a:endParaRPr lang="en-GB" dirty="0"/>
          </a:p>
        </p:txBody>
      </p:sp>
      <p:sp>
        <p:nvSpPr>
          <p:cNvPr id="3" name="Segnaposto contenuto 2"/>
          <p:cNvSpPr>
            <a:spLocks noGrp="1"/>
          </p:cNvSpPr>
          <p:nvPr>
            <p:ph idx="1"/>
          </p:nvPr>
        </p:nvSpPr>
        <p:spPr>
          <a:xfrm>
            <a:off x="107504" y="850106"/>
            <a:ext cx="9036496" cy="5896346"/>
          </a:xfrm>
        </p:spPr>
        <p:txBody>
          <a:bodyPr>
            <a:normAutofit fontScale="85000" lnSpcReduction="20000"/>
          </a:bodyPr>
          <a:lstStyle/>
          <a:p>
            <a:r>
              <a:rPr lang="it-IT" dirty="0" smtClean="0"/>
              <a:t>Cosa </a:t>
            </a:r>
            <a:r>
              <a:rPr lang="it-IT" dirty="0"/>
              <a:t>sono le </a:t>
            </a:r>
            <a:r>
              <a:rPr lang="it-IT" dirty="0" smtClean="0"/>
              <a:t>fonti:</a:t>
            </a:r>
          </a:p>
          <a:p>
            <a:pPr lvl="1"/>
            <a:r>
              <a:rPr lang="it-IT" dirty="0" smtClean="0"/>
              <a:t>Esiste “la” fonte? De-</a:t>
            </a:r>
            <a:r>
              <a:rPr lang="it-IT" dirty="0" err="1" smtClean="0"/>
              <a:t>essenzializzatione</a:t>
            </a:r>
            <a:r>
              <a:rPr lang="it-IT" dirty="0" smtClean="0"/>
              <a:t>, relatività del concetto di ’fonte’</a:t>
            </a:r>
          </a:p>
          <a:p>
            <a:pPr lvl="1"/>
            <a:r>
              <a:rPr lang="it-IT" dirty="0" smtClean="0"/>
              <a:t>Fonti primarie, Fonti secondarie</a:t>
            </a:r>
          </a:p>
          <a:p>
            <a:pPr lvl="1"/>
            <a:r>
              <a:rPr lang="it-IT" dirty="0" smtClean="0"/>
              <a:t>Tipologie, supporti materiali, aspetto esteriore</a:t>
            </a:r>
          </a:p>
          <a:p>
            <a:pPr lvl="2"/>
            <a:r>
              <a:rPr lang="it-IT" dirty="0"/>
              <a:t>Fonti scritte (basate sulla parola)</a:t>
            </a:r>
          </a:p>
          <a:p>
            <a:pPr lvl="2"/>
            <a:r>
              <a:rPr lang="it-IT" dirty="0"/>
              <a:t>Fonti non scritte (basate sull’immagine, orali, oggetti materiali, arti figurative, paesaggio</a:t>
            </a:r>
            <a:r>
              <a:rPr lang="it-IT" dirty="0" smtClean="0"/>
              <a:t>)</a:t>
            </a:r>
          </a:p>
          <a:p>
            <a:pPr lvl="1"/>
            <a:r>
              <a:rPr lang="it-IT" dirty="0" smtClean="0"/>
              <a:t>Fonti e storia: </a:t>
            </a:r>
            <a:r>
              <a:rPr lang="it-IT" b="1" dirty="0" smtClean="0">
                <a:solidFill>
                  <a:srgbClr val="FFC000"/>
                </a:solidFill>
              </a:rPr>
              <a:t>produzione/esistenza/conservazione/trasmissione/distruzione/dispersione/reticenza/tendenziosità</a:t>
            </a:r>
          </a:p>
          <a:p>
            <a:pPr lvl="1"/>
            <a:r>
              <a:rPr lang="it-IT" b="1" dirty="0" smtClean="0">
                <a:solidFill>
                  <a:srgbClr val="FF0000"/>
                </a:solidFill>
              </a:rPr>
              <a:t>Nuove categorie di fonti nelle diverse epoche storiche: a </a:t>
            </a:r>
            <a:r>
              <a:rPr lang="it-IT" b="1" dirty="0" smtClean="0">
                <a:solidFill>
                  <a:srgbClr val="FF0000"/>
                </a:solidFill>
                <a:hlinkClick r:id="rId3" action="ppaction://hlinksldjump"/>
              </a:rPr>
              <a:t>stampa</a:t>
            </a:r>
            <a:r>
              <a:rPr lang="it-IT" b="1" dirty="0" smtClean="0">
                <a:solidFill>
                  <a:srgbClr val="FF0000"/>
                </a:solidFill>
              </a:rPr>
              <a:t>, ecclesiastiche (</a:t>
            </a:r>
            <a:r>
              <a:rPr lang="it-IT" b="1" dirty="0" smtClean="0">
                <a:solidFill>
                  <a:srgbClr val="FF0000"/>
                </a:solidFill>
                <a:hlinkClick r:id="rId4" action="ppaction://hlinksldjump"/>
              </a:rPr>
              <a:t>inquisitoriali</a:t>
            </a:r>
            <a:r>
              <a:rPr lang="it-IT" b="1" dirty="0" smtClean="0">
                <a:solidFill>
                  <a:srgbClr val="FF0000"/>
                </a:solidFill>
              </a:rPr>
              <a:t>), statali, </a:t>
            </a:r>
            <a:r>
              <a:rPr lang="it-IT" b="1" dirty="0" smtClean="0">
                <a:solidFill>
                  <a:srgbClr val="FF0000"/>
                </a:solidFill>
                <a:hlinkClick r:id="rId5" action="ppaction://hlinksldjump"/>
              </a:rPr>
              <a:t>diplomatiche</a:t>
            </a:r>
            <a:r>
              <a:rPr lang="it-IT" b="1" dirty="0" smtClean="0">
                <a:solidFill>
                  <a:srgbClr val="FF0000"/>
                </a:solidFill>
              </a:rPr>
              <a:t>, stampa e opinione pubblica (</a:t>
            </a:r>
            <a:r>
              <a:rPr lang="it-IT" b="1" dirty="0" smtClean="0">
                <a:solidFill>
                  <a:srgbClr val="FF0000"/>
                </a:solidFill>
                <a:hlinkClick r:id="rId6" action="ppaction://hlinksldjump"/>
              </a:rPr>
              <a:t>gazzette</a:t>
            </a:r>
            <a:r>
              <a:rPr lang="it-IT" b="1" dirty="0" smtClean="0">
                <a:solidFill>
                  <a:srgbClr val="FF0000"/>
                </a:solidFill>
              </a:rPr>
              <a:t>, giornali)</a:t>
            </a:r>
          </a:p>
          <a:p>
            <a:pPr lvl="1"/>
            <a:r>
              <a:rPr lang="it-IT" dirty="0" smtClean="0"/>
              <a:t>Reperimento</a:t>
            </a:r>
            <a:r>
              <a:rPr lang="it-IT" dirty="0"/>
              <a:t>, interpretazione, messa in opera</a:t>
            </a:r>
          </a:p>
          <a:p>
            <a:pPr lvl="1"/>
            <a:r>
              <a:rPr lang="it-IT" dirty="0" smtClean="0"/>
              <a:t>Esiste “un” metodo ?</a:t>
            </a:r>
          </a:p>
          <a:p>
            <a:pPr lvl="1"/>
            <a:r>
              <a:rPr lang="it-IT" u="sng" dirty="0">
                <a:solidFill>
                  <a:srgbClr val="FFC000"/>
                </a:solidFill>
              </a:rPr>
              <a:t>Analisi critica </a:t>
            </a:r>
            <a:r>
              <a:rPr lang="it-IT" dirty="0"/>
              <a:t>della fonte </a:t>
            </a:r>
            <a:r>
              <a:rPr lang="it-IT" i="1" dirty="0"/>
              <a:t>versus</a:t>
            </a:r>
            <a:r>
              <a:rPr lang="it-IT" dirty="0"/>
              <a:t> </a:t>
            </a:r>
            <a:r>
              <a:rPr lang="it-IT" u="sng" dirty="0">
                <a:solidFill>
                  <a:srgbClr val="FFC000"/>
                </a:solidFill>
              </a:rPr>
              <a:t>tradizione</a:t>
            </a:r>
            <a:endParaRPr lang="en-GB" u="sng" dirty="0">
              <a:solidFill>
                <a:srgbClr val="FFC000"/>
              </a:solidFill>
            </a:endParaRPr>
          </a:p>
          <a:p>
            <a:pPr lvl="1"/>
            <a:endParaRPr lang="it-IT" dirty="0" smtClean="0"/>
          </a:p>
          <a:p>
            <a:pPr lvl="1"/>
            <a:endParaRPr lang="it-IT" dirty="0"/>
          </a:p>
          <a:p>
            <a:endParaRPr lang="en-GB" dirty="0"/>
          </a:p>
        </p:txBody>
      </p:sp>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a:t>
            </a:fld>
            <a:r>
              <a:rPr lang="en-GB" smtClean="0"/>
              <a:t> / 18</a:t>
            </a:r>
            <a:endParaRPr lang="en-GB" dirty="0"/>
          </a:p>
        </p:txBody>
      </p:sp>
    </p:spTree>
    <p:extLst>
      <p:ext uri="{BB962C8B-B14F-4D97-AF65-F5344CB8AC3E}">
        <p14:creationId xmlns:p14="http://schemas.microsoft.com/office/powerpoint/2010/main" val="20925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81968"/>
            <a:ext cx="8229600" cy="626752"/>
          </a:xfrm>
        </p:spPr>
        <p:txBody>
          <a:bodyPr/>
          <a:lstStyle/>
          <a:p>
            <a:r>
              <a:rPr lang="it-IT" dirty="0" smtClean="0"/>
              <a:t>Stampe popolari di soggetto religioso</a:t>
            </a:r>
            <a:endParaRPr lang="en-GB" dirty="0"/>
          </a:p>
        </p:txBody>
      </p:sp>
      <p:pic>
        <p:nvPicPr>
          <p:cNvPr id="6" name="Segnaposto contenuto 5"/>
          <p:cNvPicPr>
            <a:picLocks noGrp="1" noChangeAspect="1"/>
          </p:cNvPicPr>
          <p:nvPr>
            <p:ph idx="1"/>
          </p:nvPr>
        </p:nvPicPr>
        <p:blipFill rotWithShape="1">
          <a:blip r:embed="rId2"/>
          <a:srcRect l="653" t="10602" r="40262" b="24252"/>
          <a:stretch/>
        </p:blipFill>
        <p:spPr>
          <a:xfrm>
            <a:off x="251520" y="1097364"/>
            <a:ext cx="6192688" cy="5120877"/>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a:t>
            </a:fld>
            <a:r>
              <a:rPr lang="en-GB" smtClean="0"/>
              <a:t> / 18</a:t>
            </a:r>
            <a:endParaRPr lang="en-GB" dirty="0"/>
          </a:p>
        </p:txBody>
      </p:sp>
      <p:sp>
        <p:nvSpPr>
          <p:cNvPr id="7" name="CasellaDiTesto 6"/>
          <p:cNvSpPr txBox="1"/>
          <p:nvPr/>
        </p:nvSpPr>
        <p:spPr>
          <a:xfrm>
            <a:off x="6588224" y="1268760"/>
            <a:ext cx="2555776" cy="430887"/>
          </a:xfrm>
          <a:prstGeom prst="rect">
            <a:avLst/>
          </a:prstGeom>
          <a:noFill/>
        </p:spPr>
        <p:txBody>
          <a:bodyPr wrap="square" rtlCol="0">
            <a:spAutoFit/>
          </a:bodyPr>
          <a:lstStyle/>
          <a:p>
            <a:r>
              <a:rPr lang="en-GB" sz="1100" dirty="0"/>
              <a:t>http://www.riforma.it/it/articolo/2016/08/23/la-rivoluzione-della-stampa</a:t>
            </a:r>
          </a:p>
        </p:txBody>
      </p:sp>
    </p:spTree>
    <p:extLst>
      <p:ext uri="{BB962C8B-B14F-4D97-AF65-F5344CB8AC3E}">
        <p14:creationId xmlns:p14="http://schemas.microsoft.com/office/powerpoint/2010/main" val="137236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Albrecht</a:t>
            </a:r>
            <a:r>
              <a:rPr lang="it-IT" dirty="0" smtClean="0"/>
              <a:t> </a:t>
            </a:r>
            <a:r>
              <a:rPr lang="it-IT" dirty="0" err="1" smtClean="0"/>
              <a:t>Dürer</a:t>
            </a:r>
            <a:r>
              <a:rPr lang="it-IT" dirty="0" smtClean="0"/>
              <a:t> (1471-1528)</a:t>
            </a:r>
            <a:endParaRPr lang="en-GB" dirty="0"/>
          </a:p>
        </p:txBody>
      </p:sp>
      <p:pic>
        <p:nvPicPr>
          <p:cNvPr id="6" name="Segnaposto contenuto 5"/>
          <p:cNvPicPr>
            <a:picLocks noGrp="1" noChangeAspect="1"/>
          </p:cNvPicPr>
          <p:nvPr>
            <p:ph idx="1"/>
          </p:nvPr>
        </p:nvPicPr>
        <p:blipFill>
          <a:blip r:embed="rId2"/>
          <a:stretch>
            <a:fillRect/>
          </a:stretch>
        </p:blipFill>
        <p:spPr>
          <a:xfrm>
            <a:off x="971600" y="1124744"/>
            <a:ext cx="3698930" cy="5099593"/>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6</a:t>
            </a:fld>
            <a:r>
              <a:rPr lang="en-GB" smtClean="0"/>
              <a:t> / 18</a:t>
            </a:r>
            <a:endParaRPr lang="en-GB" dirty="0"/>
          </a:p>
        </p:txBody>
      </p:sp>
      <p:sp>
        <p:nvSpPr>
          <p:cNvPr id="7" name="CasellaDiTesto 6"/>
          <p:cNvSpPr txBox="1"/>
          <p:nvPr/>
        </p:nvSpPr>
        <p:spPr>
          <a:xfrm>
            <a:off x="4851918" y="3199038"/>
            <a:ext cx="3816424" cy="369332"/>
          </a:xfrm>
          <a:prstGeom prst="rect">
            <a:avLst/>
          </a:prstGeom>
          <a:noFill/>
        </p:spPr>
        <p:txBody>
          <a:bodyPr wrap="square" rtlCol="0">
            <a:spAutoFit/>
          </a:bodyPr>
          <a:lstStyle/>
          <a:p>
            <a:r>
              <a:rPr lang="it-IT" dirty="0" smtClean="0"/>
              <a:t>L’Apocalisse: 15 xilografie 1496-1498</a:t>
            </a:r>
            <a:endParaRPr lang="en-GB" dirty="0"/>
          </a:p>
        </p:txBody>
      </p:sp>
    </p:spTree>
    <p:extLst>
      <p:ext uri="{BB962C8B-B14F-4D97-AF65-F5344CB8AC3E}">
        <p14:creationId xmlns:p14="http://schemas.microsoft.com/office/powerpoint/2010/main" val="5837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pic>
        <p:nvPicPr>
          <p:cNvPr id="6" name="Segnaposto contenuto 5"/>
          <p:cNvPicPr>
            <a:picLocks noGrp="1" noChangeAspect="1"/>
          </p:cNvPicPr>
          <p:nvPr>
            <p:ph idx="1"/>
          </p:nvPr>
        </p:nvPicPr>
        <p:blipFill>
          <a:blip r:embed="rId2"/>
          <a:stretch>
            <a:fillRect/>
          </a:stretch>
        </p:blipFill>
        <p:spPr>
          <a:xfrm>
            <a:off x="1475656" y="1124744"/>
            <a:ext cx="6336704" cy="5259464"/>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7</a:t>
            </a:fld>
            <a:r>
              <a:rPr lang="en-GB" smtClean="0"/>
              <a:t> / 18</a:t>
            </a:r>
            <a:endParaRPr lang="en-GB" dirty="0"/>
          </a:p>
        </p:txBody>
      </p:sp>
    </p:spTree>
    <p:extLst>
      <p:ext uri="{BB962C8B-B14F-4D97-AF65-F5344CB8AC3E}">
        <p14:creationId xmlns:p14="http://schemas.microsoft.com/office/powerpoint/2010/main" val="62740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88640"/>
            <a:ext cx="8435280" cy="850106"/>
          </a:xfrm>
        </p:spPr>
        <p:txBody>
          <a:bodyPr/>
          <a:lstStyle/>
          <a:p>
            <a:r>
              <a:rPr lang="en-GB" sz="3200" dirty="0">
                <a:hlinkClick r:id="rId2"/>
              </a:rPr>
              <a:t>Treasures from the London Library: Visual propaganda during the Reformation</a:t>
            </a:r>
            <a:endParaRPr lang="en-GB" sz="3200" dirty="0"/>
          </a:p>
        </p:txBody>
      </p:sp>
      <p:pic>
        <p:nvPicPr>
          <p:cNvPr id="6" name="Segnaposto contenuto 5"/>
          <p:cNvPicPr>
            <a:picLocks noGrp="1" noChangeAspect="1"/>
          </p:cNvPicPr>
          <p:nvPr>
            <p:ph idx="1"/>
          </p:nvPr>
        </p:nvPicPr>
        <p:blipFill>
          <a:blip r:embed="rId3"/>
          <a:stretch>
            <a:fillRect/>
          </a:stretch>
        </p:blipFill>
        <p:spPr>
          <a:xfrm>
            <a:off x="251520" y="1145231"/>
            <a:ext cx="4687826" cy="5328592"/>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8</a:t>
            </a:fld>
            <a:r>
              <a:rPr lang="en-GB" smtClean="0"/>
              <a:t> / 18</a:t>
            </a:r>
            <a:endParaRPr lang="en-GB" dirty="0"/>
          </a:p>
        </p:txBody>
      </p:sp>
      <p:sp>
        <p:nvSpPr>
          <p:cNvPr id="7" name="CasellaDiTesto 6"/>
          <p:cNvSpPr txBox="1"/>
          <p:nvPr/>
        </p:nvSpPr>
        <p:spPr>
          <a:xfrm>
            <a:off x="5292080" y="1556792"/>
            <a:ext cx="3096344" cy="4247317"/>
          </a:xfrm>
          <a:prstGeom prst="rect">
            <a:avLst/>
          </a:prstGeom>
          <a:noFill/>
        </p:spPr>
        <p:txBody>
          <a:bodyPr wrap="square" rtlCol="0">
            <a:spAutoFit/>
          </a:bodyPr>
          <a:lstStyle/>
          <a:p>
            <a:r>
              <a:rPr lang="en-GB" dirty="0"/>
              <a:t>Luther’s </a:t>
            </a:r>
            <a:r>
              <a:rPr lang="en-GB" i="1" dirty="0"/>
              <a:t>Wider das </a:t>
            </a:r>
            <a:r>
              <a:rPr lang="en-GB" i="1" dirty="0" err="1"/>
              <a:t>Bapstum</a:t>
            </a:r>
            <a:r>
              <a:rPr lang="en-GB" i="1" dirty="0"/>
              <a:t> </a:t>
            </a:r>
            <a:r>
              <a:rPr lang="en-GB" i="1" dirty="0" err="1"/>
              <a:t>zu</a:t>
            </a:r>
            <a:r>
              <a:rPr lang="en-GB" i="1" dirty="0"/>
              <a:t> Rom </a:t>
            </a:r>
            <a:r>
              <a:rPr lang="en-GB" i="1" dirty="0" err="1"/>
              <a:t>vom</a:t>
            </a:r>
            <a:r>
              <a:rPr lang="en-GB" i="1" dirty="0"/>
              <a:t> </a:t>
            </a:r>
            <a:r>
              <a:rPr lang="en-GB" i="1" dirty="0" err="1"/>
              <a:t>Teuffel</a:t>
            </a:r>
            <a:r>
              <a:rPr lang="en-GB" i="1" dirty="0"/>
              <a:t> </a:t>
            </a:r>
            <a:r>
              <a:rPr lang="en-GB" i="1" dirty="0" err="1"/>
              <a:t>gestifft</a:t>
            </a:r>
            <a:r>
              <a:rPr lang="en-GB" dirty="0"/>
              <a:t>, (Against the Papacy founded by the Devil) was printed 1545, only a year before the Reformer’s death. The title page depicts the Pope with ass’s ears sitting on a pyre erected in the mouth of Hell, represented by an enormous monster. The Pope, with hands held together in prayer is surrounded by demons who fly around him and hold the papal tiara above his head. </a:t>
            </a:r>
          </a:p>
        </p:txBody>
      </p:sp>
    </p:spTree>
    <p:extLst>
      <p:ext uri="{BB962C8B-B14F-4D97-AF65-F5344CB8AC3E}">
        <p14:creationId xmlns:p14="http://schemas.microsoft.com/office/powerpoint/2010/main" val="205850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846" y="188640"/>
            <a:ext cx="9289032" cy="850106"/>
          </a:xfrm>
        </p:spPr>
        <p:txBody>
          <a:bodyPr/>
          <a:lstStyle/>
          <a:p>
            <a:r>
              <a:rPr lang="en-GB" sz="2800" dirty="0"/>
              <a:t>Melchior </a:t>
            </a:r>
            <a:r>
              <a:rPr lang="en-GB" sz="2800" dirty="0" err="1"/>
              <a:t>Lorck</a:t>
            </a:r>
            <a:r>
              <a:rPr lang="en-GB" sz="2800" dirty="0"/>
              <a:t> (Danish, Flensburg 1526–after 1588 </a:t>
            </a:r>
            <a:r>
              <a:rPr lang="en-GB" sz="2800" dirty="0" smtClean="0"/>
              <a:t>Hamburg)</a:t>
            </a:r>
            <a:endParaRPr lang="en-GB" sz="2800" dirty="0"/>
          </a:p>
        </p:txBody>
      </p:sp>
      <p:pic>
        <p:nvPicPr>
          <p:cNvPr id="6" name="Segnaposto contenuto 5"/>
          <p:cNvPicPr>
            <a:picLocks noGrp="1" noChangeAspect="1"/>
          </p:cNvPicPr>
          <p:nvPr>
            <p:ph idx="1"/>
          </p:nvPr>
        </p:nvPicPr>
        <p:blipFill>
          <a:blip r:embed="rId2"/>
          <a:stretch>
            <a:fillRect/>
          </a:stretch>
        </p:blipFill>
        <p:spPr>
          <a:xfrm>
            <a:off x="457200" y="1196752"/>
            <a:ext cx="3394720" cy="5249568"/>
          </a:xfrm>
          <a:prstGeom prst="rect">
            <a:avLst/>
          </a:prstGeom>
        </p:spPr>
      </p:pic>
      <p:sp>
        <p:nvSpPr>
          <p:cNvPr id="4" name="Segnaposto piè di pagina 3"/>
          <p:cNvSpPr>
            <a:spLocks noGrp="1"/>
          </p:cNvSpPr>
          <p:nvPr>
            <p:ph type="ftr" sz="quarter" idx="11"/>
          </p:nvPr>
        </p:nvSpPr>
        <p:spPr/>
        <p:txBody>
          <a:bodyPr/>
          <a:lstStyle/>
          <a:p>
            <a:r>
              <a:rPr lang="it-IT" smtClean="0"/>
              <a:t>Metodologia della ricerca storica 2016-2017, Linee generali</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9</a:t>
            </a:fld>
            <a:r>
              <a:rPr lang="en-GB" smtClean="0"/>
              <a:t> / 18</a:t>
            </a:r>
            <a:endParaRPr lang="en-GB" dirty="0"/>
          </a:p>
        </p:txBody>
      </p:sp>
      <p:sp>
        <p:nvSpPr>
          <p:cNvPr id="7" name="CasellaDiTesto 6"/>
          <p:cNvSpPr txBox="1"/>
          <p:nvPr/>
        </p:nvSpPr>
        <p:spPr>
          <a:xfrm>
            <a:off x="4139952" y="1136006"/>
            <a:ext cx="4834880" cy="5262979"/>
          </a:xfrm>
          <a:prstGeom prst="rect">
            <a:avLst/>
          </a:prstGeom>
          <a:noFill/>
        </p:spPr>
        <p:txBody>
          <a:bodyPr wrap="square" rtlCol="0">
            <a:spAutoFit/>
          </a:bodyPr>
          <a:lstStyle/>
          <a:p>
            <a:r>
              <a:rPr lang="en-GB" sz="1600" dirty="0"/>
              <a:t>The caricatured pope is represented with three heads: the one in the middle bears the papal tiara, the one at left a turban, while the one at right is represented as that of an infant. Other features serve to underscore the covert, demonic nature that some Protestants attributed to representatives of the Catholic Church: one of his hands and one of his feet are depicted in a grotesque, nonhuman state, and a large </a:t>
            </a:r>
            <a:r>
              <a:rPr lang="en-GB" sz="1600" dirty="0" err="1"/>
              <a:t>lizardlike</a:t>
            </a:r>
            <a:r>
              <a:rPr lang="en-GB" sz="1600" dirty="0"/>
              <a:t> tail extends from beneath the papal robe. Affixed to the front of the robe is a broach with the insignia of a frog, a common symbol of false religion. The pope is shown handing a number of coins to a figure represented as a soldier, who holds a halberd that emits flames. Implied together with the hybrid character of the pope is that the church bribes for the benefit of military protection, and that its actions are driven by a devious, animalistic nature. This image, by an anonymous German artist, is representative of a genre of popular print critical of the Catholic Church, disseminated well into the seventeenth century in Germany and the Netherlands</a:t>
            </a:r>
            <a:r>
              <a:rPr lang="en-GB" dirty="0" smtClean="0"/>
              <a:t>.</a:t>
            </a:r>
          </a:p>
          <a:p>
            <a:r>
              <a:rPr lang="en-GB" sz="1400" b="1" dirty="0">
                <a:hlinkClick r:id="rId3"/>
              </a:rPr>
              <a:t>http://</a:t>
            </a:r>
            <a:r>
              <a:rPr lang="en-GB" sz="1400" b="1" dirty="0" smtClean="0">
                <a:hlinkClick r:id="rId3"/>
              </a:rPr>
              <a:t>www.metmuseum.org/toah/hd/refo/hd_refo.htm</a:t>
            </a:r>
            <a:r>
              <a:rPr lang="en-GB" sz="1400" b="1" dirty="0" smtClean="0"/>
              <a:t> </a:t>
            </a:r>
            <a:endParaRPr lang="en-GB" sz="1400" b="1" dirty="0"/>
          </a:p>
        </p:txBody>
      </p:sp>
    </p:spTree>
    <p:extLst>
      <p:ext uri="{BB962C8B-B14F-4D97-AF65-F5344CB8AC3E}">
        <p14:creationId xmlns:p14="http://schemas.microsoft.com/office/powerpoint/2010/main" val="28387123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DN_IT_ModelloStrutturaTemaRaccoglitore</Template>
  <TotalTime>2928</TotalTime>
  <Words>1086</Words>
  <Application>Microsoft Office PowerPoint</Application>
  <PresentationFormat>Presentazione su schermo (4:3)</PresentationFormat>
  <Paragraphs>105</Paragraphs>
  <Slides>18</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Calibri</vt:lpstr>
      <vt:lpstr>Wingdings</vt:lpstr>
      <vt:lpstr>Tema di Office</vt:lpstr>
      <vt:lpstr>Metodologia della ricerca storica</vt:lpstr>
      <vt:lpstr>Strumenti del mestiere</vt:lpstr>
      <vt:lpstr>Protagonisti del mestiere</vt:lpstr>
      <vt:lpstr>Strumenti del mestiere</vt:lpstr>
      <vt:lpstr>Stampe popolari di soggetto religioso</vt:lpstr>
      <vt:lpstr>Albrecht Dürer (1471-1528)</vt:lpstr>
      <vt:lpstr>Presentazione standard di PowerPoint</vt:lpstr>
      <vt:lpstr>Treasures from the London Library: Visual propaganda during the Reformation</vt:lpstr>
      <vt:lpstr>Melchior Lorck (Danish, Flensburg 1526–after 1588 Hamburg)</vt:lpstr>
      <vt:lpstr>Bachmann, Lupus excoriates, 1591</vt:lpstr>
      <vt:lpstr>George Pencz, woodcut of Hans Sachs, Evangelical and Catholic Sermon, 1529</vt:lpstr>
      <vt:lpstr>Early Reformation propaganda images</vt:lpstr>
      <vt:lpstr>La “Bibliothèque Bleu”</vt:lpstr>
      <vt:lpstr>Fonti diplomatiche</vt:lpstr>
      <vt:lpstr>L’Inquisizione romana</vt:lpstr>
      <vt:lpstr>Gazzette, giornali, opinione pubblica</vt:lpstr>
      <vt:lpstr>Gazzette francesi</vt:lpstr>
      <vt:lpstr>Fonti scritte di altro genere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Guido Abbattista</dc:creator>
  <cp:lastModifiedBy>Guido Abbattista</cp:lastModifiedBy>
  <cp:revision>387</cp:revision>
  <dcterms:created xsi:type="dcterms:W3CDTF">2012-10-07T14:13:19Z</dcterms:created>
  <dcterms:modified xsi:type="dcterms:W3CDTF">2016-10-24T13:01:13Z</dcterms:modified>
</cp:coreProperties>
</file>