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317" r:id="rId3"/>
    <p:sldId id="31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FFFFCC"/>
    <a:srgbClr val="FFFF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5846" autoAdjust="0"/>
  </p:normalViewPr>
  <p:slideViewPr>
    <p:cSldViewPr>
      <p:cViewPr varScale="1">
        <p:scale>
          <a:sx n="96" d="100"/>
          <a:sy n="96" d="100"/>
        </p:scale>
        <p:origin x="19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665D6-0840-40A7-A3BC-904279E87142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67443-2D9F-4E5A-9E41-C6EBBB1496CA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220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67443-2D9F-4E5A-9E41-C6EBBB1496C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518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Metodologia della ricerca storica 2016-2017, Linee generali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01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Metodologia della ricerca storica 2016-2017, Linee generali</a:t>
            </a: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91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Metodologia della ricerca storica 2016-2017, Linee generali</a:t>
            </a: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335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>
            <a:lvl1pPr>
              <a:defRPr sz="3600" b="1">
                <a:solidFill>
                  <a:srgbClr val="FFC000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4752528"/>
          </a:xfrm>
          <a:solidFill>
            <a:schemeClr val="accent1"/>
          </a:solidFill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  <a:lvl2pPr marL="1074738" indent="-617538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GB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611560" y="6356350"/>
            <a:ext cx="7560840" cy="365125"/>
          </a:xfrm>
        </p:spPr>
        <p:txBody>
          <a:bodyPr/>
          <a:lstStyle/>
          <a:p>
            <a:r>
              <a:rPr lang="it-IT" smtClean="0"/>
              <a:t>Metodologia della ricerca storica 2016-2017, Linee generali</a:t>
            </a:r>
            <a:endParaRPr lang="en-GB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244408" y="6381328"/>
            <a:ext cx="730424" cy="365125"/>
          </a:xfrm>
        </p:spPr>
        <p:txBody>
          <a:bodyPr/>
          <a:lstStyle/>
          <a:p>
            <a:fld id="{BFB70C46-FDDA-420F-91A1-9A3A4415F343}" type="slidenum">
              <a:rPr lang="en-GB" smtClean="0"/>
              <a:pPr/>
              <a:t>‹N›</a:t>
            </a:fld>
            <a:r>
              <a:rPr lang="en-GB" dirty="0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524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Metodologia della ricerca storica 2016-2017, Linee generali</a:t>
            </a: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51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Metodologia della ricerca storica 2016-2017, Linee generali</a:t>
            </a:r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74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Metodologia della ricerca storica 2016-2017, Linee generali</a:t>
            </a:r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7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Metodologia della ricerca storica 2016-2017, Linee generali</a:t>
            </a: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04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Metodologia della ricerca storica 2016-2017, Linee generali</a:t>
            </a:r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419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Metodologia della ricerca storica 2016-2017, Linee generali</a:t>
            </a:r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976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Metodologia della ricerca storica 2016-2017, Linee generali</a:t>
            </a:r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65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Metodologia della ricerca storica 2016-2017, Linee generali</a:t>
            </a: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0C46-FDDA-420F-91A1-9A3A4415F34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3090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e.units.it/moodle/course/category.php?id=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essweb.info/index.php/Social_Sciences_and_History_Web_-_History" TargetMode="External"/><Relationship Id="rId3" Type="http://schemas.openxmlformats.org/officeDocument/2006/relationships/hyperlink" Target="http://besthistorysites.net/" TargetMode="External"/><Relationship Id="rId7" Type="http://schemas.openxmlformats.org/officeDocument/2006/relationships/hyperlink" Target="http://www.history.ac.uk/ihr/Focus/index.html" TargetMode="External"/><Relationship Id="rId2" Type="http://schemas.openxmlformats.org/officeDocument/2006/relationships/hyperlink" Target="http://vlib.iue.it/histor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istory.ac.uk/history-online/" TargetMode="External"/><Relationship Id="rId5" Type="http://schemas.openxmlformats.org/officeDocument/2006/relationships/hyperlink" Target="http://hti.osu.edu/connect/historical-resources" TargetMode="External"/><Relationship Id="rId4" Type="http://schemas.openxmlformats.org/officeDocument/2006/relationships/hyperlink" Target="http://historymatters.gmu.edu/" TargetMode="External"/><Relationship Id="rId9" Type="http://schemas.openxmlformats.org/officeDocument/2006/relationships/hyperlink" Target="http://guides.lib.udel.edu/c.php?g=85352&amp;p=54891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libgen.io/get.php?md5=BC8C8E4AFEEFD9B6484013986799A548&amp;key=LUFXC66KAW94E5PI" TargetMode="External"/><Relationship Id="rId2" Type="http://schemas.openxmlformats.org/officeDocument/2006/relationships/hyperlink" Target="http://libgen.io/ads.php?md5=BC8C8E4AFEEFD9B6484013986799A54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/>
          <a:lstStyle/>
          <a:p>
            <a:r>
              <a:rPr lang="en-GB" b="1" dirty="0" err="1" smtClean="0">
                <a:solidFill>
                  <a:srgbClr val="002060"/>
                </a:solidFill>
              </a:rPr>
              <a:t>Metodologia</a:t>
            </a:r>
            <a:r>
              <a:rPr lang="en-GB" b="1" dirty="0" smtClean="0">
                <a:solidFill>
                  <a:srgbClr val="002060"/>
                </a:solidFill>
              </a:rPr>
              <a:t> </a:t>
            </a:r>
            <a:r>
              <a:rPr lang="en-GB" b="1" dirty="0" err="1" smtClean="0">
                <a:solidFill>
                  <a:srgbClr val="002060"/>
                </a:solidFill>
              </a:rPr>
              <a:t>della</a:t>
            </a:r>
            <a:r>
              <a:rPr lang="en-GB" b="1" dirty="0" smtClean="0">
                <a:solidFill>
                  <a:srgbClr val="002060"/>
                </a:solidFill>
              </a:rPr>
              <a:t> </a:t>
            </a:r>
            <a:r>
              <a:rPr lang="en-GB" b="1" dirty="0" err="1" smtClean="0">
                <a:solidFill>
                  <a:srgbClr val="002060"/>
                </a:solidFill>
              </a:rPr>
              <a:t>ricerca</a:t>
            </a:r>
            <a:r>
              <a:rPr lang="en-GB" b="1" dirty="0" smtClean="0">
                <a:solidFill>
                  <a:srgbClr val="002060"/>
                </a:solidFill>
              </a:rPr>
              <a:t> </a:t>
            </a:r>
            <a:r>
              <a:rPr lang="en-GB" b="1" dirty="0" err="1" smtClean="0">
                <a:solidFill>
                  <a:srgbClr val="002060"/>
                </a:solidFill>
              </a:rPr>
              <a:t>storica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880320"/>
          </a:xfrm>
        </p:spPr>
        <p:txBody>
          <a:bodyPr>
            <a:normAutofit/>
          </a:bodyPr>
          <a:lstStyle/>
          <a:p>
            <a:r>
              <a:rPr lang="en-GB" dirty="0" smtClean="0"/>
              <a:t>Guido Abbattista</a:t>
            </a:r>
          </a:p>
          <a:p>
            <a:endParaRPr lang="en-GB" sz="1400" dirty="0" smtClean="0"/>
          </a:p>
          <a:p>
            <a:r>
              <a:rPr lang="en-GB" sz="1400" dirty="0" err="1" smtClean="0"/>
              <a:t>Laurea</a:t>
            </a:r>
            <a:r>
              <a:rPr lang="en-GB" sz="1400" dirty="0" smtClean="0"/>
              <a:t> </a:t>
            </a:r>
            <a:r>
              <a:rPr lang="en-GB" sz="1400" dirty="0" err="1" smtClean="0"/>
              <a:t>Triennale</a:t>
            </a:r>
            <a:r>
              <a:rPr lang="en-GB" sz="1400" dirty="0" smtClean="0"/>
              <a:t> in Discipline </a:t>
            </a:r>
            <a:r>
              <a:rPr lang="en-GB" sz="1400" dirty="0" err="1" smtClean="0"/>
              <a:t>storiche</a:t>
            </a:r>
            <a:r>
              <a:rPr lang="en-GB" sz="1400" dirty="0" smtClean="0"/>
              <a:t> e </a:t>
            </a:r>
            <a:r>
              <a:rPr lang="en-GB" sz="1400" dirty="0" err="1" smtClean="0"/>
              <a:t>filosofiche</a:t>
            </a:r>
            <a:endParaRPr lang="en-GB" sz="1400" dirty="0" smtClean="0"/>
          </a:p>
          <a:p>
            <a:r>
              <a:rPr lang="en-GB" sz="1400" dirty="0"/>
              <a:t>Anno </a:t>
            </a:r>
            <a:r>
              <a:rPr lang="en-GB" sz="1400" dirty="0" err="1"/>
              <a:t>accademico</a:t>
            </a:r>
            <a:r>
              <a:rPr lang="en-GB" sz="1400" dirty="0"/>
              <a:t> </a:t>
            </a:r>
            <a:r>
              <a:rPr lang="en-GB" sz="1400" dirty="0" smtClean="0"/>
              <a:t>2016-2017</a:t>
            </a:r>
          </a:p>
          <a:p>
            <a:endParaRPr lang="en-GB" sz="2400" b="1" dirty="0" smtClean="0">
              <a:hlinkClick r:id="rId3"/>
            </a:endParaRPr>
          </a:p>
          <a:p>
            <a:r>
              <a:rPr lang="en-GB" sz="2400" b="1" dirty="0" smtClean="0">
                <a:hlinkClick r:id="rId3"/>
              </a:rPr>
              <a:t>Moodle</a:t>
            </a:r>
            <a:r>
              <a:rPr lang="en-GB" sz="2400" dirty="0" smtClean="0">
                <a:hlinkClick r:id="rId3"/>
              </a:rPr>
              <a:t> </a:t>
            </a:r>
            <a:r>
              <a:rPr lang="en-GB" sz="2400" dirty="0" smtClean="0"/>
              <a:t>enrolment key: </a:t>
            </a:r>
            <a:r>
              <a:rPr lang="en-GB" sz="2400" b="1" dirty="0" smtClean="0">
                <a:solidFill>
                  <a:srgbClr val="FFFF00"/>
                </a:solidFill>
              </a:rPr>
              <a:t>HISTMET</a:t>
            </a:r>
            <a:endParaRPr lang="en-GB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0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81955"/>
            <a:ext cx="8229600" cy="850106"/>
          </a:xfrm>
        </p:spPr>
        <p:txBody>
          <a:bodyPr/>
          <a:lstStyle/>
          <a:p>
            <a:r>
              <a:rPr lang="it-IT" dirty="0" smtClean="0"/>
              <a:t>Risorse web: guide e repertori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55980"/>
            <a:ext cx="8453738" cy="5200369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/>
              <a:t>WWW-VL HISTORY CENTRAL </a:t>
            </a:r>
            <a:r>
              <a:rPr lang="en-GB" b="1" dirty="0" smtClean="0"/>
              <a:t>CATALOGUE</a:t>
            </a:r>
          </a:p>
          <a:p>
            <a:r>
              <a:rPr lang="en-GB" b="1" dirty="0">
                <a:hlinkClick r:id="rId2"/>
              </a:rPr>
              <a:t>http://vlib.iue.it/history</a:t>
            </a:r>
            <a:r>
              <a:rPr lang="en-GB" b="1" dirty="0" smtClean="0">
                <a:hlinkClick r:id="rId2"/>
              </a:rPr>
              <a:t>/</a:t>
            </a:r>
            <a:r>
              <a:rPr lang="en-GB" b="1" dirty="0" smtClean="0"/>
              <a:t> </a:t>
            </a:r>
          </a:p>
          <a:p>
            <a:r>
              <a:rPr lang="en-GB" b="1" dirty="0" smtClean="0"/>
              <a:t>Best </a:t>
            </a:r>
            <a:r>
              <a:rPr lang="en-GB" b="1" dirty="0"/>
              <a:t>of History </a:t>
            </a:r>
            <a:r>
              <a:rPr lang="en-GB" b="1" dirty="0" smtClean="0"/>
              <a:t>Websites: </a:t>
            </a:r>
            <a:r>
              <a:rPr lang="en-GB" b="1" dirty="0" smtClean="0">
                <a:hlinkClick r:id="rId3"/>
              </a:rPr>
              <a:t>http</a:t>
            </a:r>
            <a:r>
              <a:rPr lang="en-GB" b="1" dirty="0">
                <a:hlinkClick r:id="rId3"/>
              </a:rPr>
              <a:t>://besthistorysites.net</a:t>
            </a:r>
            <a:r>
              <a:rPr lang="en-GB" b="1" dirty="0" smtClean="0">
                <a:hlinkClick r:id="rId3"/>
              </a:rPr>
              <a:t>/</a:t>
            </a:r>
            <a:endParaRPr lang="en-GB" b="1" dirty="0" smtClean="0"/>
          </a:p>
          <a:p>
            <a:r>
              <a:rPr lang="en-GB" b="1" dirty="0" smtClean="0"/>
              <a:t>History Matters: </a:t>
            </a:r>
            <a:r>
              <a:rPr lang="en-GB" b="1" dirty="0" smtClean="0">
                <a:hlinkClick r:id="rId4"/>
              </a:rPr>
              <a:t>http</a:t>
            </a:r>
            <a:r>
              <a:rPr lang="en-GB" b="1" dirty="0">
                <a:hlinkClick r:id="rId4"/>
              </a:rPr>
              <a:t>://historymatters.gmu.edu</a:t>
            </a:r>
            <a:r>
              <a:rPr lang="en-GB" b="1" dirty="0" smtClean="0">
                <a:hlinkClick r:id="rId4"/>
              </a:rPr>
              <a:t>/</a:t>
            </a:r>
            <a:endParaRPr lang="en-GB" b="1" dirty="0" smtClean="0"/>
          </a:p>
          <a:p>
            <a:r>
              <a:rPr lang="en-GB" b="1" dirty="0" smtClean="0"/>
              <a:t>Connecting to the Past: </a:t>
            </a:r>
            <a:r>
              <a:rPr lang="en-GB" b="1" dirty="0" smtClean="0">
                <a:hlinkClick r:id="rId5"/>
              </a:rPr>
              <a:t>http</a:t>
            </a:r>
            <a:r>
              <a:rPr lang="en-GB" b="1" dirty="0">
                <a:hlinkClick r:id="rId5"/>
              </a:rPr>
              <a:t>://</a:t>
            </a:r>
            <a:r>
              <a:rPr lang="en-GB" b="1" dirty="0" smtClean="0">
                <a:hlinkClick r:id="rId5"/>
              </a:rPr>
              <a:t>hti.osu.edu/connect/historical-resources</a:t>
            </a:r>
            <a:r>
              <a:rPr lang="en-GB" b="1" dirty="0" smtClean="0"/>
              <a:t> </a:t>
            </a:r>
          </a:p>
          <a:p>
            <a:r>
              <a:rPr lang="it-IT" b="1" dirty="0" err="1" smtClean="0"/>
              <a:t>History</a:t>
            </a:r>
            <a:r>
              <a:rPr lang="it-IT" b="1" dirty="0" smtClean="0"/>
              <a:t>-on-Line</a:t>
            </a:r>
            <a:r>
              <a:rPr lang="it-IT" b="1" dirty="0"/>
              <a:t>: </a:t>
            </a:r>
            <a:r>
              <a:rPr lang="it-IT" b="1" dirty="0">
                <a:hlinkClick r:id="rId6"/>
              </a:rPr>
              <a:t>http://www.history.ac.uk/history-online</a:t>
            </a:r>
            <a:r>
              <a:rPr lang="it-IT" b="1" dirty="0" smtClean="0">
                <a:hlinkClick r:id="rId6"/>
              </a:rPr>
              <a:t>/</a:t>
            </a:r>
            <a:r>
              <a:rPr lang="it-IT" b="1" dirty="0" smtClean="0"/>
              <a:t> </a:t>
            </a:r>
          </a:p>
          <a:p>
            <a:r>
              <a:rPr lang="it-IT" b="1" dirty="0" err="1" smtClean="0"/>
              <a:t>History</a:t>
            </a:r>
            <a:r>
              <a:rPr lang="it-IT" b="1" dirty="0" smtClean="0"/>
              <a:t> </a:t>
            </a:r>
            <a:r>
              <a:rPr lang="it-IT" b="1" dirty="0"/>
              <a:t>in Focus: </a:t>
            </a:r>
            <a:r>
              <a:rPr lang="it-IT" b="1" dirty="0">
                <a:hlinkClick r:id="rId7"/>
              </a:rPr>
              <a:t>http://</a:t>
            </a:r>
            <a:r>
              <a:rPr lang="it-IT" b="1" dirty="0" smtClean="0">
                <a:hlinkClick r:id="rId7"/>
              </a:rPr>
              <a:t>www.history.ac.uk/ihr/Focus/index.html</a:t>
            </a:r>
            <a:r>
              <a:rPr lang="it-IT" b="1" dirty="0" smtClean="0"/>
              <a:t> </a:t>
            </a:r>
          </a:p>
          <a:p>
            <a:r>
              <a:rPr lang="it-IT" b="1" dirty="0" err="1" smtClean="0"/>
              <a:t>WessWeb</a:t>
            </a:r>
            <a:r>
              <a:rPr lang="it-IT" b="1" dirty="0" smtClean="0"/>
              <a:t>: </a:t>
            </a:r>
            <a:r>
              <a:rPr lang="en-GB" b="1" dirty="0"/>
              <a:t>Social Sciences and History Web </a:t>
            </a:r>
            <a:r>
              <a:rPr lang="en-GB" b="1" dirty="0" smtClean="0"/>
              <a:t>– History</a:t>
            </a:r>
          </a:p>
          <a:p>
            <a:r>
              <a:rPr lang="en-GB" b="1" dirty="0">
                <a:hlinkClick r:id="rId8"/>
              </a:rPr>
              <a:t>http://wessweb.info/index.php/Social_Sciences_and_History_Web_-_</a:t>
            </a:r>
            <a:r>
              <a:rPr lang="en-GB" b="1" dirty="0" smtClean="0">
                <a:hlinkClick r:id="rId8"/>
              </a:rPr>
              <a:t>History</a:t>
            </a:r>
            <a:r>
              <a:rPr lang="en-GB" b="1" dirty="0" smtClean="0"/>
              <a:t> </a:t>
            </a:r>
          </a:p>
          <a:p>
            <a:r>
              <a:rPr lang="it-IT" b="1" dirty="0" err="1" smtClean="0"/>
              <a:t>History</a:t>
            </a:r>
            <a:r>
              <a:rPr lang="it-IT" b="1" dirty="0" smtClean="0"/>
              <a:t> </a:t>
            </a:r>
            <a:r>
              <a:rPr lang="it-IT" b="1" dirty="0" err="1" smtClean="0"/>
              <a:t>resources</a:t>
            </a:r>
            <a:r>
              <a:rPr lang="it-IT" b="1" dirty="0" smtClean="0"/>
              <a:t>, University </a:t>
            </a:r>
            <a:r>
              <a:rPr lang="it-IT" b="1" dirty="0"/>
              <a:t>of Delaware: </a:t>
            </a:r>
            <a:r>
              <a:rPr lang="it-IT" b="1" dirty="0">
                <a:hlinkClick r:id="rId9"/>
              </a:rPr>
              <a:t>http://</a:t>
            </a:r>
            <a:r>
              <a:rPr lang="it-IT" b="1" dirty="0" smtClean="0">
                <a:hlinkClick r:id="rId9"/>
              </a:rPr>
              <a:t>guides.lib.udel.edu/c.php?g=85352&amp;p=548910</a:t>
            </a:r>
            <a:r>
              <a:rPr lang="it-IT" b="1" dirty="0" smtClean="0"/>
              <a:t> </a:t>
            </a:r>
            <a:endParaRPr lang="en-GB" b="1" dirty="0"/>
          </a:p>
          <a:p>
            <a:endParaRPr lang="en-GB" b="1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Metodologia della ricerca storica 2016-2017, Linee generali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2</a:t>
            </a:fld>
            <a:r>
              <a:rPr lang="en-GB" smtClean="0"/>
              <a:t> /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443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Repertori specifici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Metodologia della ricerca storica 2016-2017, Linee generali</a:t>
            </a: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70C46-FDDA-420F-91A1-9A3A4415F343}" type="slidenum">
              <a:rPr lang="en-GB" smtClean="0"/>
              <a:pPr/>
              <a:t>3</a:t>
            </a:fld>
            <a:r>
              <a:rPr lang="en-GB" smtClean="0"/>
              <a:t> / 18</a:t>
            </a:r>
            <a:endParaRPr lang="en-GB" dirty="0"/>
          </a:p>
        </p:txBody>
      </p:sp>
      <p:sp>
        <p:nvSpPr>
          <p:cNvPr id="7" name="Rettangolo 6"/>
          <p:cNvSpPr/>
          <p:nvPr/>
        </p:nvSpPr>
        <p:spPr>
          <a:xfrm>
            <a:off x="755576" y="1340768"/>
            <a:ext cx="6102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b="1" dirty="0"/>
              <a:t>Abdul </a:t>
            </a:r>
            <a:r>
              <a:rPr lang="en-GB" b="1" dirty="0" err="1"/>
              <a:t>Alkalimat</a:t>
            </a:r>
            <a:endParaRPr lang="en-GB" dirty="0"/>
          </a:p>
          <a:p>
            <a:r>
              <a:rPr lang="en-GB" b="1" dirty="0">
                <a:hlinkClick r:id="rId2"/>
              </a:rPr>
              <a:t>The African American Experience In Cyberspace: A Resource Guide to the Best Web Sites on Black Culture and History</a:t>
            </a:r>
            <a:endParaRPr lang="en-GB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Abdul </a:t>
            </a:r>
            <a:r>
              <a:rPr lang="en-GB" dirty="0" err="1"/>
              <a:t>Alkalimat</a:t>
            </a:r>
            <a:endParaRPr lang="en-GB" dirty="0"/>
          </a:p>
          <a:p>
            <a:pPr marL="0" indent="0">
              <a:buNone/>
            </a:pPr>
            <a:r>
              <a:rPr lang="en-GB" dirty="0" smtClean="0">
                <a:hlinkClick r:id="rId3"/>
              </a:rPr>
              <a:t>The </a:t>
            </a:r>
            <a:r>
              <a:rPr lang="en-GB" dirty="0">
                <a:hlinkClick r:id="rId3"/>
              </a:rPr>
              <a:t>African American Experience In Cyberspace: A Resource Guide to the Best Web Sites on Black Culture and </a:t>
            </a:r>
            <a:r>
              <a:rPr lang="en-GB" dirty="0" smtClean="0">
                <a:hlinkClick r:id="rId3"/>
              </a:rPr>
              <a:t>History </a:t>
            </a:r>
            <a:r>
              <a:rPr lang="en-GB" dirty="0" smtClean="0"/>
              <a:t>(2003)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6813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DN_IT_ModelloStrutturaTemaRaccoglitore</Template>
  <TotalTime>2952</TotalTime>
  <Words>168</Words>
  <Application>Microsoft Office PowerPoint</Application>
  <PresentationFormat>Presentazione su schermo (4:3)</PresentationFormat>
  <Paragraphs>29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Tema di Office</vt:lpstr>
      <vt:lpstr>Metodologia della ricerca storica</vt:lpstr>
      <vt:lpstr>Risorse web: guide e repertori</vt:lpstr>
      <vt:lpstr>Repertori specifici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Guido Abbattista</dc:creator>
  <cp:lastModifiedBy>Guido Abbattista</cp:lastModifiedBy>
  <cp:revision>388</cp:revision>
  <dcterms:created xsi:type="dcterms:W3CDTF">2012-10-07T14:13:19Z</dcterms:created>
  <dcterms:modified xsi:type="dcterms:W3CDTF">2016-10-24T12:56:16Z</dcterms:modified>
</cp:coreProperties>
</file>