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74" r:id="rId2"/>
    <p:sldId id="464" r:id="rId3"/>
    <p:sldId id="463" r:id="rId4"/>
    <p:sldId id="469" r:id="rId5"/>
    <p:sldId id="465" r:id="rId6"/>
    <p:sldId id="466" r:id="rId7"/>
    <p:sldId id="461" r:id="rId8"/>
    <p:sldId id="468" r:id="rId9"/>
    <p:sldId id="467" r:id="rId10"/>
    <p:sldId id="419" r:id="rId11"/>
    <p:sldId id="423" r:id="rId12"/>
    <p:sldId id="422" r:id="rId13"/>
    <p:sldId id="475" r:id="rId14"/>
    <p:sldId id="420" r:id="rId15"/>
    <p:sldId id="421" r:id="rId16"/>
    <p:sldId id="452" r:id="rId17"/>
    <p:sldId id="425" r:id="rId18"/>
    <p:sldId id="470" r:id="rId19"/>
    <p:sldId id="471" r:id="rId20"/>
    <p:sldId id="472" r:id="rId21"/>
    <p:sldId id="473" r:id="rId22"/>
    <p:sldId id="474" r:id="rId23"/>
    <p:sldId id="424" r:id="rId24"/>
    <p:sldId id="454" r:id="rId25"/>
    <p:sldId id="455" r:id="rId26"/>
    <p:sldId id="426" r:id="rId27"/>
    <p:sldId id="427" r:id="rId28"/>
    <p:sldId id="428" r:id="rId29"/>
    <p:sldId id="460" r:id="rId30"/>
    <p:sldId id="462" r:id="rId31"/>
    <p:sldId id="430" r:id="rId32"/>
    <p:sldId id="431" r:id="rId33"/>
    <p:sldId id="433" r:id="rId34"/>
    <p:sldId id="434" r:id="rId35"/>
    <p:sldId id="435" r:id="rId36"/>
    <p:sldId id="436" r:id="rId37"/>
    <p:sldId id="437" r:id="rId38"/>
    <p:sldId id="438" r:id="rId39"/>
    <p:sldId id="439" r:id="rId40"/>
    <p:sldId id="440" r:id="rId41"/>
    <p:sldId id="445" r:id="rId42"/>
    <p:sldId id="443" r:id="rId43"/>
    <p:sldId id="477" r:id="rId44"/>
    <p:sldId id="476" r:id="rId45"/>
  </p:sldIdLst>
  <p:sldSz cx="9144000" cy="6858000" type="screen4x3"/>
  <p:notesSz cx="6735763" cy="98663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742" y="1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giulia.rognoni\Documents\DOCUMENTI_GIULIA%20ROGNONI\CLUSTER%20CHIMICA%20VERDE\CS,%20NEWS,%20TESTI\CLUSTER%20SPRING_Dati%20adesioni%20e%20manifestazioni%20di%20interesse%20al%2001072014_per%20uso%20interno%20con%20torte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giulia.rognoni\Documents\DOCUMENTI_GIULIA%20ROGNONI\CLUSTER%20CHIMICA%20VERDE\CS,%20NEWS,%20TESTI\CLUSTER%20SPRING_Dati%20adesioni%20e%20manifestazioni%20di%20interesse%20al%2001072014_per%20uso%20interno%20con%20tort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17374973981429"/>
          <c:y val="9.8512193633362138E-2"/>
          <c:w val="0.56441178302629391"/>
          <c:h val="0.85446666758543022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120167598918447"/>
          <c:y val="0.18403986215550242"/>
          <c:w val="0.60655042134278037"/>
          <c:h val="0.8159601378444976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394517-C025-4EA2-A28C-6B22ED73D9E0}" type="doc">
      <dgm:prSet loTypeId="urn:microsoft.com/office/officeart/2005/8/layout/vList5" loCatId="list" qsTypeId="urn:microsoft.com/office/officeart/2005/8/quickstyle/simple1#3" qsCatId="simple" csTypeId="urn:microsoft.com/office/officeart/2005/8/colors/accent1_2#2" csCatId="accent1" phldr="1"/>
      <dgm:spPr/>
      <dgm:t>
        <a:bodyPr/>
        <a:lstStyle/>
        <a:p>
          <a:endParaRPr lang="en-GB"/>
        </a:p>
      </dgm:t>
    </dgm:pt>
    <dgm:pt modelId="{A53E9238-6B18-4137-BAF3-3C406CA12AF1}">
      <dgm:prSet phldrT="[Text]"/>
      <dgm:spPr>
        <a:solidFill>
          <a:schemeClr val="accent2"/>
        </a:solidFill>
      </dgm:spPr>
      <dgm:t>
        <a:bodyPr/>
        <a:lstStyle/>
        <a:p>
          <a:r>
            <a:rPr lang="en-GB" b="1" i="1" dirty="0" smtClean="0">
              <a:latin typeface="Arial" pitchFamily="34" charset="0"/>
              <a:cs typeface="Arial" pitchFamily="34" charset="0"/>
            </a:rPr>
            <a:t>Feedstock</a:t>
          </a:r>
          <a:endParaRPr lang="en-GB" dirty="0">
            <a:latin typeface="Arial" pitchFamily="34" charset="0"/>
            <a:cs typeface="Arial" pitchFamily="34" charset="0"/>
          </a:endParaRPr>
        </a:p>
      </dgm:t>
    </dgm:pt>
    <dgm:pt modelId="{2FA99B12-65BC-45D9-95E4-FFAC4AB37D58}" type="parTrans" cxnId="{BB504C89-5C85-4B97-BA34-0EE83F6368DE}">
      <dgm:prSet/>
      <dgm:spPr/>
      <dgm:t>
        <a:bodyPr/>
        <a:lstStyle/>
        <a:p>
          <a:endParaRPr lang="en-GB"/>
        </a:p>
      </dgm:t>
    </dgm:pt>
    <dgm:pt modelId="{EBA34EB3-EA47-4B0E-ADFD-C4D40D755D63}" type="sibTrans" cxnId="{BB504C89-5C85-4B97-BA34-0EE83F6368DE}">
      <dgm:prSet/>
      <dgm:spPr/>
      <dgm:t>
        <a:bodyPr/>
        <a:lstStyle/>
        <a:p>
          <a:endParaRPr lang="en-GB"/>
        </a:p>
      </dgm:t>
    </dgm:pt>
    <dgm:pt modelId="{0853A67C-8DEE-4250-A16B-83222F6F8E59}">
      <dgm:prSet phldrT="[Text]"/>
      <dgm:spPr/>
      <dgm:t>
        <a:bodyPr/>
        <a:lstStyle/>
        <a:p>
          <a:r>
            <a:rPr lang="en-GB" b="0" dirty="0" smtClean="0">
              <a:latin typeface="Arial" pitchFamily="34" charset="0"/>
              <a:cs typeface="Arial" pitchFamily="34" charset="0"/>
            </a:rPr>
            <a:t>Sustainable biomass supply</a:t>
          </a:r>
          <a:endParaRPr lang="en-GB" b="0" dirty="0">
            <a:latin typeface="Arial" pitchFamily="34" charset="0"/>
            <a:cs typeface="Arial" pitchFamily="34" charset="0"/>
          </a:endParaRPr>
        </a:p>
      </dgm:t>
    </dgm:pt>
    <dgm:pt modelId="{4C5A16C4-EC6D-42EC-9A8B-C2B803B0E3BF}" type="parTrans" cxnId="{378B515C-0117-4E8E-AEBA-855EAC163670}">
      <dgm:prSet/>
      <dgm:spPr/>
      <dgm:t>
        <a:bodyPr/>
        <a:lstStyle/>
        <a:p>
          <a:endParaRPr lang="en-GB"/>
        </a:p>
      </dgm:t>
    </dgm:pt>
    <dgm:pt modelId="{42B8F864-225E-45C8-87B1-CE842F3531F4}" type="sibTrans" cxnId="{378B515C-0117-4E8E-AEBA-855EAC163670}">
      <dgm:prSet/>
      <dgm:spPr/>
      <dgm:t>
        <a:bodyPr/>
        <a:lstStyle/>
        <a:p>
          <a:endParaRPr lang="en-GB"/>
        </a:p>
      </dgm:t>
    </dgm:pt>
    <dgm:pt modelId="{5BDD60E3-1C64-4367-9362-F11B9A90C2E6}">
      <dgm:prSet phldrT="[Text]"/>
      <dgm:spPr>
        <a:solidFill>
          <a:srgbClr val="8EBE3F"/>
        </a:solidFill>
      </dgm:spPr>
      <dgm:t>
        <a:bodyPr/>
        <a:lstStyle/>
        <a:p>
          <a:r>
            <a:rPr lang="en-GB" b="1" i="1" dirty="0" err="1" smtClean="0">
              <a:latin typeface="Arial" pitchFamily="34" charset="0"/>
              <a:cs typeface="Arial" pitchFamily="34" charset="0"/>
            </a:rPr>
            <a:t>Biorefineries</a:t>
          </a:r>
          <a:endParaRPr lang="en-GB" dirty="0">
            <a:latin typeface="Arial" pitchFamily="34" charset="0"/>
            <a:cs typeface="Arial" pitchFamily="34" charset="0"/>
          </a:endParaRPr>
        </a:p>
      </dgm:t>
    </dgm:pt>
    <dgm:pt modelId="{C17EC8C7-FDA1-4B3F-A486-F65C090EA32B}" type="parTrans" cxnId="{B13128F9-09D8-438C-90A1-83B13036D179}">
      <dgm:prSet/>
      <dgm:spPr/>
      <dgm:t>
        <a:bodyPr/>
        <a:lstStyle/>
        <a:p>
          <a:endParaRPr lang="en-GB"/>
        </a:p>
      </dgm:t>
    </dgm:pt>
    <dgm:pt modelId="{818A35E5-DACA-4525-96F2-4C5FFC7BC7D3}" type="sibTrans" cxnId="{B13128F9-09D8-438C-90A1-83B13036D179}">
      <dgm:prSet/>
      <dgm:spPr/>
      <dgm:t>
        <a:bodyPr/>
        <a:lstStyle/>
        <a:p>
          <a:endParaRPr lang="en-GB"/>
        </a:p>
      </dgm:t>
    </dgm:pt>
    <dgm:pt modelId="{4D64BDCA-54ED-410A-A324-DCD086559AA2}">
      <dgm:prSet phldrT="[Text]"/>
      <dgm:spPr/>
      <dgm:t>
        <a:bodyPr/>
        <a:lstStyle/>
        <a:p>
          <a:r>
            <a:rPr lang="en-GB" noProof="0" dirty="0" smtClean="0">
              <a:latin typeface="Arial" pitchFamily="34" charset="0"/>
              <a:cs typeface="Arial" pitchFamily="34" charset="0"/>
            </a:rPr>
            <a:t>Efficient processing through R&amp;D and upscaling in large-scale demo/flagship </a:t>
          </a:r>
          <a:r>
            <a:rPr lang="en-GB" noProof="0" dirty="0" err="1" smtClean="0">
              <a:latin typeface="Arial" pitchFamily="34" charset="0"/>
              <a:cs typeface="Arial" pitchFamily="34" charset="0"/>
            </a:rPr>
            <a:t>biorefineries</a:t>
          </a:r>
          <a:endParaRPr lang="en-GB" noProof="0" dirty="0">
            <a:latin typeface="Arial" pitchFamily="34" charset="0"/>
            <a:cs typeface="Arial" pitchFamily="34" charset="0"/>
          </a:endParaRPr>
        </a:p>
      </dgm:t>
    </dgm:pt>
    <dgm:pt modelId="{6A20407B-25C7-476D-AF95-4F63F48D6611}" type="parTrans" cxnId="{B4556C75-F4B1-4A25-A259-0E5409E00296}">
      <dgm:prSet/>
      <dgm:spPr/>
      <dgm:t>
        <a:bodyPr/>
        <a:lstStyle/>
        <a:p>
          <a:endParaRPr lang="en-GB"/>
        </a:p>
      </dgm:t>
    </dgm:pt>
    <dgm:pt modelId="{670FB6E5-4820-471D-A62A-1B359EF2CEF4}" type="sibTrans" cxnId="{B4556C75-F4B1-4A25-A259-0E5409E00296}">
      <dgm:prSet/>
      <dgm:spPr/>
      <dgm:t>
        <a:bodyPr/>
        <a:lstStyle/>
        <a:p>
          <a:endParaRPr lang="en-GB"/>
        </a:p>
      </dgm:t>
    </dgm:pt>
    <dgm:pt modelId="{38772BA0-E875-44FD-BD53-993FD686B205}">
      <dgm:prSet phldrT="[Text]"/>
      <dgm:spPr>
        <a:solidFill>
          <a:srgbClr val="FFC000"/>
        </a:solidFill>
      </dgm:spPr>
      <dgm:t>
        <a:bodyPr/>
        <a:lstStyle/>
        <a:p>
          <a:r>
            <a:rPr lang="en-GB" b="1" i="1" dirty="0" smtClean="0">
              <a:latin typeface="Arial" pitchFamily="34" charset="0"/>
              <a:cs typeface="Arial" pitchFamily="34" charset="0"/>
            </a:rPr>
            <a:t>Markets, products and policies </a:t>
          </a:r>
          <a:endParaRPr lang="en-GB" dirty="0">
            <a:latin typeface="Arial" pitchFamily="34" charset="0"/>
            <a:cs typeface="Arial" pitchFamily="34" charset="0"/>
          </a:endParaRPr>
        </a:p>
      </dgm:t>
    </dgm:pt>
    <dgm:pt modelId="{7B1F5462-AC9B-4B41-8231-F3988E8C1250}" type="parTrans" cxnId="{F233454D-30D6-49DE-A956-CC18754FE2A9}">
      <dgm:prSet/>
      <dgm:spPr/>
      <dgm:t>
        <a:bodyPr/>
        <a:lstStyle/>
        <a:p>
          <a:endParaRPr lang="en-GB"/>
        </a:p>
      </dgm:t>
    </dgm:pt>
    <dgm:pt modelId="{F6493AC0-284B-46F3-89A0-946F8A7AA4DC}" type="sibTrans" cxnId="{F233454D-30D6-49DE-A956-CC18754FE2A9}">
      <dgm:prSet/>
      <dgm:spPr/>
      <dgm:t>
        <a:bodyPr/>
        <a:lstStyle/>
        <a:p>
          <a:endParaRPr lang="en-GB"/>
        </a:p>
      </dgm:t>
    </dgm:pt>
    <dgm:pt modelId="{B19F6FDA-835C-41BB-BB3B-4492FA2A434B}">
      <dgm:prSet phldrT="[Text]"/>
      <dgm:spPr/>
      <dgm:t>
        <a:bodyPr/>
        <a:lstStyle/>
        <a:p>
          <a:r>
            <a:rPr lang="en-GB" dirty="0" smtClean="0">
              <a:latin typeface="Arial" pitchFamily="34" charset="0"/>
              <a:cs typeface="Arial" pitchFamily="34" charset="0"/>
            </a:rPr>
            <a:t>Developing markets for bio-based products and optimising policy frameworks</a:t>
          </a:r>
          <a:endParaRPr lang="en-GB" dirty="0">
            <a:latin typeface="Arial" pitchFamily="34" charset="0"/>
            <a:cs typeface="Arial" pitchFamily="34" charset="0"/>
          </a:endParaRPr>
        </a:p>
      </dgm:t>
    </dgm:pt>
    <dgm:pt modelId="{522D61E4-853B-46C9-A343-7CB35D7182B4}" type="parTrans" cxnId="{E941935C-308B-417E-9542-6F877EABFE3C}">
      <dgm:prSet/>
      <dgm:spPr/>
      <dgm:t>
        <a:bodyPr/>
        <a:lstStyle/>
        <a:p>
          <a:endParaRPr lang="en-GB"/>
        </a:p>
      </dgm:t>
    </dgm:pt>
    <dgm:pt modelId="{2F852C84-ED5F-438E-BD5F-E7E6C625EB82}" type="sibTrans" cxnId="{E941935C-308B-417E-9542-6F877EABFE3C}">
      <dgm:prSet/>
      <dgm:spPr/>
      <dgm:t>
        <a:bodyPr/>
        <a:lstStyle/>
        <a:p>
          <a:endParaRPr lang="en-GB"/>
        </a:p>
      </dgm:t>
    </dgm:pt>
    <dgm:pt modelId="{AA6C6444-F4C6-45B8-A4C5-06CF91981DFB}">
      <dgm:prSet phldrT="[Text]"/>
      <dgm:spPr/>
      <dgm:t>
        <a:bodyPr/>
        <a:lstStyle/>
        <a:p>
          <a:r>
            <a:rPr lang="en-GB" b="0" dirty="0" smtClean="0">
              <a:latin typeface="Arial" pitchFamily="34" charset="0"/>
              <a:cs typeface="Arial" pitchFamily="34" charset="0"/>
            </a:rPr>
            <a:t>and building new value chains</a:t>
          </a:r>
          <a:endParaRPr lang="en-GB" b="0" dirty="0">
            <a:latin typeface="Arial" pitchFamily="34" charset="0"/>
            <a:cs typeface="Arial" pitchFamily="34" charset="0"/>
          </a:endParaRPr>
        </a:p>
      </dgm:t>
    </dgm:pt>
    <dgm:pt modelId="{6EA42242-28CE-4BB2-A7BE-12C0E07F6122}" type="parTrans" cxnId="{AD14D103-AFDE-4880-9608-FBE18499C42C}">
      <dgm:prSet/>
      <dgm:spPr/>
      <dgm:t>
        <a:bodyPr/>
        <a:lstStyle/>
        <a:p>
          <a:endParaRPr lang="it-IT"/>
        </a:p>
      </dgm:t>
    </dgm:pt>
    <dgm:pt modelId="{073D0103-1490-4BF3-AE6A-A3564F2F830B}" type="sibTrans" cxnId="{AD14D103-AFDE-4880-9608-FBE18499C42C}">
      <dgm:prSet/>
      <dgm:spPr/>
      <dgm:t>
        <a:bodyPr/>
        <a:lstStyle/>
        <a:p>
          <a:endParaRPr lang="it-IT"/>
        </a:p>
      </dgm:t>
    </dgm:pt>
    <dgm:pt modelId="{72EA7219-C552-414E-9A08-E81A078A6717}" type="pres">
      <dgm:prSet presAssocID="{B3394517-C025-4EA2-A28C-6B22ED73D9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BA40EFD-8293-4D3C-B3A2-275F2EFE943B}" type="pres">
      <dgm:prSet presAssocID="{A53E9238-6B18-4137-BAF3-3C406CA12AF1}" presName="linNode" presStyleCnt="0"/>
      <dgm:spPr/>
      <dgm:t>
        <a:bodyPr/>
        <a:lstStyle/>
        <a:p>
          <a:endParaRPr lang="en-US"/>
        </a:p>
      </dgm:t>
    </dgm:pt>
    <dgm:pt modelId="{4C6A5F2C-55E6-41DE-B48B-B14A0CB894CE}" type="pres">
      <dgm:prSet presAssocID="{A53E9238-6B18-4137-BAF3-3C406CA12AF1}" presName="parentText" presStyleLbl="node1" presStyleIdx="0" presStyleCnt="3" custScaleX="80312" custLinFactNeighborX="-553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41342E9-92DB-480C-8EAE-A8981D00E82E}" type="pres">
      <dgm:prSet presAssocID="{A53E9238-6B18-4137-BAF3-3C406CA12AF1}" presName="descendantText" presStyleLbl="alignAccFollowNode1" presStyleIdx="0" presStyleCnt="3" custScaleX="145297" custLinFactNeighborX="379" custLinFactNeighborY="-437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0E52D7-23E9-4B8C-8B85-A5B26CFFC3B0}" type="pres">
      <dgm:prSet presAssocID="{EBA34EB3-EA47-4B0E-ADFD-C4D40D755D63}" presName="sp" presStyleCnt="0"/>
      <dgm:spPr/>
      <dgm:t>
        <a:bodyPr/>
        <a:lstStyle/>
        <a:p>
          <a:endParaRPr lang="en-US"/>
        </a:p>
      </dgm:t>
    </dgm:pt>
    <dgm:pt modelId="{6B1E434D-D06E-4EB0-B538-0A7641B71519}" type="pres">
      <dgm:prSet presAssocID="{5BDD60E3-1C64-4367-9362-F11B9A90C2E6}" presName="linNode" presStyleCnt="0"/>
      <dgm:spPr/>
      <dgm:t>
        <a:bodyPr/>
        <a:lstStyle/>
        <a:p>
          <a:endParaRPr lang="en-US"/>
        </a:p>
      </dgm:t>
    </dgm:pt>
    <dgm:pt modelId="{EA8E4BB2-9E43-4528-82C9-086E0ACE5B52}" type="pres">
      <dgm:prSet presAssocID="{5BDD60E3-1C64-4367-9362-F11B9A90C2E6}" presName="parentText" presStyleLbl="node1" presStyleIdx="1" presStyleCnt="3" custScaleX="80312" custLinFactNeighborX="-553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37501E7-E895-45BE-9977-5233C729E6B0}" type="pres">
      <dgm:prSet presAssocID="{5BDD60E3-1C64-4367-9362-F11B9A90C2E6}" presName="descendantText" presStyleLbl="alignAccFollowNode1" presStyleIdx="1" presStyleCnt="3" custScaleX="145297" custLinFactNeighborX="827" custLinFactNeighborY="217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EEAAFA1-B907-437C-95EA-16D253427BA9}" type="pres">
      <dgm:prSet presAssocID="{818A35E5-DACA-4525-96F2-4C5FFC7BC7D3}" presName="sp" presStyleCnt="0"/>
      <dgm:spPr/>
      <dgm:t>
        <a:bodyPr/>
        <a:lstStyle/>
        <a:p>
          <a:endParaRPr lang="en-US"/>
        </a:p>
      </dgm:t>
    </dgm:pt>
    <dgm:pt modelId="{AE6A4A00-A1D5-4827-8A66-5EE94FAA79A9}" type="pres">
      <dgm:prSet presAssocID="{38772BA0-E875-44FD-BD53-993FD686B205}" presName="linNode" presStyleCnt="0"/>
      <dgm:spPr/>
      <dgm:t>
        <a:bodyPr/>
        <a:lstStyle/>
        <a:p>
          <a:endParaRPr lang="en-US"/>
        </a:p>
      </dgm:t>
    </dgm:pt>
    <dgm:pt modelId="{83BEDA58-8AFF-49AD-815B-8BE7D611E9D9}" type="pres">
      <dgm:prSet presAssocID="{38772BA0-E875-44FD-BD53-993FD686B205}" presName="parentText" presStyleLbl="node1" presStyleIdx="2" presStyleCnt="3" custScaleX="80312" custLinFactNeighborX="-553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BF25E63-9040-4575-9B96-01CEC235F2EC}" type="pres">
      <dgm:prSet presAssocID="{38772BA0-E875-44FD-BD53-993FD686B205}" presName="descendantText" presStyleLbl="alignAccFollowNode1" presStyleIdx="2" presStyleCnt="3" custScaleX="14529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233454D-30D6-49DE-A956-CC18754FE2A9}" srcId="{B3394517-C025-4EA2-A28C-6B22ED73D9E0}" destId="{38772BA0-E875-44FD-BD53-993FD686B205}" srcOrd="2" destOrd="0" parTransId="{7B1F5462-AC9B-4B41-8231-F3988E8C1250}" sibTransId="{F6493AC0-284B-46F3-89A0-946F8A7AA4DC}"/>
    <dgm:cxn modelId="{429FE5FE-E7A3-4611-A610-E9E718E352A9}" type="presOf" srcId="{5BDD60E3-1C64-4367-9362-F11B9A90C2E6}" destId="{EA8E4BB2-9E43-4528-82C9-086E0ACE5B52}" srcOrd="0" destOrd="0" presId="urn:microsoft.com/office/officeart/2005/8/layout/vList5"/>
    <dgm:cxn modelId="{2C6165AB-1CE9-42CC-A578-F274F31FE9F1}" type="presOf" srcId="{AA6C6444-F4C6-45B8-A4C5-06CF91981DFB}" destId="{741342E9-92DB-480C-8EAE-A8981D00E82E}" srcOrd="0" destOrd="1" presId="urn:microsoft.com/office/officeart/2005/8/layout/vList5"/>
    <dgm:cxn modelId="{FBFB7FF4-1863-46D5-883E-24B68EB67F01}" type="presOf" srcId="{B3394517-C025-4EA2-A28C-6B22ED73D9E0}" destId="{72EA7219-C552-414E-9A08-E81A078A6717}" srcOrd="0" destOrd="0" presId="urn:microsoft.com/office/officeart/2005/8/layout/vList5"/>
    <dgm:cxn modelId="{B13128F9-09D8-438C-90A1-83B13036D179}" srcId="{B3394517-C025-4EA2-A28C-6B22ED73D9E0}" destId="{5BDD60E3-1C64-4367-9362-F11B9A90C2E6}" srcOrd="1" destOrd="0" parTransId="{C17EC8C7-FDA1-4B3F-A486-F65C090EA32B}" sibTransId="{818A35E5-DACA-4525-96F2-4C5FFC7BC7D3}"/>
    <dgm:cxn modelId="{E941935C-308B-417E-9542-6F877EABFE3C}" srcId="{38772BA0-E875-44FD-BD53-993FD686B205}" destId="{B19F6FDA-835C-41BB-BB3B-4492FA2A434B}" srcOrd="0" destOrd="0" parTransId="{522D61E4-853B-46C9-A343-7CB35D7182B4}" sibTransId="{2F852C84-ED5F-438E-BD5F-E7E6C625EB82}"/>
    <dgm:cxn modelId="{6D84D77D-1048-4B30-8F28-652C6F382D90}" type="presOf" srcId="{B19F6FDA-835C-41BB-BB3B-4492FA2A434B}" destId="{7BF25E63-9040-4575-9B96-01CEC235F2EC}" srcOrd="0" destOrd="0" presId="urn:microsoft.com/office/officeart/2005/8/layout/vList5"/>
    <dgm:cxn modelId="{7F33831A-1667-4E8C-8BC4-7EDDC4740E2B}" type="presOf" srcId="{38772BA0-E875-44FD-BD53-993FD686B205}" destId="{83BEDA58-8AFF-49AD-815B-8BE7D611E9D9}" srcOrd="0" destOrd="0" presId="urn:microsoft.com/office/officeart/2005/8/layout/vList5"/>
    <dgm:cxn modelId="{BFD6A9A7-DF69-446F-867A-492E7971D4C5}" type="presOf" srcId="{0853A67C-8DEE-4250-A16B-83222F6F8E59}" destId="{741342E9-92DB-480C-8EAE-A8981D00E82E}" srcOrd="0" destOrd="0" presId="urn:microsoft.com/office/officeart/2005/8/layout/vList5"/>
    <dgm:cxn modelId="{97905667-3F57-4142-893C-B12067FAD9E6}" type="presOf" srcId="{4D64BDCA-54ED-410A-A324-DCD086559AA2}" destId="{037501E7-E895-45BE-9977-5233C729E6B0}" srcOrd="0" destOrd="0" presId="urn:microsoft.com/office/officeart/2005/8/layout/vList5"/>
    <dgm:cxn modelId="{AD14D103-AFDE-4880-9608-FBE18499C42C}" srcId="{A53E9238-6B18-4137-BAF3-3C406CA12AF1}" destId="{AA6C6444-F4C6-45B8-A4C5-06CF91981DFB}" srcOrd="1" destOrd="0" parTransId="{6EA42242-28CE-4BB2-A7BE-12C0E07F6122}" sibTransId="{073D0103-1490-4BF3-AE6A-A3564F2F830B}"/>
    <dgm:cxn modelId="{563B01F9-A026-41E1-A7E1-B1DB63F2F0D6}" type="presOf" srcId="{A53E9238-6B18-4137-BAF3-3C406CA12AF1}" destId="{4C6A5F2C-55E6-41DE-B48B-B14A0CB894CE}" srcOrd="0" destOrd="0" presId="urn:microsoft.com/office/officeart/2005/8/layout/vList5"/>
    <dgm:cxn modelId="{BB504C89-5C85-4B97-BA34-0EE83F6368DE}" srcId="{B3394517-C025-4EA2-A28C-6B22ED73D9E0}" destId="{A53E9238-6B18-4137-BAF3-3C406CA12AF1}" srcOrd="0" destOrd="0" parTransId="{2FA99B12-65BC-45D9-95E4-FFAC4AB37D58}" sibTransId="{EBA34EB3-EA47-4B0E-ADFD-C4D40D755D63}"/>
    <dgm:cxn modelId="{378B515C-0117-4E8E-AEBA-855EAC163670}" srcId="{A53E9238-6B18-4137-BAF3-3C406CA12AF1}" destId="{0853A67C-8DEE-4250-A16B-83222F6F8E59}" srcOrd="0" destOrd="0" parTransId="{4C5A16C4-EC6D-42EC-9A8B-C2B803B0E3BF}" sibTransId="{42B8F864-225E-45C8-87B1-CE842F3531F4}"/>
    <dgm:cxn modelId="{B4556C75-F4B1-4A25-A259-0E5409E00296}" srcId="{5BDD60E3-1C64-4367-9362-F11B9A90C2E6}" destId="{4D64BDCA-54ED-410A-A324-DCD086559AA2}" srcOrd="0" destOrd="0" parTransId="{6A20407B-25C7-476D-AF95-4F63F48D6611}" sibTransId="{670FB6E5-4820-471D-A62A-1B359EF2CEF4}"/>
    <dgm:cxn modelId="{6CFEFC18-DC44-4255-A541-9F297D62FC7B}" type="presParOf" srcId="{72EA7219-C552-414E-9A08-E81A078A6717}" destId="{BBA40EFD-8293-4D3C-B3A2-275F2EFE943B}" srcOrd="0" destOrd="0" presId="urn:microsoft.com/office/officeart/2005/8/layout/vList5"/>
    <dgm:cxn modelId="{7F1A799A-2615-42B0-BFD8-DDCC44659771}" type="presParOf" srcId="{BBA40EFD-8293-4D3C-B3A2-275F2EFE943B}" destId="{4C6A5F2C-55E6-41DE-B48B-B14A0CB894CE}" srcOrd="0" destOrd="0" presId="urn:microsoft.com/office/officeart/2005/8/layout/vList5"/>
    <dgm:cxn modelId="{A038A570-2A54-46F8-8CE6-ED6E0E304BB1}" type="presParOf" srcId="{BBA40EFD-8293-4D3C-B3A2-275F2EFE943B}" destId="{741342E9-92DB-480C-8EAE-A8981D00E82E}" srcOrd="1" destOrd="0" presId="urn:microsoft.com/office/officeart/2005/8/layout/vList5"/>
    <dgm:cxn modelId="{9B370AC0-C1D4-42C6-A732-487A3BCC2596}" type="presParOf" srcId="{72EA7219-C552-414E-9A08-E81A078A6717}" destId="{A30E52D7-23E9-4B8C-8B85-A5B26CFFC3B0}" srcOrd="1" destOrd="0" presId="urn:microsoft.com/office/officeart/2005/8/layout/vList5"/>
    <dgm:cxn modelId="{57386F0C-080B-49D0-9F93-7A398CA71CAF}" type="presParOf" srcId="{72EA7219-C552-414E-9A08-E81A078A6717}" destId="{6B1E434D-D06E-4EB0-B538-0A7641B71519}" srcOrd="2" destOrd="0" presId="urn:microsoft.com/office/officeart/2005/8/layout/vList5"/>
    <dgm:cxn modelId="{1D243EA6-A4A9-4882-8B32-8458DC9CD815}" type="presParOf" srcId="{6B1E434D-D06E-4EB0-B538-0A7641B71519}" destId="{EA8E4BB2-9E43-4528-82C9-086E0ACE5B52}" srcOrd="0" destOrd="0" presId="urn:microsoft.com/office/officeart/2005/8/layout/vList5"/>
    <dgm:cxn modelId="{58F20E40-E481-434F-B23C-0BA88F3114FE}" type="presParOf" srcId="{6B1E434D-D06E-4EB0-B538-0A7641B71519}" destId="{037501E7-E895-45BE-9977-5233C729E6B0}" srcOrd="1" destOrd="0" presId="urn:microsoft.com/office/officeart/2005/8/layout/vList5"/>
    <dgm:cxn modelId="{3B568484-9F59-41DB-9A7D-F15684C2932B}" type="presParOf" srcId="{72EA7219-C552-414E-9A08-E81A078A6717}" destId="{FEEAAFA1-B907-437C-95EA-16D253427BA9}" srcOrd="3" destOrd="0" presId="urn:microsoft.com/office/officeart/2005/8/layout/vList5"/>
    <dgm:cxn modelId="{28C4EB03-686A-4487-8ED9-419B19158923}" type="presParOf" srcId="{72EA7219-C552-414E-9A08-E81A078A6717}" destId="{AE6A4A00-A1D5-4827-8A66-5EE94FAA79A9}" srcOrd="4" destOrd="0" presId="urn:microsoft.com/office/officeart/2005/8/layout/vList5"/>
    <dgm:cxn modelId="{5F3CEEB6-4283-4BA8-A6A3-44BA8673D904}" type="presParOf" srcId="{AE6A4A00-A1D5-4827-8A66-5EE94FAA79A9}" destId="{83BEDA58-8AFF-49AD-815B-8BE7D611E9D9}" srcOrd="0" destOrd="0" presId="urn:microsoft.com/office/officeart/2005/8/layout/vList5"/>
    <dgm:cxn modelId="{8976206F-13E0-4F16-8059-DB0BC5C1F8F8}" type="presParOf" srcId="{AE6A4A00-A1D5-4827-8A66-5EE94FAA79A9}" destId="{7BF25E63-9040-4575-9B96-01CEC235F2E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1342E9-92DB-480C-8EAE-A8981D00E82E}">
      <dsp:nvSpPr>
        <dsp:cNvPr id="0" name=""/>
        <dsp:cNvSpPr/>
      </dsp:nvSpPr>
      <dsp:spPr>
        <a:xfrm rot="5400000">
          <a:off x="4959086" y="-2803796"/>
          <a:ext cx="923329" cy="66844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b="0" kern="1200" dirty="0" smtClean="0">
              <a:latin typeface="Arial" pitchFamily="34" charset="0"/>
              <a:cs typeface="Arial" pitchFamily="34" charset="0"/>
            </a:rPr>
            <a:t>Sustainable biomass supply</a:t>
          </a:r>
          <a:endParaRPr lang="en-GB" sz="2300" b="0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b="0" kern="1200" dirty="0" smtClean="0">
              <a:latin typeface="Arial" pitchFamily="34" charset="0"/>
              <a:cs typeface="Arial" pitchFamily="34" charset="0"/>
            </a:rPr>
            <a:t>and building new value chains</a:t>
          </a:r>
          <a:endParaRPr lang="en-GB" sz="2300" b="0" kern="1200" dirty="0">
            <a:latin typeface="Arial" pitchFamily="34" charset="0"/>
            <a:cs typeface="Arial" pitchFamily="34" charset="0"/>
          </a:endParaRPr>
        </a:p>
      </dsp:txBody>
      <dsp:txXfrm rot="-5400000">
        <a:off x="2078503" y="121860"/>
        <a:ext cx="6639424" cy="833183"/>
      </dsp:txXfrm>
    </dsp:sp>
    <dsp:sp modelId="{4C6A5F2C-55E6-41DE-B48B-B14A0CB894CE}">
      <dsp:nvSpPr>
        <dsp:cNvPr id="0" name=""/>
        <dsp:cNvSpPr/>
      </dsp:nvSpPr>
      <dsp:spPr>
        <a:xfrm>
          <a:off x="0" y="1748"/>
          <a:ext cx="2078332" cy="1154162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b="1" i="1" kern="1200" dirty="0" smtClean="0">
              <a:latin typeface="Arial" pitchFamily="34" charset="0"/>
              <a:cs typeface="Arial" pitchFamily="34" charset="0"/>
            </a:rPr>
            <a:t>Feedstock</a:t>
          </a:r>
          <a:endParaRPr lang="en-GB" sz="2100" kern="1200" dirty="0">
            <a:latin typeface="Arial" pitchFamily="34" charset="0"/>
            <a:cs typeface="Arial" pitchFamily="34" charset="0"/>
          </a:endParaRPr>
        </a:p>
      </dsp:txBody>
      <dsp:txXfrm>
        <a:off x="56342" y="58090"/>
        <a:ext cx="1965648" cy="1041478"/>
      </dsp:txXfrm>
    </dsp:sp>
    <dsp:sp modelId="{037501E7-E895-45BE-9977-5233C729E6B0}">
      <dsp:nvSpPr>
        <dsp:cNvPr id="0" name=""/>
        <dsp:cNvSpPr/>
      </dsp:nvSpPr>
      <dsp:spPr>
        <a:xfrm rot="5400000">
          <a:off x="4959086" y="-1531429"/>
          <a:ext cx="923329" cy="66844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noProof="0" dirty="0" smtClean="0">
              <a:latin typeface="Arial" pitchFamily="34" charset="0"/>
              <a:cs typeface="Arial" pitchFamily="34" charset="0"/>
            </a:rPr>
            <a:t>Efficient processing through R&amp;D and upscaling in large-scale demo/flagship </a:t>
          </a:r>
          <a:r>
            <a:rPr lang="en-GB" sz="2300" kern="1200" noProof="0" dirty="0" err="1" smtClean="0">
              <a:latin typeface="Arial" pitchFamily="34" charset="0"/>
              <a:cs typeface="Arial" pitchFamily="34" charset="0"/>
            </a:rPr>
            <a:t>biorefineries</a:t>
          </a:r>
          <a:endParaRPr lang="en-GB" sz="2300" kern="1200" noProof="0" dirty="0">
            <a:latin typeface="Arial" pitchFamily="34" charset="0"/>
            <a:cs typeface="Arial" pitchFamily="34" charset="0"/>
          </a:endParaRPr>
        </a:p>
      </dsp:txBody>
      <dsp:txXfrm rot="-5400000">
        <a:off x="2078503" y="1394227"/>
        <a:ext cx="6639424" cy="833183"/>
      </dsp:txXfrm>
    </dsp:sp>
    <dsp:sp modelId="{EA8E4BB2-9E43-4528-82C9-086E0ACE5B52}">
      <dsp:nvSpPr>
        <dsp:cNvPr id="0" name=""/>
        <dsp:cNvSpPr/>
      </dsp:nvSpPr>
      <dsp:spPr>
        <a:xfrm>
          <a:off x="0" y="1213618"/>
          <a:ext cx="2078332" cy="1154162"/>
        </a:xfrm>
        <a:prstGeom prst="roundRect">
          <a:avLst/>
        </a:prstGeom>
        <a:solidFill>
          <a:srgbClr val="8EBE3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b="1" i="1" kern="1200" dirty="0" err="1" smtClean="0">
              <a:latin typeface="Arial" pitchFamily="34" charset="0"/>
              <a:cs typeface="Arial" pitchFamily="34" charset="0"/>
            </a:rPr>
            <a:t>Biorefineries</a:t>
          </a:r>
          <a:endParaRPr lang="en-GB" sz="2100" kern="1200" dirty="0">
            <a:latin typeface="Arial" pitchFamily="34" charset="0"/>
            <a:cs typeface="Arial" pitchFamily="34" charset="0"/>
          </a:endParaRPr>
        </a:p>
      </dsp:txBody>
      <dsp:txXfrm>
        <a:off x="56342" y="1269960"/>
        <a:ext cx="1965648" cy="1041478"/>
      </dsp:txXfrm>
    </dsp:sp>
    <dsp:sp modelId="{7BF25E63-9040-4575-9B96-01CEC235F2EC}">
      <dsp:nvSpPr>
        <dsp:cNvPr id="0" name=""/>
        <dsp:cNvSpPr/>
      </dsp:nvSpPr>
      <dsp:spPr>
        <a:xfrm rot="5400000">
          <a:off x="4959001" y="-339678"/>
          <a:ext cx="923329" cy="668449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>
              <a:latin typeface="Arial" pitchFamily="34" charset="0"/>
              <a:cs typeface="Arial" pitchFamily="34" charset="0"/>
            </a:rPr>
            <a:t>Developing markets for bio-based products and optimising policy frameworks</a:t>
          </a:r>
          <a:endParaRPr lang="en-GB" sz="2300" kern="1200" dirty="0">
            <a:latin typeface="Arial" pitchFamily="34" charset="0"/>
            <a:cs typeface="Arial" pitchFamily="34" charset="0"/>
          </a:endParaRPr>
        </a:p>
      </dsp:txBody>
      <dsp:txXfrm rot="-5400000">
        <a:off x="2078418" y="2585978"/>
        <a:ext cx="6639424" cy="833183"/>
      </dsp:txXfrm>
    </dsp:sp>
    <dsp:sp modelId="{83BEDA58-8AFF-49AD-815B-8BE7D611E9D9}">
      <dsp:nvSpPr>
        <dsp:cNvPr id="0" name=""/>
        <dsp:cNvSpPr/>
      </dsp:nvSpPr>
      <dsp:spPr>
        <a:xfrm>
          <a:off x="0" y="2425489"/>
          <a:ext cx="2078332" cy="1154162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b="1" i="1" kern="1200" dirty="0" smtClean="0">
              <a:latin typeface="Arial" pitchFamily="34" charset="0"/>
              <a:cs typeface="Arial" pitchFamily="34" charset="0"/>
            </a:rPr>
            <a:t>Markets, products and policies </a:t>
          </a:r>
          <a:endParaRPr lang="en-GB" sz="2100" kern="1200" dirty="0">
            <a:latin typeface="Arial" pitchFamily="34" charset="0"/>
            <a:cs typeface="Arial" pitchFamily="34" charset="0"/>
          </a:endParaRPr>
        </a:p>
      </dsp:txBody>
      <dsp:txXfrm>
        <a:off x="56342" y="2481831"/>
        <a:ext cx="1965648" cy="1041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jpe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0.03666</cdr:x>
      <cdr:y>0.73636</cdr:y>
    </cdr:from>
    <cdr:to>
      <cdr:x>0.54472</cdr:x>
      <cdr:y>0.91405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165389" y="1870102"/>
          <a:ext cx="2291938" cy="4512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  <cdr:relSizeAnchor xmlns:cdr="http://schemas.openxmlformats.org/drawingml/2006/chartDrawing">
    <cdr:from>
      <cdr:x>0.47916</cdr:x>
      <cdr:y>0.12855</cdr:y>
    </cdr:from>
    <cdr:to>
      <cdr:x>1</cdr:x>
      <cdr:y>0.24974</cdr:y>
    </cdr:to>
    <cdr:sp macro="" textlink="">
      <cdr:nvSpPr>
        <cdr:cNvPr id="4" name="CasellaDiTesto 5"/>
        <cdr:cNvSpPr txBox="1"/>
      </cdr:nvSpPr>
      <cdr:spPr>
        <a:xfrm xmlns:a="http://schemas.openxmlformats.org/drawingml/2006/main">
          <a:off x="2161587" y="326471"/>
          <a:ext cx="234961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it-IT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it-IT" sz="1400" b="1" dirty="0" smtClean="0">
              <a:solidFill>
                <a:srgbClr val="0070C0"/>
              </a:solidFill>
            </a:rPr>
            <a:t>Industry 33% </a:t>
          </a:r>
          <a:r>
            <a:rPr lang="it-IT" b="1" dirty="0" smtClean="0">
              <a:solidFill>
                <a:srgbClr val="0070C0"/>
              </a:solidFill>
            </a:rPr>
            <a:t>(SMEs 39% )</a:t>
          </a:r>
          <a:endParaRPr lang="it-IT" sz="1000" b="1" dirty="0">
            <a:solidFill>
              <a:srgbClr val="0070C0"/>
            </a:solidFill>
          </a:endParaRPr>
        </a:p>
      </cdr:txBody>
    </cdr:sp>
  </cdr:relSizeAnchor>
  <cdr:relSizeAnchor xmlns:cdr="http://schemas.openxmlformats.org/drawingml/2006/chartDrawing">
    <cdr:from>
      <cdr:x>0.20975</cdr:x>
      <cdr:y>0.80421</cdr:y>
    </cdr:from>
    <cdr:to>
      <cdr:x>0.5</cdr:x>
      <cdr:y>0.92539</cdr:y>
    </cdr:to>
    <cdr:sp macro="" textlink="">
      <cdr:nvSpPr>
        <cdr:cNvPr id="5" name="CasellaDiTesto 5"/>
        <cdr:cNvSpPr txBox="1"/>
      </cdr:nvSpPr>
      <cdr:spPr>
        <a:xfrm xmlns:a="http://schemas.openxmlformats.org/drawingml/2006/main">
          <a:off x="946224" y="2042410"/>
          <a:ext cx="1309376" cy="3077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400" b="1" dirty="0" smtClean="0">
              <a:solidFill>
                <a:schemeClr val="accent5"/>
              </a:solidFill>
            </a:rPr>
            <a:t>Other 27%</a:t>
          </a:r>
          <a:endParaRPr lang="it-IT" b="1" dirty="0">
            <a:solidFill>
              <a:schemeClr val="accent5"/>
            </a:solidFill>
          </a:endParaRPr>
        </a:p>
      </cdr:txBody>
    </cdr:sp>
  </cdr:relSizeAnchor>
  <cdr:relSizeAnchor xmlns:cdr="http://schemas.openxmlformats.org/drawingml/2006/chartDrawing">
    <cdr:from>
      <cdr:x>0.30783</cdr:x>
      <cdr:y>0.26531</cdr:y>
    </cdr:from>
    <cdr:to>
      <cdr:x>0.61371</cdr:x>
      <cdr:y>0.82319</cdr:y>
    </cdr:to>
    <cdr:pic>
      <cdr:nvPicPr>
        <cdr:cNvPr id="6" name="Picture 3" descr="C:\Users\giulia.rognoni\Desktop\Grafici eng per SPRING\Grafico Industria-Univ-Altro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388674" y="673785"/>
          <a:ext cx="1379886" cy="141681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0.42557</cdr:y>
    </cdr:from>
    <cdr:to>
      <cdr:x>0.34845</cdr:x>
      <cdr:y>0.53751</cdr:y>
    </cdr:to>
    <cdr:sp macro="" textlink="">
      <cdr:nvSpPr>
        <cdr:cNvPr id="3" name="CasellaDiTesto 5"/>
        <cdr:cNvSpPr txBox="1"/>
      </cdr:nvSpPr>
      <cdr:spPr>
        <a:xfrm xmlns:a="http://schemas.openxmlformats.org/drawingml/2006/main">
          <a:off x="-363137" y="1170091"/>
          <a:ext cx="1485621" cy="30777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it-IT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it-IT" sz="1400" b="1" dirty="0" smtClean="0">
              <a:solidFill>
                <a:srgbClr val="00B050"/>
              </a:solidFill>
              <a:latin typeface="+mn-lt"/>
            </a:rPr>
            <a:t>Nord 57%</a:t>
          </a:r>
          <a:endParaRPr lang="it-IT" b="1" dirty="0">
            <a:solidFill>
              <a:srgbClr val="00B050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0.57514</cdr:x>
      <cdr:y>0.42089</cdr:y>
    </cdr:from>
    <cdr:to>
      <cdr:x>0.88225</cdr:x>
      <cdr:y>0.53283</cdr:y>
    </cdr:to>
    <cdr:sp macro="" textlink="">
      <cdr:nvSpPr>
        <cdr:cNvPr id="4" name="CasellaDiTesto 5"/>
        <cdr:cNvSpPr txBox="1"/>
      </cdr:nvSpPr>
      <cdr:spPr>
        <a:xfrm xmlns:a="http://schemas.openxmlformats.org/drawingml/2006/main">
          <a:off x="2452117" y="1157239"/>
          <a:ext cx="1309367" cy="30777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400" b="1" dirty="0" smtClean="0">
              <a:solidFill>
                <a:srgbClr val="9BBB59"/>
              </a:solidFill>
            </a:rPr>
            <a:t>Sud 16%</a:t>
          </a:r>
          <a:endParaRPr lang="it-IT" b="1" dirty="0">
            <a:solidFill>
              <a:srgbClr val="9BBB59"/>
            </a:solidFill>
          </a:endParaRPr>
        </a:p>
      </cdr:txBody>
    </cdr:sp>
  </cdr:relSizeAnchor>
  <cdr:relSizeAnchor xmlns:cdr="http://schemas.openxmlformats.org/drawingml/2006/chartDrawing">
    <cdr:from>
      <cdr:x>0.22089</cdr:x>
      <cdr:y>0.33804</cdr:y>
    </cdr:from>
    <cdr:to>
      <cdr:x>0.55113</cdr:x>
      <cdr:y>0.87071</cdr:y>
    </cdr:to>
    <cdr:pic>
      <cdr:nvPicPr>
        <cdr:cNvPr id="5" name="Picture 2" descr="C:\Users\giulia.rognoni\Desktop\Grafici eng per SPRING\Grafico Nord-Centro-Sud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941769" y="929431"/>
          <a:ext cx="1407994" cy="1464565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0.54481</cdr:x>
      <cdr:y>0.69853</cdr:y>
    </cdr:from>
    <cdr:to>
      <cdr:x>0.82306</cdr:x>
      <cdr:y>0.87997</cdr:y>
    </cdr:to>
    <cdr:sp macro="" textlink="">
      <cdr:nvSpPr>
        <cdr:cNvPr id="6" name="CasellaDiTesto 5"/>
        <cdr:cNvSpPr txBox="1"/>
      </cdr:nvSpPr>
      <cdr:spPr>
        <a:xfrm xmlns:a="http://schemas.openxmlformats.org/drawingml/2006/main">
          <a:off x="2322822" y="1920600"/>
          <a:ext cx="1186313" cy="4988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400" b="1" dirty="0" smtClean="0">
              <a:solidFill>
                <a:schemeClr val="accent5"/>
              </a:solidFill>
            </a:rPr>
            <a:t>Centr</a:t>
          </a:r>
          <a:r>
            <a:rPr lang="it-IT" sz="1200" b="1" dirty="0" smtClean="0">
              <a:solidFill>
                <a:schemeClr val="accent5"/>
              </a:solidFill>
            </a:rPr>
            <a:t>o </a:t>
          </a:r>
          <a:r>
            <a:rPr lang="it-IT" sz="1400" b="1" dirty="0" smtClean="0">
              <a:solidFill>
                <a:schemeClr val="accent5"/>
              </a:solidFill>
            </a:rPr>
            <a:t>27%</a:t>
          </a:r>
          <a:endParaRPr lang="it-IT" sz="1400" b="1" dirty="0">
            <a:solidFill>
              <a:schemeClr val="accent5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4A81F-C883-4B06-9071-042D7B8408BB}" type="datetimeFigureOut">
              <a:rPr lang="it-IT" smtClean="0"/>
              <a:t>02/05/2017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21D3A-3EB1-457B-BB81-885F179C86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0407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64B1D-B0AC-4822-B432-4F55448E910D}" type="datetimeFigureOut">
              <a:rPr lang="it-IT" smtClean="0"/>
              <a:t>02/05/2017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4A848-7C9A-4ADB-AFE6-54A434579D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839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F882C-1D57-47B7-9E45-BB55F05F4FA7}" type="slidenum">
              <a:rPr lang="it-IT">
                <a:solidFill>
                  <a:prstClr val="black"/>
                </a:solidFill>
              </a:rPr>
              <a:pPr/>
              <a:t>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12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0E6AAA-46C7-4827-9C3A-CA4EF296D82B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21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47700" y="800100"/>
            <a:ext cx="5321300" cy="39909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The Bio-based economy concept made simple: Making everyday products from biomass and waste, with biorefineries at the centre of it all.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The BBI is built on the principle of smart and efficient use of resources. It will focus on:</a:t>
            </a:r>
            <a:endParaRPr lang="en-US" dirty="0"/>
          </a:p>
          <a:p>
            <a:pPr marL="218897" indent="-218897">
              <a:buFont typeface="+mj-lt"/>
              <a:buAutoNum type="arabicPeriod"/>
              <a:defRPr/>
            </a:pPr>
            <a:r>
              <a:rPr lang="en-GB" dirty="0"/>
              <a:t>Unlocking the potential of residues and side-streams and waste (e.g. forest residues, agricultural </a:t>
            </a:r>
            <a:r>
              <a:rPr lang="en-GB" dirty="0" err="1"/>
              <a:t>lignocellulosic</a:t>
            </a:r>
            <a:r>
              <a:rPr lang="en-GB" dirty="0"/>
              <a:t> residues or dedicated crops), and</a:t>
            </a:r>
            <a:endParaRPr lang="en-US" dirty="0"/>
          </a:p>
          <a:p>
            <a:pPr marL="218897" indent="-218897">
              <a:buFont typeface="+mj-lt"/>
              <a:buAutoNum type="arabicPeriod"/>
              <a:defRPr/>
            </a:pPr>
            <a:r>
              <a:rPr lang="en-GB" dirty="0"/>
              <a:t>Optimising the utilisation of existing feedstock (forest and agricultural biomass)</a:t>
            </a: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8698">
              <a:defRPr sz="2300" i="1">
                <a:solidFill>
                  <a:schemeClr val="tx1"/>
                </a:solidFill>
                <a:latin typeface="Arial" pitchFamily="34" charset="0"/>
              </a:defRPr>
            </a:lvl1pPr>
            <a:lvl2pPr marL="711523" indent="-273663" defTabSz="948698">
              <a:defRPr sz="2300" i="1">
                <a:solidFill>
                  <a:schemeClr val="tx1"/>
                </a:solidFill>
                <a:latin typeface="Arial" pitchFamily="34" charset="0"/>
              </a:defRPr>
            </a:lvl2pPr>
            <a:lvl3pPr marL="1094651" indent="-218930" defTabSz="948698">
              <a:defRPr sz="2300" i="1">
                <a:solidFill>
                  <a:schemeClr val="tx1"/>
                </a:solidFill>
                <a:latin typeface="Arial" pitchFamily="34" charset="0"/>
              </a:defRPr>
            </a:lvl3pPr>
            <a:lvl4pPr marL="1532512" indent="-218930" defTabSz="948698">
              <a:defRPr sz="2300" i="1">
                <a:solidFill>
                  <a:schemeClr val="tx1"/>
                </a:solidFill>
                <a:latin typeface="Arial" pitchFamily="34" charset="0"/>
              </a:defRPr>
            </a:lvl4pPr>
            <a:lvl5pPr marL="1970372" indent="-218930" defTabSz="948698">
              <a:defRPr sz="2300" i="1">
                <a:solidFill>
                  <a:schemeClr val="tx1"/>
                </a:solidFill>
                <a:latin typeface="Arial" pitchFamily="34" charset="0"/>
              </a:defRPr>
            </a:lvl5pPr>
            <a:lvl6pPr marL="2408232" indent="-218930" defTabSz="948698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Arial" pitchFamily="34" charset="0"/>
              </a:defRPr>
            </a:lvl6pPr>
            <a:lvl7pPr marL="2846093" indent="-218930" defTabSz="948698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Arial" pitchFamily="34" charset="0"/>
              </a:defRPr>
            </a:lvl7pPr>
            <a:lvl8pPr marL="3283953" indent="-218930" defTabSz="948698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Arial" pitchFamily="34" charset="0"/>
              </a:defRPr>
            </a:lvl8pPr>
            <a:lvl9pPr marL="3721814" indent="-218930" defTabSz="948698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F0C4062-7E92-4F11-8BC2-A05A69C34654}" type="slidenum">
              <a:rPr lang="da-DK" altLang="it-IT" sz="1200" i="0">
                <a:solidFill>
                  <a:srgbClr val="000000"/>
                </a:solidFill>
              </a:rPr>
              <a:pPr/>
              <a:t>29</a:t>
            </a:fld>
            <a:endParaRPr lang="da-DK" altLang="it-IT" sz="1200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98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BE" altLang="en-US" dirty="0" err="1"/>
              <a:t>Third</a:t>
            </a:r>
            <a:r>
              <a:rPr lang="fr-BE" altLang="en-US" dirty="0"/>
              <a:t> </a:t>
            </a:r>
            <a:r>
              <a:rPr lang="fr-BE" altLang="en-US" dirty="0" err="1"/>
              <a:t>pillar</a:t>
            </a:r>
            <a:r>
              <a:rPr lang="fr-BE" altLang="en-US" dirty="0"/>
              <a:t> </a:t>
            </a:r>
            <a:r>
              <a:rPr lang="fr-BE" altLang="en-US" dirty="0" err="1"/>
              <a:t>dedicated</a:t>
            </a:r>
            <a:r>
              <a:rPr lang="fr-BE" altLang="en-US" dirty="0"/>
              <a:t> to </a:t>
            </a:r>
            <a:r>
              <a:rPr lang="fr-BE" altLang="en-US" dirty="0" err="1"/>
              <a:t>tackling</a:t>
            </a:r>
            <a:r>
              <a:rPr lang="fr-BE" altLang="en-US" dirty="0"/>
              <a:t> </a:t>
            </a:r>
            <a:r>
              <a:rPr lang="fr-BE" altLang="en-US" dirty="0" err="1"/>
              <a:t>societal</a:t>
            </a:r>
            <a:r>
              <a:rPr lang="fr-BE" altLang="en-US" dirty="0"/>
              <a:t> challenges, </a:t>
            </a:r>
          </a:p>
          <a:p>
            <a:r>
              <a:rPr lang="en-GB" altLang="en-US" b="1" dirty="0"/>
              <a:t>It means meeting the concerns of citizens and society and the EU policy objectives, relying on research and innovation.</a:t>
            </a:r>
          </a:p>
          <a:p>
            <a:endParaRPr lang="fr-BE" altLang="en-US" b="1" dirty="0"/>
          </a:p>
          <a:p>
            <a:pPr lvl="1"/>
            <a:r>
              <a:rPr lang="en-GB" altLang="en-US" b="1" dirty="0"/>
              <a:t>For example, meeting the target to reduce CO2 emissions depends on new technologies and solutions for energy, transport, agriculture and the management of resources. </a:t>
            </a:r>
            <a:endParaRPr lang="en-GB" altLang="en-US" dirty="0"/>
          </a:p>
          <a:p>
            <a:pPr lvl="1"/>
            <a:r>
              <a:rPr lang="en-GB" altLang="en-US" b="1" dirty="0"/>
              <a:t>It requires a broad, multi-disciplinary approach that brings together researchers, industry, public bodies and users to create innovative solutions that will meet peoples' needs. </a:t>
            </a:r>
            <a:endParaRPr lang="en-GB" altLang="en-US" dirty="0"/>
          </a:p>
          <a:p>
            <a:r>
              <a:rPr lang="en-GB" altLang="en-US" b="1" dirty="0"/>
              <a:t>Breakthrough solutions come from multi-disciplinary collaborations, including social sciences &amp; humanities</a:t>
            </a:r>
          </a:p>
          <a:p>
            <a:endParaRPr lang="fr-BE" altLang="en-US" b="1" dirty="0"/>
          </a:p>
          <a:p>
            <a:r>
              <a:rPr lang="fr-BE" altLang="en-US" b="1" dirty="0"/>
              <a:t>7 </a:t>
            </a:r>
            <a:r>
              <a:rPr lang="fr-BE" altLang="en-US" b="1" dirty="0" err="1"/>
              <a:t>societal</a:t>
            </a:r>
            <a:r>
              <a:rPr lang="fr-BE" altLang="en-US" b="1" dirty="0"/>
              <a:t> challenges are </a:t>
            </a:r>
            <a:r>
              <a:rPr lang="fr-BE" altLang="en-US" b="1" dirty="0" err="1"/>
              <a:t>identified</a:t>
            </a:r>
            <a:r>
              <a:rPr lang="fr-BE" altLang="en-US" b="1" dirty="0"/>
              <a:t> in the programme</a:t>
            </a:r>
          </a:p>
          <a:p>
            <a:endParaRPr lang="en-GB" altLang="en-US" dirty="0"/>
          </a:p>
          <a:p>
            <a:endParaRPr lang="en-GB" altLang="en-US" b="1" dirty="0"/>
          </a:p>
          <a:p>
            <a:endParaRPr lang="en-GB" altLang="en-US" dirty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9238D1-3845-42EF-A51A-9A093793A4E0}" type="slidenum">
              <a:rPr lang="en-GB" altLang="en-US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/>
              <a:t>32</a:t>
            </a:fld>
            <a:endParaRPr lang="en-GB" alt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15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smtClean="0"/>
          </a:p>
        </p:txBody>
      </p:sp>
    </p:spTree>
    <p:extLst>
      <p:ext uri="{BB962C8B-B14F-4D97-AF65-F5344CB8AC3E}">
        <p14:creationId xmlns:p14="http://schemas.microsoft.com/office/powerpoint/2010/main" val="1259422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it-IT" smtClean="0">
              <a:latin typeface="Arial" panose="020B0604020202020204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AFE52F-9C33-4D26-8FF7-E440A3D0DE05}" type="slidenum">
              <a:rPr lang="en-GB" altLang="it-IT" smtClean="0">
                <a:solidFill>
                  <a:srgbClr val="000000"/>
                </a:solidFill>
              </a:rPr>
              <a:pPr/>
              <a:t>37</a:t>
            </a:fld>
            <a:endParaRPr lang="en-GB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18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 smtClean="0"/>
          </a:p>
        </p:txBody>
      </p:sp>
    </p:spTree>
    <p:extLst>
      <p:ext uri="{BB962C8B-B14F-4D97-AF65-F5344CB8AC3E}">
        <p14:creationId xmlns:p14="http://schemas.microsoft.com/office/powerpoint/2010/main" val="562884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it-IT" smtClean="0"/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3E10B9-789B-4C9F-B422-F253F1E48E76}" type="slidenum">
              <a:rPr lang="en-US" altLang="it-IT" smtClean="0"/>
              <a:pPr/>
              <a:t>40</a:t>
            </a:fld>
            <a:endParaRPr lang="en-US" altLang="it-IT" smtClean="0"/>
          </a:p>
        </p:txBody>
      </p:sp>
    </p:spTree>
    <p:extLst>
      <p:ext uri="{BB962C8B-B14F-4D97-AF65-F5344CB8AC3E}">
        <p14:creationId xmlns:p14="http://schemas.microsoft.com/office/powerpoint/2010/main" val="1871892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F882C-1D57-47B7-9E45-BB55F05F4FA7}" type="slidenum">
              <a:rPr lang="it-IT">
                <a:solidFill>
                  <a:prstClr val="black"/>
                </a:solidFill>
              </a:rPr>
              <a:pPr/>
              <a:t>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45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F882C-1D57-47B7-9E45-BB55F05F4FA7}" type="slidenum">
              <a:rPr lang="it-IT">
                <a:solidFill>
                  <a:prstClr val="black"/>
                </a:solidFill>
              </a:rPr>
              <a:pPr/>
              <a:t>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34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47700" y="800100"/>
            <a:ext cx="5321300" cy="39909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The Bio-based economy concept made simple: Making everyday products from biomass and waste, with biorefineries at the centre of it all.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The BBI is built on the principle of smart and efficient use of resources. It will focus on:</a:t>
            </a:r>
            <a:endParaRPr lang="en-US" dirty="0"/>
          </a:p>
          <a:p>
            <a:pPr marL="218897" indent="-218897">
              <a:buFont typeface="+mj-lt"/>
              <a:buAutoNum type="arabicPeriod"/>
              <a:defRPr/>
            </a:pPr>
            <a:r>
              <a:rPr lang="en-GB" dirty="0"/>
              <a:t>Unlocking the potential of residues and side-streams and waste (e.g. forest residues, agricultural </a:t>
            </a:r>
            <a:r>
              <a:rPr lang="en-GB" dirty="0" err="1"/>
              <a:t>lignocellulosic</a:t>
            </a:r>
            <a:r>
              <a:rPr lang="en-GB" dirty="0"/>
              <a:t> residues or dedicated crops), and</a:t>
            </a:r>
            <a:endParaRPr lang="en-US" dirty="0"/>
          </a:p>
          <a:p>
            <a:pPr marL="218897" indent="-218897">
              <a:buFont typeface="+mj-lt"/>
              <a:buAutoNum type="arabicPeriod"/>
              <a:defRPr/>
            </a:pPr>
            <a:r>
              <a:rPr lang="en-GB" dirty="0"/>
              <a:t>Optimising the utilisation of existing feedstock (forest and agricultural biomass)</a:t>
            </a:r>
            <a:endParaRPr 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8698">
              <a:defRPr sz="2300" i="1">
                <a:solidFill>
                  <a:schemeClr val="tx1"/>
                </a:solidFill>
                <a:latin typeface="Arial" pitchFamily="34" charset="0"/>
              </a:defRPr>
            </a:lvl1pPr>
            <a:lvl2pPr marL="711523" indent="-273663" defTabSz="948698">
              <a:defRPr sz="2300" i="1">
                <a:solidFill>
                  <a:schemeClr val="tx1"/>
                </a:solidFill>
                <a:latin typeface="Arial" pitchFamily="34" charset="0"/>
              </a:defRPr>
            </a:lvl2pPr>
            <a:lvl3pPr marL="1094651" indent="-218930" defTabSz="948698">
              <a:defRPr sz="2300" i="1">
                <a:solidFill>
                  <a:schemeClr val="tx1"/>
                </a:solidFill>
                <a:latin typeface="Arial" pitchFamily="34" charset="0"/>
              </a:defRPr>
            </a:lvl3pPr>
            <a:lvl4pPr marL="1532512" indent="-218930" defTabSz="948698">
              <a:defRPr sz="2300" i="1">
                <a:solidFill>
                  <a:schemeClr val="tx1"/>
                </a:solidFill>
                <a:latin typeface="Arial" pitchFamily="34" charset="0"/>
              </a:defRPr>
            </a:lvl4pPr>
            <a:lvl5pPr marL="1970372" indent="-218930" defTabSz="948698">
              <a:defRPr sz="2300" i="1">
                <a:solidFill>
                  <a:schemeClr val="tx1"/>
                </a:solidFill>
                <a:latin typeface="Arial" pitchFamily="34" charset="0"/>
              </a:defRPr>
            </a:lvl5pPr>
            <a:lvl6pPr marL="2408232" indent="-218930" defTabSz="948698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Arial" pitchFamily="34" charset="0"/>
              </a:defRPr>
            </a:lvl6pPr>
            <a:lvl7pPr marL="2846093" indent="-218930" defTabSz="948698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Arial" pitchFamily="34" charset="0"/>
              </a:defRPr>
            </a:lvl7pPr>
            <a:lvl8pPr marL="3283953" indent="-218930" defTabSz="948698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Arial" pitchFamily="34" charset="0"/>
              </a:defRPr>
            </a:lvl8pPr>
            <a:lvl9pPr marL="3721814" indent="-218930" defTabSz="948698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F0C4062-7E92-4F11-8BC2-A05A69C34654}" type="slidenum">
              <a:rPr lang="da-DK" altLang="it-IT" sz="1200" i="0">
                <a:solidFill>
                  <a:srgbClr val="000000"/>
                </a:solidFill>
              </a:rPr>
              <a:pPr/>
              <a:t>10</a:t>
            </a:fld>
            <a:endParaRPr lang="da-DK" altLang="it-IT" sz="1200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12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771716" y="10174635"/>
            <a:ext cx="2887647" cy="53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7" tIns="45650" rIns="91297" bIns="45650" anchor="b"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30561CE-D121-4511-905B-49C42A71462F}" type="slidenum">
              <a:rPr lang="de-DE" altLang="it-IT" sz="1100" i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de-DE" altLang="it-IT" sz="1100" i="0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1988" y="803275"/>
            <a:ext cx="5353050" cy="4016375"/>
          </a:xfrm>
          <a:ln/>
        </p:spPr>
      </p:sp>
      <p:sp>
        <p:nvSpPr>
          <p:cNvPr id="460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188" y="5087318"/>
            <a:ext cx="4886547" cy="4820105"/>
          </a:xfrm>
        </p:spPr>
        <p:txBody>
          <a:bodyPr lIns="91297" tIns="45650" rIns="91297" bIns="45650">
            <a:normAutofit/>
          </a:bodyPr>
          <a:lstStyle/>
          <a:p>
            <a:pPr eaLnBrk="1" hangingPunct="1">
              <a:defRPr/>
            </a:pPr>
            <a:endParaRPr lang="de-DE" smtClean="0"/>
          </a:p>
          <a:p>
            <a:pPr eaLnBrk="1" hangingPunct="1">
              <a:defRPr/>
            </a:pPr>
            <a:endParaRPr lang="de-DE" smtClean="0"/>
          </a:p>
          <a:p>
            <a:pPr eaLnBrk="1" hangingPunct="1">
              <a:defRPr/>
            </a:pPr>
            <a:r>
              <a:rPr lang="de-DE" smtClean="0"/>
              <a:t>This graph shows the value chain from raw material through intermediates up to the consumer product</a:t>
            </a:r>
          </a:p>
          <a:p>
            <a:pPr eaLnBrk="1" hangingPunct="1">
              <a:defRPr/>
            </a:pPr>
            <a:endParaRPr lang="de-DE" smtClean="0"/>
          </a:p>
          <a:p>
            <a:pPr eaLnBrk="1" hangingPunct="1">
              <a:defRPr/>
            </a:pPr>
            <a:r>
              <a:rPr lang="de-DE" smtClean="0"/>
              <a:t>And how the value of a product depends on investment in R&amp;D. The more R&amp;D – or you may also name it function and performance – the higher is the value.</a:t>
            </a:r>
          </a:p>
          <a:p>
            <a:pPr eaLnBrk="1" hangingPunct="1">
              <a:defRPr/>
            </a:pPr>
            <a:endParaRPr lang="de-DE" smtClean="0"/>
          </a:p>
          <a:p>
            <a:pPr eaLnBrk="1" hangingPunct="1">
              <a:defRPr/>
            </a:pPr>
            <a:r>
              <a:rPr lang="de-DE" smtClean="0"/>
              <a:t>Today biotech-products are in some way locked in the intermediate field which is not a very comfortable position. Positioning industrial biotechnology in high performance products or in materials dominant in the endproduct will bring esp. SME in a better situation attracting investors. Investors love investment opportunites  high in the value chain. Therefore so far they prefer pharma investments.</a:t>
            </a:r>
          </a:p>
          <a:p>
            <a:pPr eaLnBrk="1" hangingPunct="1">
              <a:defRPr/>
            </a:pPr>
            <a:endParaRPr lang="de-DE" smtClean="0"/>
          </a:p>
          <a:p>
            <a:pPr eaLnBrk="1" hangingPunct="1">
              <a:defRPr/>
            </a:pPr>
            <a:r>
              <a:rPr lang="de-DE" smtClean="0"/>
              <a:t>Now this value chain also stands for different industries. Assembling these industries in our membership and cooperating all over the value chain is the beginn of KBBE and results in </a:t>
            </a:r>
          </a:p>
          <a:p>
            <a:pPr eaLnBrk="1" hangingPunct="1">
              <a:defRPr/>
            </a:pPr>
            <a:r>
              <a:rPr lang="de-DE" smtClean="0"/>
              <a:t>Shorteing the time to market. </a:t>
            </a:r>
          </a:p>
          <a:p>
            <a:pPr eaLnBrk="1" hangingPunct="1">
              <a:defRPr/>
            </a:pPr>
            <a:r>
              <a:rPr lang="de-DE" smtClean="0"/>
              <a:t>This is, what will make us competetive</a:t>
            </a:r>
          </a:p>
          <a:p>
            <a:pPr eaLnBrk="1" hangingPunct="1">
              <a:defRPr/>
            </a:pPr>
            <a:endParaRPr lang="de-DE" smtClean="0"/>
          </a:p>
          <a:p>
            <a:pPr eaLnBrk="1" hangingPunct="1">
              <a:defRPr/>
            </a:pP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25517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4A848-7C9A-4ADB-AFE6-54A434579DEC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557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A78453-ECC7-46BA-82E4-F783C79C4EE7}" type="slidenum">
              <a:rPr lang="it-IT" altLang="it-IT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it-IT" alt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 smtClean="0"/>
          </a:p>
        </p:txBody>
      </p:sp>
    </p:spTree>
    <p:extLst>
      <p:ext uri="{BB962C8B-B14F-4D97-AF65-F5344CB8AC3E}">
        <p14:creationId xmlns:p14="http://schemas.microsoft.com/office/powerpoint/2010/main" val="3842824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470410" y="4217864"/>
            <a:ext cx="5987622" cy="4745445"/>
          </a:xfrm>
        </p:spPr>
        <p:txBody>
          <a:bodyPr>
            <a:noAutofit/>
          </a:bodyPr>
          <a:lstStyle/>
          <a:p>
            <a:pPr algn="just"/>
            <a:r>
              <a:rPr lang="it-IT" b="1" u="sng" dirty="0" smtClean="0"/>
              <a:t>Il secondo esempio è quello della riconversione del sito di </a:t>
            </a:r>
            <a:r>
              <a:rPr lang="it-IT" b="1" u="sng" dirty="0" err="1" smtClean="0"/>
              <a:t>P.to</a:t>
            </a:r>
            <a:r>
              <a:rPr lang="it-IT" b="1" u="sng" dirty="0" smtClean="0"/>
              <a:t> Torres</a:t>
            </a:r>
            <a:r>
              <a:rPr lang="it-IT" dirty="0" smtClean="0"/>
              <a:t>, forse il più grande progetto di riconversione industriale di un sito petrolchimico tradizionale in una moderna </a:t>
            </a:r>
            <a:r>
              <a:rPr lang="it-IT" dirty="0" err="1" smtClean="0"/>
              <a:t>bioraffineria</a:t>
            </a:r>
            <a:r>
              <a:rPr lang="it-IT" dirty="0" smtClean="0"/>
              <a:t>. Il sito era uno dei numerosi siti petrolchimici di Versalis, caratterizzato però da un andamento strutturalmente in perdita per diverse ragioni, tra cui principalmente la ridotta dimensione degli impianti. </a:t>
            </a:r>
            <a:r>
              <a:rPr lang="it-IT" b="1" dirty="0" smtClean="0"/>
              <a:t>Questa riconversione vede tre attori, la JV </a:t>
            </a:r>
            <a:r>
              <a:rPr lang="it-IT" b="1" dirty="0" err="1" smtClean="0"/>
              <a:t>Matrica</a:t>
            </a:r>
            <a:r>
              <a:rPr lang="it-IT" b="1" dirty="0" smtClean="0"/>
              <a:t> creata da ENI Versalis/</a:t>
            </a:r>
            <a:r>
              <a:rPr lang="it-IT" b="1" dirty="0" err="1" smtClean="0"/>
              <a:t>Novamont</a:t>
            </a:r>
            <a:r>
              <a:rPr lang="it-IT" b="1" dirty="0" smtClean="0"/>
              <a:t>, </a:t>
            </a:r>
            <a:r>
              <a:rPr lang="it-IT" b="1" dirty="0" err="1" smtClean="0"/>
              <a:t>Enipower</a:t>
            </a:r>
            <a:r>
              <a:rPr lang="it-IT" b="1" dirty="0" smtClean="0"/>
              <a:t> e </a:t>
            </a:r>
            <a:r>
              <a:rPr lang="it-IT" b="1" dirty="0" err="1" smtClean="0"/>
              <a:t>Syndial</a:t>
            </a:r>
            <a:r>
              <a:rPr lang="it-IT" dirty="0" smtClean="0"/>
              <a:t> . </a:t>
            </a:r>
          </a:p>
          <a:p>
            <a:pPr algn="just"/>
            <a:r>
              <a:rPr lang="it-IT" dirty="0" smtClean="0"/>
              <a:t>Il progetto è partito con la complessa fermata e messa in sicurezza di tutti gli impianti di petrolchimica presenti e non più competitivi, a cominciare dall’impianto di cracking, comprende tutte le necessarie attività di </a:t>
            </a:r>
            <a:r>
              <a:rPr lang="it-IT" dirty="0" err="1" smtClean="0"/>
              <a:t>soil</a:t>
            </a:r>
            <a:r>
              <a:rPr lang="it-IT" dirty="0" smtClean="0"/>
              <a:t> </a:t>
            </a:r>
            <a:r>
              <a:rPr lang="it-IT" dirty="0" err="1" smtClean="0"/>
              <a:t>remediation</a:t>
            </a:r>
            <a:r>
              <a:rPr lang="it-IT" dirty="0" smtClean="0"/>
              <a:t> necessarie nonché la costruzione di una centrale a biomasse che fornirà l’elettricità ed il vapore necessari per gli impianti di </a:t>
            </a:r>
            <a:r>
              <a:rPr lang="it-IT" dirty="0" err="1" smtClean="0"/>
              <a:t>Matrica</a:t>
            </a:r>
            <a:r>
              <a:rPr lang="it-IT" dirty="0" smtClean="0"/>
              <a:t>. </a:t>
            </a:r>
            <a:endParaRPr lang="en-US" dirty="0" smtClean="0"/>
          </a:p>
          <a:p>
            <a:pPr algn="just"/>
            <a:r>
              <a:rPr lang="it-IT" b="1" u="sng" dirty="0" smtClean="0"/>
              <a:t>In </a:t>
            </a:r>
            <a:r>
              <a:rPr lang="it-IT" b="1" u="sng" dirty="0" err="1" smtClean="0"/>
              <a:t>Matrica</a:t>
            </a:r>
            <a:r>
              <a:rPr lang="it-IT" b="1" u="sng" dirty="0" smtClean="0"/>
              <a:t>, </a:t>
            </a:r>
            <a:r>
              <a:rPr lang="it-IT" b="1" u="sng" dirty="0" err="1" smtClean="0"/>
              <a:t>Novamont</a:t>
            </a:r>
            <a:r>
              <a:rPr lang="it-IT" b="1" u="sng" dirty="0" smtClean="0"/>
              <a:t>, società leader nel campo delle </a:t>
            </a:r>
            <a:r>
              <a:rPr lang="it-IT" b="1" u="sng" dirty="0" err="1" smtClean="0"/>
              <a:t>bioplastiche</a:t>
            </a:r>
            <a:r>
              <a:rPr lang="it-IT" b="1" u="sng" dirty="0" smtClean="0"/>
              <a:t>, ha fornito le tecnologie </a:t>
            </a:r>
            <a:r>
              <a:rPr lang="it-IT" dirty="0" smtClean="0"/>
              <a:t>e Versalis la propria esperienza nella costruzione e gestione di grossi impianti petrolchimici. La nuova JV paritetica, costruirà e gestirà un complesso di 7 impianti in 3 fasi temporali distinte, per la produzione complessiva di 350.000 </a:t>
            </a:r>
            <a:r>
              <a:rPr lang="it-IT" dirty="0" err="1" smtClean="0"/>
              <a:t>Tonn</a:t>
            </a:r>
            <a:r>
              <a:rPr lang="it-IT" dirty="0" smtClean="0"/>
              <a:t> all’anno di diversi prodotti chimici qui elencati. </a:t>
            </a:r>
            <a:r>
              <a:rPr lang="it-IT" b="1" u="sng" dirty="0" smtClean="0"/>
              <a:t>La prima delle 3 fasi è prossima al completamento,</a:t>
            </a:r>
            <a:r>
              <a:rPr lang="it-IT" dirty="0" smtClean="0"/>
              <a:t> vedete qui il cantiere, e quindi all’avvio previsto a metà del 2014. E’ una fase piuttosto delicata poiché questi impianti sono realizzati su questa scala per la prima volta nel mondo e soltanto nell’ultima delle 3 fasi verranno replicati su scala maggiore. </a:t>
            </a:r>
            <a:endParaRPr lang="en-US" dirty="0" smtClean="0"/>
          </a:p>
          <a:p>
            <a:pPr algn="just"/>
            <a:r>
              <a:rPr lang="it-IT" b="1" u="sng" dirty="0" smtClean="0"/>
              <a:t>In parallelo è già stata avviata, a cura completamente di </a:t>
            </a:r>
            <a:r>
              <a:rPr lang="it-IT" b="1" u="sng" dirty="0" err="1" smtClean="0"/>
              <a:t>Novamont</a:t>
            </a:r>
            <a:r>
              <a:rPr lang="it-IT" b="1" u="sng" dirty="0" smtClean="0"/>
              <a:t>,</a:t>
            </a:r>
            <a:r>
              <a:rPr lang="it-IT" dirty="0" smtClean="0"/>
              <a:t> la costruzione in loco della filiera agricola del cardo per la produzione dell’olio vegetale che costituisce la materia prima fondamentale della </a:t>
            </a:r>
            <a:r>
              <a:rPr lang="it-IT" dirty="0" err="1" smtClean="0"/>
              <a:t>bioraffineria</a:t>
            </a:r>
            <a:r>
              <a:rPr lang="it-IT" dirty="0" smtClean="0"/>
              <a:t>. Il progetto complessivo prevede un investimento di 1,2 </a:t>
            </a:r>
            <a:r>
              <a:rPr lang="it-IT" dirty="0" err="1" smtClean="0"/>
              <a:t>mld</a:t>
            </a:r>
            <a:r>
              <a:rPr lang="it-IT" dirty="0" smtClean="0"/>
              <a:t> di euro, di cui ca. 500 per le 3 fasi di investimento della sola </a:t>
            </a:r>
            <a:r>
              <a:rPr lang="it-IT" dirty="0" err="1" smtClean="0"/>
              <a:t>Matrica</a:t>
            </a:r>
            <a:r>
              <a:rPr lang="it-IT" dirty="0" smtClean="0"/>
              <a:t>,  </a:t>
            </a:r>
            <a:endParaRPr lang="en-US" dirty="0" smtClean="0"/>
          </a:p>
          <a:p>
            <a:pPr algn="just"/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D4023E-F185-46BC-9FEB-0042BE9404E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01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F882C-1D57-47B7-9E45-BB55F05F4FA7}" type="slidenum">
              <a:rPr lang="it-IT">
                <a:solidFill>
                  <a:prstClr val="black"/>
                </a:solidFill>
              </a:rPr>
              <a:pPr/>
              <a:t>21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3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0DC5-DA13-41C2-8085-2BFD5C5A4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820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0DC5-DA13-41C2-8085-2BFD5C5A4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135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0DC5-DA13-41C2-8085-2BFD5C5A4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276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5" descr="fascia_alta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031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_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5805488"/>
          </a:xfrm>
          <a:prstGeom prst="rect">
            <a:avLst/>
          </a:prstGeom>
          <a:solidFill>
            <a:srgbClr val="0F5494"/>
          </a:solidFill>
          <a:ln w="63500" algn="ctr">
            <a:noFill/>
            <a:miter lim="800000"/>
            <a:headEnd/>
            <a:tailEnd/>
          </a:ln>
          <a:effectLst>
            <a:outerShdw dist="23000" dir="5400000" rotWithShape="0">
              <a:schemeClr val="accent3">
                <a:alpha val="35000"/>
              </a:schemeClr>
            </a:outerShdw>
          </a:effectLst>
        </p:spPr>
        <p:txBody>
          <a:bodyPr anchor="ctr"/>
          <a:lstStyle/>
          <a:p>
            <a:pPr algn="ctr" defTabSz="457200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76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7600" y="1484313"/>
            <a:ext cx="434498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~1\lenain\LOCALS~1\Temp\7zECF.tmp\LOGO-CE for RTD EN Landscape Positive Cyan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013" y="5940425"/>
            <a:ext cx="2243137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472" y="548680"/>
            <a:ext cx="8229057" cy="869572"/>
          </a:xfrm>
          <a:prstGeom prst="rect">
            <a:avLst/>
          </a:prstGeom>
        </p:spPr>
        <p:txBody>
          <a:bodyPr lIns="80147" tIns="40074" rIns="80147" bIns="40074"/>
          <a:lstStyle>
            <a:lvl1pPr algn="ctr">
              <a:defRPr sz="36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63888" y="1844675"/>
            <a:ext cx="2016223" cy="1584325"/>
          </a:xfrm>
          <a:prstGeom prst="rect">
            <a:avLst/>
          </a:prstGeom>
        </p:spPr>
        <p:txBody>
          <a:bodyPr anchor="ctr"/>
          <a:lstStyle>
            <a:lvl1pPr marL="0" indent="0" algn="ctr">
              <a:defRPr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555777" y="3645024"/>
            <a:ext cx="2000174" cy="1584325"/>
          </a:xfrm>
          <a:prstGeom prst="rect">
            <a:avLst/>
          </a:prstGeom>
        </p:spPr>
        <p:txBody>
          <a:bodyPr anchor="ctr"/>
          <a:lstStyle>
            <a:lvl1pPr marL="0" indent="0" algn="ctr">
              <a:defRPr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</a:t>
            </a:r>
            <a:endParaRPr lang="en-GB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644009" y="3645024"/>
            <a:ext cx="1933004" cy="1584325"/>
          </a:xfrm>
          <a:prstGeom prst="rect">
            <a:avLst/>
          </a:prstGeom>
        </p:spPr>
        <p:txBody>
          <a:bodyPr anchor="ctr"/>
          <a:lstStyle>
            <a:lvl1pPr marL="0" indent="0" algn="ctr">
              <a:tabLst/>
              <a:defRPr sz="2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 smtClean="0"/>
              <a:t>Click 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52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Powerpoint_image_tree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6122"/>
            <a:ext cx="7772400" cy="1470025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54000" y="5067300"/>
            <a:ext cx="8601075" cy="96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7" name="Picture 6" descr="logo-BIC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5894167" y="5261159"/>
            <a:ext cx="2922808" cy="558616"/>
          </a:xfrm>
          <a:prstGeom prst="rect">
            <a:avLst/>
          </a:prstGeom>
        </p:spPr>
      </p:pic>
      <p:pic>
        <p:nvPicPr>
          <p:cNvPr id="6" name="Picture 5" descr="logo_ce-en-pantone-lr.jp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362075" y="5112465"/>
            <a:ext cx="1238250" cy="856534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90909" y="5419010"/>
            <a:ext cx="1069182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ts val="600"/>
              </a:spcAft>
            </a:pPr>
            <a:r>
              <a:rPr lang="da-DK" sz="1000" b="1" dirty="0">
                <a:solidFill>
                  <a:srgbClr val="649AB2"/>
                </a:solidFill>
                <a:latin typeface="Arial" charset="0"/>
                <a:ea typeface="MS Gothic" charset="-128"/>
                <a:cs typeface="Arial" charset="0"/>
              </a:rPr>
              <a:t>Supported by</a:t>
            </a:r>
            <a:endParaRPr lang="da-DK" sz="1200" dirty="0">
              <a:solidFill>
                <a:srgbClr val="649AB2"/>
              </a:solidFill>
              <a:latin typeface="Arial" charset="0"/>
              <a:ea typeface="MS 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47356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0DC5-DA13-41C2-8085-2BFD5C5A4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48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0DC5-DA13-41C2-8085-2BFD5C5A4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91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0DC5-DA13-41C2-8085-2BFD5C5A4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11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0DC5-DA13-41C2-8085-2BFD5C5A4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072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0DC5-DA13-41C2-8085-2BFD5C5A4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9724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0DC5-DA13-41C2-8085-2BFD5C5A4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589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0DC5-DA13-41C2-8085-2BFD5C5A4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92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0DC5-DA13-41C2-8085-2BFD5C5A4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17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90DC5-DA13-41C2-8085-2BFD5C5A41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838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  <p:sldLayoutId id="2147483691" r:id="rId13"/>
    <p:sldLayoutId id="214748369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images.google.de/imgres?imgurl=http://telfs.eu/uploads/images/Landwirtschaft(1).jpg&amp;imgrefurl=http://telfs.eu/umwelt-natur-mull/landwirtschaft.html&amp;usg=__LQRMo_sUq12EzWIedlK8f0BrKkI=&amp;h=422&amp;w=640&amp;sz=67&amp;hl=de&amp;start=18&amp;um=1&amp;tbnid=2FQp7nx-vJMwVM:&amp;tbnh=90&amp;tbnw=137&amp;prev=/images?q=Landwirtschaft&amp;hl=de&amp;um=1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emf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cid:_1_098191DC09818F9C004ED181C1257DEA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cid:_1_098191DC09818F9C004ED181C1257DE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ilbioeconomista.files.wordpress.com/2013/02/catia-bastioli-novamont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hyperlink" Target="http://www.chimicaverde.eu/soggetti-promotori/novamont-s-p-a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cid:_1_098191DC09818F9C004ED181C1257DEA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15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5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cid:_1_098191DC09818F9C004ED181C1257DEA" TargetMode="Externa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chart" Target="../charts/chart1.xml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emf"/><Relationship Id="rId4" Type="http://schemas.openxmlformats.org/officeDocument/2006/relationships/image" Target="../media/image75.emf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1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cid:_1_098191DC09818F9C004ED181C1257DEA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economyutrecht2016.eu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607" y="3329169"/>
            <a:ext cx="3649026" cy="213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10"/>
          <p:cNvSpPr txBox="1">
            <a:spLocks noChangeArrowheads="1"/>
          </p:cNvSpPr>
          <p:nvPr/>
        </p:nvSpPr>
        <p:spPr bwMode="auto">
          <a:xfrm>
            <a:off x="9850437" y="342524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/>
          </a:p>
        </p:txBody>
      </p:sp>
      <p:pic>
        <p:nvPicPr>
          <p:cNvPr id="5125" name="Picture 16" descr="Landwirtschaft(1)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78" y="5271737"/>
            <a:ext cx="1765225" cy="116537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7253288" y="2271713"/>
            <a:ext cx="3648075" cy="357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  <p:pic>
        <p:nvPicPr>
          <p:cNvPr id="51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126" y="2578994"/>
            <a:ext cx="1834507" cy="121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6" descr="http://bp3.blogger.com/_BHQ553Wq3QQ/RwrgwtiZD4I/AAAAAAAAB7k/4Y3VSBxfqZw/s400/bio+plast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607" y="2905157"/>
            <a:ext cx="1827400" cy="141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5" descr="fascia_alta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3717" y="-1"/>
            <a:ext cx="914367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95736" y="0"/>
            <a:ext cx="4860032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Chemistry for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Bioeconomy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and Circular economy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3" t="19844" r="11965" b="51668"/>
          <a:stretch/>
        </p:blipFill>
        <p:spPr bwMode="auto">
          <a:xfrm>
            <a:off x="6533150" y="5443852"/>
            <a:ext cx="1440275" cy="121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899" y="5062350"/>
            <a:ext cx="1387475" cy="116205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5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580767" y="1514248"/>
            <a:ext cx="4638675" cy="4841875"/>
            <a:chOff x="4439047" y="1657912"/>
            <a:chExt cx="4638675" cy="4841875"/>
          </a:xfrm>
        </p:grpSpPr>
        <p:pic>
          <p:nvPicPr>
            <p:cNvPr id="8" name="Picture 113" descr="Carte-Europ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047" y="1657912"/>
              <a:ext cx="4638675" cy="484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urved Up Arrow 8"/>
            <p:cNvSpPr/>
            <p:nvPr/>
          </p:nvSpPr>
          <p:spPr>
            <a:xfrm rot="3644197">
              <a:off x="5494497" y="4931796"/>
              <a:ext cx="1764845" cy="494717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0" name="Curved Up Arrow 9"/>
            <p:cNvSpPr/>
            <p:nvPr/>
          </p:nvSpPr>
          <p:spPr>
            <a:xfrm rot="15308564">
              <a:off x="6595326" y="5157359"/>
              <a:ext cx="713047" cy="296031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1" name="Curved Up Arrow 10"/>
            <p:cNvSpPr/>
            <p:nvPr/>
          </p:nvSpPr>
          <p:spPr>
            <a:xfrm rot="14356719">
              <a:off x="6178575" y="4423751"/>
              <a:ext cx="887130" cy="305646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pic>
        <p:nvPicPr>
          <p:cNvPr id="12" name="Immagine 5" descr="fascia_alt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717" y="31080"/>
            <a:ext cx="9143678" cy="18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tangolo 2"/>
          <p:cNvSpPr/>
          <p:nvPr/>
        </p:nvSpPr>
        <p:spPr>
          <a:xfrm>
            <a:off x="1634834" y="70718"/>
            <a:ext cx="5817486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Bioeconomy</a:t>
            </a:r>
            <a:r>
              <a:rPr lang="en-US" sz="5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in Europe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72988"/>
            <a:ext cx="2412615" cy="26282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Content Placeholder 7" descr="Screen Shot 2013-06-07 at 21.25.50.p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18" r="-6918"/>
          <a:stretch>
            <a:fillRect/>
          </a:stretch>
        </p:blipFill>
        <p:spPr>
          <a:xfrm>
            <a:off x="-128293" y="4005064"/>
            <a:ext cx="4687285" cy="2424114"/>
          </a:xfrm>
        </p:spPr>
      </p:pic>
      <p:sp>
        <p:nvSpPr>
          <p:cNvPr id="15" name="CasellaDiTesto 14"/>
          <p:cNvSpPr txBox="1"/>
          <p:nvPr/>
        </p:nvSpPr>
        <p:spPr>
          <a:xfrm>
            <a:off x="161764" y="6328968"/>
            <a:ext cx="8820472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In Europe: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about 2.000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Bil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€/y and 20.0 Mil of jobs</a:t>
            </a:r>
          </a:p>
        </p:txBody>
      </p:sp>
    </p:spTree>
    <p:extLst>
      <p:ext uri="{BB962C8B-B14F-4D97-AF65-F5344CB8AC3E}">
        <p14:creationId xmlns:p14="http://schemas.microsoft.com/office/powerpoint/2010/main" val="3486698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2607"/>
          <a:stretch/>
        </p:blipFill>
        <p:spPr bwMode="auto">
          <a:xfrm>
            <a:off x="273901" y="1700808"/>
            <a:ext cx="8468361" cy="360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55576" y="-18257"/>
            <a:ext cx="7921302" cy="114300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91411" tIns="45706" rIns="91411" bIns="45706" anchor="ctr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noProof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Bioeconomy</a:t>
            </a:r>
            <a:r>
              <a:rPr lang="en-GB" sz="2800" b="1" kern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Italy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CasellaDiTesto 1"/>
          <p:cNvSpPr txBox="1">
            <a:spLocks noChangeArrowheads="1"/>
          </p:cNvSpPr>
          <p:nvPr/>
        </p:nvSpPr>
        <p:spPr bwMode="auto">
          <a:xfrm>
            <a:off x="904340" y="1829589"/>
            <a:ext cx="43877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rgbClr val="0000CC"/>
                </a:solidFill>
              </a:rPr>
              <a:t>Source: SCAR – EUROSTAT  4th </a:t>
            </a:r>
            <a:r>
              <a:rPr lang="it-IT" sz="1400" b="1" dirty="0" err="1">
                <a:solidFill>
                  <a:srgbClr val="0000CC"/>
                </a:solidFill>
              </a:rPr>
              <a:t>foresight</a:t>
            </a:r>
            <a:r>
              <a:rPr lang="it-IT" sz="1400" b="1" dirty="0">
                <a:solidFill>
                  <a:srgbClr val="0000CC"/>
                </a:solidFill>
              </a:rPr>
              <a:t> 2015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131919" y="5288340"/>
            <a:ext cx="8964488" cy="156966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sz="2400" b="1" dirty="0" smtClean="0">
                <a:solidFill>
                  <a:schemeClr val="bg1"/>
                </a:solidFill>
                <a:cs typeface="Arial" pitchFamily="34" charset="0"/>
              </a:rPr>
              <a:t>R&amp;D: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bg1"/>
                </a:solidFill>
                <a:cs typeface="Arial" pitchFamily="34" charset="0"/>
              </a:rPr>
              <a:t>High participation </a:t>
            </a:r>
            <a:r>
              <a:rPr lang="en-GB" sz="2400" dirty="0">
                <a:solidFill>
                  <a:schemeClr val="bg1"/>
                </a:solidFill>
                <a:cs typeface="Arial" pitchFamily="34" charset="0"/>
              </a:rPr>
              <a:t>in </a:t>
            </a:r>
            <a:r>
              <a:rPr lang="en-GB" sz="2400" dirty="0" smtClean="0">
                <a:solidFill>
                  <a:schemeClr val="bg1"/>
                </a:solidFill>
                <a:cs typeface="Arial" pitchFamily="34" charset="0"/>
              </a:rPr>
              <a:t>H2020 programs dealing with </a:t>
            </a:r>
            <a:r>
              <a:rPr lang="en-GB" sz="2400" dirty="0" err="1">
                <a:solidFill>
                  <a:schemeClr val="bg1"/>
                </a:solidFill>
                <a:cs typeface="Arial" pitchFamily="34" charset="0"/>
              </a:rPr>
              <a:t>B</a:t>
            </a:r>
            <a:r>
              <a:rPr lang="en-GB" sz="2400" dirty="0" err="1" smtClean="0">
                <a:solidFill>
                  <a:schemeClr val="bg1"/>
                </a:solidFill>
                <a:cs typeface="Arial" pitchFamily="34" charset="0"/>
              </a:rPr>
              <a:t>ioeconomy</a:t>
            </a:r>
            <a:r>
              <a:rPr lang="en-GB" sz="24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cs typeface="Arial" pitchFamily="34" charset="0"/>
              </a:rPr>
              <a:t>Q</a:t>
            </a:r>
            <a:r>
              <a:rPr lang="en-GB" sz="2400" dirty="0" smtClean="0">
                <a:solidFill>
                  <a:schemeClr val="bg1"/>
                </a:solidFill>
                <a:cs typeface="Arial" pitchFamily="34" charset="0"/>
              </a:rPr>
              <a:t>ualified </a:t>
            </a:r>
            <a:r>
              <a:rPr lang="en-GB" sz="2400" dirty="0">
                <a:solidFill>
                  <a:schemeClr val="bg1"/>
                </a:solidFill>
                <a:cs typeface="Arial" pitchFamily="34" charset="0"/>
              </a:rPr>
              <a:t>R&amp;I </a:t>
            </a:r>
            <a:r>
              <a:rPr lang="en-GB" sz="2400" dirty="0" smtClean="0">
                <a:solidFill>
                  <a:schemeClr val="bg1"/>
                </a:solidFill>
                <a:cs typeface="Arial" pitchFamily="34" charset="0"/>
              </a:rPr>
              <a:t>public/private actors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cs typeface="Arial" pitchFamily="34" charset="0"/>
              </a:rPr>
              <a:t>S</a:t>
            </a:r>
            <a:r>
              <a:rPr lang="en-GB" sz="2400" dirty="0" smtClean="0">
                <a:solidFill>
                  <a:schemeClr val="bg1"/>
                </a:solidFill>
                <a:cs typeface="Arial" pitchFamily="34" charset="0"/>
              </a:rPr>
              <a:t>ometimes fragmented, limited infrastructures, few national funds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456867" y="2276872"/>
            <a:ext cx="250454" cy="3024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6973316" y="1340768"/>
            <a:ext cx="100811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764936" y="2986223"/>
            <a:ext cx="3323061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about 255 Billion €/y 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1.7 Million of jobs</a:t>
            </a:r>
          </a:p>
        </p:txBody>
      </p:sp>
      <p:pic>
        <p:nvPicPr>
          <p:cNvPr id="9" name="Immagine 5" descr="fascia_alt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757" y="-27383"/>
            <a:ext cx="914367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2"/>
          <p:cNvSpPr/>
          <p:nvPr/>
        </p:nvSpPr>
        <p:spPr>
          <a:xfrm>
            <a:off x="2683586" y="18490"/>
            <a:ext cx="4155078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Bioeconomy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in Italy:</a:t>
            </a:r>
          </a:p>
          <a:p>
            <a:pPr algn="ctr"/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some figures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7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idx="1"/>
          </p:nvPr>
        </p:nvSpPr>
        <p:spPr>
          <a:xfrm>
            <a:off x="114300" y="5219700"/>
            <a:ext cx="5162550" cy="1912938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it-IT" altLang="it-IT" sz="800" b="1" i="1" dirty="0" smtClean="0">
              <a:solidFill>
                <a:srgbClr val="000099"/>
              </a:solidFill>
              <a:latin typeface="Calibri-Italic"/>
            </a:endParaRPr>
          </a:p>
          <a:p>
            <a:pPr algn="ctr" eaLnBrk="1" hangingPunct="1">
              <a:buFontTx/>
              <a:buNone/>
            </a:pPr>
            <a:endParaRPr lang="it-IT" altLang="it-IT" sz="2800" b="1" dirty="0" smtClean="0">
              <a:solidFill>
                <a:srgbClr val="000099"/>
              </a:solidFill>
            </a:endParaRPr>
          </a:p>
          <a:p>
            <a:pPr algn="ctr" eaLnBrk="1" hangingPunct="1">
              <a:buFontTx/>
              <a:buNone/>
            </a:pPr>
            <a:endParaRPr lang="it-IT" altLang="it-IT" sz="2800" b="1" dirty="0" smtClean="0">
              <a:solidFill>
                <a:srgbClr val="000099"/>
              </a:solidFill>
            </a:endParaRPr>
          </a:p>
          <a:p>
            <a:pPr algn="ctr" eaLnBrk="1" hangingPunct="1">
              <a:buFontTx/>
              <a:buNone/>
            </a:pPr>
            <a:endParaRPr lang="it-IT" altLang="it-IT" sz="2800" b="1" dirty="0" smtClean="0">
              <a:solidFill>
                <a:srgbClr val="000099"/>
              </a:solidFill>
            </a:endParaRPr>
          </a:p>
        </p:txBody>
      </p:sp>
      <p:pic>
        <p:nvPicPr>
          <p:cNvPr id="16" name="Immagine 5" descr="fascia_alt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701"/>
            <a:ext cx="9143678" cy="18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tangolo 16"/>
          <p:cNvSpPr/>
          <p:nvPr/>
        </p:nvSpPr>
        <p:spPr>
          <a:xfrm>
            <a:off x="102398" y="3123669"/>
            <a:ext cx="229746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  <a:defRPr/>
            </a:pPr>
            <a:endParaRPr lang="it-IT" sz="800" b="1" i="1" dirty="0">
              <a:solidFill>
                <a:srgbClr val="000099"/>
              </a:solidFill>
              <a:latin typeface="+mn-lt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it-IT" b="1" dirty="0">
                <a:solidFill>
                  <a:srgbClr val="000099"/>
                </a:solidFill>
                <a:latin typeface="+mn-lt"/>
              </a:rPr>
              <a:t>Fabio  Fava</a:t>
            </a:r>
            <a:r>
              <a:rPr lang="it-IT" dirty="0">
                <a:solidFill>
                  <a:srgbClr val="000099"/>
                </a:solidFill>
              </a:rPr>
              <a:t>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it-IT" i="1" dirty="0" err="1">
                <a:solidFill>
                  <a:srgbClr val="000099"/>
                </a:solidFill>
                <a:latin typeface="+mn-lt"/>
              </a:rPr>
              <a:t>Italian</a:t>
            </a:r>
            <a:r>
              <a:rPr lang="it-IT" i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it-IT" i="1" dirty="0" err="1">
                <a:solidFill>
                  <a:srgbClr val="000099"/>
                </a:solidFill>
                <a:latin typeface="+mn-lt"/>
              </a:rPr>
              <a:t>Representative</a:t>
            </a:r>
            <a:r>
              <a:rPr lang="it-IT" i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it-IT" i="1" dirty="0" smtClean="0">
                <a:solidFill>
                  <a:srgbClr val="000099"/>
                </a:solidFill>
                <a:latin typeface="+mn-lt"/>
              </a:rPr>
              <a:t>for </a:t>
            </a:r>
            <a:r>
              <a:rPr lang="it-IT" i="1" dirty="0">
                <a:solidFill>
                  <a:srgbClr val="000099"/>
                </a:solidFill>
                <a:latin typeface="+mn-lt"/>
              </a:rPr>
              <a:t>Horizon2020 SC2</a:t>
            </a:r>
          </a:p>
          <a:p>
            <a:pPr eaLnBrk="1" hangingPunct="1">
              <a:defRPr/>
            </a:pPr>
            <a:r>
              <a:rPr lang="en-US" i="1" dirty="0">
                <a:solidFill>
                  <a:srgbClr val="000099"/>
                </a:solidFill>
                <a:latin typeface="+mn-lt"/>
                <a:ea typeface="Times New Roman" panose="02020603050405020304" pitchFamily="18" charset="0"/>
              </a:rPr>
              <a:t>and for the Joint Technology Initiative “</a:t>
            </a:r>
            <a:r>
              <a:rPr lang="en-US" i="1" dirty="0" err="1">
                <a:solidFill>
                  <a:srgbClr val="000099"/>
                </a:solidFill>
                <a:latin typeface="+mn-lt"/>
                <a:ea typeface="Times New Roman" panose="02020603050405020304" pitchFamily="18" charset="0"/>
              </a:rPr>
              <a:t>Biobased</a:t>
            </a:r>
            <a:r>
              <a:rPr lang="en-US" i="1" dirty="0">
                <a:solidFill>
                  <a:srgbClr val="000099"/>
                </a:solidFill>
                <a:latin typeface="+mn-lt"/>
                <a:ea typeface="Times New Roman" panose="02020603050405020304" pitchFamily="18" charset="0"/>
              </a:rPr>
              <a:t> Industry”. </a:t>
            </a:r>
            <a:endParaRPr lang="it-IT" i="1" dirty="0">
              <a:solidFill>
                <a:srgbClr val="000099"/>
              </a:solidFill>
              <a:latin typeface="+mn-lt"/>
              <a:ea typeface="Times New Roman" panose="02020603050405020304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it-IT" i="1" dirty="0">
              <a:solidFill>
                <a:srgbClr val="000099"/>
              </a:solidFill>
              <a:latin typeface="+mn-lt"/>
            </a:endParaRPr>
          </a:p>
          <a:p>
            <a:pPr eaLnBrk="1" hangingPunct="1">
              <a:defRPr/>
            </a:pPr>
            <a:endParaRPr lang="it-IT" b="1" i="1" dirty="0">
              <a:solidFill>
                <a:srgbClr val="000099"/>
              </a:solidFill>
              <a:latin typeface="+mn-lt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it-IT" b="1" dirty="0">
              <a:solidFill>
                <a:srgbClr val="000099"/>
              </a:solidFill>
              <a:latin typeface="+mn-lt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it-IT" sz="2800" b="1" dirty="0">
              <a:solidFill>
                <a:srgbClr val="000099"/>
              </a:solidFill>
              <a:latin typeface="+mn-lt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it-IT" sz="2800" b="1" dirty="0">
              <a:solidFill>
                <a:srgbClr val="000099"/>
              </a:solidFill>
              <a:latin typeface="+mn-lt"/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it-IT" sz="2800" b="1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73260"/>
            <a:ext cx="3951699" cy="559597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1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331581"/>
            <a:ext cx="79818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8184" y="6118760"/>
            <a:ext cx="9152328" cy="61555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Tahoma"/>
              </a:rPr>
              <a:t>DRAFT AVAILABLE AT 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Tahoma"/>
              </a:rPr>
              <a:t>www.agenziacoesione.gov.it/it/Notizie_e_documenti/news/2016/novembre/Documento_0014</a:t>
            </a:r>
            <a:endParaRPr lang="it-IT" sz="1600" dirty="0">
              <a:solidFill>
                <a:schemeClr val="bg1"/>
              </a:solidFill>
              <a:latin typeface="Tahoma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253741" y="3297739"/>
            <a:ext cx="27637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Involved: 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  <a:p>
            <a:pPr marL="357188" indent="-357188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Committee </a:t>
            </a:r>
            <a:r>
              <a:rPr lang="en-US" sz="1600" dirty="0">
                <a:solidFill>
                  <a:srgbClr val="000000"/>
                </a:solidFill>
                <a:latin typeface="Tahoma"/>
              </a:rPr>
              <a:t>Productive </a:t>
            </a:r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Activities </a:t>
            </a:r>
          </a:p>
          <a:p>
            <a:pPr marL="357188" indent="-357188" algn="just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Regions Conference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  <a:p>
            <a:pPr marL="357188" indent="-357188" algn="just">
              <a:buFont typeface="Wingdings" panose="05000000000000000000" pitchFamily="2" charset="2"/>
              <a:buChar char="§"/>
            </a:pPr>
            <a:r>
              <a:rPr lang="it-IT" sz="1600" dirty="0">
                <a:solidFill>
                  <a:srgbClr val="000000"/>
                </a:solidFill>
                <a:latin typeface="Tahoma"/>
              </a:rPr>
              <a:t>Agency for </a:t>
            </a:r>
            <a:r>
              <a:rPr lang="it-IT" sz="1600" dirty="0" err="1">
                <a:solidFill>
                  <a:srgbClr val="000000"/>
                </a:solidFill>
                <a:latin typeface="Tahoma"/>
              </a:rPr>
              <a:t>Territorial</a:t>
            </a:r>
            <a:r>
              <a:rPr lang="it-IT" sz="1600" dirty="0">
                <a:solidFill>
                  <a:srgbClr val="000000"/>
                </a:solidFill>
                <a:latin typeface="Tahoma"/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  <a:latin typeface="Tahoma"/>
              </a:rPr>
              <a:t>Cohesion</a:t>
            </a:r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 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219970" y="837963"/>
            <a:ext cx="2613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solidFill>
                  <a:srgbClr val="000000"/>
                </a:solidFill>
                <a:latin typeface="Tahoma"/>
              </a:rPr>
              <a:t>Promoted by: </a:t>
            </a:r>
            <a:endParaRPr lang="en-US" i="1" dirty="0" smtClean="0">
              <a:solidFill>
                <a:srgbClr val="000000"/>
              </a:solidFill>
              <a:latin typeface="Tahoma"/>
            </a:endParaRPr>
          </a:p>
          <a:p>
            <a:pPr algn="just"/>
            <a:r>
              <a:rPr lang="en-US" i="1" dirty="0" smtClean="0">
                <a:solidFill>
                  <a:srgbClr val="000000"/>
                </a:solidFill>
                <a:latin typeface="Tahoma"/>
              </a:rPr>
              <a:t>Italian </a:t>
            </a:r>
            <a:r>
              <a:rPr lang="en-US" i="1" dirty="0">
                <a:solidFill>
                  <a:srgbClr val="000000"/>
                </a:solidFill>
                <a:latin typeface="Tahoma"/>
              </a:rPr>
              <a:t>Presidency of Council of </a:t>
            </a:r>
            <a:r>
              <a:rPr lang="en-US" i="1" dirty="0" smtClean="0">
                <a:solidFill>
                  <a:srgbClr val="000000"/>
                </a:solidFill>
                <a:latin typeface="Tahoma"/>
              </a:rPr>
              <a:t>Ministers</a:t>
            </a:r>
            <a:endParaRPr lang="en-US" i="1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6359872" y="2119663"/>
            <a:ext cx="2784128" cy="1046609"/>
            <a:chOff x="4578985" y="1145081"/>
            <a:chExt cx="4418169" cy="177678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985" y="1145081"/>
              <a:ext cx="1716749" cy="83517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Rettangolo 11"/>
            <p:cNvSpPr/>
            <p:nvPr/>
          </p:nvSpPr>
          <p:spPr>
            <a:xfrm>
              <a:off x="6927789" y="1281990"/>
              <a:ext cx="2069365" cy="57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800" dirty="0"/>
                <a:t>Ministero </a:t>
              </a:r>
              <a:r>
                <a:rPr lang="it-IT" sz="800" dirty="0" smtClean="0"/>
                <a:t>dello</a:t>
              </a:r>
            </a:p>
            <a:p>
              <a:r>
                <a:rPr lang="it-IT" sz="800" dirty="0" smtClean="0"/>
                <a:t> </a:t>
              </a:r>
              <a:r>
                <a:rPr lang="it-IT" sz="800" dirty="0"/>
                <a:t>sviluppo economico</a:t>
              </a: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8" t="248" r="65260" b="31371"/>
            <a:stretch/>
          </p:blipFill>
          <p:spPr bwMode="auto">
            <a:xfrm>
              <a:off x="6451534" y="1181191"/>
              <a:ext cx="576064" cy="650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Segnaposto contenuto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985" y="2092719"/>
              <a:ext cx="1716749" cy="82914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</p:pic>
        <p:sp>
          <p:nvSpPr>
            <p:cNvPr id="15" name="Rettangolo 14"/>
            <p:cNvSpPr/>
            <p:nvPr/>
          </p:nvSpPr>
          <p:spPr>
            <a:xfrm>
              <a:off x="6504586" y="1145082"/>
              <a:ext cx="2291743" cy="80787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078" y="2092719"/>
              <a:ext cx="1448250" cy="82533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pic>
        <p:nvPicPr>
          <p:cNvPr id="19" name="Picture 4" descr="http://www.clusteragrifood.it/LOGOCLA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9016" y="4869160"/>
            <a:ext cx="984282" cy="5868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0" name="CasellaDiTesto 19"/>
          <p:cNvSpPr txBox="1"/>
          <p:nvPr/>
        </p:nvSpPr>
        <p:spPr>
          <a:xfrm>
            <a:off x="6561327" y="5508913"/>
            <a:ext cx="1179995" cy="57708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50" b="1" i="1" dirty="0">
                <a:solidFill>
                  <a:srgbClr val="0000CC"/>
                </a:solidFill>
              </a:rPr>
              <a:t>CLUSTER NAZIONALE BLUE GROWTH</a:t>
            </a:r>
          </a:p>
        </p:txBody>
      </p:sp>
      <p:pic>
        <p:nvPicPr>
          <p:cNvPr id="23" name="Picture 3" descr="cid:_1_098191DC09818F9C004ED181C1257DEA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255" y="4869160"/>
            <a:ext cx="1137068" cy="892594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73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-26988"/>
            <a:ext cx="9144000" cy="771526"/>
            <a:chOff x="0" y="743"/>
            <a:chExt cx="5760" cy="486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0" y="743"/>
              <a:ext cx="5760" cy="482"/>
            </a:xfrm>
            <a:prstGeom prst="rect">
              <a:avLst/>
            </a:prstGeom>
            <a:solidFill>
              <a:srgbClr val="91BCE5"/>
            </a:solidFill>
            <a:ln w="9525">
              <a:solidFill>
                <a:srgbClr val="85BCE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6451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" y="743"/>
              <a:ext cx="156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5" name="Text Box 6"/>
          <p:cNvSpPr txBox="1">
            <a:spLocks noChangeArrowheads="1"/>
          </p:cNvSpPr>
          <p:nvPr/>
        </p:nvSpPr>
        <p:spPr bwMode="auto">
          <a:xfrm>
            <a:off x="196850" y="981075"/>
            <a:ext cx="874871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 b="1" dirty="0" err="1" smtClean="0">
                <a:solidFill>
                  <a:srgbClr val="0070C0"/>
                </a:solidFill>
              </a:rPr>
              <a:t>Bioeconomy</a:t>
            </a:r>
            <a:r>
              <a:rPr lang="it-IT" altLang="it-IT" b="1" dirty="0" smtClean="0">
                <a:solidFill>
                  <a:srgbClr val="0070C0"/>
                </a:solidFill>
              </a:rPr>
              <a:t> </a:t>
            </a:r>
            <a:r>
              <a:rPr lang="it-IT" altLang="it-IT" b="1" dirty="0" err="1" smtClean="0">
                <a:solidFill>
                  <a:srgbClr val="0070C0"/>
                </a:solidFill>
              </a:rPr>
              <a:t>policies</a:t>
            </a:r>
            <a:r>
              <a:rPr lang="it-IT" altLang="it-IT" b="1" dirty="0" smtClean="0">
                <a:solidFill>
                  <a:srgbClr val="0070C0"/>
                </a:solidFill>
              </a:rPr>
              <a:t> in the world</a:t>
            </a:r>
            <a:endParaRPr lang="it-IT" altLang="it-IT" b="1" i="1" dirty="0">
              <a:solidFill>
                <a:srgbClr val="0070C0"/>
              </a:solidFill>
            </a:endParaRPr>
          </a:p>
        </p:txBody>
      </p:sp>
      <p:pic>
        <p:nvPicPr>
          <p:cNvPr id="64516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84284"/>
            <a:ext cx="5821374" cy="436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691680" y="5950315"/>
            <a:ext cx="5497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https://www.youtube.com/watch?v=7O7pqs_NaEI</a:t>
            </a:r>
          </a:p>
        </p:txBody>
      </p:sp>
    </p:spTree>
    <p:extLst>
      <p:ext uri="{BB962C8B-B14F-4D97-AF65-F5344CB8AC3E}">
        <p14:creationId xmlns:p14="http://schemas.microsoft.com/office/powerpoint/2010/main" val="200661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41623" y="4685807"/>
            <a:ext cx="7921302" cy="114300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91411" tIns="45706" rIns="91411" bIns="45706" anchor="ctr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kern="0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Territory at the Core of European and Italian  </a:t>
            </a:r>
            <a:r>
              <a:rPr lang="en-GB" sz="2800" b="1" kern="0" noProof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Bioeconomy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0" name="Picture 2" descr="nbt0604-671-F1"/>
          <p:cNvPicPr>
            <a:picLocks noChangeAspect="1" noChangeArrowheads="1"/>
          </p:cNvPicPr>
          <p:nvPr/>
        </p:nvPicPr>
        <p:blipFill>
          <a:blip r:embed="rId2" cstate="print">
            <a:lum bright="20000" contrast="-38000"/>
          </a:blip>
          <a:srcRect/>
          <a:stretch>
            <a:fillRect/>
          </a:stretch>
        </p:blipFill>
        <p:spPr bwMode="auto">
          <a:xfrm>
            <a:off x="900063" y="1130424"/>
            <a:ext cx="7272337" cy="50292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Rettangolo 20"/>
          <p:cNvSpPr/>
          <p:nvPr/>
        </p:nvSpPr>
        <p:spPr bwMode="auto">
          <a:xfrm>
            <a:off x="1907704" y="2852936"/>
            <a:ext cx="1512168" cy="792088"/>
          </a:xfrm>
          <a:prstGeom prst="rect">
            <a:avLst/>
          </a:prstGeom>
          <a:noFill/>
          <a:ln w="5715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512763" eaLnBrk="0" hangingPunct="0">
              <a:buFont typeface="Times New Roman" pitchFamily="18" charset="0"/>
              <a:buNone/>
            </a:pPr>
            <a:endParaRPr lang="it-IT" sz="27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" name="Rettangolo 28"/>
          <p:cNvSpPr/>
          <p:nvPr/>
        </p:nvSpPr>
        <p:spPr bwMode="auto">
          <a:xfrm>
            <a:off x="899592" y="2060848"/>
            <a:ext cx="1512168" cy="792088"/>
          </a:xfrm>
          <a:prstGeom prst="rect">
            <a:avLst/>
          </a:prstGeom>
          <a:noFill/>
          <a:ln w="57150" cap="flat" cmpd="sng" algn="ctr">
            <a:solidFill>
              <a:srgbClr val="66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512763" eaLnBrk="0" hangingPunct="0">
              <a:buFont typeface="Times New Roman" pitchFamily="18" charset="0"/>
              <a:buNone/>
            </a:pPr>
            <a:endParaRPr lang="it-IT" sz="27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" name="Rettangolo 29"/>
          <p:cNvSpPr/>
          <p:nvPr/>
        </p:nvSpPr>
        <p:spPr bwMode="auto">
          <a:xfrm>
            <a:off x="4083128" y="1671870"/>
            <a:ext cx="1512168" cy="1210003"/>
          </a:xfrm>
          <a:prstGeom prst="rect">
            <a:avLst/>
          </a:prstGeom>
          <a:noFill/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512763" eaLnBrk="0" hangingPunct="0">
              <a:buFont typeface="Times New Roman" pitchFamily="18" charset="0"/>
              <a:buNone/>
            </a:pPr>
            <a:endParaRPr lang="it-IT" sz="27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Rettangolo 30"/>
          <p:cNvSpPr/>
          <p:nvPr/>
        </p:nvSpPr>
        <p:spPr bwMode="auto">
          <a:xfrm>
            <a:off x="6948264" y="3933056"/>
            <a:ext cx="1224136" cy="72008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512763" eaLnBrk="0" hangingPunct="0">
              <a:buFont typeface="Times New Roman" pitchFamily="18" charset="0"/>
              <a:buNone/>
            </a:pPr>
            <a:endParaRPr lang="it-IT" sz="1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Rettangolo 31"/>
          <p:cNvSpPr/>
          <p:nvPr/>
        </p:nvSpPr>
        <p:spPr bwMode="auto">
          <a:xfrm>
            <a:off x="5724128" y="2420888"/>
            <a:ext cx="2376264" cy="1296144"/>
          </a:xfrm>
          <a:prstGeom prst="rect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512763" eaLnBrk="0" hangingPunct="0">
              <a:buFont typeface="Times New Roman" pitchFamily="18" charset="0"/>
              <a:buNone/>
            </a:pPr>
            <a:endParaRPr lang="it-IT" sz="27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Rettangolo 32"/>
          <p:cNvSpPr/>
          <p:nvPr/>
        </p:nvSpPr>
        <p:spPr bwMode="auto">
          <a:xfrm>
            <a:off x="1547664" y="3933056"/>
            <a:ext cx="2160240" cy="129614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512763" eaLnBrk="0" hangingPunct="0">
              <a:buFont typeface="Times New Roman" pitchFamily="18" charset="0"/>
              <a:buNone/>
            </a:pPr>
            <a:endParaRPr lang="it-IT" sz="27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Rettangolo 33"/>
          <p:cNvSpPr/>
          <p:nvPr/>
        </p:nvSpPr>
        <p:spPr bwMode="auto">
          <a:xfrm>
            <a:off x="2555776" y="1916832"/>
            <a:ext cx="5616624" cy="432048"/>
          </a:xfrm>
          <a:prstGeom prst="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512763" eaLnBrk="0" hangingPunct="0">
              <a:buFont typeface="Times New Roman" pitchFamily="18" charset="0"/>
              <a:buNone/>
            </a:pPr>
            <a:endParaRPr lang="it-IT" sz="2700" b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46"/>
          <p:cNvSpPr>
            <a:spLocks noChangeArrowheads="1"/>
          </p:cNvSpPr>
          <p:nvPr/>
        </p:nvSpPr>
        <p:spPr bwMode="auto">
          <a:xfrm>
            <a:off x="7596336" y="2095324"/>
            <a:ext cx="728637" cy="1837732"/>
          </a:xfrm>
          <a:prstGeom prst="ellipse">
            <a:avLst/>
          </a:prstGeom>
          <a:solidFill>
            <a:srgbClr val="CC33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970" tIns="46785" rIns="89970" bIns="46785" anchor="ctr"/>
          <a:lstStyle/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(Bio)</a:t>
            </a: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Cosmetics</a:t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val 47"/>
          <p:cNvSpPr>
            <a:spLocks noChangeArrowheads="1"/>
          </p:cNvSpPr>
          <p:nvPr/>
        </p:nvSpPr>
        <p:spPr bwMode="auto">
          <a:xfrm>
            <a:off x="8316416" y="2118467"/>
            <a:ext cx="720080" cy="2088232"/>
          </a:xfrm>
          <a:prstGeom prst="ellipse">
            <a:avLst/>
          </a:prstGeom>
          <a:solidFill>
            <a:srgbClr val="99336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970" tIns="46785" rIns="89970" bIns="46785" anchor="ctr"/>
          <a:lstStyle/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Chemical </a:t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Textile</a:t>
            </a: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Pulp/</a:t>
            </a: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Paper </a:t>
            </a: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48"/>
          <p:cNvSpPr>
            <a:spLocks noChangeArrowheads="1"/>
          </p:cNvSpPr>
          <p:nvPr/>
        </p:nvSpPr>
        <p:spPr bwMode="auto">
          <a:xfrm>
            <a:off x="7477571" y="3212976"/>
            <a:ext cx="982861" cy="637233"/>
          </a:xfrm>
          <a:prstGeom prst="ellipse">
            <a:avLst/>
          </a:prstGeom>
          <a:solidFill>
            <a:srgbClr val="EEECE1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970" tIns="46785" rIns="89970" bIns="46785" anchor="ctr"/>
          <a:lstStyle/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endParaRPr lang="en-US" sz="1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Energy</a:t>
            </a: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Fuels</a:t>
            </a: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endParaRPr lang="en-US" sz="1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val 52"/>
          <p:cNvSpPr>
            <a:spLocks noChangeArrowheads="1"/>
          </p:cNvSpPr>
          <p:nvPr/>
        </p:nvSpPr>
        <p:spPr bwMode="auto">
          <a:xfrm>
            <a:off x="7539036" y="1988840"/>
            <a:ext cx="1425452" cy="288032"/>
          </a:xfrm>
          <a:prstGeom prst="ellipse">
            <a:avLst/>
          </a:prstGeom>
          <a:solidFill>
            <a:srgbClr val="00B0F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970" tIns="46785" rIns="89970" bIns="46785" anchor="ctr"/>
          <a:lstStyle/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Food ingredients</a:t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Group 43"/>
          <p:cNvGrpSpPr>
            <a:grpSpLocks/>
          </p:cNvGrpSpPr>
          <p:nvPr/>
        </p:nvGrpSpPr>
        <p:grpSpPr bwMode="auto">
          <a:xfrm>
            <a:off x="7452320" y="2276872"/>
            <a:ext cx="1584176" cy="504056"/>
            <a:chOff x="4275" y="1119"/>
            <a:chExt cx="1222" cy="546"/>
          </a:xfrm>
        </p:grpSpPr>
        <p:sp>
          <p:nvSpPr>
            <p:cNvPr id="40" name="Oval 44"/>
            <p:cNvSpPr>
              <a:spLocks noChangeArrowheads="1"/>
            </p:cNvSpPr>
            <p:nvPr/>
          </p:nvSpPr>
          <p:spPr bwMode="auto">
            <a:xfrm>
              <a:off x="4275" y="1119"/>
              <a:ext cx="1222" cy="546"/>
            </a:xfrm>
            <a:prstGeom prst="ellipse">
              <a:avLst/>
            </a:prstGeom>
            <a:solidFill>
              <a:srgbClr val="FF505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45"/>
            <p:cNvSpPr>
              <a:spLocks noChangeArrowheads="1"/>
            </p:cNvSpPr>
            <p:nvPr/>
          </p:nvSpPr>
          <p:spPr bwMode="auto">
            <a:xfrm>
              <a:off x="4541" y="1178"/>
              <a:ext cx="648" cy="3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3638" algn="l"/>
                </a:tabLst>
                <a:defRPr/>
              </a:pPr>
              <a:r>
                <a:rPr kumimoji="0" lang="en-US" sz="14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Pharma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2" name="Oval 48"/>
          <p:cNvSpPr>
            <a:spLocks noChangeArrowheads="1"/>
          </p:cNvSpPr>
          <p:nvPr/>
        </p:nvSpPr>
        <p:spPr bwMode="auto">
          <a:xfrm>
            <a:off x="8145099" y="3553560"/>
            <a:ext cx="982861" cy="637233"/>
          </a:xfrm>
          <a:prstGeom prst="ellipse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970" tIns="46785" rIns="89970" bIns="46785" anchor="ctr"/>
          <a:lstStyle/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Fertilizers, </a:t>
            </a: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Feed</a:t>
            </a:r>
          </a:p>
          <a:p>
            <a:pPr algn="ctr" eaLnBrk="1" hangingPunct="1">
              <a:tabLst>
                <a:tab pos="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3638" algn="l"/>
              </a:tabLst>
            </a:pP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Immagine 5" descr="fascia_alt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422" y="-27384"/>
            <a:ext cx="9143678" cy="169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ttangolo 2"/>
          <p:cNvSpPr/>
          <p:nvPr/>
        </p:nvSpPr>
        <p:spPr>
          <a:xfrm>
            <a:off x="1907704" y="37413"/>
            <a:ext cx="5112567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Territories and communities at the core </a:t>
            </a:r>
            <a:r>
              <a:rPr lang="en-US" sz="3200" b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of Integrated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Biorefineries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05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ccia a destra 10"/>
          <p:cNvSpPr/>
          <p:nvPr/>
        </p:nvSpPr>
        <p:spPr>
          <a:xfrm>
            <a:off x="-677198" y="6445430"/>
            <a:ext cx="7935913" cy="4603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i="0">
              <a:solidFill>
                <a:prstClr val="white"/>
              </a:solidFill>
            </a:endParaRPr>
          </a:p>
        </p:txBody>
      </p:sp>
      <p:sp>
        <p:nvSpPr>
          <p:cNvPr id="12291" name="Line 15"/>
          <p:cNvSpPr>
            <a:spLocks noChangeShapeType="1"/>
          </p:cNvSpPr>
          <p:nvPr/>
        </p:nvSpPr>
        <p:spPr bwMode="auto">
          <a:xfrm flipH="1" flipV="1">
            <a:off x="755650" y="1474788"/>
            <a:ext cx="6350" cy="4619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2" name="Line 16"/>
          <p:cNvSpPr>
            <a:spLocks noChangeShapeType="1"/>
          </p:cNvSpPr>
          <p:nvPr/>
        </p:nvSpPr>
        <p:spPr bwMode="auto">
          <a:xfrm flipV="1">
            <a:off x="762000" y="6080125"/>
            <a:ext cx="762635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3" name="Line 16"/>
          <p:cNvSpPr>
            <a:spLocks noChangeShapeType="1"/>
          </p:cNvSpPr>
          <p:nvPr/>
        </p:nvSpPr>
        <p:spPr bwMode="auto">
          <a:xfrm flipV="1">
            <a:off x="755650" y="6092825"/>
            <a:ext cx="7626350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" name="Freccia a destra 3"/>
          <p:cNvSpPr/>
          <p:nvPr/>
        </p:nvSpPr>
        <p:spPr>
          <a:xfrm>
            <a:off x="723489" y="5431529"/>
            <a:ext cx="8115300" cy="14001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i="0">
              <a:solidFill>
                <a:prstClr val="white"/>
              </a:solidFill>
            </a:endParaRPr>
          </a:p>
        </p:txBody>
      </p:sp>
      <p:sp>
        <p:nvSpPr>
          <p:cNvPr id="81" name="Flowchart: Process 3"/>
          <p:cNvSpPr/>
          <p:nvPr/>
        </p:nvSpPr>
        <p:spPr>
          <a:xfrm>
            <a:off x="588963" y="6010275"/>
            <a:ext cx="2576512" cy="415925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0" dirty="0">
                <a:solidFill>
                  <a:prstClr val="white"/>
                </a:solidFill>
              </a:rPr>
              <a:t>Feedstock</a:t>
            </a:r>
            <a:endParaRPr lang="en-GB" b="1" i="0" dirty="0">
              <a:solidFill>
                <a:prstClr val="white"/>
              </a:solidFill>
            </a:endParaRPr>
          </a:p>
        </p:txBody>
      </p:sp>
      <p:sp>
        <p:nvSpPr>
          <p:cNvPr id="82" name="Flowchart: Process 11"/>
          <p:cNvSpPr/>
          <p:nvPr/>
        </p:nvSpPr>
        <p:spPr>
          <a:xfrm>
            <a:off x="3171825" y="5992301"/>
            <a:ext cx="3003737" cy="415925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0" dirty="0" err="1" smtClean="0">
                <a:solidFill>
                  <a:prstClr val="white"/>
                </a:solidFill>
              </a:rPr>
              <a:t>Processes</a:t>
            </a:r>
            <a:endParaRPr lang="it-IT" b="1" i="0" dirty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i="0" dirty="0" smtClean="0">
                <a:solidFill>
                  <a:prstClr val="white"/>
                </a:solidFill>
              </a:rPr>
              <a:t>(</a:t>
            </a:r>
            <a:r>
              <a:rPr lang="it-IT" sz="1800" i="0" dirty="0" err="1" smtClean="0">
                <a:solidFill>
                  <a:prstClr val="white"/>
                </a:solidFill>
              </a:rPr>
              <a:t>biotechnologies</a:t>
            </a:r>
            <a:r>
              <a:rPr lang="it-IT" sz="1800" i="0" dirty="0" smtClean="0">
                <a:solidFill>
                  <a:prstClr val="white"/>
                </a:solidFill>
              </a:rPr>
              <a:t>, </a:t>
            </a:r>
            <a:r>
              <a:rPr lang="it-IT" sz="1800" i="0" dirty="0" err="1" smtClean="0">
                <a:solidFill>
                  <a:prstClr val="white"/>
                </a:solidFill>
              </a:rPr>
              <a:t>chemistry</a:t>
            </a:r>
            <a:r>
              <a:rPr lang="it-IT" sz="1800" i="0" dirty="0" smtClean="0">
                <a:solidFill>
                  <a:prstClr val="white"/>
                </a:solidFill>
              </a:rPr>
              <a:t>)</a:t>
            </a:r>
            <a:endParaRPr lang="en-GB" sz="1800" i="0" dirty="0">
              <a:solidFill>
                <a:prstClr val="white"/>
              </a:solidFill>
            </a:endParaRPr>
          </a:p>
        </p:txBody>
      </p:sp>
      <p:sp>
        <p:nvSpPr>
          <p:cNvPr id="83" name="Flowchart: Process 10"/>
          <p:cNvSpPr/>
          <p:nvPr/>
        </p:nvSpPr>
        <p:spPr>
          <a:xfrm>
            <a:off x="6003925" y="6003925"/>
            <a:ext cx="2568575" cy="415925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0" dirty="0" err="1" smtClean="0">
                <a:solidFill>
                  <a:prstClr val="white"/>
                </a:solidFill>
              </a:rPr>
              <a:t>Products</a:t>
            </a:r>
            <a:endParaRPr lang="en-GB" b="1" i="0" dirty="0">
              <a:solidFill>
                <a:prstClr val="white"/>
              </a:solidFill>
            </a:endParaRPr>
          </a:p>
        </p:txBody>
      </p:sp>
      <p:sp>
        <p:nvSpPr>
          <p:cNvPr id="87" name="Freccia a destra 86"/>
          <p:cNvSpPr/>
          <p:nvPr/>
        </p:nvSpPr>
        <p:spPr>
          <a:xfrm rot="16200000">
            <a:off x="-2466011" y="2896868"/>
            <a:ext cx="6037262" cy="11541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i="0">
              <a:solidFill>
                <a:prstClr val="white"/>
              </a:solidFill>
            </a:endParaRPr>
          </a:p>
        </p:txBody>
      </p:sp>
      <p:sp>
        <p:nvSpPr>
          <p:cNvPr id="12300" name="Text Box 17"/>
          <p:cNvSpPr txBox="1">
            <a:spLocks noChangeArrowheads="1"/>
          </p:cNvSpPr>
          <p:nvPr/>
        </p:nvSpPr>
        <p:spPr bwMode="auto">
          <a:xfrm rot="16200000">
            <a:off x="-303326" y="1483642"/>
            <a:ext cx="1635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it-IT" sz="2400" b="1" i="0" dirty="0" smtClean="0">
                <a:solidFill>
                  <a:srgbClr val="FFFFFF"/>
                </a:solidFill>
              </a:rPr>
              <a:t>Value</a:t>
            </a:r>
            <a:endParaRPr lang="de-DE" altLang="it-IT" sz="2400" b="1" i="0" dirty="0">
              <a:solidFill>
                <a:srgbClr val="FFFFFF"/>
              </a:solidFill>
            </a:endParaRPr>
          </a:p>
        </p:txBody>
      </p:sp>
      <p:sp>
        <p:nvSpPr>
          <p:cNvPr id="17" name="Flowchart: Process 8"/>
          <p:cNvSpPr/>
          <p:nvPr/>
        </p:nvSpPr>
        <p:spPr>
          <a:xfrm>
            <a:off x="879041" y="3044686"/>
            <a:ext cx="2975195" cy="2161210"/>
          </a:xfrm>
          <a:prstGeom prst="flowChart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0" dirty="0" err="1" smtClean="0">
                <a:solidFill>
                  <a:schemeClr val="tx1"/>
                </a:solidFill>
              </a:rPr>
              <a:t>Renewable</a:t>
            </a:r>
            <a:r>
              <a:rPr lang="it-IT" sz="2400" b="1" i="0" dirty="0" smtClean="0">
                <a:solidFill>
                  <a:schemeClr val="tx1"/>
                </a:solidFill>
              </a:rPr>
              <a:t> carbon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 smtClean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 smtClean="0">
                <a:solidFill>
                  <a:schemeClr val="tx1"/>
                </a:solidFill>
              </a:rPr>
              <a:t>Waste/</a:t>
            </a:r>
            <a:r>
              <a:rPr lang="it-IT" sz="1600" b="1" dirty="0" err="1" smtClean="0">
                <a:solidFill>
                  <a:schemeClr val="tx1"/>
                </a:solidFill>
              </a:rPr>
              <a:t>residues</a:t>
            </a:r>
            <a:r>
              <a:rPr lang="it-IT" sz="1600" b="1" dirty="0" smtClean="0">
                <a:solidFill>
                  <a:schemeClr val="tx1"/>
                </a:solidFill>
              </a:rPr>
              <a:t> from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i="0" dirty="0" err="1" smtClean="0">
                <a:solidFill>
                  <a:schemeClr val="tx1"/>
                </a:solidFill>
              </a:rPr>
              <a:t>Forestry</a:t>
            </a:r>
            <a:r>
              <a:rPr lang="it-IT" sz="1600" b="1" i="0" dirty="0" smtClean="0">
                <a:solidFill>
                  <a:schemeClr val="tx1"/>
                </a:solidFill>
              </a:rPr>
              <a:t>, </a:t>
            </a:r>
            <a:r>
              <a:rPr lang="it-IT" sz="1600" b="1" dirty="0" smtClean="0">
                <a:solidFill>
                  <a:schemeClr val="tx1"/>
                </a:solidFill>
              </a:rPr>
              <a:t>Sea, </a:t>
            </a:r>
            <a:r>
              <a:rPr lang="it-IT" sz="1600" b="1" i="0" dirty="0" smtClean="0">
                <a:solidFill>
                  <a:schemeClr val="tx1"/>
                </a:solidFill>
              </a:rPr>
              <a:t>Urban and industrial </a:t>
            </a:r>
            <a:r>
              <a:rPr lang="it-IT" sz="1600" b="1" i="0" dirty="0" err="1" smtClean="0">
                <a:solidFill>
                  <a:schemeClr val="tx1"/>
                </a:solidFill>
              </a:rPr>
              <a:t>activities</a:t>
            </a:r>
            <a:r>
              <a:rPr lang="it-IT" sz="1600" b="1" i="0" dirty="0" smtClean="0">
                <a:solidFill>
                  <a:schemeClr val="tx1"/>
                </a:solidFill>
              </a:rPr>
              <a:t>, </a:t>
            </a:r>
            <a:r>
              <a:rPr lang="it-IT" sz="1600" b="1" i="0" dirty="0" err="1" smtClean="0">
                <a:solidFill>
                  <a:schemeClr val="tx1"/>
                </a:solidFill>
              </a:rPr>
              <a:t>Food</a:t>
            </a:r>
            <a:r>
              <a:rPr lang="it-IT" sz="1600" b="1" i="0" dirty="0" smtClean="0">
                <a:solidFill>
                  <a:schemeClr val="tx1"/>
                </a:solidFill>
              </a:rPr>
              <a:t> </a:t>
            </a:r>
            <a:r>
              <a:rPr lang="it-IT" sz="1600" b="1" i="0" dirty="0" err="1" smtClean="0">
                <a:solidFill>
                  <a:schemeClr val="tx1"/>
                </a:solidFill>
              </a:rPr>
              <a:t>chain</a:t>
            </a:r>
            <a:endParaRPr lang="it-IT" sz="1600" b="1" i="0" dirty="0" smtClean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600" b="1" dirty="0" smtClean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 err="1" smtClean="0">
                <a:solidFill>
                  <a:schemeClr val="tx1"/>
                </a:solidFill>
              </a:rPr>
              <a:t>Biomass</a:t>
            </a:r>
            <a:r>
              <a:rPr lang="it-IT" sz="1600" b="1" dirty="0" smtClean="0">
                <a:solidFill>
                  <a:schemeClr val="tx1"/>
                </a:solidFill>
              </a:rPr>
              <a:t> from </a:t>
            </a:r>
            <a:r>
              <a:rPr lang="it-IT" sz="1600" b="1" dirty="0" err="1" smtClean="0">
                <a:solidFill>
                  <a:schemeClr val="tx1"/>
                </a:solidFill>
              </a:rPr>
              <a:t>dedicated</a:t>
            </a:r>
            <a:r>
              <a:rPr lang="it-IT" sz="1600" b="1" dirty="0" smtClean="0">
                <a:solidFill>
                  <a:schemeClr val="tx1"/>
                </a:solidFill>
              </a:rPr>
              <a:t> colture on </a:t>
            </a:r>
            <a:r>
              <a:rPr lang="it-IT" sz="1600" b="1" dirty="0" err="1" smtClean="0">
                <a:solidFill>
                  <a:schemeClr val="tx1"/>
                </a:solidFill>
              </a:rPr>
              <a:t>marginal</a:t>
            </a:r>
            <a:r>
              <a:rPr lang="it-IT" sz="1600" b="1" dirty="0" smtClean="0">
                <a:solidFill>
                  <a:schemeClr val="tx1"/>
                </a:solidFill>
              </a:rPr>
              <a:t> </a:t>
            </a:r>
            <a:r>
              <a:rPr lang="it-IT" sz="1600" b="1" dirty="0" err="1" smtClean="0">
                <a:solidFill>
                  <a:schemeClr val="tx1"/>
                </a:solidFill>
              </a:rPr>
              <a:t>lands</a:t>
            </a:r>
            <a:endParaRPr lang="en-GB" sz="1600" b="1" i="0" dirty="0">
              <a:solidFill>
                <a:schemeClr val="tx1"/>
              </a:solidFill>
            </a:endParaRPr>
          </a:p>
        </p:txBody>
      </p:sp>
      <p:sp>
        <p:nvSpPr>
          <p:cNvPr id="25" name="Flowchart: Process 9"/>
          <p:cNvSpPr/>
          <p:nvPr/>
        </p:nvSpPr>
        <p:spPr>
          <a:xfrm>
            <a:off x="3473425" y="2298205"/>
            <a:ext cx="2259013" cy="1560513"/>
          </a:xfrm>
          <a:prstGeom prst="flowChartProcess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i="0" dirty="0">
                <a:solidFill>
                  <a:prstClr val="black"/>
                </a:solidFill>
              </a:rPr>
              <a:t> </a:t>
            </a:r>
            <a:r>
              <a:rPr lang="it-IT" sz="2400" b="1" i="0" dirty="0" err="1" smtClean="0">
                <a:solidFill>
                  <a:prstClr val="black"/>
                </a:solidFill>
              </a:rPr>
              <a:t>Bioraffineries</a:t>
            </a:r>
            <a:endParaRPr lang="en-GB" sz="2400" b="1" i="0" dirty="0">
              <a:solidFill>
                <a:prstClr val="black"/>
              </a:solidFill>
            </a:endParaRPr>
          </a:p>
        </p:txBody>
      </p:sp>
      <p:sp>
        <p:nvSpPr>
          <p:cNvPr id="28" name="Freccia a destra 27"/>
          <p:cNvSpPr/>
          <p:nvPr/>
        </p:nvSpPr>
        <p:spPr>
          <a:xfrm rot="18759227">
            <a:off x="3616596" y="3644406"/>
            <a:ext cx="463550" cy="59372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i="0">
              <a:solidFill>
                <a:prstClr val="white"/>
              </a:solidFill>
            </a:endParaRPr>
          </a:p>
        </p:txBody>
      </p:sp>
      <p:sp>
        <p:nvSpPr>
          <p:cNvPr id="21" name="Freccia circolare in giù 20"/>
          <p:cNvSpPr/>
          <p:nvPr/>
        </p:nvSpPr>
        <p:spPr>
          <a:xfrm rot="19893956" flipH="1" flipV="1">
            <a:off x="2999468" y="3632538"/>
            <a:ext cx="5676900" cy="1457325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i="0" dirty="0">
              <a:solidFill>
                <a:prstClr val="black"/>
              </a:solidFill>
            </a:endParaRPr>
          </a:p>
        </p:txBody>
      </p:sp>
      <p:sp>
        <p:nvSpPr>
          <p:cNvPr id="12307" name="CasellaDiTesto 9"/>
          <p:cNvSpPr txBox="1">
            <a:spLocks noChangeArrowheads="1"/>
          </p:cNvSpPr>
          <p:nvPr/>
        </p:nvSpPr>
        <p:spPr bwMode="auto">
          <a:xfrm rot="-4554973">
            <a:off x="8110538" y="3273425"/>
            <a:ext cx="690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i="0">
                <a:solidFill>
                  <a:srgbClr val="FFFFFF"/>
                </a:solidFill>
                <a:latin typeface="Calibri" panose="020F0502020204030204" pitchFamily="34" charset="0"/>
              </a:rPr>
              <a:t>scarti</a:t>
            </a:r>
          </a:p>
        </p:txBody>
      </p:sp>
      <p:sp>
        <p:nvSpPr>
          <p:cNvPr id="38" name="Flowchart: Process 16"/>
          <p:cNvSpPr/>
          <p:nvPr/>
        </p:nvSpPr>
        <p:spPr bwMode="auto">
          <a:xfrm>
            <a:off x="5639380" y="1435897"/>
            <a:ext cx="1563688" cy="2157413"/>
          </a:xfrm>
          <a:prstGeom prst="flowChart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b="1" i="0" dirty="0">
              <a:solidFill>
                <a:prstClr val="white"/>
              </a:solidFill>
            </a:endParaRPr>
          </a:p>
        </p:txBody>
      </p:sp>
      <p:sp>
        <p:nvSpPr>
          <p:cNvPr id="41" name="Flowchart: Process 16"/>
          <p:cNvSpPr/>
          <p:nvPr/>
        </p:nvSpPr>
        <p:spPr bwMode="auto">
          <a:xfrm>
            <a:off x="5528592" y="1514380"/>
            <a:ext cx="1563688" cy="2157413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i="0" dirty="0" err="1" smtClean="0">
                <a:solidFill>
                  <a:schemeClr val="tx1"/>
                </a:solidFill>
              </a:rPr>
              <a:t>Monomers</a:t>
            </a:r>
            <a:endParaRPr lang="it-IT" sz="1600" b="1" i="0" dirty="0" smtClean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 smtClean="0">
                <a:solidFill>
                  <a:schemeClr val="tx1"/>
                </a:solidFill>
              </a:rPr>
              <a:t>Energy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i="0" dirty="0" err="1" smtClean="0">
                <a:solidFill>
                  <a:schemeClr val="tx1"/>
                </a:solidFill>
              </a:rPr>
              <a:t>Fuels</a:t>
            </a:r>
            <a:endParaRPr lang="it-IT" sz="1600" b="1" i="0" dirty="0" smtClean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 err="1" smtClean="0">
                <a:solidFill>
                  <a:schemeClr val="tx1"/>
                </a:solidFill>
              </a:rPr>
              <a:t>Materials</a:t>
            </a:r>
            <a:r>
              <a:rPr lang="it-IT" sz="1600" b="1" dirty="0" smtClean="0">
                <a:solidFill>
                  <a:schemeClr val="tx1"/>
                </a:solidFill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i="0" dirty="0" err="1" smtClean="0">
                <a:solidFill>
                  <a:schemeClr val="tx1"/>
                </a:solidFill>
              </a:rPr>
              <a:t>Feed</a:t>
            </a:r>
            <a:endParaRPr lang="it-IT" sz="1600" b="1" i="0" dirty="0" smtClean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 err="1" smtClean="0">
                <a:solidFill>
                  <a:schemeClr val="tx1"/>
                </a:solidFill>
              </a:rPr>
              <a:t>Fertilizers</a:t>
            </a:r>
            <a:endParaRPr lang="it-IT" sz="1600" b="1" dirty="0" smtClean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i="0" dirty="0" err="1" smtClean="0">
                <a:solidFill>
                  <a:schemeClr val="tx1"/>
                </a:solidFill>
              </a:rPr>
              <a:t>Proteins</a:t>
            </a:r>
            <a:r>
              <a:rPr lang="it-IT" sz="1600" b="1" i="0" dirty="0" smtClean="0">
                <a:solidFill>
                  <a:schemeClr val="tx1"/>
                </a:solidFill>
              </a:rPr>
              <a:t> </a:t>
            </a:r>
            <a:r>
              <a:rPr lang="it-IT" sz="1600" b="1" i="0" dirty="0" err="1" smtClean="0">
                <a:solidFill>
                  <a:schemeClr val="tx1"/>
                </a:solidFill>
              </a:rPr>
              <a:t>Biomolecules</a:t>
            </a:r>
            <a:endParaRPr lang="it-IT" sz="1600" b="1" i="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i="0" dirty="0" smtClean="0">
                <a:solidFill>
                  <a:prstClr val="white"/>
                </a:solidFill>
              </a:rPr>
              <a:t> </a:t>
            </a:r>
            <a:endParaRPr lang="en-GB" sz="1600" b="1" i="0" dirty="0">
              <a:solidFill>
                <a:prstClr val="white"/>
              </a:solidFill>
            </a:endParaRPr>
          </a:p>
        </p:txBody>
      </p:sp>
      <p:sp>
        <p:nvSpPr>
          <p:cNvPr id="27" name="Freccia a destra 26"/>
          <p:cNvSpPr/>
          <p:nvPr/>
        </p:nvSpPr>
        <p:spPr>
          <a:xfrm rot="18759227">
            <a:off x="5202624" y="2296225"/>
            <a:ext cx="461963" cy="59372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i="0">
              <a:solidFill>
                <a:prstClr val="white"/>
              </a:solidFill>
            </a:endParaRPr>
          </a:p>
        </p:txBody>
      </p:sp>
      <p:sp>
        <p:nvSpPr>
          <p:cNvPr id="45" name="Flowchart: Process 16"/>
          <p:cNvSpPr/>
          <p:nvPr/>
        </p:nvSpPr>
        <p:spPr bwMode="auto">
          <a:xfrm>
            <a:off x="7215912" y="586335"/>
            <a:ext cx="1563688" cy="2157412"/>
          </a:xfrm>
          <a:prstGeom prst="flowChart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b="1" i="0" dirty="0">
              <a:solidFill>
                <a:prstClr val="white"/>
              </a:solidFill>
            </a:endParaRPr>
          </a:p>
        </p:txBody>
      </p:sp>
      <p:sp>
        <p:nvSpPr>
          <p:cNvPr id="47" name="Flowchart: Process 16"/>
          <p:cNvSpPr/>
          <p:nvPr/>
        </p:nvSpPr>
        <p:spPr bwMode="auto">
          <a:xfrm>
            <a:off x="7204107" y="604317"/>
            <a:ext cx="1563688" cy="2157412"/>
          </a:xfrm>
          <a:prstGeom prst="flowChart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b="1" i="0" dirty="0">
              <a:solidFill>
                <a:prstClr val="white"/>
              </a:solidFill>
            </a:endParaRPr>
          </a:p>
        </p:txBody>
      </p:sp>
      <p:sp>
        <p:nvSpPr>
          <p:cNvPr id="12320" name="Rettangolo 43"/>
          <p:cNvSpPr>
            <a:spLocks noChangeArrowheads="1"/>
          </p:cNvSpPr>
          <p:nvPr/>
        </p:nvSpPr>
        <p:spPr bwMode="auto">
          <a:xfrm>
            <a:off x="7229859" y="1055201"/>
            <a:ext cx="15674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i="0" dirty="0" smtClean="0">
                <a:latin typeface="Calibri" panose="020F0502020204030204" pitchFamily="34" charset="0"/>
              </a:rPr>
              <a:t>Fine </a:t>
            </a:r>
            <a:r>
              <a:rPr lang="it-IT" altLang="it-IT" sz="1600" b="1" i="0" dirty="0" err="1" smtClean="0">
                <a:latin typeface="Calibri" panose="020F0502020204030204" pitchFamily="34" charset="0"/>
              </a:rPr>
              <a:t>chemicals</a:t>
            </a:r>
            <a:endParaRPr lang="it-IT" altLang="it-IT" sz="1600" b="1" i="0" dirty="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 smtClean="0">
                <a:latin typeface="Calibri" panose="020F0502020204030204" pitchFamily="34" charset="0"/>
              </a:rPr>
              <a:t>Nutraceuticals</a:t>
            </a:r>
            <a:endParaRPr lang="it-IT" altLang="it-IT" sz="1600" b="1" dirty="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i="0" dirty="0" err="1" smtClean="0">
                <a:latin typeface="Calibri" panose="020F0502020204030204" pitchFamily="34" charset="0"/>
              </a:rPr>
              <a:t>Cosmetics</a:t>
            </a:r>
            <a:endParaRPr lang="it-IT" altLang="it-IT" sz="1600" b="1" i="0" dirty="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 smtClean="0">
                <a:latin typeface="Calibri" panose="020F0502020204030204" pitchFamily="34" charset="0"/>
              </a:rPr>
              <a:t>Bioactive</a:t>
            </a:r>
            <a:r>
              <a:rPr lang="it-IT" altLang="it-IT" sz="1600" b="1" dirty="0" smtClean="0">
                <a:latin typeface="Calibri" panose="020F0502020204030204" pitchFamily="34" charset="0"/>
              </a:rPr>
              <a:t> </a:t>
            </a:r>
            <a:r>
              <a:rPr lang="it-IT" altLang="it-IT" sz="1600" b="1" dirty="0" err="1" smtClean="0">
                <a:latin typeface="Calibri" panose="020F0502020204030204" pitchFamily="34" charset="0"/>
              </a:rPr>
              <a:t>mol</a:t>
            </a:r>
            <a:r>
              <a:rPr lang="it-IT" altLang="it-IT" sz="1600" b="1" dirty="0" smtClean="0">
                <a:latin typeface="Calibri" panose="020F050202020403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 smtClean="0">
                <a:latin typeface="Calibri" panose="020F0502020204030204" pitchFamily="34" charset="0"/>
              </a:rPr>
              <a:t>Lubricants</a:t>
            </a:r>
            <a:r>
              <a:rPr lang="it-IT" altLang="it-IT" sz="1600" b="1" dirty="0" smtClean="0">
                <a:latin typeface="Calibri" panose="020F0502020204030204" pitchFamily="34" charset="0"/>
              </a:rPr>
              <a:t>…..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it-IT" sz="1600" b="1" i="0" dirty="0">
              <a:latin typeface="Calibri" panose="020F0502020204030204" pitchFamily="34" charset="0"/>
            </a:endParaRPr>
          </a:p>
        </p:txBody>
      </p:sp>
      <p:sp>
        <p:nvSpPr>
          <p:cNvPr id="31" name="Freccia a destra 30"/>
          <p:cNvSpPr/>
          <p:nvPr/>
        </p:nvSpPr>
        <p:spPr>
          <a:xfrm rot="18759227">
            <a:off x="6877434" y="1486087"/>
            <a:ext cx="463550" cy="59372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i="0">
              <a:solidFill>
                <a:prstClr val="white"/>
              </a:solidFill>
            </a:endParaRPr>
          </a:p>
        </p:txBody>
      </p:sp>
      <p:sp>
        <p:nvSpPr>
          <p:cNvPr id="50" name="Freccia circolare in giù 49"/>
          <p:cNvSpPr/>
          <p:nvPr/>
        </p:nvSpPr>
        <p:spPr>
          <a:xfrm rot="19797767" flipH="1" flipV="1">
            <a:off x="1993788" y="994034"/>
            <a:ext cx="5574702" cy="1268948"/>
          </a:xfrm>
          <a:prstGeom prst="curvedDownArrow">
            <a:avLst/>
          </a:prstGeom>
          <a:solidFill>
            <a:srgbClr val="00B050"/>
          </a:solidFill>
          <a:scene3d>
            <a:camera prst="orthographicFront">
              <a:rot lat="21109320" lon="12324774" rev="10453494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i="0" dirty="0">
              <a:solidFill>
                <a:prstClr val="black"/>
              </a:solidFill>
            </a:endParaRPr>
          </a:p>
        </p:txBody>
      </p:sp>
      <p:sp>
        <p:nvSpPr>
          <p:cNvPr id="12315" name="CasellaDiTesto 8"/>
          <p:cNvSpPr txBox="1">
            <a:spLocks noChangeArrowheads="1"/>
          </p:cNvSpPr>
          <p:nvPr/>
        </p:nvSpPr>
        <p:spPr bwMode="auto">
          <a:xfrm rot="17728654">
            <a:off x="2528490" y="2243053"/>
            <a:ext cx="1192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0" dirty="0">
                <a:solidFill>
                  <a:srgbClr val="FFFFFF"/>
                </a:solidFill>
                <a:latin typeface="Calibri" panose="020F0502020204030204" pitchFamily="34" charset="0"/>
              </a:rPr>
              <a:t>compost</a:t>
            </a:r>
          </a:p>
        </p:txBody>
      </p:sp>
      <p:sp>
        <p:nvSpPr>
          <p:cNvPr id="12316" name="CasellaDiTesto 11"/>
          <p:cNvSpPr txBox="1">
            <a:spLocks noChangeArrowheads="1"/>
          </p:cNvSpPr>
          <p:nvPr/>
        </p:nvSpPr>
        <p:spPr bwMode="auto">
          <a:xfrm>
            <a:off x="429858" y="6542990"/>
            <a:ext cx="4544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i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Education</a:t>
            </a:r>
            <a:r>
              <a:rPr lang="it-IT" altLang="it-IT" sz="1400" b="1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, </a:t>
            </a:r>
            <a:r>
              <a:rPr lang="it-IT" altLang="it-IT" sz="1400" b="1" i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research</a:t>
            </a:r>
            <a:r>
              <a:rPr lang="it-IT" altLang="it-IT" sz="1400" b="1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, </a:t>
            </a:r>
            <a:r>
              <a:rPr lang="it-IT" altLang="it-IT" sz="1400" b="1" i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coherent</a:t>
            </a:r>
            <a:r>
              <a:rPr lang="it-IT" altLang="it-IT" sz="1400" b="1" i="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1400" b="1" i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policies</a:t>
            </a:r>
            <a:endParaRPr lang="it-IT" altLang="it-IT" sz="1400" b="1" i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2317" name="Picture 3" descr="cid:_1_098191DC09818F9C004ED181C1257DEA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4357389"/>
            <a:ext cx="1239132" cy="10301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sellaDiTesto 8"/>
          <p:cNvSpPr txBox="1">
            <a:spLocks noChangeArrowheads="1"/>
          </p:cNvSpPr>
          <p:nvPr/>
        </p:nvSpPr>
        <p:spPr bwMode="auto">
          <a:xfrm rot="17728654">
            <a:off x="7326995" y="3097565"/>
            <a:ext cx="99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residues</a:t>
            </a:r>
            <a:endParaRPr lang="it-IT" altLang="it-IT" sz="1800" b="1" i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ttangolo 2"/>
          <p:cNvSpPr/>
          <p:nvPr/>
        </p:nvSpPr>
        <p:spPr>
          <a:xfrm>
            <a:off x="1130694" y="304942"/>
            <a:ext cx="4325385" cy="138499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it-IT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Bioeconomy: integration across sectors for new value chains</a:t>
            </a:r>
          </a:p>
        </p:txBody>
      </p:sp>
    </p:spTree>
    <p:extLst>
      <p:ext uri="{BB962C8B-B14F-4D97-AF65-F5344CB8AC3E}">
        <p14:creationId xmlns:p14="http://schemas.microsoft.com/office/powerpoint/2010/main" val="3583442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3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ttangolo 1"/>
          <p:cNvSpPr>
            <a:spLocks noChangeArrowheads="1"/>
          </p:cNvSpPr>
          <p:nvPr/>
        </p:nvSpPr>
        <p:spPr bwMode="auto">
          <a:xfrm>
            <a:off x="2530475" y="2951163"/>
            <a:ext cx="6370638" cy="3170237"/>
          </a:xfrm>
          <a:prstGeom prst="rect">
            <a:avLst/>
          </a:prstGeom>
          <a:solidFill>
            <a:srgbClr val="B0E9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DF-DejavuProItalic"/>
              </a:rPr>
              <a:t>Non si può più progettare lo sviluppo a tavolino</a:t>
            </a:r>
            <a:r>
              <a:rPr lang="it-IT" altLang="it-IT" sz="2000">
                <a:latin typeface="DF-DejavuProItalic"/>
              </a:rPr>
              <a:t>, con formule anonime da replicare, con poche varianti, in tutto il pianeta.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latin typeface="DF-DejavuProItalic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DF-DejavuProItalic"/>
              </a:rPr>
              <a:t>Utilizzare i materiali prodotti come soluzioni per risolvere problemi, fornire servizi, </a:t>
            </a:r>
            <a:r>
              <a:rPr lang="it-IT" altLang="it-IT" sz="2000" b="1">
                <a:latin typeface="DF-DejavuProItalic"/>
              </a:rPr>
              <a:t>aumentare la qualità della vita</a:t>
            </a:r>
            <a:r>
              <a:rPr lang="it-IT" altLang="it-IT" sz="2000">
                <a:latin typeface="DF-DejavuProItalic"/>
              </a:rPr>
              <a:t>, assicurando un vantaggio per tutti e una capacità competitiva per la </a:t>
            </a:r>
            <a:r>
              <a:rPr lang="it-IT" altLang="it-IT" sz="2000" b="1">
                <a:latin typeface="DF-DejavuProItalic"/>
              </a:rPr>
              <a:t>collettività, </a:t>
            </a:r>
            <a:r>
              <a:rPr lang="it-IT" altLang="it-IT" sz="2000">
                <a:latin typeface="DF-DejavuProItalic"/>
              </a:rPr>
              <a:t>che si riconosce nel progetto e si impegna per il suo successo. </a:t>
            </a:r>
            <a:endParaRPr lang="it-IT" altLang="it-IT" sz="2000"/>
          </a:p>
        </p:txBody>
      </p:sp>
      <p:pic>
        <p:nvPicPr>
          <p:cNvPr id="18435" name="Immagine 10" descr="catia bastioli novamon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732088"/>
            <a:ext cx="22193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8"/>
          <p:cNvSpPr txBox="1">
            <a:spLocks noChangeArrowheads="1"/>
          </p:cNvSpPr>
          <p:nvPr/>
        </p:nvSpPr>
        <p:spPr bwMode="auto">
          <a:xfrm>
            <a:off x="34925" y="2420938"/>
            <a:ext cx="1530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Catia Bastioli</a:t>
            </a:r>
          </a:p>
        </p:txBody>
      </p:sp>
      <p:pic>
        <p:nvPicPr>
          <p:cNvPr id="18437" name="Picture 5" descr="http://www.chimicaverde.eu/s/cc_images/cache_2425117645.jpg?t=134581917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373563"/>
            <a:ext cx="17145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ttangolo 1"/>
          <p:cNvSpPr>
            <a:spLocks noChangeArrowheads="1"/>
          </p:cNvSpPr>
          <p:nvPr/>
        </p:nvSpPr>
        <p:spPr bwMode="auto">
          <a:xfrm>
            <a:off x="379413" y="328613"/>
            <a:ext cx="8693150" cy="1938337"/>
          </a:xfrm>
          <a:prstGeom prst="rect">
            <a:avLst/>
          </a:prstGeom>
          <a:solidFill>
            <a:srgbClr val="B0E9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DF-DejavuProBlackItalic"/>
              </a:rPr>
              <a:t>La sfida che ci sta di fronte, quella per far ripartire l’economia, è una </a:t>
            </a:r>
            <a:r>
              <a:rPr lang="it-IT" altLang="it-IT" sz="2000" b="1">
                <a:latin typeface="DF-DejavuProBlackItalic"/>
              </a:rPr>
              <a:t>rivoluzione industriale </a:t>
            </a:r>
            <a:r>
              <a:rPr lang="it-IT" altLang="it-IT" sz="2000">
                <a:latin typeface="DF-DejavuProBlackItalic"/>
              </a:rPr>
              <a:t>che </a:t>
            </a:r>
            <a:r>
              <a:rPr lang="it-IT" altLang="it-IT" sz="2000" b="1">
                <a:latin typeface="DF-DejavuProBlackItalic"/>
              </a:rPr>
              <a:t>rovescia il rapporto con il territorio</a:t>
            </a:r>
            <a:r>
              <a:rPr lang="it-IT" altLang="it-IT" sz="2000">
                <a:latin typeface="DF-DejavuProBlackItalic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DF-DejavuProBlackItalic"/>
              </a:rPr>
              <a:t>Per oltre due secoli abbiamo assistito a una corsa a impianti sempre più grandi, con l’ambiente ridotto al ruolo di miniera e di discarica, con un inquinamento crescente, con una </a:t>
            </a:r>
            <a:r>
              <a:rPr lang="it-IT" altLang="it-IT" sz="2000" b="1">
                <a:latin typeface="DF-DejavuProBlackItalic"/>
              </a:rPr>
              <a:t>contrapposizione sempre più evidente tra lavoro e salute. </a:t>
            </a:r>
          </a:p>
        </p:txBody>
      </p:sp>
      <p:sp>
        <p:nvSpPr>
          <p:cNvPr id="18439" name="Rettangolo 5"/>
          <p:cNvSpPr>
            <a:spLocks noChangeArrowheads="1"/>
          </p:cNvSpPr>
          <p:nvPr/>
        </p:nvSpPr>
        <p:spPr bwMode="auto">
          <a:xfrm>
            <a:off x="177800" y="6237288"/>
            <a:ext cx="8424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dirty="0"/>
              <a:t>Amministratore delegato di </a:t>
            </a:r>
            <a:r>
              <a:rPr lang="it-IT" altLang="it-IT" sz="1400" dirty="0" err="1"/>
              <a:t>Novamont</a:t>
            </a:r>
            <a:r>
              <a:rPr lang="it-IT" altLang="it-IT" sz="1400" dirty="0"/>
              <a:t>, presidente di Terna, presidente del Kyoto </a:t>
            </a:r>
            <a:r>
              <a:rPr lang="it-IT" altLang="it-IT" sz="1400" dirty="0" smtClean="0"/>
              <a:t>Club, presidente del Cluster Tecnologico Nazionale SPRING.</a:t>
            </a:r>
            <a:endParaRPr lang="it-IT" altLang="it-IT" sz="1400" dirty="0"/>
          </a:p>
        </p:txBody>
      </p:sp>
    </p:spTree>
    <p:extLst>
      <p:ext uri="{BB962C8B-B14F-4D97-AF65-F5344CB8AC3E}">
        <p14:creationId xmlns:p14="http://schemas.microsoft.com/office/powerpoint/2010/main" val="400875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181" y="1369562"/>
            <a:ext cx="3921375" cy="51125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11246"/>
            <a:ext cx="4079136" cy="5229200"/>
          </a:xfrm>
          <a:prstGeom prst="rect">
            <a:avLst/>
          </a:prstGeom>
        </p:spPr>
      </p:pic>
      <p:sp>
        <p:nvSpPr>
          <p:cNvPr id="7" name="Rettangolo 2"/>
          <p:cNvSpPr/>
          <p:nvPr/>
        </p:nvSpPr>
        <p:spPr>
          <a:xfrm>
            <a:off x="0" y="908720"/>
            <a:ext cx="385192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Italian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Biorefineries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CasellaDiTesto 6"/>
          <p:cNvSpPr txBox="1"/>
          <p:nvPr/>
        </p:nvSpPr>
        <p:spPr>
          <a:xfrm>
            <a:off x="1186905" y="4603070"/>
            <a:ext cx="3382792" cy="153888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~ 105.000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kern="0" dirty="0">
                <a:solidFill>
                  <a:schemeClr val="bg1"/>
                </a:solidFill>
                <a:cs typeface="Arial" pitchFamily="34" charset="0"/>
              </a:rPr>
              <a:t>(</a:t>
            </a:r>
            <a:r>
              <a:rPr lang="en-US" kern="0" dirty="0" err="1">
                <a:solidFill>
                  <a:schemeClr val="bg1"/>
                </a:solidFill>
                <a:cs typeface="Arial" pitchFamily="34" charset="0"/>
              </a:rPr>
              <a:t>Biopharma</a:t>
            </a:r>
            <a:r>
              <a:rPr lang="en-US" kern="0" dirty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US" kern="0" dirty="0" err="1">
                <a:solidFill>
                  <a:schemeClr val="bg1"/>
                </a:solidFill>
                <a:cs typeface="Arial" pitchFamily="34" charset="0"/>
              </a:rPr>
              <a:t>biotextile</a:t>
            </a:r>
            <a:r>
              <a:rPr lang="en-US" kern="0" dirty="0">
                <a:solidFill>
                  <a:schemeClr val="bg1"/>
                </a:solidFill>
                <a:cs typeface="Arial" pitchFamily="34" charset="0"/>
              </a:rPr>
              <a:t>, leather, </a:t>
            </a:r>
            <a:r>
              <a:rPr lang="en-US" kern="0" dirty="0" err="1">
                <a:solidFill>
                  <a:schemeClr val="bg1"/>
                </a:solidFill>
                <a:cs typeface="Arial" pitchFamily="34" charset="0"/>
              </a:rPr>
              <a:t>bioenergy</a:t>
            </a:r>
            <a:r>
              <a:rPr lang="en-US" kern="0" dirty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US" kern="0" dirty="0" err="1">
                <a:solidFill>
                  <a:schemeClr val="bg1"/>
                </a:solidFill>
                <a:cs typeface="Arial" pitchFamily="34" charset="0"/>
              </a:rPr>
              <a:t>biofuels</a:t>
            </a:r>
            <a:endParaRPr lang="en-US" kern="0" dirty="0">
              <a:solidFill>
                <a:schemeClr val="bg1"/>
              </a:solidFill>
              <a:cs typeface="Arial" pitchFamily="34" charset="0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kern="0" dirty="0" err="1">
                <a:solidFill>
                  <a:schemeClr val="bg1"/>
                </a:solidFill>
                <a:cs typeface="Arial" pitchFamily="34" charset="0"/>
              </a:rPr>
              <a:t>Biobased</a:t>
            </a:r>
            <a:r>
              <a:rPr lang="en-US" kern="0" dirty="0">
                <a:solidFill>
                  <a:schemeClr val="bg1"/>
                </a:solidFill>
                <a:cs typeface="Arial" pitchFamily="34" charset="0"/>
              </a:rPr>
              <a:t>-chemicals and materials)</a:t>
            </a:r>
          </a:p>
        </p:txBody>
      </p:sp>
      <p:sp>
        <p:nvSpPr>
          <p:cNvPr id="9" name="CasellaDiTesto 7"/>
          <p:cNvSpPr txBox="1"/>
          <p:nvPr/>
        </p:nvSpPr>
        <p:spPr>
          <a:xfrm>
            <a:off x="4571281" y="4580085"/>
            <a:ext cx="3313087" cy="160043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FF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~ € 27 Billion</a:t>
            </a:r>
            <a:endParaRPr lang="en-US" b="1" kern="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kern="0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(</a:t>
            </a:r>
            <a:r>
              <a:rPr lang="en-US" kern="0" dirty="0" err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Biopharma</a:t>
            </a:r>
            <a:r>
              <a:rPr lang="en-US" kern="0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, </a:t>
            </a:r>
            <a:r>
              <a:rPr lang="en-US" kern="0" dirty="0" err="1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biotextile</a:t>
            </a:r>
            <a:r>
              <a:rPr lang="en-US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, leather, </a:t>
            </a:r>
            <a:r>
              <a:rPr lang="en-US" kern="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bioenergy</a:t>
            </a:r>
            <a:r>
              <a:rPr lang="en-US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, </a:t>
            </a:r>
            <a:r>
              <a:rPr lang="en-US" kern="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biofuels</a:t>
            </a:r>
            <a:endParaRPr lang="en-US" kern="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kern="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Biobased</a:t>
            </a:r>
            <a:r>
              <a:rPr lang="en-US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 chemicals and materials)</a:t>
            </a:r>
            <a:r>
              <a:rPr lang="en-US" sz="2200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10" name="CasellaDiTesto 6"/>
          <p:cNvSpPr txBox="1">
            <a:spLocks noChangeArrowheads="1"/>
          </p:cNvSpPr>
          <p:nvPr/>
        </p:nvSpPr>
        <p:spPr bwMode="auto">
          <a:xfrm>
            <a:off x="1835696" y="4157662"/>
            <a:ext cx="5544616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altLang="it-IT" sz="2400" b="1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Employment</a:t>
            </a:r>
            <a:r>
              <a:rPr lang="it-IT" altLang="it-IT" sz="2400" b="1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                  Annual </a:t>
            </a:r>
            <a:r>
              <a:rPr lang="it-IT" altLang="it-IT" sz="2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Turnover</a:t>
            </a:r>
          </a:p>
        </p:txBody>
      </p:sp>
      <p:sp>
        <p:nvSpPr>
          <p:cNvPr id="11" name="Rettangolo 11"/>
          <p:cNvSpPr/>
          <p:nvPr/>
        </p:nvSpPr>
        <p:spPr>
          <a:xfrm>
            <a:off x="2411088" y="6141953"/>
            <a:ext cx="4317217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AU" i="1" dirty="0">
                <a:solidFill>
                  <a:schemeClr val="bg1"/>
                </a:solidFill>
              </a:rPr>
              <a:t>After: Eurostat data and Banca Intesa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2" name="Rettangolo 2"/>
          <p:cNvSpPr/>
          <p:nvPr/>
        </p:nvSpPr>
        <p:spPr>
          <a:xfrm>
            <a:off x="5292080" y="908719"/>
            <a:ext cx="385192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R&amp;I Activities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3" descr="cid:_1_098191DC09818F9C004ED181C1257DEA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32370"/>
            <a:ext cx="1239132" cy="10301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42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3"/>
          <p:cNvGrpSpPr>
            <a:grpSpLocks/>
          </p:cNvGrpSpPr>
          <p:nvPr/>
        </p:nvGrpSpPr>
        <p:grpSpPr bwMode="auto">
          <a:xfrm>
            <a:off x="0" y="-26988"/>
            <a:ext cx="9144000" cy="765176"/>
            <a:chOff x="0" y="151"/>
            <a:chExt cx="5760" cy="48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0" y="151"/>
              <a:ext cx="5760" cy="482"/>
            </a:xfrm>
            <a:prstGeom prst="rect">
              <a:avLst/>
            </a:prstGeom>
            <a:solidFill>
              <a:srgbClr val="91BCE5"/>
            </a:solidFill>
            <a:ln w="9525">
              <a:solidFill>
                <a:srgbClr val="85BCE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60423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159"/>
              <a:ext cx="1603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4" y="1236663"/>
            <a:ext cx="7239604" cy="544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60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0" y="-26988"/>
            <a:ext cx="9144000" cy="771526"/>
            <a:chOff x="0" y="743"/>
            <a:chExt cx="5760" cy="486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0" y="743"/>
              <a:ext cx="5760" cy="482"/>
            </a:xfrm>
            <a:prstGeom prst="rect">
              <a:avLst/>
            </a:prstGeom>
            <a:solidFill>
              <a:srgbClr val="91BCE5"/>
            </a:solidFill>
            <a:ln w="9525">
              <a:solidFill>
                <a:srgbClr val="85BCE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6248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" y="743"/>
              <a:ext cx="156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196850" y="981075"/>
            <a:ext cx="874871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altLang="it-IT" b="1" dirty="0" err="1">
                <a:solidFill>
                  <a:srgbClr val="0070C0"/>
                </a:solidFill>
              </a:rPr>
              <a:t>Italian</a:t>
            </a:r>
            <a:r>
              <a:rPr lang="it-IT" altLang="it-IT" b="1" dirty="0">
                <a:solidFill>
                  <a:srgbClr val="0070C0"/>
                </a:solidFill>
              </a:rPr>
              <a:t> </a:t>
            </a:r>
            <a:r>
              <a:rPr lang="it-IT" altLang="it-IT" b="1" dirty="0" err="1" smtClean="0">
                <a:solidFill>
                  <a:srgbClr val="0070C0"/>
                </a:solidFill>
              </a:rPr>
              <a:t>Bioeconomy</a:t>
            </a:r>
            <a:endParaRPr lang="it-IT" altLang="it-IT" b="1" i="1" dirty="0">
              <a:solidFill>
                <a:srgbClr val="0070C0"/>
              </a:solidFill>
            </a:endParaRPr>
          </a:p>
        </p:txBody>
      </p:sp>
      <p:sp>
        <p:nvSpPr>
          <p:cNvPr id="62468" name="Rectangle 7"/>
          <p:cNvSpPr>
            <a:spLocks noChangeArrowheads="1"/>
          </p:cNvSpPr>
          <p:nvPr/>
        </p:nvSpPr>
        <p:spPr bwMode="auto">
          <a:xfrm>
            <a:off x="395288" y="1916113"/>
            <a:ext cx="83534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rgbClr val="A9C5ED"/>
              </a:buClr>
              <a:buFontTx/>
              <a:buNone/>
            </a:pPr>
            <a:r>
              <a:rPr lang="en-US" altLang="it-IT" sz="2400" b="1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701800"/>
            <a:ext cx="20891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1960563"/>
            <a:ext cx="13287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44675"/>
            <a:ext cx="1287463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3046413"/>
            <a:ext cx="1728787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1844675"/>
            <a:ext cx="1728787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01950"/>
            <a:ext cx="12239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276701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Immagin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84500"/>
            <a:ext cx="121761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Immagin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365625"/>
            <a:ext cx="14573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8" name="Immagin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4365625"/>
            <a:ext cx="15621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Immagin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4191000"/>
            <a:ext cx="1524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0" name="Immagin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4508500"/>
            <a:ext cx="21240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1" name="Immagin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2" name="Immagin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5732463"/>
            <a:ext cx="13700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3" name="Immagin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5349875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4" name="Immagin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568950"/>
            <a:ext cx="12954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5" name="Immagine 2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6" t="26965" r="37447" b="41586"/>
          <a:stretch>
            <a:fillRect/>
          </a:stretch>
        </p:blipFill>
        <p:spPr bwMode="auto">
          <a:xfrm>
            <a:off x="6040438" y="3573463"/>
            <a:ext cx="14414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6" name="Immagine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5507038"/>
            <a:ext cx="7874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01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0" y="1125538"/>
            <a:ext cx="8748713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What</a:t>
            </a:r>
            <a:r>
              <a:rPr lang="it-IT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it-IT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is</a:t>
            </a:r>
            <a:r>
              <a:rPr lang="it-IT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the </a:t>
            </a:r>
            <a:r>
              <a:rPr lang="it-IT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bioeconomy</a:t>
            </a:r>
            <a:r>
              <a:rPr lang="it-IT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?</a:t>
            </a:r>
            <a:endParaRPr lang="it-IT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0" y="-26988"/>
            <a:ext cx="9144000" cy="765176"/>
            <a:chOff x="0" y="151"/>
            <a:chExt cx="5760" cy="48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0" y="151"/>
              <a:ext cx="5760" cy="482"/>
            </a:xfrm>
            <a:prstGeom prst="rect">
              <a:avLst/>
            </a:prstGeom>
            <a:solidFill>
              <a:srgbClr val="91BCE5"/>
            </a:solidFill>
            <a:ln w="9525">
              <a:solidFill>
                <a:srgbClr val="85BCE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68613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159"/>
              <a:ext cx="1603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4" name="Rectangle 10"/>
          <p:cNvSpPr>
            <a:spLocks noChangeArrowheads="1"/>
          </p:cNvSpPr>
          <p:nvPr/>
        </p:nvSpPr>
        <p:spPr bwMode="auto">
          <a:xfrm>
            <a:off x="1044576" y="2349847"/>
            <a:ext cx="7704137" cy="3527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itchFamily="34" charset="0"/>
              </a:rPr>
              <a:t>A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n 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</a:rPr>
              <a:t>economy using biological resources from the land and sea, as well as waste, as inputs to food and feed, industrial and energy production. </a:t>
            </a:r>
            <a:endParaRPr lang="it-IT" sz="2800" b="1" dirty="0" smtClean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Font typeface="Wingdings" pitchFamily="2" charset="2"/>
              <a:buNone/>
            </a:pPr>
            <a:endParaRPr lang="it-IT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Font typeface="Wingdings" pitchFamily="2" charset="2"/>
              <a:buNone/>
            </a:pPr>
            <a:endParaRPr lang="it-IT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Font typeface="Wingdings" pitchFamily="2" charset="2"/>
              <a:buNone/>
            </a:pPr>
            <a:endParaRPr lang="it-IT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it-IT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95736" y="0"/>
            <a:ext cx="188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Mario Bonaccorso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91823" y="5877272"/>
            <a:ext cx="2945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https://ilbioeconomista.com/</a:t>
            </a:r>
          </a:p>
        </p:txBody>
      </p:sp>
    </p:spTree>
    <p:extLst>
      <p:ext uri="{BB962C8B-B14F-4D97-AF65-F5344CB8AC3E}">
        <p14:creationId xmlns:p14="http://schemas.microsoft.com/office/powerpoint/2010/main" val="125330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5"/>
          <p:cNvGrpSpPr>
            <a:grpSpLocks/>
          </p:cNvGrpSpPr>
          <p:nvPr/>
        </p:nvGrpSpPr>
        <p:grpSpPr bwMode="auto">
          <a:xfrm>
            <a:off x="0" y="-26988"/>
            <a:ext cx="9144000" cy="771526"/>
            <a:chOff x="0" y="743"/>
            <a:chExt cx="5760" cy="486"/>
          </a:xfrm>
        </p:grpSpPr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0" y="743"/>
              <a:ext cx="5760" cy="482"/>
            </a:xfrm>
            <a:prstGeom prst="rect">
              <a:avLst/>
            </a:prstGeom>
            <a:solidFill>
              <a:srgbClr val="91BCE5"/>
            </a:solidFill>
            <a:ln w="9525">
              <a:solidFill>
                <a:srgbClr val="85BCE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26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" y="743"/>
              <a:ext cx="156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magine 26" descr="colz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840491"/>
            <a:ext cx="8100392" cy="4964773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765679"/>
            <a:ext cx="1224135" cy="7814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2708920"/>
            <a:ext cx="1279042" cy="8381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6" name="AutoShape 3"/>
          <p:cNvSpPr>
            <a:spLocks noChangeArrowheads="1"/>
          </p:cNvSpPr>
          <p:nvPr/>
        </p:nvSpPr>
        <p:spPr bwMode="auto">
          <a:xfrm>
            <a:off x="3366120" y="1383440"/>
            <a:ext cx="2520280" cy="74675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4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u="sng" dirty="0" smtClean="0">
                <a:solidFill>
                  <a:srgbClr val="757575"/>
                </a:solidFill>
                <a:latin typeface="Candara" pitchFamily="34" charset="0"/>
              </a:rPr>
              <a:t>Industrial Reconversion Activity</a:t>
            </a:r>
            <a:endParaRPr lang="en-US" b="1" u="sng" dirty="0">
              <a:solidFill>
                <a:srgbClr val="757575"/>
              </a:solidFill>
              <a:latin typeface="Candara" pitchFamily="34" charset="0"/>
            </a:endParaRPr>
          </a:p>
        </p:txBody>
      </p:sp>
      <p:sp>
        <p:nvSpPr>
          <p:cNvPr id="57" name="AutoShape 4"/>
          <p:cNvSpPr>
            <a:spLocks noChangeArrowheads="1"/>
          </p:cNvSpPr>
          <p:nvPr/>
        </p:nvSpPr>
        <p:spPr bwMode="auto">
          <a:xfrm>
            <a:off x="179512" y="1844824"/>
            <a:ext cx="2488803" cy="67397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4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u="sng" dirty="0" err="1" smtClean="0">
                <a:solidFill>
                  <a:srgbClr val="757575"/>
                </a:solidFill>
                <a:latin typeface="Candara" pitchFamily="34" charset="0"/>
              </a:rPr>
              <a:t>Biomass</a:t>
            </a:r>
            <a:r>
              <a:rPr lang="it-IT" sz="2000" b="1" u="sng" dirty="0" smtClean="0">
                <a:solidFill>
                  <a:srgbClr val="757575"/>
                </a:solidFill>
                <a:latin typeface="Candara" pitchFamily="34" charset="0"/>
              </a:rPr>
              <a:t> </a:t>
            </a:r>
            <a:r>
              <a:rPr lang="it-IT" sz="2000" b="1" u="sng" dirty="0" err="1" smtClean="0">
                <a:solidFill>
                  <a:srgbClr val="757575"/>
                </a:solidFill>
                <a:latin typeface="Candara" pitchFamily="34" charset="0"/>
              </a:rPr>
              <a:t>power</a:t>
            </a:r>
            <a:r>
              <a:rPr lang="it-IT" sz="2000" b="1" u="sng" dirty="0" smtClean="0">
                <a:solidFill>
                  <a:srgbClr val="757575"/>
                </a:solidFill>
                <a:latin typeface="Candara" pitchFamily="34" charset="0"/>
              </a:rPr>
              <a:t> </a:t>
            </a:r>
            <a:r>
              <a:rPr lang="it-IT" sz="2000" b="1" u="sng" dirty="0" err="1" smtClean="0">
                <a:solidFill>
                  <a:srgbClr val="757575"/>
                </a:solidFill>
                <a:latin typeface="Candara" pitchFamily="34" charset="0"/>
              </a:rPr>
              <a:t>plant</a:t>
            </a:r>
            <a:endParaRPr lang="en-US" sz="2000" b="1" u="sng" dirty="0">
              <a:solidFill>
                <a:srgbClr val="757575"/>
              </a:solidFill>
              <a:latin typeface="Candara" pitchFamily="34" charset="0"/>
            </a:endParaRPr>
          </a:p>
        </p:txBody>
      </p:sp>
      <p:sp>
        <p:nvSpPr>
          <p:cNvPr id="58" name="AutoShape 5"/>
          <p:cNvSpPr>
            <a:spLocks noChangeArrowheads="1"/>
          </p:cNvSpPr>
          <p:nvPr/>
        </p:nvSpPr>
        <p:spPr bwMode="auto">
          <a:xfrm>
            <a:off x="6412905" y="1844824"/>
            <a:ext cx="2551583" cy="67397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44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u="sng" dirty="0" smtClean="0">
                <a:solidFill>
                  <a:srgbClr val="757575"/>
                </a:solidFill>
                <a:latin typeface="Candara" pitchFamily="34" charset="0"/>
              </a:rPr>
              <a:t>Soil remediation activity</a:t>
            </a:r>
            <a:endParaRPr lang="en-US" b="1" u="sng" dirty="0">
              <a:solidFill>
                <a:srgbClr val="757575"/>
              </a:solidFill>
              <a:latin typeface="Candara" pitchFamily="34" charset="0"/>
            </a:endParaRPr>
          </a:p>
        </p:txBody>
      </p:sp>
      <p:pic>
        <p:nvPicPr>
          <p:cNvPr id="5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22617" y="3068961"/>
            <a:ext cx="1368152" cy="61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60" name="AutoShape 11"/>
          <p:cNvCxnSpPr>
            <a:cxnSpLocks noChangeShapeType="1"/>
            <a:stCxn id="56" idx="1"/>
            <a:endCxn id="57" idx="0"/>
          </p:cNvCxnSpPr>
          <p:nvPr/>
        </p:nvCxnSpPr>
        <p:spPr bwMode="auto">
          <a:xfrm rot="10800000" flipV="1">
            <a:off x="1423914" y="1756816"/>
            <a:ext cx="1942206" cy="88007"/>
          </a:xfrm>
          <a:prstGeom prst="bentConnector2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cxnSp>
      <p:cxnSp>
        <p:nvCxnSpPr>
          <p:cNvPr id="61" name="AutoShape 12"/>
          <p:cNvCxnSpPr>
            <a:cxnSpLocks noChangeShapeType="1"/>
            <a:stCxn id="56" idx="3"/>
            <a:endCxn id="58" idx="0"/>
          </p:cNvCxnSpPr>
          <p:nvPr/>
        </p:nvCxnSpPr>
        <p:spPr bwMode="auto">
          <a:xfrm>
            <a:off x="5886400" y="1756817"/>
            <a:ext cx="1802297" cy="88007"/>
          </a:xfrm>
          <a:prstGeom prst="bentConnector2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cxnSp>
      <p:sp>
        <p:nvSpPr>
          <p:cNvPr id="62" name="AutoShape 13"/>
          <p:cNvSpPr>
            <a:spLocks noChangeArrowheads="1"/>
          </p:cNvSpPr>
          <p:nvPr/>
        </p:nvSpPr>
        <p:spPr bwMode="auto">
          <a:xfrm rot="10800000">
            <a:off x="3296376" y="4269173"/>
            <a:ext cx="2571768" cy="311954"/>
          </a:xfrm>
          <a:prstGeom prst="triangle">
            <a:avLst>
              <a:gd name="adj" fmla="val 50000"/>
            </a:avLst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72000" rIns="0" bIns="72000" anchor="ctr"/>
          <a:lstStyle/>
          <a:p>
            <a:pPr algn="ctr">
              <a:spcBef>
                <a:spcPts val="963"/>
              </a:spcBef>
              <a:buClr>
                <a:srgbClr val="4D4D4D"/>
              </a:buClr>
              <a:tabLst>
                <a:tab pos="85725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US" sz="1400" b="1" u="sng">
              <a:solidFill>
                <a:srgbClr val="4D4D4D"/>
              </a:solidFill>
              <a:latin typeface="Verdana" pitchFamily="34" charset="0"/>
            </a:endParaRPr>
          </a:p>
        </p:txBody>
      </p:sp>
      <p:sp>
        <p:nvSpPr>
          <p:cNvPr id="63" name="Oval 15"/>
          <p:cNvSpPr>
            <a:spLocks noChangeArrowheads="1"/>
          </p:cNvSpPr>
          <p:nvPr/>
        </p:nvSpPr>
        <p:spPr bwMode="auto">
          <a:xfrm>
            <a:off x="2894425" y="2420888"/>
            <a:ext cx="3405767" cy="1800200"/>
          </a:xfrm>
          <a:prstGeom prst="ellipse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u="sng" dirty="0">
              <a:solidFill>
                <a:srgbClr val="669900"/>
              </a:solidFill>
              <a:latin typeface="Arial" pitchFamily="34" charset="0"/>
            </a:endParaRPr>
          </a:p>
        </p:txBody>
      </p:sp>
      <p:sp>
        <p:nvSpPr>
          <p:cNvPr id="64" name="Text Box 17"/>
          <p:cNvSpPr txBox="1">
            <a:spLocks noChangeArrowheads="1"/>
          </p:cNvSpPr>
          <p:nvPr/>
        </p:nvSpPr>
        <p:spPr bwMode="auto">
          <a:xfrm>
            <a:off x="149579" y="888987"/>
            <a:ext cx="9102941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6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u="sng" dirty="0" smtClean="0">
                <a:solidFill>
                  <a:srgbClr val="0070C0"/>
                </a:solidFill>
                <a:latin typeface="Candara" pitchFamily="34" charset="0"/>
              </a:rPr>
              <a:t>Porto Torres: From a traditional petrochemical site to an innovative </a:t>
            </a:r>
            <a:r>
              <a:rPr lang="en-US" sz="2000" b="1" i="1" u="sng" dirty="0" err="1" smtClean="0">
                <a:solidFill>
                  <a:srgbClr val="0070C0"/>
                </a:solidFill>
                <a:latin typeface="Candara" pitchFamily="34" charset="0"/>
              </a:rPr>
              <a:t>biorefinery</a:t>
            </a:r>
            <a:endParaRPr lang="en-US" sz="2000" b="1" i="1" u="sng" dirty="0">
              <a:solidFill>
                <a:srgbClr val="0070C0"/>
              </a:solidFill>
              <a:latin typeface="Candara" pitchFamily="34" charset="0"/>
            </a:endParaRPr>
          </a:p>
        </p:txBody>
      </p:sp>
      <p:pic>
        <p:nvPicPr>
          <p:cNvPr id="69" name="Picture 1" descr="Screen Shot 2012-02-12 at 17.08.56.png"/>
          <p:cNvPicPr>
            <a:picLocks noChangeAspect="1"/>
          </p:cNvPicPr>
          <p:nvPr/>
        </p:nvPicPr>
        <p:blipFill>
          <a:blip r:embed="rId8" cstate="print"/>
          <a:srcRect l="9666" t="12201" r="10091" b="16400"/>
          <a:stretch>
            <a:fillRect/>
          </a:stretch>
        </p:blipFill>
        <p:spPr bwMode="auto">
          <a:xfrm>
            <a:off x="3491880" y="2114379"/>
            <a:ext cx="2160239" cy="800434"/>
          </a:xfrm>
          <a:prstGeom prst="rect">
            <a:avLst/>
          </a:prstGeom>
          <a:noFill/>
          <a:ln w="9525">
            <a:solidFill>
              <a:srgbClr val="669900"/>
            </a:solidFill>
            <a:miter lim="800000"/>
            <a:headEnd/>
            <a:tailEnd/>
          </a:ln>
        </p:spPr>
      </p:pic>
      <p:pic>
        <p:nvPicPr>
          <p:cNvPr id="90114" name="Picture 2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10448" y="3068960"/>
            <a:ext cx="1317536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1" name="Gruppo 100"/>
          <p:cNvGrpSpPr/>
          <p:nvPr/>
        </p:nvGrpSpPr>
        <p:grpSpPr>
          <a:xfrm>
            <a:off x="0" y="4653137"/>
            <a:ext cx="9107487" cy="2204862"/>
            <a:chOff x="73025" y="4797153"/>
            <a:chExt cx="9107487" cy="2084702"/>
          </a:xfrm>
        </p:grpSpPr>
        <p:sp>
          <p:nvSpPr>
            <p:cNvPr id="72" name="CasellaDiTesto 71"/>
            <p:cNvSpPr txBox="1"/>
            <p:nvPr/>
          </p:nvSpPr>
          <p:spPr>
            <a:xfrm>
              <a:off x="2987823" y="4797153"/>
              <a:ext cx="3241377" cy="17169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80975" indent="-180975">
                <a:buClr>
                  <a:srgbClr val="FFC000"/>
                </a:buClr>
                <a:buSzPct val="80000"/>
                <a:buFont typeface="Wingdings" pitchFamily="2" charset="2"/>
                <a:buChar char="q"/>
              </a:pPr>
              <a:r>
                <a:rPr lang="it-IT" sz="1600" b="1" dirty="0">
                  <a:solidFill>
                    <a:srgbClr val="808080"/>
                  </a:solidFill>
                  <a:latin typeface="Candara" pitchFamily="34" charset="0"/>
                </a:rPr>
                <a:t>7 </a:t>
              </a:r>
              <a:r>
                <a:rPr lang="it-IT" sz="1600" b="1" dirty="0" err="1" smtClean="0">
                  <a:solidFill>
                    <a:srgbClr val="808080"/>
                  </a:solidFill>
                  <a:latin typeface="Candara" pitchFamily="34" charset="0"/>
                </a:rPr>
                <a:t>plants</a:t>
              </a:r>
              <a:r>
                <a:rPr lang="it-IT" sz="1600" b="1" dirty="0" smtClean="0">
                  <a:solidFill>
                    <a:srgbClr val="808080"/>
                  </a:solidFill>
                  <a:latin typeface="Candara" pitchFamily="34" charset="0"/>
                </a:rPr>
                <a:t> in </a:t>
              </a:r>
              <a:r>
                <a:rPr lang="it-IT" sz="1600" b="1" dirty="0">
                  <a:solidFill>
                    <a:srgbClr val="808080"/>
                  </a:solidFill>
                  <a:latin typeface="Candara" pitchFamily="34" charset="0"/>
                </a:rPr>
                <a:t>3 </a:t>
              </a:r>
              <a:r>
                <a:rPr lang="it-IT" sz="1600" b="1" dirty="0" err="1" smtClean="0">
                  <a:solidFill>
                    <a:srgbClr val="808080"/>
                  </a:solidFill>
                  <a:latin typeface="Candara" pitchFamily="34" charset="0"/>
                </a:rPr>
                <a:t>phases</a:t>
              </a:r>
              <a:endParaRPr lang="it-IT" sz="1600" b="1" dirty="0">
                <a:solidFill>
                  <a:srgbClr val="808080"/>
                </a:solidFill>
                <a:latin typeface="Candara" pitchFamily="34" charset="0"/>
              </a:endParaRPr>
            </a:p>
            <a:p>
              <a:pPr marL="180975" indent="-180975">
                <a:buClr>
                  <a:srgbClr val="FFC000"/>
                </a:buClr>
                <a:buSzPct val="80000"/>
                <a:buFont typeface="Wingdings" pitchFamily="2" charset="2"/>
                <a:buChar char="q"/>
              </a:pPr>
              <a:r>
                <a:rPr lang="it-IT" sz="1600" b="1" dirty="0" smtClean="0">
                  <a:solidFill>
                    <a:srgbClr val="808080"/>
                  </a:solidFill>
                  <a:latin typeface="Candara" pitchFamily="34" charset="0"/>
                </a:rPr>
                <a:t>350,000 </a:t>
              </a:r>
              <a:r>
                <a:rPr lang="it-IT" sz="1600" b="1" dirty="0" err="1" smtClean="0">
                  <a:solidFill>
                    <a:srgbClr val="808080"/>
                  </a:solidFill>
                  <a:latin typeface="Candara" pitchFamily="34" charset="0"/>
                </a:rPr>
                <a:t>tons</a:t>
              </a:r>
              <a:r>
                <a:rPr lang="it-IT" sz="1600" b="1" dirty="0" smtClean="0">
                  <a:solidFill>
                    <a:srgbClr val="808080"/>
                  </a:solidFill>
                  <a:latin typeface="Candara" pitchFamily="34" charset="0"/>
                </a:rPr>
                <a:t> </a:t>
              </a:r>
              <a:r>
                <a:rPr lang="it-IT" sz="1600" b="1" dirty="0" err="1" smtClean="0">
                  <a:solidFill>
                    <a:srgbClr val="808080"/>
                  </a:solidFill>
                  <a:latin typeface="Candara" pitchFamily="34" charset="0"/>
                </a:rPr>
                <a:t>bio-based</a:t>
              </a:r>
              <a:r>
                <a:rPr lang="it-IT" sz="1600" b="1" dirty="0" smtClean="0">
                  <a:solidFill>
                    <a:srgbClr val="808080"/>
                  </a:solidFill>
                  <a:latin typeface="Candara" pitchFamily="34" charset="0"/>
                </a:rPr>
                <a:t> </a:t>
              </a:r>
              <a:r>
                <a:rPr lang="it-IT" sz="1600" b="1" dirty="0" err="1" smtClean="0">
                  <a:solidFill>
                    <a:srgbClr val="808080"/>
                  </a:solidFill>
                  <a:latin typeface="Candara" pitchFamily="34" charset="0"/>
                </a:rPr>
                <a:t>products</a:t>
              </a:r>
              <a:r>
                <a:rPr lang="it-IT" sz="1600" b="1" dirty="0" smtClean="0">
                  <a:solidFill>
                    <a:srgbClr val="808080"/>
                  </a:solidFill>
                  <a:latin typeface="Candara" pitchFamily="34" charset="0"/>
                </a:rPr>
                <a:t> (</a:t>
              </a:r>
              <a:r>
                <a:rPr lang="en-US" sz="1600" b="1" dirty="0" smtClean="0">
                  <a:solidFill>
                    <a:srgbClr val="808080"/>
                  </a:solidFill>
                  <a:latin typeface="Candara" pitchFamily="34" charset="0"/>
                </a:rPr>
                <a:t>monomers, bio-plastics, bio-lubricants, oils for rubber industry </a:t>
              </a:r>
              <a:r>
                <a:rPr lang="en-US" sz="1600" b="1" dirty="0">
                  <a:solidFill>
                    <a:srgbClr val="808080"/>
                  </a:solidFill>
                  <a:latin typeface="Candara" pitchFamily="34" charset="0"/>
                </a:rPr>
                <a:t>, </a:t>
              </a:r>
              <a:r>
                <a:rPr lang="en-US" sz="1600" b="1" dirty="0" smtClean="0">
                  <a:solidFill>
                    <a:srgbClr val="808080"/>
                  </a:solidFill>
                  <a:latin typeface="Candara" pitchFamily="34" charset="0"/>
                </a:rPr>
                <a:t>additives) </a:t>
              </a:r>
              <a:endParaRPr lang="it-IT" sz="1600" b="1" dirty="0">
                <a:solidFill>
                  <a:srgbClr val="808080"/>
                </a:solidFill>
                <a:latin typeface="Candara" pitchFamily="34" charset="0"/>
              </a:endParaRPr>
            </a:p>
            <a:p>
              <a:pPr marL="180975" indent="-180975">
                <a:buClr>
                  <a:srgbClr val="FFC000"/>
                </a:buClr>
                <a:buSzPct val="80000"/>
                <a:buFont typeface="Wingdings" pitchFamily="2" charset="2"/>
                <a:buChar char="q"/>
              </a:pPr>
              <a:r>
                <a:rPr lang="it-IT" sz="1600" b="1" dirty="0" smtClean="0">
                  <a:solidFill>
                    <a:srgbClr val="808080"/>
                  </a:solidFill>
                  <a:latin typeface="Candara" pitchFamily="34" charset="0"/>
                </a:rPr>
                <a:t>New R&amp;S centre</a:t>
              </a:r>
              <a:endParaRPr lang="it-IT" sz="1600" b="1" dirty="0">
                <a:solidFill>
                  <a:srgbClr val="808080"/>
                </a:solidFill>
                <a:latin typeface="Candara" pitchFamily="34" charset="0"/>
              </a:endParaRPr>
            </a:p>
            <a:p>
              <a:pPr marL="180975" indent="-180975">
                <a:buClr>
                  <a:srgbClr val="FFC000"/>
                </a:buClr>
                <a:buSzPct val="80000"/>
                <a:buFont typeface="Wingdings" pitchFamily="2" charset="2"/>
                <a:buChar char="q"/>
              </a:pPr>
              <a:r>
                <a:rPr lang="it-IT" sz="1600" b="1" dirty="0" smtClean="0">
                  <a:solidFill>
                    <a:srgbClr val="808080"/>
                  </a:solidFill>
                  <a:latin typeface="Candara" pitchFamily="34" charset="0"/>
                </a:rPr>
                <a:t>More </a:t>
              </a:r>
              <a:r>
                <a:rPr lang="it-IT" sz="1600" b="1" dirty="0" err="1" smtClean="0">
                  <a:solidFill>
                    <a:srgbClr val="808080"/>
                  </a:solidFill>
                  <a:latin typeface="Candara" pitchFamily="34" charset="0"/>
                </a:rPr>
                <a:t>than</a:t>
              </a:r>
              <a:r>
                <a:rPr lang="it-IT" sz="1600" b="1" dirty="0" smtClean="0">
                  <a:solidFill>
                    <a:srgbClr val="808080"/>
                  </a:solidFill>
                  <a:latin typeface="Candara" pitchFamily="34" charset="0"/>
                </a:rPr>
                <a:t> 300 </a:t>
              </a:r>
              <a:r>
                <a:rPr lang="it-IT" sz="1600" b="1" dirty="0" err="1" smtClean="0">
                  <a:solidFill>
                    <a:srgbClr val="808080"/>
                  </a:solidFill>
                  <a:latin typeface="Candara" pitchFamily="34" charset="0"/>
                </a:rPr>
                <a:t>jobs</a:t>
              </a:r>
              <a:endParaRPr lang="en-US" sz="1600" b="1" dirty="0">
                <a:solidFill>
                  <a:srgbClr val="808080"/>
                </a:solidFill>
                <a:latin typeface="Candara" pitchFamily="34" charset="0"/>
              </a:endParaRPr>
            </a:p>
          </p:txBody>
        </p:sp>
        <p:pic>
          <p:nvPicPr>
            <p:cNvPr id="86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17139" t="21670" r="17938" b="4926"/>
            <a:stretch>
              <a:fillRect/>
            </a:stretch>
          </p:blipFill>
          <p:spPr bwMode="auto">
            <a:xfrm>
              <a:off x="73025" y="4844140"/>
              <a:ext cx="2915978" cy="2037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 l="3877" t="2885" r="54447" b="11688"/>
            <a:stretch>
              <a:fillRect/>
            </a:stretch>
          </p:blipFill>
          <p:spPr bwMode="auto">
            <a:xfrm>
              <a:off x="6192512" y="4800733"/>
              <a:ext cx="2988000" cy="2057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8" name="CasellaDiTesto 77"/>
          <p:cNvSpPr txBox="1"/>
          <p:nvPr/>
        </p:nvSpPr>
        <p:spPr>
          <a:xfrm>
            <a:off x="58626" y="4829808"/>
            <a:ext cx="27305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b="1" i="1" kern="0" dirty="0" smtClean="0">
                <a:solidFill>
                  <a:srgbClr val="00B050"/>
                </a:solidFill>
                <a:latin typeface="Candara" pitchFamily="34" charset="0"/>
              </a:rPr>
              <a:t>Porto Torres site </a:t>
            </a:r>
            <a:r>
              <a:rPr lang="it-IT" sz="1200" b="1" i="1" kern="0" dirty="0" err="1" smtClean="0">
                <a:solidFill>
                  <a:srgbClr val="00B050"/>
                </a:solidFill>
                <a:latin typeface="Candara" pitchFamily="34" charset="0"/>
              </a:rPr>
              <a:t>reconversion</a:t>
            </a:r>
            <a:r>
              <a:rPr lang="it-IT" sz="1200" b="1" i="1" kern="0" dirty="0" smtClean="0">
                <a:solidFill>
                  <a:srgbClr val="00B050"/>
                </a:solidFill>
                <a:latin typeface="Candara" pitchFamily="34" charset="0"/>
              </a:rPr>
              <a:t> </a:t>
            </a:r>
            <a:r>
              <a:rPr lang="it-IT" sz="1200" b="1" i="1" kern="0" dirty="0" err="1" smtClean="0">
                <a:solidFill>
                  <a:srgbClr val="00B050"/>
                </a:solidFill>
                <a:latin typeface="Candara" pitchFamily="34" charset="0"/>
              </a:rPr>
              <a:t>project</a:t>
            </a:r>
            <a:endParaRPr lang="en-US" sz="1200" b="1" i="1" dirty="0">
              <a:solidFill>
                <a:srgbClr val="00B05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3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0" y="-26988"/>
            <a:ext cx="9144000" cy="765176"/>
            <a:chOff x="0" y="151"/>
            <a:chExt cx="5760" cy="48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0" y="151"/>
              <a:ext cx="5760" cy="482"/>
            </a:xfrm>
            <a:prstGeom prst="rect">
              <a:avLst/>
            </a:prstGeom>
            <a:solidFill>
              <a:srgbClr val="91BCE5"/>
            </a:solidFill>
            <a:ln w="9525">
              <a:solidFill>
                <a:srgbClr val="85BCE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68613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159"/>
              <a:ext cx="1603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ttangolo 1"/>
          <p:cNvSpPr/>
          <p:nvPr/>
        </p:nvSpPr>
        <p:spPr>
          <a:xfrm>
            <a:off x="2888023" y="980728"/>
            <a:ext cx="300114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GFBiochemicals</a:t>
            </a:r>
            <a:endParaRPr lang="it-IT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58" y="1556792"/>
            <a:ext cx="8796883" cy="507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6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0" y="-26988"/>
            <a:ext cx="9144000" cy="771526"/>
            <a:chOff x="0" y="743"/>
            <a:chExt cx="5760" cy="486"/>
          </a:xfrm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743"/>
              <a:ext cx="5760" cy="482"/>
            </a:xfrm>
            <a:prstGeom prst="rect">
              <a:avLst/>
            </a:prstGeom>
            <a:solidFill>
              <a:srgbClr val="91BCE5"/>
            </a:solidFill>
            <a:ln w="9525">
              <a:solidFill>
                <a:srgbClr val="85BCE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" y="743"/>
              <a:ext cx="156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7330" name="Text Box 2"/>
          <p:cNvSpPr txBox="1">
            <a:spLocks noChangeArrowheads="1"/>
          </p:cNvSpPr>
          <p:nvPr/>
        </p:nvSpPr>
        <p:spPr bwMode="auto">
          <a:xfrm>
            <a:off x="196850" y="1148669"/>
            <a:ext cx="8748713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The </a:t>
            </a:r>
            <a:r>
              <a:rPr lang="it-IT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Italian</a:t>
            </a: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it-IT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Bioeconomy</a:t>
            </a: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it-IT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seen</a:t>
            </a: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from </a:t>
            </a:r>
            <a:r>
              <a:rPr lang="it-IT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abroad</a:t>
            </a:r>
            <a:endParaRPr lang="it-IT" sz="2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14" name="Rettangolo 13"/>
          <p:cNvSpPr/>
          <p:nvPr/>
        </p:nvSpPr>
        <p:spPr bwMode="auto">
          <a:xfrm>
            <a:off x="899592" y="2276872"/>
            <a:ext cx="7344816" cy="33843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 i="1" u="sng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Italy </a:t>
            </a:r>
            <a:r>
              <a:rPr lang="en-US" b="1" i="1" u="sng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plays an important role in the European </a:t>
            </a:r>
            <a:r>
              <a:rPr lang="en-US" b="1" i="1" u="sng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bioeconomy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. The whole </a:t>
            </a:r>
            <a:r>
              <a:rPr lang="en-US" i="1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agro-food 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value chain in Italy is worth €152 billion each year, employs more than 1.2 million workers and generates 10% of the national GDP, thus representing one of the largest European </a:t>
            </a:r>
            <a:r>
              <a:rPr lang="en-US" i="1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agro-food 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value chains. Furthermore, </a:t>
            </a:r>
            <a:r>
              <a:rPr lang="en-US" b="1" i="1" u="sng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considering that the </a:t>
            </a:r>
            <a:r>
              <a:rPr lang="en-US" b="1" i="1" u="sng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bioeconomy</a:t>
            </a:r>
            <a:r>
              <a:rPr lang="en-US" b="1" i="1" u="sng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is not only about the </a:t>
            </a:r>
            <a:r>
              <a:rPr lang="en-US" b="1" i="1" u="sng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agro-food </a:t>
            </a:r>
            <a:r>
              <a:rPr lang="en-US" b="1" i="1" u="sng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value chain, the Italian industry is also at the forefront of both the research and the production of new bio-based products, such as </a:t>
            </a:r>
            <a:r>
              <a:rPr lang="en-US" b="1" i="1" u="sng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bioplastics</a:t>
            </a:r>
            <a:r>
              <a:rPr lang="en-US" b="1" i="1" u="sng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and second generation biofuels</a:t>
            </a:r>
            <a:r>
              <a:rPr lang="en-US" i="1" u="sng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. 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The Italian government is aware of the benefits of a coordinated </a:t>
            </a:r>
            <a:r>
              <a:rPr lang="en-US" i="1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bioeconomy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strategy and expressed interest in possibly hosting the annual </a:t>
            </a:r>
            <a:r>
              <a:rPr lang="en-US" i="1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Bioeconomy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Stakeholders Conference in Italy in 2014.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771800" y="6381328"/>
            <a:ext cx="547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</a:rPr>
              <a:t>Interview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</a:rPr>
              <a:t> with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</a:rPr>
              <a:t>Maire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  <a:latin typeface="Arial" pitchFamily="34" charset="0"/>
              </a:rPr>
              <a:t>Geoghegan</a:t>
            </a:r>
            <a:r>
              <a:rPr lang="it-IT" sz="1400" dirty="0" smtClean="0">
                <a:solidFill>
                  <a:srgbClr val="000000"/>
                </a:solidFill>
                <a:latin typeface="Arial" pitchFamily="34" charset="0"/>
              </a:rPr>
              <a:t>-Quinn, </a:t>
            </a:r>
            <a:r>
              <a:rPr lang="it-IT" sz="1400" i="1" dirty="0" smtClean="0">
                <a:solidFill>
                  <a:srgbClr val="000000"/>
                </a:solidFill>
                <a:latin typeface="Arial" pitchFamily="34" charset="0"/>
              </a:rPr>
              <a:t>IlBioeconomista.com</a:t>
            </a:r>
            <a:endParaRPr lang="it-IT" sz="1400" i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9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51520" y="6309320"/>
            <a:ext cx="8496944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bg1"/>
                </a:solidFill>
                <a:latin typeface="Tahoma"/>
              </a:rPr>
              <a:t>Increase </a:t>
            </a:r>
            <a:r>
              <a:rPr lang="en-US" sz="2000" b="1" dirty="0">
                <a:solidFill>
                  <a:schemeClr val="bg1"/>
                </a:solidFill>
                <a:latin typeface="Tahoma"/>
              </a:rPr>
              <a:t>Italian </a:t>
            </a:r>
            <a:r>
              <a:rPr lang="en-US" sz="2000" b="1" dirty="0" err="1">
                <a:solidFill>
                  <a:schemeClr val="bg1"/>
                </a:solidFill>
                <a:latin typeface="Tahoma"/>
              </a:rPr>
              <a:t>Bioeconomy</a:t>
            </a:r>
            <a:r>
              <a:rPr lang="en-US" sz="2000" b="1" dirty="0">
                <a:solidFill>
                  <a:schemeClr val="bg1"/>
                </a:solidFill>
                <a:latin typeface="Tahoma"/>
              </a:rPr>
              <a:t> turnover and jobs by 20% by 2030. 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9512" y="1246396"/>
            <a:ext cx="8784976" cy="477053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/>
            <a:endParaRPr lang="en-US" sz="2000" dirty="0">
              <a:solidFill>
                <a:srgbClr val="FF000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Improve </a:t>
            </a:r>
            <a:r>
              <a:rPr lang="en-US" sz="2000" b="1" u="sng" dirty="0" smtClean="0">
                <a:solidFill>
                  <a:srgbClr val="FF0000"/>
                </a:solidFill>
              </a:rPr>
              <a:t>sustainability,  </a:t>
            </a:r>
            <a:r>
              <a:rPr lang="en-US" sz="2000" b="1" dirty="0">
                <a:solidFill>
                  <a:srgbClr val="FF0000"/>
                </a:solidFill>
              </a:rPr>
              <a:t>productivity and </a:t>
            </a:r>
            <a:r>
              <a:rPr lang="en-US" sz="2000" b="1" u="sng" dirty="0">
                <a:solidFill>
                  <a:srgbClr val="FF0000"/>
                </a:solidFill>
              </a:rPr>
              <a:t>quality of products </a:t>
            </a:r>
            <a:endParaRPr lang="en-US" sz="2000" b="1" u="sng" dirty="0" smtClean="0">
              <a:solidFill>
                <a:srgbClr val="FF000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000" b="1" u="sng" dirty="0" smtClean="0">
                <a:solidFill>
                  <a:srgbClr val="FF0000"/>
                </a:solidFill>
              </a:rPr>
              <a:t>More </a:t>
            </a:r>
            <a:r>
              <a:rPr lang="en-US" sz="2000" b="1" u="sng" dirty="0">
                <a:solidFill>
                  <a:srgbClr val="FF0000"/>
                </a:solidFill>
              </a:rPr>
              <a:t>efficiently </a:t>
            </a:r>
            <a:r>
              <a:rPr lang="en-US" sz="2000" b="1" u="sng" dirty="0" smtClean="0">
                <a:solidFill>
                  <a:srgbClr val="FF0000"/>
                </a:solidFill>
              </a:rPr>
              <a:t>interconnections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C</a:t>
            </a:r>
            <a:r>
              <a:rPr lang="en-US" sz="2000" b="1" dirty="0" smtClean="0">
                <a:solidFill>
                  <a:srgbClr val="FF0000"/>
                </a:solidFill>
              </a:rPr>
              <a:t>reating locally rooted </a:t>
            </a:r>
            <a:r>
              <a:rPr lang="en-US" sz="2000" b="1" u="sng" dirty="0" smtClean="0">
                <a:solidFill>
                  <a:srgbClr val="FF0000"/>
                </a:solidFill>
              </a:rPr>
              <a:t>value chains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P</a:t>
            </a:r>
            <a:r>
              <a:rPr lang="en-US" sz="2000" b="1" dirty="0" smtClean="0">
                <a:solidFill>
                  <a:srgbClr val="FF0000"/>
                </a:solidFill>
              </a:rPr>
              <a:t>ublic </a:t>
            </a:r>
            <a:r>
              <a:rPr lang="en-US" sz="2000" b="1" dirty="0">
                <a:solidFill>
                  <a:srgbClr val="FF0000"/>
                </a:solidFill>
              </a:rPr>
              <a:t>and private </a:t>
            </a:r>
            <a:r>
              <a:rPr lang="en-US" sz="2000" b="1" u="sng" dirty="0">
                <a:solidFill>
                  <a:srgbClr val="FF0000"/>
                </a:solidFill>
              </a:rPr>
              <a:t>stakeholders </a:t>
            </a:r>
            <a:r>
              <a:rPr lang="en-US" sz="2000" b="1" dirty="0" smtClean="0">
                <a:solidFill>
                  <a:srgbClr val="FF0000"/>
                </a:solidFill>
              </a:rPr>
              <a:t>engagement</a:t>
            </a:r>
            <a:endParaRPr lang="en-US" sz="2000" b="1" dirty="0">
              <a:solidFill>
                <a:srgbClr val="FF000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800" dirty="0">
              <a:solidFill>
                <a:srgbClr val="00000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B050"/>
                </a:solidFill>
              </a:rPr>
              <a:t>Valorization of terrestrial/marine </a:t>
            </a:r>
            <a:r>
              <a:rPr lang="en-US" sz="2000" b="1" dirty="0">
                <a:solidFill>
                  <a:srgbClr val="00B050"/>
                </a:solidFill>
              </a:rPr>
              <a:t>biodiversity, 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000" b="1" u="sng" dirty="0">
                <a:solidFill>
                  <a:srgbClr val="00B050"/>
                </a:solidFill>
              </a:rPr>
              <a:t>E</a:t>
            </a:r>
            <a:r>
              <a:rPr lang="en-US" sz="2000" b="1" u="sng" dirty="0" smtClean="0">
                <a:solidFill>
                  <a:srgbClr val="00B050"/>
                </a:solidFill>
              </a:rPr>
              <a:t>cosystem </a:t>
            </a:r>
            <a:r>
              <a:rPr lang="en-US" sz="2000" b="1" dirty="0">
                <a:solidFill>
                  <a:srgbClr val="00B050"/>
                </a:solidFill>
              </a:rPr>
              <a:t>services </a:t>
            </a:r>
            <a:r>
              <a:rPr lang="en-US" sz="2000" b="1" dirty="0" smtClean="0">
                <a:solidFill>
                  <a:srgbClr val="00B050"/>
                </a:solidFill>
              </a:rPr>
              <a:t>within a circularity approach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B050"/>
                </a:solidFill>
              </a:rPr>
              <a:t>Regenerate marginal </a:t>
            </a:r>
            <a:r>
              <a:rPr lang="en-US" sz="2000" b="1" dirty="0">
                <a:solidFill>
                  <a:srgbClr val="00B050"/>
                </a:solidFill>
              </a:rPr>
              <a:t>lands and </a:t>
            </a:r>
            <a:r>
              <a:rPr lang="en-US" sz="2000" b="1" dirty="0" smtClean="0">
                <a:solidFill>
                  <a:srgbClr val="00B050"/>
                </a:solidFill>
              </a:rPr>
              <a:t>dismissed </a:t>
            </a:r>
            <a:r>
              <a:rPr lang="en-US" sz="2000" b="1" dirty="0">
                <a:solidFill>
                  <a:srgbClr val="00B050"/>
                </a:solidFill>
              </a:rPr>
              <a:t>industrial </a:t>
            </a:r>
            <a:r>
              <a:rPr lang="en-US" sz="2000" b="1" dirty="0" smtClean="0">
                <a:solidFill>
                  <a:srgbClr val="00B050"/>
                </a:solidFill>
              </a:rPr>
              <a:t>sites</a:t>
            </a:r>
            <a:endParaRPr lang="en-US" sz="2000" b="1" dirty="0">
              <a:solidFill>
                <a:srgbClr val="00B05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US" sz="800" dirty="0">
              <a:solidFill>
                <a:srgbClr val="00000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B0F0"/>
                </a:solidFill>
              </a:rPr>
              <a:t>Growth </a:t>
            </a:r>
            <a:r>
              <a:rPr lang="en-US" sz="2000" b="1" dirty="0">
                <a:solidFill>
                  <a:srgbClr val="00B0F0"/>
                </a:solidFill>
              </a:rPr>
              <a:t>of </a:t>
            </a:r>
            <a:r>
              <a:rPr lang="en-US" sz="2000" b="1" dirty="0" err="1">
                <a:solidFill>
                  <a:srgbClr val="00B0F0"/>
                </a:solidFill>
              </a:rPr>
              <a:t>B</a:t>
            </a:r>
            <a:r>
              <a:rPr lang="en-US" sz="2000" b="1" dirty="0" err="1" smtClean="0">
                <a:solidFill>
                  <a:srgbClr val="00B0F0"/>
                </a:solidFill>
              </a:rPr>
              <a:t>ioeconomy</a:t>
            </a:r>
            <a:r>
              <a:rPr lang="en-US" sz="2000" b="1" dirty="0" smtClean="0">
                <a:solidFill>
                  <a:srgbClr val="00B0F0"/>
                </a:solidFill>
              </a:rPr>
              <a:t> </a:t>
            </a:r>
            <a:r>
              <a:rPr lang="en-US" sz="2000" b="1" dirty="0">
                <a:solidFill>
                  <a:srgbClr val="00B0F0"/>
                </a:solidFill>
              </a:rPr>
              <a:t>in the </a:t>
            </a:r>
            <a:r>
              <a:rPr lang="en-US" sz="2000" b="1" u="sng" dirty="0">
                <a:solidFill>
                  <a:srgbClr val="00B0F0"/>
                </a:solidFill>
              </a:rPr>
              <a:t>Mediterranean</a:t>
            </a:r>
            <a:r>
              <a:rPr lang="en-US" sz="2000" b="1" dirty="0">
                <a:solidFill>
                  <a:srgbClr val="00B0F0"/>
                </a:solidFill>
              </a:rPr>
              <a:t> area </a:t>
            </a:r>
            <a:endParaRPr lang="en-US" sz="2000" b="1" dirty="0" smtClean="0">
              <a:solidFill>
                <a:srgbClr val="00B0F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B0F0"/>
                </a:solidFill>
              </a:rPr>
              <a:t>Wider </a:t>
            </a:r>
            <a:r>
              <a:rPr lang="en-GB" sz="2000" b="1" dirty="0">
                <a:solidFill>
                  <a:srgbClr val="00B0F0"/>
                </a:solidFill>
              </a:rPr>
              <a:t>social cohesion and political stability in the </a:t>
            </a:r>
            <a:r>
              <a:rPr lang="en-GB" sz="2000" b="1" dirty="0" smtClean="0">
                <a:solidFill>
                  <a:srgbClr val="00B0F0"/>
                </a:solidFill>
              </a:rPr>
              <a:t>area</a:t>
            </a:r>
            <a:endParaRPr lang="en-GB" sz="2000" b="1" dirty="0">
              <a:solidFill>
                <a:srgbClr val="00B0F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en-GB" sz="8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000" b="1" dirty="0" smtClean="0">
                <a:solidFill>
                  <a:srgbClr val="000000"/>
                </a:solidFill>
              </a:rPr>
              <a:t>Wider </a:t>
            </a:r>
            <a:r>
              <a:rPr lang="en-US" sz="2000" b="1" dirty="0">
                <a:solidFill>
                  <a:srgbClr val="000000"/>
                </a:solidFill>
              </a:rPr>
              <a:t>and more coherent </a:t>
            </a:r>
            <a:r>
              <a:rPr lang="en-US" sz="2000" b="1" u="sng" dirty="0">
                <a:solidFill>
                  <a:srgbClr val="000000"/>
                </a:solidFill>
              </a:rPr>
              <a:t>political </a:t>
            </a:r>
            <a:r>
              <a:rPr lang="en-US" sz="2000" b="1" u="sng" dirty="0" smtClean="0">
                <a:solidFill>
                  <a:srgbClr val="000000"/>
                </a:solidFill>
              </a:rPr>
              <a:t>commitment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000" b="1" u="sng" dirty="0" smtClean="0">
                <a:solidFill>
                  <a:srgbClr val="000000"/>
                </a:solidFill>
              </a:rPr>
              <a:t>Increase investments </a:t>
            </a:r>
            <a:r>
              <a:rPr lang="en-US" sz="2000" b="1" dirty="0">
                <a:solidFill>
                  <a:srgbClr val="000000"/>
                </a:solidFill>
              </a:rPr>
              <a:t>in R&amp;I, </a:t>
            </a:r>
            <a:r>
              <a:rPr lang="en-US" sz="2000" b="1" dirty="0" smtClean="0">
                <a:solidFill>
                  <a:srgbClr val="000000"/>
                </a:solidFill>
              </a:rPr>
              <a:t>SMEs, </a:t>
            </a:r>
            <a:r>
              <a:rPr lang="en-US" sz="2000" b="1" dirty="0">
                <a:solidFill>
                  <a:srgbClr val="000000"/>
                </a:solidFill>
              </a:rPr>
              <a:t>education, training, </a:t>
            </a:r>
            <a:r>
              <a:rPr lang="en-US" sz="2000" b="1" dirty="0" smtClean="0">
                <a:solidFill>
                  <a:srgbClr val="000000"/>
                </a:solidFill>
              </a:rPr>
              <a:t>communication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000" b="1" u="sng" dirty="0" smtClean="0">
                <a:solidFill>
                  <a:srgbClr val="000000"/>
                </a:solidFill>
              </a:rPr>
              <a:t>Coordination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between regional, national and EU </a:t>
            </a:r>
            <a:r>
              <a:rPr lang="en-US" sz="2000" b="1" dirty="0" smtClean="0">
                <a:solidFill>
                  <a:srgbClr val="000000"/>
                </a:solidFill>
              </a:rPr>
              <a:t>policies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0000"/>
                </a:solidFill>
              </a:rPr>
              <a:t>B</a:t>
            </a:r>
            <a:r>
              <a:rPr lang="en-US" sz="2000" b="1" dirty="0" smtClean="0">
                <a:solidFill>
                  <a:srgbClr val="000000"/>
                </a:solidFill>
              </a:rPr>
              <a:t>etter </a:t>
            </a:r>
            <a:r>
              <a:rPr lang="en-US" sz="2000" b="1" dirty="0">
                <a:solidFill>
                  <a:srgbClr val="000000"/>
                </a:solidFill>
              </a:rPr>
              <a:t>engagement of a public </a:t>
            </a:r>
            <a:r>
              <a:rPr lang="en-US" sz="2000" b="1" dirty="0" smtClean="0">
                <a:solidFill>
                  <a:srgbClr val="000000"/>
                </a:solidFill>
              </a:rPr>
              <a:t>dialogue while boosting </a:t>
            </a:r>
            <a:r>
              <a:rPr lang="en-US" sz="2000" b="1" u="sng" dirty="0" smtClean="0">
                <a:solidFill>
                  <a:srgbClr val="000000"/>
                </a:solidFill>
              </a:rPr>
              <a:t>market development</a:t>
            </a:r>
            <a:endParaRPr lang="en-US" sz="2000" b="1" u="sng" dirty="0">
              <a:solidFill>
                <a:srgbClr val="000000"/>
              </a:solidFill>
            </a:endParaRPr>
          </a:p>
        </p:txBody>
      </p:sp>
      <p:sp>
        <p:nvSpPr>
          <p:cNvPr id="9" name="Rettangolo 14"/>
          <p:cNvSpPr/>
          <p:nvPr/>
        </p:nvSpPr>
        <p:spPr>
          <a:xfrm>
            <a:off x="6974274" y="2887072"/>
            <a:ext cx="100811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5" descr="fascia_alt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10" y="15181"/>
            <a:ext cx="9143678" cy="146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2"/>
          <p:cNvSpPr/>
          <p:nvPr/>
        </p:nvSpPr>
        <p:spPr>
          <a:xfrm>
            <a:off x="1979712" y="57484"/>
            <a:ext cx="5204549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Italian </a:t>
            </a:r>
          </a:p>
          <a:p>
            <a:pPr algn="ctr"/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Bioeconomy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Strategy: </a:t>
            </a:r>
          </a:p>
          <a:p>
            <a:pPr algn="ctr"/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main priorities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4336" y="183344"/>
            <a:ext cx="1680152" cy="212610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89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57943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25538"/>
            <a:ext cx="316706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CasellaDiTesto 1"/>
          <p:cNvSpPr txBox="1">
            <a:spLocks noChangeArrowheads="1"/>
          </p:cNvSpPr>
          <p:nvPr/>
        </p:nvSpPr>
        <p:spPr bwMode="auto">
          <a:xfrm>
            <a:off x="611188" y="620713"/>
            <a:ext cx="5702300" cy="461962"/>
          </a:xfrm>
          <a:prstGeom prst="rect">
            <a:avLst/>
          </a:prstGeom>
          <a:solidFill>
            <a:srgbClr val="B0E9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Uno sguardo allargato alla realtà italiana</a:t>
            </a:r>
          </a:p>
        </p:txBody>
      </p:sp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07950" y="3860800"/>
            <a:ext cx="7200900" cy="2862263"/>
          </a:xfrm>
          <a:prstGeom prst="rect">
            <a:avLst/>
          </a:prstGeom>
          <a:solidFill>
            <a:srgbClr val="B0E9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0">
                <a:latin typeface="UniversLTStd-LightCn"/>
              </a:rPr>
              <a:t>Per quanto riguarda la quota del consumo finale lordo (Cfl) soddisfatto con </a:t>
            </a:r>
            <a:r>
              <a:rPr lang="it-IT" altLang="it-IT" sz="1800" b="1" i="0">
                <a:latin typeface="UniversLTStd-BoldCn"/>
              </a:rPr>
              <a:t>fonti energetiche rinnovabili, nel 2014 l’Italia </a:t>
            </a:r>
            <a:r>
              <a:rPr lang="it-IT" altLang="it-IT" sz="1800" i="0">
                <a:latin typeface="UniversLTStd-LightCn"/>
              </a:rPr>
              <a:t>- secondo i dati Eurostat - </a:t>
            </a:r>
            <a:r>
              <a:rPr lang="it-IT" altLang="it-IT" sz="1800" b="1" i="0">
                <a:latin typeface="UniversLTStd-BoldCn"/>
              </a:rPr>
              <a:t>ha raggiunto il 17,1%, superiore alla media europea del 16% e al 1° posto fra i cinque grandi Paesi europei</a:t>
            </a:r>
            <a:r>
              <a:rPr lang="it-IT" altLang="it-IT" sz="1800" i="0">
                <a:latin typeface="UniversLTStd-LightCn"/>
              </a:rPr>
              <a:t>,  seguita da Spagna (16,2 %),Francia (14,3%), Germania (13,8%) e Regno Unito (7%).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b="1" i="0">
              <a:latin typeface="UniversLTStd-LightCn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i="0">
                <a:latin typeface="UniversLTStd-BoldCn"/>
              </a:rPr>
              <a:t>Nel riciclo dei rifiuti urbani </a:t>
            </a:r>
            <a:r>
              <a:rPr lang="it-IT" altLang="it-IT" sz="1800" i="0">
                <a:latin typeface="UniversLTStd-LightCn"/>
              </a:rPr>
              <a:t>l’Italia (dati 2014), col 42%, si colloca un </a:t>
            </a:r>
            <a:r>
              <a:rPr lang="it-IT" altLang="it-IT" sz="1800" b="1" i="0">
                <a:latin typeface="UniversLTStd-BoldCn"/>
              </a:rPr>
              <a:t>punto percentuale sotto la media Ue28 e al 3° posto fra i cinque grandi Paesi europei</a:t>
            </a:r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380510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 smtClean="0"/>
          </a:p>
        </p:txBody>
      </p:sp>
      <p:sp>
        <p:nvSpPr>
          <p:cNvPr id="24579" name="Rettangolo 3"/>
          <p:cNvSpPr>
            <a:spLocks noChangeArrowheads="1"/>
          </p:cNvSpPr>
          <p:nvPr/>
        </p:nvSpPr>
        <p:spPr bwMode="auto">
          <a:xfrm>
            <a:off x="250825" y="692150"/>
            <a:ext cx="8785225" cy="60023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i="0">
                <a:latin typeface="UniversLTStd-LightCn"/>
              </a:rPr>
              <a:t>Nel 2012 sono state riciclate in Italia circa 99 milioni di tonnellate di </a:t>
            </a:r>
            <a:r>
              <a:rPr lang="it-IT" altLang="it-IT" sz="1600" b="1" i="0">
                <a:latin typeface="UniversLTStd-BoldCn"/>
              </a:rPr>
              <a:t>rifiuti speciali</a:t>
            </a:r>
            <a:r>
              <a:rPr lang="it-IT" altLang="it-IT" sz="1600" i="0">
                <a:latin typeface="UniversLTStd-LightCn"/>
              </a:rPr>
              <a:t>, pari al 76% dei rifiuti prodotti. </a:t>
            </a:r>
            <a:r>
              <a:rPr lang="it-IT" altLang="it-IT" sz="1600" b="1" i="0">
                <a:latin typeface="UniversLTStd-BoldCn"/>
              </a:rPr>
              <a:t>Rispetto ai cinque principali Paesi europei, l’Italia si colloca al primo posto</a:t>
            </a:r>
            <a:r>
              <a:rPr lang="it-IT" altLang="it-IT" sz="1600" i="0">
                <a:latin typeface="UniversLTStd-LightCn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 i="0">
              <a:latin typeface="UniversLTStd-LightCn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i="0">
                <a:latin typeface="UniversLTStd-BoldCn"/>
              </a:rPr>
              <a:t>La produttività delle risorse</a:t>
            </a:r>
            <a:r>
              <a:rPr lang="it-IT" altLang="it-IT" sz="1600" i="0">
                <a:latin typeface="UniversLTStd-LightCn"/>
              </a:rPr>
              <a:t>, misurata come consumo interno di materiali per unita di Pil (in euro di Pil per chilogrammo di materiale consumato) - </a:t>
            </a:r>
            <a:r>
              <a:rPr lang="it-IT" altLang="it-IT" sz="1600" b="1" i="0">
                <a:latin typeface="UniversLTStd-BoldCn"/>
              </a:rPr>
              <a:t>colloca l’Italia al secondo posto</a:t>
            </a:r>
            <a:r>
              <a:rPr lang="it-IT" altLang="it-IT" sz="1600" i="0">
                <a:latin typeface="UniversLTStd-LightCn"/>
              </a:rPr>
              <a:t>, con 3 euro al kg, meglio della media europea (2 €/kg).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 i="0">
              <a:latin typeface="UniversLTStd-LightCn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i="0">
                <a:latin typeface="UniversLTStd-LightCn"/>
              </a:rPr>
              <a:t>Per quanto riguarda </a:t>
            </a:r>
            <a:r>
              <a:rPr lang="it-IT" altLang="it-IT" sz="1600" b="1" i="0">
                <a:latin typeface="UniversLTStd-BoldCn"/>
              </a:rPr>
              <a:t>l’ecoinnovazione </a:t>
            </a:r>
            <a:r>
              <a:rPr lang="it-IT" altLang="it-IT" sz="1600" i="0">
                <a:latin typeface="UniversLTStd-LightCn"/>
              </a:rPr>
              <a:t>– (brevetti e le pubblicazioni, i benefici ambientali e i benefici socio economici in termini di occupazione, esportazioni e fatturato)  - </a:t>
            </a:r>
            <a:r>
              <a:rPr lang="it-IT" altLang="it-IT" sz="1600" b="1" i="0">
                <a:latin typeface="UniversLTStd-BoldCn"/>
              </a:rPr>
              <a:t>l’Italia ha una posizione al di sopra della media europea, ma al 3° posto della classifica dei cinque grandi Paesi </a:t>
            </a:r>
            <a:r>
              <a:rPr lang="it-IT" altLang="it-IT" sz="1600" i="0">
                <a:latin typeface="UniversLTStd-LightCn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 i="0">
              <a:latin typeface="UniversLTStd-LightCn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i="0">
                <a:latin typeface="UniversLTStd-BoldCn"/>
              </a:rPr>
              <a:t>Con 1,4 milioni di ettari coltivati con criteri biologici</a:t>
            </a:r>
            <a:r>
              <a:rPr lang="it-IT" altLang="it-IT" sz="1600" i="0">
                <a:latin typeface="UniversLTStd-LightCn"/>
              </a:rPr>
              <a:t>, pari all’11,2% della superficie agricola utilizzata, ben superiore alla media europea, </a:t>
            </a:r>
            <a:r>
              <a:rPr lang="it-IT" altLang="it-IT" sz="1600" b="1" i="0">
                <a:latin typeface="UniversLTStd-BoldCn"/>
              </a:rPr>
              <a:t>l’Italia si colloca in Europa al 2° posto</a:t>
            </a:r>
            <a:r>
              <a:rPr lang="it-IT" altLang="it-IT" sz="1600" i="0">
                <a:latin typeface="UniversLTStd-LightCn"/>
              </a:rPr>
              <a:t>, dopo la Spagna.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 i="0">
              <a:latin typeface="UniversLTStd-LightCn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i="0">
                <a:latin typeface="UniversLTStd-LightCn"/>
              </a:rPr>
              <a:t>L’Italia si colloca, ben al di sopra della media, </a:t>
            </a:r>
            <a:r>
              <a:rPr lang="it-IT" altLang="it-IT" sz="1600" b="1" i="0">
                <a:latin typeface="UniversLTStd-BoldCn"/>
              </a:rPr>
              <a:t>al 1° posto in Europa per prodotti agroalimentari certificati per qualità e tracciabilità</a:t>
            </a:r>
            <a:r>
              <a:rPr lang="it-IT" altLang="it-IT" sz="1600" i="0">
                <a:latin typeface="UniversLTStd-LightCn"/>
              </a:rPr>
              <a:t>, che coinvolgono circa un quarto dell’intera produzione agricola nazionale, davanti a Francia, Spagna, Germania e Regno Unito.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 i="0">
              <a:latin typeface="UniversLTStd-LightCn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i="0">
                <a:latin typeface="UniversLTStd-BoldCn"/>
              </a:rPr>
              <a:t>Per quanto riguarda il consumo di suolo, col 7% l’Italia è in una condizione peggiore della media europea (4,3%), in 4° posizione </a:t>
            </a:r>
            <a:r>
              <a:rPr lang="it-IT" altLang="it-IT" sz="1600" i="0">
                <a:latin typeface="UniversLTStd-LightCn"/>
              </a:rPr>
              <a:t>fra i cinque grandi Paesi europei, e simile alla Germania (7,2%.)</a:t>
            </a:r>
            <a:endParaRPr lang="it-IT" altLang="it-IT" sz="1600"/>
          </a:p>
        </p:txBody>
      </p:sp>
      <p:sp>
        <p:nvSpPr>
          <p:cNvPr id="24580" name="CasellaDiTesto 4"/>
          <p:cNvSpPr txBox="1">
            <a:spLocks noChangeArrowheads="1"/>
          </p:cNvSpPr>
          <p:nvPr/>
        </p:nvSpPr>
        <p:spPr bwMode="auto">
          <a:xfrm>
            <a:off x="539750" y="273050"/>
            <a:ext cx="5702300" cy="460375"/>
          </a:xfrm>
          <a:prstGeom prst="rect">
            <a:avLst/>
          </a:prstGeom>
          <a:solidFill>
            <a:srgbClr val="B0E9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Uno sguardo allargato alla realtà italiana</a:t>
            </a:r>
          </a:p>
        </p:txBody>
      </p:sp>
    </p:spTree>
    <p:extLst>
      <p:ext uri="{BB962C8B-B14F-4D97-AF65-F5344CB8AC3E}">
        <p14:creationId xmlns:p14="http://schemas.microsoft.com/office/powerpoint/2010/main" val="9194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4" descr="http://www.clusteragrifood.it/LOGOCL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698" y="1949792"/>
            <a:ext cx="2232248" cy="1330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6" name="CasellaDiTesto 15"/>
          <p:cNvSpPr txBox="1"/>
          <p:nvPr/>
        </p:nvSpPr>
        <p:spPr>
          <a:xfrm>
            <a:off x="281370" y="4244172"/>
            <a:ext cx="8592782" cy="224676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</a:rPr>
              <a:t>Mission </a:t>
            </a:r>
            <a:r>
              <a:rPr lang="en-US" sz="2800" b="1" dirty="0" smtClean="0">
                <a:solidFill>
                  <a:schemeClr val="bg1"/>
                </a:solidFill>
              </a:rPr>
              <a:t>:</a:t>
            </a:r>
            <a:endParaRPr lang="en-US" sz="2800" b="1" dirty="0">
              <a:solidFill>
                <a:schemeClr val="bg1"/>
              </a:solidFill>
            </a:endParaRPr>
          </a:p>
          <a:p>
            <a:pPr algn="just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Overcoming fragmentation 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just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</a:rPr>
              <a:t>Public-private aggregations of stakeholders in a specific thematic area of strategic relevance for Italian   industry</a:t>
            </a:r>
          </a:p>
          <a:p>
            <a:pPr algn="just">
              <a:buFont typeface="Wingdings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Cooperation between public and private R&amp;I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334767" y="2397929"/>
            <a:ext cx="2283829" cy="64633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rgbClr val="0000CC"/>
                </a:solidFill>
              </a:rPr>
              <a:t>CLUSTER NAZIONALE BLUE GROWTH</a:t>
            </a:r>
          </a:p>
        </p:txBody>
      </p:sp>
      <p:pic>
        <p:nvPicPr>
          <p:cNvPr id="11" name="Immagine 5" descr="fascia_alt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" y="3314"/>
            <a:ext cx="914367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2"/>
          <p:cNvSpPr/>
          <p:nvPr/>
        </p:nvSpPr>
        <p:spPr>
          <a:xfrm>
            <a:off x="1493862" y="3314"/>
            <a:ext cx="5982820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The Actors Boosting </a:t>
            </a:r>
          </a:p>
          <a:p>
            <a:pPr algn="ctr"/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Italian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Biorefineries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and </a:t>
            </a:r>
            <a:r>
              <a:rPr lang="en-US" sz="3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Bioeconomy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 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3" descr="cid:_1_098191DC09818F9C004ED181C1257DEA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96" y="1893562"/>
            <a:ext cx="2578750" cy="202430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18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0087" y="1286374"/>
            <a:ext cx="3215501" cy="400110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Apex New Heavy" pitchFamily="50" charset="0"/>
                <a:cs typeface="Arial" panose="020B0604020202020204" pitchFamily="34" charset="0"/>
              </a:rPr>
              <a:t>103 </a:t>
            </a:r>
            <a:r>
              <a:rPr lang="it-IT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Apex New Heavy" pitchFamily="50" charset="0"/>
                <a:cs typeface="Arial" panose="020B0604020202020204" pitchFamily="34" charset="0"/>
              </a:rPr>
              <a:t>REALTÀ ADERENTI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10087" y="3600741"/>
            <a:ext cx="3723468" cy="400110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Apex New Heavy" pitchFamily="50" charset="0"/>
                <a:cs typeface="Arial" panose="020B0604020202020204" pitchFamily="34" charset="0"/>
              </a:rPr>
              <a:t>4 </a:t>
            </a:r>
            <a:r>
              <a:rPr lang="it-IT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Apex New Heavy" pitchFamily="50" charset="0"/>
                <a:cs typeface="Arial" panose="020B0604020202020204" pitchFamily="34" charset="0"/>
              </a:rPr>
              <a:t>SOCI FONDATORI</a:t>
            </a: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6875715" y="4101641"/>
            <a:ext cx="1772410" cy="2248755"/>
            <a:chOff x="567" y="845"/>
            <a:chExt cx="2358" cy="3112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2197" y="3402"/>
              <a:ext cx="32" cy="36"/>
            </a:xfrm>
            <a:custGeom>
              <a:avLst/>
              <a:gdLst>
                <a:gd name="T0" fmla="*/ 0 w 26"/>
                <a:gd name="T1" fmla="*/ 11 h 27"/>
                <a:gd name="T2" fmla="*/ 7 w 26"/>
                <a:gd name="T3" fmla="*/ 26 h 27"/>
                <a:gd name="T4" fmla="*/ 15 w 26"/>
                <a:gd name="T5" fmla="*/ 26 h 27"/>
                <a:gd name="T6" fmla="*/ 25 w 26"/>
                <a:gd name="T7" fmla="*/ 14 h 27"/>
                <a:gd name="T8" fmla="*/ 25 w 26"/>
                <a:gd name="T9" fmla="*/ 7 h 27"/>
                <a:gd name="T10" fmla="*/ 21 w 26"/>
                <a:gd name="T11" fmla="*/ 7 h 27"/>
                <a:gd name="T12" fmla="*/ 15 w 26"/>
                <a:gd name="T13" fmla="*/ 3 h 27"/>
                <a:gd name="T14" fmla="*/ 11 w 26"/>
                <a:gd name="T15" fmla="*/ 0 h 27"/>
                <a:gd name="T16" fmla="*/ 3 w 26"/>
                <a:gd name="T17" fmla="*/ 3 h 27"/>
                <a:gd name="T18" fmla="*/ 0 w 26"/>
                <a:gd name="T1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7">
                  <a:moveTo>
                    <a:pt x="0" y="11"/>
                  </a:moveTo>
                  <a:lnTo>
                    <a:pt x="7" y="26"/>
                  </a:lnTo>
                  <a:lnTo>
                    <a:pt x="15" y="26"/>
                  </a:lnTo>
                  <a:lnTo>
                    <a:pt x="25" y="14"/>
                  </a:lnTo>
                  <a:lnTo>
                    <a:pt x="25" y="7"/>
                  </a:lnTo>
                  <a:lnTo>
                    <a:pt x="21" y="7"/>
                  </a:lnTo>
                  <a:lnTo>
                    <a:pt x="15" y="3"/>
                  </a:lnTo>
                  <a:lnTo>
                    <a:pt x="11" y="0"/>
                  </a:lnTo>
                  <a:lnTo>
                    <a:pt x="3" y="3"/>
                  </a:lnTo>
                  <a:lnTo>
                    <a:pt x="0" y="1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178" y="3381"/>
              <a:ext cx="30" cy="38"/>
            </a:xfrm>
            <a:custGeom>
              <a:avLst/>
              <a:gdLst>
                <a:gd name="T0" fmla="*/ 0 w 25"/>
                <a:gd name="T1" fmla="*/ 12 h 29"/>
                <a:gd name="T2" fmla="*/ 0 w 25"/>
                <a:gd name="T3" fmla="*/ 8 h 29"/>
                <a:gd name="T4" fmla="*/ 7 w 25"/>
                <a:gd name="T5" fmla="*/ 0 h 29"/>
                <a:gd name="T6" fmla="*/ 14 w 25"/>
                <a:gd name="T7" fmla="*/ 0 h 29"/>
                <a:gd name="T8" fmla="*/ 24 w 25"/>
                <a:gd name="T9" fmla="*/ 4 h 29"/>
                <a:gd name="T10" fmla="*/ 24 w 25"/>
                <a:gd name="T11" fmla="*/ 8 h 29"/>
                <a:gd name="T12" fmla="*/ 14 w 25"/>
                <a:gd name="T13" fmla="*/ 28 h 29"/>
                <a:gd name="T14" fmla="*/ 11 w 25"/>
                <a:gd name="T15" fmla="*/ 17 h 29"/>
                <a:gd name="T16" fmla="*/ 3 w 25"/>
                <a:gd name="T17" fmla="*/ 17 h 29"/>
                <a:gd name="T18" fmla="*/ 0 w 25"/>
                <a:gd name="T19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9">
                  <a:moveTo>
                    <a:pt x="0" y="12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14" y="0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14" y="28"/>
                  </a:lnTo>
                  <a:lnTo>
                    <a:pt x="11" y="17"/>
                  </a:lnTo>
                  <a:lnTo>
                    <a:pt x="3" y="17"/>
                  </a:lnTo>
                  <a:lnTo>
                    <a:pt x="0" y="12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1642" y="3589"/>
              <a:ext cx="32" cy="37"/>
            </a:xfrm>
            <a:custGeom>
              <a:avLst/>
              <a:gdLst>
                <a:gd name="T0" fmla="*/ 0 w 26"/>
                <a:gd name="T1" fmla="*/ 0 h 28"/>
                <a:gd name="T2" fmla="*/ 6 w 26"/>
                <a:gd name="T3" fmla="*/ 0 h 28"/>
                <a:gd name="T4" fmla="*/ 13 w 26"/>
                <a:gd name="T5" fmla="*/ 0 h 28"/>
                <a:gd name="T6" fmla="*/ 20 w 26"/>
                <a:gd name="T7" fmla="*/ 20 h 28"/>
                <a:gd name="T8" fmla="*/ 25 w 26"/>
                <a:gd name="T9" fmla="*/ 27 h 28"/>
                <a:gd name="T10" fmla="*/ 20 w 26"/>
                <a:gd name="T11" fmla="*/ 27 h 28"/>
                <a:gd name="T12" fmla="*/ 3 w 26"/>
                <a:gd name="T13" fmla="*/ 20 h 28"/>
                <a:gd name="T14" fmla="*/ 0 w 26"/>
                <a:gd name="T1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8">
                  <a:moveTo>
                    <a:pt x="0" y="0"/>
                  </a:moveTo>
                  <a:lnTo>
                    <a:pt x="6" y="0"/>
                  </a:lnTo>
                  <a:lnTo>
                    <a:pt x="13" y="0"/>
                  </a:lnTo>
                  <a:lnTo>
                    <a:pt x="20" y="20"/>
                  </a:lnTo>
                  <a:lnTo>
                    <a:pt x="25" y="27"/>
                  </a:lnTo>
                  <a:lnTo>
                    <a:pt x="20" y="27"/>
                  </a:lnTo>
                  <a:lnTo>
                    <a:pt x="3" y="2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2208" y="3432"/>
              <a:ext cx="32" cy="36"/>
            </a:xfrm>
            <a:custGeom>
              <a:avLst/>
              <a:gdLst>
                <a:gd name="T0" fmla="*/ 0 w 26"/>
                <a:gd name="T1" fmla="*/ 15 h 27"/>
                <a:gd name="T2" fmla="*/ 8 w 26"/>
                <a:gd name="T3" fmla="*/ 20 h 27"/>
                <a:gd name="T4" fmla="*/ 19 w 26"/>
                <a:gd name="T5" fmla="*/ 26 h 27"/>
                <a:gd name="T6" fmla="*/ 25 w 26"/>
                <a:gd name="T7" fmla="*/ 26 h 27"/>
                <a:gd name="T8" fmla="*/ 25 w 26"/>
                <a:gd name="T9" fmla="*/ 20 h 27"/>
                <a:gd name="T10" fmla="*/ 19 w 26"/>
                <a:gd name="T11" fmla="*/ 10 h 27"/>
                <a:gd name="T12" fmla="*/ 8 w 26"/>
                <a:gd name="T13" fmla="*/ 0 h 27"/>
                <a:gd name="T14" fmla="*/ 0 w 26"/>
                <a:gd name="T15" fmla="*/ 5 h 27"/>
                <a:gd name="T16" fmla="*/ 0 w 26"/>
                <a:gd name="T17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7">
                  <a:moveTo>
                    <a:pt x="0" y="15"/>
                  </a:moveTo>
                  <a:lnTo>
                    <a:pt x="8" y="20"/>
                  </a:lnTo>
                  <a:lnTo>
                    <a:pt x="19" y="26"/>
                  </a:lnTo>
                  <a:lnTo>
                    <a:pt x="25" y="26"/>
                  </a:lnTo>
                  <a:lnTo>
                    <a:pt x="25" y="20"/>
                  </a:lnTo>
                  <a:lnTo>
                    <a:pt x="19" y="10"/>
                  </a:lnTo>
                  <a:lnTo>
                    <a:pt x="8" y="0"/>
                  </a:lnTo>
                  <a:lnTo>
                    <a:pt x="0" y="5"/>
                  </a:lnTo>
                  <a:lnTo>
                    <a:pt x="0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1956" y="2752"/>
              <a:ext cx="32" cy="36"/>
            </a:xfrm>
            <a:custGeom>
              <a:avLst/>
              <a:gdLst>
                <a:gd name="T0" fmla="*/ 0 w 26"/>
                <a:gd name="T1" fmla="*/ 6 h 27"/>
                <a:gd name="T2" fmla="*/ 2 w 26"/>
                <a:gd name="T3" fmla="*/ 3 h 27"/>
                <a:gd name="T4" fmla="*/ 7 w 26"/>
                <a:gd name="T5" fmla="*/ 0 h 27"/>
                <a:gd name="T6" fmla="*/ 10 w 26"/>
                <a:gd name="T7" fmla="*/ 3 h 27"/>
                <a:gd name="T8" fmla="*/ 17 w 26"/>
                <a:gd name="T9" fmla="*/ 3 h 27"/>
                <a:gd name="T10" fmla="*/ 25 w 26"/>
                <a:gd name="T11" fmla="*/ 6 h 27"/>
                <a:gd name="T12" fmla="*/ 25 w 26"/>
                <a:gd name="T13" fmla="*/ 22 h 27"/>
                <a:gd name="T14" fmla="*/ 19 w 26"/>
                <a:gd name="T15" fmla="*/ 26 h 27"/>
                <a:gd name="T16" fmla="*/ 14 w 26"/>
                <a:gd name="T17" fmla="*/ 26 h 27"/>
                <a:gd name="T18" fmla="*/ 5 w 26"/>
                <a:gd name="T19" fmla="*/ 22 h 27"/>
                <a:gd name="T20" fmla="*/ 2 w 26"/>
                <a:gd name="T21" fmla="*/ 13 h 27"/>
                <a:gd name="T22" fmla="*/ 0 w 26"/>
                <a:gd name="T23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7">
                  <a:moveTo>
                    <a:pt x="0" y="6"/>
                  </a:moveTo>
                  <a:lnTo>
                    <a:pt x="2" y="3"/>
                  </a:lnTo>
                  <a:lnTo>
                    <a:pt x="7" y="0"/>
                  </a:lnTo>
                  <a:lnTo>
                    <a:pt x="10" y="3"/>
                  </a:lnTo>
                  <a:lnTo>
                    <a:pt x="17" y="3"/>
                  </a:lnTo>
                  <a:lnTo>
                    <a:pt x="25" y="6"/>
                  </a:lnTo>
                  <a:lnTo>
                    <a:pt x="25" y="22"/>
                  </a:lnTo>
                  <a:lnTo>
                    <a:pt x="19" y="26"/>
                  </a:lnTo>
                  <a:lnTo>
                    <a:pt x="14" y="26"/>
                  </a:lnTo>
                  <a:lnTo>
                    <a:pt x="5" y="22"/>
                  </a:lnTo>
                  <a:lnTo>
                    <a:pt x="2" y="13"/>
                  </a:lnTo>
                  <a:lnTo>
                    <a:pt x="0" y="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2033" y="2798"/>
              <a:ext cx="32" cy="38"/>
            </a:xfrm>
            <a:custGeom>
              <a:avLst/>
              <a:gdLst>
                <a:gd name="T0" fmla="*/ 0 w 26"/>
                <a:gd name="T1" fmla="*/ 0 h 28"/>
                <a:gd name="T2" fmla="*/ 0 w 26"/>
                <a:gd name="T3" fmla="*/ 18 h 28"/>
                <a:gd name="T4" fmla="*/ 4 w 26"/>
                <a:gd name="T5" fmla="*/ 27 h 28"/>
                <a:gd name="T6" fmla="*/ 13 w 26"/>
                <a:gd name="T7" fmla="*/ 27 h 28"/>
                <a:gd name="T8" fmla="*/ 25 w 26"/>
                <a:gd name="T9" fmla="*/ 18 h 28"/>
                <a:gd name="T10" fmla="*/ 25 w 26"/>
                <a:gd name="T11" fmla="*/ 9 h 28"/>
                <a:gd name="T12" fmla="*/ 20 w 26"/>
                <a:gd name="T13" fmla="*/ 0 h 28"/>
                <a:gd name="T14" fmla="*/ 9 w 26"/>
                <a:gd name="T15" fmla="*/ 0 h 28"/>
                <a:gd name="T16" fmla="*/ 0 w 26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8">
                  <a:moveTo>
                    <a:pt x="0" y="0"/>
                  </a:moveTo>
                  <a:lnTo>
                    <a:pt x="0" y="18"/>
                  </a:lnTo>
                  <a:lnTo>
                    <a:pt x="4" y="27"/>
                  </a:lnTo>
                  <a:lnTo>
                    <a:pt x="13" y="27"/>
                  </a:lnTo>
                  <a:lnTo>
                    <a:pt x="25" y="18"/>
                  </a:lnTo>
                  <a:lnTo>
                    <a:pt x="25" y="9"/>
                  </a:lnTo>
                  <a:lnTo>
                    <a:pt x="20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824" y="3209"/>
              <a:ext cx="32" cy="45"/>
            </a:xfrm>
            <a:custGeom>
              <a:avLst/>
              <a:gdLst>
                <a:gd name="T0" fmla="*/ 0 w 26"/>
                <a:gd name="T1" fmla="*/ 14 h 34"/>
                <a:gd name="T2" fmla="*/ 6 w 26"/>
                <a:gd name="T3" fmla="*/ 23 h 34"/>
                <a:gd name="T4" fmla="*/ 6 w 26"/>
                <a:gd name="T5" fmla="*/ 33 h 34"/>
                <a:gd name="T6" fmla="*/ 16 w 26"/>
                <a:gd name="T7" fmla="*/ 33 h 34"/>
                <a:gd name="T8" fmla="*/ 25 w 26"/>
                <a:gd name="T9" fmla="*/ 30 h 34"/>
                <a:gd name="T10" fmla="*/ 25 w 26"/>
                <a:gd name="T11" fmla="*/ 7 h 34"/>
                <a:gd name="T12" fmla="*/ 20 w 26"/>
                <a:gd name="T13" fmla="*/ 2 h 34"/>
                <a:gd name="T14" fmla="*/ 10 w 26"/>
                <a:gd name="T15" fmla="*/ 0 h 34"/>
                <a:gd name="T16" fmla="*/ 3 w 26"/>
                <a:gd name="T17" fmla="*/ 0 h 34"/>
                <a:gd name="T18" fmla="*/ 0 w 26"/>
                <a:gd name="T19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4">
                  <a:moveTo>
                    <a:pt x="0" y="14"/>
                  </a:moveTo>
                  <a:lnTo>
                    <a:pt x="6" y="23"/>
                  </a:lnTo>
                  <a:lnTo>
                    <a:pt x="6" y="33"/>
                  </a:lnTo>
                  <a:lnTo>
                    <a:pt x="16" y="33"/>
                  </a:lnTo>
                  <a:lnTo>
                    <a:pt x="25" y="30"/>
                  </a:lnTo>
                  <a:lnTo>
                    <a:pt x="25" y="7"/>
                  </a:lnTo>
                  <a:lnTo>
                    <a:pt x="20" y="2"/>
                  </a:lnTo>
                  <a:lnTo>
                    <a:pt x="10" y="0"/>
                  </a:lnTo>
                  <a:lnTo>
                    <a:pt x="3" y="0"/>
                  </a:lnTo>
                  <a:lnTo>
                    <a:pt x="0" y="1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1335" y="968"/>
              <a:ext cx="466" cy="570"/>
            </a:xfrm>
            <a:custGeom>
              <a:avLst/>
              <a:gdLst>
                <a:gd name="T0" fmla="*/ 78 w 378"/>
                <a:gd name="T1" fmla="*/ 201 h 428"/>
                <a:gd name="T2" fmla="*/ 110 w 378"/>
                <a:gd name="T3" fmla="*/ 168 h 428"/>
                <a:gd name="T4" fmla="*/ 135 w 378"/>
                <a:gd name="T5" fmla="*/ 156 h 428"/>
                <a:gd name="T6" fmla="*/ 149 w 378"/>
                <a:gd name="T7" fmla="*/ 130 h 428"/>
                <a:gd name="T8" fmla="*/ 177 w 378"/>
                <a:gd name="T9" fmla="*/ 119 h 428"/>
                <a:gd name="T10" fmla="*/ 191 w 378"/>
                <a:gd name="T11" fmla="*/ 90 h 428"/>
                <a:gd name="T12" fmla="*/ 186 w 378"/>
                <a:gd name="T13" fmla="*/ 52 h 428"/>
                <a:gd name="T14" fmla="*/ 202 w 378"/>
                <a:gd name="T15" fmla="*/ 25 h 428"/>
                <a:gd name="T16" fmla="*/ 230 w 378"/>
                <a:gd name="T17" fmla="*/ 14 h 428"/>
                <a:gd name="T18" fmla="*/ 259 w 378"/>
                <a:gd name="T19" fmla="*/ 0 h 428"/>
                <a:gd name="T20" fmla="*/ 306 w 378"/>
                <a:gd name="T21" fmla="*/ 31 h 428"/>
                <a:gd name="T22" fmla="*/ 271 w 378"/>
                <a:gd name="T23" fmla="*/ 66 h 428"/>
                <a:gd name="T24" fmla="*/ 257 w 378"/>
                <a:gd name="T25" fmla="*/ 107 h 428"/>
                <a:gd name="T26" fmla="*/ 267 w 378"/>
                <a:gd name="T27" fmla="*/ 140 h 428"/>
                <a:gd name="T28" fmla="*/ 261 w 378"/>
                <a:gd name="T29" fmla="*/ 158 h 428"/>
                <a:gd name="T30" fmla="*/ 283 w 378"/>
                <a:gd name="T31" fmla="*/ 173 h 428"/>
                <a:gd name="T32" fmla="*/ 298 w 378"/>
                <a:gd name="T33" fmla="*/ 190 h 428"/>
                <a:gd name="T34" fmla="*/ 352 w 378"/>
                <a:gd name="T35" fmla="*/ 182 h 428"/>
                <a:gd name="T36" fmla="*/ 366 w 378"/>
                <a:gd name="T37" fmla="*/ 216 h 428"/>
                <a:gd name="T38" fmla="*/ 368 w 378"/>
                <a:gd name="T39" fmla="*/ 230 h 428"/>
                <a:gd name="T40" fmla="*/ 349 w 378"/>
                <a:gd name="T41" fmla="*/ 239 h 428"/>
                <a:gd name="T42" fmla="*/ 269 w 378"/>
                <a:gd name="T43" fmla="*/ 282 h 428"/>
                <a:gd name="T44" fmla="*/ 271 w 378"/>
                <a:gd name="T45" fmla="*/ 276 h 428"/>
                <a:gd name="T46" fmla="*/ 285 w 378"/>
                <a:gd name="T47" fmla="*/ 261 h 428"/>
                <a:gd name="T48" fmla="*/ 269 w 378"/>
                <a:gd name="T49" fmla="*/ 265 h 428"/>
                <a:gd name="T50" fmla="*/ 248 w 378"/>
                <a:gd name="T51" fmla="*/ 272 h 428"/>
                <a:gd name="T52" fmla="*/ 234 w 378"/>
                <a:gd name="T53" fmla="*/ 325 h 428"/>
                <a:gd name="T54" fmla="*/ 244 w 378"/>
                <a:gd name="T55" fmla="*/ 332 h 428"/>
                <a:gd name="T56" fmla="*/ 248 w 378"/>
                <a:gd name="T57" fmla="*/ 360 h 428"/>
                <a:gd name="T58" fmla="*/ 265 w 378"/>
                <a:gd name="T59" fmla="*/ 372 h 428"/>
                <a:gd name="T60" fmla="*/ 280 w 378"/>
                <a:gd name="T61" fmla="*/ 389 h 428"/>
                <a:gd name="T62" fmla="*/ 273 w 378"/>
                <a:gd name="T63" fmla="*/ 415 h 428"/>
                <a:gd name="T64" fmla="*/ 261 w 378"/>
                <a:gd name="T65" fmla="*/ 411 h 428"/>
                <a:gd name="T66" fmla="*/ 253 w 378"/>
                <a:gd name="T67" fmla="*/ 422 h 428"/>
                <a:gd name="T68" fmla="*/ 244 w 378"/>
                <a:gd name="T69" fmla="*/ 396 h 428"/>
                <a:gd name="T70" fmla="*/ 220 w 378"/>
                <a:gd name="T71" fmla="*/ 389 h 428"/>
                <a:gd name="T72" fmla="*/ 168 w 378"/>
                <a:gd name="T73" fmla="*/ 394 h 428"/>
                <a:gd name="T74" fmla="*/ 127 w 378"/>
                <a:gd name="T75" fmla="*/ 396 h 428"/>
                <a:gd name="T76" fmla="*/ 84 w 378"/>
                <a:gd name="T77" fmla="*/ 368 h 428"/>
                <a:gd name="T78" fmla="*/ 55 w 378"/>
                <a:gd name="T79" fmla="*/ 344 h 428"/>
                <a:gd name="T80" fmla="*/ 20 w 378"/>
                <a:gd name="T81" fmla="*/ 315 h 428"/>
                <a:gd name="T82" fmla="*/ 0 w 378"/>
                <a:gd name="T83" fmla="*/ 291 h 428"/>
                <a:gd name="T84" fmla="*/ 30 w 378"/>
                <a:gd name="T85" fmla="*/ 201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8" h="428">
                  <a:moveTo>
                    <a:pt x="66" y="214"/>
                  </a:moveTo>
                  <a:lnTo>
                    <a:pt x="76" y="211"/>
                  </a:lnTo>
                  <a:lnTo>
                    <a:pt x="78" y="201"/>
                  </a:lnTo>
                  <a:lnTo>
                    <a:pt x="98" y="180"/>
                  </a:lnTo>
                  <a:lnTo>
                    <a:pt x="105" y="175"/>
                  </a:lnTo>
                  <a:lnTo>
                    <a:pt x="110" y="168"/>
                  </a:lnTo>
                  <a:lnTo>
                    <a:pt x="121" y="166"/>
                  </a:lnTo>
                  <a:lnTo>
                    <a:pt x="129" y="158"/>
                  </a:lnTo>
                  <a:lnTo>
                    <a:pt x="135" y="156"/>
                  </a:lnTo>
                  <a:lnTo>
                    <a:pt x="149" y="158"/>
                  </a:lnTo>
                  <a:lnTo>
                    <a:pt x="152" y="147"/>
                  </a:lnTo>
                  <a:lnTo>
                    <a:pt x="149" y="130"/>
                  </a:lnTo>
                  <a:lnTo>
                    <a:pt x="154" y="126"/>
                  </a:lnTo>
                  <a:lnTo>
                    <a:pt x="166" y="123"/>
                  </a:lnTo>
                  <a:lnTo>
                    <a:pt x="177" y="119"/>
                  </a:lnTo>
                  <a:lnTo>
                    <a:pt x="186" y="111"/>
                  </a:lnTo>
                  <a:lnTo>
                    <a:pt x="191" y="100"/>
                  </a:lnTo>
                  <a:lnTo>
                    <a:pt x="191" y="90"/>
                  </a:lnTo>
                  <a:lnTo>
                    <a:pt x="179" y="74"/>
                  </a:lnTo>
                  <a:lnTo>
                    <a:pt x="181" y="59"/>
                  </a:lnTo>
                  <a:lnTo>
                    <a:pt x="186" y="52"/>
                  </a:lnTo>
                  <a:lnTo>
                    <a:pt x="186" y="38"/>
                  </a:lnTo>
                  <a:lnTo>
                    <a:pt x="191" y="29"/>
                  </a:lnTo>
                  <a:lnTo>
                    <a:pt x="202" y="25"/>
                  </a:lnTo>
                  <a:lnTo>
                    <a:pt x="211" y="19"/>
                  </a:lnTo>
                  <a:lnTo>
                    <a:pt x="218" y="10"/>
                  </a:lnTo>
                  <a:lnTo>
                    <a:pt x="230" y="14"/>
                  </a:lnTo>
                  <a:lnTo>
                    <a:pt x="239" y="12"/>
                  </a:lnTo>
                  <a:lnTo>
                    <a:pt x="250" y="7"/>
                  </a:lnTo>
                  <a:lnTo>
                    <a:pt x="259" y="0"/>
                  </a:lnTo>
                  <a:lnTo>
                    <a:pt x="290" y="10"/>
                  </a:lnTo>
                  <a:lnTo>
                    <a:pt x="306" y="12"/>
                  </a:lnTo>
                  <a:lnTo>
                    <a:pt x="306" y="31"/>
                  </a:lnTo>
                  <a:lnTo>
                    <a:pt x="280" y="52"/>
                  </a:lnTo>
                  <a:lnTo>
                    <a:pt x="280" y="59"/>
                  </a:lnTo>
                  <a:lnTo>
                    <a:pt x="271" y="66"/>
                  </a:lnTo>
                  <a:lnTo>
                    <a:pt x="269" y="81"/>
                  </a:lnTo>
                  <a:lnTo>
                    <a:pt x="259" y="100"/>
                  </a:lnTo>
                  <a:lnTo>
                    <a:pt x="257" y="107"/>
                  </a:lnTo>
                  <a:lnTo>
                    <a:pt x="267" y="121"/>
                  </a:lnTo>
                  <a:lnTo>
                    <a:pt x="267" y="130"/>
                  </a:lnTo>
                  <a:lnTo>
                    <a:pt x="267" y="140"/>
                  </a:lnTo>
                  <a:lnTo>
                    <a:pt x="261" y="145"/>
                  </a:lnTo>
                  <a:lnTo>
                    <a:pt x="259" y="152"/>
                  </a:lnTo>
                  <a:lnTo>
                    <a:pt x="261" y="158"/>
                  </a:lnTo>
                  <a:lnTo>
                    <a:pt x="269" y="164"/>
                  </a:lnTo>
                  <a:lnTo>
                    <a:pt x="275" y="166"/>
                  </a:lnTo>
                  <a:lnTo>
                    <a:pt x="283" y="173"/>
                  </a:lnTo>
                  <a:lnTo>
                    <a:pt x="285" y="182"/>
                  </a:lnTo>
                  <a:lnTo>
                    <a:pt x="292" y="185"/>
                  </a:lnTo>
                  <a:lnTo>
                    <a:pt x="298" y="190"/>
                  </a:lnTo>
                  <a:lnTo>
                    <a:pt x="327" y="180"/>
                  </a:lnTo>
                  <a:lnTo>
                    <a:pt x="335" y="180"/>
                  </a:lnTo>
                  <a:lnTo>
                    <a:pt x="352" y="182"/>
                  </a:lnTo>
                  <a:lnTo>
                    <a:pt x="358" y="194"/>
                  </a:lnTo>
                  <a:lnTo>
                    <a:pt x="361" y="211"/>
                  </a:lnTo>
                  <a:lnTo>
                    <a:pt x="366" y="216"/>
                  </a:lnTo>
                  <a:lnTo>
                    <a:pt x="363" y="223"/>
                  </a:lnTo>
                  <a:lnTo>
                    <a:pt x="377" y="225"/>
                  </a:lnTo>
                  <a:lnTo>
                    <a:pt x="368" y="230"/>
                  </a:lnTo>
                  <a:lnTo>
                    <a:pt x="366" y="237"/>
                  </a:lnTo>
                  <a:lnTo>
                    <a:pt x="361" y="239"/>
                  </a:lnTo>
                  <a:lnTo>
                    <a:pt x="349" y="239"/>
                  </a:lnTo>
                  <a:lnTo>
                    <a:pt x="319" y="256"/>
                  </a:lnTo>
                  <a:lnTo>
                    <a:pt x="296" y="27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71" y="276"/>
                  </a:lnTo>
                  <a:lnTo>
                    <a:pt x="275" y="270"/>
                  </a:lnTo>
                  <a:lnTo>
                    <a:pt x="285" y="265"/>
                  </a:lnTo>
                  <a:lnTo>
                    <a:pt x="285" y="261"/>
                  </a:lnTo>
                  <a:lnTo>
                    <a:pt x="278" y="259"/>
                  </a:lnTo>
                  <a:lnTo>
                    <a:pt x="275" y="265"/>
                  </a:lnTo>
                  <a:lnTo>
                    <a:pt x="269" y="265"/>
                  </a:lnTo>
                  <a:lnTo>
                    <a:pt x="267" y="268"/>
                  </a:lnTo>
                  <a:lnTo>
                    <a:pt x="255" y="268"/>
                  </a:lnTo>
                  <a:lnTo>
                    <a:pt x="248" y="272"/>
                  </a:lnTo>
                  <a:lnTo>
                    <a:pt x="244" y="278"/>
                  </a:lnTo>
                  <a:lnTo>
                    <a:pt x="234" y="313"/>
                  </a:lnTo>
                  <a:lnTo>
                    <a:pt x="234" y="325"/>
                  </a:lnTo>
                  <a:lnTo>
                    <a:pt x="236" y="336"/>
                  </a:lnTo>
                  <a:lnTo>
                    <a:pt x="241" y="336"/>
                  </a:lnTo>
                  <a:lnTo>
                    <a:pt x="244" y="332"/>
                  </a:lnTo>
                  <a:lnTo>
                    <a:pt x="246" y="334"/>
                  </a:lnTo>
                  <a:lnTo>
                    <a:pt x="248" y="349"/>
                  </a:lnTo>
                  <a:lnTo>
                    <a:pt x="248" y="360"/>
                  </a:lnTo>
                  <a:lnTo>
                    <a:pt x="257" y="366"/>
                  </a:lnTo>
                  <a:lnTo>
                    <a:pt x="259" y="372"/>
                  </a:lnTo>
                  <a:lnTo>
                    <a:pt x="265" y="372"/>
                  </a:lnTo>
                  <a:lnTo>
                    <a:pt x="269" y="377"/>
                  </a:lnTo>
                  <a:lnTo>
                    <a:pt x="278" y="381"/>
                  </a:lnTo>
                  <a:lnTo>
                    <a:pt x="280" y="389"/>
                  </a:lnTo>
                  <a:lnTo>
                    <a:pt x="275" y="398"/>
                  </a:lnTo>
                  <a:lnTo>
                    <a:pt x="275" y="407"/>
                  </a:lnTo>
                  <a:lnTo>
                    <a:pt x="273" y="415"/>
                  </a:lnTo>
                  <a:lnTo>
                    <a:pt x="271" y="417"/>
                  </a:lnTo>
                  <a:lnTo>
                    <a:pt x="269" y="413"/>
                  </a:lnTo>
                  <a:lnTo>
                    <a:pt x="261" y="411"/>
                  </a:lnTo>
                  <a:lnTo>
                    <a:pt x="265" y="422"/>
                  </a:lnTo>
                  <a:lnTo>
                    <a:pt x="259" y="427"/>
                  </a:lnTo>
                  <a:lnTo>
                    <a:pt x="253" y="422"/>
                  </a:lnTo>
                  <a:lnTo>
                    <a:pt x="250" y="415"/>
                  </a:lnTo>
                  <a:lnTo>
                    <a:pt x="248" y="403"/>
                  </a:lnTo>
                  <a:lnTo>
                    <a:pt x="244" y="396"/>
                  </a:lnTo>
                  <a:lnTo>
                    <a:pt x="239" y="394"/>
                  </a:lnTo>
                  <a:lnTo>
                    <a:pt x="230" y="394"/>
                  </a:lnTo>
                  <a:lnTo>
                    <a:pt x="220" y="389"/>
                  </a:lnTo>
                  <a:lnTo>
                    <a:pt x="186" y="387"/>
                  </a:lnTo>
                  <a:lnTo>
                    <a:pt x="174" y="389"/>
                  </a:lnTo>
                  <a:lnTo>
                    <a:pt x="168" y="394"/>
                  </a:lnTo>
                  <a:lnTo>
                    <a:pt x="158" y="398"/>
                  </a:lnTo>
                  <a:lnTo>
                    <a:pt x="140" y="405"/>
                  </a:lnTo>
                  <a:lnTo>
                    <a:pt x="127" y="396"/>
                  </a:lnTo>
                  <a:lnTo>
                    <a:pt x="105" y="387"/>
                  </a:lnTo>
                  <a:lnTo>
                    <a:pt x="92" y="370"/>
                  </a:lnTo>
                  <a:lnTo>
                    <a:pt x="84" y="368"/>
                  </a:lnTo>
                  <a:lnTo>
                    <a:pt x="80" y="358"/>
                  </a:lnTo>
                  <a:lnTo>
                    <a:pt x="57" y="351"/>
                  </a:lnTo>
                  <a:lnTo>
                    <a:pt x="55" y="344"/>
                  </a:lnTo>
                  <a:lnTo>
                    <a:pt x="36" y="344"/>
                  </a:lnTo>
                  <a:lnTo>
                    <a:pt x="27" y="325"/>
                  </a:lnTo>
                  <a:lnTo>
                    <a:pt x="20" y="315"/>
                  </a:lnTo>
                  <a:lnTo>
                    <a:pt x="9" y="304"/>
                  </a:lnTo>
                  <a:lnTo>
                    <a:pt x="6" y="299"/>
                  </a:lnTo>
                  <a:lnTo>
                    <a:pt x="0" y="291"/>
                  </a:lnTo>
                  <a:lnTo>
                    <a:pt x="2" y="239"/>
                  </a:lnTo>
                  <a:lnTo>
                    <a:pt x="9" y="237"/>
                  </a:lnTo>
                  <a:lnTo>
                    <a:pt x="30" y="201"/>
                  </a:lnTo>
                  <a:lnTo>
                    <a:pt x="41" y="216"/>
                  </a:lnTo>
                  <a:lnTo>
                    <a:pt x="66" y="214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1568" y="1895"/>
              <a:ext cx="267" cy="352"/>
            </a:xfrm>
            <a:custGeom>
              <a:avLst/>
              <a:gdLst>
                <a:gd name="T0" fmla="*/ 156 w 217"/>
                <a:gd name="T1" fmla="*/ 224 h 264"/>
                <a:gd name="T2" fmla="*/ 128 w 217"/>
                <a:gd name="T3" fmla="*/ 241 h 264"/>
                <a:gd name="T4" fmla="*/ 111 w 217"/>
                <a:gd name="T5" fmla="*/ 260 h 264"/>
                <a:gd name="T6" fmla="*/ 89 w 217"/>
                <a:gd name="T7" fmla="*/ 263 h 264"/>
                <a:gd name="T8" fmla="*/ 75 w 217"/>
                <a:gd name="T9" fmla="*/ 243 h 264"/>
                <a:gd name="T10" fmla="*/ 61 w 217"/>
                <a:gd name="T11" fmla="*/ 234 h 264"/>
                <a:gd name="T12" fmla="*/ 41 w 217"/>
                <a:gd name="T13" fmla="*/ 213 h 264"/>
                <a:gd name="T14" fmla="*/ 20 w 217"/>
                <a:gd name="T15" fmla="*/ 206 h 264"/>
                <a:gd name="T16" fmla="*/ 8 w 217"/>
                <a:gd name="T17" fmla="*/ 194 h 264"/>
                <a:gd name="T18" fmla="*/ 4 w 217"/>
                <a:gd name="T19" fmla="*/ 177 h 264"/>
                <a:gd name="T20" fmla="*/ 6 w 217"/>
                <a:gd name="T21" fmla="*/ 156 h 264"/>
                <a:gd name="T22" fmla="*/ 6 w 217"/>
                <a:gd name="T23" fmla="*/ 140 h 264"/>
                <a:gd name="T24" fmla="*/ 13 w 217"/>
                <a:gd name="T25" fmla="*/ 121 h 264"/>
                <a:gd name="T26" fmla="*/ 8 w 217"/>
                <a:gd name="T27" fmla="*/ 95 h 264"/>
                <a:gd name="T28" fmla="*/ 20 w 217"/>
                <a:gd name="T29" fmla="*/ 85 h 264"/>
                <a:gd name="T30" fmla="*/ 43 w 217"/>
                <a:gd name="T31" fmla="*/ 74 h 264"/>
                <a:gd name="T32" fmla="*/ 45 w 217"/>
                <a:gd name="T33" fmla="*/ 64 h 264"/>
                <a:gd name="T34" fmla="*/ 36 w 217"/>
                <a:gd name="T35" fmla="*/ 57 h 264"/>
                <a:gd name="T36" fmla="*/ 24 w 217"/>
                <a:gd name="T37" fmla="*/ 42 h 264"/>
                <a:gd name="T38" fmla="*/ 41 w 217"/>
                <a:gd name="T39" fmla="*/ 14 h 264"/>
                <a:gd name="T40" fmla="*/ 52 w 217"/>
                <a:gd name="T41" fmla="*/ 10 h 264"/>
                <a:gd name="T42" fmla="*/ 57 w 217"/>
                <a:gd name="T43" fmla="*/ 2 h 264"/>
                <a:gd name="T44" fmla="*/ 80 w 217"/>
                <a:gd name="T45" fmla="*/ 16 h 264"/>
                <a:gd name="T46" fmla="*/ 98 w 217"/>
                <a:gd name="T47" fmla="*/ 23 h 264"/>
                <a:gd name="T48" fmla="*/ 109 w 217"/>
                <a:gd name="T49" fmla="*/ 33 h 264"/>
                <a:gd name="T50" fmla="*/ 135 w 217"/>
                <a:gd name="T51" fmla="*/ 31 h 264"/>
                <a:gd name="T52" fmla="*/ 137 w 217"/>
                <a:gd name="T53" fmla="*/ 52 h 264"/>
                <a:gd name="T54" fmla="*/ 146 w 217"/>
                <a:gd name="T55" fmla="*/ 80 h 264"/>
                <a:gd name="T56" fmla="*/ 154 w 217"/>
                <a:gd name="T57" fmla="*/ 119 h 264"/>
                <a:gd name="T58" fmla="*/ 164 w 217"/>
                <a:gd name="T59" fmla="*/ 137 h 264"/>
                <a:gd name="T60" fmla="*/ 199 w 217"/>
                <a:gd name="T61" fmla="*/ 158 h 264"/>
                <a:gd name="T62" fmla="*/ 216 w 217"/>
                <a:gd name="T63" fmla="*/ 168 h 264"/>
                <a:gd name="T64" fmla="*/ 204 w 217"/>
                <a:gd name="T65" fmla="*/ 179 h 264"/>
                <a:gd name="T66" fmla="*/ 193 w 217"/>
                <a:gd name="T67" fmla="*/ 194 h 264"/>
                <a:gd name="T68" fmla="*/ 183 w 217"/>
                <a:gd name="T69" fmla="*/ 206 h 264"/>
                <a:gd name="T70" fmla="*/ 160 w 217"/>
                <a:gd name="T71" fmla="*/ 215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7" h="264">
                  <a:moveTo>
                    <a:pt x="160" y="215"/>
                  </a:moveTo>
                  <a:lnTo>
                    <a:pt x="156" y="224"/>
                  </a:lnTo>
                  <a:lnTo>
                    <a:pt x="135" y="234"/>
                  </a:lnTo>
                  <a:lnTo>
                    <a:pt x="128" y="241"/>
                  </a:lnTo>
                  <a:lnTo>
                    <a:pt x="115" y="246"/>
                  </a:lnTo>
                  <a:lnTo>
                    <a:pt x="111" y="260"/>
                  </a:lnTo>
                  <a:lnTo>
                    <a:pt x="107" y="263"/>
                  </a:lnTo>
                  <a:lnTo>
                    <a:pt x="89" y="263"/>
                  </a:lnTo>
                  <a:lnTo>
                    <a:pt x="84" y="251"/>
                  </a:lnTo>
                  <a:lnTo>
                    <a:pt x="75" y="243"/>
                  </a:lnTo>
                  <a:lnTo>
                    <a:pt x="66" y="241"/>
                  </a:lnTo>
                  <a:lnTo>
                    <a:pt x="61" y="234"/>
                  </a:lnTo>
                  <a:lnTo>
                    <a:pt x="61" y="224"/>
                  </a:lnTo>
                  <a:lnTo>
                    <a:pt x="41" y="213"/>
                  </a:lnTo>
                  <a:lnTo>
                    <a:pt x="31" y="215"/>
                  </a:lnTo>
                  <a:lnTo>
                    <a:pt x="20" y="206"/>
                  </a:lnTo>
                  <a:lnTo>
                    <a:pt x="10" y="201"/>
                  </a:lnTo>
                  <a:lnTo>
                    <a:pt x="8" y="194"/>
                  </a:lnTo>
                  <a:lnTo>
                    <a:pt x="10" y="187"/>
                  </a:lnTo>
                  <a:lnTo>
                    <a:pt x="4" y="177"/>
                  </a:lnTo>
                  <a:lnTo>
                    <a:pt x="0" y="166"/>
                  </a:lnTo>
                  <a:lnTo>
                    <a:pt x="6" y="156"/>
                  </a:lnTo>
                  <a:lnTo>
                    <a:pt x="8" y="149"/>
                  </a:lnTo>
                  <a:lnTo>
                    <a:pt x="6" y="140"/>
                  </a:lnTo>
                  <a:lnTo>
                    <a:pt x="13" y="128"/>
                  </a:lnTo>
                  <a:lnTo>
                    <a:pt x="13" y="121"/>
                  </a:lnTo>
                  <a:lnTo>
                    <a:pt x="6" y="104"/>
                  </a:lnTo>
                  <a:lnTo>
                    <a:pt x="8" y="95"/>
                  </a:lnTo>
                  <a:lnTo>
                    <a:pt x="16" y="89"/>
                  </a:lnTo>
                  <a:lnTo>
                    <a:pt x="20" y="85"/>
                  </a:lnTo>
                  <a:lnTo>
                    <a:pt x="22" y="78"/>
                  </a:lnTo>
                  <a:lnTo>
                    <a:pt x="43" y="74"/>
                  </a:lnTo>
                  <a:lnTo>
                    <a:pt x="47" y="68"/>
                  </a:lnTo>
                  <a:lnTo>
                    <a:pt x="45" y="64"/>
                  </a:lnTo>
                  <a:lnTo>
                    <a:pt x="39" y="64"/>
                  </a:lnTo>
                  <a:lnTo>
                    <a:pt x="36" y="57"/>
                  </a:lnTo>
                  <a:lnTo>
                    <a:pt x="31" y="52"/>
                  </a:lnTo>
                  <a:lnTo>
                    <a:pt x="24" y="42"/>
                  </a:lnTo>
                  <a:lnTo>
                    <a:pt x="27" y="23"/>
                  </a:lnTo>
                  <a:lnTo>
                    <a:pt x="41" y="14"/>
                  </a:lnTo>
                  <a:lnTo>
                    <a:pt x="47" y="14"/>
                  </a:lnTo>
                  <a:lnTo>
                    <a:pt x="52" y="10"/>
                  </a:lnTo>
                  <a:lnTo>
                    <a:pt x="57" y="0"/>
                  </a:lnTo>
                  <a:lnTo>
                    <a:pt x="57" y="2"/>
                  </a:lnTo>
                  <a:lnTo>
                    <a:pt x="75" y="10"/>
                  </a:lnTo>
                  <a:lnTo>
                    <a:pt x="80" y="16"/>
                  </a:lnTo>
                  <a:lnTo>
                    <a:pt x="84" y="19"/>
                  </a:lnTo>
                  <a:lnTo>
                    <a:pt x="98" y="23"/>
                  </a:lnTo>
                  <a:lnTo>
                    <a:pt x="103" y="31"/>
                  </a:lnTo>
                  <a:lnTo>
                    <a:pt x="109" y="33"/>
                  </a:lnTo>
                  <a:lnTo>
                    <a:pt x="115" y="35"/>
                  </a:lnTo>
                  <a:lnTo>
                    <a:pt x="135" y="31"/>
                  </a:lnTo>
                  <a:lnTo>
                    <a:pt x="142" y="35"/>
                  </a:lnTo>
                  <a:lnTo>
                    <a:pt x="137" y="52"/>
                  </a:lnTo>
                  <a:lnTo>
                    <a:pt x="144" y="68"/>
                  </a:lnTo>
                  <a:lnTo>
                    <a:pt x="146" y="80"/>
                  </a:lnTo>
                  <a:lnTo>
                    <a:pt x="148" y="102"/>
                  </a:lnTo>
                  <a:lnTo>
                    <a:pt x="154" y="119"/>
                  </a:lnTo>
                  <a:lnTo>
                    <a:pt x="156" y="130"/>
                  </a:lnTo>
                  <a:lnTo>
                    <a:pt x="164" y="137"/>
                  </a:lnTo>
                  <a:lnTo>
                    <a:pt x="193" y="156"/>
                  </a:lnTo>
                  <a:lnTo>
                    <a:pt x="199" y="158"/>
                  </a:lnTo>
                  <a:lnTo>
                    <a:pt x="208" y="158"/>
                  </a:lnTo>
                  <a:lnTo>
                    <a:pt x="216" y="168"/>
                  </a:lnTo>
                  <a:lnTo>
                    <a:pt x="211" y="175"/>
                  </a:lnTo>
                  <a:lnTo>
                    <a:pt x="204" y="179"/>
                  </a:lnTo>
                  <a:lnTo>
                    <a:pt x="201" y="189"/>
                  </a:lnTo>
                  <a:lnTo>
                    <a:pt x="193" y="194"/>
                  </a:lnTo>
                  <a:lnTo>
                    <a:pt x="187" y="203"/>
                  </a:lnTo>
                  <a:lnTo>
                    <a:pt x="183" y="206"/>
                  </a:lnTo>
                  <a:lnTo>
                    <a:pt x="176" y="213"/>
                  </a:lnTo>
                  <a:lnTo>
                    <a:pt x="160" y="215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22" name="Group 14"/>
            <p:cNvGrpSpPr>
              <a:grpSpLocks/>
            </p:cNvGrpSpPr>
            <p:nvPr/>
          </p:nvGrpSpPr>
          <p:grpSpPr bwMode="auto">
            <a:xfrm>
              <a:off x="567" y="845"/>
              <a:ext cx="2358" cy="3112"/>
              <a:chOff x="567" y="845"/>
              <a:chExt cx="2358" cy="3112"/>
            </a:xfrm>
          </p:grpSpPr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1680" y="3459"/>
                <a:ext cx="680" cy="498"/>
              </a:xfrm>
              <a:custGeom>
                <a:avLst/>
                <a:gdLst>
                  <a:gd name="T0" fmla="*/ 108 w 552"/>
                  <a:gd name="T1" fmla="*/ 60 h 374"/>
                  <a:gd name="T2" fmla="*/ 106 w 552"/>
                  <a:gd name="T3" fmla="*/ 34 h 374"/>
                  <a:gd name="T4" fmla="*/ 129 w 552"/>
                  <a:gd name="T5" fmla="*/ 32 h 374"/>
                  <a:gd name="T6" fmla="*/ 149 w 552"/>
                  <a:gd name="T7" fmla="*/ 25 h 374"/>
                  <a:gd name="T8" fmla="*/ 159 w 552"/>
                  <a:gd name="T9" fmla="*/ 47 h 374"/>
                  <a:gd name="T10" fmla="*/ 186 w 552"/>
                  <a:gd name="T11" fmla="*/ 53 h 374"/>
                  <a:gd name="T12" fmla="*/ 203 w 552"/>
                  <a:gd name="T13" fmla="*/ 70 h 374"/>
                  <a:gd name="T14" fmla="*/ 230 w 552"/>
                  <a:gd name="T15" fmla="*/ 84 h 374"/>
                  <a:gd name="T16" fmla="*/ 269 w 552"/>
                  <a:gd name="T17" fmla="*/ 70 h 374"/>
                  <a:gd name="T18" fmla="*/ 327 w 552"/>
                  <a:gd name="T19" fmla="*/ 73 h 374"/>
                  <a:gd name="T20" fmla="*/ 349 w 552"/>
                  <a:gd name="T21" fmla="*/ 68 h 374"/>
                  <a:gd name="T22" fmla="*/ 391 w 552"/>
                  <a:gd name="T23" fmla="*/ 39 h 374"/>
                  <a:gd name="T24" fmla="*/ 426 w 552"/>
                  <a:gd name="T25" fmla="*/ 28 h 374"/>
                  <a:gd name="T26" fmla="*/ 444 w 552"/>
                  <a:gd name="T27" fmla="*/ 34 h 374"/>
                  <a:gd name="T28" fmla="*/ 469 w 552"/>
                  <a:gd name="T29" fmla="*/ 30 h 374"/>
                  <a:gd name="T30" fmla="*/ 474 w 552"/>
                  <a:gd name="T31" fmla="*/ 11 h 374"/>
                  <a:gd name="T32" fmla="*/ 481 w 552"/>
                  <a:gd name="T33" fmla="*/ 20 h 374"/>
                  <a:gd name="T34" fmla="*/ 522 w 552"/>
                  <a:gd name="T35" fmla="*/ 2 h 374"/>
                  <a:gd name="T36" fmla="*/ 545 w 552"/>
                  <a:gd name="T37" fmla="*/ 11 h 374"/>
                  <a:gd name="T38" fmla="*/ 504 w 552"/>
                  <a:gd name="T39" fmla="*/ 79 h 374"/>
                  <a:gd name="T40" fmla="*/ 483 w 552"/>
                  <a:gd name="T41" fmla="*/ 120 h 374"/>
                  <a:gd name="T42" fmla="*/ 479 w 552"/>
                  <a:gd name="T43" fmla="*/ 141 h 374"/>
                  <a:gd name="T44" fmla="*/ 472 w 552"/>
                  <a:gd name="T45" fmla="*/ 167 h 374"/>
                  <a:gd name="T46" fmla="*/ 458 w 552"/>
                  <a:gd name="T47" fmla="*/ 188 h 374"/>
                  <a:gd name="T48" fmla="*/ 467 w 552"/>
                  <a:gd name="T49" fmla="*/ 219 h 374"/>
                  <a:gd name="T50" fmla="*/ 479 w 552"/>
                  <a:gd name="T51" fmla="*/ 224 h 374"/>
                  <a:gd name="T52" fmla="*/ 479 w 552"/>
                  <a:gd name="T53" fmla="*/ 240 h 374"/>
                  <a:gd name="T54" fmla="*/ 483 w 552"/>
                  <a:gd name="T55" fmla="*/ 259 h 374"/>
                  <a:gd name="T56" fmla="*/ 495 w 552"/>
                  <a:gd name="T57" fmla="*/ 280 h 374"/>
                  <a:gd name="T58" fmla="*/ 508 w 552"/>
                  <a:gd name="T59" fmla="*/ 287 h 374"/>
                  <a:gd name="T60" fmla="*/ 493 w 552"/>
                  <a:gd name="T61" fmla="*/ 293 h 374"/>
                  <a:gd name="T62" fmla="*/ 469 w 552"/>
                  <a:gd name="T63" fmla="*/ 319 h 374"/>
                  <a:gd name="T64" fmla="*/ 465 w 552"/>
                  <a:gd name="T65" fmla="*/ 356 h 374"/>
                  <a:gd name="T66" fmla="*/ 465 w 552"/>
                  <a:gd name="T67" fmla="*/ 373 h 374"/>
                  <a:gd name="T68" fmla="*/ 440 w 552"/>
                  <a:gd name="T69" fmla="*/ 368 h 374"/>
                  <a:gd name="T70" fmla="*/ 405 w 552"/>
                  <a:gd name="T71" fmla="*/ 361 h 374"/>
                  <a:gd name="T72" fmla="*/ 382 w 552"/>
                  <a:gd name="T73" fmla="*/ 349 h 374"/>
                  <a:gd name="T74" fmla="*/ 357 w 552"/>
                  <a:gd name="T75" fmla="*/ 342 h 374"/>
                  <a:gd name="T76" fmla="*/ 324 w 552"/>
                  <a:gd name="T77" fmla="*/ 295 h 374"/>
                  <a:gd name="T78" fmla="*/ 271 w 552"/>
                  <a:gd name="T79" fmla="*/ 276 h 374"/>
                  <a:gd name="T80" fmla="*/ 244 w 552"/>
                  <a:gd name="T81" fmla="*/ 271 h 374"/>
                  <a:gd name="T82" fmla="*/ 216 w 552"/>
                  <a:gd name="T83" fmla="*/ 259 h 374"/>
                  <a:gd name="T84" fmla="*/ 193 w 552"/>
                  <a:gd name="T85" fmla="*/ 238 h 374"/>
                  <a:gd name="T86" fmla="*/ 166 w 552"/>
                  <a:gd name="T87" fmla="*/ 224 h 374"/>
                  <a:gd name="T88" fmla="*/ 145 w 552"/>
                  <a:gd name="T89" fmla="*/ 210 h 374"/>
                  <a:gd name="T90" fmla="*/ 106 w 552"/>
                  <a:gd name="T91" fmla="*/ 193 h 374"/>
                  <a:gd name="T92" fmla="*/ 85 w 552"/>
                  <a:gd name="T93" fmla="*/ 174 h 374"/>
                  <a:gd name="T94" fmla="*/ 42 w 552"/>
                  <a:gd name="T95" fmla="*/ 176 h 374"/>
                  <a:gd name="T96" fmla="*/ 20 w 552"/>
                  <a:gd name="T97" fmla="*/ 158 h 374"/>
                  <a:gd name="T98" fmla="*/ 7 w 552"/>
                  <a:gd name="T99" fmla="*/ 141 h 374"/>
                  <a:gd name="T100" fmla="*/ 3 w 552"/>
                  <a:gd name="T101" fmla="*/ 126 h 374"/>
                  <a:gd name="T102" fmla="*/ 7 w 552"/>
                  <a:gd name="T103" fmla="*/ 107 h 374"/>
                  <a:gd name="T104" fmla="*/ 11 w 552"/>
                  <a:gd name="T105" fmla="*/ 84 h 374"/>
                  <a:gd name="T106" fmla="*/ 26 w 552"/>
                  <a:gd name="T107" fmla="*/ 58 h 374"/>
                  <a:gd name="T108" fmla="*/ 42 w 552"/>
                  <a:gd name="T109" fmla="*/ 41 h 374"/>
                  <a:gd name="T110" fmla="*/ 53 w 552"/>
                  <a:gd name="T111" fmla="*/ 39 h 374"/>
                  <a:gd name="T112" fmla="*/ 76 w 552"/>
                  <a:gd name="T113" fmla="*/ 68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52" h="374">
                    <a:moveTo>
                      <a:pt x="96" y="70"/>
                    </a:moveTo>
                    <a:lnTo>
                      <a:pt x="104" y="62"/>
                    </a:lnTo>
                    <a:lnTo>
                      <a:pt x="108" y="60"/>
                    </a:lnTo>
                    <a:lnTo>
                      <a:pt x="108" y="51"/>
                    </a:lnTo>
                    <a:lnTo>
                      <a:pt x="108" y="41"/>
                    </a:lnTo>
                    <a:lnTo>
                      <a:pt x="106" y="34"/>
                    </a:lnTo>
                    <a:lnTo>
                      <a:pt x="108" y="32"/>
                    </a:lnTo>
                    <a:lnTo>
                      <a:pt x="124" y="34"/>
                    </a:lnTo>
                    <a:lnTo>
                      <a:pt x="129" y="32"/>
                    </a:lnTo>
                    <a:lnTo>
                      <a:pt x="135" y="28"/>
                    </a:lnTo>
                    <a:lnTo>
                      <a:pt x="143" y="25"/>
                    </a:lnTo>
                    <a:lnTo>
                      <a:pt x="149" y="25"/>
                    </a:lnTo>
                    <a:lnTo>
                      <a:pt x="149" y="32"/>
                    </a:lnTo>
                    <a:lnTo>
                      <a:pt x="156" y="39"/>
                    </a:lnTo>
                    <a:lnTo>
                      <a:pt x="159" y="47"/>
                    </a:lnTo>
                    <a:lnTo>
                      <a:pt x="164" y="51"/>
                    </a:lnTo>
                    <a:lnTo>
                      <a:pt x="170" y="56"/>
                    </a:lnTo>
                    <a:lnTo>
                      <a:pt x="186" y="53"/>
                    </a:lnTo>
                    <a:lnTo>
                      <a:pt x="191" y="58"/>
                    </a:lnTo>
                    <a:lnTo>
                      <a:pt x="191" y="62"/>
                    </a:lnTo>
                    <a:lnTo>
                      <a:pt x="203" y="70"/>
                    </a:lnTo>
                    <a:lnTo>
                      <a:pt x="209" y="77"/>
                    </a:lnTo>
                    <a:lnTo>
                      <a:pt x="219" y="84"/>
                    </a:lnTo>
                    <a:lnTo>
                      <a:pt x="230" y="84"/>
                    </a:lnTo>
                    <a:lnTo>
                      <a:pt x="244" y="79"/>
                    </a:lnTo>
                    <a:lnTo>
                      <a:pt x="260" y="73"/>
                    </a:lnTo>
                    <a:lnTo>
                      <a:pt x="269" y="70"/>
                    </a:lnTo>
                    <a:lnTo>
                      <a:pt x="297" y="70"/>
                    </a:lnTo>
                    <a:lnTo>
                      <a:pt x="316" y="73"/>
                    </a:lnTo>
                    <a:lnTo>
                      <a:pt x="327" y="73"/>
                    </a:lnTo>
                    <a:lnTo>
                      <a:pt x="336" y="70"/>
                    </a:lnTo>
                    <a:lnTo>
                      <a:pt x="343" y="68"/>
                    </a:lnTo>
                    <a:lnTo>
                      <a:pt x="349" y="68"/>
                    </a:lnTo>
                    <a:lnTo>
                      <a:pt x="359" y="65"/>
                    </a:lnTo>
                    <a:lnTo>
                      <a:pt x="368" y="60"/>
                    </a:lnTo>
                    <a:lnTo>
                      <a:pt x="391" y="39"/>
                    </a:lnTo>
                    <a:lnTo>
                      <a:pt x="396" y="34"/>
                    </a:lnTo>
                    <a:lnTo>
                      <a:pt x="407" y="34"/>
                    </a:lnTo>
                    <a:lnTo>
                      <a:pt x="426" y="28"/>
                    </a:lnTo>
                    <a:lnTo>
                      <a:pt x="428" y="28"/>
                    </a:lnTo>
                    <a:lnTo>
                      <a:pt x="435" y="34"/>
                    </a:lnTo>
                    <a:lnTo>
                      <a:pt x="444" y="34"/>
                    </a:lnTo>
                    <a:lnTo>
                      <a:pt x="451" y="39"/>
                    </a:lnTo>
                    <a:lnTo>
                      <a:pt x="456" y="39"/>
                    </a:lnTo>
                    <a:lnTo>
                      <a:pt x="469" y="30"/>
                    </a:lnTo>
                    <a:lnTo>
                      <a:pt x="474" y="25"/>
                    </a:lnTo>
                    <a:lnTo>
                      <a:pt x="474" y="15"/>
                    </a:lnTo>
                    <a:lnTo>
                      <a:pt x="474" y="11"/>
                    </a:lnTo>
                    <a:lnTo>
                      <a:pt x="479" y="8"/>
                    </a:lnTo>
                    <a:lnTo>
                      <a:pt x="481" y="13"/>
                    </a:lnTo>
                    <a:lnTo>
                      <a:pt x="481" y="20"/>
                    </a:lnTo>
                    <a:lnTo>
                      <a:pt x="483" y="25"/>
                    </a:lnTo>
                    <a:lnTo>
                      <a:pt x="495" y="20"/>
                    </a:lnTo>
                    <a:lnTo>
                      <a:pt x="522" y="2"/>
                    </a:lnTo>
                    <a:lnTo>
                      <a:pt x="529" y="0"/>
                    </a:lnTo>
                    <a:lnTo>
                      <a:pt x="551" y="8"/>
                    </a:lnTo>
                    <a:lnTo>
                      <a:pt x="545" y="11"/>
                    </a:lnTo>
                    <a:lnTo>
                      <a:pt x="534" y="15"/>
                    </a:lnTo>
                    <a:lnTo>
                      <a:pt x="532" y="25"/>
                    </a:lnTo>
                    <a:lnTo>
                      <a:pt x="504" y="79"/>
                    </a:lnTo>
                    <a:lnTo>
                      <a:pt x="497" y="103"/>
                    </a:lnTo>
                    <a:lnTo>
                      <a:pt x="487" y="115"/>
                    </a:lnTo>
                    <a:lnTo>
                      <a:pt x="483" y="120"/>
                    </a:lnTo>
                    <a:lnTo>
                      <a:pt x="479" y="126"/>
                    </a:lnTo>
                    <a:lnTo>
                      <a:pt x="481" y="134"/>
                    </a:lnTo>
                    <a:lnTo>
                      <a:pt x="479" y="141"/>
                    </a:lnTo>
                    <a:lnTo>
                      <a:pt x="474" y="148"/>
                    </a:lnTo>
                    <a:lnTo>
                      <a:pt x="469" y="152"/>
                    </a:lnTo>
                    <a:lnTo>
                      <a:pt x="472" y="167"/>
                    </a:lnTo>
                    <a:lnTo>
                      <a:pt x="462" y="176"/>
                    </a:lnTo>
                    <a:lnTo>
                      <a:pt x="460" y="182"/>
                    </a:lnTo>
                    <a:lnTo>
                      <a:pt x="458" y="188"/>
                    </a:lnTo>
                    <a:lnTo>
                      <a:pt x="460" y="207"/>
                    </a:lnTo>
                    <a:lnTo>
                      <a:pt x="462" y="216"/>
                    </a:lnTo>
                    <a:lnTo>
                      <a:pt x="467" y="219"/>
                    </a:lnTo>
                    <a:lnTo>
                      <a:pt x="467" y="224"/>
                    </a:lnTo>
                    <a:lnTo>
                      <a:pt x="472" y="229"/>
                    </a:lnTo>
                    <a:lnTo>
                      <a:pt x="479" y="224"/>
                    </a:lnTo>
                    <a:lnTo>
                      <a:pt x="487" y="235"/>
                    </a:lnTo>
                    <a:lnTo>
                      <a:pt x="487" y="240"/>
                    </a:lnTo>
                    <a:lnTo>
                      <a:pt x="479" y="240"/>
                    </a:lnTo>
                    <a:lnTo>
                      <a:pt x="477" y="252"/>
                    </a:lnTo>
                    <a:lnTo>
                      <a:pt x="483" y="252"/>
                    </a:lnTo>
                    <a:lnTo>
                      <a:pt x="483" y="259"/>
                    </a:lnTo>
                    <a:lnTo>
                      <a:pt x="487" y="261"/>
                    </a:lnTo>
                    <a:lnTo>
                      <a:pt x="493" y="269"/>
                    </a:lnTo>
                    <a:lnTo>
                      <a:pt x="495" y="280"/>
                    </a:lnTo>
                    <a:lnTo>
                      <a:pt x="499" y="283"/>
                    </a:lnTo>
                    <a:lnTo>
                      <a:pt x="502" y="280"/>
                    </a:lnTo>
                    <a:lnTo>
                      <a:pt x="508" y="287"/>
                    </a:lnTo>
                    <a:lnTo>
                      <a:pt x="508" y="293"/>
                    </a:lnTo>
                    <a:lnTo>
                      <a:pt x="499" y="293"/>
                    </a:lnTo>
                    <a:lnTo>
                      <a:pt x="493" y="293"/>
                    </a:lnTo>
                    <a:lnTo>
                      <a:pt x="493" y="299"/>
                    </a:lnTo>
                    <a:lnTo>
                      <a:pt x="481" y="304"/>
                    </a:lnTo>
                    <a:lnTo>
                      <a:pt x="469" y="319"/>
                    </a:lnTo>
                    <a:lnTo>
                      <a:pt x="469" y="323"/>
                    </a:lnTo>
                    <a:lnTo>
                      <a:pt x="462" y="344"/>
                    </a:lnTo>
                    <a:lnTo>
                      <a:pt x="465" y="356"/>
                    </a:lnTo>
                    <a:lnTo>
                      <a:pt x="467" y="361"/>
                    </a:lnTo>
                    <a:lnTo>
                      <a:pt x="469" y="370"/>
                    </a:lnTo>
                    <a:lnTo>
                      <a:pt x="465" y="373"/>
                    </a:lnTo>
                    <a:lnTo>
                      <a:pt x="454" y="370"/>
                    </a:lnTo>
                    <a:lnTo>
                      <a:pt x="446" y="366"/>
                    </a:lnTo>
                    <a:lnTo>
                      <a:pt x="440" y="368"/>
                    </a:lnTo>
                    <a:lnTo>
                      <a:pt x="426" y="359"/>
                    </a:lnTo>
                    <a:lnTo>
                      <a:pt x="419" y="359"/>
                    </a:lnTo>
                    <a:lnTo>
                      <a:pt x="405" y="361"/>
                    </a:lnTo>
                    <a:lnTo>
                      <a:pt x="401" y="359"/>
                    </a:lnTo>
                    <a:lnTo>
                      <a:pt x="394" y="359"/>
                    </a:lnTo>
                    <a:lnTo>
                      <a:pt x="382" y="349"/>
                    </a:lnTo>
                    <a:lnTo>
                      <a:pt x="376" y="347"/>
                    </a:lnTo>
                    <a:lnTo>
                      <a:pt x="361" y="344"/>
                    </a:lnTo>
                    <a:lnTo>
                      <a:pt x="357" y="342"/>
                    </a:lnTo>
                    <a:lnTo>
                      <a:pt x="347" y="319"/>
                    </a:lnTo>
                    <a:lnTo>
                      <a:pt x="336" y="304"/>
                    </a:lnTo>
                    <a:lnTo>
                      <a:pt x="324" y="295"/>
                    </a:lnTo>
                    <a:lnTo>
                      <a:pt x="308" y="283"/>
                    </a:lnTo>
                    <a:lnTo>
                      <a:pt x="290" y="274"/>
                    </a:lnTo>
                    <a:lnTo>
                      <a:pt x="271" y="276"/>
                    </a:lnTo>
                    <a:lnTo>
                      <a:pt x="265" y="280"/>
                    </a:lnTo>
                    <a:lnTo>
                      <a:pt x="255" y="280"/>
                    </a:lnTo>
                    <a:lnTo>
                      <a:pt x="244" y="271"/>
                    </a:lnTo>
                    <a:lnTo>
                      <a:pt x="232" y="269"/>
                    </a:lnTo>
                    <a:lnTo>
                      <a:pt x="228" y="264"/>
                    </a:lnTo>
                    <a:lnTo>
                      <a:pt x="216" y="259"/>
                    </a:lnTo>
                    <a:lnTo>
                      <a:pt x="211" y="255"/>
                    </a:lnTo>
                    <a:lnTo>
                      <a:pt x="203" y="242"/>
                    </a:lnTo>
                    <a:lnTo>
                      <a:pt x="193" y="238"/>
                    </a:lnTo>
                    <a:lnTo>
                      <a:pt x="182" y="235"/>
                    </a:lnTo>
                    <a:lnTo>
                      <a:pt x="174" y="233"/>
                    </a:lnTo>
                    <a:lnTo>
                      <a:pt x="166" y="224"/>
                    </a:lnTo>
                    <a:lnTo>
                      <a:pt x="156" y="221"/>
                    </a:lnTo>
                    <a:lnTo>
                      <a:pt x="149" y="214"/>
                    </a:lnTo>
                    <a:lnTo>
                      <a:pt x="145" y="210"/>
                    </a:lnTo>
                    <a:lnTo>
                      <a:pt x="129" y="197"/>
                    </a:lnTo>
                    <a:lnTo>
                      <a:pt x="115" y="195"/>
                    </a:lnTo>
                    <a:lnTo>
                      <a:pt x="106" y="193"/>
                    </a:lnTo>
                    <a:lnTo>
                      <a:pt x="102" y="193"/>
                    </a:lnTo>
                    <a:lnTo>
                      <a:pt x="92" y="179"/>
                    </a:lnTo>
                    <a:lnTo>
                      <a:pt x="85" y="174"/>
                    </a:lnTo>
                    <a:lnTo>
                      <a:pt x="78" y="174"/>
                    </a:lnTo>
                    <a:lnTo>
                      <a:pt x="44" y="179"/>
                    </a:lnTo>
                    <a:lnTo>
                      <a:pt x="42" y="176"/>
                    </a:lnTo>
                    <a:lnTo>
                      <a:pt x="32" y="165"/>
                    </a:lnTo>
                    <a:lnTo>
                      <a:pt x="30" y="160"/>
                    </a:lnTo>
                    <a:lnTo>
                      <a:pt x="20" y="158"/>
                    </a:lnTo>
                    <a:lnTo>
                      <a:pt x="16" y="152"/>
                    </a:lnTo>
                    <a:lnTo>
                      <a:pt x="9" y="150"/>
                    </a:lnTo>
                    <a:lnTo>
                      <a:pt x="7" y="141"/>
                    </a:lnTo>
                    <a:lnTo>
                      <a:pt x="7" y="137"/>
                    </a:lnTo>
                    <a:lnTo>
                      <a:pt x="5" y="129"/>
                    </a:lnTo>
                    <a:lnTo>
                      <a:pt x="3" y="126"/>
                    </a:lnTo>
                    <a:lnTo>
                      <a:pt x="0" y="124"/>
                    </a:lnTo>
                    <a:lnTo>
                      <a:pt x="0" y="117"/>
                    </a:lnTo>
                    <a:lnTo>
                      <a:pt x="7" y="107"/>
                    </a:lnTo>
                    <a:lnTo>
                      <a:pt x="7" y="103"/>
                    </a:lnTo>
                    <a:lnTo>
                      <a:pt x="5" y="94"/>
                    </a:lnTo>
                    <a:lnTo>
                      <a:pt x="11" y="84"/>
                    </a:lnTo>
                    <a:lnTo>
                      <a:pt x="11" y="73"/>
                    </a:lnTo>
                    <a:lnTo>
                      <a:pt x="16" y="65"/>
                    </a:lnTo>
                    <a:lnTo>
                      <a:pt x="26" y="58"/>
                    </a:lnTo>
                    <a:lnTo>
                      <a:pt x="44" y="51"/>
                    </a:lnTo>
                    <a:lnTo>
                      <a:pt x="44" y="47"/>
                    </a:lnTo>
                    <a:lnTo>
                      <a:pt x="42" y="41"/>
                    </a:lnTo>
                    <a:lnTo>
                      <a:pt x="44" y="37"/>
                    </a:lnTo>
                    <a:lnTo>
                      <a:pt x="51" y="39"/>
                    </a:lnTo>
                    <a:lnTo>
                      <a:pt x="53" y="39"/>
                    </a:lnTo>
                    <a:lnTo>
                      <a:pt x="55" y="49"/>
                    </a:lnTo>
                    <a:lnTo>
                      <a:pt x="59" y="56"/>
                    </a:lnTo>
                    <a:lnTo>
                      <a:pt x="76" y="68"/>
                    </a:lnTo>
                    <a:lnTo>
                      <a:pt x="83" y="73"/>
                    </a:lnTo>
                    <a:lnTo>
                      <a:pt x="96" y="7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1300" y="845"/>
                <a:ext cx="356" cy="413"/>
              </a:xfrm>
              <a:custGeom>
                <a:avLst/>
                <a:gdLst>
                  <a:gd name="T0" fmla="*/ 15 w 289"/>
                  <a:gd name="T1" fmla="*/ 159 h 310"/>
                  <a:gd name="T2" fmla="*/ 15 w 289"/>
                  <a:gd name="T3" fmla="*/ 178 h 310"/>
                  <a:gd name="T4" fmla="*/ 17 w 289"/>
                  <a:gd name="T5" fmla="*/ 201 h 310"/>
                  <a:gd name="T6" fmla="*/ 2 w 289"/>
                  <a:gd name="T7" fmla="*/ 257 h 310"/>
                  <a:gd name="T8" fmla="*/ 12 w 289"/>
                  <a:gd name="T9" fmla="*/ 280 h 310"/>
                  <a:gd name="T10" fmla="*/ 45 w 289"/>
                  <a:gd name="T11" fmla="*/ 280 h 310"/>
                  <a:gd name="T12" fmla="*/ 59 w 289"/>
                  <a:gd name="T13" fmla="*/ 294 h 310"/>
                  <a:gd name="T14" fmla="*/ 95 w 289"/>
                  <a:gd name="T15" fmla="*/ 306 h 310"/>
                  <a:gd name="T16" fmla="*/ 107 w 289"/>
                  <a:gd name="T17" fmla="*/ 294 h 310"/>
                  <a:gd name="T18" fmla="*/ 134 w 289"/>
                  <a:gd name="T19" fmla="*/ 268 h 310"/>
                  <a:gd name="T20" fmla="*/ 150 w 289"/>
                  <a:gd name="T21" fmla="*/ 259 h 310"/>
                  <a:gd name="T22" fmla="*/ 164 w 289"/>
                  <a:gd name="T23" fmla="*/ 249 h 310"/>
                  <a:gd name="T24" fmla="*/ 180 w 289"/>
                  <a:gd name="T25" fmla="*/ 240 h 310"/>
                  <a:gd name="T26" fmla="*/ 182 w 289"/>
                  <a:gd name="T27" fmla="*/ 218 h 310"/>
                  <a:gd name="T28" fmla="*/ 205 w 289"/>
                  <a:gd name="T29" fmla="*/ 212 h 310"/>
                  <a:gd name="T30" fmla="*/ 219 w 289"/>
                  <a:gd name="T31" fmla="*/ 192 h 310"/>
                  <a:gd name="T32" fmla="*/ 207 w 289"/>
                  <a:gd name="T33" fmla="*/ 166 h 310"/>
                  <a:gd name="T34" fmla="*/ 215 w 289"/>
                  <a:gd name="T35" fmla="*/ 145 h 310"/>
                  <a:gd name="T36" fmla="*/ 219 w 289"/>
                  <a:gd name="T37" fmla="*/ 121 h 310"/>
                  <a:gd name="T38" fmla="*/ 240 w 289"/>
                  <a:gd name="T39" fmla="*/ 111 h 310"/>
                  <a:gd name="T40" fmla="*/ 258 w 289"/>
                  <a:gd name="T41" fmla="*/ 107 h 310"/>
                  <a:gd name="T42" fmla="*/ 279 w 289"/>
                  <a:gd name="T43" fmla="*/ 100 h 310"/>
                  <a:gd name="T44" fmla="*/ 279 w 289"/>
                  <a:gd name="T45" fmla="*/ 76 h 310"/>
                  <a:gd name="T46" fmla="*/ 275 w 289"/>
                  <a:gd name="T47" fmla="*/ 55 h 310"/>
                  <a:gd name="T48" fmla="*/ 260 w 289"/>
                  <a:gd name="T49" fmla="*/ 38 h 310"/>
                  <a:gd name="T50" fmla="*/ 254 w 289"/>
                  <a:gd name="T51" fmla="*/ 16 h 310"/>
                  <a:gd name="T52" fmla="*/ 265 w 289"/>
                  <a:gd name="T53" fmla="*/ 4 h 310"/>
                  <a:gd name="T54" fmla="*/ 238 w 289"/>
                  <a:gd name="T55" fmla="*/ 2 h 310"/>
                  <a:gd name="T56" fmla="*/ 189 w 289"/>
                  <a:gd name="T57" fmla="*/ 33 h 310"/>
                  <a:gd name="T58" fmla="*/ 152 w 289"/>
                  <a:gd name="T59" fmla="*/ 19 h 310"/>
                  <a:gd name="T60" fmla="*/ 137 w 289"/>
                  <a:gd name="T61" fmla="*/ 31 h 310"/>
                  <a:gd name="T62" fmla="*/ 95 w 289"/>
                  <a:gd name="T63" fmla="*/ 47 h 310"/>
                  <a:gd name="T64" fmla="*/ 72 w 289"/>
                  <a:gd name="T65" fmla="*/ 66 h 310"/>
                  <a:gd name="T66" fmla="*/ 45 w 289"/>
                  <a:gd name="T67" fmla="*/ 62 h 310"/>
                  <a:gd name="T68" fmla="*/ 27 w 289"/>
                  <a:gd name="T69" fmla="*/ 53 h 310"/>
                  <a:gd name="T70" fmla="*/ 2 w 289"/>
                  <a:gd name="T71" fmla="*/ 59 h 310"/>
                  <a:gd name="T72" fmla="*/ 4 w 289"/>
                  <a:gd name="T73" fmla="*/ 81 h 310"/>
                  <a:gd name="T74" fmla="*/ 6 w 289"/>
                  <a:gd name="T75" fmla="*/ 107 h 310"/>
                  <a:gd name="T76" fmla="*/ 12 w 289"/>
                  <a:gd name="T77" fmla="*/ 128 h 310"/>
                  <a:gd name="T78" fmla="*/ 27 w 289"/>
                  <a:gd name="T79" fmla="*/ 145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9" h="310">
                    <a:moveTo>
                      <a:pt x="27" y="145"/>
                    </a:moveTo>
                    <a:lnTo>
                      <a:pt x="15" y="159"/>
                    </a:lnTo>
                    <a:lnTo>
                      <a:pt x="20" y="166"/>
                    </a:lnTo>
                    <a:lnTo>
                      <a:pt x="15" y="178"/>
                    </a:lnTo>
                    <a:lnTo>
                      <a:pt x="20" y="192"/>
                    </a:lnTo>
                    <a:lnTo>
                      <a:pt x="17" y="201"/>
                    </a:lnTo>
                    <a:lnTo>
                      <a:pt x="2" y="230"/>
                    </a:lnTo>
                    <a:lnTo>
                      <a:pt x="2" y="257"/>
                    </a:lnTo>
                    <a:lnTo>
                      <a:pt x="6" y="272"/>
                    </a:lnTo>
                    <a:lnTo>
                      <a:pt x="12" y="280"/>
                    </a:lnTo>
                    <a:lnTo>
                      <a:pt x="24" y="283"/>
                    </a:lnTo>
                    <a:lnTo>
                      <a:pt x="45" y="280"/>
                    </a:lnTo>
                    <a:lnTo>
                      <a:pt x="59" y="285"/>
                    </a:lnTo>
                    <a:lnTo>
                      <a:pt x="59" y="294"/>
                    </a:lnTo>
                    <a:lnTo>
                      <a:pt x="70" y="309"/>
                    </a:lnTo>
                    <a:lnTo>
                      <a:pt x="95" y="306"/>
                    </a:lnTo>
                    <a:lnTo>
                      <a:pt x="105" y="304"/>
                    </a:lnTo>
                    <a:lnTo>
                      <a:pt x="107" y="294"/>
                    </a:lnTo>
                    <a:lnTo>
                      <a:pt x="127" y="272"/>
                    </a:lnTo>
                    <a:lnTo>
                      <a:pt x="134" y="268"/>
                    </a:lnTo>
                    <a:lnTo>
                      <a:pt x="139" y="261"/>
                    </a:lnTo>
                    <a:lnTo>
                      <a:pt x="150" y="259"/>
                    </a:lnTo>
                    <a:lnTo>
                      <a:pt x="158" y="251"/>
                    </a:lnTo>
                    <a:lnTo>
                      <a:pt x="164" y="249"/>
                    </a:lnTo>
                    <a:lnTo>
                      <a:pt x="178" y="251"/>
                    </a:lnTo>
                    <a:lnTo>
                      <a:pt x="180" y="240"/>
                    </a:lnTo>
                    <a:lnTo>
                      <a:pt x="178" y="223"/>
                    </a:lnTo>
                    <a:lnTo>
                      <a:pt x="182" y="218"/>
                    </a:lnTo>
                    <a:lnTo>
                      <a:pt x="194" y="216"/>
                    </a:lnTo>
                    <a:lnTo>
                      <a:pt x="205" y="212"/>
                    </a:lnTo>
                    <a:lnTo>
                      <a:pt x="215" y="204"/>
                    </a:lnTo>
                    <a:lnTo>
                      <a:pt x="219" y="192"/>
                    </a:lnTo>
                    <a:lnTo>
                      <a:pt x="219" y="182"/>
                    </a:lnTo>
                    <a:lnTo>
                      <a:pt x="207" y="166"/>
                    </a:lnTo>
                    <a:lnTo>
                      <a:pt x="210" y="152"/>
                    </a:lnTo>
                    <a:lnTo>
                      <a:pt x="215" y="145"/>
                    </a:lnTo>
                    <a:lnTo>
                      <a:pt x="215" y="130"/>
                    </a:lnTo>
                    <a:lnTo>
                      <a:pt x="219" y="121"/>
                    </a:lnTo>
                    <a:lnTo>
                      <a:pt x="230" y="118"/>
                    </a:lnTo>
                    <a:lnTo>
                      <a:pt x="240" y="111"/>
                    </a:lnTo>
                    <a:lnTo>
                      <a:pt x="246" y="102"/>
                    </a:lnTo>
                    <a:lnTo>
                      <a:pt x="258" y="107"/>
                    </a:lnTo>
                    <a:lnTo>
                      <a:pt x="267" y="104"/>
                    </a:lnTo>
                    <a:lnTo>
                      <a:pt x="279" y="100"/>
                    </a:lnTo>
                    <a:lnTo>
                      <a:pt x="288" y="92"/>
                    </a:lnTo>
                    <a:lnTo>
                      <a:pt x="279" y="76"/>
                    </a:lnTo>
                    <a:lnTo>
                      <a:pt x="267" y="59"/>
                    </a:lnTo>
                    <a:lnTo>
                      <a:pt x="275" y="55"/>
                    </a:lnTo>
                    <a:lnTo>
                      <a:pt x="272" y="47"/>
                    </a:lnTo>
                    <a:lnTo>
                      <a:pt x="260" y="38"/>
                    </a:lnTo>
                    <a:lnTo>
                      <a:pt x="258" y="28"/>
                    </a:lnTo>
                    <a:lnTo>
                      <a:pt x="254" y="16"/>
                    </a:lnTo>
                    <a:lnTo>
                      <a:pt x="267" y="10"/>
                    </a:lnTo>
                    <a:lnTo>
                      <a:pt x="265" y="4"/>
                    </a:lnTo>
                    <a:lnTo>
                      <a:pt x="254" y="0"/>
                    </a:lnTo>
                    <a:lnTo>
                      <a:pt x="238" y="2"/>
                    </a:lnTo>
                    <a:lnTo>
                      <a:pt x="221" y="7"/>
                    </a:lnTo>
                    <a:lnTo>
                      <a:pt x="189" y="33"/>
                    </a:lnTo>
                    <a:lnTo>
                      <a:pt x="173" y="28"/>
                    </a:lnTo>
                    <a:lnTo>
                      <a:pt x="152" y="19"/>
                    </a:lnTo>
                    <a:lnTo>
                      <a:pt x="146" y="28"/>
                    </a:lnTo>
                    <a:lnTo>
                      <a:pt x="137" y="31"/>
                    </a:lnTo>
                    <a:lnTo>
                      <a:pt x="111" y="31"/>
                    </a:lnTo>
                    <a:lnTo>
                      <a:pt x="95" y="47"/>
                    </a:lnTo>
                    <a:lnTo>
                      <a:pt x="84" y="68"/>
                    </a:lnTo>
                    <a:lnTo>
                      <a:pt x="72" y="66"/>
                    </a:lnTo>
                    <a:lnTo>
                      <a:pt x="61" y="68"/>
                    </a:lnTo>
                    <a:lnTo>
                      <a:pt x="45" y="62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0" y="57"/>
                    </a:lnTo>
                    <a:lnTo>
                      <a:pt x="2" y="59"/>
                    </a:lnTo>
                    <a:lnTo>
                      <a:pt x="2" y="64"/>
                    </a:lnTo>
                    <a:lnTo>
                      <a:pt x="4" y="81"/>
                    </a:lnTo>
                    <a:lnTo>
                      <a:pt x="0" y="98"/>
                    </a:lnTo>
                    <a:lnTo>
                      <a:pt x="6" y="107"/>
                    </a:lnTo>
                    <a:lnTo>
                      <a:pt x="2" y="121"/>
                    </a:lnTo>
                    <a:lnTo>
                      <a:pt x="12" y="128"/>
                    </a:lnTo>
                    <a:lnTo>
                      <a:pt x="24" y="135"/>
                    </a:lnTo>
                    <a:lnTo>
                      <a:pt x="27" y="145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>
                <a:off x="1472" y="2117"/>
                <a:ext cx="512" cy="490"/>
              </a:xfrm>
              <a:custGeom>
                <a:avLst/>
                <a:gdLst>
                  <a:gd name="T0" fmla="*/ 57 w 416"/>
                  <a:gd name="T1" fmla="*/ 172 h 368"/>
                  <a:gd name="T2" fmla="*/ 70 w 416"/>
                  <a:gd name="T3" fmla="*/ 180 h 368"/>
                  <a:gd name="T4" fmla="*/ 109 w 416"/>
                  <a:gd name="T5" fmla="*/ 201 h 368"/>
                  <a:gd name="T6" fmla="*/ 125 w 416"/>
                  <a:gd name="T7" fmla="*/ 234 h 368"/>
                  <a:gd name="T8" fmla="*/ 158 w 416"/>
                  <a:gd name="T9" fmla="*/ 262 h 368"/>
                  <a:gd name="T10" fmla="*/ 178 w 416"/>
                  <a:gd name="T11" fmla="*/ 285 h 368"/>
                  <a:gd name="T12" fmla="*/ 189 w 416"/>
                  <a:gd name="T13" fmla="*/ 307 h 368"/>
                  <a:gd name="T14" fmla="*/ 205 w 416"/>
                  <a:gd name="T15" fmla="*/ 312 h 368"/>
                  <a:gd name="T16" fmla="*/ 219 w 416"/>
                  <a:gd name="T17" fmla="*/ 321 h 368"/>
                  <a:gd name="T18" fmla="*/ 244 w 416"/>
                  <a:gd name="T19" fmla="*/ 334 h 368"/>
                  <a:gd name="T20" fmla="*/ 261 w 416"/>
                  <a:gd name="T21" fmla="*/ 362 h 368"/>
                  <a:gd name="T22" fmla="*/ 275 w 416"/>
                  <a:gd name="T23" fmla="*/ 360 h 368"/>
                  <a:gd name="T24" fmla="*/ 283 w 416"/>
                  <a:gd name="T25" fmla="*/ 347 h 368"/>
                  <a:gd name="T26" fmla="*/ 314 w 416"/>
                  <a:gd name="T27" fmla="*/ 345 h 368"/>
                  <a:gd name="T28" fmla="*/ 336 w 416"/>
                  <a:gd name="T29" fmla="*/ 364 h 368"/>
                  <a:gd name="T30" fmla="*/ 351 w 416"/>
                  <a:gd name="T31" fmla="*/ 364 h 368"/>
                  <a:gd name="T32" fmla="*/ 351 w 416"/>
                  <a:gd name="T33" fmla="*/ 355 h 368"/>
                  <a:gd name="T34" fmla="*/ 373 w 416"/>
                  <a:gd name="T35" fmla="*/ 357 h 368"/>
                  <a:gd name="T36" fmla="*/ 390 w 416"/>
                  <a:gd name="T37" fmla="*/ 341 h 368"/>
                  <a:gd name="T38" fmla="*/ 392 w 416"/>
                  <a:gd name="T39" fmla="*/ 319 h 368"/>
                  <a:gd name="T40" fmla="*/ 408 w 416"/>
                  <a:gd name="T41" fmla="*/ 307 h 368"/>
                  <a:gd name="T42" fmla="*/ 412 w 416"/>
                  <a:gd name="T43" fmla="*/ 283 h 368"/>
                  <a:gd name="T44" fmla="*/ 408 w 416"/>
                  <a:gd name="T45" fmla="*/ 253 h 368"/>
                  <a:gd name="T46" fmla="*/ 387 w 416"/>
                  <a:gd name="T47" fmla="*/ 244 h 368"/>
                  <a:gd name="T48" fmla="*/ 367 w 416"/>
                  <a:gd name="T49" fmla="*/ 236 h 368"/>
                  <a:gd name="T50" fmla="*/ 351 w 416"/>
                  <a:gd name="T51" fmla="*/ 246 h 368"/>
                  <a:gd name="T52" fmla="*/ 330 w 416"/>
                  <a:gd name="T53" fmla="*/ 236 h 368"/>
                  <a:gd name="T54" fmla="*/ 304 w 416"/>
                  <a:gd name="T55" fmla="*/ 212 h 368"/>
                  <a:gd name="T56" fmla="*/ 293 w 416"/>
                  <a:gd name="T57" fmla="*/ 191 h 368"/>
                  <a:gd name="T58" fmla="*/ 275 w 416"/>
                  <a:gd name="T59" fmla="*/ 175 h 368"/>
                  <a:gd name="T60" fmla="*/ 273 w 416"/>
                  <a:gd name="T61" fmla="*/ 148 h 368"/>
                  <a:gd name="T62" fmla="*/ 302 w 416"/>
                  <a:gd name="T63" fmla="*/ 148 h 368"/>
                  <a:gd name="T64" fmla="*/ 295 w 416"/>
                  <a:gd name="T65" fmla="*/ 130 h 368"/>
                  <a:gd name="T66" fmla="*/ 286 w 416"/>
                  <a:gd name="T67" fmla="*/ 118 h 368"/>
                  <a:gd name="T68" fmla="*/ 277 w 416"/>
                  <a:gd name="T69" fmla="*/ 103 h 368"/>
                  <a:gd name="T70" fmla="*/ 270 w 416"/>
                  <a:gd name="T71" fmla="*/ 87 h 368"/>
                  <a:gd name="T72" fmla="*/ 281 w 416"/>
                  <a:gd name="T73" fmla="*/ 64 h 368"/>
                  <a:gd name="T74" fmla="*/ 297 w 416"/>
                  <a:gd name="T75" fmla="*/ 49 h 368"/>
                  <a:gd name="T76" fmla="*/ 314 w 416"/>
                  <a:gd name="T77" fmla="*/ 34 h 368"/>
                  <a:gd name="T78" fmla="*/ 293 w 416"/>
                  <a:gd name="T79" fmla="*/ 25 h 368"/>
                  <a:gd name="T80" fmla="*/ 270 w 416"/>
                  <a:gd name="T81" fmla="*/ 28 h 368"/>
                  <a:gd name="T82" fmla="*/ 261 w 416"/>
                  <a:gd name="T83" fmla="*/ 40 h 368"/>
                  <a:gd name="T84" fmla="*/ 238 w 416"/>
                  <a:gd name="T85" fmla="*/ 49 h 368"/>
                  <a:gd name="T86" fmla="*/ 213 w 416"/>
                  <a:gd name="T87" fmla="*/ 68 h 368"/>
                  <a:gd name="T88" fmla="*/ 192 w 416"/>
                  <a:gd name="T89" fmla="*/ 79 h 368"/>
                  <a:gd name="T90" fmla="*/ 185 w 416"/>
                  <a:gd name="T91" fmla="*/ 96 h 368"/>
                  <a:gd name="T92" fmla="*/ 162 w 416"/>
                  <a:gd name="T93" fmla="*/ 85 h 368"/>
                  <a:gd name="T94" fmla="*/ 144 w 416"/>
                  <a:gd name="T95" fmla="*/ 75 h 368"/>
                  <a:gd name="T96" fmla="*/ 139 w 416"/>
                  <a:gd name="T97" fmla="*/ 58 h 368"/>
                  <a:gd name="T98" fmla="*/ 109 w 416"/>
                  <a:gd name="T99" fmla="*/ 49 h 368"/>
                  <a:gd name="T100" fmla="*/ 88 w 416"/>
                  <a:gd name="T101" fmla="*/ 34 h 368"/>
                  <a:gd name="T102" fmla="*/ 88 w 416"/>
                  <a:gd name="T103" fmla="*/ 21 h 368"/>
                  <a:gd name="T104" fmla="*/ 78 w 416"/>
                  <a:gd name="T105" fmla="*/ 0 h 368"/>
                  <a:gd name="T106" fmla="*/ 61 w 416"/>
                  <a:gd name="T107" fmla="*/ 6 h 368"/>
                  <a:gd name="T108" fmla="*/ 55 w 416"/>
                  <a:gd name="T109" fmla="*/ 19 h 368"/>
                  <a:gd name="T110" fmla="*/ 57 w 416"/>
                  <a:gd name="T111" fmla="*/ 40 h 368"/>
                  <a:gd name="T112" fmla="*/ 47 w 416"/>
                  <a:gd name="T113" fmla="*/ 54 h 368"/>
                  <a:gd name="T114" fmla="*/ 29 w 416"/>
                  <a:gd name="T115" fmla="*/ 66 h 368"/>
                  <a:gd name="T116" fmla="*/ 24 w 416"/>
                  <a:gd name="T117" fmla="*/ 85 h 368"/>
                  <a:gd name="T118" fmla="*/ 8 w 416"/>
                  <a:gd name="T119" fmla="*/ 90 h 368"/>
                  <a:gd name="T120" fmla="*/ 16 w 416"/>
                  <a:gd name="T121" fmla="*/ 113 h 368"/>
                  <a:gd name="T122" fmla="*/ 29 w 416"/>
                  <a:gd name="T123" fmla="*/ 127 h 368"/>
                  <a:gd name="T124" fmla="*/ 43 w 416"/>
                  <a:gd name="T125" fmla="*/ 14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6" h="368">
                    <a:moveTo>
                      <a:pt x="47" y="154"/>
                    </a:moveTo>
                    <a:lnTo>
                      <a:pt x="57" y="172"/>
                    </a:lnTo>
                    <a:lnTo>
                      <a:pt x="63" y="180"/>
                    </a:lnTo>
                    <a:lnTo>
                      <a:pt x="70" y="180"/>
                    </a:lnTo>
                    <a:lnTo>
                      <a:pt x="80" y="182"/>
                    </a:lnTo>
                    <a:lnTo>
                      <a:pt x="109" y="201"/>
                    </a:lnTo>
                    <a:lnTo>
                      <a:pt x="123" y="220"/>
                    </a:lnTo>
                    <a:lnTo>
                      <a:pt x="125" y="234"/>
                    </a:lnTo>
                    <a:lnTo>
                      <a:pt x="130" y="240"/>
                    </a:lnTo>
                    <a:lnTo>
                      <a:pt x="158" y="262"/>
                    </a:lnTo>
                    <a:lnTo>
                      <a:pt x="169" y="274"/>
                    </a:lnTo>
                    <a:lnTo>
                      <a:pt x="178" y="285"/>
                    </a:lnTo>
                    <a:lnTo>
                      <a:pt x="185" y="302"/>
                    </a:lnTo>
                    <a:lnTo>
                      <a:pt x="189" y="307"/>
                    </a:lnTo>
                    <a:lnTo>
                      <a:pt x="199" y="310"/>
                    </a:lnTo>
                    <a:lnTo>
                      <a:pt x="205" y="312"/>
                    </a:lnTo>
                    <a:lnTo>
                      <a:pt x="213" y="321"/>
                    </a:lnTo>
                    <a:lnTo>
                      <a:pt x="219" y="321"/>
                    </a:lnTo>
                    <a:lnTo>
                      <a:pt x="231" y="326"/>
                    </a:lnTo>
                    <a:lnTo>
                      <a:pt x="244" y="334"/>
                    </a:lnTo>
                    <a:lnTo>
                      <a:pt x="254" y="345"/>
                    </a:lnTo>
                    <a:lnTo>
                      <a:pt x="261" y="362"/>
                    </a:lnTo>
                    <a:lnTo>
                      <a:pt x="267" y="364"/>
                    </a:lnTo>
                    <a:lnTo>
                      <a:pt x="275" y="360"/>
                    </a:lnTo>
                    <a:lnTo>
                      <a:pt x="277" y="355"/>
                    </a:lnTo>
                    <a:lnTo>
                      <a:pt x="283" y="347"/>
                    </a:lnTo>
                    <a:lnTo>
                      <a:pt x="297" y="345"/>
                    </a:lnTo>
                    <a:lnTo>
                      <a:pt x="314" y="345"/>
                    </a:lnTo>
                    <a:lnTo>
                      <a:pt x="328" y="355"/>
                    </a:lnTo>
                    <a:lnTo>
                      <a:pt x="336" y="364"/>
                    </a:lnTo>
                    <a:lnTo>
                      <a:pt x="348" y="367"/>
                    </a:lnTo>
                    <a:lnTo>
                      <a:pt x="351" y="364"/>
                    </a:lnTo>
                    <a:lnTo>
                      <a:pt x="348" y="360"/>
                    </a:lnTo>
                    <a:lnTo>
                      <a:pt x="351" y="355"/>
                    </a:lnTo>
                    <a:lnTo>
                      <a:pt x="364" y="355"/>
                    </a:lnTo>
                    <a:lnTo>
                      <a:pt x="373" y="357"/>
                    </a:lnTo>
                    <a:lnTo>
                      <a:pt x="384" y="347"/>
                    </a:lnTo>
                    <a:lnTo>
                      <a:pt x="390" y="341"/>
                    </a:lnTo>
                    <a:lnTo>
                      <a:pt x="396" y="328"/>
                    </a:lnTo>
                    <a:lnTo>
                      <a:pt x="392" y="319"/>
                    </a:lnTo>
                    <a:lnTo>
                      <a:pt x="398" y="315"/>
                    </a:lnTo>
                    <a:lnTo>
                      <a:pt x="408" y="307"/>
                    </a:lnTo>
                    <a:lnTo>
                      <a:pt x="412" y="298"/>
                    </a:lnTo>
                    <a:lnTo>
                      <a:pt x="412" y="283"/>
                    </a:lnTo>
                    <a:lnTo>
                      <a:pt x="415" y="272"/>
                    </a:lnTo>
                    <a:lnTo>
                      <a:pt x="408" y="253"/>
                    </a:lnTo>
                    <a:lnTo>
                      <a:pt x="398" y="246"/>
                    </a:lnTo>
                    <a:lnTo>
                      <a:pt x="387" y="244"/>
                    </a:lnTo>
                    <a:lnTo>
                      <a:pt x="378" y="238"/>
                    </a:lnTo>
                    <a:lnTo>
                      <a:pt x="367" y="236"/>
                    </a:lnTo>
                    <a:lnTo>
                      <a:pt x="359" y="244"/>
                    </a:lnTo>
                    <a:lnTo>
                      <a:pt x="351" y="246"/>
                    </a:lnTo>
                    <a:lnTo>
                      <a:pt x="341" y="238"/>
                    </a:lnTo>
                    <a:lnTo>
                      <a:pt x="330" y="236"/>
                    </a:lnTo>
                    <a:lnTo>
                      <a:pt x="316" y="220"/>
                    </a:lnTo>
                    <a:lnTo>
                      <a:pt x="304" y="212"/>
                    </a:lnTo>
                    <a:lnTo>
                      <a:pt x="300" y="203"/>
                    </a:lnTo>
                    <a:lnTo>
                      <a:pt x="293" y="191"/>
                    </a:lnTo>
                    <a:lnTo>
                      <a:pt x="281" y="184"/>
                    </a:lnTo>
                    <a:lnTo>
                      <a:pt x="275" y="175"/>
                    </a:lnTo>
                    <a:lnTo>
                      <a:pt x="258" y="160"/>
                    </a:lnTo>
                    <a:lnTo>
                      <a:pt x="273" y="148"/>
                    </a:lnTo>
                    <a:lnTo>
                      <a:pt x="293" y="150"/>
                    </a:lnTo>
                    <a:lnTo>
                      <a:pt x="302" y="148"/>
                    </a:lnTo>
                    <a:lnTo>
                      <a:pt x="302" y="137"/>
                    </a:lnTo>
                    <a:lnTo>
                      <a:pt x="295" y="130"/>
                    </a:lnTo>
                    <a:lnTo>
                      <a:pt x="293" y="124"/>
                    </a:lnTo>
                    <a:lnTo>
                      <a:pt x="286" y="118"/>
                    </a:lnTo>
                    <a:lnTo>
                      <a:pt x="283" y="111"/>
                    </a:lnTo>
                    <a:lnTo>
                      <a:pt x="277" y="103"/>
                    </a:lnTo>
                    <a:lnTo>
                      <a:pt x="277" y="94"/>
                    </a:lnTo>
                    <a:lnTo>
                      <a:pt x="270" y="87"/>
                    </a:lnTo>
                    <a:lnTo>
                      <a:pt x="275" y="73"/>
                    </a:lnTo>
                    <a:lnTo>
                      <a:pt x="281" y="64"/>
                    </a:lnTo>
                    <a:lnTo>
                      <a:pt x="283" y="49"/>
                    </a:lnTo>
                    <a:lnTo>
                      <a:pt x="297" y="49"/>
                    </a:lnTo>
                    <a:lnTo>
                      <a:pt x="309" y="45"/>
                    </a:lnTo>
                    <a:lnTo>
                      <a:pt x="314" y="34"/>
                    </a:lnTo>
                    <a:lnTo>
                      <a:pt x="312" y="28"/>
                    </a:lnTo>
                    <a:lnTo>
                      <a:pt x="293" y="25"/>
                    </a:lnTo>
                    <a:lnTo>
                      <a:pt x="279" y="23"/>
                    </a:lnTo>
                    <a:lnTo>
                      <a:pt x="270" y="28"/>
                    </a:lnTo>
                    <a:lnTo>
                      <a:pt x="265" y="37"/>
                    </a:lnTo>
                    <a:lnTo>
                      <a:pt x="261" y="40"/>
                    </a:lnTo>
                    <a:lnTo>
                      <a:pt x="254" y="47"/>
                    </a:lnTo>
                    <a:lnTo>
                      <a:pt x="238" y="49"/>
                    </a:lnTo>
                    <a:lnTo>
                      <a:pt x="234" y="58"/>
                    </a:lnTo>
                    <a:lnTo>
                      <a:pt x="213" y="68"/>
                    </a:lnTo>
                    <a:lnTo>
                      <a:pt x="205" y="75"/>
                    </a:lnTo>
                    <a:lnTo>
                      <a:pt x="192" y="79"/>
                    </a:lnTo>
                    <a:lnTo>
                      <a:pt x="189" y="94"/>
                    </a:lnTo>
                    <a:lnTo>
                      <a:pt x="185" y="96"/>
                    </a:lnTo>
                    <a:lnTo>
                      <a:pt x="166" y="96"/>
                    </a:lnTo>
                    <a:lnTo>
                      <a:pt x="162" y="85"/>
                    </a:lnTo>
                    <a:lnTo>
                      <a:pt x="153" y="77"/>
                    </a:lnTo>
                    <a:lnTo>
                      <a:pt x="144" y="75"/>
                    </a:lnTo>
                    <a:lnTo>
                      <a:pt x="139" y="68"/>
                    </a:lnTo>
                    <a:lnTo>
                      <a:pt x="139" y="58"/>
                    </a:lnTo>
                    <a:lnTo>
                      <a:pt x="119" y="47"/>
                    </a:lnTo>
                    <a:lnTo>
                      <a:pt x="109" y="49"/>
                    </a:lnTo>
                    <a:lnTo>
                      <a:pt x="98" y="40"/>
                    </a:lnTo>
                    <a:lnTo>
                      <a:pt x="88" y="34"/>
                    </a:lnTo>
                    <a:lnTo>
                      <a:pt x="86" y="28"/>
                    </a:lnTo>
                    <a:lnTo>
                      <a:pt x="88" y="21"/>
                    </a:lnTo>
                    <a:lnTo>
                      <a:pt x="82" y="11"/>
                    </a:lnTo>
                    <a:lnTo>
                      <a:pt x="78" y="0"/>
                    </a:lnTo>
                    <a:lnTo>
                      <a:pt x="68" y="0"/>
                    </a:lnTo>
                    <a:lnTo>
                      <a:pt x="61" y="6"/>
                    </a:lnTo>
                    <a:lnTo>
                      <a:pt x="52" y="9"/>
                    </a:lnTo>
                    <a:lnTo>
                      <a:pt x="55" y="19"/>
                    </a:lnTo>
                    <a:lnTo>
                      <a:pt x="52" y="30"/>
                    </a:lnTo>
                    <a:lnTo>
                      <a:pt x="57" y="40"/>
                    </a:lnTo>
                    <a:lnTo>
                      <a:pt x="52" y="45"/>
                    </a:lnTo>
                    <a:lnTo>
                      <a:pt x="47" y="54"/>
                    </a:lnTo>
                    <a:lnTo>
                      <a:pt x="33" y="58"/>
                    </a:lnTo>
                    <a:lnTo>
                      <a:pt x="29" y="66"/>
                    </a:lnTo>
                    <a:lnTo>
                      <a:pt x="29" y="79"/>
                    </a:lnTo>
                    <a:lnTo>
                      <a:pt x="24" y="85"/>
                    </a:lnTo>
                    <a:lnTo>
                      <a:pt x="18" y="85"/>
                    </a:lnTo>
                    <a:lnTo>
                      <a:pt x="8" y="90"/>
                    </a:lnTo>
                    <a:lnTo>
                      <a:pt x="0" y="105"/>
                    </a:lnTo>
                    <a:lnTo>
                      <a:pt x="16" y="113"/>
                    </a:lnTo>
                    <a:lnTo>
                      <a:pt x="24" y="120"/>
                    </a:lnTo>
                    <a:lnTo>
                      <a:pt x="29" y="127"/>
                    </a:lnTo>
                    <a:lnTo>
                      <a:pt x="36" y="135"/>
                    </a:lnTo>
                    <a:lnTo>
                      <a:pt x="43" y="144"/>
                    </a:lnTo>
                    <a:lnTo>
                      <a:pt x="47" y="154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1789" y="2092"/>
                <a:ext cx="359" cy="363"/>
              </a:xfrm>
              <a:custGeom>
                <a:avLst/>
                <a:gdLst>
                  <a:gd name="T0" fmla="*/ 55 w 291"/>
                  <a:gd name="T1" fmla="*/ 52 h 273"/>
                  <a:gd name="T2" fmla="*/ 61 w 291"/>
                  <a:gd name="T3" fmla="*/ 36 h 273"/>
                  <a:gd name="T4" fmla="*/ 105 w 291"/>
                  <a:gd name="T5" fmla="*/ 12 h 273"/>
                  <a:gd name="T6" fmla="*/ 140 w 291"/>
                  <a:gd name="T7" fmla="*/ 0 h 273"/>
                  <a:gd name="T8" fmla="*/ 147 w 291"/>
                  <a:gd name="T9" fmla="*/ 36 h 273"/>
                  <a:gd name="T10" fmla="*/ 177 w 291"/>
                  <a:gd name="T11" fmla="*/ 81 h 273"/>
                  <a:gd name="T12" fmla="*/ 209 w 291"/>
                  <a:gd name="T13" fmla="*/ 114 h 273"/>
                  <a:gd name="T14" fmla="*/ 248 w 291"/>
                  <a:gd name="T15" fmla="*/ 150 h 273"/>
                  <a:gd name="T16" fmla="*/ 273 w 291"/>
                  <a:gd name="T17" fmla="*/ 162 h 273"/>
                  <a:gd name="T18" fmla="*/ 280 w 291"/>
                  <a:gd name="T19" fmla="*/ 179 h 273"/>
                  <a:gd name="T20" fmla="*/ 285 w 291"/>
                  <a:gd name="T21" fmla="*/ 196 h 273"/>
                  <a:gd name="T22" fmla="*/ 267 w 291"/>
                  <a:gd name="T23" fmla="*/ 219 h 273"/>
                  <a:gd name="T24" fmla="*/ 248 w 291"/>
                  <a:gd name="T25" fmla="*/ 233 h 273"/>
                  <a:gd name="T26" fmla="*/ 225 w 291"/>
                  <a:gd name="T27" fmla="*/ 224 h 273"/>
                  <a:gd name="T28" fmla="*/ 199 w 291"/>
                  <a:gd name="T29" fmla="*/ 228 h 273"/>
                  <a:gd name="T30" fmla="*/ 183 w 291"/>
                  <a:gd name="T31" fmla="*/ 248 h 273"/>
                  <a:gd name="T32" fmla="*/ 172 w 291"/>
                  <a:gd name="T33" fmla="*/ 265 h 273"/>
                  <a:gd name="T34" fmla="*/ 149 w 291"/>
                  <a:gd name="T35" fmla="*/ 272 h 273"/>
                  <a:gd name="T36" fmla="*/ 129 w 291"/>
                  <a:gd name="T37" fmla="*/ 262 h 273"/>
                  <a:gd name="T38" fmla="*/ 108 w 291"/>
                  <a:gd name="T39" fmla="*/ 255 h 273"/>
                  <a:gd name="T40" fmla="*/ 92 w 291"/>
                  <a:gd name="T41" fmla="*/ 265 h 273"/>
                  <a:gd name="T42" fmla="*/ 71 w 291"/>
                  <a:gd name="T43" fmla="*/ 255 h 273"/>
                  <a:gd name="T44" fmla="*/ 45 w 291"/>
                  <a:gd name="T45" fmla="*/ 231 h 273"/>
                  <a:gd name="T46" fmla="*/ 34 w 291"/>
                  <a:gd name="T47" fmla="*/ 209 h 273"/>
                  <a:gd name="T48" fmla="*/ 16 w 291"/>
                  <a:gd name="T49" fmla="*/ 193 h 273"/>
                  <a:gd name="T50" fmla="*/ 14 w 291"/>
                  <a:gd name="T51" fmla="*/ 166 h 273"/>
                  <a:gd name="T52" fmla="*/ 43 w 291"/>
                  <a:gd name="T53" fmla="*/ 166 h 273"/>
                  <a:gd name="T54" fmla="*/ 36 w 291"/>
                  <a:gd name="T55" fmla="*/ 148 h 273"/>
                  <a:gd name="T56" fmla="*/ 27 w 291"/>
                  <a:gd name="T57" fmla="*/ 136 h 273"/>
                  <a:gd name="T58" fmla="*/ 18 w 291"/>
                  <a:gd name="T59" fmla="*/ 121 h 273"/>
                  <a:gd name="T60" fmla="*/ 11 w 291"/>
                  <a:gd name="T61" fmla="*/ 105 h 273"/>
                  <a:gd name="T62" fmla="*/ 22 w 291"/>
                  <a:gd name="T63" fmla="*/ 81 h 273"/>
                  <a:gd name="T64" fmla="*/ 39 w 291"/>
                  <a:gd name="T65" fmla="*/ 66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1" h="273">
                    <a:moveTo>
                      <a:pt x="51" y="62"/>
                    </a:moveTo>
                    <a:lnTo>
                      <a:pt x="55" y="52"/>
                    </a:lnTo>
                    <a:lnTo>
                      <a:pt x="53" y="45"/>
                    </a:lnTo>
                    <a:lnTo>
                      <a:pt x="61" y="36"/>
                    </a:lnTo>
                    <a:lnTo>
                      <a:pt x="98" y="19"/>
                    </a:lnTo>
                    <a:lnTo>
                      <a:pt x="105" y="12"/>
                    </a:lnTo>
                    <a:lnTo>
                      <a:pt x="117" y="12"/>
                    </a:lnTo>
                    <a:lnTo>
                      <a:pt x="140" y="0"/>
                    </a:lnTo>
                    <a:lnTo>
                      <a:pt x="142" y="14"/>
                    </a:lnTo>
                    <a:lnTo>
                      <a:pt x="147" y="36"/>
                    </a:lnTo>
                    <a:lnTo>
                      <a:pt x="158" y="52"/>
                    </a:lnTo>
                    <a:lnTo>
                      <a:pt x="177" y="81"/>
                    </a:lnTo>
                    <a:lnTo>
                      <a:pt x="195" y="99"/>
                    </a:lnTo>
                    <a:lnTo>
                      <a:pt x="209" y="114"/>
                    </a:lnTo>
                    <a:lnTo>
                      <a:pt x="228" y="129"/>
                    </a:lnTo>
                    <a:lnTo>
                      <a:pt x="248" y="150"/>
                    </a:lnTo>
                    <a:lnTo>
                      <a:pt x="269" y="157"/>
                    </a:lnTo>
                    <a:lnTo>
                      <a:pt x="273" y="162"/>
                    </a:lnTo>
                    <a:lnTo>
                      <a:pt x="275" y="174"/>
                    </a:lnTo>
                    <a:lnTo>
                      <a:pt x="280" y="179"/>
                    </a:lnTo>
                    <a:lnTo>
                      <a:pt x="290" y="185"/>
                    </a:lnTo>
                    <a:lnTo>
                      <a:pt x="285" y="196"/>
                    </a:lnTo>
                    <a:lnTo>
                      <a:pt x="273" y="205"/>
                    </a:lnTo>
                    <a:lnTo>
                      <a:pt x="267" y="219"/>
                    </a:lnTo>
                    <a:lnTo>
                      <a:pt x="255" y="226"/>
                    </a:lnTo>
                    <a:lnTo>
                      <a:pt x="248" y="233"/>
                    </a:lnTo>
                    <a:lnTo>
                      <a:pt x="238" y="228"/>
                    </a:lnTo>
                    <a:lnTo>
                      <a:pt x="225" y="224"/>
                    </a:lnTo>
                    <a:lnTo>
                      <a:pt x="211" y="224"/>
                    </a:lnTo>
                    <a:lnTo>
                      <a:pt x="199" y="228"/>
                    </a:lnTo>
                    <a:lnTo>
                      <a:pt x="191" y="235"/>
                    </a:lnTo>
                    <a:lnTo>
                      <a:pt x="183" y="248"/>
                    </a:lnTo>
                    <a:lnTo>
                      <a:pt x="179" y="259"/>
                    </a:lnTo>
                    <a:lnTo>
                      <a:pt x="172" y="265"/>
                    </a:lnTo>
                    <a:lnTo>
                      <a:pt x="160" y="265"/>
                    </a:lnTo>
                    <a:lnTo>
                      <a:pt x="149" y="272"/>
                    </a:lnTo>
                    <a:lnTo>
                      <a:pt x="140" y="265"/>
                    </a:lnTo>
                    <a:lnTo>
                      <a:pt x="129" y="262"/>
                    </a:lnTo>
                    <a:lnTo>
                      <a:pt x="119" y="257"/>
                    </a:lnTo>
                    <a:lnTo>
                      <a:pt x="108" y="255"/>
                    </a:lnTo>
                    <a:lnTo>
                      <a:pt x="101" y="262"/>
                    </a:lnTo>
                    <a:lnTo>
                      <a:pt x="92" y="265"/>
                    </a:lnTo>
                    <a:lnTo>
                      <a:pt x="82" y="257"/>
                    </a:lnTo>
                    <a:lnTo>
                      <a:pt x="71" y="255"/>
                    </a:lnTo>
                    <a:lnTo>
                      <a:pt x="57" y="239"/>
                    </a:lnTo>
                    <a:lnTo>
                      <a:pt x="45" y="231"/>
                    </a:lnTo>
                    <a:lnTo>
                      <a:pt x="41" y="222"/>
                    </a:lnTo>
                    <a:lnTo>
                      <a:pt x="34" y="209"/>
                    </a:lnTo>
                    <a:lnTo>
                      <a:pt x="22" y="202"/>
                    </a:lnTo>
                    <a:lnTo>
                      <a:pt x="16" y="193"/>
                    </a:lnTo>
                    <a:lnTo>
                      <a:pt x="0" y="179"/>
                    </a:lnTo>
                    <a:lnTo>
                      <a:pt x="14" y="166"/>
                    </a:lnTo>
                    <a:lnTo>
                      <a:pt x="34" y="168"/>
                    </a:lnTo>
                    <a:lnTo>
                      <a:pt x="43" y="166"/>
                    </a:lnTo>
                    <a:lnTo>
                      <a:pt x="43" y="155"/>
                    </a:lnTo>
                    <a:lnTo>
                      <a:pt x="36" y="148"/>
                    </a:lnTo>
                    <a:lnTo>
                      <a:pt x="34" y="142"/>
                    </a:lnTo>
                    <a:lnTo>
                      <a:pt x="27" y="136"/>
                    </a:lnTo>
                    <a:lnTo>
                      <a:pt x="24" y="129"/>
                    </a:lnTo>
                    <a:lnTo>
                      <a:pt x="18" y="121"/>
                    </a:lnTo>
                    <a:lnTo>
                      <a:pt x="18" y="112"/>
                    </a:lnTo>
                    <a:lnTo>
                      <a:pt x="11" y="105"/>
                    </a:lnTo>
                    <a:lnTo>
                      <a:pt x="16" y="90"/>
                    </a:lnTo>
                    <a:lnTo>
                      <a:pt x="22" y="81"/>
                    </a:lnTo>
                    <a:lnTo>
                      <a:pt x="24" y="66"/>
                    </a:lnTo>
                    <a:lnTo>
                      <a:pt x="39" y="66"/>
                    </a:lnTo>
                    <a:lnTo>
                      <a:pt x="51" y="62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Freeform 19"/>
              <p:cNvSpPr>
                <a:spLocks/>
              </p:cNvSpPr>
              <p:nvPr/>
            </p:nvSpPr>
            <p:spPr bwMode="auto">
              <a:xfrm>
                <a:off x="2253" y="3308"/>
                <a:ext cx="30" cy="39"/>
              </a:xfrm>
              <a:custGeom>
                <a:avLst/>
                <a:gdLst>
                  <a:gd name="T0" fmla="*/ 0 w 25"/>
                  <a:gd name="T1" fmla="*/ 21 h 29"/>
                  <a:gd name="T2" fmla="*/ 0 w 25"/>
                  <a:gd name="T3" fmla="*/ 7 h 29"/>
                  <a:gd name="T4" fmla="*/ 13 w 25"/>
                  <a:gd name="T5" fmla="*/ 0 h 29"/>
                  <a:gd name="T6" fmla="*/ 18 w 25"/>
                  <a:gd name="T7" fmla="*/ 0 h 29"/>
                  <a:gd name="T8" fmla="*/ 24 w 25"/>
                  <a:gd name="T9" fmla="*/ 0 h 29"/>
                  <a:gd name="T10" fmla="*/ 24 w 25"/>
                  <a:gd name="T11" fmla="*/ 14 h 29"/>
                  <a:gd name="T12" fmla="*/ 18 w 25"/>
                  <a:gd name="T13" fmla="*/ 21 h 29"/>
                  <a:gd name="T14" fmla="*/ 5 w 25"/>
                  <a:gd name="T15" fmla="*/ 28 h 29"/>
                  <a:gd name="T16" fmla="*/ 0 w 25"/>
                  <a:gd name="T17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9">
                    <a:moveTo>
                      <a:pt x="0" y="21"/>
                    </a:moveTo>
                    <a:lnTo>
                      <a:pt x="0" y="7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14"/>
                    </a:lnTo>
                    <a:lnTo>
                      <a:pt x="18" y="21"/>
                    </a:lnTo>
                    <a:lnTo>
                      <a:pt x="5" y="28"/>
                    </a:lnTo>
                    <a:lnTo>
                      <a:pt x="0" y="21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Freeform 20"/>
              <p:cNvSpPr>
                <a:spLocks/>
              </p:cNvSpPr>
              <p:nvPr/>
            </p:nvSpPr>
            <p:spPr bwMode="auto">
              <a:xfrm>
                <a:off x="1934" y="2514"/>
                <a:ext cx="431" cy="441"/>
              </a:xfrm>
              <a:custGeom>
                <a:avLst/>
                <a:gdLst>
                  <a:gd name="T0" fmla="*/ 49 w 350"/>
                  <a:gd name="T1" fmla="*/ 142 h 332"/>
                  <a:gd name="T2" fmla="*/ 57 w 350"/>
                  <a:gd name="T3" fmla="*/ 166 h 332"/>
                  <a:gd name="T4" fmla="*/ 63 w 350"/>
                  <a:gd name="T5" fmla="*/ 159 h 332"/>
                  <a:gd name="T6" fmla="*/ 75 w 350"/>
                  <a:gd name="T7" fmla="*/ 157 h 332"/>
                  <a:gd name="T8" fmla="*/ 102 w 350"/>
                  <a:gd name="T9" fmla="*/ 154 h 332"/>
                  <a:gd name="T10" fmla="*/ 122 w 350"/>
                  <a:gd name="T11" fmla="*/ 173 h 332"/>
                  <a:gd name="T12" fmla="*/ 120 w 350"/>
                  <a:gd name="T13" fmla="*/ 185 h 332"/>
                  <a:gd name="T14" fmla="*/ 116 w 350"/>
                  <a:gd name="T15" fmla="*/ 195 h 332"/>
                  <a:gd name="T16" fmla="*/ 104 w 350"/>
                  <a:gd name="T17" fmla="*/ 206 h 332"/>
                  <a:gd name="T18" fmla="*/ 112 w 350"/>
                  <a:gd name="T19" fmla="*/ 204 h 332"/>
                  <a:gd name="T20" fmla="*/ 132 w 350"/>
                  <a:gd name="T21" fmla="*/ 199 h 332"/>
                  <a:gd name="T22" fmla="*/ 150 w 350"/>
                  <a:gd name="T23" fmla="*/ 195 h 332"/>
                  <a:gd name="T24" fmla="*/ 169 w 350"/>
                  <a:gd name="T25" fmla="*/ 183 h 332"/>
                  <a:gd name="T26" fmla="*/ 179 w 350"/>
                  <a:gd name="T27" fmla="*/ 187 h 332"/>
                  <a:gd name="T28" fmla="*/ 204 w 350"/>
                  <a:gd name="T29" fmla="*/ 230 h 332"/>
                  <a:gd name="T30" fmla="*/ 210 w 350"/>
                  <a:gd name="T31" fmla="*/ 256 h 332"/>
                  <a:gd name="T32" fmla="*/ 202 w 350"/>
                  <a:gd name="T33" fmla="*/ 271 h 332"/>
                  <a:gd name="T34" fmla="*/ 200 w 350"/>
                  <a:gd name="T35" fmla="*/ 280 h 332"/>
                  <a:gd name="T36" fmla="*/ 220 w 350"/>
                  <a:gd name="T37" fmla="*/ 297 h 332"/>
                  <a:gd name="T38" fmla="*/ 239 w 350"/>
                  <a:gd name="T39" fmla="*/ 301 h 332"/>
                  <a:gd name="T40" fmla="*/ 264 w 350"/>
                  <a:gd name="T41" fmla="*/ 320 h 332"/>
                  <a:gd name="T42" fmla="*/ 287 w 350"/>
                  <a:gd name="T43" fmla="*/ 331 h 332"/>
                  <a:gd name="T44" fmla="*/ 308 w 350"/>
                  <a:gd name="T45" fmla="*/ 318 h 332"/>
                  <a:gd name="T46" fmla="*/ 324 w 350"/>
                  <a:gd name="T47" fmla="*/ 318 h 332"/>
                  <a:gd name="T48" fmla="*/ 332 w 350"/>
                  <a:gd name="T49" fmla="*/ 311 h 332"/>
                  <a:gd name="T50" fmla="*/ 339 w 350"/>
                  <a:gd name="T51" fmla="*/ 294 h 332"/>
                  <a:gd name="T52" fmla="*/ 349 w 350"/>
                  <a:gd name="T53" fmla="*/ 285 h 332"/>
                  <a:gd name="T54" fmla="*/ 349 w 350"/>
                  <a:gd name="T55" fmla="*/ 268 h 332"/>
                  <a:gd name="T56" fmla="*/ 337 w 350"/>
                  <a:gd name="T57" fmla="*/ 264 h 332"/>
                  <a:gd name="T58" fmla="*/ 316 w 350"/>
                  <a:gd name="T59" fmla="*/ 238 h 332"/>
                  <a:gd name="T60" fmla="*/ 305 w 350"/>
                  <a:gd name="T61" fmla="*/ 208 h 332"/>
                  <a:gd name="T62" fmla="*/ 291 w 350"/>
                  <a:gd name="T63" fmla="*/ 187 h 332"/>
                  <a:gd name="T64" fmla="*/ 275 w 350"/>
                  <a:gd name="T65" fmla="*/ 168 h 332"/>
                  <a:gd name="T66" fmla="*/ 277 w 350"/>
                  <a:gd name="T67" fmla="*/ 147 h 332"/>
                  <a:gd name="T68" fmla="*/ 296 w 350"/>
                  <a:gd name="T69" fmla="*/ 123 h 332"/>
                  <a:gd name="T70" fmla="*/ 305 w 350"/>
                  <a:gd name="T71" fmla="*/ 99 h 332"/>
                  <a:gd name="T72" fmla="*/ 280 w 350"/>
                  <a:gd name="T73" fmla="*/ 83 h 332"/>
                  <a:gd name="T74" fmla="*/ 259 w 350"/>
                  <a:gd name="T75" fmla="*/ 83 h 332"/>
                  <a:gd name="T76" fmla="*/ 248 w 350"/>
                  <a:gd name="T77" fmla="*/ 66 h 332"/>
                  <a:gd name="T78" fmla="*/ 255 w 350"/>
                  <a:gd name="T79" fmla="*/ 47 h 332"/>
                  <a:gd name="T80" fmla="*/ 250 w 350"/>
                  <a:gd name="T81" fmla="*/ 40 h 332"/>
                  <a:gd name="T82" fmla="*/ 232 w 350"/>
                  <a:gd name="T83" fmla="*/ 45 h 332"/>
                  <a:gd name="T84" fmla="*/ 218 w 350"/>
                  <a:gd name="T85" fmla="*/ 30 h 332"/>
                  <a:gd name="T86" fmla="*/ 222 w 350"/>
                  <a:gd name="T87" fmla="*/ 16 h 332"/>
                  <a:gd name="T88" fmla="*/ 191 w 350"/>
                  <a:gd name="T89" fmla="*/ 4 h 332"/>
                  <a:gd name="T90" fmla="*/ 165 w 350"/>
                  <a:gd name="T91" fmla="*/ 9 h 332"/>
                  <a:gd name="T92" fmla="*/ 138 w 350"/>
                  <a:gd name="T93" fmla="*/ 25 h 332"/>
                  <a:gd name="T94" fmla="*/ 122 w 350"/>
                  <a:gd name="T95" fmla="*/ 16 h 332"/>
                  <a:gd name="T96" fmla="*/ 106 w 350"/>
                  <a:gd name="T97" fmla="*/ 14 h 332"/>
                  <a:gd name="T98" fmla="*/ 93 w 350"/>
                  <a:gd name="T99" fmla="*/ 2 h 332"/>
                  <a:gd name="T100" fmla="*/ 75 w 350"/>
                  <a:gd name="T101" fmla="*/ 4 h 332"/>
                  <a:gd name="T102" fmla="*/ 57 w 350"/>
                  <a:gd name="T103" fmla="*/ 2 h 332"/>
                  <a:gd name="T104" fmla="*/ 57 w 350"/>
                  <a:gd name="T105" fmla="*/ 19 h 332"/>
                  <a:gd name="T106" fmla="*/ 45 w 350"/>
                  <a:gd name="T107" fmla="*/ 23 h 332"/>
                  <a:gd name="T108" fmla="*/ 24 w 350"/>
                  <a:gd name="T109" fmla="*/ 16 h 332"/>
                  <a:gd name="T110" fmla="*/ 22 w 350"/>
                  <a:gd name="T111" fmla="*/ 30 h 332"/>
                  <a:gd name="T112" fmla="*/ 10 w 350"/>
                  <a:gd name="T113" fmla="*/ 49 h 332"/>
                  <a:gd name="T114" fmla="*/ 16 w 350"/>
                  <a:gd name="T115" fmla="*/ 85 h 332"/>
                  <a:gd name="T116" fmla="*/ 29 w 350"/>
                  <a:gd name="T117" fmla="*/ 11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50" h="332">
                    <a:moveTo>
                      <a:pt x="45" y="133"/>
                    </a:moveTo>
                    <a:lnTo>
                      <a:pt x="49" y="142"/>
                    </a:lnTo>
                    <a:lnTo>
                      <a:pt x="52" y="159"/>
                    </a:lnTo>
                    <a:lnTo>
                      <a:pt x="57" y="166"/>
                    </a:lnTo>
                    <a:lnTo>
                      <a:pt x="63" y="163"/>
                    </a:lnTo>
                    <a:lnTo>
                      <a:pt x="63" y="159"/>
                    </a:lnTo>
                    <a:lnTo>
                      <a:pt x="73" y="154"/>
                    </a:lnTo>
                    <a:lnTo>
                      <a:pt x="75" y="157"/>
                    </a:lnTo>
                    <a:lnTo>
                      <a:pt x="98" y="152"/>
                    </a:lnTo>
                    <a:lnTo>
                      <a:pt x="102" y="154"/>
                    </a:lnTo>
                    <a:lnTo>
                      <a:pt x="116" y="171"/>
                    </a:lnTo>
                    <a:lnTo>
                      <a:pt x="122" y="173"/>
                    </a:lnTo>
                    <a:lnTo>
                      <a:pt x="124" y="178"/>
                    </a:lnTo>
                    <a:lnTo>
                      <a:pt x="120" y="185"/>
                    </a:lnTo>
                    <a:lnTo>
                      <a:pt x="118" y="193"/>
                    </a:lnTo>
                    <a:lnTo>
                      <a:pt x="116" y="195"/>
                    </a:lnTo>
                    <a:lnTo>
                      <a:pt x="106" y="197"/>
                    </a:lnTo>
                    <a:lnTo>
                      <a:pt x="104" y="206"/>
                    </a:lnTo>
                    <a:lnTo>
                      <a:pt x="106" y="208"/>
                    </a:lnTo>
                    <a:lnTo>
                      <a:pt x="112" y="204"/>
                    </a:lnTo>
                    <a:lnTo>
                      <a:pt x="122" y="199"/>
                    </a:lnTo>
                    <a:lnTo>
                      <a:pt x="132" y="199"/>
                    </a:lnTo>
                    <a:lnTo>
                      <a:pt x="143" y="199"/>
                    </a:lnTo>
                    <a:lnTo>
                      <a:pt x="150" y="195"/>
                    </a:lnTo>
                    <a:lnTo>
                      <a:pt x="159" y="193"/>
                    </a:lnTo>
                    <a:lnTo>
                      <a:pt x="169" y="183"/>
                    </a:lnTo>
                    <a:lnTo>
                      <a:pt x="175" y="183"/>
                    </a:lnTo>
                    <a:lnTo>
                      <a:pt x="179" y="187"/>
                    </a:lnTo>
                    <a:lnTo>
                      <a:pt x="200" y="216"/>
                    </a:lnTo>
                    <a:lnTo>
                      <a:pt x="204" y="230"/>
                    </a:lnTo>
                    <a:lnTo>
                      <a:pt x="214" y="251"/>
                    </a:lnTo>
                    <a:lnTo>
                      <a:pt x="210" y="256"/>
                    </a:lnTo>
                    <a:lnTo>
                      <a:pt x="207" y="262"/>
                    </a:lnTo>
                    <a:lnTo>
                      <a:pt x="202" y="271"/>
                    </a:lnTo>
                    <a:lnTo>
                      <a:pt x="200" y="275"/>
                    </a:lnTo>
                    <a:lnTo>
                      <a:pt x="200" y="280"/>
                    </a:lnTo>
                    <a:lnTo>
                      <a:pt x="212" y="285"/>
                    </a:lnTo>
                    <a:lnTo>
                      <a:pt x="220" y="297"/>
                    </a:lnTo>
                    <a:lnTo>
                      <a:pt x="230" y="297"/>
                    </a:lnTo>
                    <a:lnTo>
                      <a:pt x="239" y="301"/>
                    </a:lnTo>
                    <a:lnTo>
                      <a:pt x="243" y="307"/>
                    </a:lnTo>
                    <a:lnTo>
                      <a:pt x="264" y="320"/>
                    </a:lnTo>
                    <a:lnTo>
                      <a:pt x="267" y="328"/>
                    </a:lnTo>
                    <a:lnTo>
                      <a:pt x="287" y="331"/>
                    </a:lnTo>
                    <a:lnTo>
                      <a:pt x="296" y="323"/>
                    </a:lnTo>
                    <a:lnTo>
                      <a:pt x="308" y="318"/>
                    </a:lnTo>
                    <a:lnTo>
                      <a:pt x="314" y="318"/>
                    </a:lnTo>
                    <a:lnTo>
                      <a:pt x="324" y="318"/>
                    </a:lnTo>
                    <a:lnTo>
                      <a:pt x="328" y="325"/>
                    </a:lnTo>
                    <a:lnTo>
                      <a:pt x="332" y="311"/>
                    </a:lnTo>
                    <a:lnTo>
                      <a:pt x="334" y="307"/>
                    </a:lnTo>
                    <a:lnTo>
                      <a:pt x="339" y="294"/>
                    </a:lnTo>
                    <a:lnTo>
                      <a:pt x="344" y="290"/>
                    </a:lnTo>
                    <a:lnTo>
                      <a:pt x="349" y="285"/>
                    </a:lnTo>
                    <a:lnTo>
                      <a:pt x="349" y="275"/>
                    </a:lnTo>
                    <a:lnTo>
                      <a:pt x="349" y="268"/>
                    </a:lnTo>
                    <a:lnTo>
                      <a:pt x="342" y="268"/>
                    </a:lnTo>
                    <a:lnTo>
                      <a:pt x="337" y="264"/>
                    </a:lnTo>
                    <a:lnTo>
                      <a:pt x="328" y="245"/>
                    </a:lnTo>
                    <a:lnTo>
                      <a:pt x="316" y="238"/>
                    </a:lnTo>
                    <a:lnTo>
                      <a:pt x="312" y="230"/>
                    </a:lnTo>
                    <a:lnTo>
                      <a:pt x="305" y="208"/>
                    </a:lnTo>
                    <a:lnTo>
                      <a:pt x="291" y="197"/>
                    </a:lnTo>
                    <a:lnTo>
                      <a:pt x="291" y="187"/>
                    </a:lnTo>
                    <a:lnTo>
                      <a:pt x="287" y="180"/>
                    </a:lnTo>
                    <a:lnTo>
                      <a:pt x="275" y="168"/>
                    </a:lnTo>
                    <a:lnTo>
                      <a:pt x="280" y="152"/>
                    </a:lnTo>
                    <a:lnTo>
                      <a:pt x="277" y="147"/>
                    </a:lnTo>
                    <a:lnTo>
                      <a:pt x="277" y="133"/>
                    </a:lnTo>
                    <a:lnTo>
                      <a:pt x="296" y="123"/>
                    </a:lnTo>
                    <a:lnTo>
                      <a:pt x="303" y="111"/>
                    </a:lnTo>
                    <a:lnTo>
                      <a:pt x="305" y="99"/>
                    </a:lnTo>
                    <a:lnTo>
                      <a:pt x="300" y="85"/>
                    </a:lnTo>
                    <a:lnTo>
                      <a:pt x="280" y="83"/>
                    </a:lnTo>
                    <a:lnTo>
                      <a:pt x="271" y="85"/>
                    </a:lnTo>
                    <a:lnTo>
                      <a:pt x="259" y="83"/>
                    </a:lnTo>
                    <a:lnTo>
                      <a:pt x="253" y="75"/>
                    </a:lnTo>
                    <a:lnTo>
                      <a:pt x="248" y="66"/>
                    </a:lnTo>
                    <a:lnTo>
                      <a:pt x="248" y="59"/>
                    </a:lnTo>
                    <a:lnTo>
                      <a:pt x="255" y="47"/>
                    </a:lnTo>
                    <a:lnTo>
                      <a:pt x="255" y="42"/>
                    </a:lnTo>
                    <a:lnTo>
                      <a:pt x="250" y="40"/>
                    </a:lnTo>
                    <a:lnTo>
                      <a:pt x="241" y="40"/>
                    </a:lnTo>
                    <a:lnTo>
                      <a:pt x="232" y="45"/>
                    </a:lnTo>
                    <a:lnTo>
                      <a:pt x="228" y="36"/>
                    </a:lnTo>
                    <a:lnTo>
                      <a:pt x="218" y="30"/>
                    </a:lnTo>
                    <a:lnTo>
                      <a:pt x="222" y="21"/>
                    </a:lnTo>
                    <a:lnTo>
                      <a:pt x="222" y="16"/>
                    </a:lnTo>
                    <a:lnTo>
                      <a:pt x="204" y="4"/>
                    </a:lnTo>
                    <a:lnTo>
                      <a:pt x="191" y="4"/>
                    </a:lnTo>
                    <a:lnTo>
                      <a:pt x="179" y="9"/>
                    </a:lnTo>
                    <a:lnTo>
                      <a:pt x="165" y="9"/>
                    </a:lnTo>
                    <a:lnTo>
                      <a:pt x="150" y="21"/>
                    </a:lnTo>
                    <a:lnTo>
                      <a:pt x="138" y="25"/>
                    </a:lnTo>
                    <a:lnTo>
                      <a:pt x="127" y="23"/>
                    </a:lnTo>
                    <a:lnTo>
                      <a:pt x="122" y="16"/>
                    </a:lnTo>
                    <a:lnTo>
                      <a:pt x="116" y="14"/>
                    </a:lnTo>
                    <a:lnTo>
                      <a:pt x="106" y="14"/>
                    </a:lnTo>
                    <a:lnTo>
                      <a:pt x="100" y="9"/>
                    </a:lnTo>
                    <a:lnTo>
                      <a:pt x="93" y="2"/>
                    </a:lnTo>
                    <a:lnTo>
                      <a:pt x="84" y="2"/>
                    </a:lnTo>
                    <a:lnTo>
                      <a:pt x="75" y="4"/>
                    </a:lnTo>
                    <a:lnTo>
                      <a:pt x="65" y="0"/>
                    </a:lnTo>
                    <a:lnTo>
                      <a:pt x="57" y="2"/>
                    </a:lnTo>
                    <a:lnTo>
                      <a:pt x="57" y="6"/>
                    </a:lnTo>
                    <a:lnTo>
                      <a:pt x="57" y="19"/>
                    </a:lnTo>
                    <a:lnTo>
                      <a:pt x="54" y="23"/>
                    </a:lnTo>
                    <a:lnTo>
                      <a:pt x="45" y="23"/>
                    </a:lnTo>
                    <a:lnTo>
                      <a:pt x="34" y="9"/>
                    </a:lnTo>
                    <a:lnTo>
                      <a:pt x="24" y="16"/>
                    </a:lnTo>
                    <a:lnTo>
                      <a:pt x="18" y="21"/>
                    </a:lnTo>
                    <a:lnTo>
                      <a:pt x="22" y="30"/>
                    </a:lnTo>
                    <a:lnTo>
                      <a:pt x="16" y="42"/>
                    </a:lnTo>
                    <a:lnTo>
                      <a:pt x="10" y="49"/>
                    </a:lnTo>
                    <a:lnTo>
                      <a:pt x="0" y="59"/>
                    </a:lnTo>
                    <a:lnTo>
                      <a:pt x="16" y="85"/>
                    </a:lnTo>
                    <a:lnTo>
                      <a:pt x="24" y="97"/>
                    </a:lnTo>
                    <a:lnTo>
                      <a:pt x="29" y="116"/>
                    </a:lnTo>
                    <a:lnTo>
                      <a:pt x="45" y="133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auto">
              <a:xfrm>
                <a:off x="1974" y="2343"/>
                <a:ext cx="241" cy="206"/>
              </a:xfrm>
              <a:custGeom>
                <a:avLst/>
                <a:gdLst>
                  <a:gd name="T0" fmla="*/ 72 w 195"/>
                  <a:gd name="T1" fmla="*/ 142 h 155"/>
                  <a:gd name="T2" fmla="*/ 81 w 195"/>
                  <a:gd name="T3" fmla="*/ 142 h 155"/>
                  <a:gd name="T4" fmla="*/ 88 w 195"/>
                  <a:gd name="T5" fmla="*/ 145 h 155"/>
                  <a:gd name="T6" fmla="*/ 92 w 195"/>
                  <a:gd name="T7" fmla="*/ 151 h 155"/>
                  <a:gd name="T8" fmla="*/ 104 w 195"/>
                  <a:gd name="T9" fmla="*/ 154 h 155"/>
                  <a:gd name="T10" fmla="*/ 116 w 195"/>
                  <a:gd name="T11" fmla="*/ 149 h 155"/>
                  <a:gd name="T12" fmla="*/ 131 w 195"/>
                  <a:gd name="T13" fmla="*/ 137 h 155"/>
                  <a:gd name="T14" fmla="*/ 145 w 195"/>
                  <a:gd name="T15" fmla="*/ 137 h 155"/>
                  <a:gd name="T16" fmla="*/ 157 w 195"/>
                  <a:gd name="T17" fmla="*/ 132 h 155"/>
                  <a:gd name="T18" fmla="*/ 170 w 195"/>
                  <a:gd name="T19" fmla="*/ 132 h 155"/>
                  <a:gd name="T20" fmla="*/ 165 w 195"/>
                  <a:gd name="T21" fmla="*/ 119 h 155"/>
                  <a:gd name="T22" fmla="*/ 170 w 195"/>
                  <a:gd name="T23" fmla="*/ 96 h 155"/>
                  <a:gd name="T24" fmla="*/ 175 w 195"/>
                  <a:gd name="T25" fmla="*/ 86 h 155"/>
                  <a:gd name="T26" fmla="*/ 184 w 195"/>
                  <a:gd name="T27" fmla="*/ 77 h 155"/>
                  <a:gd name="T28" fmla="*/ 188 w 195"/>
                  <a:gd name="T29" fmla="*/ 69 h 155"/>
                  <a:gd name="T30" fmla="*/ 184 w 195"/>
                  <a:gd name="T31" fmla="*/ 52 h 155"/>
                  <a:gd name="T32" fmla="*/ 191 w 195"/>
                  <a:gd name="T33" fmla="*/ 42 h 155"/>
                  <a:gd name="T34" fmla="*/ 191 w 195"/>
                  <a:gd name="T35" fmla="*/ 35 h 155"/>
                  <a:gd name="T36" fmla="*/ 194 w 195"/>
                  <a:gd name="T37" fmla="*/ 23 h 155"/>
                  <a:gd name="T38" fmla="*/ 163 w 195"/>
                  <a:gd name="T39" fmla="*/ 4 h 155"/>
                  <a:gd name="T40" fmla="*/ 155 w 195"/>
                  <a:gd name="T41" fmla="*/ 4 h 155"/>
                  <a:gd name="T42" fmla="*/ 139 w 195"/>
                  <a:gd name="T43" fmla="*/ 0 h 155"/>
                  <a:gd name="T44" fmla="*/ 134 w 195"/>
                  <a:gd name="T45" fmla="*/ 9 h 155"/>
                  <a:gd name="T46" fmla="*/ 122 w 195"/>
                  <a:gd name="T47" fmla="*/ 18 h 155"/>
                  <a:gd name="T48" fmla="*/ 116 w 195"/>
                  <a:gd name="T49" fmla="*/ 33 h 155"/>
                  <a:gd name="T50" fmla="*/ 104 w 195"/>
                  <a:gd name="T51" fmla="*/ 39 h 155"/>
                  <a:gd name="T52" fmla="*/ 98 w 195"/>
                  <a:gd name="T53" fmla="*/ 46 h 155"/>
                  <a:gd name="T54" fmla="*/ 88 w 195"/>
                  <a:gd name="T55" fmla="*/ 42 h 155"/>
                  <a:gd name="T56" fmla="*/ 75 w 195"/>
                  <a:gd name="T57" fmla="*/ 37 h 155"/>
                  <a:gd name="T58" fmla="*/ 61 w 195"/>
                  <a:gd name="T59" fmla="*/ 37 h 155"/>
                  <a:gd name="T60" fmla="*/ 49 w 195"/>
                  <a:gd name="T61" fmla="*/ 42 h 155"/>
                  <a:gd name="T62" fmla="*/ 40 w 195"/>
                  <a:gd name="T63" fmla="*/ 48 h 155"/>
                  <a:gd name="T64" fmla="*/ 33 w 195"/>
                  <a:gd name="T65" fmla="*/ 60 h 155"/>
                  <a:gd name="T66" fmla="*/ 29 w 195"/>
                  <a:gd name="T67" fmla="*/ 72 h 155"/>
                  <a:gd name="T68" fmla="*/ 22 w 195"/>
                  <a:gd name="T69" fmla="*/ 77 h 155"/>
                  <a:gd name="T70" fmla="*/ 10 w 195"/>
                  <a:gd name="T71" fmla="*/ 77 h 155"/>
                  <a:gd name="T72" fmla="*/ 0 w 195"/>
                  <a:gd name="T73" fmla="*/ 84 h 155"/>
                  <a:gd name="T74" fmla="*/ 6 w 195"/>
                  <a:gd name="T75" fmla="*/ 103 h 155"/>
                  <a:gd name="T76" fmla="*/ 4 w 195"/>
                  <a:gd name="T77" fmla="*/ 114 h 155"/>
                  <a:gd name="T78" fmla="*/ 4 w 195"/>
                  <a:gd name="T79" fmla="*/ 128 h 155"/>
                  <a:gd name="T80" fmla="*/ 0 w 195"/>
                  <a:gd name="T81" fmla="*/ 137 h 155"/>
                  <a:gd name="T82" fmla="*/ 10 w 195"/>
                  <a:gd name="T83" fmla="*/ 151 h 155"/>
                  <a:gd name="T84" fmla="*/ 20 w 195"/>
                  <a:gd name="T85" fmla="*/ 151 h 155"/>
                  <a:gd name="T86" fmla="*/ 22 w 195"/>
                  <a:gd name="T87" fmla="*/ 147 h 155"/>
                  <a:gd name="T88" fmla="*/ 22 w 195"/>
                  <a:gd name="T89" fmla="*/ 135 h 155"/>
                  <a:gd name="T90" fmla="*/ 22 w 195"/>
                  <a:gd name="T91" fmla="*/ 130 h 155"/>
                  <a:gd name="T92" fmla="*/ 31 w 195"/>
                  <a:gd name="T93" fmla="*/ 128 h 155"/>
                  <a:gd name="T94" fmla="*/ 40 w 195"/>
                  <a:gd name="T95" fmla="*/ 132 h 155"/>
                  <a:gd name="T96" fmla="*/ 49 w 195"/>
                  <a:gd name="T97" fmla="*/ 130 h 155"/>
                  <a:gd name="T98" fmla="*/ 59 w 195"/>
                  <a:gd name="T99" fmla="*/ 130 h 155"/>
                  <a:gd name="T100" fmla="*/ 65 w 195"/>
                  <a:gd name="T101" fmla="*/ 137 h 155"/>
                  <a:gd name="T102" fmla="*/ 72 w 195"/>
                  <a:gd name="T103" fmla="*/ 14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5" h="155">
                    <a:moveTo>
                      <a:pt x="72" y="142"/>
                    </a:moveTo>
                    <a:lnTo>
                      <a:pt x="81" y="142"/>
                    </a:lnTo>
                    <a:lnTo>
                      <a:pt x="88" y="145"/>
                    </a:lnTo>
                    <a:lnTo>
                      <a:pt x="92" y="151"/>
                    </a:lnTo>
                    <a:lnTo>
                      <a:pt x="104" y="154"/>
                    </a:lnTo>
                    <a:lnTo>
                      <a:pt x="116" y="149"/>
                    </a:lnTo>
                    <a:lnTo>
                      <a:pt x="131" y="137"/>
                    </a:lnTo>
                    <a:lnTo>
                      <a:pt x="145" y="137"/>
                    </a:lnTo>
                    <a:lnTo>
                      <a:pt x="157" y="132"/>
                    </a:lnTo>
                    <a:lnTo>
                      <a:pt x="170" y="132"/>
                    </a:lnTo>
                    <a:lnTo>
                      <a:pt x="165" y="119"/>
                    </a:lnTo>
                    <a:lnTo>
                      <a:pt x="170" y="96"/>
                    </a:lnTo>
                    <a:lnTo>
                      <a:pt x="175" y="86"/>
                    </a:lnTo>
                    <a:lnTo>
                      <a:pt x="184" y="77"/>
                    </a:lnTo>
                    <a:lnTo>
                      <a:pt x="188" y="69"/>
                    </a:lnTo>
                    <a:lnTo>
                      <a:pt x="184" y="52"/>
                    </a:lnTo>
                    <a:lnTo>
                      <a:pt x="191" y="42"/>
                    </a:lnTo>
                    <a:lnTo>
                      <a:pt x="191" y="35"/>
                    </a:lnTo>
                    <a:lnTo>
                      <a:pt x="194" y="23"/>
                    </a:lnTo>
                    <a:lnTo>
                      <a:pt x="163" y="4"/>
                    </a:lnTo>
                    <a:lnTo>
                      <a:pt x="155" y="4"/>
                    </a:lnTo>
                    <a:lnTo>
                      <a:pt x="139" y="0"/>
                    </a:lnTo>
                    <a:lnTo>
                      <a:pt x="134" y="9"/>
                    </a:lnTo>
                    <a:lnTo>
                      <a:pt x="122" y="18"/>
                    </a:lnTo>
                    <a:lnTo>
                      <a:pt x="116" y="33"/>
                    </a:lnTo>
                    <a:lnTo>
                      <a:pt x="104" y="39"/>
                    </a:lnTo>
                    <a:lnTo>
                      <a:pt x="98" y="46"/>
                    </a:lnTo>
                    <a:lnTo>
                      <a:pt x="88" y="42"/>
                    </a:lnTo>
                    <a:lnTo>
                      <a:pt x="75" y="37"/>
                    </a:lnTo>
                    <a:lnTo>
                      <a:pt x="61" y="37"/>
                    </a:lnTo>
                    <a:lnTo>
                      <a:pt x="49" y="42"/>
                    </a:lnTo>
                    <a:lnTo>
                      <a:pt x="40" y="48"/>
                    </a:lnTo>
                    <a:lnTo>
                      <a:pt x="33" y="60"/>
                    </a:lnTo>
                    <a:lnTo>
                      <a:pt x="29" y="72"/>
                    </a:lnTo>
                    <a:lnTo>
                      <a:pt x="22" y="77"/>
                    </a:lnTo>
                    <a:lnTo>
                      <a:pt x="10" y="77"/>
                    </a:lnTo>
                    <a:lnTo>
                      <a:pt x="0" y="84"/>
                    </a:lnTo>
                    <a:lnTo>
                      <a:pt x="6" y="103"/>
                    </a:lnTo>
                    <a:lnTo>
                      <a:pt x="4" y="114"/>
                    </a:lnTo>
                    <a:lnTo>
                      <a:pt x="4" y="128"/>
                    </a:lnTo>
                    <a:lnTo>
                      <a:pt x="0" y="137"/>
                    </a:lnTo>
                    <a:lnTo>
                      <a:pt x="10" y="151"/>
                    </a:lnTo>
                    <a:lnTo>
                      <a:pt x="20" y="151"/>
                    </a:lnTo>
                    <a:lnTo>
                      <a:pt x="22" y="147"/>
                    </a:lnTo>
                    <a:lnTo>
                      <a:pt x="22" y="135"/>
                    </a:lnTo>
                    <a:lnTo>
                      <a:pt x="22" y="130"/>
                    </a:lnTo>
                    <a:lnTo>
                      <a:pt x="31" y="128"/>
                    </a:lnTo>
                    <a:lnTo>
                      <a:pt x="40" y="132"/>
                    </a:lnTo>
                    <a:lnTo>
                      <a:pt x="49" y="130"/>
                    </a:lnTo>
                    <a:lnTo>
                      <a:pt x="59" y="130"/>
                    </a:lnTo>
                    <a:lnTo>
                      <a:pt x="65" y="137"/>
                    </a:lnTo>
                    <a:lnTo>
                      <a:pt x="72" y="142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Freeform 22"/>
              <p:cNvSpPr>
                <a:spLocks/>
              </p:cNvSpPr>
              <p:nvPr/>
            </p:nvSpPr>
            <p:spPr bwMode="auto">
              <a:xfrm>
                <a:off x="2179" y="2359"/>
                <a:ext cx="746" cy="616"/>
              </a:xfrm>
              <a:custGeom>
                <a:avLst/>
                <a:gdLst>
                  <a:gd name="T0" fmla="*/ 238 w 606"/>
                  <a:gd name="T1" fmla="*/ 144 h 463"/>
                  <a:gd name="T2" fmla="*/ 275 w 606"/>
                  <a:gd name="T3" fmla="*/ 161 h 463"/>
                  <a:gd name="T4" fmla="*/ 345 w 606"/>
                  <a:gd name="T5" fmla="*/ 182 h 463"/>
                  <a:gd name="T6" fmla="*/ 372 w 606"/>
                  <a:gd name="T7" fmla="*/ 193 h 463"/>
                  <a:gd name="T8" fmla="*/ 395 w 606"/>
                  <a:gd name="T9" fmla="*/ 208 h 463"/>
                  <a:gd name="T10" fmla="*/ 421 w 606"/>
                  <a:gd name="T11" fmla="*/ 229 h 463"/>
                  <a:gd name="T12" fmla="*/ 444 w 606"/>
                  <a:gd name="T13" fmla="*/ 244 h 463"/>
                  <a:gd name="T14" fmla="*/ 479 w 606"/>
                  <a:gd name="T15" fmla="*/ 260 h 463"/>
                  <a:gd name="T16" fmla="*/ 501 w 606"/>
                  <a:gd name="T17" fmla="*/ 274 h 463"/>
                  <a:gd name="T18" fmla="*/ 522 w 606"/>
                  <a:gd name="T19" fmla="*/ 277 h 463"/>
                  <a:gd name="T20" fmla="*/ 549 w 606"/>
                  <a:gd name="T21" fmla="*/ 308 h 463"/>
                  <a:gd name="T22" fmla="*/ 590 w 606"/>
                  <a:gd name="T23" fmla="*/ 345 h 463"/>
                  <a:gd name="T24" fmla="*/ 602 w 606"/>
                  <a:gd name="T25" fmla="*/ 371 h 463"/>
                  <a:gd name="T26" fmla="*/ 596 w 606"/>
                  <a:gd name="T27" fmla="*/ 395 h 463"/>
                  <a:gd name="T28" fmla="*/ 590 w 606"/>
                  <a:gd name="T29" fmla="*/ 443 h 463"/>
                  <a:gd name="T30" fmla="*/ 582 w 606"/>
                  <a:gd name="T31" fmla="*/ 462 h 463"/>
                  <a:gd name="T32" fmla="*/ 555 w 606"/>
                  <a:gd name="T33" fmla="*/ 450 h 463"/>
                  <a:gd name="T34" fmla="*/ 528 w 606"/>
                  <a:gd name="T35" fmla="*/ 427 h 463"/>
                  <a:gd name="T36" fmla="*/ 520 w 606"/>
                  <a:gd name="T37" fmla="*/ 414 h 463"/>
                  <a:gd name="T38" fmla="*/ 518 w 606"/>
                  <a:gd name="T39" fmla="*/ 403 h 463"/>
                  <a:gd name="T40" fmla="*/ 522 w 606"/>
                  <a:gd name="T41" fmla="*/ 393 h 463"/>
                  <a:gd name="T42" fmla="*/ 503 w 606"/>
                  <a:gd name="T43" fmla="*/ 375 h 463"/>
                  <a:gd name="T44" fmla="*/ 487 w 606"/>
                  <a:gd name="T45" fmla="*/ 353 h 463"/>
                  <a:gd name="T46" fmla="*/ 430 w 606"/>
                  <a:gd name="T47" fmla="*/ 350 h 463"/>
                  <a:gd name="T48" fmla="*/ 384 w 606"/>
                  <a:gd name="T49" fmla="*/ 336 h 463"/>
                  <a:gd name="T50" fmla="*/ 386 w 606"/>
                  <a:gd name="T51" fmla="*/ 322 h 463"/>
                  <a:gd name="T52" fmla="*/ 400 w 606"/>
                  <a:gd name="T53" fmla="*/ 320 h 463"/>
                  <a:gd name="T54" fmla="*/ 386 w 606"/>
                  <a:gd name="T55" fmla="*/ 315 h 463"/>
                  <a:gd name="T56" fmla="*/ 368 w 606"/>
                  <a:gd name="T57" fmla="*/ 311 h 463"/>
                  <a:gd name="T58" fmla="*/ 338 w 606"/>
                  <a:gd name="T59" fmla="*/ 324 h 463"/>
                  <a:gd name="T60" fmla="*/ 310 w 606"/>
                  <a:gd name="T61" fmla="*/ 322 h 463"/>
                  <a:gd name="T62" fmla="*/ 299 w 606"/>
                  <a:gd name="T63" fmla="*/ 311 h 463"/>
                  <a:gd name="T64" fmla="*/ 294 w 606"/>
                  <a:gd name="T65" fmla="*/ 283 h 463"/>
                  <a:gd name="T66" fmla="*/ 271 w 606"/>
                  <a:gd name="T67" fmla="*/ 263 h 463"/>
                  <a:gd name="T68" fmla="*/ 225 w 606"/>
                  <a:gd name="T69" fmla="*/ 260 h 463"/>
                  <a:gd name="T70" fmla="*/ 193 w 606"/>
                  <a:gd name="T71" fmla="*/ 236 h 463"/>
                  <a:gd name="T72" fmla="*/ 184 w 606"/>
                  <a:gd name="T73" fmla="*/ 223 h 463"/>
                  <a:gd name="T74" fmla="*/ 166 w 606"/>
                  <a:gd name="T75" fmla="*/ 193 h 463"/>
                  <a:gd name="T76" fmla="*/ 137 w 606"/>
                  <a:gd name="T77" fmla="*/ 197 h 463"/>
                  <a:gd name="T78" fmla="*/ 80 w 606"/>
                  <a:gd name="T79" fmla="*/ 199 h 463"/>
                  <a:gd name="T80" fmla="*/ 53 w 606"/>
                  <a:gd name="T81" fmla="*/ 191 h 463"/>
                  <a:gd name="T82" fmla="*/ 55 w 606"/>
                  <a:gd name="T83" fmla="*/ 163 h 463"/>
                  <a:gd name="T84" fmla="*/ 41 w 606"/>
                  <a:gd name="T85" fmla="*/ 156 h 463"/>
                  <a:gd name="T86" fmla="*/ 18 w 606"/>
                  <a:gd name="T87" fmla="*/ 146 h 463"/>
                  <a:gd name="T88" fmla="*/ 4 w 606"/>
                  <a:gd name="T89" fmla="*/ 120 h 463"/>
                  <a:gd name="T90" fmla="*/ 9 w 606"/>
                  <a:gd name="T91" fmla="*/ 73 h 463"/>
                  <a:gd name="T92" fmla="*/ 18 w 606"/>
                  <a:gd name="T93" fmla="*/ 38 h 463"/>
                  <a:gd name="T94" fmla="*/ 28 w 606"/>
                  <a:gd name="T95" fmla="*/ 9 h 463"/>
                  <a:gd name="T96" fmla="*/ 71 w 606"/>
                  <a:gd name="T97" fmla="*/ 9 h 463"/>
                  <a:gd name="T98" fmla="*/ 121 w 606"/>
                  <a:gd name="T99" fmla="*/ 6 h 463"/>
                  <a:gd name="T100" fmla="*/ 193 w 606"/>
                  <a:gd name="T101" fmla="*/ 9 h 463"/>
                  <a:gd name="T102" fmla="*/ 199 w 606"/>
                  <a:gd name="T103" fmla="*/ 32 h 463"/>
                  <a:gd name="T104" fmla="*/ 168 w 606"/>
                  <a:gd name="T105" fmla="*/ 66 h 463"/>
                  <a:gd name="T106" fmla="*/ 156 w 606"/>
                  <a:gd name="T107" fmla="*/ 96 h 463"/>
                  <a:gd name="T108" fmla="*/ 191 w 606"/>
                  <a:gd name="T109" fmla="*/ 122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06" h="463">
                    <a:moveTo>
                      <a:pt x="209" y="135"/>
                    </a:moveTo>
                    <a:lnTo>
                      <a:pt x="218" y="139"/>
                    </a:lnTo>
                    <a:lnTo>
                      <a:pt x="238" y="144"/>
                    </a:lnTo>
                    <a:lnTo>
                      <a:pt x="248" y="146"/>
                    </a:lnTo>
                    <a:lnTo>
                      <a:pt x="260" y="154"/>
                    </a:lnTo>
                    <a:lnTo>
                      <a:pt x="275" y="161"/>
                    </a:lnTo>
                    <a:lnTo>
                      <a:pt x="287" y="163"/>
                    </a:lnTo>
                    <a:lnTo>
                      <a:pt x="294" y="165"/>
                    </a:lnTo>
                    <a:lnTo>
                      <a:pt x="345" y="182"/>
                    </a:lnTo>
                    <a:lnTo>
                      <a:pt x="354" y="187"/>
                    </a:lnTo>
                    <a:lnTo>
                      <a:pt x="363" y="191"/>
                    </a:lnTo>
                    <a:lnTo>
                      <a:pt x="372" y="193"/>
                    </a:lnTo>
                    <a:lnTo>
                      <a:pt x="377" y="201"/>
                    </a:lnTo>
                    <a:lnTo>
                      <a:pt x="384" y="206"/>
                    </a:lnTo>
                    <a:lnTo>
                      <a:pt x="395" y="208"/>
                    </a:lnTo>
                    <a:lnTo>
                      <a:pt x="407" y="218"/>
                    </a:lnTo>
                    <a:lnTo>
                      <a:pt x="411" y="227"/>
                    </a:lnTo>
                    <a:lnTo>
                      <a:pt x="421" y="229"/>
                    </a:lnTo>
                    <a:lnTo>
                      <a:pt x="427" y="238"/>
                    </a:lnTo>
                    <a:lnTo>
                      <a:pt x="434" y="242"/>
                    </a:lnTo>
                    <a:lnTo>
                      <a:pt x="444" y="244"/>
                    </a:lnTo>
                    <a:lnTo>
                      <a:pt x="458" y="251"/>
                    </a:lnTo>
                    <a:lnTo>
                      <a:pt x="464" y="251"/>
                    </a:lnTo>
                    <a:lnTo>
                      <a:pt x="479" y="260"/>
                    </a:lnTo>
                    <a:lnTo>
                      <a:pt x="487" y="263"/>
                    </a:lnTo>
                    <a:lnTo>
                      <a:pt x="501" y="268"/>
                    </a:lnTo>
                    <a:lnTo>
                      <a:pt x="501" y="274"/>
                    </a:lnTo>
                    <a:lnTo>
                      <a:pt x="515" y="272"/>
                    </a:lnTo>
                    <a:lnTo>
                      <a:pt x="518" y="277"/>
                    </a:lnTo>
                    <a:lnTo>
                      <a:pt x="522" y="277"/>
                    </a:lnTo>
                    <a:lnTo>
                      <a:pt x="524" y="287"/>
                    </a:lnTo>
                    <a:lnTo>
                      <a:pt x="536" y="303"/>
                    </a:lnTo>
                    <a:lnTo>
                      <a:pt x="549" y="308"/>
                    </a:lnTo>
                    <a:lnTo>
                      <a:pt x="568" y="322"/>
                    </a:lnTo>
                    <a:lnTo>
                      <a:pt x="580" y="336"/>
                    </a:lnTo>
                    <a:lnTo>
                      <a:pt x="590" y="345"/>
                    </a:lnTo>
                    <a:lnTo>
                      <a:pt x="596" y="353"/>
                    </a:lnTo>
                    <a:lnTo>
                      <a:pt x="596" y="362"/>
                    </a:lnTo>
                    <a:lnTo>
                      <a:pt x="602" y="371"/>
                    </a:lnTo>
                    <a:lnTo>
                      <a:pt x="605" y="379"/>
                    </a:lnTo>
                    <a:lnTo>
                      <a:pt x="602" y="388"/>
                    </a:lnTo>
                    <a:lnTo>
                      <a:pt x="596" y="395"/>
                    </a:lnTo>
                    <a:lnTo>
                      <a:pt x="590" y="414"/>
                    </a:lnTo>
                    <a:lnTo>
                      <a:pt x="588" y="431"/>
                    </a:lnTo>
                    <a:lnTo>
                      <a:pt x="590" y="443"/>
                    </a:lnTo>
                    <a:lnTo>
                      <a:pt x="590" y="452"/>
                    </a:lnTo>
                    <a:lnTo>
                      <a:pt x="588" y="459"/>
                    </a:lnTo>
                    <a:lnTo>
                      <a:pt x="582" y="462"/>
                    </a:lnTo>
                    <a:lnTo>
                      <a:pt x="573" y="459"/>
                    </a:lnTo>
                    <a:lnTo>
                      <a:pt x="563" y="450"/>
                    </a:lnTo>
                    <a:lnTo>
                      <a:pt x="555" y="450"/>
                    </a:lnTo>
                    <a:lnTo>
                      <a:pt x="540" y="443"/>
                    </a:lnTo>
                    <a:lnTo>
                      <a:pt x="536" y="433"/>
                    </a:lnTo>
                    <a:lnTo>
                      <a:pt x="528" y="427"/>
                    </a:lnTo>
                    <a:lnTo>
                      <a:pt x="520" y="422"/>
                    </a:lnTo>
                    <a:lnTo>
                      <a:pt x="520" y="416"/>
                    </a:lnTo>
                    <a:lnTo>
                      <a:pt x="520" y="414"/>
                    </a:lnTo>
                    <a:lnTo>
                      <a:pt x="526" y="412"/>
                    </a:lnTo>
                    <a:lnTo>
                      <a:pt x="526" y="407"/>
                    </a:lnTo>
                    <a:lnTo>
                      <a:pt x="518" y="403"/>
                    </a:lnTo>
                    <a:lnTo>
                      <a:pt x="520" y="401"/>
                    </a:lnTo>
                    <a:lnTo>
                      <a:pt x="522" y="395"/>
                    </a:lnTo>
                    <a:lnTo>
                      <a:pt x="522" y="393"/>
                    </a:lnTo>
                    <a:lnTo>
                      <a:pt x="515" y="384"/>
                    </a:lnTo>
                    <a:lnTo>
                      <a:pt x="506" y="379"/>
                    </a:lnTo>
                    <a:lnTo>
                      <a:pt x="503" y="375"/>
                    </a:lnTo>
                    <a:lnTo>
                      <a:pt x="501" y="365"/>
                    </a:lnTo>
                    <a:lnTo>
                      <a:pt x="503" y="362"/>
                    </a:lnTo>
                    <a:lnTo>
                      <a:pt x="487" y="353"/>
                    </a:lnTo>
                    <a:lnTo>
                      <a:pt x="467" y="353"/>
                    </a:lnTo>
                    <a:lnTo>
                      <a:pt x="432" y="356"/>
                    </a:lnTo>
                    <a:lnTo>
                      <a:pt x="430" y="350"/>
                    </a:lnTo>
                    <a:lnTo>
                      <a:pt x="405" y="343"/>
                    </a:lnTo>
                    <a:lnTo>
                      <a:pt x="398" y="339"/>
                    </a:lnTo>
                    <a:lnTo>
                      <a:pt x="384" y="336"/>
                    </a:lnTo>
                    <a:lnTo>
                      <a:pt x="384" y="332"/>
                    </a:lnTo>
                    <a:lnTo>
                      <a:pt x="386" y="326"/>
                    </a:lnTo>
                    <a:lnTo>
                      <a:pt x="386" y="322"/>
                    </a:lnTo>
                    <a:lnTo>
                      <a:pt x="388" y="320"/>
                    </a:lnTo>
                    <a:lnTo>
                      <a:pt x="398" y="320"/>
                    </a:lnTo>
                    <a:lnTo>
                      <a:pt x="400" y="320"/>
                    </a:lnTo>
                    <a:lnTo>
                      <a:pt x="400" y="315"/>
                    </a:lnTo>
                    <a:lnTo>
                      <a:pt x="398" y="315"/>
                    </a:lnTo>
                    <a:lnTo>
                      <a:pt x="386" y="315"/>
                    </a:lnTo>
                    <a:lnTo>
                      <a:pt x="380" y="317"/>
                    </a:lnTo>
                    <a:lnTo>
                      <a:pt x="372" y="313"/>
                    </a:lnTo>
                    <a:lnTo>
                      <a:pt x="368" y="311"/>
                    </a:lnTo>
                    <a:lnTo>
                      <a:pt x="361" y="313"/>
                    </a:lnTo>
                    <a:lnTo>
                      <a:pt x="343" y="320"/>
                    </a:lnTo>
                    <a:lnTo>
                      <a:pt x="338" y="324"/>
                    </a:lnTo>
                    <a:lnTo>
                      <a:pt x="329" y="341"/>
                    </a:lnTo>
                    <a:lnTo>
                      <a:pt x="320" y="334"/>
                    </a:lnTo>
                    <a:lnTo>
                      <a:pt x="310" y="322"/>
                    </a:lnTo>
                    <a:lnTo>
                      <a:pt x="304" y="322"/>
                    </a:lnTo>
                    <a:lnTo>
                      <a:pt x="299" y="320"/>
                    </a:lnTo>
                    <a:lnTo>
                      <a:pt x="299" y="311"/>
                    </a:lnTo>
                    <a:lnTo>
                      <a:pt x="301" y="300"/>
                    </a:lnTo>
                    <a:lnTo>
                      <a:pt x="299" y="294"/>
                    </a:lnTo>
                    <a:lnTo>
                      <a:pt x="294" y="283"/>
                    </a:lnTo>
                    <a:lnTo>
                      <a:pt x="294" y="277"/>
                    </a:lnTo>
                    <a:lnTo>
                      <a:pt x="281" y="268"/>
                    </a:lnTo>
                    <a:lnTo>
                      <a:pt x="271" y="263"/>
                    </a:lnTo>
                    <a:lnTo>
                      <a:pt x="265" y="270"/>
                    </a:lnTo>
                    <a:lnTo>
                      <a:pt x="246" y="274"/>
                    </a:lnTo>
                    <a:lnTo>
                      <a:pt x="225" y="260"/>
                    </a:lnTo>
                    <a:lnTo>
                      <a:pt x="223" y="253"/>
                    </a:lnTo>
                    <a:lnTo>
                      <a:pt x="211" y="246"/>
                    </a:lnTo>
                    <a:lnTo>
                      <a:pt x="193" y="236"/>
                    </a:lnTo>
                    <a:lnTo>
                      <a:pt x="182" y="229"/>
                    </a:lnTo>
                    <a:lnTo>
                      <a:pt x="179" y="227"/>
                    </a:lnTo>
                    <a:lnTo>
                      <a:pt x="184" y="223"/>
                    </a:lnTo>
                    <a:lnTo>
                      <a:pt x="184" y="218"/>
                    </a:lnTo>
                    <a:lnTo>
                      <a:pt x="177" y="201"/>
                    </a:lnTo>
                    <a:lnTo>
                      <a:pt x="166" y="193"/>
                    </a:lnTo>
                    <a:lnTo>
                      <a:pt x="156" y="184"/>
                    </a:lnTo>
                    <a:lnTo>
                      <a:pt x="147" y="187"/>
                    </a:lnTo>
                    <a:lnTo>
                      <a:pt x="137" y="197"/>
                    </a:lnTo>
                    <a:lnTo>
                      <a:pt x="124" y="197"/>
                    </a:lnTo>
                    <a:lnTo>
                      <a:pt x="101" y="201"/>
                    </a:lnTo>
                    <a:lnTo>
                      <a:pt x="80" y="199"/>
                    </a:lnTo>
                    <a:lnTo>
                      <a:pt x="71" y="201"/>
                    </a:lnTo>
                    <a:lnTo>
                      <a:pt x="59" y="199"/>
                    </a:lnTo>
                    <a:lnTo>
                      <a:pt x="53" y="191"/>
                    </a:lnTo>
                    <a:lnTo>
                      <a:pt x="48" y="182"/>
                    </a:lnTo>
                    <a:lnTo>
                      <a:pt x="48" y="175"/>
                    </a:lnTo>
                    <a:lnTo>
                      <a:pt x="55" y="163"/>
                    </a:lnTo>
                    <a:lnTo>
                      <a:pt x="55" y="158"/>
                    </a:lnTo>
                    <a:lnTo>
                      <a:pt x="51" y="156"/>
                    </a:lnTo>
                    <a:lnTo>
                      <a:pt x="41" y="156"/>
                    </a:lnTo>
                    <a:lnTo>
                      <a:pt x="32" y="161"/>
                    </a:lnTo>
                    <a:lnTo>
                      <a:pt x="28" y="152"/>
                    </a:lnTo>
                    <a:lnTo>
                      <a:pt x="18" y="146"/>
                    </a:lnTo>
                    <a:lnTo>
                      <a:pt x="22" y="137"/>
                    </a:lnTo>
                    <a:lnTo>
                      <a:pt x="22" y="132"/>
                    </a:lnTo>
                    <a:lnTo>
                      <a:pt x="4" y="120"/>
                    </a:lnTo>
                    <a:lnTo>
                      <a:pt x="0" y="107"/>
                    </a:lnTo>
                    <a:lnTo>
                      <a:pt x="4" y="83"/>
                    </a:lnTo>
                    <a:lnTo>
                      <a:pt x="9" y="73"/>
                    </a:lnTo>
                    <a:lnTo>
                      <a:pt x="18" y="64"/>
                    </a:lnTo>
                    <a:lnTo>
                      <a:pt x="22" y="56"/>
                    </a:lnTo>
                    <a:lnTo>
                      <a:pt x="18" y="38"/>
                    </a:lnTo>
                    <a:lnTo>
                      <a:pt x="26" y="28"/>
                    </a:lnTo>
                    <a:lnTo>
                      <a:pt x="26" y="21"/>
                    </a:lnTo>
                    <a:lnTo>
                      <a:pt x="28" y="9"/>
                    </a:lnTo>
                    <a:lnTo>
                      <a:pt x="39" y="11"/>
                    </a:lnTo>
                    <a:lnTo>
                      <a:pt x="61" y="11"/>
                    </a:lnTo>
                    <a:lnTo>
                      <a:pt x="71" y="9"/>
                    </a:lnTo>
                    <a:lnTo>
                      <a:pt x="82" y="9"/>
                    </a:lnTo>
                    <a:lnTo>
                      <a:pt x="108" y="4"/>
                    </a:lnTo>
                    <a:lnTo>
                      <a:pt x="121" y="6"/>
                    </a:lnTo>
                    <a:lnTo>
                      <a:pt x="177" y="0"/>
                    </a:lnTo>
                    <a:lnTo>
                      <a:pt x="184" y="2"/>
                    </a:lnTo>
                    <a:lnTo>
                      <a:pt x="193" y="9"/>
                    </a:lnTo>
                    <a:lnTo>
                      <a:pt x="193" y="16"/>
                    </a:lnTo>
                    <a:lnTo>
                      <a:pt x="199" y="25"/>
                    </a:lnTo>
                    <a:lnTo>
                      <a:pt x="199" y="32"/>
                    </a:lnTo>
                    <a:lnTo>
                      <a:pt x="197" y="40"/>
                    </a:lnTo>
                    <a:lnTo>
                      <a:pt x="177" y="58"/>
                    </a:lnTo>
                    <a:lnTo>
                      <a:pt x="168" y="66"/>
                    </a:lnTo>
                    <a:lnTo>
                      <a:pt x="156" y="73"/>
                    </a:lnTo>
                    <a:lnTo>
                      <a:pt x="154" y="83"/>
                    </a:lnTo>
                    <a:lnTo>
                      <a:pt x="156" y="96"/>
                    </a:lnTo>
                    <a:lnTo>
                      <a:pt x="164" y="107"/>
                    </a:lnTo>
                    <a:lnTo>
                      <a:pt x="174" y="116"/>
                    </a:lnTo>
                    <a:lnTo>
                      <a:pt x="191" y="122"/>
                    </a:lnTo>
                    <a:lnTo>
                      <a:pt x="209" y="135"/>
                    </a:ln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Freeform 23"/>
              <p:cNvSpPr>
                <a:spLocks/>
              </p:cNvSpPr>
              <p:nvPr/>
            </p:nvSpPr>
            <p:spPr bwMode="auto">
              <a:xfrm>
                <a:off x="2275" y="2606"/>
                <a:ext cx="312" cy="368"/>
              </a:xfrm>
              <a:custGeom>
                <a:avLst/>
                <a:gdLst>
                  <a:gd name="T0" fmla="*/ 180 w 253"/>
                  <a:gd name="T1" fmla="*/ 230 h 277"/>
                  <a:gd name="T2" fmla="*/ 215 w 253"/>
                  <a:gd name="T3" fmla="*/ 230 h 277"/>
                  <a:gd name="T4" fmla="*/ 231 w 253"/>
                  <a:gd name="T5" fmla="*/ 200 h 277"/>
                  <a:gd name="T6" fmla="*/ 243 w 253"/>
                  <a:gd name="T7" fmla="*/ 178 h 277"/>
                  <a:gd name="T8" fmla="*/ 252 w 253"/>
                  <a:gd name="T9" fmla="*/ 157 h 277"/>
                  <a:gd name="T10" fmla="*/ 233 w 253"/>
                  <a:gd name="T11" fmla="*/ 138 h 277"/>
                  <a:gd name="T12" fmla="*/ 222 w 253"/>
                  <a:gd name="T13" fmla="*/ 135 h 277"/>
                  <a:gd name="T14" fmla="*/ 224 w 253"/>
                  <a:gd name="T15" fmla="*/ 116 h 277"/>
                  <a:gd name="T16" fmla="*/ 217 w 253"/>
                  <a:gd name="T17" fmla="*/ 99 h 277"/>
                  <a:gd name="T18" fmla="*/ 204 w 253"/>
                  <a:gd name="T19" fmla="*/ 83 h 277"/>
                  <a:gd name="T20" fmla="*/ 188 w 253"/>
                  <a:gd name="T21" fmla="*/ 85 h 277"/>
                  <a:gd name="T22" fmla="*/ 149 w 253"/>
                  <a:gd name="T23" fmla="*/ 75 h 277"/>
                  <a:gd name="T24" fmla="*/ 135 w 253"/>
                  <a:gd name="T25" fmla="*/ 62 h 277"/>
                  <a:gd name="T26" fmla="*/ 105 w 253"/>
                  <a:gd name="T27" fmla="*/ 45 h 277"/>
                  <a:gd name="T28" fmla="*/ 108 w 253"/>
                  <a:gd name="T29" fmla="*/ 38 h 277"/>
                  <a:gd name="T30" fmla="*/ 100 w 253"/>
                  <a:gd name="T31" fmla="*/ 16 h 277"/>
                  <a:gd name="T32" fmla="*/ 80 w 253"/>
                  <a:gd name="T33" fmla="*/ 0 h 277"/>
                  <a:gd name="T34" fmla="*/ 61 w 253"/>
                  <a:gd name="T35" fmla="*/ 12 h 277"/>
                  <a:gd name="T36" fmla="*/ 24 w 253"/>
                  <a:gd name="T37" fmla="*/ 16 h 277"/>
                  <a:gd name="T38" fmla="*/ 28 w 253"/>
                  <a:gd name="T39" fmla="*/ 42 h 277"/>
                  <a:gd name="T40" fmla="*/ 2 w 253"/>
                  <a:gd name="T41" fmla="*/ 64 h 277"/>
                  <a:gd name="T42" fmla="*/ 4 w 253"/>
                  <a:gd name="T43" fmla="*/ 83 h 277"/>
                  <a:gd name="T44" fmla="*/ 11 w 253"/>
                  <a:gd name="T45" fmla="*/ 111 h 277"/>
                  <a:gd name="T46" fmla="*/ 16 w 253"/>
                  <a:gd name="T47" fmla="*/ 128 h 277"/>
                  <a:gd name="T48" fmla="*/ 36 w 253"/>
                  <a:gd name="T49" fmla="*/ 161 h 277"/>
                  <a:gd name="T50" fmla="*/ 52 w 253"/>
                  <a:gd name="T51" fmla="*/ 176 h 277"/>
                  <a:gd name="T52" fmla="*/ 67 w 253"/>
                  <a:gd name="T53" fmla="*/ 200 h 277"/>
                  <a:gd name="T54" fmla="*/ 73 w 253"/>
                  <a:gd name="T55" fmla="*/ 207 h 277"/>
                  <a:gd name="T56" fmla="*/ 69 w 253"/>
                  <a:gd name="T57" fmla="*/ 221 h 277"/>
                  <a:gd name="T58" fmla="*/ 59 w 253"/>
                  <a:gd name="T59" fmla="*/ 238 h 277"/>
                  <a:gd name="T60" fmla="*/ 52 w 253"/>
                  <a:gd name="T61" fmla="*/ 256 h 277"/>
                  <a:gd name="T62" fmla="*/ 71 w 253"/>
                  <a:gd name="T63" fmla="*/ 269 h 277"/>
                  <a:gd name="T64" fmla="*/ 87 w 253"/>
                  <a:gd name="T65" fmla="*/ 252 h 277"/>
                  <a:gd name="T66" fmla="*/ 114 w 253"/>
                  <a:gd name="T67" fmla="*/ 262 h 277"/>
                  <a:gd name="T68" fmla="*/ 121 w 253"/>
                  <a:gd name="T69" fmla="*/ 273 h 277"/>
                  <a:gd name="T70" fmla="*/ 157 w 253"/>
                  <a:gd name="T71" fmla="*/ 273 h 277"/>
                  <a:gd name="T72" fmla="*/ 162 w 253"/>
                  <a:gd name="T73" fmla="*/ 273 h 277"/>
                  <a:gd name="T74" fmla="*/ 167 w 253"/>
                  <a:gd name="T75" fmla="*/ 260 h 277"/>
                  <a:gd name="T76" fmla="*/ 174 w 253"/>
                  <a:gd name="T77" fmla="*/ 238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53" h="277">
                    <a:moveTo>
                      <a:pt x="174" y="238"/>
                    </a:moveTo>
                    <a:lnTo>
                      <a:pt x="180" y="230"/>
                    </a:lnTo>
                    <a:lnTo>
                      <a:pt x="188" y="230"/>
                    </a:lnTo>
                    <a:lnTo>
                      <a:pt x="215" y="230"/>
                    </a:lnTo>
                    <a:lnTo>
                      <a:pt x="227" y="214"/>
                    </a:lnTo>
                    <a:lnTo>
                      <a:pt x="231" y="200"/>
                    </a:lnTo>
                    <a:lnTo>
                      <a:pt x="235" y="185"/>
                    </a:lnTo>
                    <a:lnTo>
                      <a:pt x="243" y="178"/>
                    </a:lnTo>
                    <a:lnTo>
                      <a:pt x="245" y="166"/>
                    </a:lnTo>
                    <a:lnTo>
                      <a:pt x="252" y="157"/>
                    </a:lnTo>
                    <a:lnTo>
                      <a:pt x="243" y="150"/>
                    </a:lnTo>
                    <a:lnTo>
                      <a:pt x="233" y="138"/>
                    </a:lnTo>
                    <a:lnTo>
                      <a:pt x="227" y="138"/>
                    </a:lnTo>
                    <a:lnTo>
                      <a:pt x="222" y="135"/>
                    </a:lnTo>
                    <a:lnTo>
                      <a:pt x="222" y="126"/>
                    </a:lnTo>
                    <a:lnTo>
                      <a:pt x="224" y="116"/>
                    </a:lnTo>
                    <a:lnTo>
                      <a:pt x="222" y="109"/>
                    </a:lnTo>
                    <a:lnTo>
                      <a:pt x="217" y="99"/>
                    </a:lnTo>
                    <a:lnTo>
                      <a:pt x="217" y="92"/>
                    </a:lnTo>
                    <a:lnTo>
                      <a:pt x="204" y="83"/>
                    </a:lnTo>
                    <a:lnTo>
                      <a:pt x="194" y="79"/>
                    </a:lnTo>
                    <a:lnTo>
                      <a:pt x="188" y="85"/>
                    </a:lnTo>
                    <a:lnTo>
                      <a:pt x="169" y="90"/>
                    </a:lnTo>
                    <a:lnTo>
                      <a:pt x="149" y="75"/>
                    </a:lnTo>
                    <a:lnTo>
                      <a:pt x="147" y="69"/>
                    </a:lnTo>
                    <a:lnTo>
                      <a:pt x="135" y="62"/>
                    </a:lnTo>
                    <a:lnTo>
                      <a:pt x="116" y="52"/>
                    </a:lnTo>
                    <a:lnTo>
                      <a:pt x="105" y="45"/>
                    </a:lnTo>
                    <a:lnTo>
                      <a:pt x="102" y="42"/>
                    </a:lnTo>
                    <a:lnTo>
                      <a:pt x="108" y="38"/>
                    </a:lnTo>
                    <a:lnTo>
                      <a:pt x="108" y="33"/>
                    </a:lnTo>
                    <a:lnTo>
                      <a:pt x="100" y="16"/>
                    </a:lnTo>
                    <a:lnTo>
                      <a:pt x="89" y="9"/>
                    </a:lnTo>
                    <a:lnTo>
                      <a:pt x="80" y="0"/>
                    </a:lnTo>
                    <a:lnTo>
                      <a:pt x="71" y="2"/>
                    </a:lnTo>
                    <a:lnTo>
                      <a:pt x="61" y="12"/>
                    </a:lnTo>
                    <a:lnTo>
                      <a:pt x="48" y="12"/>
                    </a:lnTo>
                    <a:lnTo>
                      <a:pt x="24" y="16"/>
                    </a:lnTo>
                    <a:lnTo>
                      <a:pt x="30" y="30"/>
                    </a:lnTo>
                    <a:lnTo>
                      <a:pt x="28" y="42"/>
                    </a:lnTo>
                    <a:lnTo>
                      <a:pt x="20" y="54"/>
                    </a:lnTo>
                    <a:lnTo>
                      <a:pt x="2" y="64"/>
                    </a:lnTo>
                    <a:lnTo>
                      <a:pt x="2" y="79"/>
                    </a:lnTo>
                    <a:lnTo>
                      <a:pt x="4" y="83"/>
                    </a:lnTo>
                    <a:lnTo>
                      <a:pt x="0" y="99"/>
                    </a:lnTo>
                    <a:lnTo>
                      <a:pt x="11" y="111"/>
                    </a:lnTo>
                    <a:lnTo>
                      <a:pt x="16" y="118"/>
                    </a:lnTo>
                    <a:lnTo>
                      <a:pt x="16" y="128"/>
                    </a:lnTo>
                    <a:lnTo>
                      <a:pt x="30" y="140"/>
                    </a:lnTo>
                    <a:lnTo>
                      <a:pt x="36" y="161"/>
                    </a:lnTo>
                    <a:lnTo>
                      <a:pt x="41" y="169"/>
                    </a:lnTo>
                    <a:lnTo>
                      <a:pt x="52" y="176"/>
                    </a:lnTo>
                    <a:lnTo>
                      <a:pt x="61" y="195"/>
                    </a:lnTo>
                    <a:lnTo>
                      <a:pt x="67" y="200"/>
                    </a:lnTo>
                    <a:lnTo>
                      <a:pt x="73" y="200"/>
                    </a:lnTo>
                    <a:lnTo>
                      <a:pt x="73" y="207"/>
                    </a:lnTo>
                    <a:lnTo>
                      <a:pt x="73" y="217"/>
                    </a:lnTo>
                    <a:lnTo>
                      <a:pt x="69" y="221"/>
                    </a:lnTo>
                    <a:lnTo>
                      <a:pt x="63" y="226"/>
                    </a:lnTo>
                    <a:lnTo>
                      <a:pt x="59" y="238"/>
                    </a:lnTo>
                    <a:lnTo>
                      <a:pt x="57" y="243"/>
                    </a:lnTo>
                    <a:lnTo>
                      <a:pt x="52" y="256"/>
                    </a:lnTo>
                    <a:lnTo>
                      <a:pt x="67" y="276"/>
                    </a:lnTo>
                    <a:lnTo>
                      <a:pt x="71" y="269"/>
                    </a:lnTo>
                    <a:lnTo>
                      <a:pt x="77" y="254"/>
                    </a:lnTo>
                    <a:lnTo>
                      <a:pt x="87" y="252"/>
                    </a:lnTo>
                    <a:lnTo>
                      <a:pt x="102" y="260"/>
                    </a:lnTo>
                    <a:lnTo>
                      <a:pt x="114" y="262"/>
                    </a:lnTo>
                    <a:lnTo>
                      <a:pt x="114" y="273"/>
                    </a:lnTo>
                    <a:lnTo>
                      <a:pt x="121" y="273"/>
                    </a:lnTo>
                    <a:lnTo>
                      <a:pt x="153" y="271"/>
                    </a:lnTo>
                    <a:lnTo>
                      <a:pt x="157" y="273"/>
                    </a:lnTo>
                    <a:lnTo>
                      <a:pt x="162" y="276"/>
                    </a:lnTo>
                    <a:lnTo>
                      <a:pt x="162" y="273"/>
                    </a:lnTo>
                    <a:lnTo>
                      <a:pt x="162" y="266"/>
                    </a:lnTo>
                    <a:lnTo>
                      <a:pt x="167" y="260"/>
                    </a:lnTo>
                    <a:lnTo>
                      <a:pt x="167" y="245"/>
                    </a:lnTo>
                    <a:lnTo>
                      <a:pt x="174" y="238"/>
                    </a:ln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Freeform 24"/>
              <p:cNvSpPr>
                <a:spLocks/>
              </p:cNvSpPr>
              <p:nvPr/>
            </p:nvSpPr>
            <p:spPr bwMode="auto">
              <a:xfrm>
                <a:off x="2351" y="2911"/>
                <a:ext cx="323" cy="661"/>
              </a:xfrm>
              <a:custGeom>
                <a:avLst/>
                <a:gdLst>
                  <a:gd name="T0" fmla="*/ 243 w 263"/>
                  <a:gd name="T1" fmla="*/ 149 h 497"/>
                  <a:gd name="T2" fmla="*/ 243 w 263"/>
                  <a:gd name="T3" fmla="*/ 158 h 497"/>
                  <a:gd name="T4" fmla="*/ 247 w 263"/>
                  <a:gd name="T5" fmla="*/ 223 h 497"/>
                  <a:gd name="T6" fmla="*/ 256 w 263"/>
                  <a:gd name="T7" fmla="*/ 231 h 497"/>
                  <a:gd name="T8" fmla="*/ 254 w 263"/>
                  <a:gd name="T9" fmla="*/ 240 h 497"/>
                  <a:gd name="T10" fmla="*/ 241 w 263"/>
                  <a:gd name="T11" fmla="*/ 266 h 497"/>
                  <a:gd name="T12" fmla="*/ 231 w 263"/>
                  <a:gd name="T13" fmla="*/ 261 h 497"/>
                  <a:gd name="T14" fmla="*/ 220 w 263"/>
                  <a:gd name="T15" fmla="*/ 259 h 497"/>
                  <a:gd name="T16" fmla="*/ 184 w 263"/>
                  <a:gd name="T17" fmla="*/ 276 h 497"/>
                  <a:gd name="T18" fmla="*/ 165 w 263"/>
                  <a:gd name="T19" fmla="*/ 289 h 497"/>
                  <a:gd name="T20" fmla="*/ 151 w 263"/>
                  <a:gd name="T21" fmla="*/ 311 h 497"/>
                  <a:gd name="T22" fmla="*/ 158 w 263"/>
                  <a:gd name="T23" fmla="*/ 339 h 497"/>
                  <a:gd name="T24" fmla="*/ 163 w 263"/>
                  <a:gd name="T25" fmla="*/ 349 h 497"/>
                  <a:gd name="T26" fmla="*/ 163 w 263"/>
                  <a:gd name="T27" fmla="*/ 375 h 497"/>
                  <a:gd name="T28" fmla="*/ 145 w 263"/>
                  <a:gd name="T29" fmla="*/ 396 h 497"/>
                  <a:gd name="T30" fmla="*/ 119 w 263"/>
                  <a:gd name="T31" fmla="*/ 408 h 497"/>
                  <a:gd name="T32" fmla="*/ 100 w 263"/>
                  <a:gd name="T33" fmla="*/ 437 h 497"/>
                  <a:gd name="T34" fmla="*/ 96 w 263"/>
                  <a:gd name="T35" fmla="*/ 453 h 497"/>
                  <a:gd name="T36" fmla="*/ 83 w 263"/>
                  <a:gd name="T37" fmla="*/ 486 h 497"/>
                  <a:gd name="T38" fmla="*/ 61 w 263"/>
                  <a:gd name="T39" fmla="*/ 496 h 497"/>
                  <a:gd name="T40" fmla="*/ 22 w 263"/>
                  <a:gd name="T41" fmla="*/ 493 h 497"/>
                  <a:gd name="T42" fmla="*/ 7 w 263"/>
                  <a:gd name="T43" fmla="*/ 482 h 497"/>
                  <a:gd name="T44" fmla="*/ 5 w 263"/>
                  <a:gd name="T45" fmla="*/ 467 h 497"/>
                  <a:gd name="T46" fmla="*/ 2 w 263"/>
                  <a:gd name="T47" fmla="*/ 448 h 497"/>
                  <a:gd name="T48" fmla="*/ 0 w 263"/>
                  <a:gd name="T49" fmla="*/ 431 h 497"/>
                  <a:gd name="T50" fmla="*/ 7 w 263"/>
                  <a:gd name="T51" fmla="*/ 427 h 497"/>
                  <a:gd name="T52" fmla="*/ 20 w 263"/>
                  <a:gd name="T53" fmla="*/ 427 h 497"/>
                  <a:gd name="T54" fmla="*/ 34 w 263"/>
                  <a:gd name="T55" fmla="*/ 408 h 497"/>
                  <a:gd name="T56" fmla="*/ 50 w 263"/>
                  <a:gd name="T57" fmla="*/ 373 h 497"/>
                  <a:gd name="T58" fmla="*/ 46 w 263"/>
                  <a:gd name="T59" fmla="*/ 356 h 497"/>
                  <a:gd name="T60" fmla="*/ 34 w 263"/>
                  <a:gd name="T61" fmla="*/ 328 h 497"/>
                  <a:gd name="T62" fmla="*/ 50 w 263"/>
                  <a:gd name="T63" fmla="*/ 325 h 497"/>
                  <a:gd name="T64" fmla="*/ 57 w 263"/>
                  <a:gd name="T65" fmla="*/ 315 h 497"/>
                  <a:gd name="T66" fmla="*/ 85 w 263"/>
                  <a:gd name="T67" fmla="*/ 313 h 497"/>
                  <a:gd name="T68" fmla="*/ 94 w 263"/>
                  <a:gd name="T69" fmla="*/ 296 h 497"/>
                  <a:gd name="T70" fmla="*/ 92 w 263"/>
                  <a:gd name="T71" fmla="*/ 263 h 497"/>
                  <a:gd name="T72" fmla="*/ 73 w 263"/>
                  <a:gd name="T73" fmla="*/ 246 h 497"/>
                  <a:gd name="T74" fmla="*/ 67 w 263"/>
                  <a:gd name="T75" fmla="*/ 231 h 497"/>
                  <a:gd name="T76" fmla="*/ 46 w 263"/>
                  <a:gd name="T77" fmla="*/ 145 h 497"/>
                  <a:gd name="T78" fmla="*/ 20 w 263"/>
                  <a:gd name="T79" fmla="*/ 92 h 497"/>
                  <a:gd name="T80" fmla="*/ 11 w 263"/>
                  <a:gd name="T81" fmla="*/ 64 h 497"/>
                  <a:gd name="T82" fmla="*/ 5 w 263"/>
                  <a:gd name="T83" fmla="*/ 45 h 497"/>
                  <a:gd name="T84" fmla="*/ 16 w 263"/>
                  <a:gd name="T85" fmla="*/ 23 h 497"/>
                  <a:gd name="T86" fmla="*/ 41 w 263"/>
                  <a:gd name="T87" fmla="*/ 29 h 497"/>
                  <a:gd name="T88" fmla="*/ 53 w 263"/>
                  <a:gd name="T89" fmla="*/ 42 h 497"/>
                  <a:gd name="T90" fmla="*/ 92 w 263"/>
                  <a:gd name="T91" fmla="*/ 40 h 497"/>
                  <a:gd name="T92" fmla="*/ 100 w 263"/>
                  <a:gd name="T93" fmla="*/ 45 h 497"/>
                  <a:gd name="T94" fmla="*/ 100 w 263"/>
                  <a:gd name="T95" fmla="*/ 36 h 497"/>
                  <a:gd name="T96" fmla="*/ 106 w 263"/>
                  <a:gd name="T97" fmla="*/ 14 h 497"/>
                  <a:gd name="T98" fmla="*/ 119 w 263"/>
                  <a:gd name="T99" fmla="*/ 0 h 497"/>
                  <a:gd name="T100" fmla="*/ 153 w 263"/>
                  <a:gd name="T101" fmla="*/ 0 h 497"/>
                  <a:gd name="T102" fmla="*/ 151 w 263"/>
                  <a:gd name="T103" fmla="*/ 19 h 497"/>
                  <a:gd name="T104" fmla="*/ 153 w 263"/>
                  <a:gd name="T105" fmla="*/ 31 h 497"/>
                  <a:gd name="T106" fmla="*/ 147 w 263"/>
                  <a:gd name="T107" fmla="*/ 45 h 497"/>
                  <a:gd name="T108" fmla="*/ 133 w 263"/>
                  <a:gd name="T109" fmla="*/ 64 h 497"/>
                  <a:gd name="T110" fmla="*/ 137 w 263"/>
                  <a:gd name="T111" fmla="*/ 85 h 497"/>
                  <a:gd name="T112" fmla="*/ 142 w 263"/>
                  <a:gd name="T113" fmla="*/ 100 h 497"/>
                  <a:gd name="T114" fmla="*/ 161 w 263"/>
                  <a:gd name="T115" fmla="*/ 107 h 497"/>
                  <a:gd name="T116" fmla="*/ 192 w 263"/>
                  <a:gd name="T117" fmla="*/ 116 h 497"/>
                  <a:gd name="T118" fmla="*/ 225 w 263"/>
                  <a:gd name="T119" fmla="*/ 135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63" h="497">
                    <a:moveTo>
                      <a:pt x="225" y="135"/>
                    </a:moveTo>
                    <a:lnTo>
                      <a:pt x="243" y="149"/>
                    </a:lnTo>
                    <a:lnTo>
                      <a:pt x="250" y="152"/>
                    </a:lnTo>
                    <a:lnTo>
                      <a:pt x="243" y="158"/>
                    </a:lnTo>
                    <a:lnTo>
                      <a:pt x="241" y="218"/>
                    </a:lnTo>
                    <a:lnTo>
                      <a:pt x="247" y="223"/>
                    </a:lnTo>
                    <a:lnTo>
                      <a:pt x="250" y="233"/>
                    </a:lnTo>
                    <a:lnTo>
                      <a:pt x="256" y="231"/>
                    </a:lnTo>
                    <a:lnTo>
                      <a:pt x="262" y="235"/>
                    </a:lnTo>
                    <a:lnTo>
                      <a:pt x="254" y="240"/>
                    </a:lnTo>
                    <a:lnTo>
                      <a:pt x="243" y="259"/>
                    </a:lnTo>
                    <a:lnTo>
                      <a:pt x="241" y="266"/>
                    </a:lnTo>
                    <a:lnTo>
                      <a:pt x="236" y="266"/>
                    </a:lnTo>
                    <a:lnTo>
                      <a:pt x="231" y="261"/>
                    </a:lnTo>
                    <a:lnTo>
                      <a:pt x="227" y="261"/>
                    </a:lnTo>
                    <a:lnTo>
                      <a:pt x="220" y="259"/>
                    </a:lnTo>
                    <a:lnTo>
                      <a:pt x="202" y="261"/>
                    </a:lnTo>
                    <a:lnTo>
                      <a:pt x="184" y="276"/>
                    </a:lnTo>
                    <a:lnTo>
                      <a:pt x="172" y="280"/>
                    </a:lnTo>
                    <a:lnTo>
                      <a:pt x="165" y="289"/>
                    </a:lnTo>
                    <a:lnTo>
                      <a:pt x="163" y="299"/>
                    </a:lnTo>
                    <a:lnTo>
                      <a:pt x="151" y="311"/>
                    </a:lnTo>
                    <a:lnTo>
                      <a:pt x="153" y="317"/>
                    </a:lnTo>
                    <a:lnTo>
                      <a:pt x="158" y="339"/>
                    </a:lnTo>
                    <a:lnTo>
                      <a:pt x="158" y="344"/>
                    </a:lnTo>
                    <a:lnTo>
                      <a:pt x="163" y="349"/>
                    </a:lnTo>
                    <a:lnTo>
                      <a:pt x="163" y="366"/>
                    </a:lnTo>
                    <a:lnTo>
                      <a:pt x="163" y="375"/>
                    </a:lnTo>
                    <a:lnTo>
                      <a:pt x="151" y="392"/>
                    </a:lnTo>
                    <a:lnTo>
                      <a:pt x="145" y="396"/>
                    </a:lnTo>
                    <a:lnTo>
                      <a:pt x="126" y="403"/>
                    </a:lnTo>
                    <a:lnTo>
                      <a:pt x="119" y="408"/>
                    </a:lnTo>
                    <a:lnTo>
                      <a:pt x="106" y="429"/>
                    </a:lnTo>
                    <a:lnTo>
                      <a:pt x="100" y="437"/>
                    </a:lnTo>
                    <a:lnTo>
                      <a:pt x="96" y="444"/>
                    </a:lnTo>
                    <a:lnTo>
                      <a:pt x="96" y="453"/>
                    </a:lnTo>
                    <a:lnTo>
                      <a:pt x="94" y="463"/>
                    </a:lnTo>
                    <a:lnTo>
                      <a:pt x="83" y="486"/>
                    </a:lnTo>
                    <a:lnTo>
                      <a:pt x="77" y="491"/>
                    </a:lnTo>
                    <a:lnTo>
                      <a:pt x="61" y="496"/>
                    </a:lnTo>
                    <a:lnTo>
                      <a:pt x="32" y="496"/>
                    </a:lnTo>
                    <a:lnTo>
                      <a:pt x="22" y="493"/>
                    </a:lnTo>
                    <a:lnTo>
                      <a:pt x="11" y="486"/>
                    </a:lnTo>
                    <a:lnTo>
                      <a:pt x="7" y="482"/>
                    </a:lnTo>
                    <a:lnTo>
                      <a:pt x="5" y="474"/>
                    </a:lnTo>
                    <a:lnTo>
                      <a:pt x="5" y="467"/>
                    </a:lnTo>
                    <a:lnTo>
                      <a:pt x="7" y="461"/>
                    </a:lnTo>
                    <a:lnTo>
                      <a:pt x="2" y="448"/>
                    </a:lnTo>
                    <a:lnTo>
                      <a:pt x="5" y="444"/>
                    </a:lnTo>
                    <a:lnTo>
                      <a:pt x="0" y="431"/>
                    </a:lnTo>
                    <a:lnTo>
                      <a:pt x="2" y="429"/>
                    </a:lnTo>
                    <a:lnTo>
                      <a:pt x="7" y="427"/>
                    </a:lnTo>
                    <a:lnTo>
                      <a:pt x="14" y="429"/>
                    </a:lnTo>
                    <a:lnTo>
                      <a:pt x="20" y="427"/>
                    </a:lnTo>
                    <a:lnTo>
                      <a:pt x="30" y="415"/>
                    </a:lnTo>
                    <a:lnTo>
                      <a:pt x="34" y="408"/>
                    </a:lnTo>
                    <a:lnTo>
                      <a:pt x="38" y="392"/>
                    </a:lnTo>
                    <a:lnTo>
                      <a:pt x="50" y="373"/>
                    </a:lnTo>
                    <a:lnTo>
                      <a:pt x="48" y="362"/>
                    </a:lnTo>
                    <a:lnTo>
                      <a:pt x="46" y="356"/>
                    </a:lnTo>
                    <a:lnTo>
                      <a:pt x="32" y="339"/>
                    </a:lnTo>
                    <a:lnTo>
                      <a:pt x="34" y="328"/>
                    </a:lnTo>
                    <a:lnTo>
                      <a:pt x="38" y="325"/>
                    </a:lnTo>
                    <a:lnTo>
                      <a:pt x="50" y="325"/>
                    </a:lnTo>
                    <a:lnTo>
                      <a:pt x="55" y="321"/>
                    </a:lnTo>
                    <a:lnTo>
                      <a:pt x="57" y="315"/>
                    </a:lnTo>
                    <a:lnTo>
                      <a:pt x="64" y="313"/>
                    </a:lnTo>
                    <a:lnTo>
                      <a:pt x="85" y="313"/>
                    </a:lnTo>
                    <a:lnTo>
                      <a:pt x="89" y="306"/>
                    </a:lnTo>
                    <a:lnTo>
                      <a:pt x="94" y="296"/>
                    </a:lnTo>
                    <a:lnTo>
                      <a:pt x="96" y="272"/>
                    </a:lnTo>
                    <a:lnTo>
                      <a:pt x="92" y="263"/>
                    </a:lnTo>
                    <a:lnTo>
                      <a:pt x="83" y="259"/>
                    </a:lnTo>
                    <a:lnTo>
                      <a:pt x="73" y="246"/>
                    </a:lnTo>
                    <a:lnTo>
                      <a:pt x="71" y="240"/>
                    </a:lnTo>
                    <a:lnTo>
                      <a:pt x="67" y="231"/>
                    </a:lnTo>
                    <a:lnTo>
                      <a:pt x="57" y="175"/>
                    </a:lnTo>
                    <a:lnTo>
                      <a:pt x="46" y="145"/>
                    </a:lnTo>
                    <a:lnTo>
                      <a:pt x="30" y="126"/>
                    </a:lnTo>
                    <a:lnTo>
                      <a:pt x="20" y="92"/>
                    </a:lnTo>
                    <a:lnTo>
                      <a:pt x="20" y="81"/>
                    </a:lnTo>
                    <a:lnTo>
                      <a:pt x="11" y="64"/>
                    </a:lnTo>
                    <a:lnTo>
                      <a:pt x="11" y="57"/>
                    </a:lnTo>
                    <a:lnTo>
                      <a:pt x="5" y="45"/>
                    </a:lnTo>
                    <a:lnTo>
                      <a:pt x="9" y="38"/>
                    </a:lnTo>
                    <a:lnTo>
                      <a:pt x="16" y="23"/>
                    </a:lnTo>
                    <a:lnTo>
                      <a:pt x="25" y="21"/>
                    </a:lnTo>
                    <a:lnTo>
                      <a:pt x="41" y="29"/>
                    </a:lnTo>
                    <a:lnTo>
                      <a:pt x="53" y="31"/>
                    </a:lnTo>
                    <a:lnTo>
                      <a:pt x="53" y="42"/>
                    </a:lnTo>
                    <a:lnTo>
                      <a:pt x="59" y="42"/>
                    </a:lnTo>
                    <a:lnTo>
                      <a:pt x="92" y="40"/>
                    </a:lnTo>
                    <a:lnTo>
                      <a:pt x="96" y="42"/>
                    </a:lnTo>
                    <a:lnTo>
                      <a:pt x="100" y="45"/>
                    </a:lnTo>
                    <a:lnTo>
                      <a:pt x="100" y="42"/>
                    </a:lnTo>
                    <a:lnTo>
                      <a:pt x="100" y="36"/>
                    </a:lnTo>
                    <a:lnTo>
                      <a:pt x="106" y="29"/>
                    </a:lnTo>
                    <a:lnTo>
                      <a:pt x="106" y="14"/>
                    </a:lnTo>
                    <a:lnTo>
                      <a:pt x="112" y="7"/>
                    </a:lnTo>
                    <a:lnTo>
                      <a:pt x="119" y="0"/>
                    </a:lnTo>
                    <a:lnTo>
                      <a:pt x="126" y="0"/>
                    </a:lnTo>
                    <a:lnTo>
                      <a:pt x="153" y="0"/>
                    </a:lnTo>
                    <a:lnTo>
                      <a:pt x="151" y="12"/>
                    </a:lnTo>
                    <a:lnTo>
                      <a:pt x="151" y="19"/>
                    </a:lnTo>
                    <a:lnTo>
                      <a:pt x="153" y="25"/>
                    </a:lnTo>
                    <a:lnTo>
                      <a:pt x="153" y="31"/>
                    </a:lnTo>
                    <a:lnTo>
                      <a:pt x="149" y="38"/>
                    </a:lnTo>
                    <a:lnTo>
                      <a:pt x="147" y="45"/>
                    </a:lnTo>
                    <a:lnTo>
                      <a:pt x="139" y="52"/>
                    </a:lnTo>
                    <a:lnTo>
                      <a:pt x="133" y="64"/>
                    </a:lnTo>
                    <a:lnTo>
                      <a:pt x="133" y="81"/>
                    </a:lnTo>
                    <a:lnTo>
                      <a:pt x="137" y="85"/>
                    </a:lnTo>
                    <a:lnTo>
                      <a:pt x="137" y="92"/>
                    </a:lnTo>
                    <a:lnTo>
                      <a:pt x="142" y="100"/>
                    </a:lnTo>
                    <a:lnTo>
                      <a:pt x="151" y="104"/>
                    </a:lnTo>
                    <a:lnTo>
                      <a:pt x="161" y="107"/>
                    </a:lnTo>
                    <a:lnTo>
                      <a:pt x="176" y="107"/>
                    </a:lnTo>
                    <a:lnTo>
                      <a:pt x="192" y="116"/>
                    </a:lnTo>
                    <a:lnTo>
                      <a:pt x="200" y="124"/>
                    </a:lnTo>
                    <a:lnTo>
                      <a:pt x="225" y="135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Freeform 25"/>
              <p:cNvSpPr>
                <a:spLocks/>
              </p:cNvSpPr>
              <p:nvPr/>
            </p:nvSpPr>
            <p:spPr bwMode="auto">
              <a:xfrm>
                <a:off x="567" y="1022"/>
                <a:ext cx="480" cy="704"/>
              </a:xfrm>
              <a:custGeom>
                <a:avLst/>
                <a:gdLst>
                  <a:gd name="T0" fmla="*/ 64 w 390"/>
                  <a:gd name="T1" fmla="*/ 390 h 529"/>
                  <a:gd name="T2" fmla="*/ 43 w 390"/>
                  <a:gd name="T3" fmla="*/ 393 h 529"/>
                  <a:gd name="T4" fmla="*/ 32 w 390"/>
                  <a:gd name="T5" fmla="*/ 414 h 529"/>
                  <a:gd name="T6" fmla="*/ 30 w 390"/>
                  <a:gd name="T7" fmla="*/ 430 h 529"/>
                  <a:gd name="T8" fmla="*/ 32 w 390"/>
                  <a:gd name="T9" fmla="*/ 449 h 529"/>
                  <a:gd name="T10" fmla="*/ 48 w 390"/>
                  <a:gd name="T11" fmla="*/ 487 h 529"/>
                  <a:gd name="T12" fmla="*/ 78 w 390"/>
                  <a:gd name="T13" fmla="*/ 501 h 529"/>
                  <a:gd name="T14" fmla="*/ 98 w 390"/>
                  <a:gd name="T15" fmla="*/ 511 h 529"/>
                  <a:gd name="T16" fmla="*/ 144 w 390"/>
                  <a:gd name="T17" fmla="*/ 506 h 529"/>
                  <a:gd name="T18" fmla="*/ 156 w 390"/>
                  <a:gd name="T19" fmla="*/ 528 h 529"/>
                  <a:gd name="T20" fmla="*/ 186 w 390"/>
                  <a:gd name="T21" fmla="*/ 522 h 529"/>
                  <a:gd name="T22" fmla="*/ 202 w 390"/>
                  <a:gd name="T23" fmla="*/ 517 h 529"/>
                  <a:gd name="T24" fmla="*/ 209 w 390"/>
                  <a:gd name="T25" fmla="*/ 487 h 529"/>
                  <a:gd name="T26" fmla="*/ 218 w 390"/>
                  <a:gd name="T27" fmla="*/ 468 h 529"/>
                  <a:gd name="T28" fmla="*/ 236 w 390"/>
                  <a:gd name="T29" fmla="*/ 442 h 529"/>
                  <a:gd name="T30" fmla="*/ 257 w 390"/>
                  <a:gd name="T31" fmla="*/ 440 h 529"/>
                  <a:gd name="T32" fmla="*/ 292 w 390"/>
                  <a:gd name="T33" fmla="*/ 430 h 529"/>
                  <a:gd name="T34" fmla="*/ 319 w 390"/>
                  <a:gd name="T35" fmla="*/ 432 h 529"/>
                  <a:gd name="T36" fmla="*/ 340 w 390"/>
                  <a:gd name="T37" fmla="*/ 408 h 529"/>
                  <a:gd name="T38" fmla="*/ 361 w 390"/>
                  <a:gd name="T39" fmla="*/ 414 h 529"/>
                  <a:gd name="T40" fmla="*/ 382 w 390"/>
                  <a:gd name="T41" fmla="*/ 432 h 529"/>
                  <a:gd name="T42" fmla="*/ 389 w 390"/>
                  <a:gd name="T43" fmla="*/ 402 h 529"/>
                  <a:gd name="T44" fmla="*/ 368 w 390"/>
                  <a:gd name="T45" fmla="*/ 361 h 529"/>
                  <a:gd name="T46" fmla="*/ 347 w 390"/>
                  <a:gd name="T47" fmla="*/ 326 h 529"/>
                  <a:gd name="T48" fmla="*/ 310 w 390"/>
                  <a:gd name="T49" fmla="*/ 324 h 529"/>
                  <a:gd name="T50" fmla="*/ 294 w 390"/>
                  <a:gd name="T51" fmla="*/ 284 h 529"/>
                  <a:gd name="T52" fmla="*/ 296 w 390"/>
                  <a:gd name="T53" fmla="*/ 250 h 529"/>
                  <a:gd name="T54" fmla="*/ 319 w 390"/>
                  <a:gd name="T55" fmla="*/ 269 h 529"/>
                  <a:gd name="T56" fmla="*/ 329 w 390"/>
                  <a:gd name="T57" fmla="*/ 250 h 529"/>
                  <a:gd name="T58" fmla="*/ 329 w 390"/>
                  <a:gd name="T59" fmla="*/ 215 h 529"/>
                  <a:gd name="T60" fmla="*/ 315 w 390"/>
                  <a:gd name="T61" fmla="*/ 177 h 529"/>
                  <a:gd name="T62" fmla="*/ 308 w 390"/>
                  <a:gd name="T63" fmla="*/ 134 h 529"/>
                  <a:gd name="T64" fmla="*/ 335 w 390"/>
                  <a:gd name="T65" fmla="*/ 87 h 529"/>
                  <a:gd name="T66" fmla="*/ 304 w 390"/>
                  <a:gd name="T67" fmla="*/ 51 h 529"/>
                  <a:gd name="T68" fmla="*/ 298 w 390"/>
                  <a:gd name="T69" fmla="*/ 10 h 529"/>
                  <a:gd name="T70" fmla="*/ 285 w 390"/>
                  <a:gd name="T71" fmla="*/ 0 h 529"/>
                  <a:gd name="T72" fmla="*/ 236 w 390"/>
                  <a:gd name="T73" fmla="*/ 44 h 529"/>
                  <a:gd name="T74" fmla="*/ 228 w 390"/>
                  <a:gd name="T75" fmla="*/ 83 h 529"/>
                  <a:gd name="T76" fmla="*/ 205 w 390"/>
                  <a:gd name="T77" fmla="*/ 104 h 529"/>
                  <a:gd name="T78" fmla="*/ 195 w 390"/>
                  <a:gd name="T79" fmla="*/ 137 h 529"/>
                  <a:gd name="T80" fmla="*/ 202 w 390"/>
                  <a:gd name="T81" fmla="*/ 168 h 529"/>
                  <a:gd name="T82" fmla="*/ 170 w 390"/>
                  <a:gd name="T83" fmla="*/ 194 h 529"/>
                  <a:gd name="T84" fmla="*/ 137 w 390"/>
                  <a:gd name="T85" fmla="*/ 189 h 529"/>
                  <a:gd name="T86" fmla="*/ 105 w 390"/>
                  <a:gd name="T87" fmla="*/ 194 h 529"/>
                  <a:gd name="T88" fmla="*/ 80 w 390"/>
                  <a:gd name="T89" fmla="*/ 196 h 529"/>
                  <a:gd name="T90" fmla="*/ 84 w 390"/>
                  <a:gd name="T91" fmla="*/ 222 h 529"/>
                  <a:gd name="T92" fmla="*/ 80 w 390"/>
                  <a:gd name="T93" fmla="*/ 258 h 529"/>
                  <a:gd name="T94" fmla="*/ 53 w 390"/>
                  <a:gd name="T95" fmla="*/ 269 h 529"/>
                  <a:gd name="T96" fmla="*/ 43 w 390"/>
                  <a:gd name="T97" fmla="*/ 284 h 529"/>
                  <a:gd name="T98" fmla="*/ 0 w 390"/>
                  <a:gd name="T99" fmla="*/ 288 h 529"/>
                  <a:gd name="T100" fmla="*/ 16 w 390"/>
                  <a:gd name="T101" fmla="*/ 310 h 529"/>
                  <a:gd name="T102" fmla="*/ 27 w 390"/>
                  <a:gd name="T103" fmla="*/ 346 h 529"/>
                  <a:gd name="T104" fmla="*/ 55 w 390"/>
                  <a:gd name="T105" fmla="*/ 361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90" h="529">
                    <a:moveTo>
                      <a:pt x="59" y="378"/>
                    </a:moveTo>
                    <a:lnTo>
                      <a:pt x="64" y="385"/>
                    </a:lnTo>
                    <a:lnTo>
                      <a:pt x="64" y="390"/>
                    </a:lnTo>
                    <a:lnTo>
                      <a:pt x="55" y="387"/>
                    </a:lnTo>
                    <a:lnTo>
                      <a:pt x="45" y="385"/>
                    </a:lnTo>
                    <a:lnTo>
                      <a:pt x="43" y="393"/>
                    </a:lnTo>
                    <a:lnTo>
                      <a:pt x="41" y="402"/>
                    </a:lnTo>
                    <a:lnTo>
                      <a:pt x="34" y="411"/>
                    </a:lnTo>
                    <a:lnTo>
                      <a:pt x="32" y="414"/>
                    </a:lnTo>
                    <a:lnTo>
                      <a:pt x="27" y="421"/>
                    </a:lnTo>
                    <a:lnTo>
                      <a:pt x="32" y="430"/>
                    </a:lnTo>
                    <a:lnTo>
                      <a:pt x="30" y="430"/>
                    </a:lnTo>
                    <a:lnTo>
                      <a:pt x="36" y="440"/>
                    </a:lnTo>
                    <a:lnTo>
                      <a:pt x="32" y="442"/>
                    </a:lnTo>
                    <a:lnTo>
                      <a:pt x="32" y="449"/>
                    </a:lnTo>
                    <a:lnTo>
                      <a:pt x="30" y="459"/>
                    </a:lnTo>
                    <a:lnTo>
                      <a:pt x="43" y="472"/>
                    </a:lnTo>
                    <a:lnTo>
                      <a:pt x="48" y="487"/>
                    </a:lnTo>
                    <a:lnTo>
                      <a:pt x="69" y="496"/>
                    </a:lnTo>
                    <a:lnTo>
                      <a:pt x="71" y="496"/>
                    </a:lnTo>
                    <a:lnTo>
                      <a:pt x="78" y="501"/>
                    </a:lnTo>
                    <a:lnTo>
                      <a:pt x="84" y="501"/>
                    </a:lnTo>
                    <a:lnTo>
                      <a:pt x="94" y="511"/>
                    </a:lnTo>
                    <a:lnTo>
                      <a:pt x="98" y="511"/>
                    </a:lnTo>
                    <a:lnTo>
                      <a:pt x="119" y="508"/>
                    </a:lnTo>
                    <a:lnTo>
                      <a:pt x="135" y="513"/>
                    </a:lnTo>
                    <a:lnTo>
                      <a:pt x="144" y="506"/>
                    </a:lnTo>
                    <a:lnTo>
                      <a:pt x="149" y="511"/>
                    </a:lnTo>
                    <a:lnTo>
                      <a:pt x="147" y="517"/>
                    </a:lnTo>
                    <a:lnTo>
                      <a:pt x="156" y="528"/>
                    </a:lnTo>
                    <a:lnTo>
                      <a:pt x="170" y="522"/>
                    </a:lnTo>
                    <a:lnTo>
                      <a:pt x="177" y="525"/>
                    </a:lnTo>
                    <a:lnTo>
                      <a:pt x="186" y="522"/>
                    </a:lnTo>
                    <a:lnTo>
                      <a:pt x="193" y="517"/>
                    </a:lnTo>
                    <a:lnTo>
                      <a:pt x="197" y="517"/>
                    </a:lnTo>
                    <a:lnTo>
                      <a:pt x="202" y="517"/>
                    </a:lnTo>
                    <a:lnTo>
                      <a:pt x="209" y="513"/>
                    </a:lnTo>
                    <a:lnTo>
                      <a:pt x="207" y="494"/>
                    </a:lnTo>
                    <a:lnTo>
                      <a:pt x="209" y="487"/>
                    </a:lnTo>
                    <a:lnTo>
                      <a:pt x="214" y="480"/>
                    </a:lnTo>
                    <a:lnTo>
                      <a:pt x="211" y="470"/>
                    </a:lnTo>
                    <a:lnTo>
                      <a:pt x="218" y="468"/>
                    </a:lnTo>
                    <a:lnTo>
                      <a:pt x="228" y="453"/>
                    </a:lnTo>
                    <a:lnTo>
                      <a:pt x="232" y="449"/>
                    </a:lnTo>
                    <a:lnTo>
                      <a:pt x="236" y="442"/>
                    </a:lnTo>
                    <a:lnTo>
                      <a:pt x="246" y="430"/>
                    </a:lnTo>
                    <a:lnTo>
                      <a:pt x="255" y="440"/>
                    </a:lnTo>
                    <a:lnTo>
                      <a:pt x="257" y="440"/>
                    </a:lnTo>
                    <a:lnTo>
                      <a:pt x="267" y="435"/>
                    </a:lnTo>
                    <a:lnTo>
                      <a:pt x="280" y="438"/>
                    </a:lnTo>
                    <a:lnTo>
                      <a:pt x="292" y="430"/>
                    </a:lnTo>
                    <a:lnTo>
                      <a:pt x="300" y="425"/>
                    </a:lnTo>
                    <a:lnTo>
                      <a:pt x="312" y="425"/>
                    </a:lnTo>
                    <a:lnTo>
                      <a:pt x="319" y="432"/>
                    </a:lnTo>
                    <a:lnTo>
                      <a:pt x="324" y="432"/>
                    </a:lnTo>
                    <a:lnTo>
                      <a:pt x="335" y="419"/>
                    </a:lnTo>
                    <a:lnTo>
                      <a:pt x="340" y="408"/>
                    </a:lnTo>
                    <a:lnTo>
                      <a:pt x="343" y="408"/>
                    </a:lnTo>
                    <a:lnTo>
                      <a:pt x="354" y="408"/>
                    </a:lnTo>
                    <a:lnTo>
                      <a:pt x="361" y="414"/>
                    </a:lnTo>
                    <a:lnTo>
                      <a:pt x="364" y="425"/>
                    </a:lnTo>
                    <a:lnTo>
                      <a:pt x="374" y="432"/>
                    </a:lnTo>
                    <a:lnTo>
                      <a:pt x="382" y="432"/>
                    </a:lnTo>
                    <a:lnTo>
                      <a:pt x="386" y="430"/>
                    </a:lnTo>
                    <a:lnTo>
                      <a:pt x="384" y="419"/>
                    </a:lnTo>
                    <a:lnTo>
                      <a:pt x="389" y="402"/>
                    </a:lnTo>
                    <a:lnTo>
                      <a:pt x="389" y="397"/>
                    </a:lnTo>
                    <a:lnTo>
                      <a:pt x="386" y="383"/>
                    </a:lnTo>
                    <a:lnTo>
                      <a:pt x="368" y="361"/>
                    </a:lnTo>
                    <a:lnTo>
                      <a:pt x="361" y="352"/>
                    </a:lnTo>
                    <a:lnTo>
                      <a:pt x="356" y="338"/>
                    </a:lnTo>
                    <a:lnTo>
                      <a:pt x="347" y="326"/>
                    </a:lnTo>
                    <a:lnTo>
                      <a:pt x="337" y="321"/>
                    </a:lnTo>
                    <a:lnTo>
                      <a:pt x="317" y="329"/>
                    </a:lnTo>
                    <a:lnTo>
                      <a:pt x="310" y="324"/>
                    </a:lnTo>
                    <a:lnTo>
                      <a:pt x="304" y="316"/>
                    </a:lnTo>
                    <a:lnTo>
                      <a:pt x="294" y="297"/>
                    </a:lnTo>
                    <a:lnTo>
                      <a:pt x="294" y="284"/>
                    </a:lnTo>
                    <a:lnTo>
                      <a:pt x="294" y="274"/>
                    </a:lnTo>
                    <a:lnTo>
                      <a:pt x="298" y="262"/>
                    </a:lnTo>
                    <a:lnTo>
                      <a:pt x="296" y="250"/>
                    </a:lnTo>
                    <a:lnTo>
                      <a:pt x="310" y="256"/>
                    </a:lnTo>
                    <a:lnTo>
                      <a:pt x="315" y="269"/>
                    </a:lnTo>
                    <a:lnTo>
                      <a:pt x="319" y="269"/>
                    </a:lnTo>
                    <a:lnTo>
                      <a:pt x="324" y="265"/>
                    </a:lnTo>
                    <a:lnTo>
                      <a:pt x="324" y="256"/>
                    </a:lnTo>
                    <a:lnTo>
                      <a:pt x="329" y="250"/>
                    </a:lnTo>
                    <a:lnTo>
                      <a:pt x="337" y="246"/>
                    </a:lnTo>
                    <a:lnTo>
                      <a:pt x="335" y="224"/>
                    </a:lnTo>
                    <a:lnTo>
                      <a:pt x="329" y="215"/>
                    </a:lnTo>
                    <a:lnTo>
                      <a:pt x="322" y="207"/>
                    </a:lnTo>
                    <a:lnTo>
                      <a:pt x="315" y="189"/>
                    </a:lnTo>
                    <a:lnTo>
                      <a:pt x="315" y="177"/>
                    </a:lnTo>
                    <a:lnTo>
                      <a:pt x="308" y="166"/>
                    </a:lnTo>
                    <a:lnTo>
                      <a:pt x="304" y="147"/>
                    </a:lnTo>
                    <a:lnTo>
                      <a:pt x="308" y="134"/>
                    </a:lnTo>
                    <a:lnTo>
                      <a:pt x="308" y="125"/>
                    </a:lnTo>
                    <a:lnTo>
                      <a:pt x="322" y="113"/>
                    </a:lnTo>
                    <a:lnTo>
                      <a:pt x="335" y="87"/>
                    </a:lnTo>
                    <a:lnTo>
                      <a:pt x="331" y="80"/>
                    </a:lnTo>
                    <a:lnTo>
                      <a:pt x="319" y="78"/>
                    </a:lnTo>
                    <a:lnTo>
                      <a:pt x="304" y="51"/>
                    </a:lnTo>
                    <a:lnTo>
                      <a:pt x="294" y="47"/>
                    </a:lnTo>
                    <a:lnTo>
                      <a:pt x="292" y="42"/>
                    </a:lnTo>
                    <a:lnTo>
                      <a:pt x="298" y="10"/>
                    </a:lnTo>
                    <a:lnTo>
                      <a:pt x="294" y="0"/>
                    </a:lnTo>
                    <a:lnTo>
                      <a:pt x="290" y="0"/>
                    </a:lnTo>
                    <a:lnTo>
                      <a:pt x="285" y="0"/>
                    </a:lnTo>
                    <a:lnTo>
                      <a:pt x="269" y="16"/>
                    </a:lnTo>
                    <a:lnTo>
                      <a:pt x="236" y="40"/>
                    </a:lnTo>
                    <a:lnTo>
                      <a:pt x="236" y="44"/>
                    </a:lnTo>
                    <a:lnTo>
                      <a:pt x="244" y="64"/>
                    </a:lnTo>
                    <a:lnTo>
                      <a:pt x="241" y="70"/>
                    </a:lnTo>
                    <a:lnTo>
                      <a:pt x="228" y="83"/>
                    </a:lnTo>
                    <a:lnTo>
                      <a:pt x="222" y="87"/>
                    </a:lnTo>
                    <a:lnTo>
                      <a:pt x="218" y="96"/>
                    </a:lnTo>
                    <a:lnTo>
                      <a:pt x="205" y="104"/>
                    </a:lnTo>
                    <a:lnTo>
                      <a:pt x="197" y="115"/>
                    </a:lnTo>
                    <a:lnTo>
                      <a:pt x="199" y="128"/>
                    </a:lnTo>
                    <a:lnTo>
                      <a:pt x="195" y="137"/>
                    </a:lnTo>
                    <a:lnTo>
                      <a:pt x="199" y="156"/>
                    </a:lnTo>
                    <a:lnTo>
                      <a:pt x="197" y="158"/>
                    </a:lnTo>
                    <a:lnTo>
                      <a:pt x="202" y="168"/>
                    </a:lnTo>
                    <a:lnTo>
                      <a:pt x="199" y="181"/>
                    </a:lnTo>
                    <a:lnTo>
                      <a:pt x="183" y="186"/>
                    </a:lnTo>
                    <a:lnTo>
                      <a:pt x="170" y="194"/>
                    </a:lnTo>
                    <a:lnTo>
                      <a:pt x="166" y="196"/>
                    </a:lnTo>
                    <a:lnTo>
                      <a:pt x="152" y="192"/>
                    </a:lnTo>
                    <a:lnTo>
                      <a:pt x="137" y="189"/>
                    </a:lnTo>
                    <a:lnTo>
                      <a:pt x="117" y="194"/>
                    </a:lnTo>
                    <a:lnTo>
                      <a:pt x="110" y="192"/>
                    </a:lnTo>
                    <a:lnTo>
                      <a:pt x="105" y="194"/>
                    </a:lnTo>
                    <a:lnTo>
                      <a:pt x="98" y="196"/>
                    </a:lnTo>
                    <a:lnTo>
                      <a:pt x="88" y="201"/>
                    </a:lnTo>
                    <a:lnTo>
                      <a:pt x="80" y="196"/>
                    </a:lnTo>
                    <a:lnTo>
                      <a:pt x="71" y="201"/>
                    </a:lnTo>
                    <a:lnTo>
                      <a:pt x="73" y="211"/>
                    </a:lnTo>
                    <a:lnTo>
                      <a:pt x="84" y="222"/>
                    </a:lnTo>
                    <a:lnTo>
                      <a:pt x="88" y="231"/>
                    </a:lnTo>
                    <a:lnTo>
                      <a:pt x="78" y="246"/>
                    </a:lnTo>
                    <a:lnTo>
                      <a:pt x="80" y="258"/>
                    </a:lnTo>
                    <a:lnTo>
                      <a:pt x="71" y="269"/>
                    </a:lnTo>
                    <a:lnTo>
                      <a:pt x="59" y="269"/>
                    </a:lnTo>
                    <a:lnTo>
                      <a:pt x="53" y="269"/>
                    </a:lnTo>
                    <a:lnTo>
                      <a:pt x="51" y="276"/>
                    </a:lnTo>
                    <a:lnTo>
                      <a:pt x="39" y="279"/>
                    </a:lnTo>
                    <a:lnTo>
                      <a:pt x="43" y="284"/>
                    </a:lnTo>
                    <a:lnTo>
                      <a:pt x="36" y="286"/>
                    </a:lnTo>
                    <a:lnTo>
                      <a:pt x="22" y="279"/>
                    </a:lnTo>
                    <a:lnTo>
                      <a:pt x="0" y="288"/>
                    </a:lnTo>
                    <a:lnTo>
                      <a:pt x="4" y="297"/>
                    </a:lnTo>
                    <a:lnTo>
                      <a:pt x="4" y="307"/>
                    </a:lnTo>
                    <a:lnTo>
                      <a:pt x="16" y="310"/>
                    </a:lnTo>
                    <a:lnTo>
                      <a:pt x="16" y="324"/>
                    </a:lnTo>
                    <a:lnTo>
                      <a:pt x="18" y="335"/>
                    </a:lnTo>
                    <a:lnTo>
                      <a:pt x="27" y="346"/>
                    </a:lnTo>
                    <a:lnTo>
                      <a:pt x="45" y="350"/>
                    </a:lnTo>
                    <a:lnTo>
                      <a:pt x="55" y="354"/>
                    </a:lnTo>
                    <a:lnTo>
                      <a:pt x="55" y="361"/>
                    </a:lnTo>
                    <a:lnTo>
                      <a:pt x="55" y="374"/>
                    </a:lnTo>
                    <a:lnTo>
                      <a:pt x="59" y="378"/>
                    </a:ln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Freeform 26"/>
              <p:cNvSpPr>
                <a:spLocks/>
              </p:cNvSpPr>
              <p:nvPr/>
            </p:nvSpPr>
            <p:spPr bwMode="auto">
              <a:xfrm>
                <a:off x="615" y="1158"/>
                <a:ext cx="202" cy="134"/>
              </a:xfrm>
              <a:custGeom>
                <a:avLst/>
                <a:gdLst>
                  <a:gd name="T0" fmla="*/ 0 w 164"/>
                  <a:gd name="T1" fmla="*/ 30 h 101"/>
                  <a:gd name="T2" fmla="*/ 2 w 164"/>
                  <a:gd name="T3" fmla="*/ 28 h 101"/>
                  <a:gd name="T4" fmla="*/ 11 w 164"/>
                  <a:gd name="T5" fmla="*/ 28 h 101"/>
                  <a:gd name="T6" fmla="*/ 14 w 164"/>
                  <a:gd name="T7" fmla="*/ 26 h 101"/>
                  <a:gd name="T8" fmla="*/ 18 w 164"/>
                  <a:gd name="T9" fmla="*/ 26 h 101"/>
                  <a:gd name="T10" fmla="*/ 22 w 164"/>
                  <a:gd name="T11" fmla="*/ 21 h 101"/>
                  <a:gd name="T12" fmla="*/ 32 w 164"/>
                  <a:gd name="T13" fmla="*/ 9 h 101"/>
                  <a:gd name="T14" fmla="*/ 39 w 164"/>
                  <a:gd name="T15" fmla="*/ 9 h 101"/>
                  <a:gd name="T16" fmla="*/ 43 w 164"/>
                  <a:gd name="T17" fmla="*/ 19 h 101"/>
                  <a:gd name="T18" fmla="*/ 53 w 164"/>
                  <a:gd name="T19" fmla="*/ 21 h 101"/>
                  <a:gd name="T20" fmla="*/ 59 w 164"/>
                  <a:gd name="T21" fmla="*/ 21 h 101"/>
                  <a:gd name="T22" fmla="*/ 78 w 164"/>
                  <a:gd name="T23" fmla="*/ 9 h 101"/>
                  <a:gd name="T24" fmla="*/ 84 w 164"/>
                  <a:gd name="T25" fmla="*/ 9 h 101"/>
                  <a:gd name="T26" fmla="*/ 98 w 164"/>
                  <a:gd name="T27" fmla="*/ 9 h 101"/>
                  <a:gd name="T28" fmla="*/ 115 w 164"/>
                  <a:gd name="T29" fmla="*/ 2 h 101"/>
                  <a:gd name="T30" fmla="*/ 121 w 164"/>
                  <a:gd name="T31" fmla="*/ 6 h 101"/>
                  <a:gd name="T32" fmla="*/ 129 w 164"/>
                  <a:gd name="T33" fmla="*/ 0 h 101"/>
                  <a:gd name="T34" fmla="*/ 140 w 164"/>
                  <a:gd name="T35" fmla="*/ 9 h 101"/>
                  <a:gd name="T36" fmla="*/ 158 w 164"/>
                  <a:gd name="T37" fmla="*/ 13 h 101"/>
                  <a:gd name="T38" fmla="*/ 160 w 164"/>
                  <a:gd name="T39" fmla="*/ 26 h 101"/>
                  <a:gd name="T40" fmla="*/ 156 w 164"/>
                  <a:gd name="T41" fmla="*/ 35 h 101"/>
                  <a:gd name="T42" fmla="*/ 160 w 164"/>
                  <a:gd name="T43" fmla="*/ 54 h 101"/>
                  <a:gd name="T44" fmla="*/ 158 w 164"/>
                  <a:gd name="T45" fmla="*/ 56 h 101"/>
                  <a:gd name="T46" fmla="*/ 163 w 164"/>
                  <a:gd name="T47" fmla="*/ 67 h 101"/>
                  <a:gd name="T48" fmla="*/ 160 w 164"/>
                  <a:gd name="T49" fmla="*/ 80 h 101"/>
                  <a:gd name="T50" fmla="*/ 144 w 164"/>
                  <a:gd name="T51" fmla="*/ 85 h 101"/>
                  <a:gd name="T52" fmla="*/ 131 w 164"/>
                  <a:gd name="T53" fmla="*/ 93 h 101"/>
                  <a:gd name="T54" fmla="*/ 127 w 164"/>
                  <a:gd name="T55" fmla="*/ 95 h 101"/>
                  <a:gd name="T56" fmla="*/ 113 w 164"/>
                  <a:gd name="T57" fmla="*/ 90 h 101"/>
                  <a:gd name="T58" fmla="*/ 98 w 164"/>
                  <a:gd name="T59" fmla="*/ 88 h 101"/>
                  <a:gd name="T60" fmla="*/ 78 w 164"/>
                  <a:gd name="T61" fmla="*/ 93 h 101"/>
                  <a:gd name="T62" fmla="*/ 71 w 164"/>
                  <a:gd name="T63" fmla="*/ 90 h 101"/>
                  <a:gd name="T64" fmla="*/ 66 w 164"/>
                  <a:gd name="T65" fmla="*/ 93 h 101"/>
                  <a:gd name="T66" fmla="*/ 59 w 164"/>
                  <a:gd name="T67" fmla="*/ 95 h 101"/>
                  <a:gd name="T68" fmla="*/ 48 w 164"/>
                  <a:gd name="T69" fmla="*/ 100 h 101"/>
                  <a:gd name="T70" fmla="*/ 41 w 164"/>
                  <a:gd name="T71" fmla="*/ 95 h 101"/>
                  <a:gd name="T72" fmla="*/ 32 w 164"/>
                  <a:gd name="T73" fmla="*/ 100 h 101"/>
                  <a:gd name="T74" fmla="*/ 22 w 164"/>
                  <a:gd name="T75" fmla="*/ 95 h 101"/>
                  <a:gd name="T76" fmla="*/ 24 w 164"/>
                  <a:gd name="T77" fmla="*/ 69 h 101"/>
                  <a:gd name="T78" fmla="*/ 14 w 164"/>
                  <a:gd name="T79" fmla="*/ 69 h 101"/>
                  <a:gd name="T80" fmla="*/ 9 w 164"/>
                  <a:gd name="T81" fmla="*/ 61 h 101"/>
                  <a:gd name="T82" fmla="*/ 2 w 164"/>
                  <a:gd name="T83" fmla="*/ 56 h 101"/>
                  <a:gd name="T84" fmla="*/ 0 w 164"/>
                  <a:gd name="T85" fmla="*/ 54 h 101"/>
                  <a:gd name="T86" fmla="*/ 0 w 164"/>
                  <a:gd name="T87" fmla="*/ 3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64" h="101">
                    <a:moveTo>
                      <a:pt x="0" y="30"/>
                    </a:moveTo>
                    <a:lnTo>
                      <a:pt x="2" y="28"/>
                    </a:lnTo>
                    <a:lnTo>
                      <a:pt x="11" y="28"/>
                    </a:lnTo>
                    <a:lnTo>
                      <a:pt x="14" y="26"/>
                    </a:lnTo>
                    <a:lnTo>
                      <a:pt x="18" y="26"/>
                    </a:lnTo>
                    <a:lnTo>
                      <a:pt x="22" y="21"/>
                    </a:lnTo>
                    <a:lnTo>
                      <a:pt x="32" y="9"/>
                    </a:lnTo>
                    <a:lnTo>
                      <a:pt x="39" y="9"/>
                    </a:lnTo>
                    <a:lnTo>
                      <a:pt x="43" y="19"/>
                    </a:lnTo>
                    <a:lnTo>
                      <a:pt x="53" y="21"/>
                    </a:lnTo>
                    <a:lnTo>
                      <a:pt x="59" y="21"/>
                    </a:lnTo>
                    <a:lnTo>
                      <a:pt x="78" y="9"/>
                    </a:lnTo>
                    <a:lnTo>
                      <a:pt x="84" y="9"/>
                    </a:lnTo>
                    <a:lnTo>
                      <a:pt x="98" y="9"/>
                    </a:lnTo>
                    <a:lnTo>
                      <a:pt x="115" y="2"/>
                    </a:lnTo>
                    <a:lnTo>
                      <a:pt x="121" y="6"/>
                    </a:lnTo>
                    <a:lnTo>
                      <a:pt x="129" y="0"/>
                    </a:lnTo>
                    <a:lnTo>
                      <a:pt x="140" y="9"/>
                    </a:lnTo>
                    <a:lnTo>
                      <a:pt x="158" y="13"/>
                    </a:lnTo>
                    <a:lnTo>
                      <a:pt x="160" y="26"/>
                    </a:lnTo>
                    <a:lnTo>
                      <a:pt x="156" y="35"/>
                    </a:lnTo>
                    <a:lnTo>
                      <a:pt x="160" y="54"/>
                    </a:lnTo>
                    <a:lnTo>
                      <a:pt x="158" y="56"/>
                    </a:lnTo>
                    <a:lnTo>
                      <a:pt x="163" y="67"/>
                    </a:lnTo>
                    <a:lnTo>
                      <a:pt x="160" y="80"/>
                    </a:lnTo>
                    <a:lnTo>
                      <a:pt x="144" y="85"/>
                    </a:lnTo>
                    <a:lnTo>
                      <a:pt x="131" y="93"/>
                    </a:lnTo>
                    <a:lnTo>
                      <a:pt x="127" y="95"/>
                    </a:lnTo>
                    <a:lnTo>
                      <a:pt x="113" y="90"/>
                    </a:lnTo>
                    <a:lnTo>
                      <a:pt x="98" y="88"/>
                    </a:lnTo>
                    <a:lnTo>
                      <a:pt x="78" y="93"/>
                    </a:lnTo>
                    <a:lnTo>
                      <a:pt x="71" y="90"/>
                    </a:lnTo>
                    <a:lnTo>
                      <a:pt x="66" y="93"/>
                    </a:lnTo>
                    <a:lnTo>
                      <a:pt x="59" y="95"/>
                    </a:lnTo>
                    <a:lnTo>
                      <a:pt x="48" y="100"/>
                    </a:lnTo>
                    <a:lnTo>
                      <a:pt x="41" y="95"/>
                    </a:lnTo>
                    <a:lnTo>
                      <a:pt x="32" y="100"/>
                    </a:lnTo>
                    <a:lnTo>
                      <a:pt x="22" y="95"/>
                    </a:lnTo>
                    <a:lnTo>
                      <a:pt x="24" y="69"/>
                    </a:lnTo>
                    <a:lnTo>
                      <a:pt x="14" y="69"/>
                    </a:lnTo>
                    <a:lnTo>
                      <a:pt x="9" y="61"/>
                    </a:lnTo>
                    <a:lnTo>
                      <a:pt x="2" y="56"/>
                    </a:lnTo>
                    <a:lnTo>
                      <a:pt x="0" y="54"/>
                    </a:lnTo>
                    <a:lnTo>
                      <a:pt x="0" y="30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5" name="Freeform 27"/>
              <p:cNvSpPr>
                <a:spLocks/>
              </p:cNvSpPr>
              <p:nvPr/>
            </p:nvSpPr>
            <p:spPr bwMode="auto">
              <a:xfrm>
                <a:off x="714" y="1566"/>
                <a:ext cx="496" cy="249"/>
              </a:xfrm>
              <a:custGeom>
                <a:avLst/>
                <a:gdLst>
                  <a:gd name="T0" fmla="*/ 106 w 403"/>
                  <a:gd name="T1" fmla="*/ 136 h 188"/>
                  <a:gd name="T2" fmla="*/ 119 w 403"/>
                  <a:gd name="T3" fmla="*/ 117 h 188"/>
                  <a:gd name="T4" fmla="*/ 145 w 403"/>
                  <a:gd name="T5" fmla="*/ 100 h 188"/>
                  <a:gd name="T6" fmla="*/ 161 w 403"/>
                  <a:gd name="T7" fmla="*/ 69 h 188"/>
                  <a:gd name="T8" fmla="*/ 193 w 403"/>
                  <a:gd name="T9" fmla="*/ 51 h 188"/>
                  <a:gd name="T10" fmla="*/ 208 w 403"/>
                  <a:gd name="T11" fmla="*/ 47 h 188"/>
                  <a:gd name="T12" fmla="*/ 265 w 403"/>
                  <a:gd name="T13" fmla="*/ 69 h 188"/>
                  <a:gd name="T14" fmla="*/ 272 w 403"/>
                  <a:gd name="T15" fmla="*/ 79 h 188"/>
                  <a:gd name="T16" fmla="*/ 274 w 403"/>
                  <a:gd name="T17" fmla="*/ 72 h 188"/>
                  <a:gd name="T18" fmla="*/ 286 w 403"/>
                  <a:gd name="T19" fmla="*/ 79 h 188"/>
                  <a:gd name="T20" fmla="*/ 307 w 403"/>
                  <a:gd name="T21" fmla="*/ 96 h 188"/>
                  <a:gd name="T22" fmla="*/ 321 w 403"/>
                  <a:gd name="T23" fmla="*/ 98 h 188"/>
                  <a:gd name="T24" fmla="*/ 352 w 403"/>
                  <a:gd name="T25" fmla="*/ 124 h 188"/>
                  <a:gd name="T26" fmla="*/ 369 w 403"/>
                  <a:gd name="T27" fmla="*/ 138 h 188"/>
                  <a:gd name="T28" fmla="*/ 367 w 403"/>
                  <a:gd name="T29" fmla="*/ 129 h 188"/>
                  <a:gd name="T30" fmla="*/ 375 w 403"/>
                  <a:gd name="T31" fmla="*/ 126 h 188"/>
                  <a:gd name="T32" fmla="*/ 392 w 403"/>
                  <a:gd name="T33" fmla="*/ 143 h 188"/>
                  <a:gd name="T34" fmla="*/ 399 w 403"/>
                  <a:gd name="T35" fmla="*/ 133 h 188"/>
                  <a:gd name="T36" fmla="*/ 399 w 403"/>
                  <a:gd name="T37" fmla="*/ 124 h 188"/>
                  <a:gd name="T38" fmla="*/ 390 w 403"/>
                  <a:gd name="T39" fmla="*/ 114 h 188"/>
                  <a:gd name="T40" fmla="*/ 375 w 403"/>
                  <a:gd name="T41" fmla="*/ 107 h 188"/>
                  <a:gd name="T42" fmla="*/ 371 w 403"/>
                  <a:gd name="T43" fmla="*/ 92 h 188"/>
                  <a:gd name="T44" fmla="*/ 352 w 403"/>
                  <a:gd name="T45" fmla="*/ 77 h 188"/>
                  <a:gd name="T46" fmla="*/ 338 w 403"/>
                  <a:gd name="T47" fmla="*/ 60 h 188"/>
                  <a:gd name="T48" fmla="*/ 315 w 403"/>
                  <a:gd name="T49" fmla="*/ 57 h 188"/>
                  <a:gd name="T50" fmla="*/ 311 w 403"/>
                  <a:gd name="T51" fmla="*/ 31 h 188"/>
                  <a:gd name="T52" fmla="*/ 290 w 403"/>
                  <a:gd name="T53" fmla="*/ 29 h 188"/>
                  <a:gd name="T54" fmla="*/ 274 w 403"/>
                  <a:gd name="T55" fmla="*/ 21 h 188"/>
                  <a:gd name="T56" fmla="*/ 263 w 403"/>
                  <a:gd name="T57" fmla="*/ 23 h 188"/>
                  <a:gd name="T58" fmla="*/ 245 w 403"/>
                  <a:gd name="T59" fmla="*/ 17 h 188"/>
                  <a:gd name="T60" fmla="*/ 235 w 403"/>
                  <a:gd name="T61" fmla="*/ 0 h 188"/>
                  <a:gd name="T62" fmla="*/ 221 w 403"/>
                  <a:gd name="T63" fmla="*/ 0 h 188"/>
                  <a:gd name="T64" fmla="*/ 205 w 403"/>
                  <a:gd name="T65" fmla="*/ 23 h 188"/>
                  <a:gd name="T66" fmla="*/ 193 w 403"/>
                  <a:gd name="T67" fmla="*/ 17 h 188"/>
                  <a:gd name="T68" fmla="*/ 173 w 403"/>
                  <a:gd name="T69" fmla="*/ 21 h 188"/>
                  <a:gd name="T70" fmla="*/ 148 w 403"/>
                  <a:gd name="T71" fmla="*/ 27 h 188"/>
                  <a:gd name="T72" fmla="*/ 136 w 403"/>
                  <a:gd name="T73" fmla="*/ 31 h 188"/>
                  <a:gd name="T74" fmla="*/ 117 w 403"/>
                  <a:gd name="T75" fmla="*/ 34 h 188"/>
                  <a:gd name="T76" fmla="*/ 108 w 403"/>
                  <a:gd name="T77" fmla="*/ 45 h 188"/>
                  <a:gd name="T78" fmla="*/ 92 w 403"/>
                  <a:gd name="T79" fmla="*/ 62 h 188"/>
                  <a:gd name="T80" fmla="*/ 90 w 403"/>
                  <a:gd name="T81" fmla="*/ 79 h 188"/>
                  <a:gd name="T82" fmla="*/ 90 w 403"/>
                  <a:gd name="T83" fmla="*/ 105 h 188"/>
                  <a:gd name="T84" fmla="*/ 78 w 403"/>
                  <a:gd name="T85" fmla="*/ 109 h 188"/>
                  <a:gd name="T86" fmla="*/ 67 w 403"/>
                  <a:gd name="T87" fmla="*/ 114 h 188"/>
                  <a:gd name="T88" fmla="*/ 51 w 403"/>
                  <a:gd name="T89" fmla="*/ 114 h 188"/>
                  <a:gd name="T90" fmla="*/ 39 w 403"/>
                  <a:gd name="T91" fmla="*/ 122 h 188"/>
                  <a:gd name="T92" fmla="*/ 37 w 403"/>
                  <a:gd name="T93" fmla="*/ 131 h 188"/>
                  <a:gd name="T94" fmla="*/ 28 w 403"/>
                  <a:gd name="T95" fmla="*/ 136 h 188"/>
                  <a:gd name="T96" fmla="*/ 11 w 403"/>
                  <a:gd name="T97" fmla="*/ 148 h 188"/>
                  <a:gd name="T98" fmla="*/ 0 w 403"/>
                  <a:gd name="T99" fmla="*/ 163 h 188"/>
                  <a:gd name="T100" fmla="*/ 7 w 403"/>
                  <a:gd name="T101" fmla="*/ 187 h 188"/>
                  <a:gd name="T102" fmla="*/ 18 w 403"/>
                  <a:gd name="T103" fmla="*/ 187 h 188"/>
                  <a:gd name="T104" fmla="*/ 30 w 403"/>
                  <a:gd name="T105" fmla="*/ 183 h 188"/>
                  <a:gd name="T106" fmla="*/ 57 w 403"/>
                  <a:gd name="T107" fmla="*/ 176 h 188"/>
                  <a:gd name="T108" fmla="*/ 74 w 403"/>
                  <a:gd name="T109" fmla="*/ 174 h 188"/>
                  <a:gd name="T110" fmla="*/ 103 w 403"/>
                  <a:gd name="T111" fmla="*/ 14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03" h="188">
                    <a:moveTo>
                      <a:pt x="103" y="146"/>
                    </a:moveTo>
                    <a:lnTo>
                      <a:pt x="106" y="136"/>
                    </a:lnTo>
                    <a:lnTo>
                      <a:pt x="115" y="129"/>
                    </a:lnTo>
                    <a:lnTo>
                      <a:pt x="119" y="117"/>
                    </a:lnTo>
                    <a:lnTo>
                      <a:pt x="127" y="109"/>
                    </a:lnTo>
                    <a:lnTo>
                      <a:pt x="145" y="100"/>
                    </a:lnTo>
                    <a:lnTo>
                      <a:pt x="148" y="96"/>
                    </a:lnTo>
                    <a:lnTo>
                      <a:pt x="161" y="69"/>
                    </a:lnTo>
                    <a:lnTo>
                      <a:pt x="181" y="60"/>
                    </a:lnTo>
                    <a:lnTo>
                      <a:pt x="193" y="51"/>
                    </a:lnTo>
                    <a:lnTo>
                      <a:pt x="200" y="47"/>
                    </a:lnTo>
                    <a:lnTo>
                      <a:pt x="208" y="47"/>
                    </a:lnTo>
                    <a:lnTo>
                      <a:pt x="216" y="47"/>
                    </a:lnTo>
                    <a:lnTo>
                      <a:pt x="265" y="69"/>
                    </a:lnTo>
                    <a:lnTo>
                      <a:pt x="268" y="77"/>
                    </a:lnTo>
                    <a:lnTo>
                      <a:pt x="272" y="79"/>
                    </a:lnTo>
                    <a:lnTo>
                      <a:pt x="274" y="77"/>
                    </a:lnTo>
                    <a:lnTo>
                      <a:pt x="274" y="72"/>
                    </a:lnTo>
                    <a:lnTo>
                      <a:pt x="278" y="69"/>
                    </a:lnTo>
                    <a:lnTo>
                      <a:pt x="286" y="79"/>
                    </a:lnTo>
                    <a:lnTo>
                      <a:pt x="302" y="86"/>
                    </a:lnTo>
                    <a:lnTo>
                      <a:pt x="307" y="96"/>
                    </a:lnTo>
                    <a:lnTo>
                      <a:pt x="311" y="98"/>
                    </a:lnTo>
                    <a:lnTo>
                      <a:pt x="321" y="98"/>
                    </a:lnTo>
                    <a:lnTo>
                      <a:pt x="336" y="122"/>
                    </a:lnTo>
                    <a:lnTo>
                      <a:pt x="352" y="124"/>
                    </a:lnTo>
                    <a:lnTo>
                      <a:pt x="362" y="133"/>
                    </a:lnTo>
                    <a:lnTo>
                      <a:pt x="369" y="138"/>
                    </a:lnTo>
                    <a:lnTo>
                      <a:pt x="369" y="133"/>
                    </a:lnTo>
                    <a:lnTo>
                      <a:pt x="367" y="129"/>
                    </a:lnTo>
                    <a:lnTo>
                      <a:pt x="371" y="126"/>
                    </a:lnTo>
                    <a:lnTo>
                      <a:pt x="375" y="126"/>
                    </a:lnTo>
                    <a:lnTo>
                      <a:pt x="383" y="136"/>
                    </a:lnTo>
                    <a:lnTo>
                      <a:pt x="392" y="143"/>
                    </a:lnTo>
                    <a:lnTo>
                      <a:pt x="399" y="143"/>
                    </a:lnTo>
                    <a:lnTo>
                      <a:pt x="399" y="133"/>
                    </a:lnTo>
                    <a:lnTo>
                      <a:pt x="402" y="129"/>
                    </a:lnTo>
                    <a:lnTo>
                      <a:pt x="399" y="124"/>
                    </a:lnTo>
                    <a:lnTo>
                      <a:pt x="394" y="122"/>
                    </a:lnTo>
                    <a:lnTo>
                      <a:pt x="390" y="114"/>
                    </a:lnTo>
                    <a:lnTo>
                      <a:pt x="381" y="114"/>
                    </a:lnTo>
                    <a:lnTo>
                      <a:pt x="375" y="107"/>
                    </a:lnTo>
                    <a:lnTo>
                      <a:pt x="375" y="100"/>
                    </a:lnTo>
                    <a:lnTo>
                      <a:pt x="371" y="92"/>
                    </a:lnTo>
                    <a:lnTo>
                      <a:pt x="362" y="90"/>
                    </a:lnTo>
                    <a:lnTo>
                      <a:pt x="352" y="77"/>
                    </a:lnTo>
                    <a:lnTo>
                      <a:pt x="348" y="64"/>
                    </a:lnTo>
                    <a:lnTo>
                      <a:pt x="338" y="60"/>
                    </a:lnTo>
                    <a:lnTo>
                      <a:pt x="330" y="55"/>
                    </a:lnTo>
                    <a:lnTo>
                      <a:pt x="315" y="57"/>
                    </a:lnTo>
                    <a:lnTo>
                      <a:pt x="309" y="47"/>
                    </a:lnTo>
                    <a:lnTo>
                      <a:pt x="311" y="31"/>
                    </a:lnTo>
                    <a:lnTo>
                      <a:pt x="302" y="23"/>
                    </a:lnTo>
                    <a:lnTo>
                      <a:pt x="290" y="29"/>
                    </a:lnTo>
                    <a:lnTo>
                      <a:pt x="282" y="27"/>
                    </a:lnTo>
                    <a:lnTo>
                      <a:pt x="274" y="21"/>
                    </a:lnTo>
                    <a:lnTo>
                      <a:pt x="268" y="21"/>
                    </a:lnTo>
                    <a:lnTo>
                      <a:pt x="263" y="23"/>
                    </a:lnTo>
                    <a:lnTo>
                      <a:pt x="256" y="23"/>
                    </a:lnTo>
                    <a:lnTo>
                      <a:pt x="245" y="17"/>
                    </a:lnTo>
                    <a:lnTo>
                      <a:pt x="242" y="5"/>
                    </a:lnTo>
                    <a:lnTo>
                      <a:pt x="235" y="0"/>
                    </a:lnTo>
                    <a:lnTo>
                      <a:pt x="224" y="0"/>
                    </a:lnTo>
                    <a:lnTo>
                      <a:pt x="221" y="0"/>
                    </a:lnTo>
                    <a:lnTo>
                      <a:pt x="216" y="10"/>
                    </a:lnTo>
                    <a:lnTo>
                      <a:pt x="205" y="23"/>
                    </a:lnTo>
                    <a:lnTo>
                      <a:pt x="200" y="23"/>
                    </a:lnTo>
                    <a:lnTo>
                      <a:pt x="193" y="17"/>
                    </a:lnTo>
                    <a:lnTo>
                      <a:pt x="181" y="17"/>
                    </a:lnTo>
                    <a:lnTo>
                      <a:pt x="173" y="21"/>
                    </a:lnTo>
                    <a:lnTo>
                      <a:pt x="161" y="29"/>
                    </a:lnTo>
                    <a:lnTo>
                      <a:pt x="148" y="27"/>
                    </a:lnTo>
                    <a:lnTo>
                      <a:pt x="138" y="31"/>
                    </a:lnTo>
                    <a:lnTo>
                      <a:pt x="136" y="31"/>
                    </a:lnTo>
                    <a:lnTo>
                      <a:pt x="127" y="21"/>
                    </a:lnTo>
                    <a:lnTo>
                      <a:pt x="117" y="34"/>
                    </a:lnTo>
                    <a:lnTo>
                      <a:pt x="113" y="40"/>
                    </a:lnTo>
                    <a:lnTo>
                      <a:pt x="108" y="45"/>
                    </a:lnTo>
                    <a:lnTo>
                      <a:pt x="99" y="60"/>
                    </a:lnTo>
                    <a:lnTo>
                      <a:pt x="92" y="62"/>
                    </a:lnTo>
                    <a:lnTo>
                      <a:pt x="94" y="72"/>
                    </a:lnTo>
                    <a:lnTo>
                      <a:pt x="90" y="79"/>
                    </a:lnTo>
                    <a:lnTo>
                      <a:pt x="88" y="86"/>
                    </a:lnTo>
                    <a:lnTo>
                      <a:pt x="90" y="105"/>
                    </a:lnTo>
                    <a:lnTo>
                      <a:pt x="82" y="109"/>
                    </a:lnTo>
                    <a:lnTo>
                      <a:pt x="78" y="109"/>
                    </a:lnTo>
                    <a:lnTo>
                      <a:pt x="74" y="109"/>
                    </a:lnTo>
                    <a:lnTo>
                      <a:pt x="67" y="114"/>
                    </a:lnTo>
                    <a:lnTo>
                      <a:pt x="57" y="117"/>
                    </a:lnTo>
                    <a:lnTo>
                      <a:pt x="51" y="114"/>
                    </a:lnTo>
                    <a:lnTo>
                      <a:pt x="37" y="120"/>
                    </a:lnTo>
                    <a:lnTo>
                      <a:pt x="39" y="122"/>
                    </a:lnTo>
                    <a:lnTo>
                      <a:pt x="39" y="129"/>
                    </a:lnTo>
                    <a:lnTo>
                      <a:pt x="37" y="131"/>
                    </a:lnTo>
                    <a:lnTo>
                      <a:pt x="28" y="131"/>
                    </a:lnTo>
                    <a:lnTo>
                      <a:pt x="28" y="136"/>
                    </a:lnTo>
                    <a:lnTo>
                      <a:pt x="20" y="146"/>
                    </a:lnTo>
                    <a:lnTo>
                      <a:pt x="11" y="148"/>
                    </a:lnTo>
                    <a:lnTo>
                      <a:pt x="11" y="159"/>
                    </a:lnTo>
                    <a:lnTo>
                      <a:pt x="0" y="163"/>
                    </a:lnTo>
                    <a:lnTo>
                      <a:pt x="2" y="176"/>
                    </a:lnTo>
                    <a:lnTo>
                      <a:pt x="7" y="187"/>
                    </a:lnTo>
                    <a:lnTo>
                      <a:pt x="16" y="183"/>
                    </a:lnTo>
                    <a:lnTo>
                      <a:pt x="18" y="187"/>
                    </a:lnTo>
                    <a:lnTo>
                      <a:pt x="22" y="187"/>
                    </a:lnTo>
                    <a:lnTo>
                      <a:pt x="30" y="183"/>
                    </a:lnTo>
                    <a:lnTo>
                      <a:pt x="41" y="183"/>
                    </a:lnTo>
                    <a:lnTo>
                      <a:pt x="57" y="176"/>
                    </a:lnTo>
                    <a:lnTo>
                      <a:pt x="62" y="176"/>
                    </a:lnTo>
                    <a:lnTo>
                      <a:pt x="74" y="174"/>
                    </a:lnTo>
                    <a:lnTo>
                      <a:pt x="94" y="159"/>
                    </a:lnTo>
                    <a:lnTo>
                      <a:pt x="103" y="146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Freeform 28"/>
              <p:cNvSpPr>
                <a:spLocks/>
              </p:cNvSpPr>
              <p:nvPr/>
            </p:nvSpPr>
            <p:spPr bwMode="auto">
              <a:xfrm>
                <a:off x="927" y="980"/>
                <a:ext cx="540" cy="581"/>
              </a:xfrm>
              <a:custGeom>
                <a:avLst/>
                <a:gdLst>
                  <a:gd name="T0" fmla="*/ 41 w 439"/>
                  <a:gd name="T1" fmla="*/ 257 h 437"/>
                  <a:gd name="T2" fmla="*/ 30 w 439"/>
                  <a:gd name="T3" fmla="*/ 288 h 437"/>
                  <a:gd name="T4" fmla="*/ 20 w 439"/>
                  <a:gd name="T5" fmla="*/ 302 h 437"/>
                  <a:gd name="T6" fmla="*/ 4 w 439"/>
                  <a:gd name="T7" fmla="*/ 295 h 437"/>
                  <a:gd name="T8" fmla="*/ 0 w 439"/>
                  <a:gd name="T9" fmla="*/ 330 h 437"/>
                  <a:gd name="T10" fmla="*/ 22 w 439"/>
                  <a:gd name="T11" fmla="*/ 362 h 437"/>
                  <a:gd name="T12" fmla="*/ 62 w 439"/>
                  <a:gd name="T13" fmla="*/ 371 h 437"/>
                  <a:gd name="T14" fmla="*/ 92 w 439"/>
                  <a:gd name="T15" fmla="*/ 416 h 437"/>
                  <a:gd name="T16" fmla="*/ 113 w 439"/>
                  <a:gd name="T17" fmla="*/ 431 h 437"/>
                  <a:gd name="T18" fmla="*/ 122 w 439"/>
                  <a:gd name="T19" fmla="*/ 399 h 437"/>
                  <a:gd name="T20" fmla="*/ 119 w 439"/>
                  <a:gd name="T21" fmla="*/ 366 h 437"/>
                  <a:gd name="T22" fmla="*/ 154 w 439"/>
                  <a:gd name="T23" fmla="*/ 349 h 437"/>
                  <a:gd name="T24" fmla="*/ 171 w 439"/>
                  <a:gd name="T25" fmla="*/ 340 h 437"/>
                  <a:gd name="T26" fmla="*/ 181 w 439"/>
                  <a:gd name="T27" fmla="*/ 354 h 437"/>
                  <a:gd name="T28" fmla="*/ 202 w 439"/>
                  <a:gd name="T29" fmla="*/ 354 h 437"/>
                  <a:gd name="T30" fmla="*/ 219 w 439"/>
                  <a:gd name="T31" fmla="*/ 347 h 437"/>
                  <a:gd name="T32" fmla="*/ 239 w 439"/>
                  <a:gd name="T33" fmla="*/ 366 h 437"/>
                  <a:gd name="T34" fmla="*/ 288 w 439"/>
                  <a:gd name="T35" fmla="*/ 383 h 437"/>
                  <a:gd name="T36" fmla="*/ 320 w 439"/>
                  <a:gd name="T37" fmla="*/ 395 h 437"/>
                  <a:gd name="T38" fmla="*/ 342 w 439"/>
                  <a:gd name="T39" fmla="*/ 379 h 437"/>
                  <a:gd name="T40" fmla="*/ 359 w 439"/>
                  <a:gd name="T41" fmla="*/ 390 h 437"/>
                  <a:gd name="T42" fmla="*/ 402 w 439"/>
                  <a:gd name="T43" fmla="*/ 383 h 437"/>
                  <a:gd name="T44" fmla="*/ 438 w 439"/>
                  <a:gd name="T45" fmla="*/ 379 h 437"/>
                  <a:gd name="T46" fmla="*/ 412 w 439"/>
                  <a:gd name="T47" fmla="*/ 349 h 437"/>
                  <a:gd name="T48" fmla="*/ 369 w 439"/>
                  <a:gd name="T49" fmla="*/ 336 h 437"/>
                  <a:gd name="T50" fmla="*/ 342 w 439"/>
                  <a:gd name="T51" fmla="*/ 295 h 437"/>
                  <a:gd name="T52" fmla="*/ 334 w 439"/>
                  <a:gd name="T53" fmla="*/ 231 h 437"/>
                  <a:gd name="T54" fmla="*/ 362 w 439"/>
                  <a:gd name="T55" fmla="*/ 183 h 437"/>
                  <a:gd name="T56" fmla="*/ 315 w 439"/>
                  <a:gd name="T57" fmla="*/ 178 h 437"/>
                  <a:gd name="T58" fmla="*/ 305 w 439"/>
                  <a:gd name="T59" fmla="*/ 127 h 437"/>
                  <a:gd name="T60" fmla="*/ 318 w 439"/>
                  <a:gd name="T61" fmla="*/ 75 h 437"/>
                  <a:gd name="T62" fmla="*/ 330 w 439"/>
                  <a:gd name="T63" fmla="*/ 43 h 437"/>
                  <a:gd name="T64" fmla="*/ 305 w 439"/>
                  <a:gd name="T65" fmla="*/ 19 h 437"/>
                  <a:gd name="T66" fmla="*/ 274 w 439"/>
                  <a:gd name="T67" fmla="*/ 4 h 437"/>
                  <a:gd name="T68" fmla="*/ 247 w 439"/>
                  <a:gd name="T69" fmla="*/ 6 h 437"/>
                  <a:gd name="T70" fmla="*/ 241 w 439"/>
                  <a:gd name="T71" fmla="*/ 37 h 437"/>
                  <a:gd name="T72" fmla="*/ 253 w 439"/>
                  <a:gd name="T73" fmla="*/ 62 h 437"/>
                  <a:gd name="T74" fmla="*/ 251 w 439"/>
                  <a:gd name="T75" fmla="*/ 90 h 437"/>
                  <a:gd name="T76" fmla="*/ 239 w 439"/>
                  <a:gd name="T77" fmla="*/ 73 h 437"/>
                  <a:gd name="T78" fmla="*/ 235 w 439"/>
                  <a:gd name="T79" fmla="*/ 49 h 437"/>
                  <a:gd name="T80" fmla="*/ 200 w 439"/>
                  <a:gd name="T81" fmla="*/ 52 h 437"/>
                  <a:gd name="T82" fmla="*/ 175 w 439"/>
                  <a:gd name="T83" fmla="*/ 71 h 437"/>
                  <a:gd name="T84" fmla="*/ 152 w 439"/>
                  <a:gd name="T85" fmla="*/ 37 h 437"/>
                  <a:gd name="T86" fmla="*/ 138 w 439"/>
                  <a:gd name="T87" fmla="*/ 23 h 437"/>
                  <a:gd name="T88" fmla="*/ 119 w 439"/>
                  <a:gd name="T89" fmla="*/ 45 h 437"/>
                  <a:gd name="T90" fmla="*/ 122 w 439"/>
                  <a:gd name="T91" fmla="*/ 86 h 437"/>
                  <a:gd name="T92" fmla="*/ 82 w 439"/>
                  <a:gd name="T93" fmla="*/ 131 h 437"/>
                  <a:gd name="T94" fmla="*/ 84 w 439"/>
                  <a:gd name="T95" fmla="*/ 164 h 437"/>
                  <a:gd name="T96" fmla="*/ 78 w 439"/>
                  <a:gd name="T97" fmla="*/ 183 h 437"/>
                  <a:gd name="T98" fmla="*/ 71 w 439"/>
                  <a:gd name="T99" fmla="*/ 159 h 437"/>
                  <a:gd name="T100" fmla="*/ 57 w 439"/>
                  <a:gd name="T101" fmla="*/ 114 h 437"/>
                  <a:gd name="T102" fmla="*/ 41 w 439"/>
                  <a:gd name="T103" fmla="*/ 118 h 437"/>
                  <a:gd name="T104" fmla="*/ 14 w 439"/>
                  <a:gd name="T105" fmla="*/ 166 h 437"/>
                  <a:gd name="T106" fmla="*/ 20 w 439"/>
                  <a:gd name="T107" fmla="*/ 209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9" h="437">
                    <a:moveTo>
                      <a:pt x="28" y="240"/>
                    </a:moveTo>
                    <a:lnTo>
                      <a:pt x="34" y="248"/>
                    </a:lnTo>
                    <a:lnTo>
                      <a:pt x="41" y="257"/>
                    </a:lnTo>
                    <a:lnTo>
                      <a:pt x="43" y="278"/>
                    </a:lnTo>
                    <a:lnTo>
                      <a:pt x="34" y="283"/>
                    </a:lnTo>
                    <a:lnTo>
                      <a:pt x="30" y="288"/>
                    </a:lnTo>
                    <a:lnTo>
                      <a:pt x="30" y="297"/>
                    </a:lnTo>
                    <a:lnTo>
                      <a:pt x="25" y="302"/>
                    </a:lnTo>
                    <a:lnTo>
                      <a:pt x="20" y="302"/>
                    </a:lnTo>
                    <a:lnTo>
                      <a:pt x="16" y="288"/>
                    </a:lnTo>
                    <a:lnTo>
                      <a:pt x="2" y="283"/>
                    </a:lnTo>
                    <a:lnTo>
                      <a:pt x="4" y="295"/>
                    </a:lnTo>
                    <a:lnTo>
                      <a:pt x="0" y="306"/>
                    </a:lnTo>
                    <a:lnTo>
                      <a:pt x="0" y="317"/>
                    </a:lnTo>
                    <a:lnTo>
                      <a:pt x="0" y="330"/>
                    </a:lnTo>
                    <a:lnTo>
                      <a:pt x="9" y="349"/>
                    </a:lnTo>
                    <a:lnTo>
                      <a:pt x="16" y="357"/>
                    </a:lnTo>
                    <a:lnTo>
                      <a:pt x="22" y="362"/>
                    </a:lnTo>
                    <a:lnTo>
                      <a:pt x="43" y="354"/>
                    </a:lnTo>
                    <a:lnTo>
                      <a:pt x="53" y="360"/>
                    </a:lnTo>
                    <a:lnTo>
                      <a:pt x="62" y="371"/>
                    </a:lnTo>
                    <a:lnTo>
                      <a:pt x="67" y="386"/>
                    </a:lnTo>
                    <a:lnTo>
                      <a:pt x="74" y="395"/>
                    </a:lnTo>
                    <a:lnTo>
                      <a:pt x="92" y="416"/>
                    </a:lnTo>
                    <a:lnTo>
                      <a:pt x="94" y="431"/>
                    </a:lnTo>
                    <a:lnTo>
                      <a:pt x="111" y="436"/>
                    </a:lnTo>
                    <a:lnTo>
                      <a:pt x="113" y="431"/>
                    </a:lnTo>
                    <a:lnTo>
                      <a:pt x="108" y="414"/>
                    </a:lnTo>
                    <a:lnTo>
                      <a:pt x="111" y="409"/>
                    </a:lnTo>
                    <a:lnTo>
                      <a:pt x="122" y="399"/>
                    </a:lnTo>
                    <a:lnTo>
                      <a:pt x="115" y="383"/>
                    </a:lnTo>
                    <a:lnTo>
                      <a:pt x="115" y="375"/>
                    </a:lnTo>
                    <a:lnTo>
                      <a:pt x="119" y="366"/>
                    </a:lnTo>
                    <a:lnTo>
                      <a:pt x="136" y="354"/>
                    </a:lnTo>
                    <a:lnTo>
                      <a:pt x="140" y="349"/>
                    </a:lnTo>
                    <a:lnTo>
                      <a:pt x="154" y="349"/>
                    </a:lnTo>
                    <a:lnTo>
                      <a:pt x="154" y="338"/>
                    </a:lnTo>
                    <a:lnTo>
                      <a:pt x="163" y="343"/>
                    </a:lnTo>
                    <a:lnTo>
                      <a:pt x="171" y="340"/>
                    </a:lnTo>
                    <a:lnTo>
                      <a:pt x="175" y="345"/>
                    </a:lnTo>
                    <a:lnTo>
                      <a:pt x="175" y="352"/>
                    </a:lnTo>
                    <a:lnTo>
                      <a:pt x="181" y="354"/>
                    </a:lnTo>
                    <a:lnTo>
                      <a:pt x="189" y="347"/>
                    </a:lnTo>
                    <a:lnTo>
                      <a:pt x="198" y="357"/>
                    </a:lnTo>
                    <a:lnTo>
                      <a:pt x="202" y="354"/>
                    </a:lnTo>
                    <a:lnTo>
                      <a:pt x="212" y="354"/>
                    </a:lnTo>
                    <a:lnTo>
                      <a:pt x="210" y="343"/>
                    </a:lnTo>
                    <a:lnTo>
                      <a:pt x="219" y="347"/>
                    </a:lnTo>
                    <a:lnTo>
                      <a:pt x="228" y="345"/>
                    </a:lnTo>
                    <a:lnTo>
                      <a:pt x="233" y="362"/>
                    </a:lnTo>
                    <a:lnTo>
                      <a:pt x="239" y="366"/>
                    </a:lnTo>
                    <a:lnTo>
                      <a:pt x="258" y="366"/>
                    </a:lnTo>
                    <a:lnTo>
                      <a:pt x="276" y="381"/>
                    </a:lnTo>
                    <a:lnTo>
                      <a:pt x="288" y="383"/>
                    </a:lnTo>
                    <a:lnTo>
                      <a:pt x="290" y="388"/>
                    </a:lnTo>
                    <a:lnTo>
                      <a:pt x="299" y="390"/>
                    </a:lnTo>
                    <a:lnTo>
                      <a:pt x="320" y="395"/>
                    </a:lnTo>
                    <a:lnTo>
                      <a:pt x="332" y="381"/>
                    </a:lnTo>
                    <a:lnTo>
                      <a:pt x="336" y="379"/>
                    </a:lnTo>
                    <a:lnTo>
                      <a:pt x="342" y="379"/>
                    </a:lnTo>
                    <a:lnTo>
                      <a:pt x="344" y="386"/>
                    </a:lnTo>
                    <a:lnTo>
                      <a:pt x="355" y="383"/>
                    </a:lnTo>
                    <a:lnTo>
                      <a:pt x="359" y="390"/>
                    </a:lnTo>
                    <a:lnTo>
                      <a:pt x="387" y="383"/>
                    </a:lnTo>
                    <a:lnTo>
                      <a:pt x="394" y="386"/>
                    </a:lnTo>
                    <a:lnTo>
                      <a:pt x="402" y="383"/>
                    </a:lnTo>
                    <a:lnTo>
                      <a:pt x="410" y="386"/>
                    </a:lnTo>
                    <a:lnTo>
                      <a:pt x="417" y="386"/>
                    </a:lnTo>
                    <a:lnTo>
                      <a:pt x="438" y="379"/>
                    </a:lnTo>
                    <a:lnTo>
                      <a:pt x="424" y="362"/>
                    </a:lnTo>
                    <a:lnTo>
                      <a:pt x="417" y="360"/>
                    </a:lnTo>
                    <a:lnTo>
                      <a:pt x="412" y="349"/>
                    </a:lnTo>
                    <a:lnTo>
                      <a:pt x="390" y="343"/>
                    </a:lnTo>
                    <a:lnTo>
                      <a:pt x="387" y="336"/>
                    </a:lnTo>
                    <a:lnTo>
                      <a:pt x="369" y="336"/>
                    </a:lnTo>
                    <a:lnTo>
                      <a:pt x="359" y="317"/>
                    </a:lnTo>
                    <a:lnTo>
                      <a:pt x="353" y="306"/>
                    </a:lnTo>
                    <a:lnTo>
                      <a:pt x="342" y="295"/>
                    </a:lnTo>
                    <a:lnTo>
                      <a:pt x="338" y="291"/>
                    </a:lnTo>
                    <a:lnTo>
                      <a:pt x="332" y="283"/>
                    </a:lnTo>
                    <a:lnTo>
                      <a:pt x="334" y="231"/>
                    </a:lnTo>
                    <a:lnTo>
                      <a:pt x="342" y="228"/>
                    </a:lnTo>
                    <a:lnTo>
                      <a:pt x="362" y="192"/>
                    </a:lnTo>
                    <a:lnTo>
                      <a:pt x="362" y="183"/>
                    </a:lnTo>
                    <a:lnTo>
                      <a:pt x="348" y="178"/>
                    </a:lnTo>
                    <a:lnTo>
                      <a:pt x="327" y="181"/>
                    </a:lnTo>
                    <a:lnTo>
                      <a:pt x="315" y="178"/>
                    </a:lnTo>
                    <a:lnTo>
                      <a:pt x="309" y="171"/>
                    </a:lnTo>
                    <a:lnTo>
                      <a:pt x="305" y="155"/>
                    </a:lnTo>
                    <a:lnTo>
                      <a:pt x="305" y="127"/>
                    </a:lnTo>
                    <a:lnTo>
                      <a:pt x="320" y="99"/>
                    </a:lnTo>
                    <a:lnTo>
                      <a:pt x="323" y="90"/>
                    </a:lnTo>
                    <a:lnTo>
                      <a:pt x="318" y="75"/>
                    </a:lnTo>
                    <a:lnTo>
                      <a:pt x="323" y="64"/>
                    </a:lnTo>
                    <a:lnTo>
                      <a:pt x="318" y="56"/>
                    </a:lnTo>
                    <a:lnTo>
                      <a:pt x="330" y="43"/>
                    </a:lnTo>
                    <a:lnTo>
                      <a:pt x="327" y="32"/>
                    </a:lnTo>
                    <a:lnTo>
                      <a:pt x="315" y="26"/>
                    </a:lnTo>
                    <a:lnTo>
                      <a:pt x="305" y="19"/>
                    </a:lnTo>
                    <a:lnTo>
                      <a:pt x="293" y="19"/>
                    </a:lnTo>
                    <a:lnTo>
                      <a:pt x="278" y="19"/>
                    </a:lnTo>
                    <a:lnTo>
                      <a:pt x="274" y="4"/>
                    </a:lnTo>
                    <a:lnTo>
                      <a:pt x="265" y="0"/>
                    </a:lnTo>
                    <a:lnTo>
                      <a:pt x="256" y="2"/>
                    </a:lnTo>
                    <a:lnTo>
                      <a:pt x="247" y="6"/>
                    </a:lnTo>
                    <a:lnTo>
                      <a:pt x="245" y="13"/>
                    </a:lnTo>
                    <a:lnTo>
                      <a:pt x="247" y="21"/>
                    </a:lnTo>
                    <a:lnTo>
                      <a:pt x="241" y="37"/>
                    </a:lnTo>
                    <a:lnTo>
                      <a:pt x="258" y="43"/>
                    </a:lnTo>
                    <a:lnTo>
                      <a:pt x="260" y="52"/>
                    </a:lnTo>
                    <a:lnTo>
                      <a:pt x="253" y="62"/>
                    </a:lnTo>
                    <a:lnTo>
                      <a:pt x="258" y="71"/>
                    </a:lnTo>
                    <a:lnTo>
                      <a:pt x="260" y="82"/>
                    </a:lnTo>
                    <a:lnTo>
                      <a:pt x="251" y="90"/>
                    </a:lnTo>
                    <a:lnTo>
                      <a:pt x="241" y="88"/>
                    </a:lnTo>
                    <a:lnTo>
                      <a:pt x="239" y="80"/>
                    </a:lnTo>
                    <a:lnTo>
                      <a:pt x="239" y="73"/>
                    </a:lnTo>
                    <a:lnTo>
                      <a:pt x="239" y="66"/>
                    </a:lnTo>
                    <a:lnTo>
                      <a:pt x="230" y="58"/>
                    </a:lnTo>
                    <a:lnTo>
                      <a:pt x="235" y="49"/>
                    </a:lnTo>
                    <a:lnTo>
                      <a:pt x="230" y="49"/>
                    </a:lnTo>
                    <a:lnTo>
                      <a:pt x="221" y="52"/>
                    </a:lnTo>
                    <a:lnTo>
                      <a:pt x="200" y="52"/>
                    </a:lnTo>
                    <a:lnTo>
                      <a:pt x="196" y="56"/>
                    </a:lnTo>
                    <a:lnTo>
                      <a:pt x="196" y="69"/>
                    </a:lnTo>
                    <a:lnTo>
                      <a:pt x="175" y="71"/>
                    </a:lnTo>
                    <a:lnTo>
                      <a:pt x="168" y="69"/>
                    </a:lnTo>
                    <a:lnTo>
                      <a:pt x="150" y="47"/>
                    </a:lnTo>
                    <a:lnTo>
                      <a:pt x="152" y="37"/>
                    </a:lnTo>
                    <a:lnTo>
                      <a:pt x="152" y="28"/>
                    </a:lnTo>
                    <a:lnTo>
                      <a:pt x="148" y="23"/>
                    </a:lnTo>
                    <a:lnTo>
                      <a:pt x="138" y="23"/>
                    </a:lnTo>
                    <a:lnTo>
                      <a:pt x="127" y="28"/>
                    </a:lnTo>
                    <a:lnTo>
                      <a:pt x="122" y="35"/>
                    </a:lnTo>
                    <a:lnTo>
                      <a:pt x="119" y="45"/>
                    </a:lnTo>
                    <a:lnTo>
                      <a:pt x="122" y="56"/>
                    </a:lnTo>
                    <a:lnTo>
                      <a:pt x="127" y="71"/>
                    </a:lnTo>
                    <a:lnTo>
                      <a:pt x="122" y="86"/>
                    </a:lnTo>
                    <a:lnTo>
                      <a:pt x="113" y="97"/>
                    </a:lnTo>
                    <a:lnTo>
                      <a:pt x="106" y="107"/>
                    </a:lnTo>
                    <a:lnTo>
                      <a:pt x="82" y="131"/>
                    </a:lnTo>
                    <a:lnTo>
                      <a:pt x="80" y="135"/>
                    </a:lnTo>
                    <a:lnTo>
                      <a:pt x="88" y="157"/>
                    </a:lnTo>
                    <a:lnTo>
                      <a:pt x="84" y="164"/>
                    </a:lnTo>
                    <a:lnTo>
                      <a:pt x="84" y="173"/>
                    </a:lnTo>
                    <a:lnTo>
                      <a:pt x="82" y="181"/>
                    </a:lnTo>
                    <a:lnTo>
                      <a:pt x="78" y="183"/>
                    </a:lnTo>
                    <a:lnTo>
                      <a:pt x="67" y="176"/>
                    </a:lnTo>
                    <a:lnTo>
                      <a:pt x="74" y="166"/>
                    </a:lnTo>
                    <a:lnTo>
                      <a:pt x="71" y="159"/>
                    </a:lnTo>
                    <a:lnTo>
                      <a:pt x="49" y="135"/>
                    </a:lnTo>
                    <a:lnTo>
                      <a:pt x="59" y="121"/>
                    </a:lnTo>
                    <a:lnTo>
                      <a:pt x="57" y="114"/>
                    </a:lnTo>
                    <a:lnTo>
                      <a:pt x="49" y="112"/>
                    </a:lnTo>
                    <a:lnTo>
                      <a:pt x="37" y="112"/>
                    </a:lnTo>
                    <a:lnTo>
                      <a:pt x="41" y="118"/>
                    </a:lnTo>
                    <a:lnTo>
                      <a:pt x="28" y="144"/>
                    </a:lnTo>
                    <a:lnTo>
                      <a:pt x="14" y="157"/>
                    </a:lnTo>
                    <a:lnTo>
                      <a:pt x="14" y="166"/>
                    </a:lnTo>
                    <a:lnTo>
                      <a:pt x="9" y="178"/>
                    </a:lnTo>
                    <a:lnTo>
                      <a:pt x="14" y="198"/>
                    </a:lnTo>
                    <a:lnTo>
                      <a:pt x="20" y="209"/>
                    </a:lnTo>
                    <a:lnTo>
                      <a:pt x="20" y="221"/>
                    </a:lnTo>
                    <a:lnTo>
                      <a:pt x="28" y="240"/>
                    </a:ln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Freeform 29"/>
              <p:cNvSpPr>
                <a:spLocks/>
              </p:cNvSpPr>
              <p:nvPr/>
            </p:nvSpPr>
            <p:spPr bwMode="auto">
              <a:xfrm>
                <a:off x="1041" y="1430"/>
                <a:ext cx="692" cy="414"/>
              </a:xfrm>
              <a:custGeom>
                <a:avLst/>
                <a:gdLst>
                  <a:gd name="T0" fmla="*/ 49 w 562"/>
                  <a:gd name="T1" fmla="*/ 160 h 311"/>
                  <a:gd name="T2" fmla="*/ 81 w 562"/>
                  <a:gd name="T3" fmla="*/ 167 h 311"/>
                  <a:gd name="T4" fmla="*/ 106 w 562"/>
                  <a:gd name="T5" fmla="*/ 148 h 311"/>
                  <a:gd name="T6" fmla="*/ 132 w 562"/>
                  <a:gd name="T7" fmla="*/ 162 h 311"/>
                  <a:gd name="T8" fmla="*/ 155 w 562"/>
                  <a:gd name="T9" fmla="*/ 175 h 311"/>
                  <a:gd name="T10" fmla="*/ 188 w 562"/>
                  <a:gd name="T11" fmla="*/ 188 h 311"/>
                  <a:gd name="T12" fmla="*/ 209 w 562"/>
                  <a:gd name="T13" fmla="*/ 212 h 311"/>
                  <a:gd name="T14" fmla="*/ 236 w 562"/>
                  <a:gd name="T15" fmla="*/ 216 h 311"/>
                  <a:gd name="T16" fmla="*/ 271 w 562"/>
                  <a:gd name="T17" fmla="*/ 235 h 311"/>
                  <a:gd name="T18" fmla="*/ 296 w 562"/>
                  <a:gd name="T19" fmla="*/ 235 h 311"/>
                  <a:gd name="T20" fmla="*/ 312 w 562"/>
                  <a:gd name="T21" fmla="*/ 226 h 311"/>
                  <a:gd name="T22" fmla="*/ 339 w 562"/>
                  <a:gd name="T23" fmla="*/ 212 h 311"/>
                  <a:gd name="T24" fmla="*/ 365 w 562"/>
                  <a:gd name="T25" fmla="*/ 238 h 311"/>
                  <a:gd name="T26" fmla="*/ 382 w 562"/>
                  <a:gd name="T27" fmla="*/ 250 h 311"/>
                  <a:gd name="T28" fmla="*/ 396 w 562"/>
                  <a:gd name="T29" fmla="*/ 285 h 311"/>
                  <a:gd name="T30" fmla="*/ 432 w 562"/>
                  <a:gd name="T31" fmla="*/ 304 h 311"/>
                  <a:gd name="T32" fmla="*/ 471 w 562"/>
                  <a:gd name="T33" fmla="*/ 295 h 311"/>
                  <a:gd name="T34" fmla="*/ 506 w 562"/>
                  <a:gd name="T35" fmla="*/ 269 h 311"/>
                  <a:gd name="T36" fmla="*/ 528 w 562"/>
                  <a:gd name="T37" fmla="*/ 288 h 311"/>
                  <a:gd name="T38" fmla="*/ 549 w 562"/>
                  <a:gd name="T39" fmla="*/ 297 h 311"/>
                  <a:gd name="T40" fmla="*/ 544 w 562"/>
                  <a:gd name="T41" fmla="*/ 257 h 311"/>
                  <a:gd name="T42" fmla="*/ 487 w 562"/>
                  <a:gd name="T43" fmla="*/ 186 h 311"/>
                  <a:gd name="T44" fmla="*/ 478 w 562"/>
                  <a:gd name="T45" fmla="*/ 156 h 311"/>
                  <a:gd name="T46" fmla="*/ 481 w 562"/>
                  <a:gd name="T47" fmla="*/ 124 h 311"/>
                  <a:gd name="T48" fmla="*/ 471 w 562"/>
                  <a:gd name="T49" fmla="*/ 103 h 311"/>
                  <a:gd name="T50" fmla="*/ 475 w 562"/>
                  <a:gd name="T51" fmla="*/ 79 h 311"/>
                  <a:gd name="T52" fmla="*/ 487 w 562"/>
                  <a:gd name="T53" fmla="*/ 68 h 311"/>
                  <a:gd name="T54" fmla="*/ 475 w 562"/>
                  <a:gd name="T55" fmla="*/ 47 h 311"/>
                  <a:gd name="T56" fmla="*/ 424 w 562"/>
                  <a:gd name="T57" fmla="*/ 40 h 311"/>
                  <a:gd name="T58" fmla="*/ 396 w 562"/>
                  <a:gd name="T59" fmla="*/ 51 h 311"/>
                  <a:gd name="T60" fmla="*/ 343 w 562"/>
                  <a:gd name="T61" fmla="*/ 40 h 311"/>
                  <a:gd name="T62" fmla="*/ 307 w 562"/>
                  <a:gd name="T63" fmla="*/ 44 h 311"/>
                  <a:gd name="T64" fmla="*/ 265 w 562"/>
                  <a:gd name="T65" fmla="*/ 51 h 311"/>
                  <a:gd name="T66" fmla="*/ 248 w 562"/>
                  <a:gd name="T67" fmla="*/ 40 h 311"/>
                  <a:gd name="T68" fmla="*/ 227 w 562"/>
                  <a:gd name="T69" fmla="*/ 56 h 311"/>
                  <a:gd name="T70" fmla="*/ 195 w 562"/>
                  <a:gd name="T71" fmla="*/ 44 h 311"/>
                  <a:gd name="T72" fmla="*/ 147 w 562"/>
                  <a:gd name="T73" fmla="*/ 28 h 311"/>
                  <a:gd name="T74" fmla="*/ 127 w 562"/>
                  <a:gd name="T75" fmla="*/ 8 h 311"/>
                  <a:gd name="T76" fmla="*/ 110 w 562"/>
                  <a:gd name="T77" fmla="*/ 15 h 311"/>
                  <a:gd name="T78" fmla="*/ 90 w 562"/>
                  <a:gd name="T79" fmla="*/ 15 h 311"/>
                  <a:gd name="T80" fmla="*/ 79 w 562"/>
                  <a:gd name="T81" fmla="*/ 2 h 311"/>
                  <a:gd name="T82" fmla="*/ 63 w 562"/>
                  <a:gd name="T83" fmla="*/ 11 h 311"/>
                  <a:gd name="T84" fmla="*/ 29 w 562"/>
                  <a:gd name="T85" fmla="*/ 28 h 311"/>
                  <a:gd name="T86" fmla="*/ 31 w 562"/>
                  <a:gd name="T87" fmla="*/ 60 h 311"/>
                  <a:gd name="T88" fmla="*/ 22 w 562"/>
                  <a:gd name="T89" fmla="*/ 92 h 311"/>
                  <a:gd name="T90" fmla="*/ 4 w 562"/>
                  <a:gd name="T91" fmla="*/ 96 h 311"/>
                  <a:gd name="T92" fmla="*/ 8 w 562"/>
                  <a:gd name="T93" fmla="*/ 124 h 311"/>
                  <a:gd name="T94" fmla="*/ 36 w 562"/>
                  <a:gd name="T95" fmla="*/ 12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62" h="311">
                    <a:moveTo>
                      <a:pt x="45" y="134"/>
                    </a:moveTo>
                    <a:lnTo>
                      <a:pt x="43" y="150"/>
                    </a:lnTo>
                    <a:lnTo>
                      <a:pt x="49" y="160"/>
                    </a:lnTo>
                    <a:lnTo>
                      <a:pt x="63" y="158"/>
                    </a:lnTo>
                    <a:lnTo>
                      <a:pt x="72" y="162"/>
                    </a:lnTo>
                    <a:lnTo>
                      <a:pt x="81" y="167"/>
                    </a:lnTo>
                    <a:lnTo>
                      <a:pt x="90" y="158"/>
                    </a:lnTo>
                    <a:lnTo>
                      <a:pt x="100" y="150"/>
                    </a:lnTo>
                    <a:lnTo>
                      <a:pt x="106" y="148"/>
                    </a:lnTo>
                    <a:lnTo>
                      <a:pt x="122" y="150"/>
                    </a:lnTo>
                    <a:lnTo>
                      <a:pt x="127" y="156"/>
                    </a:lnTo>
                    <a:lnTo>
                      <a:pt x="132" y="162"/>
                    </a:lnTo>
                    <a:lnTo>
                      <a:pt x="138" y="167"/>
                    </a:lnTo>
                    <a:lnTo>
                      <a:pt x="145" y="167"/>
                    </a:lnTo>
                    <a:lnTo>
                      <a:pt x="155" y="175"/>
                    </a:lnTo>
                    <a:lnTo>
                      <a:pt x="163" y="181"/>
                    </a:lnTo>
                    <a:lnTo>
                      <a:pt x="173" y="184"/>
                    </a:lnTo>
                    <a:lnTo>
                      <a:pt x="188" y="188"/>
                    </a:lnTo>
                    <a:lnTo>
                      <a:pt x="195" y="190"/>
                    </a:lnTo>
                    <a:lnTo>
                      <a:pt x="202" y="201"/>
                    </a:lnTo>
                    <a:lnTo>
                      <a:pt x="209" y="212"/>
                    </a:lnTo>
                    <a:lnTo>
                      <a:pt x="216" y="214"/>
                    </a:lnTo>
                    <a:lnTo>
                      <a:pt x="227" y="216"/>
                    </a:lnTo>
                    <a:lnTo>
                      <a:pt x="236" y="216"/>
                    </a:lnTo>
                    <a:lnTo>
                      <a:pt x="245" y="226"/>
                    </a:lnTo>
                    <a:lnTo>
                      <a:pt x="255" y="238"/>
                    </a:lnTo>
                    <a:lnTo>
                      <a:pt x="271" y="235"/>
                    </a:lnTo>
                    <a:lnTo>
                      <a:pt x="279" y="238"/>
                    </a:lnTo>
                    <a:lnTo>
                      <a:pt x="289" y="238"/>
                    </a:lnTo>
                    <a:lnTo>
                      <a:pt x="296" y="235"/>
                    </a:lnTo>
                    <a:lnTo>
                      <a:pt x="302" y="238"/>
                    </a:lnTo>
                    <a:lnTo>
                      <a:pt x="310" y="233"/>
                    </a:lnTo>
                    <a:lnTo>
                      <a:pt x="312" y="226"/>
                    </a:lnTo>
                    <a:lnTo>
                      <a:pt x="318" y="222"/>
                    </a:lnTo>
                    <a:lnTo>
                      <a:pt x="328" y="214"/>
                    </a:lnTo>
                    <a:lnTo>
                      <a:pt x="339" y="212"/>
                    </a:lnTo>
                    <a:lnTo>
                      <a:pt x="353" y="222"/>
                    </a:lnTo>
                    <a:lnTo>
                      <a:pt x="357" y="229"/>
                    </a:lnTo>
                    <a:lnTo>
                      <a:pt x="365" y="238"/>
                    </a:lnTo>
                    <a:lnTo>
                      <a:pt x="371" y="240"/>
                    </a:lnTo>
                    <a:lnTo>
                      <a:pt x="382" y="240"/>
                    </a:lnTo>
                    <a:lnTo>
                      <a:pt x="382" y="250"/>
                    </a:lnTo>
                    <a:lnTo>
                      <a:pt x="382" y="259"/>
                    </a:lnTo>
                    <a:lnTo>
                      <a:pt x="385" y="269"/>
                    </a:lnTo>
                    <a:lnTo>
                      <a:pt x="396" y="285"/>
                    </a:lnTo>
                    <a:lnTo>
                      <a:pt x="408" y="290"/>
                    </a:lnTo>
                    <a:lnTo>
                      <a:pt x="418" y="297"/>
                    </a:lnTo>
                    <a:lnTo>
                      <a:pt x="432" y="304"/>
                    </a:lnTo>
                    <a:lnTo>
                      <a:pt x="459" y="310"/>
                    </a:lnTo>
                    <a:lnTo>
                      <a:pt x="465" y="302"/>
                    </a:lnTo>
                    <a:lnTo>
                      <a:pt x="471" y="295"/>
                    </a:lnTo>
                    <a:lnTo>
                      <a:pt x="481" y="280"/>
                    </a:lnTo>
                    <a:lnTo>
                      <a:pt x="494" y="276"/>
                    </a:lnTo>
                    <a:lnTo>
                      <a:pt x="506" y="269"/>
                    </a:lnTo>
                    <a:lnTo>
                      <a:pt x="524" y="271"/>
                    </a:lnTo>
                    <a:lnTo>
                      <a:pt x="526" y="276"/>
                    </a:lnTo>
                    <a:lnTo>
                      <a:pt x="528" y="288"/>
                    </a:lnTo>
                    <a:lnTo>
                      <a:pt x="540" y="290"/>
                    </a:lnTo>
                    <a:lnTo>
                      <a:pt x="544" y="295"/>
                    </a:lnTo>
                    <a:lnTo>
                      <a:pt x="549" y="297"/>
                    </a:lnTo>
                    <a:lnTo>
                      <a:pt x="553" y="295"/>
                    </a:lnTo>
                    <a:lnTo>
                      <a:pt x="561" y="267"/>
                    </a:lnTo>
                    <a:lnTo>
                      <a:pt x="544" y="257"/>
                    </a:lnTo>
                    <a:lnTo>
                      <a:pt x="508" y="224"/>
                    </a:lnTo>
                    <a:lnTo>
                      <a:pt x="501" y="212"/>
                    </a:lnTo>
                    <a:lnTo>
                      <a:pt x="487" y="186"/>
                    </a:lnTo>
                    <a:lnTo>
                      <a:pt x="485" y="171"/>
                    </a:lnTo>
                    <a:lnTo>
                      <a:pt x="483" y="162"/>
                    </a:lnTo>
                    <a:lnTo>
                      <a:pt x="478" y="156"/>
                    </a:lnTo>
                    <a:lnTo>
                      <a:pt x="478" y="148"/>
                    </a:lnTo>
                    <a:lnTo>
                      <a:pt x="481" y="132"/>
                    </a:lnTo>
                    <a:lnTo>
                      <a:pt x="481" y="124"/>
                    </a:lnTo>
                    <a:lnTo>
                      <a:pt x="475" y="120"/>
                    </a:lnTo>
                    <a:lnTo>
                      <a:pt x="471" y="113"/>
                    </a:lnTo>
                    <a:lnTo>
                      <a:pt x="471" y="103"/>
                    </a:lnTo>
                    <a:lnTo>
                      <a:pt x="469" y="94"/>
                    </a:lnTo>
                    <a:lnTo>
                      <a:pt x="473" y="92"/>
                    </a:lnTo>
                    <a:lnTo>
                      <a:pt x="475" y="79"/>
                    </a:lnTo>
                    <a:lnTo>
                      <a:pt x="473" y="73"/>
                    </a:lnTo>
                    <a:lnTo>
                      <a:pt x="489" y="75"/>
                    </a:lnTo>
                    <a:lnTo>
                      <a:pt x="487" y="68"/>
                    </a:lnTo>
                    <a:lnTo>
                      <a:pt x="485" y="56"/>
                    </a:lnTo>
                    <a:lnTo>
                      <a:pt x="481" y="49"/>
                    </a:lnTo>
                    <a:lnTo>
                      <a:pt x="475" y="47"/>
                    </a:lnTo>
                    <a:lnTo>
                      <a:pt x="467" y="47"/>
                    </a:lnTo>
                    <a:lnTo>
                      <a:pt x="457" y="42"/>
                    </a:lnTo>
                    <a:lnTo>
                      <a:pt x="424" y="40"/>
                    </a:lnTo>
                    <a:lnTo>
                      <a:pt x="412" y="42"/>
                    </a:lnTo>
                    <a:lnTo>
                      <a:pt x="405" y="47"/>
                    </a:lnTo>
                    <a:lnTo>
                      <a:pt x="396" y="51"/>
                    </a:lnTo>
                    <a:lnTo>
                      <a:pt x="377" y="58"/>
                    </a:lnTo>
                    <a:lnTo>
                      <a:pt x="365" y="49"/>
                    </a:lnTo>
                    <a:lnTo>
                      <a:pt x="343" y="40"/>
                    </a:lnTo>
                    <a:lnTo>
                      <a:pt x="323" y="47"/>
                    </a:lnTo>
                    <a:lnTo>
                      <a:pt x="316" y="47"/>
                    </a:lnTo>
                    <a:lnTo>
                      <a:pt x="307" y="44"/>
                    </a:lnTo>
                    <a:lnTo>
                      <a:pt x="300" y="47"/>
                    </a:lnTo>
                    <a:lnTo>
                      <a:pt x="293" y="44"/>
                    </a:lnTo>
                    <a:lnTo>
                      <a:pt x="265" y="51"/>
                    </a:lnTo>
                    <a:lnTo>
                      <a:pt x="261" y="44"/>
                    </a:lnTo>
                    <a:lnTo>
                      <a:pt x="250" y="47"/>
                    </a:lnTo>
                    <a:lnTo>
                      <a:pt x="248" y="40"/>
                    </a:lnTo>
                    <a:lnTo>
                      <a:pt x="243" y="40"/>
                    </a:lnTo>
                    <a:lnTo>
                      <a:pt x="239" y="42"/>
                    </a:lnTo>
                    <a:lnTo>
                      <a:pt x="227" y="56"/>
                    </a:lnTo>
                    <a:lnTo>
                      <a:pt x="206" y="51"/>
                    </a:lnTo>
                    <a:lnTo>
                      <a:pt x="198" y="49"/>
                    </a:lnTo>
                    <a:lnTo>
                      <a:pt x="195" y="44"/>
                    </a:lnTo>
                    <a:lnTo>
                      <a:pt x="184" y="42"/>
                    </a:lnTo>
                    <a:lnTo>
                      <a:pt x="165" y="28"/>
                    </a:lnTo>
                    <a:lnTo>
                      <a:pt x="147" y="28"/>
                    </a:lnTo>
                    <a:lnTo>
                      <a:pt x="141" y="23"/>
                    </a:lnTo>
                    <a:lnTo>
                      <a:pt x="136" y="6"/>
                    </a:lnTo>
                    <a:lnTo>
                      <a:pt x="127" y="8"/>
                    </a:lnTo>
                    <a:lnTo>
                      <a:pt x="118" y="4"/>
                    </a:lnTo>
                    <a:lnTo>
                      <a:pt x="120" y="15"/>
                    </a:lnTo>
                    <a:lnTo>
                      <a:pt x="110" y="15"/>
                    </a:lnTo>
                    <a:lnTo>
                      <a:pt x="106" y="19"/>
                    </a:lnTo>
                    <a:lnTo>
                      <a:pt x="97" y="8"/>
                    </a:lnTo>
                    <a:lnTo>
                      <a:pt x="90" y="15"/>
                    </a:lnTo>
                    <a:lnTo>
                      <a:pt x="83" y="13"/>
                    </a:lnTo>
                    <a:lnTo>
                      <a:pt x="83" y="6"/>
                    </a:lnTo>
                    <a:lnTo>
                      <a:pt x="79" y="2"/>
                    </a:lnTo>
                    <a:lnTo>
                      <a:pt x="72" y="4"/>
                    </a:lnTo>
                    <a:lnTo>
                      <a:pt x="63" y="0"/>
                    </a:lnTo>
                    <a:lnTo>
                      <a:pt x="63" y="11"/>
                    </a:lnTo>
                    <a:lnTo>
                      <a:pt x="49" y="11"/>
                    </a:lnTo>
                    <a:lnTo>
                      <a:pt x="45" y="15"/>
                    </a:lnTo>
                    <a:lnTo>
                      <a:pt x="29" y="28"/>
                    </a:lnTo>
                    <a:lnTo>
                      <a:pt x="24" y="37"/>
                    </a:lnTo>
                    <a:lnTo>
                      <a:pt x="24" y="44"/>
                    </a:lnTo>
                    <a:lnTo>
                      <a:pt x="31" y="60"/>
                    </a:lnTo>
                    <a:lnTo>
                      <a:pt x="20" y="70"/>
                    </a:lnTo>
                    <a:lnTo>
                      <a:pt x="18" y="75"/>
                    </a:lnTo>
                    <a:lnTo>
                      <a:pt x="22" y="92"/>
                    </a:lnTo>
                    <a:lnTo>
                      <a:pt x="20" y="96"/>
                    </a:lnTo>
                    <a:lnTo>
                      <a:pt x="4" y="92"/>
                    </a:lnTo>
                    <a:lnTo>
                      <a:pt x="4" y="96"/>
                    </a:lnTo>
                    <a:lnTo>
                      <a:pt x="0" y="113"/>
                    </a:lnTo>
                    <a:lnTo>
                      <a:pt x="2" y="124"/>
                    </a:lnTo>
                    <a:lnTo>
                      <a:pt x="8" y="124"/>
                    </a:lnTo>
                    <a:lnTo>
                      <a:pt x="16" y="130"/>
                    </a:lnTo>
                    <a:lnTo>
                      <a:pt x="24" y="132"/>
                    </a:lnTo>
                    <a:lnTo>
                      <a:pt x="36" y="126"/>
                    </a:lnTo>
                    <a:lnTo>
                      <a:pt x="45" y="134"/>
                    </a:ln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Freeform 30"/>
              <p:cNvSpPr>
                <a:spLocks/>
              </p:cNvSpPr>
              <p:nvPr/>
            </p:nvSpPr>
            <p:spPr bwMode="auto">
              <a:xfrm>
                <a:off x="1140" y="1627"/>
                <a:ext cx="528" cy="640"/>
              </a:xfrm>
              <a:custGeom>
                <a:avLst/>
                <a:gdLst>
                  <a:gd name="T0" fmla="*/ 114 w 428"/>
                  <a:gd name="T1" fmla="*/ 43 h 481"/>
                  <a:gd name="T2" fmla="*/ 135 w 428"/>
                  <a:gd name="T3" fmla="*/ 66 h 481"/>
                  <a:gd name="T4" fmla="*/ 164 w 428"/>
                  <a:gd name="T5" fmla="*/ 79 h 481"/>
                  <a:gd name="T6" fmla="*/ 199 w 428"/>
                  <a:gd name="T7" fmla="*/ 90 h 481"/>
                  <a:gd name="T8" fmla="*/ 222 w 428"/>
                  <a:gd name="T9" fmla="*/ 90 h 481"/>
                  <a:gd name="T10" fmla="*/ 238 w 428"/>
                  <a:gd name="T11" fmla="*/ 74 h 481"/>
                  <a:gd name="T12" fmla="*/ 273 w 428"/>
                  <a:gd name="T13" fmla="*/ 74 h 481"/>
                  <a:gd name="T14" fmla="*/ 291 w 428"/>
                  <a:gd name="T15" fmla="*/ 92 h 481"/>
                  <a:gd name="T16" fmla="*/ 302 w 428"/>
                  <a:gd name="T17" fmla="*/ 112 h 481"/>
                  <a:gd name="T18" fmla="*/ 328 w 428"/>
                  <a:gd name="T19" fmla="*/ 143 h 481"/>
                  <a:gd name="T20" fmla="*/ 380 w 428"/>
                  <a:gd name="T21" fmla="*/ 163 h 481"/>
                  <a:gd name="T22" fmla="*/ 398 w 428"/>
                  <a:gd name="T23" fmla="*/ 172 h 481"/>
                  <a:gd name="T24" fmla="*/ 427 w 428"/>
                  <a:gd name="T25" fmla="*/ 181 h 481"/>
                  <a:gd name="T26" fmla="*/ 417 w 428"/>
                  <a:gd name="T27" fmla="*/ 183 h 481"/>
                  <a:gd name="T28" fmla="*/ 410 w 428"/>
                  <a:gd name="T29" fmla="*/ 191 h 481"/>
                  <a:gd name="T30" fmla="*/ 404 w 428"/>
                  <a:gd name="T31" fmla="*/ 202 h 481"/>
                  <a:gd name="T32" fmla="*/ 387 w 428"/>
                  <a:gd name="T33" fmla="*/ 217 h 481"/>
                  <a:gd name="T34" fmla="*/ 378 w 428"/>
                  <a:gd name="T35" fmla="*/ 255 h 481"/>
                  <a:gd name="T36" fmla="*/ 392 w 428"/>
                  <a:gd name="T37" fmla="*/ 267 h 481"/>
                  <a:gd name="T38" fmla="*/ 369 w 428"/>
                  <a:gd name="T39" fmla="*/ 281 h 481"/>
                  <a:gd name="T40" fmla="*/ 355 w 428"/>
                  <a:gd name="T41" fmla="*/ 298 h 481"/>
                  <a:gd name="T42" fmla="*/ 359 w 428"/>
                  <a:gd name="T43" fmla="*/ 331 h 481"/>
                  <a:gd name="T44" fmla="*/ 353 w 428"/>
                  <a:gd name="T45" fmla="*/ 360 h 481"/>
                  <a:gd name="T46" fmla="*/ 330 w 428"/>
                  <a:gd name="T47" fmla="*/ 376 h 481"/>
                  <a:gd name="T48" fmla="*/ 320 w 428"/>
                  <a:gd name="T49" fmla="*/ 400 h 481"/>
                  <a:gd name="T50" fmla="*/ 316 w 428"/>
                  <a:gd name="T51" fmla="*/ 424 h 481"/>
                  <a:gd name="T52" fmla="*/ 298 w 428"/>
                  <a:gd name="T53" fmla="*/ 450 h 481"/>
                  <a:gd name="T54" fmla="*/ 277 w 428"/>
                  <a:gd name="T55" fmla="*/ 460 h 481"/>
                  <a:gd name="T56" fmla="*/ 236 w 428"/>
                  <a:gd name="T57" fmla="*/ 467 h 481"/>
                  <a:gd name="T58" fmla="*/ 215 w 428"/>
                  <a:gd name="T59" fmla="*/ 472 h 481"/>
                  <a:gd name="T60" fmla="*/ 215 w 428"/>
                  <a:gd name="T61" fmla="*/ 458 h 481"/>
                  <a:gd name="T62" fmla="*/ 215 w 428"/>
                  <a:gd name="T63" fmla="*/ 434 h 481"/>
                  <a:gd name="T64" fmla="*/ 188 w 428"/>
                  <a:gd name="T65" fmla="*/ 393 h 481"/>
                  <a:gd name="T66" fmla="*/ 156 w 428"/>
                  <a:gd name="T67" fmla="*/ 376 h 481"/>
                  <a:gd name="T68" fmla="*/ 151 w 428"/>
                  <a:gd name="T69" fmla="*/ 346 h 481"/>
                  <a:gd name="T70" fmla="*/ 125 w 428"/>
                  <a:gd name="T71" fmla="*/ 348 h 481"/>
                  <a:gd name="T72" fmla="*/ 119 w 428"/>
                  <a:gd name="T73" fmla="*/ 336 h 481"/>
                  <a:gd name="T74" fmla="*/ 110 w 428"/>
                  <a:gd name="T75" fmla="*/ 258 h 481"/>
                  <a:gd name="T76" fmla="*/ 89 w 428"/>
                  <a:gd name="T77" fmla="*/ 215 h 481"/>
                  <a:gd name="T78" fmla="*/ 84 w 428"/>
                  <a:gd name="T79" fmla="*/ 176 h 481"/>
                  <a:gd name="T80" fmla="*/ 75 w 428"/>
                  <a:gd name="T81" fmla="*/ 124 h 481"/>
                  <a:gd name="T82" fmla="*/ 50 w 428"/>
                  <a:gd name="T83" fmla="*/ 98 h 481"/>
                  <a:gd name="T84" fmla="*/ 50 w 428"/>
                  <a:gd name="T85" fmla="*/ 79 h 481"/>
                  <a:gd name="T86" fmla="*/ 32 w 428"/>
                  <a:gd name="T87" fmla="*/ 69 h 481"/>
                  <a:gd name="T88" fmla="*/ 22 w 428"/>
                  <a:gd name="T89" fmla="*/ 47 h 481"/>
                  <a:gd name="T90" fmla="*/ 0 w 428"/>
                  <a:gd name="T91" fmla="*/ 19 h 481"/>
                  <a:gd name="T92" fmla="*/ 24 w 428"/>
                  <a:gd name="T93" fmla="*/ 0 h 481"/>
                  <a:gd name="T94" fmla="*/ 50 w 428"/>
                  <a:gd name="T95" fmla="*/ 14 h 481"/>
                  <a:gd name="T96" fmla="*/ 73 w 428"/>
                  <a:gd name="T97" fmla="*/ 27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28" h="481">
                    <a:moveTo>
                      <a:pt x="92" y="36"/>
                    </a:moveTo>
                    <a:lnTo>
                      <a:pt x="107" y="40"/>
                    </a:lnTo>
                    <a:lnTo>
                      <a:pt x="114" y="43"/>
                    </a:lnTo>
                    <a:lnTo>
                      <a:pt x="121" y="53"/>
                    </a:lnTo>
                    <a:lnTo>
                      <a:pt x="128" y="64"/>
                    </a:lnTo>
                    <a:lnTo>
                      <a:pt x="135" y="66"/>
                    </a:lnTo>
                    <a:lnTo>
                      <a:pt x="146" y="69"/>
                    </a:lnTo>
                    <a:lnTo>
                      <a:pt x="156" y="69"/>
                    </a:lnTo>
                    <a:lnTo>
                      <a:pt x="164" y="79"/>
                    </a:lnTo>
                    <a:lnTo>
                      <a:pt x="174" y="90"/>
                    </a:lnTo>
                    <a:lnTo>
                      <a:pt x="190" y="88"/>
                    </a:lnTo>
                    <a:lnTo>
                      <a:pt x="199" y="90"/>
                    </a:lnTo>
                    <a:lnTo>
                      <a:pt x="209" y="90"/>
                    </a:lnTo>
                    <a:lnTo>
                      <a:pt x="215" y="88"/>
                    </a:lnTo>
                    <a:lnTo>
                      <a:pt x="222" y="90"/>
                    </a:lnTo>
                    <a:lnTo>
                      <a:pt x="229" y="86"/>
                    </a:lnTo>
                    <a:lnTo>
                      <a:pt x="231" y="79"/>
                    </a:lnTo>
                    <a:lnTo>
                      <a:pt x="238" y="74"/>
                    </a:lnTo>
                    <a:lnTo>
                      <a:pt x="248" y="66"/>
                    </a:lnTo>
                    <a:lnTo>
                      <a:pt x="259" y="64"/>
                    </a:lnTo>
                    <a:lnTo>
                      <a:pt x="273" y="74"/>
                    </a:lnTo>
                    <a:lnTo>
                      <a:pt x="277" y="81"/>
                    </a:lnTo>
                    <a:lnTo>
                      <a:pt x="285" y="90"/>
                    </a:lnTo>
                    <a:lnTo>
                      <a:pt x="291" y="92"/>
                    </a:lnTo>
                    <a:lnTo>
                      <a:pt x="302" y="92"/>
                    </a:lnTo>
                    <a:lnTo>
                      <a:pt x="302" y="103"/>
                    </a:lnTo>
                    <a:lnTo>
                      <a:pt x="302" y="112"/>
                    </a:lnTo>
                    <a:lnTo>
                      <a:pt x="305" y="122"/>
                    </a:lnTo>
                    <a:lnTo>
                      <a:pt x="316" y="138"/>
                    </a:lnTo>
                    <a:lnTo>
                      <a:pt x="328" y="143"/>
                    </a:lnTo>
                    <a:lnTo>
                      <a:pt x="339" y="150"/>
                    </a:lnTo>
                    <a:lnTo>
                      <a:pt x="353" y="157"/>
                    </a:lnTo>
                    <a:lnTo>
                      <a:pt x="380" y="163"/>
                    </a:lnTo>
                    <a:lnTo>
                      <a:pt x="392" y="174"/>
                    </a:lnTo>
                    <a:lnTo>
                      <a:pt x="396" y="174"/>
                    </a:lnTo>
                    <a:lnTo>
                      <a:pt x="398" y="172"/>
                    </a:lnTo>
                    <a:lnTo>
                      <a:pt x="415" y="169"/>
                    </a:lnTo>
                    <a:lnTo>
                      <a:pt x="422" y="172"/>
                    </a:lnTo>
                    <a:lnTo>
                      <a:pt x="427" y="181"/>
                    </a:lnTo>
                    <a:lnTo>
                      <a:pt x="424" y="191"/>
                    </a:lnTo>
                    <a:lnTo>
                      <a:pt x="419" y="189"/>
                    </a:lnTo>
                    <a:lnTo>
                      <a:pt x="417" y="183"/>
                    </a:lnTo>
                    <a:lnTo>
                      <a:pt x="417" y="186"/>
                    </a:lnTo>
                    <a:lnTo>
                      <a:pt x="412" y="191"/>
                    </a:lnTo>
                    <a:lnTo>
                      <a:pt x="410" y="191"/>
                    </a:lnTo>
                    <a:lnTo>
                      <a:pt x="404" y="195"/>
                    </a:lnTo>
                    <a:lnTo>
                      <a:pt x="404" y="204"/>
                    </a:lnTo>
                    <a:lnTo>
                      <a:pt x="404" y="202"/>
                    </a:lnTo>
                    <a:lnTo>
                      <a:pt x="398" y="212"/>
                    </a:lnTo>
                    <a:lnTo>
                      <a:pt x="394" y="217"/>
                    </a:lnTo>
                    <a:lnTo>
                      <a:pt x="387" y="217"/>
                    </a:lnTo>
                    <a:lnTo>
                      <a:pt x="373" y="226"/>
                    </a:lnTo>
                    <a:lnTo>
                      <a:pt x="371" y="245"/>
                    </a:lnTo>
                    <a:lnTo>
                      <a:pt x="378" y="255"/>
                    </a:lnTo>
                    <a:lnTo>
                      <a:pt x="383" y="260"/>
                    </a:lnTo>
                    <a:lnTo>
                      <a:pt x="385" y="267"/>
                    </a:lnTo>
                    <a:lnTo>
                      <a:pt x="392" y="267"/>
                    </a:lnTo>
                    <a:lnTo>
                      <a:pt x="394" y="271"/>
                    </a:lnTo>
                    <a:lnTo>
                      <a:pt x="390" y="277"/>
                    </a:lnTo>
                    <a:lnTo>
                      <a:pt x="369" y="281"/>
                    </a:lnTo>
                    <a:lnTo>
                      <a:pt x="367" y="288"/>
                    </a:lnTo>
                    <a:lnTo>
                      <a:pt x="363" y="293"/>
                    </a:lnTo>
                    <a:lnTo>
                      <a:pt x="355" y="298"/>
                    </a:lnTo>
                    <a:lnTo>
                      <a:pt x="353" y="307"/>
                    </a:lnTo>
                    <a:lnTo>
                      <a:pt x="359" y="324"/>
                    </a:lnTo>
                    <a:lnTo>
                      <a:pt x="359" y="331"/>
                    </a:lnTo>
                    <a:lnTo>
                      <a:pt x="353" y="344"/>
                    </a:lnTo>
                    <a:lnTo>
                      <a:pt x="355" y="353"/>
                    </a:lnTo>
                    <a:lnTo>
                      <a:pt x="353" y="360"/>
                    </a:lnTo>
                    <a:lnTo>
                      <a:pt x="346" y="370"/>
                    </a:lnTo>
                    <a:lnTo>
                      <a:pt x="337" y="370"/>
                    </a:lnTo>
                    <a:lnTo>
                      <a:pt x="330" y="376"/>
                    </a:lnTo>
                    <a:lnTo>
                      <a:pt x="320" y="379"/>
                    </a:lnTo>
                    <a:lnTo>
                      <a:pt x="324" y="389"/>
                    </a:lnTo>
                    <a:lnTo>
                      <a:pt x="320" y="400"/>
                    </a:lnTo>
                    <a:lnTo>
                      <a:pt x="326" y="410"/>
                    </a:lnTo>
                    <a:lnTo>
                      <a:pt x="320" y="415"/>
                    </a:lnTo>
                    <a:lnTo>
                      <a:pt x="316" y="424"/>
                    </a:lnTo>
                    <a:lnTo>
                      <a:pt x="302" y="429"/>
                    </a:lnTo>
                    <a:lnTo>
                      <a:pt x="298" y="436"/>
                    </a:lnTo>
                    <a:lnTo>
                      <a:pt x="298" y="450"/>
                    </a:lnTo>
                    <a:lnTo>
                      <a:pt x="293" y="456"/>
                    </a:lnTo>
                    <a:lnTo>
                      <a:pt x="287" y="456"/>
                    </a:lnTo>
                    <a:lnTo>
                      <a:pt x="277" y="460"/>
                    </a:lnTo>
                    <a:lnTo>
                      <a:pt x="268" y="476"/>
                    </a:lnTo>
                    <a:lnTo>
                      <a:pt x="246" y="467"/>
                    </a:lnTo>
                    <a:lnTo>
                      <a:pt x="236" y="467"/>
                    </a:lnTo>
                    <a:lnTo>
                      <a:pt x="229" y="480"/>
                    </a:lnTo>
                    <a:lnTo>
                      <a:pt x="224" y="480"/>
                    </a:lnTo>
                    <a:lnTo>
                      <a:pt x="215" y="472"/>
                    </a:lnTo>
                    <a:lnTo>
                      <a:pt x="211" y="465"/>
                    </a:lnTo>
                    <a:lnTo>
                      <a:pt x="211" y="460"/>
                    </a:lnTo>
                    <a:lnTo>
                      <a:pt x="215" y="458"/>
                    </a:lnTo>
                    <a:lnTo>
                      <a:pt x="222" y="456"/>
                    </a:lnTo>
                    <a:lnTo>
                      <a:pt x="222" y="439"/>
                    </a:lnTo>
                    <a:lnTo>
                      <a:pt x="215" y="434"/>
                    </a:lnTo>
                    <a:lnTo>
                      <a:pt x="206" y="415"/>
                    </a:lnTo>
                    <a:lnTo>
                      <a:pt x="197" y="410"/>
                    </a:lnTo>
                    <a:lnTo>
                      <a:pt x="188" y="393"/>
                    </a:lnTo>
                    <a:lnTo>
                      <a:pt x="180" y="391"/>
                    </a:lnTo>
                    <a:lnTo>
                      <a:pt x="162" y="386"/>
                    </a:lnTo>
                    <a:lnTo>
                      <a:pt x="156" y="376"/>
                    </a:lnTo>
                    <a:lnTo>
                      <a:pt x="160" y="370"/>
                    </a:lnTo>
                    <a:lnTo>
                      <a:pt x="160" y="350"/>
                    </a:lnTo>
                    <a:lnTo>
                      <a:pt x="151" y="346"/>
                    </a:lnTo>
                    <a:lnTo>
                      <a:pt x="137" y="340"/>
                    </a:lnTo>
                    <a:lnTo>
                      <a:pt x="131" y="344"/>
                    </a:lnTo>
                    <a:lnTo>
                      <a:pt x="125" y="348"/>
                    </a:lnTo>
                    <a:lnTo>
                      <a:pt x="121" y="348"/>
                    </a:lnTo>
                    <a:lnTo>
                      <a:pt x="117" y="344"/>
                    </a:lnTo>
                    <a:lnTo>
                      <a:pt x="119" y="336"/>
                    </a:lnTo>
                    <a:lnTo>
                      <a:pt x="121" y="329"/>
                    </a:lnTo>
                    <a:lnTo>
                      <a:pt x="125" y="281"/>
                    </a:lnTo>
                    <a:lnTo>
                      <a:pt x="110" y="258"/>
                    </a:lnTo>
                    <a:lnTo>
                      <a:pt x="107" y="245"/>
                    </a:lnTo>
                    <a:lnTo>
                      <a:pt x="100" y="236"/>
                    </a:lnTo>
                    <a:lnTo>
                      <a:pt x="89" y="215"/>
                    </a:lnTo>
                    <a:lnTo>
                      <a:pt x="89" y="198"/>
                    </a:lnTo>
                    <a:lnTo>
                      <a:pt x="86" y="186"/>
                    </a:lnTo>
                    <a:lnTo>
                      <a:pt x="84" y="176"/>
                    </a:lnTo>
                    <a:lnTo>
                      <a:pt x="84" y="148"/>
                    </a:lnTo>
                    <a:lnTo>
                      <a:pt x="78" y="129"/>
                    </a:lnTo>
                    <a:lnTo>
                      <a:pt x="75" y="124"/>
                    </a:lnTo>
                    <a:lnTo>
                      <a:pt x="68" y="114"/>
                    </a:lnTo>
                    <a:lnTo>
                      <a:pt x="61" y="105"/>
                    </a:lnTo>
                    <a:lnTo>
                      <a:pt x="50" y="98"/>
                    </a:lnTo>
                    <a:lnTo>
                      <a:pt x="50" y="88"/>
                    </a:lnTo>
                    <a:lnTo>
                      <a:pt x="53" y="83"/>
                    </a:lnTo>
                    <a:lnTo>
                      <a:pt x="50" y="79"/>
                    </a:lnTo>
                    <a:lnTo>
                      <a:pt x="45" y="76"/>
                    </a:lnTo>
                    <a:lnTo>
                      <a:pt x="41" y="69"/>
                    </a:lnTo>
                    <a:lnTo>
                      <a:pt x="32" y="69"/>
                    </a:lnTo>
                    <a:lnTo>
                      <a:pt x="27" y="62"/>
                    </a:lnTo>
                    <a:lnTo>
                      <a:pt x="27" y="55"/>
                    </a:lnTo>
                    <a:lnTo>
                      <a:pt x="22" y="47"/>
                    </a:lnTo>
                    <a:lnTo>
                      <a:pt x="14" y="45"/>
                    </a:lnTo>
                    <a:lnTo>
                      <a:pt x="4" y="31"/>
                    </a:lnTo>
                    <a:lnTo>
                      <a:pt x="0" y="19"/>
                    </a:lnTo>
                    <a:lnTo>
                      <a:pt x="8" y="10"/>
                    </a:lnTo>
                    <a:lnTo>
                      <a:pt x="18" y="2"/>
                    </a:lnTo>
                    <a:lnTo>
                      <a:pt x="24" y="0"/>
                    </a:lnTo>
                    <a:lnTo>
                      <a:pt x="41" y="2"/>
                    </a:lnTo>
                    <a:lnTo>
                      <a:pt x="45" y="7"/>
                    </a:lnTo>
                    <a:lnTo>
                      <a:pt x="50" y="14"/>
                    </a:lnTo>
                    <a:lnTo>
                      <a:pt x="57" y="19"/>
                    </a:lnTo>
                    <a:lnTo>
                      <a:pt x="63" y="19"/>
                    </a:lnTo>
                    <a:lnTo>
                      <a:pt x="73" y="27"/>
                    </a:lnTo>
                    <a:lnTo>
                      <a:pt x="82" y="33"/>
                    </a:lnTo>
                    <a:lnTo>
                      <a:pt x="92" y="36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Freeform 31"/>
              <p:cNvSpPr>
                <a:spLocks/>
              </p:cNvSpPr>
              <p:nvPr/>
            </p:nvSpPr>
            <p:spPr bwMode="auto">
              <a:xfrm>
                <a:off x="1210" y="2107"/>
                <a:ext cx="72" cy="43"/>
              </a:xfrm>
              <a:custGeom>
                <a:avLst/>
                <a:gdLst>
                  <a:gd name="T0" fmla="*/ 0 w 59"/>
                  <a:gd name="T1" fmla="*/ 21 h 32"/>
                  <a:gd name="T2" fmla="*/ 2 w 59"/>
                  <a:gd name="T3" fmla="*/ 16 h 32"/>
                  <a:gd name="T4" fmla="*/ 6 w 59"/>
                  <a:gd name="T5" fmla="*/ 12 h 32"/>
                  <a:gd name="T6" fmla="*/ 14 w 59"/>
                  <a:gd name="T7" fmla="*/ 9 h 32"/>
                  <a:gd name="T8" fmla="*/ 23 w 59"/>
                  <a:gd name="T9" fmla="*/ 14 h 32"/>
                  <a:gd name="T10" fmla="*/ 26 w 59"/>
                  <a:gd name="T11" fmla="*/ 9 h 32"/>
                  <a:gd name="T12" fmla="*/ 34 w 59"/>
                  <a:gd name="T13" fmla="*/ 7 h 32"/>
                  <a:gd name="T14" fmla="*/ 38 w 59"/>
                  <a:gd name="T15" fmla="*/ 9 h 32"/>
                  <a:gd name="T16" fmla="*/ 50 w 59"/>
                  <a:gd name="T17" fmla="*/ 3 h 32"/>
                  <a:gd name="T18" fmla="*/ 58 w 59"/>
                  <a:gd name="T19" fmla="*/ 0 h 32"/>
                  <a:gd name="T20" fmla="*/ 58 w 59"/>
                  <a:gd name="T21" fmla="*/ 18 h 32"/>
                  <a:gd name="T22" fmla="*/ 52 w 59"/>
                  <a:gd name="T23" fmla="*/ 23 h 32"/>
                  <a:gd name="T24" fmla="*/ 55 w 59"/>
                  <a:gd name="T25" fmla="*/ 31 h 32"/>
                  <a:gd name="T26" fmla="*/ 50 w 59"/>
                  <a:gd name="T27" fmla="*/ 31 h 32"/>
                  <a:gd name="T28" fmla="*/ 40 w 59"/>
                  <a:gd name="T29" fmla="*/ 23 h 32"/>
                  <a:gd name="T30" fmla="*/ 23 w 59"/>
                  <a:gd name="T31" fmla="*/ 31 h 32"/>
                  <a:gd name="T32" fmla="*/ 6 w 59"/>
                  <a:gd name="T33" fmla="*/ 28 h 32"/>
                  <a:gd name="T34" fmla="*/ 2 w 59"/>
                  <a:gd name="T35" fmla="*/ 26 h 32"/>
                  <a:gd name="T36" fmla="*/ 0 w 59"/>
                  <a:gd name="T37" fmla="*/ 2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" h="32">
                    <a:moveTo>
                      <a:pt x="0" y="21"/>
                    </a:moveTo>
                    <a:lnTo>
                      <a:pt x="2" y="16"/>
                    </a:lnTo>
                    <a:lnTo>
                      <a:pt x="6" y="12"/>
                    </a:lnTo>
                    <a:lnTo>
                      <a:pt x="14" y="9"/>
                    </a:lnTo>
                    <a:lnTo>
                      <a:pt x="23" y="14"/>
                    </a:lnTo>
                    <a:lnTo>
                      <a:pt x="26" y="9"/>
                    </a:lnTo>
                    <a:lnTo>
                      <a:pt x="34" y="7"/>
                    </a:lnTo>
                    <a:lnTo>
                      <a:pt x="38" y="9"/>
                    </a:lnTo>
                    <a:lnTo>
                      <a:pt x="50" y="3"/>
                    </a:lnTo>
                    <a:lnTo>
                      <a:pt x="58" y="0"/>
                    </a:lnTo>
                    <a:lnTo>
                      <a:pt x="58" y="18"/>
                    </a:lnTo>
                    <a:lnTo>
                      <a:pt x="52" y="23"/>
                    </a:lnTo>
                    <a:lnTo>
                      <a:pt x="55" y="31"/>
                    </a:lnTo>
                    <a:lnTo>
                      <a:pt x="50" y="31"/>
                    </a:lnTo>
                    <a:lnTo>
                      <a:pt x="40" y="23"/>
                    </a:lnTo>
                    <a:lnTo>
                      <a:pt x="23" y="31"/>
                    </a:lnTo>
                    <a:lnTo>
                      <a:pt x="6" y="28"/>
                    </a:lnTo>
                    <a:lnTo>
                      <a:pt x="2" y="26"/>
                    </a:lnTo>
                    <a:lnTo>
                      <a:pt x="0" y="21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Freeform 32"/>
              <p:cNvSpPr>
                <a:spLocks/>
              </p:cNvSpPr>
              <p:nvPr/>
            </p:nvSpPr>
            <p:spPr bwMode="auto">
              <a:xfrm>
                <a:off x="923" y="2465"/>
                <a:ext cx="348" cy="702"/>
              </a:xfrm>
              <a:custGeom>
                <a:avLst/>
                <a:gdLst>
                  <a:gd name="T0" fmla="*/ 35 w 283"/>
                  <a:gd name="T1" fmla="*/ 193 h 528"/>
                  <a:gd name="T2" fmla="*/ 49 w 283"/>
                  <a:gd name="T3" fmla="*/ 207 h 528"/>
                  <a:gd name="T4" fmla="*/ 47 w 283"/>
                  <a:gd name="T5" fmla="*/ 255 h 528"/>
                  <a:gd name="T6" fmla="*/ 31 w 283"/>
                  <a:gd name="T7" fmla="*/ 264 h 528"/>
                  <a:gd name="T8" fmla="*/ 33 w 283"/>
                  <a:gd name="T9" fmla="*/ 281 h 528"/>
                  <a:gd name="T10" fmla="*/ 41 w 283"/>
                  <a:gd name="T11" fmla="*/ 304 h 528"/>
                  <a:gd name="T12" fmla="*/ 52 w 283"/>
                  <a:gd name="T13" fmla="*/ 294 h 528"/>
                  <a:gd name="T14" fmla="*/ 54 w 283"/>
                  <a:gd name="T15" fmla="*/ 324 h 528"/>
                  <a:gd name="T16" fmla="*/ 57 w 283"/>
                  <a:gd name="T17" fmla="*/ 345 h 528"/>
                  <a:gd name="T18" fmla="*/ 43 w 283"/>
                  <a:gd name="T19" fmla="*/ 330 h 528"/>
                  <a:gd name="T20" fmla="*/ 41 w 283"/>
                  <a:gd name="T21" fmla="*/ 373 h 528"/>
                  <a:gd name="T22" fmla="*/ 33 w 283"/>
                  <a:gd name="T23" fmla="*/ 460 h 528"/>
                  <a:gd name="T24" fmla="*/ 45 w 283"/>
                  <a:gd name="T25" fmla="*/ 476 h 528"/>
                  <a:gd name="T26" fmla="*/ 54 w 283"/>
                  <a:gd name="T27" fmla="*/ 488 h 528"/>
                  <a:gd name="T28" fmla="*/ 66 w 283"/>
                  <a:gd name="T29" fmla="*/ 527 h 528"/>
                  <a:gd name="T30" fmla="*/ 84 w 283"/>
                  <a:gd name="T31" fmla="*/ 514 h 528"/>
                  <a:gd name="T32" fmla="*/ 105 w 283"/>
                  <a:gd name="T33" fmla="*/ 524 h 528"/>
                  <a:gd name="T34" fmla="*/ 130 w 283"/>
                  <a:gd name="T35" fmla="*/ 505 h 528"/>
                  <a:gd name="T36" fmla="*/ 135 w 283"/>
                  <a:gd name="T37" fmla="*/ 474 h 528"/>
                  <a:gd name="T38" fmla="*/ 152 w 283"/>
                  <a:gd name="T39" fmla="*/ 452 h 528"/>
                  <a:gd name="T40" fmla="*/ 169 w 283"/>
                  <a:gd name="T41" fmla="*/ 452 h 528"/>
                  <a:gd name="T42" fmla="*/ 206 w 283"/>
                  <a:gd name="T43" fmla="*/ 474 h 528"/>
                  <a:gd name="T44" fmla="*/ 222 w 283"/>
                  <a:gd name="T45" fmla="*/ 476 h 528"/>
                  <a:gd name="T46" fmla="*/ 240 w 283"/>
                  <a:gd name="T47" fmla="*/ 439 h 528"/>
                  <a:gd name="T48" fmla="*/ 247 w 283"/>
                  <a:gd name="T49" fmla="*/ 368 h 528"/>
                  <a:gd name="T50" fmla="*/ 252 w 283"/>
                  <a:gd name="T51" fmla="*/ 333 h 528"/>
                  <a:gd name="T52" fmla="*/ 259 w 283"/>
                  <a:gd name="T53" fmla="*/ 294 h 528"/>
                  <a:gd name="T54" fmla="*/ 261 w 283"/>
                  <a:gd name="T55" fmla="*/ 264 h 528"/>
                  <a:gd name="T56" fmla="*/ 247 w 283"/>
                  <a:gd name="T57" fmla="*/ 241 h 528"/>
                  <a:gd name="T58" fmla="*/ 257 w 283"/>
                  <a:gd name="T59" fmla="*/ 205 h 528"/>
                  <a:gd name="T60" fmla="*/ 273 w 283"/>
                  <a:gd name="T61" fmla="*/ 186 h 528"/>
                  <a:gd name="T62" fmla="*/ 275 w 283"/>
                  <a:gd name="T63" fmla="*/ 155 h 528"/>
                  <a:gd name="T64" fmla="*/ 265 w 283"/>
                  <a:gd name="T65" fmla="*/ 123 h 528"/>
                  <a:gd name="T66" fmla="*/ 261 w 283"/>
                  <a:gd name="T67" fmla="*/ 102 h 528"/>
                  <a:gd name="T68" fmla="*/ 259 w 283"/>
                  <a:gd name="T69" fmla="*/ 91 h 528"/>
                  <a:gd name="T70" fmla="*/ 247 w 283"/>
                  <a:gd name="T71" fmla="*/ 78 h 528"/>
                  <a:gd name="T72" fmla="*/ 236 w 283"/>
                  <a:gd name="T73" fmla="*/ 72 h 528"/>
                  <a:gd name="T74" fmla="*/ 247 w 283"/>
                  <a:gd name="T75" fmla="*/ 61 h 528"/>
                  <a:gd name="T76" fmla="*/ 240 w 283"/>
                  <a:gd name="T77" fmla="*/ 54 h 528"/>
                  <a:gd name="T78" fmla="*/ 234 w 283"/>
                  <a:gd name="T79" fmla="*/ 42 h 528"/>
                  <a:gd name="T80" fmla="*/ 228 w 283"/>
                  <a:gd name="T81" fmla="*/ 23 h 528"/>
                  <a:gd name="T82" fmla="*/ 218 w 283"/>
                  <a:gd name="T83" fmla="*/ 21 h 528"/>
                  <a:gd name="T84" fmla="*/ 206 w 283"/>
                  <a:gd name="T85" fmla="*/ 10 h 528"/>
                  <a:gd name="T86" fmla="*/ 191 w 283"/>
                  <a:gd name="T87" fmla="*/ 6 h 528"/>
                  <a:gd name="T88" fmla="*/ 174 w 283"/>
                  <a:gd name="T89" fmla="*/ 2 h 528"/>
                  <a:gd name="T90" fmla="*/ 171 w 283"/>
                  <a:gd name="T91" fmla="*/ 23 h 528"/>
                  <a:gd name="T92" fmla="*/ 132 w 283"/>
                  <a:gd name="T93" fmla="*/ 44 h 528"/>
                  <a:gd name="T94" fmla="*/ 107 w 283"/>
                  <a:gd name="T95" fmla="*/ 68 h 528"/>
                  <a:gd name="T96" fmla="*/ 86 w 283"/>
                  <a:gd name="T97" fmla="*/ 75 h 528"/>
                  <a:gd name="T98" fmla="*/ 52 w 283"/>
                  <a:gd name="T99" fmla="*/ 89 h 528"/>
                  <a:gd name="T100" fmla="*/ 18 w 283"/>
                  <a:gd name="T101" fmla="*/ 59 h 528"/>
                  <a:gd name="T102" fmla="*/ 8 w 283"/>
                  <a:gd name="T103" fmla="*/ 61 h 528"/>
                  <a:gd name="T104" fmla="*/ 2 w 283"/>
                  <a:gd name="T105" fmla="*/ 89 h 528"/>
                  <a:gd name="T106" fmla="*/ 2 w 283"/>
                  <a:gd name="T107" fmla="*/ 113 h 528"/>
                  <a:gd name="T108" fmla="*/ 0 w 283"/>
                  <a:gd name="T109" fmla="*/ 130 h 528"/>
                  <a:gd name="T110" fmla="*/ 8 w 283"/>
                  <a:gd name="T111" fmla="*/ 144 h 528"/>
                  <a:gd name="T112" fmla="*/ 24 w 283"/>
                  <a:gd name="T113" fmla="*/ 144 h 528"/>
                  <a:gd name="T114" fmla="*/ 35 w 283"/>
                  <a:gd name="T115" fmla="*/ 17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3" h="528">
                    <a:moveTo>
                      <a:pt x="39" y="177"/>
                    </a:moveTo>
                    <a:lnTo>
                      <a:pt x="39" y="186"/>
                    </a:lnTo>
                    <a:lnTo>
                      <a:pt x="35" y="193"/>
                    </a:lnTo>
                    <a:lnTo>
                      <a:pt x="41" y="200"/>
                    </a:lnTo>
                    <a:lnTo>
                      <a:pt x="45" y="202"/>
                    </a:lnTo>
                    <a:lnTo>
                      <a:pt x="49" y="207"/>
                    </a:lnTo>
                    <a:lnTo>
                      <a:pt x="45" y="238"/>
                    </a:lnTo>
                    <a:lnTo>
                      <a:pt x="47" y="243"/>
                    </a:lnTo>
                    <a:lnTo>
                      <a:pt x="47" y="255"/>
                    </a:lnTo>
                    <a:lnTo>
                      <a:pt x="39" y="260"/>
                    </a:lnTo>
                    <a:lnTo>
                      <a:pt x="31" y="260"/>
                    </a:lnTo>
                    <a:lnTo>
                      <a:pt x="31" y="264"/>
                    </a:lnTo>
                    <a:lnTo>
                      <a:pt x="35" y="266"/>
                    </a:lnTo>
                    <a:lnTo>
                      <a:pt x="33" y="273"/>
                    </a:lnTo>
                    <a:lnTo>
                      <a:pt x="33" y="281"/>
                    </a:lnTo>
                    <a:lnTo>
                      <a:pt x="33" y="290"/>
                    </a:lnTo>
                    <a:lnTo>
                      <a:pt x="39" y="294"/>
                    </a:lnTo>
                    <a:lnTo>
                      <a:pt x="41" y="304"/>
                    </a:lnTo>
                    <a:lnTo>
                      <a:pt x="45" y="304"/>
                    </a:lnTo>
                    <a:lnTo>
                      <a:pt x="47" y="294"/>
                    </a:lnTo>
                    <a:lnTo>
                      <a:pt x="52" y="294"/>
                    </a:lnTo>
                    <a:lnTo>
                      <a:pt x="61" y="304"/>
                    </a:lnTo>
                    <a:lnTo>
                      <a:pt x="59" y="311"/>
                    </a:lnTo>
                    <a:lnTo>
                      <a:pt x="54" y="324"/>
                    </a:lnTo>
                    <a:lnTo>
                      <a:pt x="57" y="333"/>
                    </a:lnTo>
                    <a:lnTo>
                      <a:pt x="72" y="345"/>
                    </a:lnTo>
                    <a:lnTo>
                      <a:pt x="57" y="345"/>
                    </a:lnTo>
                    <a:lnTo>
                      <a:pt x="47" y="328"/>
                    </a:lnTo>
                    <a:lnTo>
                      <a:pt x="45" y="326"/>
                    </a:lnTo>
                    <a:lnTo>
                      <a:pt x="43" y="330"/>
                    </a:lnTo>
                    <a:lnTo>
                      <a:pt x="43" y="337"/>
                    </a:lnTo>
                    <a:lnTo>
                      <a:pt x="41" y="341"/>
                    </a:lnTo>
                    <a:lnTo>
                      <a:pt x="41" y="373"/>
                    </a:lnTo>
                    <a:lnTo>
                      <a:pt x="31" y="390"/>
                    </a:lnTo>
                    <a:lnTo>
                      <a:pt x="27" y="452"/>
                    </a:lnTo>
                    <a:lnTo>
                      <a:pt x="33" y="460"/>
                    </a:lnTo>
                    <a:lnTo>
                      <a:pt x="35" y="467"/>
                    </a:lnTo>
                    <a:lnTo>
                      <a:pt x="41" y="469"/>
                    </a:lnTo>
                    <a:lnTo>
                      <a:pt x="45" y="476"/>
                    </a:lnTo>
                    <a:lnTo>
                      <a:pt x="49" y="482"/>
                    </a:lnTo>
                    <a:lnTo>
                      <a:pt x="49" y="486"/>
                    </a:lnTo>
                    <a:lnTo>
                      <a:pt x="54" y="488"/>
                    </a:lnTo>
                    <a:lnTo>
                      <a:pt x="59" y="505"/>
                    </a:lnTo>
                    <a:lnTo>
                      <a:pt x="63" y="507"/>
                    </a:lnTo>
                    <a:lnTo>
                      <a:pt x="66" y="527"/>
                    </a:lnTo>
                    <a:lnTo>
                      <a:pt x="68" y="527"/>
                    </a:lnTo>
                    <a:lnTo>
                      <a:pt x="72" y="521"/>
                    </a:lnTo>
                    <a:lnTo>
                      <a:pt x="84" y="514"/>
                    </a:lnTo>
                    <a:lnTo>
                      <a:pt x="86" y="514"/>
                    </a:lnTo>
                    <a:lnTo>
                      <a:pt x="93" y="524"/>
                    </a:lnTo>
                    <a:lnTo>
                      <a:pt x="105" y="524"/>
                    </a:lnTo>
                    <a:lnTo>
                      <a:pt x="117" y="519"/>
                    </a:lnTo>
                    <a:lnTo>
                      <a:pt x="125" y="512"/>
                    </a:lnTo>
                    <a:lnTo>
                      <a:pt x="130" y="505"/>
                    </a:lnTo>
                    <a:lnTo>
                      <a:pt x="137" y="503"/>
                    </a:lnTo>
                    <a:lnTo>
                      <a:pt x="139" y="488"/>
                    </a:lnTo>
                    <a:lnTo>
                      <a:pt x="135" y="474"/>
                    </a:lnTo>
                    <a:lnTo>
                      <a:pt x="142" y="460"/>
                    </a:lnTo>
                    <a:lnTo>
                      <a:pt x="146" y="455"/>
                    </a:lnTo>
                    <a:lnTo>
                      <a:pt x="152" y="452"/>
                    </a:lnTo>
                    <a:lnTo>
                      <a:pt x="162" y="460"/>
                    </a:lnTo>
                    <a:lnTo>
                      <a:pt x="164" y="452"/>
                    </a:lnTo>
                    <a:lnTo>
                      <a:pt x="169" y="452"/>
                    </a:lnTo>
                    <a:lnTo>
                      <a:pt x="185" y="452"/>
                    </a:lnTo>
                    <a:lnTo>
                      <a:pt x="195" y="465"/>
                    </a:lnTo>
                    <a:lnTo>
                      <a:pt x="206" y="474"/>
                    </a:lnTo>
                    <a:lnTo>
                      <a:pt x="210" y="474"/>
                    </a:lnTo>
                    <a:lnTo>
                      <a:pt x="218" y="474"/>
                    </a:lnTo>
                    <a:lnTo>
                      <a:pt x="222" y="476"/>
                    </a:lnTo>
                    <a:lnTo>
                      <a:pt x="231" y="467"/>
                    </a:lnTo>
                    <a:lnTo>
                      <a:pt x="231" y="448"/>
                    </a:lnTo>
                    <a:lnTo>
                      <a:pt x="240" y="439"/>
                    </a:lnTo>
                    <a:lnTo>
                      <a:pt x="245" y="390"/>
                    </a:lnTo>
                    <a:lnTo>
                      <a:pt x="247" y="380"/>
                    </a:lnTo>
                    <a:lnTo>
                      <a:pt x="247" y="368"/>
                    </a:lnTo>
                    <a:lnTo>
                      <a:pt x="247" y="356"/>
                    </a:lnTo>
                    <a:lnTo>
                      <a:pt x="252" y="341"/>
                    </a:lnTo>
                    <a:lnTo>
                      <a:pt x="252" y="333"/>
                    </a:lnTo>
                    <a:lnTo>
                      <a:pt x="254" y="324"/>
                    </a:lnTo>
                    <a:lnTo>
                      <a:pt x="254" y="302"/>
                    </a:lnTo>
                    <a:lnTo>
                      <a:pt x="259" y="294"/>
                    </a:lnTo>
                    <a:lnTo>
                      <a:pt x="257" y="288"/>
                    </a:lnTo>
                    <a:lnTo>
                      <a:pt x="257" y="281"/>
                    </a:lnTo>
                    <a:lnTo>
                      <a:pt x="261" y="264"/>
                    </a:lnTo>
                    <a:lnTo>
                      <a:pt x="259" y="260"/>
                    </a:lnTo>
                    <a:lnTo>
                      <a:pt x="252" y="250"/>
                    </a:lnTo>
                    <a:lnTo>
                      <a:pt x="247" y="241"/>
                    </a:lnTo>
                    <a:lnTo>
                      <a:pt x="247" y="226"/>
                    </a:lnTo>
                    <a:lnTo>
                      <a:pt x="249" y="215"/>
                    </a:lnTo>
                    <a:lnTo>
                      <a:pt x="257" y="205"/>
                    </a:lnTo>
                    <a:lnTo>
                      <a:pt x="261" y="198"/>
                    </a:lnTo>
                    <a:lnTo>
                      <a:pt x="270" y="193"/>
                    </a:lnTo>
                    <a:lnTo>
                      <a:pt x="273" y="186"/>
                    </a:lnTo>
                    <a:lnTo>
                      <a:pt x="282" y="172"/>
                    </a:lnTo>
                    <a:lnTo>
                      <a:pt x="279" y="168"/>
                    </a:lnTo>
                    <a:lnTo>
                      <a:pt x="275" y="155"/>
                    </a:lnTo>
                    <a:lnTo>
                      <a:pt x="270" y="149"/>
                    </a:lnTo>
                    <a:lnTo>
                      <a:pt x="267" y="130"/>
                    </a:lnTo>
                    <a:lnTo>
                      <a:pt x="265" y="123"/>
                    </a:lnTo>
                    <a:lnTo>
                      <a:pt x="263" y="111"/>
                    </a:lnTo>
                    <a:lnTo>
                      <a:pt x="261" y="106"/>
                    </a:lnTo>
                    <a:lnTo>
                      <a:pt x="261" y="102"/>
                    </a:lnTo>
                    <a:lnTo>
                      <a:pt x="265" y="99"/>
                    </a:lnTo>
                    <a:lnTo>
                      <a:pt x="265" y="94"/>
                    </a:lnTo>
                    <a:lnTo>
                      <a:pt x="259" y="91"/>
                    </a:lnTo>
                    <a:lnTo>
                      <a:pt x="257" y="87"/>
                    </a:lnTo>
                    <a:lnTo>
                      <a:pt x="249" y="82"/>
                    </a:lnTo>
                    <a:lnTo>
                      <a:pt x="247" y="78"/>
                    </a:lnTo>
                    <a:lnTo>
                      <a:pt x="245" y="75"/>
                    </a:lnTo>
                    <a:lnTo>
                      <a:pt x="238" y="75"/>
                    </a:lnTo>
                    <a:lnTo>
                      <a:pt x="236" y="72"/>
                    </a:lnTo>
                    <a:lnTo>
                      <a:pt x="238" y="70"/>
                    </a:lnTo>
                    <a:lnTo>
                      <a:pt x="245" y="68"/>
                    </a:lnTo>
                    <a:lnTo>
                      <a:pt x="247" y="61"/>
                    </a:lnTo>
                    <a:lnTo>
                      <a:pt x="252" y="57"/>
                    </a:lnTo>
                    <a:lnTo>
                      <a:pt x="247" y="54"/>
                    </a:lnTo>
                    <a:lnTo>
                      <a:pt x="240" y="54"/>
                    </a:lnTo>
                    <a:lnTo>
                      <a:pt x="238" y="51"/>
                    </a:lnTo>
                    <a:lnTo>
                      <a:pt x="234" y="51"/>
                    </a:lnTo>
                    <a:lnTo>
                      <a:pt x="234" y="42"/>
                    </a:lnTo>
                    <a:lnTo>
                      <a:pt x="240" y="38"/>
                    </a:lnTo>
                    <a:lnTo>
                      <a:pt x="234" y="25"/>
                    </a:lnTo>
                    <a:lnTo>
                      <a:pt x="228" y="23"/>
                    </a:lnTo>
                    <a:lnTo>
                      <a:pt x="224" y="28"/>
                    </a:lnTo>
                    <a:lnTo>
                      <a:pt x="222" y="25"/>
                    </a:lnTo>
                    <a:lnTo>
                      <a:pt x="218" y="21"/>
                    </a:lnTo>
                    <a:lnTo>
                      <a:pt x="215" y="16"/>
                    </a:lnTo>
                    <a:lnTo>
                      <a:pt x="210" y="14"/>
                    </a:lnTo>
                    <a:lnTo>
                      <a:pt x="206" y="10"/>
                    </a:lnTo>
                    <a:lnTo>
                      <a:pt x="201" y="12"/>
                    </a:lnTo>
                    <a:lnTo>
                      <a:pt x="197" y="6"/>
                    </a:lnTo>
                    <a:lnTo>
                      <a:pt x="191" y="6"/>
                    </a:lnTo>
                    <a:lnTo>
                      <a:pt x="189" y="2"/>
                    </a:lnTo>
                    <a:lnTo>
                      <a:pt x="185" y="0"/>
                    </a:lnTo>
                    <a:lnTo>
                      <a:pt x="174" y="2"/>
                    </a:lnTo>
                    <a:lnTo>
                      <a:pt x="176" y="6"/>
                    </a:lnTo>
                    <a:lnTo>
                      <a:pt x="174" y="19"/>
                    </a:lnTo>
                    <a:lnTo>
                      <a:pt x="171" y="23"/>
                    </a:lnTo>
                    <a:lnTo>
                      <a:pt x="152" y="25"/>
                    </a:lnTo>
                    <a:lnTo>
                      <a:pt x="148" y="28"/>
                    </a:lnTo>
                    <a:lnTo>
                      <a:pt x="132" y="44"/>
                    </a:lnTo>
                    <a:lnTo>
                      <a:pt x="125" y="49"/>
                    </a:lnTo>
                    <a:lnTo>
                      <a:pt x="111" y="66"/>
                    </a:lnTo>
                    <a:lnTo>
                      <a:pt x="107" y="68"/>
                    </a:lnTo>
                    <a:lnTo>
                      <a:pt x="96" y="70"/>
                    </a:lnTo>
                    <a:lnTo>
                      <a:pt x="91" y="75"/>
                    </a:lnTo>
                    <a:lnTo>
                      <a:pt x="86" y="75"/>
                    </a:lnTo>
                    <a:lnTo>
                      <a:pt x="74" y="85"/>
                    </a:lnTo>
                    <a:lnTo>
                      <a:pt x="68" y="89"/>
                    </a:lnTo>
                    <a:lnTo>
                      <a:pt x="52" y="89"/>
                    </a:lnTo>
                    <a:lnTo>
                      <a:pt x="29" y="82"/>
                    </a:lnTo>
                    <a:lnTo>
                      <a:pt x="18" y="66"/>
                    </a:lnTo>
                    <a:lnTo>
                      <a:pt x="18" y="59"/>
                    </a:lnTo>
                    <a:lnTo>
                      <a:pt x="13" y="54"/>
                    </a:lnTo>
                    <a:lnTo>
                      <a:pt x="8" y="54"/>
                    </a:lnTo>
                    <a:lnTo>
                      <a:pt x="8" y="61"/>
                    </a:lnTo>
                    <a:lnTo>
                      <a:pt x="13" y="70"/>
                    </a:lnTo>
                    <a:lnTo>
                      <a:pt x="8" y="82"/>
                    </a:lnTo>
                    <a:lnTo>
                      <a:pt x="2" y="89"/>
                    </a:lnTo>
                    <a:lnTo>
                      <a:pt x="4" y="94"/>
                    </a:lnTo>
                    <a:lnTo>
                      <a:pt x="0" y="108"/>
                    </a:lnTo>
                    <a:lnTo>
                      <a:pt x="2" y="113"/>
                    </a:lnTo>
                    <a:lnTo>
                      <a:pt x="8" y="115"/>
                    </a:lnTo>
                    <a:lnTo>
                      <a:pt x="6" y="123"/>
                    </a:lnTo>
                    <a:lnTo>
                      <a:pt x="0" y="130"/>
                    </a:lnTo>
                    <a:lnTo>
                      <a:pt x="0" y="144"/>
                    </a:lnTo>
                    <a:lnTo>
                      <a:pt x="8" y="136"/>
                    </a:lnTo>
                    <a:lnTo>
                      <a:pt x="8" y="144"/>
                    </a:lnTo>
                    <a:lnTo>
                      <a:pt x="10" y="146"/>
                    </a:lnTo>
                    <a:lnTo>
                      <a:pt x="20" y="144"/>
                    </a:lnTo>
                    <a:lnTo>
                      <a:pt x="24" y="144"/>
                    </a:lnTo>
                    <a:lnTo>
                      <a:pt x="27" y="149"/>
                    </a:lnTo>
                    <a:lnTo>
                      <a:pt x="27" y="158"/>
                    </a:lnTo>
                    <a:lnTo>
                      <a:pt x="35" y="170"/>
                    </a:lnTo>
                    <a:lnTo>
                      <a:pt x="39" y="177"/>
                    </a:ln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Freeform 33"/>
              <p:cNvSpPr>
                <a:spLocks/>
              </p:cNvSpPr>
              <p:nvPr/>
            </p:nvSpPr>
            <p:spPr bwMode="auto">
              <a:xfrm>
                <a:off x="797" y="3182"/>
                <a:ext cx="30" cy="39"/>
              </a:xfrm>
              <a:custGeom>
                <a:avLst/>
                <a:gdLst>
                  <a:gd name="T0" fmla="*/ 0 w 24"/>
                  <a:gd name="T1" fmla="*/ 8 h 29"/>
                  <a:gd name="T2" fmla="*/ 3 w 24"/>
                  <a:gd name="T3" fmla="*/ 14 h 29"/>
                  <a:gd name="T4" fmla="*/ 11 w 24"/>
                  <a:gd name="T5" fmla="*/ 18 h 29"/>
                  <a:gd name="T6" fmla="*/ 11 w 24"/>
                  <a:gd name="T7" fmla="*/ 24 h 29"/>
                  <a:gd name="T8" fmla="*/ 19 w 24"/>
                  <a:gd name="T9" fmla="*/ 28 h 29"/>
                  <a:gd name="T10" fmla="*/ 23 w 24"/>
                  <a:gd name="T11" fmla="*/ 24 h 29"/>
                  <a:gd name="T12" fmla="*/ 23 w 24"/>
                  <a:gd name="T13" fmla="*/ 3 h 29"/>
                  <a:gd name="T14" fmla="*/ 19 w 24"/>
                  <a:gd name="T15" fmla="*/ 0 h 29"/>
                  <a:gd name="T16" fmla="*/ 7 w 24"/>
                  <a:gd name="T17" fmla="*/ 0 h 29"/>
                  <a:gd name="T18" fmla="*/ 0 w 24"/>
                  <a:gd name="T19" fmla="*/ 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9">
                    <a:moveTo>
                      <a:pt x="0" y="8"/>
                    </a:moveTo>
                    <a:lnTo>
                      <a:pt x="3" y="14"/>
                    </a:lnTo>
                    <a:lnTo>
                      <a:pt x="11" y="18"/>
                    </a:lnTo>
                    <a:lnTo>
                      <a:pt x="11" y="24"/>
                    </a:lnTo>
                    <a:lnTo>
                      <a:pt x="19" y="28"/>
                    </a:lnTo>
                    <a:lnTo>
                      <a:pt x="23" y="24"/>
                    </a:lnTo>
                    <a:lnTo>
                      <a:pt x="23" y="3"/>
                    </a:lnTo>
                    <a:lnTo>
                      <a:pt x="19" y="0"/>
                    </a:lnTo>
                    <a:lnTo>
                      <a:pt x="7" y="0"/>
                    </a:lnTo>
                    <a:lnTo>
                      <a:pt x="0" y="8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Freeform 34"/>
              <p:cNvSpPr>
                <a:spLocks/>
              </p:cNvSpPr>
              <p:nvPr/>
            </p:nvSpPr>
            <p:spPr bwMode="auto">
              <a:xfrm>
                <a:off x="1651" y="986"/>
                <a:ext cx="292" cy="319"/>
              </a:xfrm>
              <a:custGeom>
                <a:avLst/>
                <a:gdLst>
                  <a:gd name="T0" fmla="*/ 22 w 237"/>
                  <a:gd name="T1" fmla="*/ 40 h 240"/>
                  <a:gd name="T2" fmla="*/ 49 w 237"/>
                  <a:gd name="T3" fmla="*/ 0 h 240"/>
                  <a:gd name="T4" fmla="*/ 78 w 237"/>
                  <a:gd name="T5" fmla="*/ 4 h 240"/>
                  <a:gd name="T6" fmla="*/ 122 w 237"/>
                  <a:gd name="T7" fmla="*/ 13 h 240"/>
                  <a:gd name="T8" fmla="*/ 157 w 237"/>
                  <a:gd name="T9" fmla="*/ 16 h 240"/>
                  <a:gd name="T10" fmla="*/ 187 w 237"/>
                  <a:gd name="T11" fmla="*/ 19 h 240"/>
                  <a:gd name="T12" fmla="*/ 196 w 237"/>
                  <a:gd name="T13" fmla="*/ 28 h 240"/>
                  <a:gd name="T14" fmla="*/ 192 w 237"/>
                  <a:gd name="T15" fmla="*/ 47 h 240"/>
                  <a:gd name="T16" fmla="*/ 173 w 237"/>
                  <a:gd name="T17" fmla="*/ 61 h 240"/>
                  <a:gd name="T18" fmla="*/ 150 w 237"/>
                  <a:gd name="T19" fmla="*/ 83 h 240"/>
                  <a:gd name="T20" fmla="*/ 155 w 237"/>
                  <a:gd name="T21" fmla="*/ 94 h 240"/>
                  <a:gd name="T22" fmla="*/ 178 w 237"/>
                  <a:gd name="T23" fmla="*/ 94 h 240"/>
                  <a:gd name="T24" fmla="*/ 187 w 237"/>
                  <a:gd name="T25" fmla="*/ 106 h 240"/>
                  <a:gd name="T26" fmla="*/ 185 w 237"/>
                  <a:gd name="T27" fmla="*/ 124 h 240"/>
                  <a:gd name="T28" fmla="*/ 175 w 237"/>
                  <a:gd name="T29" fmla="*/ 149 h 240"/>
                  <a:gd name="T30" fmla="*/ 198 w 237"/>
                  <a:gd name="T31" fmla="*/ 160 h 240"/>
                  <a:gd name="T32" fmla="*/ 187 w 237"/>
                  <a:gd name="T33" fmla="*/ 172 h 240"/>
                  <a:gd name="T34" fmla="*/ 190 w 237"/>
                  <a:gd name="T35" fmla="*/ 184 h 240"/>
                  <a:gd name="T36" fmla="*/ 213 w 237"/>
                  <a:gd name="T37" fmla="*/ 200 h 240"/>
                  <a:gd name="T38" fmla="*/ 236 w 237"/>
                  <a:gd name="T39" fmla="*/ 219 h 240"/>
                  <a:gd name="T40" fmla="*/ 229 w 237"/>
                  <a:gd name="T41" fmla="*/ 235 h 240"/>
                  <a:gd name="T42" fmla="*/ 213 w 237"/>
                  <a:gd name="T43" fmla="*/ 239 h 240"/>
                  <a:gd name="T44" fmla="*/ 206 w 237"/>
                  <a:gd name="T45" fmla="*/ 228 h 240"/>
                  <a:gd name="T46" fmla="*/ 210 w 237"/>
                  <a:gd name="T47" fmla="*/ 219 h 240"/>
                  <a:gd name="T48" fmla="*/ 194 w 237"/>
                  <a:gd name="T49" fmla="*/ 200 h 240"/>
                  <a:gd name="T50" fmla="*/ 187 w 237"/>
                  <a:gd name="T51" fmla="*/ 188 h 240"/>
                  <a:gd name="T52" fmla="*/ 180 w 237"/>
                  <a:gd name="T53" fmla="*/ 190 h 240"/>
                  <a:gd name="T54" fmla="*/ 175 w 237"/>
                  <a:gd name="T55" fmla="*/ 200 h 240"/>
                  <a:gd name="T56" fmla="*/ 169 w 237"/>
                  <a:gd name="T57" fmla="*/ 200 h 240"/>
                  <a:gd name="T58" fmla="*/ 159 w 237"/>
                  <a:gd name="T59" fmla="*/ 207 h 240"/>
                  <a:gd name="T60" fmla="*/ 134 w 237"/>
                  <a:gd name="T61" fmla="*/ 198 h 240"/>
                  <a:gd name="T62" fmla="*/ 109 w 237"/>
                  <a:gd name="T63" fmla="*/ 203 h 240"/>
                  <a:gd name="T64" fmla="*/ 101 w 237"/>
                  <a:gd name="T65" fmla="*/ 181 h 240"/>
                  <a:gd name="T66" fmla="*/ 78 w 237"/>
                  <a:gd name="T67" fmla="*/ 167 h 240"/>
                  <a:gd name="T68" fmla="*/ 41 w 237"/>
                  <a:gd name="T69" fmla="*/ 177 h 240"/>
                  <a:gd name="T70" fmla="*/ 28 w 237"/>
                  <a:gd name="T71" fmla="*/ 169 h 240"/>
                  <a:gd name="T72" fmla="*/ 18 w 237"/>
                  <a:gd name="T73" fmla="*/ 153 h 240"/>
                  <a:gd name="T74" fmla="*/ 4 w 237"/>
                  <a:gd name="T75" fmla="*/ 145 h 240"/>
                  <a:gd name="T76" fmla="*/ 4 w 237"/>
                  <a:gd name="T77" fmla="*/ 132 h 240"/>
                  <a:gd name="T78" fmla="*/ 9 w 237"/>
                  <a:gd name="T79" fmla="*/ 117 h 240"/>
                  <a:gd name="T80" fmla="*/ 0 w 237"/>
                  <a:gd name="T81" fmla="*/ 94 h 240"/>
                  <a:gd name="T82" fmla="*/ 12 w 237"/>
                  <a:gd name="T83" fmla="*/ 68 h 240"/>
                  <a:gd name="T84" fmla="*/ 22 w 237"/>
                  <a:gd name="T85" fmla="*/ 47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7" h="240">
                    <a:moveTo>
                      <a:pt x="22" y="47"/>
                    </a:moveTo>
                    <a:lnTo>
                      <a:pt x="22" y="40"/>
                    </a:lnTo>
                    <a:lnTo>
                      <a:pt x="49" y="19"/>
                    </a:lnTo>
                    <a:lnTo>
                      <a:pt x="49" y="0"/>
                    </a:lnTo>
                    <a:lnTo>
                      <a:pt x="62" y="6"/>
                    </a:lnTo>
                    <a:lnTo>
                      <a:pt x="78" y="4"/>
                    </a:lnTo>
                    <a:lnTo>
                      <a:pt x="92" y="4"/>
                    </a:lnTo>
                    <a:lnTo>
                      <a:pt x="122" y="13"/>
                    </a:lnTo>
                    <a:lnTo>
                      <a:pt x="132" y="19"/>
                    </a:lnTo>
                    <a:lnTo>
                      <a:pt x="157" y="16"/>
                    </a:lnTo>
                    <a:lnTo>
                      <a:pt x="167" y="19"/>
                    </a:lnTo>
                    <a:lnTo>
                      <a:pt x="187" y="19"/>
                    </a:lnTo>
                    <a:lnTo>
                      <a:pt x="192" y="21"/>
                    </a:lnTo>
                    <a:lnTo>
                      <a:pt x="196" y="28"/>
                    </a:lnTo>
                    <a:lnTo>
                      <a:pt x="196" y="38"/>
                    </a:lnTo>
                    <a:lnTo>
                      <a:pt x="192" y="47"/>
                    </a:lnTo>
                    <a:lnTo>
                      <a:pt x="183" y="51"/>
                    </a:lnTo>
                    <a:lnTo>
                      <a:pt x="173" y="61"/>
                    </a:lnTo>
                    <a:lnTo>
                      <a:pt x="171" y="70"/>
                    </a:lnTo>
                    <a:lnTo>
                      <a:pt x="150" y="83"/>
                    </a:lnTo>
                    <a:lnTo>
                      <a:pt x="150" y="89"/>
                    </a:lnTo>
                    <a:lnTo>
                      <a:pt x="155" y="94"/>
                    </a:lnTo>
                    <a:lnTo>
                      <a:pt x="169" y="92"/>
                    </a:lnTo>
                    <a:lnTo>
                      <a:pt x="178" y="94"/>
                    </a:lnTo>
                    <a:lnTo>
                      <a:pt x="178" y="104"/>
                    </a:lnTo>
                    <a:lnTo>
                      <a:pt x="187" y="106"/>
                    </a:lnTo>
                    <a:lnTo>
                      <a:pt x="190" y="117"/>
                    </a:lnTo>
                    <a:lnTo>
                      <a:pt x="185" y="124"/>
                    </a:lnTo>
                    <a:lnTo>
                      <a:pt x="171" y="139"/>
                    </a:lnTo>
                    <a:lnTo>
                      <a:pt x="175" y="149"/>
                    </a:lnTo>
                    <a:lnTo>
                      <a:pt x="187" y="143"/>
                    </a:lnTo>
                    <a:lnTo>
                      <a:pt x="198" y="160"/>
                    </a:lnTo>
                    <a:lnTo>
                      <a:pt x="196" y="164"/>
                    </a:lnTo>
                    <a:lnTo>
                      <a:pt x="187" y="172"/>
                    </a:lnTo>
                    <a:lnTo>
                      <a:pt x="183" y="177"/>
                    </a:lnTo>
                    <a:lnTo>
                      <a:pt x="190" y="184"/>
                    </a:lnTo>
                    <a:lnTo>
                      <a:pt x="206" y="194"/>
                    </a:lnTo>
                    <a:lnTo>
                      <a:pt x="213" y="200"/>
                    </a:lnTo>
                    <a:lnTo>
                      <a:pt x="227" y="203"/>
                    </a:lnTo>
                    <a:lnTo>
                      <a:pt x="236" y="219"/>
                    </a:lnTo>
                    <a:lnTo>
                      <a:pt x="236" y="228"/>
                    </a:lnTo>
                    <a:lnTo>
                      <a:pt x="229" y="235"/>
                    </a:lnTo>
                    <a:lnTo>
                      <a:pt x="222" y="239"/>
                    </a:lnTo>
                    <a:lnTo>
                      <a:pt x="213" y="239"/>
                    </a:lnTo>
                    <a:lnTo>
                      <a:pt x="208" y="233"/>
                    </a:lnTo>
                    <a:lnTo>
                      <a:pt x="206" y="228"/>
                    </a:lnTo>
                    <a:lnTo>
                      <a:pt x="215" y="228"/>
                    </a:lnTo>
                    <a:lnTo>
                      <a:pt x="210" y="219"/>
                    </a:lnTo>
                    <a:lnTo>
                      <a:pt x="198" y="198"/>
                    </a:lnTo>
                    <a:lnTo>
                      <a:pt x="194" y="200"/>
                    </a:lnTo>
                    <a:lnTo>
                      <a:pt x="192" y="194"/>
                    </a:lnTo>
                    <a:lnTo>
                      <a:pt x="187" y="188"/>
                    </a:lnTo>
                    <a:lnTo>
                      <a:pt x="183" y="188"/>
                    </a:lnTo>
                    <a:lnTo>
                      <a:pt x="180" y="190"/>
                    </a:lnTo>
                    <a:lnTo>
                      <a:pt x="180" y="198"/>
                    </a:lnTo>
                    <a:lnTo>
                      <a:pt x="175" y="200"/>
                    </a:lnTo>
                    <a:lnTo>
                      <a:pt x="175" y="205"/>
                    </a:lnTo>
                    <a:lnTo>
                      <a:pt x="169" y="200"/>
                    </a:lnTo>
                    <a:lnTo>
                      <a:pt x="161" y="203"/>
                    </a:lnTo>
                    <a:lnTo>
                      <a:pt x="159" y="207"/>
                    </a:lnTo>
                    <a:lnTo>
                      <a:pt x="152" y="200"/>
                    </a:lnTo>
                    <a:lnTo>
                      <a:pt x="134" y="198"/>
                    </a:lnTo>
                    <a:lnTo>
                      <a:pt x="127" y="194"/>
                    </a:lnTo>
                    <a:lnTo>
                      <a:pt x="109" y="203"/>
                    </a:lnTo>
                    <a:lnTo>
                      <a:pt x="104" y="198"/>
                    </a:lnTo>
                    <a:lnTo>
                      <a:pt x="101" y="181"/>
                    </a:lnTo>
                    <a:lnTo>
                      <a:pt x="95" y="169"/>
                    </a:lnTo>
                    <a:lnTo>
                      <a:pt x="78" y="167"/>
                    </a:lnTo>
                    <a:lnTo>
                      <a:pt x="69" y="167"/>
                    </a:lnTo>
                    <a:lnTo>
                      <a:pt x="41" y="177"/>
                    </a:lnTo>
                    <a:lnTo>
                      <a:pt x="34" y="172"/>
                    </a:lnTo>
                    <a:lnTo>
                      <a:pt x="28" y="169"/>
                    </a:lnTo>
                    <a:lnTo>
                      <a:pt x="26" y="160"/>
                    </a:lnTo>
                    <a:lnTo>
                      <a:pt x="18" y="153"/>
                    </a:lnTo>
                    <a:lnTo>
                      <a:pt x="12" y="151"/>
                    </a:lnTo>
                    <a:lnTo>
                      <a:pt x="4" y="145"/>
                    </a:lnTo>
                    <a:lnTo>
                      <a:pt x="2" y="139"/>
                    </a:lnTo>
                    <a:lnTo>
                      <a:pt x="4" y="132"/>
                    </a:lnTo>
                    <a:lnTo>
                      <a:pt x="9" y="127"/>
                    </a:lnTo>
                    <a:lnTo>
                      <a:pt x="9" y="117"/>
                    </a:lnTo>
                    <a:lnTo>
                      <a:pt x="9" y="108"/>
                    </a:lnTo>
                    <a:lnTo>
                      <a:pt x="0" y="94"/>
                    </a:lnTo>
                    <a:lnTo>
                      <a:pt x="2" y="87"/>
                    </a:lnTo>
                    <a:lnTo>
                      <a:pt x="12" y="68"/>
                    </a:lnTo>
                    <a:lnTo>
                      <a:pt x="14" y="53"/>
                    </a:lnTo>
                    <a:lnTo>
                      <a:pt x="22" y="4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Freeform 35"/>
              <p:cNvSpPr>
                <a:spLocks/>
              </p:cNvSpPr>
              <p:nvPr/>
            </p:nvSpPr>
            <p:spPr bwMode="auto">
              <a:xfrm>
                <a:off x="1608" y="1788"/>
                <a:ext cx="357" cy="369"/>
              </a:xfrm>
              <a:custGeom>
                <a:avLst/>
                <a:gdLst>
                  <a:gd name="T0" fmla="*/ 108 w 289"/>
                  <a:gd name="T1" fmla="*/ 118 h 278"/>
                  <a:gd name="T2" fmla="*/ 110 w 289"/>
                  <a:gd name="T3" fmla="*/ 150 h 278"/>
                  <a:gd name="T4" fmla="*/ 115 w 289"/>
                  <a:gd name="T5" fmla="*/ 184 h 278"/>
                  <a:gd name="T6" fmla="*/ 122 w 289"/>
                  <a:gd name="T7" fmla="*/ 212 h 278"/>
                  <a:gd name="T8" fmla="*/ 159 w 289"/>
                  <a:gd name="T9" fmla="*/ 238 h 278"/>
                  <a:gd name="T10" fmla="*/ 174 w 289"/>
                  <a:gd name="T11" fmla="*/ 240 h 278"/>
                  <a:gd name="T12" fmla="*/ 178 w 289"/>
                  <a:gd name="T13" fmla="*/ 257 h 278"/>
                  <a:gd name="T14" fmla="*/ 168 w 289"/>
                  <a:gd name="T15" fmla="*/ 272 h 278"/>
                  <a:gd name="T16" fmla="*/ 201 w 289"/>
                  <a:gd name="T17" fmla="*/ 277 h 278"/>
                  <a:gd name="T18" fmla="*/ 246 w 289"/>
                  <a:gd name="T19" fmla="*/ 251 h 278"/>
                  <a:gd name="T20" fmla="*/ 265 w 289"/>
                  <a:gd name="T21" fmla="*/ 244 h 278"/>
                  <a:gd name="T22" fmla="*/ 277 w 289"/>
                  <a:gd name="T23" fmla="*/ 208 h 278"/>
                  <a:gd name="T24" fmla="*/ 267 w 289"/>
                  <a:gd name="T25" fmla="*/ 182 h 278"/>
                  <a:gd name="T26" fmla="*/ 253 w 289"/>
                  <a:gd name="T27" fmla="*/ 146 h 278"/>
                  <a:gd name="T28" fmla="*/ 242 w 289"/>
                  <a:gd name="T29" fmla="*/ 113 h 278"/>
                  <a:gd name="T30" fmla="*/ 234 w 289"/>
                  <a:gd name="T31" fmla="*/ 92 h 278"/>
                  <a:gd name="T32" fmla="*/ 214 w 289"/>
                  <a:gd name="T33" fmla="*/ 73 h 278"/>
                  <a:gd name="T34" fmla="*/ 203 w 289"/>
                  <a:gd name="T35" fmla="*/ 73 h 278"/>
                  <a:gd name="T36" fmla="*/ 161 w 289"/>
                  <a:gd name="T37" fmla="*/ 47 h 278"/>
                  <a:gd name="T38" fmla="*/ 135 w 289"/>
                  <a:gd name="T39" fmla="*/ 25 h 278"/>
                  <a:gd name="T40" fmla="*/ 102 w 289"/>
                  <a:gd name="T41" fmla="*/ 0 h 278"/>
                  <a:gd name="T42" fmla="*/ 90 w 289"/>
                  <a:gd name="T43" fmla="*/ 30 h 278"/>
                  <a:gd name="T44" fmla="*/ 81 w 289"/>
                  <a:gd name="T45" fmla="*/ 23 h 278"/>
                  <a:gd name="T46" fmla="*/ 67 w 289"/>
                  <a:gd name="T47" fmla="*/ 9 h 278"/>
                  <a:gd name="T48" fmla="*/ 46 w 289"/>
                  <a:gd name="T49" fmla="*/ 2 h 278"/>
                  <a:gd name="T50" fmla="*/ 21 w 289"/>
                  <a:gd name="T51" fmla="*/ 13 h 278"/>
                  <a:gd name="T52" fmla="*/ 5 w 289"/>
                  <a:gd name="T53" fmla="*/ 34 h 278"/>
                  <a:gd name="T54" fmla="*/ 11 w 289"/>
                  <a:gd name="T55" fmla="*/ 54 h 278"/>
                  <a:gd name="T56" fmla="*/ 18 w 289"/>
                  <a:gd name="T57" fmla="*/ 51 h 278"/>
                  <a:gd name="T58" fmla="*/ 42 w 289"/>
                  <a:gd name="T59" fmla="*/ 51 h 278"/>
                  <a:gd name="T60" fmla="*/ 44 w 289"/>
                  <a:gd name="T61" fmla="*/ 70 h 278"/>
                  <a:gd name="T62" fmla="*/ 36 w 289"/>
                  <a:gd name="T63" fmla="*/ 63 h 278"/>
                  <a:gd name="T64" fmla="*/ 32 w 289"/>
                  <a:gd name="T65" fmla="*/ 70 h 278"/>
                  <a:gd name="T66" fmla="*/ 23 w 289"/>
                  <a:gd name="T67" fmla="*/ 75 h 278"/>
                  <a:gd name="T68" fmla="*/ 42 w 289"/>
                  <a:gd name="T69" fmla="*/ 92 h 278"/>
                  <a:gd name="T70" fmla="*/ 51 w 289"/>
                  <a:gd name="T71" fmla="*/ 101 h 278"/>
                  <a:gd name="T72" fmla="*/ 69 w 289"/>
                  <a:gd name="T73" fmla="*/ 113 h 278"/>
                  <a:gd name="T74" fmla="*/ 81 w 289"/>
                  <a:gd name="T75" fmla="*/ 11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9" h="278">
                    <a:moveTo>
                      <a:pt x="102" y="113"/>
                    </a:moveTo>
                    <a:lnTo>
                      <a:pt x="108" y="118"/>
                    </a:lnTo>
                    <a:lnTo>
                      <a:pt x="104" y="135"/>
                    </a:lnTo>
                    <a:lnTo>
                      <a:pt x="110" y="150"/>
                    </a:lnTo>
                    <a:lnTo>
                      <a:pt x="113" y="163"/>
                    </a:lnTo>
                    <a:lnTo>
                      <a:pt x="115" y="184"/>
                    </a:lnTo>
                    <a:lnTo>
                      <a:pt x="120" y="201"/>
                    </a:lnTo>
                    <a:lnTo>
                      <a:pt x="122" y="212"/>
                    </a:lnTo>
                    <a:lnTo>
                      <a:pt x="131" y="219"/>
                    </a:lnTo>
                    <a:lnTo>
                      <a:pt x="159" y="238"/>
                    </a:lnTo>
                    <a:lnTo>
                      <a:pt x="166" y="240"/>
                    </a:lnTo>
                    <a:lnTo>
                      <a:pt x="174" y="240"/>
                    </a:lnTo>
                    <a:lnTo>
                      <a:pt x="182" y="251"/>
                    </a:lnTo>
                    <a:lnTo>
                      <a:pt x="178" y="257"/>
                    </a:lnTo>
                    <a:lnTo>
                      <a:pt x="170" y="262"/>
                    </a:lnTo>
                    <a:lnTo>
                      <a:pt x="168" y="272"/>
                    </a:lnTo>
                    <a:lnTo>
                      <a:pt x="182" y="274"/>
                    </a:lnTo>
                    <a:lnTo>
                      <a:pt x="201" y="277"/>
                    </a:lnTo>
                    <a:lnTo>
                      <a:pt x="209" y="267"/>
                    </a:lnTo>
                    <a:lnTo>
                      <a:pt x="246" y="251"/>
                    </a:lnTo>
                    <a:lnTo>
                      <a:pt x="253" y="244"/>
                    </a:lnTo>
                    <a:lnTo>
                      <a:pt x="265" y="244"/>
                    </a:lnTo>
                    <a:lnTo>
                      <a:pt x="288" y="231"/>
                    </a:lnTo>
                    <a:lnTo>
                      <a:pt x="277" y="208"/>
                    </a:lnTo>
                    <a:lnTo>
                      <a:pt x="277" y="201"/>
                    </a:lnTo>
                    <a:lnTo>
                      <a:pt x="267" y="182"/>
                    </a:lnTo>
                    <a:lnTo>
                      <a:pt x="263" y="163"/>
                    </a:lnTo>
                    <a:lnTo>
                      <a:pt x="253" y="146"/>
                    </a:lnTo>
                    <a:lnTo>
                      <a:pt x="248" y="127"/>
                    </a:lnTo>
                    <a:lnTo>
                      <a:pt x="242" y="113"/>
                    </a:lnTo>
                    <a:lnTo>
                      <a:pt x="238" y="96"/>
                    </a:lnTo>
                    <a:lnTo>
                      <a:pt x="234" y="92"/>
                    </a:lnTo>
                    <a:lnTo>
                      <a:pt x="223" y="79"/>
                    </a:lnTo>
                    <a:lnTo>
                      <a:pt x="214" y="73"/>
                    </a:lnTo>
                    <a:lnTo>
                      <a:pt x="209" y="73"/>
                    </a:lnTo>
                    <a:lnTo>
                      <a:pt x="203" y="73"/>
                    </a:lnTo>
                    <a:lnTo>
                      <a:pt x="186" y="63"/>
                    </a:lnTo>
                    <a:lnTo>
                      <a:pt x="161" y="47"/>
                    </a:lnTo>
                    <a:lnTo>
                      <a:pt x="147" y="32"/>
                    </a:lnTo>
                    <a:lnTo>
                      <a:pt x="135" y="25"/>
                    </a:lnTo>
                    <a:lnTo>
                      <a:pt x="122" y="11"/>
                    </a:lnTo>
                    <a:lnTo>
                      <a:pt x="102" y="0"/>
                    </a:lnTo>
                    <a:lnTo>
                      <a:pt x="94" y="28"/>
                    </a:lnTo>
                    <a:lnTo>
                      <a:pt x="90" y="30"/>
                    </a:lnTo>
                    <a:lnTo>
                      <a:pt x="85" y="28"/>
                    </a:lnTo>
                    <a:lnTo>
                      <a:pt x="81" y="23"/>
                    </a:lnTo>
                    <a:lnTo>
                      <a:pt x="69" y="21"/>
                    </a:lnTo>
                    <a:lnTo>
                      <a:pt x="67" y="9"/>
                    </a:lnTo>
                    <a:lnTo>
                      <a:pt x="65" y="4"/>
                    </a:lnTo>
                    <a:lnTo>
                      <a:pt x="46" y="2"/>
                    </a:lnTo>
                    <a:lnTo>
                      <a:pt x="34" y="9"/>
                    </a:lnTo>
                    <a:lnTo>
                      <a:pt x="21" y="13"/>
                    </a:lnTo>
                    <a:lnTo>
                      <a:pt x="11" y="28"/>
                    </a:lnTo>
                    <a:lnTo>
                      <a:pt x="5" y="34"/>
                    </a:lnTo>
                    <a:lnTo>
                      <a:pt x="0" y="42"/>
                    </a:lnTo>
                    <a:lnTo>
                      <a:pt x="11" y="54"/>
                    </a:lnTo>
                    <a:lnTo>
                      <a:pt x="16" y="54"/>
                    </a:lnTo>
                    <a:lnTo>
                      <a:pt x="18" y="51"/>
                    </a:lnTo>
                    <a:lnTo>
                      <a:pt x="34" y="49"/>
                    </a:lnTo>
                    <a:lnTo>
                      <a:pt x="42" y="51"/>
                    </a:lnTo>
                    <a:lnTo>
                      <a:pt x="46" y="60"/>
                    </a:lnTo>
                    <a:lnTo>
                      <a:pt x="44" y="70"/>
                    </a:lnTo>
                    <a:lnTo>
                      <a:pt x="39" y="68"/>
                    </a:lnTo>
                    <a:lnTo>
                      <a:pt x="36" y="63"/>
                    </a:lnTo>
                    <a:lnTo>
                      <a:pt x="36" y="66"/>
                    </a:lnTo>
                    <a:lnTo>
                      <a:pt x="32" y="70"/>
                    </a:lnTo>
                    <a:lnTo>
                      <a:pt x="30" y="70"/>
                    </a:lnTo>
                    <a:lnTo>
                      <a:pt x="23" y="75"/>
                    </a:lnTo>
                    <a:lnTo>
                      <a:pt x="23" y="84"/>
                    </a:lnTo>
                    <a:lnTo>
                      <a:pt x="42" y="92"/>
                    </a:lnTo>
                    <a:lnTo>
                      <a:pt x="46" y="99"/>
                    </a:lnTo>
                    <a:lnTo>
                      <a:pt x="51" y="101"/>
                    </a:lnTo>
                    <a:lnTo>
                      <a:pt x="65" y="105"/>
                    </a:lnTo>
                    <a:lnTo>
                      <a:pt x="69" y="113"/>
                    </a:lnTo>
                    <a:lnTo>
                      <a:pt x="76" y="115"/>
                    </a:lnTo>
                    <a:lnTo>
                      <a:pt x="81" y="118"/>
                    </a:lnTo>
                    <a:lnTo>
                      <a:pt x="102" y="113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aphicFrame>
        <p:nvGraphicFramePr>
          <p:cNvPr id="45" name="Grafico 44"/>
          <p:cNvGraphicFramePr>
            <a:graphicFrameLocks/>
          </p:cNvGraphicFramePr>
          <p:nvPr>
            <p:extLst/>
          </p:nvPr>
        </p:nvGraphicFramePr>
        <p:xfrm>
          <a:off x="4506481" y="993766"/>
          <a:ext cx="4511201" cy="2539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6" name="Grafico 45"/>
          <p:cNvGraphicFramePr>
            <a:graphicFrameLocks/>
          </p:cNvGraphicFramePr>
          <p:nvPr>
            <p:extLst/>
          </p:nvPr>
        </p:nvGraphicFramePr>
        <p:xfrm>
          <a:off x="142892" y="1030783"/>
          <a:ext cx="4263512" cy="274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743" y="4076817"/>
            <a:ext cx="1223650" cy="79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23" y="4833698"/>
            <a:ext cx="1070211" cy="63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4893" y="4926882"/>
            <a:ext cx="1438662" cy="57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234" y="5534977"/>
            <a:ext cx="1689545" cy="52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ttangolo 6"/>
          <p:cNvSpPr>
            <a:spLocks noChangeArrowheads="1"/>
          </p:cNvSpPr>
          <p:nvPr/>
        </p:nvSpPr>
        <p:spPr bwMode="auto">
          <a:xfrm>
            <a:off x="0" y="332656"/>
            <a:ext cx="38578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Apex New Heavy"/>
                <a:cs typeface="Arial" panose="020B0604020202020204" pitchFamily="34" charset="0"/>
              </a:rPr>
              <a:t>The National Technological Cluster on Green Chemistry</a:t>
            </a:r>
            <a:endParaRPr lang="it-IT" sz="2000" b="1" dirty="0">
              <a:solidFill>
                <a:prstClr val="black"/>
              </a:solidFill>
              <a:latin typeface="Arial" panose="020B0604020202020204" pitchFamily="34" charset="0"/>
              <a:ea typeface="Apex New Heavy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594115" y="1997116"/>
            <a:ext cx="1309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400" b="1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R&amp;D 40</a:t>
            </a:r>
            <a:r>
              <a:rPr lang="it-IT" sz="1400" b="1" dirty="0">
                <a:solidFill>
                  <a:srgbClr val="00B050"/>
                </a:solidFill>
                <a:latin typeface="Arial" charset="0"/>
                <a:cs typeface="Arial" charset="0"/>
              </a:rPr>
              <a:t>%</a:t>
            </a:r>
            <a:endParaRPr lang="it-IT" b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296960" y="1945312"/>
            <a:ext cx="19867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Multiple sectors represented: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Chimica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Farmaceutica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Alimentare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Cosmetica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Plastiche</a:t>
            </a:r>
            <a:r>
              <a:rPr lang="it-IT" sz="1200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/>
            </a:r>
            <a:br>
              <a:rPr lang="it-IT" sz="1200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</a:br>
            <a:r>
              <a:rPr lang="it-IT" sz="1200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Fonti </a:t>
            </a:r>
            <a:r>
              <a:rPr lang="it-IT" sz="1200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rinnovabili </a:t>
            </a:r>
            <a:endParaRPr lang="it-IT" sz="1200" dirty="0" smtClean="0">
              <a:solidFill>
                <a:schemeClr val="accent3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B</a:t>
            </a:r>
            <a:r>
              <a:rPr lang="it-IT" sz="1200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iotecnologie industriali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Trasformazione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S</a:t>
            </a:r>
            <a:r>
              <a:rPr lang="it-IT" sz="1200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maltimento</a:t>
            </a:r>
            <a:endParaRPr lang="it-IT" sz="1200" dirty="0">
              <a:solidFill>
                <a:schemeClr val="accent3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062" y="3524615"/>
            <a:ext cx="3719493" cy="4923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err="1" smtClean="0">
                <a:solidFill>
                  <a:schemeClr val="bg1"/>
                </a:solidFill>
              </a:rPr>
              <a:t>Founders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4509" y="1208065"/>
            <a:ext cx="3719493" cy="4923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solidFill>
                  <a:schemeClr val="bg1"/>
                </a:solidFill>
              </a:rPr>
              <a:t>103 </a:t>
            </a:r>
            <a:r>
              <a:rPr lang="it-IT" sz="3600" dirty="0" err="1" smtClean="0">
                <a:solidFill>
                  <a:schemeClr val="bg1"/>
                </a:solidFill>
              </a:rPr>
              <a:t>Members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814002" y="5785595"/>
            <a:ext cx="3719493" cy="8967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>
                <a:solidFill>
                  <a:schemeClr val="bg1"/>
                </a:solidFill>
              </a:rPr>
              <a:t>Regions formally involved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5496570" y="5687620"/>
            <a:ext cx="8676964" cy="2304256"/>
          </a:xfrm>
        </p:spPr>
        <p:txBody>
          <a:bodyPr>
            <a:normAutofit/>
          </a:bodyPr>
          <a:lstStyle/>
          <a:p>
            <a:endParaRPr lang="it-IT" sz="1050" dirty="0" smtClean="0">
              <a:solidFill>
                <a:schemeClr val="accent1"/>
              </a:solidFill>
            </a:endParaRPr>
          </a:p>
          <a:p>
            <a:endParaRPr lang="it-IT" sz="1100" dirty="0" smtClean="0">
              <a:solidFill>
                <a:schemeClr val="accent1"/>
              </a:solidFill>
            </a:endParaRPr>
          </a:p>
        </p:txBody>
      </p:sp>
      <p:pic>
        <p:nvPicPr>
          <p:cNvPr id="4" name="Immagine 5" descr="fascia_alt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795" y="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93571" y="1154347"/>
            <a:ext cx="58408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Interlocutor of National </a:t>
            </a:r>
            <a:r>
              <a:rPr lang="it-IT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Institutions</a:t>
            </a:r>
            <a:r>
              <a:rPr lang="it-IT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25287-B395-7248-A28E-9C627663FB0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ttangolo 6"/>
          <p:cNvSpPr>
            <a:spLocks noChangeArrowheads="1"/>
          </p:cNvSpPr>
          <p:nvPr/>
        </p:nvSpPr>
        <p:spPr bwMode="auto">
          <a:xfrm>
            <a:off x="149425" y="163675"/>
            <a:ext cx="38578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Apex New Heavy"/>
                <a:cs typeface="Arial" panose="020B0604020202020204" pitchFamily="34" charset="0"/>
              </a:rPr>
              <a:t>The National Technological Cluster on Green Chemistry</a:t>
            </a:r>
            <a:endParaRPr lang="it-IT" sz="2000" b="1" dirty="0">
              <a:solidFill>
                <a:prstClr val="black"/>
              </a:solidFill>
              <a:latin typeface="Arial" panose="020B0604020202020204" pitchFamily="34" charset="0"/>
              <a:ea typeface="Apex New Heavy"/>
              <a:cs typeface="Arial" panose="020B0604020202020204" pitchFamily="34" charset="0"/>
            </a:endParaRPr>
          </a:p>
        </p:txBody>
      </p:sp>
      <p:grpSp>
        <p:nvGrpSpPr>
          <p:cNvPr id="43" name="Group 86"/>
          <p:cNvGrpSpPr/>
          <p:nvPr/>
        </p:nvGrpSpPr>
        <p:grpSpPr>
          <a:xfrm rot="20952946">
            <a:off x="325601" y="2272773"/>
            <a:ext cx="1835580" cy="2533427"/>
            <a:chOff x="1959654" y="620688"/>
            <a:chExt cx="4892675" cy="5665065"/>
          </a:xfrm>
        </p:grpSpPr>
        <p:grpSp>
          <p:nvGrpSpPr>
            <p:cNvPr id="44" name="Group 85"/>
            <p:cNvGrpSpPr/>
            <p:nvPr/>
          </p:nvGrpSpPr>
          <p:grpSpPr>
            <a:xfrm>
              <a:off x="1959654" y="821288"/>
              <a:ext cx="4892675" cy="5464465"/>
              <a:chOff x="1959654" y="821288"/>
              <a:chExt cx="4892675" cy="5464465"/>
            </a:xfrm>
          </p:grpSpPr>
          <p:sp>
            <p:nvSpPr>
              <p:cNvPr id="54" name="Freeform 29"/>
              <p:cNvSpPr/>
              <p:nvPr/>
            </p:nvSpPr>
            <p:spPr>
              <a:xfrm>
                <a:off x="2539092" y="3808963"/>
                <a:ext cx="692150" cy="1346200"/>
              </a:xfrm>
              <a:custGeom>
                <a:avLst/>
                <a:gdLst>
                  <a:gd name="connsiteX0" fmla="*/ 521160 w 691722"/>
                  <a:gd name="connsiteY0" fmla="*/ 0 h 1345542"/>
                  <a:gd name="connsiteX1" fmla="*/ 402715 w 691722"/>
                  <a:gd name="connsiteY1" fmla="*/ 47378 h 1345542"/>
                  <a:gd name="connsiteX2" fmla="*/ 383764 w 691722"/>
                  <a:gd name="connsiteY2" fmla="*/ 127921 h 1345542"/>
                  <a:gd name="connsiteX3" fmla="*/ 170562 w 691722"/>
                  <a:gd name="connsiteY3" fmla="*/ 255842 h 1345542"/>
                  <a:gd name="connsiteX4" fmla="*/ 42640 w 691722"/>
                  <a:gd name="connsiteY4" fmla="*/ 251104 h 1345542"/>
                  <a:gd name="connsiteX5" fmla="*/ 33165 w 691722"/>
                  <a:gd name="connsiteY5" fmla="*/ 151610 h 1345542"/>
                  <a:gd name="connsiteX6" fmla="*/ 0 w 691722"/>
                  <a:gd name="connsiteY6" fmla="*/ 289007 h 1345542"/>
                  <a:gd name="connsiteX7" fmla="*/ 56854 w 691722"/>
                  <a:gd name="connsiteY7" fmla="*/ 397977 h 1345542"/>
                  <a:gd name="connsiteX8" fmla="*/ 66329 w 691722"/>
                  <a:gd name="connsiteY8" fmla="*/ 440617 h 1345542"/>
                  <a:gd name="connsiteX9" fmla="*/ 137397 w 691722"/>
                  <a:gd name="connsiteY9" fmla="*/ 492733 h 1345542"/>
                  <a:gd name="connsiteX10" fmla="*/ 118445 w 691722"/>
                  <a:gd name="connsiteY10" fmla="*/ 649082 h 1345542"/>
                  <a:gd name="connsiteX11" fmla="*/ 170562 w 691722"/>
                  <a:gd name="connsiteY11" fmla="*/ 791216 h 1345542"/>
                  <a:gd name="connsiteX12" fmla="*/ 151610 w 691722"/>
                  <a:gd name="connsiteY12" fmla="*/ 881235 h 1345542"/>
                  <a:gd name="connsiteX13" fmla="*/ 194251 w 691722"/>
                  <a:gd name="connsiteY13" fmla="*/ 1061272 h 1345542"/>
                  <a:gd name="connsiteX14" fmla="*/ 14213 w 691722"/>
                  <a:gd name="connsiteY14" fmla="*/ 1156029 h 1345542"/>
                  <a:gd name="connsiteX15" fmla="*/ 146872 w 691722"/>
                  <a:gd name="connsiteY15" fmla="*/ 1170242 h 1345542"/>
                  <a:gd name="connsiteX16" fmla="*/ 132659 w 691722"/>
                  <a:gd name="connsiteY16" fmla="*/ 1222358 h 1345542"/>
                  <a:gd name="connsiteX17" fmla="*/ 170562 w 691722"/>
                  <a:gd name="connsiteY17" fmla="*/ 1236572 h 1345542"/>
                  <a:gd name="connsiteX18" fmla="*/ 236891 w 691722"/>
                  <a:gd name="connsiteY18" fmla="*/ 1345542 h 1345542"/>
                  <a:gd name="connsiteX19" fmla="*/ 303221 w 691722"/>
                  <a:gd name="connsiteY19" fmla="*/ 1288688 h 1345542"/>
                  <a:gd name="connsiteX20" fmla="*/ 374288 w 691722"/>
                  <a:gd name="connsiteY20" fmla="*/ 1241310 h 1345542"/>
                  <a:gd name="connsiteX21" fmla="*/ 360074 w 691722"/>
                  <a:gd name="connsiteY21" fmla="*/ 1108651 h 1345542"/>
                  <a:gd name="connsiteX22" fmla="*/ 573277 w 691722"/>
                  <a:gd name="connsiteY22" fmla="*/ 1156029 h 1345542"/>
                  <a:gd name="connsiteX23" fmla="*/ 668033 w 691722"/>
                  <a:gd name="connsiteY23" fmla="*/ 1122864 h 1345542"/>
                  <a:gd name="connsiteX24" fmla="*/ 634868 w 691722"/>
                  <a:gd name="connsiteY24" fmla="*/ 1047059 h 1345542"/>
                  <a:gd name="connsiteX25" fmla="*/ 634868 w 691722"/>
                  <a:gd name="connsiteY25" fmla="*/ 914400 h 1345542"/>
                  <a:gd name="connsiteX26" fmla="*/ 615917 w 691722"/>
                  <a:gd name="connsiteY26" fmla="*/ 838595 h 1345542"/>
                  <a:gd name="connsiteX27" fmla="*/ 649082 w 691722"/>
                  <a:gd name="connsiteY27" fmla="*/ 724887 h 1345542"/>
                  <a:gd name="connsiteX28" fmla="*/ 630130 w 691722"/>
                  <a:gd name="connsiteY28" fmla="*/ 578014 h 1345542"/>
                  <a:gd name="connsiteX29" fmla="*/ 639606 w 691722"/>
                  <a:gd name="connsiteY29" fmla="*/ 525898 h 1345542"/>
                  <a:gd name="connsiteX30" fmla="*/ 691722 w 691722"/>
                  <a:gd name="connsiteY30" fmla="*/ 487996 h 1345542"/>
                  <a:gd name="connsiteX31" fmla="*/ 601703 w 691722"/>
                  <a:gd name="connsiteY31" fmla="*/ 241629 h 1345542"/>
                  <a:gd name="connsiteX32" fmla="*/ 611179 w 691722"/>
                  <a:gd name="connsiteY32" fmla="*/ 184775 h 1345542"/>
                  <a:gd name="connsiteX33" fmla="*/ 525898 w 691722"/>
                  <a:gd name="connsiteY33" fmla="*/ 80543 h 1345542"/>
                  <a:gd name="connsiteX34" fmla="*/ 521160 w 691722"/>
                  <a:gd name="connsiteY34" fmla="*/ 0 h 134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91722" h="1345542">
                    <a:moveTo>
                      <a:pt x="521160" y="0"/>
                    </a:moveTo>
                    <a:lnTo>
                      <a:pt x="402715" y="47378"/>
                    </a:lnTo>
                    <a:lnTo>
                      <a:pt x="383764" y="127921"/>
                    </a:lnTo>
                    <a:lnTo>
                      <a:pt x="170562" y="255842"/>
                    </a:lnTo>
                    <a:lnTo>
                      <a:pt x="42640" y="251104"/>
                    </a:lnTo>
                    <a:lnTo>
                      <a:pt x="33165" y="151610"/>
                    </a:lnTo>
                    <a:lnTo>
                      <a:pt x="0" y="289007"/>
                    </a:lnTo>
                    <a:lnTo>
                      <a:pt x="56854" y="397977"/>
                    </a:lnTo>
                    <a:lnTo>
                      <a:pt x="66329" y="440617"/>
                    </a:lnTo>
                    <a:lnTo>
                      <a:pt x="137397" y="492733"/>
                    </a:lnTo>
                    <a:lnTo>
                      <a:pt x="118445" y="649082"/>
                    </a:lnTo>
                    <a:lnTo>
                      <a:pt x="170562" y="791216"/>
                    </a:lnTo>
                    <a:lnTo>
                      <a:pt x="151610" y="881235"/>
                    </a:lnTo>
                    <a:lnTo>
                      <a:pt x="194251" y="1061272"/>
                    </a:lnTo>
                    <a:lnTo>
                      <a:pt x="14213" y="1156029"/>
                    </a:lnTo>
                    <a:lnTo>
                      <a:pt x="146872" y="1170242"/>
                    </a:lnTo>
                    <a:lnTo>
                      <a:pt x="132659" y="1222358"/>
                    </a:lnTo>
                    <a:lnTo>
                      <a:pt x="170562" y="1236572"/>
                    </a:lnTo>
                    <a:lnTo>
                      <a:pt x="236891" y="1345542"/>
                    </a:lnTo>
                    <a:lnTo>
                      <a:pt x="303221" y="1288688"/>
                    </a:lnTo>
                    <a:lnTo>
                      <a:pt x="374288" y="1241310"/>
                    </a:lnTo>
                    <a:lnTo>
                      <a:pt x="360074" y="1108651"/>
                    </a:lnTo>
                    <a:lnTo>
                      <a:pt x="573277" y="1156029"/>
                    </a:lnTo>
                    <a:lnTo>
                      <a:pt x="668033" y="1122864"/>
                    </a:lnTo>
                    <a:lnTo>
                      <a:pt x="634868" y="1047059"/>
                    </a:lnTo>
                    <a:lnTo>
                      <a:pt x="634868" y="914400"/>
                    </a:lnTo>
                    <a:lnTo>
                      <a:pt x="615917" y="838595"/>
                    </a:lnTo>
                    <a:lnTo>
                      <a:pt x="649082" y="724887"/>
                    </a:lnTo>
                    <a:lnTo>
                      <a:pt x="630130" y="578014"/>
                    </a:lnTo>
                    <a:lnTo>
                      <a:pt x="639606" y="525898"/>
                    </a:lnTo>
                    <a:lnTo>
                      <a:pt x="691722" y="487996"/>
                    </a:lnTo>
                    <a:lnTo>
                      <a:pt x="601703" y="241629"/>
                    </a:lnTo>
                    <a:lnTo>
                      <a:pt x="611179" y="184775"/>
                    </a:lnTo>
                    <a:lnTo>
                      <a:pt x="525898" y="80543"/>
                    </a:lnTo>
                    <a:lnTo>
                      <a:pt x="521160" y="0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55" name="Freeform 30"/>
              <p:cNvSpPr/>
              <p:nvPr/>
            </p:nvSpPr>
            <p:spPr>
              <a:xfrm>
                <a:off x="4313111" y="5361828"/>
                <a:ext cx="1377950" cy="923925"/>
              </a:xfrm>
              <a:custGeom>
                <a:avLst/>
                <a:gdLst>
                  <a:gd name="connsiteX0" fmla="*/ 198989 w 1378707"/>
                  <a:gd name="connsiteY0" fmla="*/ 232153 h 923876"/>
                  <a:gd name="connsiteX1" fmla="*/ 165824 w 1378707"/>
                  <a:gd name="connsiteY1" fmla="*/ 170562 h 923876"/>
                  <a:gd name="connsiteX2" fmla="*/ 85281 w 1378707"/>
                  <a:gd name="connsiteY2" fmla="*/ 265318 h 923876"/>
                  <a:gd name="connsiteX3" fmla="*/ 0 w 1378707"/>
                  <a:gd name="connsiteY3" fmla="*/ 345861 h 923876"/>
                  <a:gd name="connsiteX4" fmla="*/ 9476 w 1378707"/>
                  <a:gd name="connsiteY4" fmla="*/ 469045 h 923876"/>
                  <a:gd name="connsiteX5" fmla="*/ 142135 w 1378707"/>
                  <a:gd name="connsiteY5" fmla="*/ 506947 h 923876"/>
                  <a:gd name="connsiteX6" fmla="*/ 293745 w 1378707"/>
                  <a:gd name="connsiteY6" fmla="*/ 487996 h 923876"/>
                  <a:gd name="connsiteX7" fmla="*/ 701198 w 1378707"/>
                  <a:gd name="connsiteY7" fmla="*/ 724887 h 923876"/>
                  <a:gd name="connsiteX8" fmla="*/ 800692 w 1378707"/>
                  <a:gd name="connsiteY8" fmla="*/ 686985 h 923876"/>
                  <a:gd name="connsiteX9" fmla="*/ 942827 w 1378707"/>
                  <a:gd name="connsiteY9" fmla="*/ 829119 h 923876"/>
                  <a:gd name="connsiteX10" fmla="*/ 990205 w 1378707"/>
                  <a:gd name="connsiteY10" fmla="*/ 805430 h 923876"/>
                  <a:gd name="connsiteX11" fmla="*/ 1042321 w 1378707"/>
                  <a:gd name="connsiteY11" fmla="*/ 895449 h 923876"/>
                  <a:gd name="connsiteX12" fmla="*/ 1151291 w 1378707"/>
                  <a:gd name="connsiteY12" fmla="*/ 890711 h 923876"/>
                  <a:gd name="connsiteX13" fmla="*/ 1222359 w 1378707"/>
                  <a:gd name="connsiteY13" fmla="*/ 923876 h 923876"/>
                  <a:gd name="connsiteX14" fmla="*/ 1241310 w 1378707"/>
                  <a:gd name="connsiteY14" fmla="*/ 852808 h 923876"/>
                  <a:gd name="connsiteX15" fmla="*/ 1222359 w 1378707"/>
                  <a:gd name="connsiteY15" fmla="*/ 819644 h 923876"/>
                  <a:gd name="connsiteX16" fmla="*/ 1274475 w 1378707"/>
                  <a:gd name="connsiteY16" fmla="*/ 748576 h 923876"/>
                  <a:gd name="connsiteX17" fmla="*/ 1250785 w 1378707"/>
                  <a:gd name="connsiteY17" fmla="*/ 596966 h 923876"/>
                  <a:gd name="connsiteX18" fmla="*/ 1227096 w 1378707"/>
                  <a:gd name="connsiteY18" fmla="*/ 540112 h 923876"/>
                  <a:gd name="connsiteX19" fmla="*/ 1165505 w 1378707"/>
                  <a:gd name="connsiteY19" fmla="*/ 511685 h 923876"/>
                  <a:gd name="connsiteX20" fmla="*/ 1165505 w 1378707"/>
                  <a:gd name="connsiteY20" fmla="*/ 440618 h 923876"/>
                  <a:gd name="connsiteX21" fmla="*/ 1217621 w 1378707"/>
                  <a:gd name="connsiteY21" fmla="*/ 374288 h 923876"/>
                  <a:gd name="connsiteX22" fmla="*/ 1198669 w 1378707"/>
                  <a:gd name="connsiteY22" fmla="*/ 322172 h 923876"/>
                  <a:gd name="connsiteX23" fmla="*/ 1288688 w 1378707"/>
                  <a:gd name="connsiteY23" fmla="*/ 156348 h 923876"/>
                  <a:gd name="connsiteX24" fmla="*/ 1359755 w 1378707"/>
                  <a:gd name="connsiteY24" fmla="*/ 85281 h 923876"/>
                  <a:gd name="connsiteX25" fmla="*/ 1378707 w 1378707"/>
                  <a:gd name="connsiteY25" fmla="*/ 23689 h 923876"/>
                  <a:gd name="connsiteX26" fmla="*/ 1336066 w 1378707"/>
                  <a:gd name="connsiteY26" fmla="*/ 0 h 923876"/>
                  <a:gd name="connsiteX27" fmla="*/ 1250785 w 1378707"/>
                  <a:gd name="connsiteY27" fmla="*/ 56854 h 923876"/>
                  <a:gd name="connsiteX28" fmla="*/ 1151291 w 1378707"/>
                  <a:gd name="connsiteY28" fmla="*/ 71067 h 923876"/>
                  <a:gd name="connsiteX29" fmla="*/ 1070748 w 1378707"/>
                  <a:gd name="connsiteY29" fmla="*/ 127921 h 923876"/>
                  <a:gd name="connsiteX30" fmla="*/ 1013894 w 1378707"/>
                  <a:gd name="connsiteY30" fmla="*/ 85281 h 923876"/>
                  <a:gd name="connsiteX31" fmla="*/ 904924 w 1378707"/>
                  <a:gd name="connsiteY31" fmla="*/ 180037 h 923876"/>
                  <a:gd name="connsiteX32" fmla="*/ 739101 w 1378707"/>
                  <a:gd name="connsiteY32" fmla="*/ 236891 h 923876"/>
                  <a:gd name="connsiteX33" fmla="*/ 606441 w 1378707"/>
                  <a:gd name="connsiteY33" fmla="*/ 213202 h 923876"/>
                  <a:gd name="connsiteX34" fmla="*/ 540112 w 1378707"/>
                  <a:gd name="connsiteY34" fmla="*/ 246367 h 923876"/>
                  <a:gd name="connsiteX35" fmla="*/ 502209 w 1378707"/>
                  <a:gd name="connsiteY35" fmla="*/ 198989 h 923876"/>
                  <a:gd name="connsiteX36" fmla="*/ 431142 w 1378707"/>
                  <a:gd name="connsiteY36" fmla="*/ 208464 h 923876"/>
                  <a:gd name="connsiteX37" fmla="*/ 393239 w 1378707"/>
                  <a:gd name="connsiteY37" fmla="*/ 123183 h 923876"/>
                  <a:gd name="connsiteX38" fmla="*/ 298483 w 1378707"/>
                  <a:gd name="connsiteY38" fmla="*/ 203726 h 923876"/>
                  <a:gd name="connsiteX39" fmla="*/ 198989 w 1378707"/>
                  <a:gd name="connsiteY39" fmla="*/ 232153 h 92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78707" h="923876">
                    <a:moveTo>
                      <a:pt x="198989" y="232153"/>
                    </a:moveTo>
                    <a:lnTo>
                      <a:pt x="165824" y="170562"/>
                    </a:lnTo>
                    <a:lnTo>
                      <a:pt x="85281" y="265318"/>
                    </a:lnTo>
                    <a:lnTo>
                      <a:pt x="0" y="345861"/>
                    </a:lnTo>
                    <a:lnTo>
                      <a:pt x="9476" y="469045"/>
                    </a:lnTo>
                    <a:lnTo>
                      <a:pt x="142135" y="506947"/>
                    </a:lnTo>
                    <a:lnTo>
                      <a:pt x="293745" y="487996"/>
                    </a:lnTo>
                    <a:lnTo>
                      <a:pt x="701198" y="724887"/>
                    </a:lnTo>
                    <a:lnTo>
                      <a:pt x="800692" y="686985"/>
                    </a:lnTo>
                    <a:lnTo>
                      <a:pt x="942827" y="829119"/>
                    </a:lnTo>
                    <a:lnTo>
                      <a:pt x="990205" y="805430"/>
                    </a:lnTo>
                    <a:lnTo>
                      <a:pt x="1042321" y="895449"/>
                    </a:lnTo>
                    <a:lnTo>
                      <a:pt x="1151291" y="890711"/>
                    </a:lnTo>
                    <a:lnTo>
                      <a:pt x="1222359" y="923876"/>
                    </a:lnTo>
                    <a:lnTo>
                      <a:pt x="1241310" y="852808"/>
                    </a:lnTo>
                    <a:lnTo>
                      <a:pt x="1222359" y="819644"/>
                    </a:lnTo>
                    <a:lnTo>
                      <a:pt x="1274475" y="748576"/>
                    </a:lnTo>
                    <a:lnTo>
                      <a:pt x="1250785" y="596966"/>
                    </a:lnTo>
                    <a:lnTo>
                      <a:pt x="1227096" y="540112"/>
                    </a:lnTo>
                    <a:lnTo>
                      <a:pt x="1165505" y="511685"/>
                    </a:lnTo>
                    <a:lnTo>
                      <a:pt x="1165505" y="440618"/>
                    </a:lnTo>
                    <a:lnTo>
                      <a:pt x="1217621" y="374288"/>
                    </a:lnTo>
                    <a:lnTo>
                      <a:pt x="1198669" y="322172"/>
                    </a:lnTo>
                    <a:lnTo>
                      <a:pt x="1288688" y="156348"/>
                    </a:lnTo>
                    <a:lnTo>
                      <a:pt x="1359755" y="85281"/>
                    </a:lnTo>
                    <a:lnTo>
                      <a:pt x="1378707" y="23689"/>
                    </a:lnTo>
                    <a:lnTo>
                      <a:pt x="1336066" y="0"/>
                    </a:lnTo>
                    <a:lnTo>
                      <a:pt x="1250785" y="56854"/>
                    </a:lnTo>
                    <a:lnTo>
                      <a:pt x="1151291" y="71067"/>
                    </a:lnTo>
                    <a:lnTo>
                      <a:pt x="1070748" y="127921"/>
                    </a:lnTo>
                    <a:lnTo>
                      <a:pt x="1013894" y="85281"/>
                    </a:lnTo>
                    <a:lnTo>
                      <a:pt x="904924" y="180037"/>
                    </a:lnTo>
                    <a:lnTo>
                      <a:pt x="739101" y="236891"/>
                    </a:lnTo>
                    <a:lnTo>
                      <a:pt x="606441" y="213202"/>
                    </a:lnTo>
                    <a:lnTo>
                      <a:pt x="540112" y="246367"/>
                    </a:lnTo>
                    <a:lnTo>
                      <a:pt x="502209" y="198989"/>
                    </a:lnTo>
                    <a:lnTo>
                      <a:pt x="431142" y="208464"/>
                    </a:lnTo>
                    <a:lnTo>
                      <a:pt x="393239" y="123183"/>
                    </a:lnTo>
                    <a:lnTo>
                      <a:pt x="298483" y="203726"/>
                    </a:lnTo>
                    <a:lnTo>
                      <a:pt x="198989" y="232153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56" name="Freeform 31"/>
              <p:cNvSpPr/>
              <p:nvPr/>
            </p:nvSpPr>
            <p:spPr>
              <a:xfrm>
                <a:off x="2299379" y="2000801"/>
                <a:ext cx="954088" cy="485775"/>
              </a:xfrm>
              <a:custGeom>
                <a:avLst/>
                <a:gdLst>
                  <a:gd name="connsiteX0" fmla="*/ 66907 w 955288"/>
                  <a:gd name="connsiteY0" fmla="*/ 312234 h 486937"/>
                  <a:gd name="connsiteX1" fmla="*/ 0 w 955288"/>
                  <a:gd name="connsiteY1" fmla="*/ 375425 h 486937"/>
                  <a:gd name="connsiteX2" fmla="*/ 11151 w 955288"/>
                  <a:gd name="connsiteY2" fmla="*/ 486937 h 486937"/>
                  <a:gd name="connsiteX3" fmla="*/ 66907 w 955288"/>
                  <a:gd name="connsiteY3" fmla="*/ 446049 h 486937"/>
                  <a:gd name="connsiteX4" fmla="*/ 115229 w 955288"/>
                  <a:gd name="connsiteY4" fmla="*/ 464634 h 486937"/>
                  <a:gd name="connsiteX5" fmla="*/ 345688 w 955288"/>
                  <a:gd name="connsiteY5" fmla="*/ 215590 h 486937"/>
                  <a:gd name="connsiteX6" fmla="*/ 386576 w 955288"/>
                  <a:gd name="connsiteY6" fmla="*/ 156117 h 486937"/>
                  <a:gd name="connsiteX7" fmla="*/ 498088 w 955288"/>
                  <a:gd name="connsiteY7" fmla="*/ 111512 h 486937"/>
                  <a:gd name="connsiteX8" fmla="*/ 564995 w 955288"/>
                  <a:gd name="connsiteY8" fmla="*/ 163551 h 486937"/>
                  <a:gd name="connsiteX9" fmla="*/ 713678 w 955288"/>
                  <a:gd name="connsiteY9" fmla="*/ 230459 h 486937"/>
                  <a:gd name="connsiteX10" fmla="*/ 851210 w 955288"/>
                  <a:gd name="connsiteY10" fmla="*/ 286215 h 486937"/>
                  <a:gd name="connsiteX11" fmla="*/ 955288 w 955288"/>
                  <a:gd name="connsiteY11" fmla="*/ 286215 h 486937"/>
                  <a:gd name="connsiteX12" fmla="*/ 802888 w 955288"/>
                  <a:gd name="connsiteY12" fmla="*/ 104078 h 486937"/>
                  <a:gd name="connsiteX13" fmla="*/ 739698 w 955288"/>
                  <a:gd name="connsiteY13" fmla="*/ 89210 h 486937"/>
                  <a:gd name="connsiteX14" fmla="*/ 728546 w 955288"/>
                  <a:gd name="connsiteY14" fmla="*/ 22303 h 486937"/>
                  <a:gd name="connsiteX15" fmla="*/ 646771 w 955288"/>
                  <a:gd name="connsiteY15" fmla="*/ 0 h 486937"/>
                  <a:gd name="connsiteX16" fmla="*/ 620751 w 955288"/>
                  <a:gd name="connsiteY16" fmla="*/ 37171 h 486937"/>
                  <a:gd name="connsiteX17" fmla="*/ 561278 w 955288"/>
                  <a:gd name="connsiteY17" fmla="*/ 3717 h 486937"/>
                  <a:gd name="connsiteX18" fmla="*/ 524107 w 955288"/>
                  <a:gd name="connsiteY18" fmla="*/ 14868 h 486937"/>
                  <a:gd name="connsiteX19" fmla="*/ 490654 w 955288"/>
                  <a:gd name="connsiteY19" fmla="*/ 74342 h 486937"/>
                  <a:gd name="connsiteX20" fmla="*/ 434898 w 955288"/>
                  <a:gd name="connsiteY20" fmla="*/ 14868 h 486937"/>
                  <a:gd name="connsiteX21" fmla="*/ 375424 w 955288"/>
                  <a:gd name="connsiteY21" fmla="*/ 66907 h 486937"/>
                  <a:gd name="connsiteX22" fmla="*/ 304800 w 955288"/>
                  <a:gd name="connsiteY22" fmla="*/ 66907 h 486937"/>
                  <a:gd name="connsiteX23" fmla="*/ 219307 w 955288"/>
                  <a:gd name="connsiteY23" fmla="*/ 126381 h 486937"/>
                  <a:gd name="connsiteX24" fmla="*/ 211873 w 955288"/>
                  <a:gd name="connsiteY24" fmla="*/ 263912 h 486937"/>
                  <a:gd name="connsiteX25" fmla="*/ 185854 w 955288"/>
                  <a:gd name="connsiteY25" fmla="*/ 304800 h 486937"/>
                  <a:gd name="connsiteX26" fmla="*/ 66907 w 955288"/>
                  <a:gd name="connsiteY26" fmla="*/ 312234 h 48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55288" h="486937">
                    <a:moveTo>
                      <a:pt x="66907" y="312234"/>
                    </a:moveTo>
                    <a:lnTo>
                      <a:pt x="0" y="375425"/>
                    </a:lnTo>
                    <a:lnTo>
                      <a:pt x="11151" y="486937"/>
                    </a:lnTo>
                    <a:lnTo>
                      <a:pt x="66907" y="446049"/>
                    </a:lnTo>
                    <a:lnTo>
                      <a:pt x="115229" y="464634"/>
                    </a:lnTo>
                    <a:lnTo>
                      <a:pt x="345688" y="215590"/>
                    </a:lnTo>
                    <a:lnTo>
                      <a:pt x="386576" y="156117"/>
                    </a:lnTo>
                    <a:lnTo>
                      <a:pt x="498088" y="111512"/>
                    </a:lnTo>
                    <a:lnTo>
                      <a:pt x="564995" y="163551"/>
                    </a:lnTo>
                    <a:lnTo>
                      <a:pt x="713678" y="230459"/>
                    </a:lnTo>
                    <a:lnTo>
                      <a:pt x="851210" y="286215"/>
                    </a:lnTo>
                    <a:lnTo>
                      <a:pt x="955288" y="286215"/>
                    </a:lnTo>
                    <a:lnTo>
                      <a:pt x="802888" y="104078"/>
                    </a:lnTo>
                    <a:lnTo>
                      <a:pt x="739698" y="89210"/>
                    </a:lnTo>
                    <a:lnTo>
                      <a:pt x="728546" y="22303"/>
                    </a:lnTo>
                    <a:lnTo>
                      <a:pt x="646771" y="0"/>
                    </a:lnTo>
                    <a:lnTo>
                      <a:pt x="620751" y="37171"/>
                    </a:lnTo>
                    <a:lnTo>
                      <a:pt x="561278" y="3717"/>
                    </a:lnTo>
                    <a:lnTo>
                      <a:pt x="524107" y="14868"/>
                    </a:lnTo>
                    <a:lnTo>
                      <a:pt x="490654" y="74342"/>
                    </a:lnTo>
                    <a:lnTo>
                      <a:pt x="434898" y="14868"/>
                    </a:lnTo>
                    <a:lnTo>
                      <a:pt x="375424" y="66907"/>
                    </a:lnTo>
                    <a:lnTo>
                      <a:pt x="304800" y="66907"/>
                    </a:lnTo>
                    <a:lnTo>
                      <a:pt x="219307" y="126381"/>
                    </a:lnTo>
                    <a:lnTo>
                      <a:pt x="211873" y="263912"/>
                    </a:lnTo>
                    <a:lnTo>
                      <a:pt x="185854" y="304800"/>
                    </a:lnTo>
                    <a:lnTo>
                      <a:pt x="66907" y="31223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57" name="Freeform 32"/>
              <p:cNvSpPr/>
              <p:nvPr/>
            </p:nvSpPr>
            <p:spPr>
              <a:xfrm>
                <a:off x="1959654" y="1000676"/>
                <a:ext cx="982663" cy="1316037"/>
              </a:xfrm>
              <a:custGeom>
                <a:avLst/>
                <a:gdLst>
                  <a:gd name="connsiteX0" fmla="*/ 981308 w 981308"/>
                  <a:gd name="connsiteY0" fmla="*/ 985025 h 1315844"/>
                  <a:gd name="connsiteX1" fmla="*/ 977591 w 981308"/>
                  <a:gd name="connsiteY1" fmla="*/ 921835 h 1315844"/>
                  <a:gd name="connsiteX2" fmla="*/ 877230 w 981308"/>
                  <a:gd name="connsiteY2" fmla="*/ 828908 h 1315844"/>
                  <a:gd name="connsiteX3" fmla="*/ 840059 w 981308"/>
                  <a:gd name="connsiteY3" fmla="*/ 773152 h 1315844"/>
                  <a:gd name="connsiteX4" fmla="*/ 765717 w 981308"/>
                  <a:gd name="connsiteY4" fmla="*/ 780586 h 1315844"/>
                  <a:gd name="connsiteX5" fmla="*/ 721113 w 981308"/>
                  <a:gd name="connsiteY5" fmla="*/ 743415 h 1315844"/>
                  <a:gd name="connsiteX6" fmla="*/ 721113 w 981308"/>
                  <a:gd name="connsiteY6" fmla="*/ 613318 h 1315844"/>
                  <a:gd name="connsiteX7" fmla="*/ 758283 w 981308"/>
                  <a:gd name="connsiteY7" fmla="*/ 631903 h 1315844"/>
                  <a:gd name="connsiteX8" fmla="*/ 817756 w 981308"/>
                  <a:gd name="connsiteY8" fmla="*/ 572430 h 1315844"/>
                  <a:gd name="connsiteX9" fmla="*/ 754566 w 981308"/>
                  <a:gd name="connsiteY9" fmla="*/ 401444 h 1315844"/>
                  <a:gd name="connsiteX10" fmla="*/ 713678 w 981308"/>
                  <a:gd name="connsiteY10" fmla="*/ 390293 h 1315844"/>
                  <a:gd name="connsiteX11" fmla="*/ 750849 w 981308"/>
                  <a:gd name="connsiteY11" fmla="*/ 323386 h 1315844"/>
                  <a:gd name="connsiteX12" fmla="*/ 750849 w 981308"/>
                  <a:gd name="connsiteY12" fmla="*/ 271347 h 1315844"/>
                  <a:gd name="connsiteX13" fmla="*/ 814039 w 981308"/>
                  <a:gd name="connsiteY13" fmla="*/ 252761 h 1315844"/>
                  <a:gd name="connsiteX14" fmla="*/ 795454 w 981308"/>
                  <a:gd name="connsiteY14" fmla="*/ 156118 h 1315844"/>
                  <a:gd name="connsiteX15" fmla="*/ 743415 w 981308"/>
                  <a:gd name="connsiteY15" fmla="*/ 163552 h 1315844"/>
                  <a:gd name="connsiteX16" fmla="*/ 735981 w 981308"/>
                  <a:gd name="connsiteY16" fmla="*/ 133815 h 1315844"/>
                  <a:gd name="connsiteX17" fmla="*/ 676508 w 981308"/>
                  <a:gd name="connsiteY17" fmla="*/ 96644 h 1315844"/>
                  <a:gd name="connsiteX18" fmla="*/ 669074 w 981308"/>
                  <a:gd name="connsiteY18" fmla="*/ 0 h 1315844"/>
                  <a:gd name="connsiteX19" fmla="*/ 516674 w 981308"/>
                  <a:gd name="connsiteY19" fmla="*/ 111513 h 1315844"/>
                  <a:gd name="connsiteX20" fmla="*/ 538976 w 981308"/>
                  <a:gd name="connsiteY20" fmla="*/ 256479 h 1315844"/>
                  <a:gd name="connsiteX21" fmla="*/ 472069 w 981308"/>
                  <a:gd name="connsiteY21" fmla="*/ 263913 h 1315844"/>
                  <a:gd name="connsiteX22" fmla="*/ 460917 w 981308"/>
                  <a:gd name="connsiteY22" fmla="*/ 390293 h 1315844"/>
                  <a:gd name="connsiteX23" fmla="*/ 494371 w 981308"/>
                  <a:gd name="connsiteY23" fmla="*/ 453483 h 1315844"/>
                  <a:gd name="connsiteX24" fmla="*/ 386576 w 981308"/>
                  <a:gd name="connsiteY24" fmla="*/ 512957 h 1315844"/>
                  <a:gd name="connsiteX25" fmla="*/ 271347 w 981308"/>
                  <a:gd name="connsiteY25" fmla="*/ 505522 h 1315844"/>
                  <a:gd name="connsiteX26" fmla="*/ 170986 w 981308"/>
                  <a:gd name="connsiteY26" fmla="*/ 538976 h 1315844"/>
                  <a:gd name="connsiteX27" fmla="*/ 185854 w 981308"/>
                  <a:gd name="connsiteY27" fmla="*/ 650488 h 1315844"/>
                  <a:gd name="connsiteX28" fmla="*/ 74342 w 981308"/>
                  <a:gd name="connsiteY28" fmla="*/ 728547 h 1315844"/>
                  <a:gd name="connsiteX29" fmla="*/ 0 w 981308"/>
                  <a:gd name="connsiteY29" fmla="*/ 735981 h 1315844"/>
                  <a:gd name="connsiteX30" fmla="*/ 81776 w 981308"/>
                  <a:gd name="connsiteY30" fmla="*/ 888381 h 1315844"/>
                  <a:gd name="connsiteX31" fmla="*/ 133815 w 981308"/>
                  <a:gd name="connsiteY31" fmla="*/ 925552 h 1315844"/>
                  <a:gd name="connsiteX32" fmla="*/ 126381 w 981308"/>
                  <a:gd name="connsiteY32" fmla="*/ 977591 h 1315844"/>
                  <a:gd name="connsiteX33" fmla="*/ 70625 w 981308"/>
                  <a:gd name="connsiteY33" fmla="*/ 1007327 h 1315844"/>
                  <a:gd name="connsiteX34" fmla="*/ 104078 w 981308"/>
                  <a:gd name="connsiteY34" fmla="*/ 1037064 h 1315844"/>
                  <a:gd name="connsiteX35" fmla="*/ 85493 w 981308"/>
                  <a:gd name="connsiteY35" fmla="*/ 1129991 h 1315844"/>
                  <a:gd name="connsiteX36" fmla="*/ 118947 w 981308"/>
                  <a:gd name="connsiteY36" fmla="*/ 1204332 h 1315844"/>
                  <a:gd name="connsiteX37" fmla="*/ 241610 w 981308"/>
                  <a:gd name="connsiteY37" fmla="*/ 1260088 h 1315844"/>
                  <a:gd name="connsiteX38" fmla="*/ 386576 w 981308"/>
                  <a:gd name="connsiteY38" fmla="*/ 1263805 h 1315844"/>
                  <a:gd name="connsiteX39" fmla="*/ 412596 w 981308"/>
                  <a:gd name="connsiteY39" fmla="*/ 1315844 h 1315844"/>
                  <a:gd name="connsiteX40" fmla="*/ 524108 w 981308"/>
                  <a:gd name="connsiteY40" fmla="*/ 1286108 h 1315844"/>
                  <a:gd name="connsiteX41" fmla="*/ 546410 w 981308"/>
                  <a:gd name="connsiteY41" fmla="*/ 1200615 h 1315844"/>
                  <a:gd name="connsiteX42" fmla="*/ 557561 w 981308"/>
                  <a:gd name="connsiteY42" fmla="*/ 1111405 h 1315844"/>
                  <a:gd name="connsiteX43" fmla="*/ 635620 w 981308"/>
                  <a:gd name="connsiteY43" fmla="*/ 1066800 h 1315844"/>
                  <a:gd name="connsiteX44" fmla="*/ 713678 w 981308"/>
                  <a:gd name="connsiteY44" fmla="*/ 1070518 h 1315844"/>
                  <a:gd name="connsiteX45" fmla="*/ 765717 w 981308"/>
                  <a:gd name="connsiteY45" fmla="*/ 1040781 h 1315844"/>
                  <a:gd name="connsiteX46" fmla="*/ 817756 w 981308"/>
                  <a:gd name="connsiteY46" fmla="*/ 1070518 h 1315844"/>
                  <a:gd name="connsiteX47" fmla="*/ 895815 w 981308"/>
                  <a:gd name="connsiteY47" fmla="*/ 1007327 h 1315844"/>
                  <a:gd name="connsiteX48" fmla="*/ 962722 w 981308"/>
                  <a:gd name="connsiteY48" fmla="*/ 1037064 h 1315844"/>
                  <a:gd name="connsiteX49" fmla="*/ 981308 w 981308"/>
                  <a:gd name="connsiteY49" fmla="*/ 985025 h 1315844"/>
                  <a:gd name="connsiteX0" fmla="*/ 981308 w 981308"/>
                  <a:gd name="connsiteY0" fmla="*/ 985025 h 1315844"/>
                  <a:gd name="connsiteX1" fmla="*/ 977591 w 981308"/>
                  <a:gd name="connsiteY1" fmla="*/ 921835 h 1315844"/>
                  <a:gd name="connsiteX2" fmla="*/ 877230 w 981308"/>
                  <a:gd name="connsiteY2" fmla="*/ 828908 h 1315844"/>
                  <a:gd name="connsiteX3" fmla="*/ 840059 w 981308"/>
                  <a:gd name="connsiteY3" fmla="*/ 773152 h 1315844"/>
                  <a:gd name="connsiteX4" fmla="*/ 765717 w 981308"/>
                  <a:gd name="connsiteY4" fmla="*/ 780586 h 1315844"/>
                  <a:gd name="connsiteX5" fmla="*/ 721113 w 981308"/>
                  <a:gd name="connsiteY5" fmla="*/ 743415 h 1315844"/>
                  <a:gd name="connsiteX6" fmla="*/ 721113 w 981308"/>
                  <a:gd name="connsiteY6" fmla="*/ 613318 h 1315844"/>
                  <a:gd name="connsiteX7" fmla="*/ 758283 w 981308"/>
                  <a:gd name="connsiteY7" fmla="*/ 631903 h 1315844"/>
                  <a:gd name="connsiteX8" fmla="*/ 817756 w 981308"/>
                  <a:gd name="connsiteY8" fmla="*/ 572430 h 1315844"/>
                  <a:gd name="connsiteX9" fmla="*/ 754566 w 981308"/>
                  <a:gd name="connsiteY9" fmla="*/ 401444 h 1315844"/>
                  <a:gd name="connsiteX10" fmla="*/ 713678 w 981308"/>
                  <a:gd name="connsiteY10" fmla="*/ 390293 h 1315844"/>
                  <a:gd name="connsiteX11" fmla="*/ 765136 w 981308"/>
                  <a:gd name="connsiteY11" fmla="*/ 337674 h 1315844"/>
                  <a:gd name="connsiteX12" fmla="*/ 750849 w 981308"/>
                  <a:gd name="connsiteY12" fmla="*/ 271347 h 1315844"/>
                  <a:gd name="connsiteX13" fmla="*/ 814039 w 981308"/>
                  <a:gd name="connsiteY13" fmla="*/ 252761 h 1315844"/>
                  <a:gd name="connsiteX14" fmla="*/ 795454 w 981308"/>
                  <a:gd name="connsiteY14" fmla="*/ 156118 h 1315844"/>
                  <a:gd name="connsiteX15" fmla="*/ 743415 w 981308"/>
                  <a:gd name="connsiteY15" fmla="*/ 163552 h 1315844"/>
                  <a:gd name="connsiteX16" fmla="*/ 735981 w 981308"/>
                  <a:gd name="connsiteY16" fmla="*/ 133815 h 1315844"/>
                  <a:gd name="connsiteX17" fmla="*/ 676508 w 981308"/>
                  <a:gd name="connsiteY17" fmla="*/ 96644 h 1315844"/>
                  <a:gd name="connsiteX18" fmla="*/ 669074 w 981308"/>
                  <a:gd name="connsiteY18" fmla="*/ 0 h 1315844"/>
                  <a:gd name="connsiteX19" fmla="*/ 516674 w 981308"/>
                  <a:gd name="connsiteY19" fmla="*/ 111513 h 1315844"/>
                  <a:gd name="connsiteX20" fmla="*/ 538976 w 981308"/>
                  <a:gd name="connsiteY20" fmla="*/ 256479 h 1315844"/>
                  <a:gd name="connsiteX21" fmla="*/ 472069 w 981308"/>
                  <a:gd name="connsiteY21" fmla="*/ 263913 h 1315844"/>
                  <a:gd name="connsiteX22" fmla="*/ 460917 w 981308"/>
                  <a:gd name="connsiteY22" fmla="*/ 390293 h 1315844"/>
                  <a:gd name="connsiteX23" fmla="*/ 494371 w 981308"/>
                  <a:gd name="connsiteY23" fmla="*/ 453483 h 1315844"/>
                  <a:gd name="connsiteX24" fmla="*/ 386576 w 981308"/>
                  <a:gd name="connsiteY24" fmla="*/ 512957 h 1315844"/>
                  <a:gd name="connsiteX25" fmla="*/ 271347 w 981308"/>
                  <a:gd name="connsiteY25" fmla="*/ 505522 h 1315844"/>
                  <a:gd name="connsiteX26" fmla="*/ 170986 w 981308"/>
                  <a:gd name="connsiteY26" fmla="*/ 538976 h 1315844"/>
                  <a:gd name="connsiteX27" fmla="*/ 185854 w 981308"/>
                  <a:gd name="connsiteY27" fmla="*/ 650488 h 1315844"/>
                  <a:gd name="connsiteX28" fmla="*/ 74342 w 981308"/>
                  <a:gd name="connsiteY28" fmla="*/ 728547 h 1315844"/>
                  <a:gd name="connsiteX29" fmla="*/ 0 w 981308"/>
                  <a:gd name="connsiteY29" fmla="*/ 735981 h 1315844"/>
                  <a:gd name="connsiteX30" fmla="*/ 81776 w 981308"/>
                  <a:gd name="connsiteY30" fmla="*/ 888381 h 1315844"/>
                  <a:gd name="connsiteX31" fmla="*/ 133815 w 981308"/>
                  <a:gd name="connsiteY31" fmla="*/ 925552 h 1315844"/>
                  <a:gd name="connsiteX32" fmla="*/ 126381 w 981308"/>
                  <a:gd name="connsiteY32" fmla="*/ 977591 h 1315844"/>
                  <a:gd name="connsiteX33" fmla="*/ 70625 w 981308"/>
                  <a:gd name="connsiteY33" fmla="*/ 1007327 h 1315844"/>
                  <a:gd name="connsiteX34" fmla="*/ 104078 w 981308"/>
                  <a:gd name="connsiteY34" fmla="*/ 1037064 h 1315844"/>
                  <a:gd name="connsiteX35" fmla="*/ 85493 w 981308"/>
                  <a:gd name="connsiteY35" fmla="*/ 1129991 h 1315844"/>
                  <a:gd name="connsiteX36" fmla="*/ 118947 w 981308"/>
                  <a:gd name="connsiteY36" fmla="*/ 1204332 h 1315844"/>
                  <a:gd name="connsiteX37" fmla="*/ 241610 w 981308"/>
                  <a:gd name="connsiteY37" fmla="*/ 1260088 h 1315844"/>
                  <a:gd name="connsiteX38" fmla="*/ 386576 w 981308"/>
                  <a:gd name="connsiteY38" fmla="*/ 1263805 h 1315844"/>
                  <a:gd name="connsiteX39" fmla="*/ 412596 w 981308"/>
                  <a:gd name="connsiteY39" fmla="*/ 1315844 h 1315844"/>
                  <a:gd name="connsiteX40" fmla="*/ 524108 w 981308"/>
                  <a:gd name="connsiteY40" fmla="*/ 1286108 h 1315844"/>
                  <a:gd name="connsiteX41" fmla="*/ 546410 w 981308"/>
                  <a:gd name="connsiteY41" fmla="*/ 1200615 h 1315844"/>
                  <a:gd name="connsiteX42" fmla="*/ 557561 w 981308"/>
                  <a:gd name="connsiteY42" fmla="*/ 1111405 h 1315844"/>
                  <a:gd name="connsiteX43" fmla="*/ 635620 w 981308"/>
                  <a:gd name="connsiteY43" fmla="*/ 1066800 h 1315844"/>
                  <a:gd name="connsiteX44" fmla="*/ 713678 w 981308"/>
                  <a:gd name="connsiteY44" fmla="*/ 1070518 h 1315844"/>
                  <a:gd name="connsiteX45" fmla="*/ 765717 w 981308"/>
                  <a:gd name="connsiteY45" fmla="*/ 1040781 h 1315844"/>
                  <a:gd name="connsiteX46" fmla="*/ 817756 w 981308"/>
                  <a:gd name="connsiteY46" fmla="*/ 1070518 h 1315844"/>
                  <a:gd name="connsiteX47" fmla="*/ 895815 w 981308"/>
                  <a:gd name="connsiteY47" fmla="*/ 1007327 h 1315844"/>
                  <a:gd name="connsiteX48" fmla="*/ 962722 w 981308"/>
                  <a:gd name="connsiteY48" fmla="*/ 1037064 h 1315844"/>
                  <a:gd name="connsiteX49" fmla="*/ 981308 w 981308"/>
                  <a:gd name="connsiteY49" fmla="*/ 985025 h 1315844"/>
                  <a:gd name="connsiteX0" fmla="*/ 981308 w 981308"/>
                  <a:gd name="connsiteY0" fmla="*/ 985025 h 1315844"/>
                  <a:gd name="connsiteX1" fmla="*/ 977591 w 981308"/>
                  <a:gd name="connsiteY1" fmla="*/ 921835 h 1315844"/>
                  <a:gd name="connsiteX2" fmla="*/ 877230 w 981308"/>
                  <a:gd name="connsiteY2" fmla="*/ 828908 h 1315844"/>
                  <a:gd name="connsiteX3" fmla="*/ 840059 w 981308"/>
                  <a:gd name="connsiteY3" fmla="*/ 773152 h 1315844"/>
                  <a:gd name="connsiteX4" fmla="*/ 765717 w 981308"/>
                  <a:gd name="connsiteY4" fmla="*/ 780586 h 1315844"/>
                  <a:gd name="connsiteX5" fmla="*/ 721113 w 981308"/>
                  <a:gd name="connsiteY5" fmla="*/ 743415 h 1315844"/>
                  <a:gd name="connsiteX6" fmla="*/ 721113 w 981308"/>
                  <a:gd name="connsiteY6" fmla="*/ 613318 h 1315844"/>
                  <a:gd name="connsiteX7" fmla="*/ 758283 w 981308"/>
                  <a:gd name="connsiteY7" fmla="*/ 631903 h 1315844"/>
                  <a:gd name="connsiteX8" fmla="*/ 817756 w 981308"/>
                  <a:gd name="connsiteY8" fmla="*/ 572430 h 1315844"/>
                  <a:gd name="connsiteX9" fmla="*/ 754566 w 981308"/>
                  <a:gd name="connsiteY9" fmla="*/ 401444 h 1315844"/>
                  <a:gd name="connsiteX10" fmla="*/ 737490 w 981308"/>
                  <a:gd name="connsiteY10" fmla="*/ 390293 h 1315844"/>
                  <a:gd name="connsiteX11" fmla="*/ 765136 w 981308"/>
                  <a:gd name="connsiteY11" fmla="*/ 337674 h 1315844"/>
                  <a:gd name="connsiteX12" fmla="*/ 750849 w 981308"/>
                  <a:gd name="connsiteY12" fmla="*/ 271347 h 1315844"/>
                  <a:gd name="connsiteX13" fmla="*/ 814039 w 981308"/>
                  <a:gd name="connsiteY13" fmla="*/ 252761 h 1315844"/>
                  <a:gd name="connsiteX14" fmla="*/ 795454 w 981308"/>
                  <a:gd name="connsiteY14" fmla="*/ 156118 h 1315844"/>
                  <a:gd name="connsiteX15" fmla="*/ 743415 w 981308"/>
                  <a:gd name="connsiteY15" fmla="*/ 163552 h 1315844"/>
                  <a:gd name="connsiteX16" fmla="*/ 735981 w 981308"/>
                  <a:gd name="connsiteY16" fmla="*/ 133815 h 1315844"/>
                  <a:gd name="connsiteX17" fmla="*/ 676508 w 981308"/>
                  <a:gd name="connsiteY17" fmla="*/ 96644 h 1315844"/>
                  <a:gd name="connsiteX18" fmla="*/ 669074 w 981308"/>
                  <a:gd name="connsiteY18" fmla="*/ 0 h 1315844"/>
                  <a:gd name="connsiteX19" fmla="*/ 516674 w 981308"/>
                  <a:gd name="connsiteY19" fmla="*/ 111513 h 1315844"/>
                  <a:gd name="connsiteX20" fmla="*/ 538976 w 981308"/>
                  <a:gd name="connsiteY20" fmla="*/ 256479 h 1315844"/>
                  <a:gd name="connsiteX21" fmla="*/ 472069 w 981308"/>
                  <a:gd name="connsiteY21" fmla="*/ 263913 h 1315844"/>
                  <a:gd name="connsiteX22" fmla="*/ 460917 w 981308"/>
                  <a:gd name="connsiteY22" fmla="*/ 390293 h 1315844"/>
                  <a:gd name="connsiteX23" fmla="*/ 494371 w 981308"/>
                  <a:gd name="connsiteY23" fmla="*/ 453483 h 1315844"/>
                  <a:gd name="connsiteX24" fmla="*/ 386576 w 981308"/>
                  <a:gd name="connsiteY24" fmla="*/ 512957 h 1315844"/>
                  <a:gd name="connsiteX25" fmla="*/ 271347 w 981308"/>
                  <a:gd name="connsiteY25" fmla="*/ 505522 h 1315844"/>
                  <a:gd name="connsiteX26" fmla="*/ 170986 w 981308"/>
                  <a:gd name="connsiteY26" fmla="*/ 538976 h 1315844"/>
                  <a:gd name="connsiteX27" fmla="*/ 185854 w 981308"/>
                  <a:gd name="connsiteY27" fmla="*/ 650488 h 1315844"/>
                  <a:gd name="connsiteX28" fmla="*/ 74342 w 981308"/>
                  <a:gd name="connsiteY28" fmla="*/ 728547 h 1315844"/>
                  <a:gd name="connsiteX29" fmla="*/ 0 w 981308"/>
                  <a:gd name="connsiteY29" fmla="*/ 735981 h 1315844"/>
                  <a:gd name="connsiteX30" fmla="*/ 81776 w 981308"/>
                  <a:gd name="connsiteY30" fmla="*/ 888381 h 1315844"/>
                  <a:gd name="connsiteX31" fmla="*/ 133815 w 981308"/>
                  <a:gd name="connsiteY31" fmla="*/ 925552 h 1315844"/>
                  <a:gd name="connsiteX32" fmla="*/ 126381 w 981308"/>
                  <a:gd name="connsiteY32" fmla="*/ 977591 h 1315844"/>
                  <a:gd name="connsiteX33" fmla="*/ 70625 w 981308"/>
                  <a:gd name="connsiteY33" fmla="*/ 1007327 h 1315844"/>
                  <a:gd name="connsiteX34" fmla="*/ 104078 w 981308"/>
                  <a:gd name="connsiteY34" fmla="*/ 1037064 h 1315844"/>
                  <a:gd name="connsiteX35" fmla="*/ 85493 w 981308"/>
                  <a:gd name="connsiteY35" fmla="*/ 1129991 h 1315844"/>
                  <a:gd name="connsiteX36" fmla="*/ 118947 w 981308"/>
                  <a:gd name="connsiteY36" fmla="*/ 1204332 h 1315844"/>
                  <a:gd name="connsiteX37" fmla="*/ 241610 w 981308"/>
                  <a:gd name="connsiteY37" fmla="*/ 1260088 h 1315844"/>
                  <a:gd name="connsiteX38" fmla="*/ 386576 w 981308"/>
                  <a:gd name="connsiteY38" fmla="*/ 1263805 h 1315844"/>
                  <a:gd name="connsiteX39" fmla="*/ 412596 w 981308"/>
                  <a:gd name="connsiteY39" fmla="*/ 1315844 h 1315844"/>
                  <a:gd name="connsiteX40" fmla="*/ 524108 w 981308"/>
                  <a:gd name="connsiteY40" fmla="*/ 1286108 h 1315844"/>
                  <a:gd name="connsiteX41" fmla="*/ 546410 w 981308"/>
                  <a:gd name="connsiteY41" fmla="*/ 1200615 h 1315844"/>
                  <a:gd name="connsiteX42" fmla="*/ 557561 w 981308"/>
                  <a:gd name="connsiteY42" fmla="*/ 1111405 h 1315844"/>
                  <a:gd name="connsiteX43" fmla="*/ 635620 w 981308"/>
                  <a:gd name="connsiteY43" fmla="*/ 1066800 h 1315844"/>
                  <a:gd name="connsiteX44" fmla="*/ 713678 w 981308"/>
                  <a:gd name="connsiteY44" fmla="*/ 1070518 h 1315844"/>
                  <a:gd name="connsiteX45" fmla="*/ 765717 w 981308"/>
                  <a:gd name="connsiteY45" fmla="*/ 1040781 h 1315844"/>
                  <a:gd name="connsiteX46" fmla="*/ 817756 w 981308"/>
                  <a:gd name="connsiteY46" fmla="*/ 1070518 h 1315844"/>
                  <a:gd name="connsiteX47" fmla="*/ 895815 w 981308"/>
                  <a:gd name="connsiteY47" fmla="*/ 1007327 h 1315844"/>
                  <a:gd name="connsiteX48" fmla="*/ 962722 w 981308"/>
                  <a:gd name="connsiteY48" fmla="*/ 1037064 h 1315844"/>
                  <a:gd name="connsiteX49" fmla="*/ 981308 w 981308"/>
                  <a:gd name="connsiteY49" fmla="*/ 985025 h 1315844"/>
                  <a:gd name="connsiteX0" fmla="*/ 981308 w 981308"/>
                  <a:gd name="connsiteY0" fmla="*/ 985025 h 1315844"/>
                  <a:gd name="connsiteX1" fmla="*/ 977591 w 981308"/>
                  <a:gd name="connsiteY1" fmla="*/ 921835 h 1315844"/>
                  <a:gd name="connsiteX2" fmla="*/ 877230 w 981308"/>
                  <a:gd name="connsiteY2" fmla="*/ 828908 h 1315844"/>
                  <a:gd name="connsiteX3" fmla="*/ 840059 w 981308"/>
                  <a:gd name="connsiteY3" fmla="*/ 773152 h 1315844"/>
                  <a:gd name="connsiteX4" fmla="*/ 765717 w 981308"/>
                  <a:gd name="connsiteY4" fmla="*/ 780586 h 1315844"/>
                  <a:gd name="connsiteX5" fmla="*/ 721113 w 981308"/>
                  <a:gd name="connsiteY5" fmla="*/ 743415 h 1315844"/>
                  <a:gd name="connsiteX6" fmla="*/ 721113 w 981308"/>
                  <a:gd name="connsiteY6" fmla="*/ 613318 h 1315844"/>
                  <a:gd name="connsiteX7" fmla="*/ 758283 w 981308"/>
                  <a:gd name="connsiteY7" fmla="*/ 631903 h 1315844"/>
                  <a:gd name="connsiteX8" fmla="*/ 817756 w 981308"/>
                  <a:gd name="connsiteY8" fmla="*/ 572430 h 1315844"/>
                  <a:gd name="connsiteX9" fmla="*/ 754566 w 981308"/>
                  <a:gd name="connsiteY9" fmla="*/ 401444 h 1315844"/>
                  <a:gd name="connsiteX10" fmla="*/ 737490 w 981308"/>
                  <a:gd name="connsiteY10" fmla="*/ 390293 h 1315844"/>
                  <a:gd name="connsiteX11" fmla="*/ 765136 w 981308"/>
                  <a:gd name="connsiteY11" fmla="*/ 337674 h 1315844"/>
                  <a:gd name="connsiteX12" fmla="*/ 750849 w 981308"/>
                  <a:gd name="connsiteY12" fmla="*/ 271347 h 1315844"/>
                  <a:gd name="connsiteX13" fmla="*/ 814039 w 981308"/>
                  <a:gd name="connsiteY13" fmla="*/ 252761 h 1315844"/>
                  <a:gd name="connsiteX14" fmla="*/ 795454 w 981308"/>
                  <a:gd name="connsiteY14" fmla="*/ 156118 h 1315844"/>
                  <a:gd name="connsiteX15" fmla="*/ 743415 w 981308"/>
                  <a:gd name="connsiteY15" fmla="*/ 163552 h 1315844"/>
                  <a:gd name="connsiteX16" fmla="*/ 735981 w 981308"/>
                  <a:gd name="connsiteY16" fmla="*/ 133815 h 1315844"/>
                  <a:gd name="connsiteX17" fmla="*/ 676508 w 981308"/>
                  <a:gd name="connsiteY17" fmla="*/ 96644 h 1315844"/>
                  <a:gd name="connsiteX18" fmla="*/ 669074 w 981308"/>
                  <a:gd name="connsiteY18" fmla="*/ 0 h 1315844"/>
                  <a:gd name="connsiteX19" fmla="*/ 516674 w 981308"/>
                  <a:gd name="connsiteY19" fmla="*/ 111513 h 1315844"/>
                  <a:gd name="connsiteX20" fmla="*/ 538976 w 981308"/>
                  <a:gd name="connsiteY20" fmla="*/ 256479 h 1315844"/>
                  <a:gd name="connsiteX21" fmla="*/ 472069 w 981308"/>
                  <a:gd name="connsiteY21" fmla="*/ 263913 h 1315844"/>
                  <a:gd name="connsiteX22" fmla="*/ 460917 w 981308"/>
                  <a:gd name="connsiteY22" fmla="*/ 390293 h 1315844"/>
                  <a:gd name="connsiteX23" fmla="*/ 494371 w 981308"/>
                  <a:gd name="connsiteY23" fmla="*/ 453483 h 1315844"/>
                  <a:gd name="connsiteX24" fmla="*/ 386576 w 981308"/>
                  <a:gd name="connsiteY24" fmla="*/ 512957 h 1315844"/>
                  <a:gd name="connsiteX25" fmla="*/ 271347 w 981308"/>
                  <a:gd name="connsiteY25" fmla="*/ 505522 h 1315844"/>
                  <a:gd name="connsiteX26" fmla="*/ 170986 w 981308"/>
                  <a:gd name="connsiteY26" fmla="*/ 538976 h 1315844"/>
                  <a:gd name="connsiteX27" fmla="*/ 185854 w 981308"/>
                  <a:gd name="connsiteY27" fmla="*/ 650488 h 1315844"/>
                  <a:gd name="connsiteX28" fmla="*/ 74342 w 981308"/>
                  <a:gd name="connsiteY28" fmla="*/ 728547 h 1315844"/>
                  <a:gd name="connsiteX29" fmla="*/ 0 w 981308"/>
                  <a:gd name="connsiteY29" fmla="*/ 735981 h 1315844"/>
                  <a:gd name="connsiteX30" fmla="*/ 81776 w 981308"/>
                  <a:gd name="connsiteY30" fmla="*/ 888381 h 1315844"/>
                  <a:gd name="connsiteX31" fmla="*/ 133815 w 981308"/>
                  <a:gd name="connsiteY31" fmla="*/ 925552 h 1315844"/>
                  <a:gd name="connsiteX32" fmla="*/ 126381 w 981308"/>
                  <a:gd name="connsiteY32" fmla="*/ 977591 h 1315844"/>
                  <a:gd name="connsiteX33" fmla="*/ 70625 w 981308"/>
                  <a:gd name="connsiteY33" fmla="*/ 1007327 h 1315844"/>
                  <a:gd name="connsiteX34" fmla="*/ 104078 w 981308"/>
                  <a:gd name="connsiteY34" fmla="*/ 1037064 h 1315844"/>
                  <a:gd name="connsiteX35" fmla="*/ 85493 w 981308"/>
                  <a:gd name="connsiteY35" fmla="*/ 1129991 h 1315844"/>
                  <a:gd name="connsiteX36" fmla="*/ 118947 w 981308"/>
                  <a:gd name="connsiteY36" fmla="*/ 1204332 h 1315844"/>
                  <a:gd name="connsiteX37" fmla="*/ 241610 w 981308"/>
                  <a:gd name="connsiteY37" fmla="*/ 1260088 h 1315844"/>
                  <a:gd name="connsiteX38" fmla="*/ 386576 w 981308"/>
                  <a:gd name="connsiteY38" fmla="*/ 1263805 h 1315844"/>
                  <a:gd name="connsiteX39" fmla="*/ 412596 w 981308"/>
                  <a:gd name="connsiteY39" fmla="*/ 1315844 h 1315844"/>
                  <a:gd name="connsiteX40" fmla="*/ 524108 w 981308"/>
                  <a:gd name="connsiteY40" fmla="*/ 1286108 h 1315844"/>
                  <a:gd name="connsiteX41" fmla="*/ 546410 w 981308"/>
                  <a:gd name="connsiteY41" fmla="*/ 1200615 h 1315844"/>
                  <a:gd name="connsiteX42" fmla="*/ 559943 w 981308"/>
                  <a:gd name="connsiteY42" fmla="*/ 1120930 h 1315844"/>
                  <a:gd name="connsiteX43" fmla="*/ 635620 w 981308"/>
                  <a:gd name="connsiteY43" fmla="*/ 1066800 h 1315844"/>
                  <a:gd name="connsiteX44" fmla="*/ 713678 w 981308"/>
                  <a:gd name="connsiteY44" fmla="*/ 1070518 h 1315844"/>
                  <a:gd name="connsiteX45" fmla="*/ 765717 w 981308"/>
                  <a:gd name="connsiteY45" fmla="*/ 1040781 h 1315844"/>
                  <a:gd name="connsiteX46" fmla="*/ 817756 w 981308"/>
                  <a:gd name="connsiteY46" fmla="*/ 1070518 h 1315844"/>
                  <a:gd name="connsiteX47" fmla="*/ 895815 w 981308"/>
                  <a:gd name="connsiteY47" fmla="*/ 1007327 h 1315844"/>
                  <a:gd name="connsiteX48" fmla="*/ 962722 w 981308"/>
                  <a:gd name="connsiteY48" fmla="*/ 1037064 h 1315844"/>
                  <a:gd name="connsiteX49" fmla="*/ 981308 w 981308"/>
                  <a:gd name="connsiteY49" fmla="*/ 985025 h 1315844"/>
                  <a:gd name="connsiteX0" fmla="*/ 981308 w 981308"/>
                  <a:gd name="connsiteY0" fmla="*/ 985025 h 1315844"/>
                  <a:gd name="connsiteX1" fmla="*/ 977591 w 981308"/>
                  <a:gd name="connsiteY1" fmla="*/ 921835 h 1315844"/>
                  <a:gd name="connsiteX2" fmla="*/ 877230 w 981308"/>
                  <a:gd name="connsiteY2" fmla="*/ 828908 h 1315844"/>
                  <a:gd name="connsiteX3" fmla="*/ 840059 w 981308"/>
                  <a:gd name="connsiteY3" fmla="*/ 773152 h 1315844"/>
                  <a:gd name="connsiteX4" fmla="*/ 765717 w 981308"/>
                  <a:gd name="connsiteY4" fmla="*/ 780586 h 1315844"/>
                  <a:gd name="connsiteX5" fmla="*/ 721113 w 981308"/>
                  <a:gd name="connsiteY5" fmla="*/ 743415 h 1315844"/>
                  <a:gd name="connsiteX6" fmla="*/ 721113 w 981308"/>
                  <a:gd name="connsiteY6" fmla="*/ 613318 h 1315844"/>
                  <a:gd name="connsiteX7" fmla="*/ 758283 w 981308"/>
                  <a:gd name="connsiteY7" fmla="*/ 631903 h 1315844"/>
                  <a:gd name="connsiteX8" fmla="*/ 817756 w 981308"/>
                  <a:gd name="connsiteY8" fmla="*/ 572430 h 1315844"/>
                  <a:gd name="connsiteX9" fmla="*/ 754566 w 981308"/>
                  <a:gd name="connsiteY9" fmla="*/ 401444 h 1315844"/>
                  <a:gd name="connsiteX10" fmla="*/ 737490 w 981308"/>
                  <a:gd name="connsiteY10" fmla="*/ 390293 h 1315844"/>
                  <a:gd name="connsiteX11" fmla="*/ 765136 w 981308"/>
                  <a:gd name="connsiteY11" fmla="*/ 337674 h 1315844"/>
                  <a:gd name="connsiteX12" fmla="*/ 750849 w 981308"/>
                  <a:gd name="connsiteY12" fmla="*/ 271347 h 1315844"/>
                  <a:gd name="connsiteX13" fmla="*/ 814039 w 981308"/>
                  <a:gd name="connsiteY13" fmla="*/ 252761 h 1315844"/>
                  <a:gd name="connsiteX14" fmla="*/ 795454 w 981308"/>
                  <a:gd name="connsiteY14" fmla="*/ 156118 h 1315844"/>
                  <a:gd name="connsiteX15" fmla="*/ 743415 w 981308"/>
                  <a:gd name="connsiteY15" fmla="*/ 163552 h 1315844"/>
                  <a:gd name="connsiteX16" fmla="*/ 735981 w 981308"/>
                  <a:gd name="connsiteY16" fmla="*/ 133815 h 1315844"/>
                  <a:gd name="connsiteX17" fmla="*/ 676508 w 981308"/>
                  <a:gd name="connsiteY17" fmla="*/ 96644 h 1315844"/>
                  <a:gd name="connsiteX18" fmla="*/ 669074 w 981308"/>
                  <a:gd name="connsiteY18" fmla="*/ 0 h 1315844"/>
                  <a:gd name="connsiteX19" fmla="*/ 516674 w 981308"/>
                  <a:gd name="connsiteY19" fmla="*/ 111513 h 1315844"/>
                  <a:gd name="connsiteX20" fmla="*/ 538976 w 981308"/>
                  <a:gd name="connsiteY20" fmla="*/ 256479 h 1315844"/>
                  <a:gd name="connsiteX21" fmla="*/ 472069 w 981308"/>
                  <a:gd name="connsiteY21" fmla="*/ 263913 h 1315844"/>
                  <a:gd name="connsiteX22" fmla="*/ 460917 w 981308"/>
                  <a:gd name="connsiteY22" fmla="*/ 390293 h 1315844"/>
                  <a:gd name="connsiteX23" fmla="*/ 494371 w 981308"/>
                  <a:gd name="connsiteY23" fmla="*/ 453483 h 1315844"/>
                  <a:gd name="connsiteX24" fmla="*/ 386576 w 981308"/>
                  <a:gd name="connsiteY24" fmla="*/ 512957 h 1315844"/>
                  <a:gd name="connsiteX25" fmla="*/ 271347 w 981308"/>
                  <a:gd name="connsiteY25" fmla="*/ 505522 h 1315844"/>
                  <a:gd name="connsiteX26" fmla="*/ 170986 w 981308"/>
                  <a:gd name="connsiteY26" fmla="*/ 538976 h 1315844"/>
                  <a:gd name="connsiteX27" fmla="*/ 185854 w 981308"/>
                  <a:gd name="connsiteY27" fmla="*/ 650488 h 1315844"/>
                  <a:gd name="connsiteX28" fmla="*/ 74342 w 981308"/>
                  <a:gd name="connsiteY28" fmla="*/ 728547 h 1315844"/>
                  <a:gd name="connsiteX29" fmla="*/ 0 w 981308"/>
                  <a:gd name="connsiteY29" fmla="*/ 735981 h 1315844"/>
                  <a:gd name="connsiteX30" fmla="*/ 81776 w 981308"/>
                  <a:gd name="connsiteY30" fmla="*/ 888381 h 1315844"/>
                  <a:gd name="connsiteX31" fmla="*/ 133815 w 981308"/>
                  <a:gd name="connsiteY31" fmla="*/ 925552 h 1315844"/>
                  <a:gd name="connsiteX32" fmla="*/ 126381 w 981308"/>
                  <a:gd name="connsiteY32" fmla="*/ 977591 h 1315844"/>
                  <a:gd name="connsiteX33" fmla="*/ 70625 w 981308"/>
                  <a:gd name="connsiteY33" fmla="*/ 1007327 h 1315844"/>
                  <a:gd name="connsiteX34" fmla="*/ 104078 w 981308"/>
                  <a:gd name="connsiteY34" fmla="*/ 1037064 h 1315844"/>
                  <a:gd name="connsiteX35" fmla="*/ 85493 w 981308"/>
                  <a:gd name="connsiteY35" fmla="*/ 1129991 h 1315844"/>
                  <a:gd name="connsiteX36" fmla="*/ 118947 w 981308"/>
                  <a:gd name="connsiteY36" fmla="*/ 1204332 h 1315844"/>
                  <a:gd name="connsiteX37" fmla="*/ 241610 w 981308"/>
                  <a:gd name="connsiteY37" fmla="*/ 1260088 h 1315844"/>
                  <a:gd name="connsiteX38" fmla="*/ 386576 w 981308"/>
                  <a:gd name="connsiteY38" fmla="*/ 1263805 h 1315844"/>
                  <a:gd name="connsiteX39" fmla="*/ 412596 w 981308"/>
                  <a:gd name="connsiteY39" fmla="*/ 1315844 h 1315844"/>
                  <a:gd name="connsiteX40" fmla="*/ 524108 w 981308"/>
                  <a:gd name="connsiteY40" fmla="*/ 1286108 h 1315844"/>
                  <a:gd name="connsiteX41" fmla="*/ 555935 w 981308"/>
                  <a:gd name="connsiteY41" fmla="*/ 1212521 h 1315844"/>
                  <a:gd name="connsiteX42" fmla="*/ 559943 w 981308"/>
                  <a:gd name="connsiteY42" fmla="*/ 1120930 h 1315844"/>
                  <a:gd name="connsiteX43" fmla="*/ 635620 w 981308"/>
                  <a:gd name="connsiteY43" fmla="*/ 1066800 h 1315844"/>
                  <a:gd name="connsiteX44" fmla="*/ 713678 w 981308"/>
                  <a:gd name="connsiteY44" fmla="*/ 1070518 h 1315844"/>
                  <a:gd name="connsiteX45" fmla="*/ 765717 w 981308"/>
                  <a:gd name="connsiteY45" fmla="*/ 1040781 h 1315844"/>
                  <a:gd name="connsiteX46" fmla="*/ 817756 w 981308"/>
                  <a:gd name="connsiteY46" fmla="*/ 1070518 h 1315844"/>
                  <a:gd name="connsiteX47" fmla="*/ 895815 w 981308"/>
                  <a:gd name="connsiteY47" fmla="*/ 1007327 h 1315844"/>
                  <a:gd name="connsiteX48" fmla="*/ 962722 w 981308"/>
                  <a:gd name="connsiteY48" fmla="*/ 1037064 h 1315844"/>
                  <a:gd name="connsiteX49" fmla="*/ 981308 w 981308"/>
                  <a:gd name="connsiteY49" fmla="*/ 985025 h 1315844"/>
                  <a:gd name="connsiteX0" fmla="*/ 981308 w 981308"/>
                  <a:gd name="connsiteY0" fmla="*/ 985025 h 1315844"/>
                  <a:gd name="connsiteX1" fmla="*/ 977591 w 981308"/>
                  <a:gd name="connsiteY1" fmla="*/ 921835 h 1315844"/>
                  <a:gd name="connsiteX2" fmla="*/ 877230 w 981308"/>
                  <a:gd name="connsiteY2" fmla="*/ 828908 h 1315844"/>
                  <a:gd name="connsiteX3" fmla="*/ 840059 w 981308"/>
                  <a:gd name="connsiteY3" fmla="*/ 773152 h 1315844"/>
                  <a:gd name="connsiteX4" fmla="*/ 765717 w 981308"/>
                  <a:gd name="connsiteY4" fmla="*/ 780586 h 1315844"/>
                  <a:gd name="connsiteX5" fmla="*/ 721113 w 981308"/>
                  <a:gd name="connsiteY5" fmla="*/ 743415 h 1315844"/>
                  <a:gd name="connsiteX6" fmla="*/ 721113 w 981308"/>
                  <a:gd name="connsiteY6" fmla="*/ 613318 h 1315844"/>
                  <a:gd name="connsiteX7" fmla="*/ 758283 w 981308"/>
                  <a:gd name="connsiteY7" fmla="*/ 631903 h 1315844"/>
                  <a:gd name="connsiteX8" fmla="*/ 817756 w 981308"/>
                  <a:gd name="connsiteY8" fmla="*/ 572430 h 1315844"/>
                  <a:gd name="connsiteX9" fmla="*/ 754566 w 981308"/>
                  <a:gd name="connsiteY9" fmla="*/ 401444 h 1315844"/>
                  <a:gd name="connsiteX10" fmla="*/ 737490 w 981308"/>
                  <a:gd name="connsiteY10" fmla="*/ 390293 h 1315844"/>
                  <a:gd name="connsiteX11" fmla="*/ 765136 w 981308"/>
                  <a:gd name="connsiteY11" fmla="*/ 337674 h 1315844"/>
                  <a:gd name="connsiteX12" fmla="*/ 750849 w 981308"/>
                  <a:gd name="connsiteY12" fmla="*/ 271347 h 1315844"/>
                  <a:gd name="connsiteX13" fmla="*/ 814039 w 981308"/>
                  <a:gd name="connsiteY13" fmla="*/ 252761 h 1315844"/>
                  <a:gd name="connsiteX14" fmla="*/ 795454 w 981308"/>
                  <a:gd name="connsiteY14" fmla="*/ 156118 h 1315844"/>
                  <a:gd name="connsiteX15" fmla="*/ 743415 w 981308"/>
                  <a:gd name="connsiteY15" fmla="*/ 163552 h 1315844"/>
                  <a:gd name="connsiteX16" fmla="*/ 735981 w 981308"/>
                  <a:gd name="connsiteY16" fmla="*/ 133815 h 1315844"/>
                  <a:gd name="connsiteX17" fmla="*/ 676508 w 981308"/>
                  <a:gd name="connsiteY17" fmla="*/ 96644 h 1315844"/>
                  <a:gd name="connsiteX18" fmla="*/ 669074 w 981308"/>
                  <a:gd name="connsiteY18" fmla="*/ 0 h 1315844"/>
                  <a:gd name="connsiteX19" fmla="*/ 516674 w 981308"/>
                  <a:gd name="connsiteY19" fmla="*/ 111513 h 1315844"/>
                  <a:gd name="connsiteX20" fmla="*/ 538976 w 981308"/>
                  <a:gd name="connsiteY20" fmla="*/ 256479 h 1315844"/>
                  <a:gd name="connsiteX21" fmla="*/ 472069 w 981308"/>
                  <a:gd name="connsiteY21" fmla="*/ 263913 h 1315844"/>
                  <a:gd name="connsiteX22" fmla="*/ 460917 w 981308"/>
                  <a:gd name="connsiteY22" fmla="*/ 390293 h 1315844"/>
                  <a:gd name="connsiteX23" fmla="*/ 494371 w 981308"/>
                  <a:gd name="connsiteY23" fmla="*/ 453483 h 1315844"/>
                  <a:gd name="connsiteX24" fmla="*/ 386576 w 981308"/>
                  <a:gd name="connsiteY24" fmla="*/ 512957 h 1315844"/>
                  <a:gd name="connsiteX25" fmla="*/ 271347 w 981308"/>
                  <a:gd name="connsiteY25" fmla="*/ 505522 h 1315844"/>
                  <a:gd name="connsiteX26" fmla="*/ 170986 w 981308"/>
                  <a:gd name="connsiteY26" fmla="*/ 538976 h 1315844"/>
                  <a:gd name="connsiteX27" fmla="*/ 185854 w 981308"/>
                  <a:gd name="connsiteY27" fmla="*/ 650488 h 1315844"/>
                  <a:gd name="connsiteX28" fmla="*/ 74342 w 981308"/>
                  <a:gd name="connsiteY28" fmla="*/ 728547 h 1315844"/>
                  <a:gd name="connsiteX29" fmla="*/ 0 w 981308"/>
                  <a:gd name="connsiteY29" fmla="*/ 735981 h 1315844"/>
                  <a:gd name="connsiteX30" fmla="*/ 81776 w 981308"/>
                  <a:gd name="connsiteY30" fmla="*/ 888381 h 1315844"/>
                  <a:gd name="connsiteX31" fmla="*/ 133815 w 981308"/>
                  <a:gd name="connsiteY31" fmla="*/ 925552 h 1315844"/>
                  <a:gd name="connsiteX32" fmla="*/ 126381 w 981308"/>
                  <a:gd name="connsiteY32" fmla="*/ 977591 h 1315844"/>
                  <a:gd name="connsiteX33" fmla="*/ 70625 w 981308"/>
                  <a:gd name="connsiteY33" fmla="*/ 1007327 h 1315844"/>
                  <a:gd name="connsiteX34" fmla="*/ 104078 w 981308"/>
                  <a:gd name="connsiteY34" fmla="*/ 1037064 h 1315844"/>
                  <a:gd name="connsiteX35" fmla="*/ 85493 w 981308"/>
                  <a:gd name="connsiteY35" fmla="*/ 1129991 h 1315844"/>
                  <a:gd name="connsiteX36" fmla="*/ 118947 w 981308"/>
                  <a:gd name="connsiteY36" fmla="*/ 1204332 h 1315844"/>
                  <a:gd name="connsiteX37" fmla="*/ 241610 w 981308"/>
                  <a:gd name="connsiteY37" fmla="*/ 1260088 h 1315844"/>
                  <a:gd name="connsiteX38" fmla="*/ 386576 w 981308"/>
                  <a:gd name="connsiteY38" fmla="*/ 1263805 h 1315844"/>
                  <a:gd name="connsiteX39" fmla="*/ 412596 w 981308"/>
                  <a:gd name="connsiteY39" fmla="*/ 1315844 h 1315844"/>
                  <a:gd name="connsiteX40" fmla="*/ 536014 w 981308"/>
                  <a:gd name="connsiteY40" fmla="*/ 1300395 h 1315844"/>
                  <a:gd name="connsiteX41" fmla="*/ 555935 w 981308"/>
                  <a:gd name="connsiteY41" fmla="*/ 1212521 h 1315844"/>
                  <a:gd name="connsiteX42" fmla="*/ 559943 w 981308"/>
                  <a:gd name="connsiteY42" fmla="*/ 1120930 h 1315844"/>
                  <a:gd name="connsiteX43" fmla="*/ 635620 w 981308"/>
                  <a:gd name="connsiteY43" fmla="*/ 1066800 h 1315844"/>
                  <a:gd name="connsiteX44" fmla="*/ 713678 w 981308"/>
                  <a:gd name="connsiteY44" fmla="*/ 1070518 h 1315844"/>
                  <a:gd name="connsiteX45" fmla="*/ 765717 w 981308"/>
                  <a:gd name="connsiteY45" fmla="*/ 1040781 h 1315844"/>
                  <a:gd name="connsiteX46" fmla="*/ 817756 w 981308"/>
                  <a:gd name="connsiteY46" fmla="*/ 1070518 h 1315844"/>
                  <a:gd name="connsiteX47" fmla="*/ 895815 w 981308"/>
                  <a:gd name="connsiteY47" fmla="*/ 1007327 h 1315844"/>
                  <a:gd name="connsiteX48" fmla="*/ 962722 w 981308"/>
                  <a:gd name="connsiteY48" fmla="*/ 1037064 h 1315844"/>
                  <a:gd name="connsiteX49" fmla="*/ 981308 w 981308"/>
                  <a:gd name="connsiteY49" fmla="*/ 985025 h 1315844"/>
                  <a:gd name="connsiteX0" fmla="*/ 981308 w 981308"/>
                  <a:gd name="connsiteY0" fmla="*/ 985025 h 1315844"/>
                  <a:gd name="connsiteX1" fmla="*/ 977591 w 981308"/>
                  <a:gd name="connsiteY1" fmla="*/ 921835 h 1315844"/>
                  <a:gd name="connsiteX2" fmla="*/ 877230 w 981308"/>
                  <a:gd name="connsiteY2" fmla="*/ 828908 h 1315844"/>
                  <a:gd name="connsiteX3" fmla="*/ 840059 w 981308"/>
                  <a:gd name="connsiteY3" fmla="*/ 773152 h 1315844"/>
                  <a:gd name="connsiteX4" fmla="*/ 765717 w 981308"/>
                  <a:gd name="connsiteY4" fmla="*/ 780586 h 1315844"/>
                  <a:gd name="connsiteX5" fmla="*/ 737782 w 981308"/>
                  <a:gd name="connsiteY5" fmla="*/ 736271 h 1315844"/>
                  <a:gd name="connsiteX6" fmla="*/ 721113 w 981308"/>
                  <a:gd name="connsiteY6" fmla="*/ 613318 h 1315844"/>
                  <a:gd name="connsiteX7" fmla="*/ 758283 w 981308"/>
                  <a:gd name="connsiteY7" fmla="*/ 631903 h 1315844"/>
                  <a:gd name="connsiteX8" fmla="*/ 817756 w 981308"/>
                  <a:gd name="connsiteY8" fmla="*/ 572430 h 1315844"/>
                  <a:gd name="connsiteX9" fmla="*/ 754566 w 981308"/>
                  <a:gd name="connsiteY9" fmla="*/ 401444 h 1315844"/>
                  <a:gd name="connsiteX10" fmla="*/ 737490 w 981308"/>
                  <a:gd name="connsiteY10" fmla="*/ 390293 h 1315844"/>
                  <a:gd name="connsiteX11" fmla="*/ 765136 w 981308"/>
                  <a:gd name="connsiteY11" fmla="*/ 337674 h 1315844"/>
                  <a:gd name="connsiteX12" fmla="*/ 750849 w 981308"/>
                  <a:gd name="connsiteY12" fmla="*/ 271347 h 1315844"/>
                  <a:gd name="connsiteX13" fmla="*/ 814039 w 981308"/>
                  <a:gd name="connsiteY13" fmla="*/ 252761 h 1315844"/>
                  <a:gd name="connsiteX14" fmla="*/ 795454 w 981308"/>
                  <a:gd name="connsiteY14" fmla="*/ 156118 h 1315844"/>
                  <a:gd name="connsiteX15" fmla="*/ 743415 w 981308"/>
                  <a:gd name="connsiteY15" fmla="*/ 163552 h 1315844"/>
                  <a:gd name="connsiteX16" fmla="*/ 735981 w 981308"/>
                  <a:gd name="connsiteY16" fmla="*/ 133815 h 1315844"/>
                  <a:gd name="connsiteX17" fmla="*/ 676508 w 981308"/>
                  <a:gd name="connsiteY17" fmla="*/ 96644 h 1315844"/>
                  <a:gd name="connsiteX18" fmla="*/ 669074 w 981308"/>
                  <a:gd name="connsiteY18" fmla="*/ 0 h 1315844"/>
                  <a:gd name="connsiteX19" fmla="*/ 516674 w 981308"/>
                  <a:gd name="connsiteY19" fmla="*/ 111513 h 1315844"/>
                  <a:gd name="connsiteX20" fmla="*/ 538976 w 981308"/>
                  <a:gd name="connsiteY20" fmla="*/ 256479 h 1315844"/>
                  <a:gd name="connsiteX21" fmla="*/ 472069 w 981308"/>
                  <a:gd name="connsiteY21" fmla="*/ 263913 h 1315844"/>
                  <a:gd name="connsiteX22" fmla="*/ 460917 w 981308"/>
                  <a:gd name="connsiteY22" fmla="*/ 390293 h 1315844"/>
                  <a:gd name="connsiteX23" fmla="*/ 494371 w 981308"/>
                  <a:gd name="connsiteY23" fmla="*/ 453483 h 1315844"/>
                  <a:gd name="connsiteX24" fmla="*/ 386576 w 981308"/>
                  <a:gd name="connsiteY24" fmla="*/ 512957 h 1315844"/>
                  <a:gd name="connsiteX25" fmla="*/ 271347 w 981308"/>
                  <a:gd name="connsiteY25" fmla="*/ 505522 h 1315844"/>
                  <a:gd name="connsiteX26" fmla="*/ 170986 w 981308"/>
                  <a:gd name="connsiteY26" fmla="*/ 538976 h 1315844"/>
                  <a:gd name="connsiteX27" fmla="*/ 185854 w 981308"/>
                  <a:gd name="connsiteY27" fmla="*/ 650488 h 1315844"/>
                  <a:gd name="connsiteX28" fmla="*/ 74342 w 981308"/>
                  <a:gd name="connsiteY28" fmla="*/ 728547 h 1315844"/>
                  <a:gd name="connsiteX29" fmla="*/ 0 w 981308"/>
                  <a:gd name="connsiteY29" fmla="*/ 735981 h 1315844"/>
                  <a:gd name="connsiteX30" fmla="*/ 81776 w 981308"/>
                  <a:gd name="connsiteY30" fmla="*/ 888381 h 1315844"/>
                  <a:gd name="connsiteX31" fmla="*/ 133815 w 981308"/>
                  <a:gd name="connsiteY31" fmla="*/ 925552 h 1315844"/>
                  <a:gd name="connsiteX32" fmla="*/ 126381 w 981308"/>
                  <a:gd name="connsiteY32" fmla="*/ 977591 h 1315844"/>
                  <a:gd name="connsiteX33" fmla="*/ 70625 w 981308"/>
                  <a:gd name="connsiteY33" fmla="*/ 1007327 h 1315844"/>
                  <a:gd name="connsiteX34" fmla="*/ 104078 w 981308"/>
                  <a:gd name="connsiteY34" fmla="*/ 1037064 h 1315844"/>
                  <a:gd name="connsiteX35" fmla="*/ 85493 w 981308"/>
                  <a:gd name="connsiteY35" fmla="*/ 1129991 h 1315844"/>
                  <a:gd name="connsiteX36" fmla="*/ 118947 w 981308"/>
                  <a:gd name="connsiteY36" fmla="*/ 1204332 h 1315844"/>
                  <a:gd name="connsiteX37" fmla="*/ 241610 w 981308"/>
                  <a:gd name="connsiteY37" fmla="*/ 1260088 h 1315844"/>
                  <a:gd name="connsiteX38" fmla="*/ 386576 w 981308"/>
                  <a:gd name="connsiteY38" fmla="*/ 1263805 h 1315844"/>
                  <a:gd name="connsiteX39" fmla="*/ 412596 w 981308"/>
                  <a:gd name="connsiteY39" fmla="*/ 1315844 h 1315844"/>
                  <a:gd name="connsiteX40" fmla="*/ 536014 w 981308"/>
                  <a:gd name="connsiteY40" fmla="*/ 1300395 h 1315844"/>
                  <a:gd name="connsiteX41" fmla="*/ 555935 w 981308"/>
                  <a:gd name="connsiteY41" fmla="*/ 1212521 h 1315844"/>
                  <a:gd name="connsiteX42" fmla="*/ 559943 w 981308"/>
                  <a:gd name="connsiteY42" fmla="*/ 1120930 h 1315844"/>
                  <a:gd name="connsiteX43" fmla="*/ 635620 w 981308"/>
                  <a:gd name="connsiteY43" fmla="*/ 1066800 h 1315844"/>
                  <a:gd name="connsiteX44" fmla="*/ 713678 w 981308"/>
                  <a:gd name="connsiteY44" fmla="*/ 1070518 h 1315844"/>
                  <a:gd name="connsiteX45" fmla="*/ 765717 w 981308"/>
                  <a:gd name="connsiteY45" fmla="*/ 1040781 h 1315844"/>
                  <a:gd name="connsiteX46" fmla="*/ 817756 w 981308"/>
                  <a:gd name="connsiteY46" fmla="*/ 1070518 h 1315844"/>
                  <a:gd name="connsiteX47" fmla="*/ 895815 w 981308"/>
                  <a:gd name="connsiteY47" fmla="*/ 1007327 h 1315844"/>
                  <a:gd name="connsiteX48" fmla="*/ 962722 w 981308"/>
                  <a:gd name="connsiteY48" fmla="*/ 1037064 h 1315844"/>
                  <a:gd name="connsiteX49" fmla="*/ 981308 w 981308"/>
                  <a:gd name="connsiteY49" fmla="*/ 985025 h 1315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981308" h="1315844">
                    <a:moveTo>
                      <a:pt x="981308" y="985025"/>
                    </a:moveTo>
                    <a:lnTo>
                      <a:pt x="977591" y="921835"/>
                    </a:lnTo>
                    <a:lnTo>
                      <a:pt x="877230" y="828908"/>
                    </a:lnTo>
                    <a:lnTo>
                      <a:pt x="840059" y="773152"/>
                    </a:lnTo>
                    <a:lnTo>
                      <a:pt x="765717" y="780586"/>
                    </a:lnTo>
                    <a:lnTo>
                      <a:pt x="737782" y="736271"/>
                    </a:lnTo>
                    <a:lnTo>
                      <a:pt x="721113" y="613318"/>
                    </a:lnTo>
                    <a:lnTo>
                      <a:pt x="758283" y="631903"/>
                    </a:lnTo>
                    <a:lnTo>
                      <a:pt x="817756" y="572430"/>
                    </a:lnTo>
                    <a:lnTo>
                      <a:pt x="754566" y="401444"/>
                    </a:lnTo>
                    <a:lnTo>
                      <a:pt x="737490" y="390293"/>
                    </a:lnTo>
                    <a:lnTo>
                      <a:pt x="765136" y="337674"/>
                    </a:lnTo>
                    <a:lnTo>
                      <a:pt x="750849" y="271347"/>
                    </a:lnTo>
                    <a:lnTo>
                      <a:pt x="814039" y="252761"/>
                    </a:lnTo>
                    <a:lnTo>
                      <a:pt x="795454" y="156118"/>
                    </a:lnTo>
                    <a:lnTo>
                      <a:pt x="743415" y="163552"/>
                    </a:lnTo>
                    <a:lnTo>
                      <a:pt x="735981" y="133815"/>
                    </a:lnTo>
                    <a:lnTo>
                      <a:pt x="676508" y="96644"/>
                    </a:lnTo>
                    <a:lnTo>
                      <a:pt x="669074" y="0"/>
                    </a:lnTo>
                    <a:lnTo>
                      <a:pt x="516674" y="111513"/>
                    </a:lnTo>
                    <a:lnTo>
                      <a:pt x="538976" y="256479"/>
                    </a:lnTo>
                    <a:lnTo>
                      <a:pt x="472069" y="263913"/>
                    </a:lnTo>
                    <a:lnTo>
                      <a:pt x="460917" y="390293"/>
                    </a:lnTo>
                    <a:lnTo>
                      <a:pt x="494371" y="453483"/>
                    </a:lnTo>
                    <a:lnTo>
                      <a:pt x="386576" y="512957"/>
                    </a:lnTo>
                    <a:lnTo>
                      <a:pt x="271347" y="505522"/>
                    </a:lnTo>
                    <a:lnTo>
                      <a:pt x="170986" y="538976"/>
                    </a:lnTo>
                    <a:lnTo>
                      <a:pt x="185854" y="650488"/>
                    </a:lnTo>
                    <a:lnTo>
                      <a:pt x="74342" y="728547"/>
                    </a:lnTo>
                    <a:lnTo>
                      <a:pt x="0" y="735981"/>
                    </a:lnTo>
                    <a:lnTo>
                      <a:pt x="81776" y="888381"/>
                    </a:lnTo>
                    <a:lnTo>
                      <a:pt x="133815" y="925552"/>
                    </a:lnTo>
                    <a:lnTo>
                      <a:pt x="126381" y="977591"/>
                    </a:lnTo>
                    <a:lnTo>
                      <a:pt x="70625" y="1007327"/>
                    </a:lnTo>
                    <a:lnTo>
                      <a:pt x="104078" y="1037064"/>
                    </a:lnTo>
                    <a:lnTo>
                      <a:pt x="85493" y="1129991"/>
                    </a:lnTo>
                    <a:lnTo>
                      <a:pt x="118947" y="1204332"/>
                    </a:lnTo>
                    <a:lnTo>
                      <a:pt x="241610" y="1260088"/>
                    </a:lnTo>
                    <a:lnTo>
                      <a:pt x="386576" y="1263805"/>
                    </a:lnTo>
                    <a:lnTo>
                      <a:pt x="412596" y="1315844"/>
                    </a:lnTo>
                    <a:lnTo>
                      <a:pt x="536014" y="1300395"/>
                    </a:lnTo>
                    <a:lnTo>
                      <a:pt x="555935" y="1212521"/>
                    </a:lnTo>
                    <a:lnTo>
                      <a:pt x="559943" y="1120930"/>
                    </a:lnTo>
                    <a:lnTo>
                      <a:pt x="635620" y="1066800"/>
                    </a:lnTo>
                    <a:lnTo>
                      <a:pt x="713678" y="1070518"/>
                    </a:lnTo>
                    <a:lnTo>
                      <a:pt x="765717" y="1040781"/>
                    </a:lnTo>
                    <a:lnTo>
                      <a:pt x="817756" y="1070518"/>
                    </a:lnTo>
                    <a:lnTo>
                      <a:pt x="895815" y="1007327"/>
                    </a:lnTo>
                    <a:lnTo>
                      <a:pt x="962722" y="1037064"/>
                    </a:lnTo>
                    <a:lnTo>
                      <a:pt x="981308" y="985025"/>
                    </a:lnTo>
                    <a:close/>
                  </a:path>
                </a:pathLst>
              </a:cu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58" name="Freeform 33"/>
              <p:cNvSpPr/>
              <p:nvPr/>
            </p:nvSpPr>
            <p:spPr>
              <a:xfrm>
                <a:off x="2050142" y="1238801"/>
                <a:ext cx="403225" cy="300037"/>
              </a:xfrm>
              <a:custGeom>
                <a:avLst/>
                <a:gdLst>
                  <a:gd name="connsiteX0" fmla="*/ 367990 w 386576"/>
                  <a:gd name="connsiteY0" fmla="*/ 26020 h 301083"/>
                  <a:gd name="connsiteX1" fmla="*/ 249044 w 386576"/>
                  <a:gd name="connsiteY1" fmla="*/ 0 h 301083"/>
                  <a:gd name="connsiteX2" fmla="*/ 204439 w 386576"/>
                  <a:gd name="connsiteY2" fmla="*/ 44605 h 301083"/>
                  <a:gd name="connsiteX3" fmla="*/ 133815 w 386576"/>
                  <a:gd name="connsiteY3" fmla="*/ 29737 h 301083"/>
                  <a:gd name="connsiteX4" fmla="*/ 52039 w 386576"/>
                  <a:gd name="connsiteY4" fmla="*/ 70625 h 301083"/>
                  <a:gd name="connsiteX5" fmla="*/ 0 w 386576"/>
                  <a:gd name="connsiteY5" fmla="*/ 78059 h 301083"/>
                  <a:gd name="connsiteX6" fmla="*/ 3717 w 386576"/>
                  <a:gd name="connsiteY6" fmla="*/ 226742 h 301083"/>
                  <a:gd name="connsiteX7" fmla="*/ 81776 w 386576"/>
                  <a:gd name="connsiteY7" fmla="*/ 275064 h 301083"/>
                  <a:gd name="connsiteX8" fmla="*/ 111512 w 386576"/>
                  <a:gd name="connsiteY8" fmla="*/ 301083 h 301083"/>
                  <a:gd name="connsiteX9" fmla="*/ 200722 w 386576"/>
                  <a:gd name="connsiteY9" fmla="*/ 271346 h 301083"/>
                  <a:gd name="connsiteX10" fmla="*/ 297366 w 386576"/>
                  <a:gd name="connsiteY10" fmla="*/ 282498 h 301083"/>
                  <a:gd name="connsiteX11" fmla="*/ 386576 w 386576"/>
                  <a:gd name="connsiteY11" fmla="*/ 215590 h 301083"/>
                  <a:gd name="connsiteX12" fmla="*/ 364273 w 386576"/>
                  <a:gd name="connsiteY12" fmla="*/ 137532 h 301083"/>
                  <a:gd name="connsiteX13" fmla="*/ 367990 w 386576"/>
                  <a:gd name="connsiteY13" fmla="*/ 26020 h 301083"/>
                  <a:gd name="connsiteX0" fmla="*/ 389421 w 389421"/>
                  <a:gd name="connsiteY0" fmla="*/ 28402 h 301083"/>
                  <a:gd name="connsiteX1" fmla="*/ 249044 w 389421"/>
                  <a:gd name="connsiteY1" fmla="*/ 0 h 301083"/>
                  <a:gd name="connsiteX2" fmla="*/ 204439 w 389421"/>
                  <a:gd name="connsiteY2" fmla="*/ 44605 h 301083"/>
                  <a:gd name="connsiteX3" fmla="*/ 133815 w 389421"/>
                  <a:gd name="connsiteY3" fmla="*/ 29737 h 301083"/>
                  <a:gd name="connsiteX4" fmla="*/ 52039 w 389421"/>
                  <a:gd name="connsiteY4" fmla="*/ 70625 h 301083"/>
                  <a:gd name="connsiteX5" fmla="*/ 0 w 389421"/>
                  <a:gd name="connsiteY5" fmla="*/ 78059 h 301083"/>
                  <a:gd name="connsiteX6" fmla="*/ 3717 w 389421"/>
                  <a:gd name="connsiteY6" fmla="*/ 226742 h 301083"/>
                  <a:gd name="connsiteX7" fmla="*/ 81776 w 389421"/>
                  <a:gd name="connsiteY7" fmla="*/ 275064 h 301083"/>
                  <a:gd name="connsiteX8" fmla="*/ 111512 w 389421"/>
                  <a:gd name="connsiteY8" fmla="*/ 301083 h 301083"/>
                  <a:gd name="connsiteX9" fmla="*/ 200722 w 389421"/>
                  <a:gd name="connsiteY9" fmla="*/ 271346 h 301083"/>
                  <a:gd name="connsiteX10" fmla="*/ 297366 w 389421"/>
                  <a:gd name="connsiteY10" fmla="*/ 282498 h 301083"/>
                  <a:gd name="connsiteX11" fmla="*/ 386576 w 389421"/>
                  <a:gd name="connsiteY11" fmla="*/ 215590 h 301083"/>
                  <a:gd name="connsiteX12" fmla="*/ 364273 w 389421"/>
                  <a:gd name="connsiteY12" fmla="*/ 137532 h 301083"/>
                  <a:gd name="connsiteX13" fmla="*/ 389421 w 389421"/>
                  <a:gd name="connsiteY13" fmla="*/ 28402 h 301083"/>
                  <a:gd name="connsiteX0" fmla="*/ 389421 w 389421"/>
                  <a:gd name="connsiteY0" fmla="*/ 28402 h 301083"/>
                  <a:gd name="connsiteX1" fmla="*/ 249044 w 389421"/>
                  <a:gd name="connsiteY1" fmla="*/ 0 h 301083"/>
                  <a:gd name="connsiteX2" fmla="*/ 204439 w 389421"/>
                  <a:gd name="connsiteY2" fmla="*/ 44605 h 301083"/>
                  <a:gd name="connsiteX3" fmla="*/ 133815 w 389421"/>
                  <a:gd name="connsiteY3" fmla="*/ 29737 h 301083"/>
                  <a:gd name="connsiteX4" fmla="*/ 52039 w 389421"/>
                  <a:gd name="connsiteY4" fmla="*/ 70625 h 301083"/>
                  <a:gd name="connsiteX5" fmla="*/ 0 w 389421"/>
                  <a:gd name="connsiteY5" fmla="*/ 78059 h 301083"/>
                  <a:gd name="connsiteX6" fmla="*/ 3717 w 389421"/>
                  <a:gd name="connsiteY6" fmla="*/ 226742 h 301083"/>
                  <a:gd name="connsiteX7" fmla="*/ 81776 w 389421"/>
                  <a:gd name="connsiteY7" fmla="*/ 275064 h 301083"/>
                  <a:gd name="connsiteX8" fmla="*/ 111512 w 389421"/>
                  <a:gd name="connsiteY8" fmla="*/ 301083 h 301083"/>
                  <a:gd name="connsiteX9" fmla="*/ 200722 w 389421"/>
                  <a:gd name="connsiteY9" fmla="*/ 271346 h 301083"/>
                  <a:gd name="connsiteX10" fmla="*/ 297366 w 389421"/>
                  <a:gd name="connsiteY10" fmla="*/ 282498 h 301083"/>
                  <a:gd name="connsiteX11" fmla="*/ 386576 w 389421"/>
                  <a:gd name="connsiteY11" fmla="*/ 215590 h 301083"/>
                  <a:gd name="connsiteX12" fmla="*/ 373798 w 389421"/>
                  <a:gd name="connsiteY12" fmla="*/ 137532 h 301083"/>
                  <a:gd name="connsiteX13" fmla="*/ 389421 w 389421"/>
                  <a:gd name="connsiteY13" fmla="*/ 28402 h 301083"/>
                  <a:gd name="connsiteX0" fmla="*/ 389421 w 403245"/>
                  <a:gd name="connsiteY0" fmla="*/ 28402 h 301083"/>
                  <a:gd name="connsiteX1" fmla="*/ 249044 w 403245"/>
                  <a:gd name="connsiteY1" fmla="*/ 0 h 301083"/>
                  <a:gd name="connsiteX2" fmla="*/ 204439 w 403245"/>
                  <a:gd name="connsiteY2" fmla="*/ 44605 h 301083"/>
                  <a:gd name="connsiteX3" fmla="*/ 133815 w 403245"/>
                  <a:gd name="connsiteY3" fmla="*/ 29737 h 301083"/>
                  <a:gd name="connsiteX4" fmla="*/ 52039 w 403245"/>
                  <a:gd name="connsiteY4" fmla="*/ 70625 h 301083"/>
                  <a:gd name="connsiteX5" fmla="*/ 0 w 403245"/>
                  <a:gd name="connsiteY5" fmla="*/ 78059 h 301083"/>
                  <a:gd name="connsiteX6" fmla="*/ 3717 w 403245"/>
                  <a:gd name="connsiteY6" fmla="*/ 226742 h 301083"/>
                  <a:gd name="connsiteX7" fmla="*/ 81776 w 403245"/>
                  <a:gd name="connsiteY7" fmla="*/ 275064 h 301083"/>
                  <a:gd name="connsiteX8" fmla="*/ 111512 w 403245"/>
                  <a:gd name="connsiteY8" fmla="*/ 301083 h 301083"/>
                  <a:gd name="connsiteX9" fmla="*/ 200722 w 403245"/>
                  <a:gd name="connsiteY9" fmla="*/ 271346 h 301083"/>
                  <a:gd name="connsiteX10" fmla="*/ 297366 w 403245"/>
                  <a:gd name="connsiteY10" fmla="*/ 282498 h 301083"/>
                  <a:gd name="connsiteX11" fmla="*/ 403245 w 403245"/>
                  <a:gd name="connsiteY11" fmla="*/ 213209 h 301083"/>
                  <a:gd name="connsiteX12" fmla="*/ 373798 w 403245"/>
                  <a:gd name="connsiteY12" fmla="*/ 137532 h 301083"/>
                  <a:gd name="connsiteX13" fmla="*/ 389421 w 403245"/>
                  <a:gd name="connsiteY13" fmla="*/ 28402 h 30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03245" h="301083">
                    <a:moveTo>
                      <a:pt x="389421" y="28402"/>
                    </a:moveTo>
                    <a:lnTo>
                      <a:pt x="249044" y="0"/>
                    </a:lnTo>
                    <a:lnTo>
                      <a:pt x="204439" y="44605"/>
                    </a:lnTo>
                    <a:lnTo>
                      <a:pt x="133815" y="29737"/>
                    </a:lnTo>
                    <a:lnTo>
                      <a:pt x="52039" y="70625"/>
                    </a:lnTo>
                    <a:lnTo>
                      <a:pt x="0" y="78059"/>
                    </a:lnTo>
                    <a:lnTo>
                      <a:pt x="3717" y="226742"/>
                    </a:lnTo>
                    <a:lnTo>
                      <a:pt x="81776" y="275064"/>
                    </a:lnTo>
                    <a:lnTo>
                      <a:pt x="111512" y="301083"/>
                    </a:lnTo>
                    <a:lnTo>
                      <a:pt x="200722" y="271346"/>
                    </a:lnTo>
                    <a:lnTo>
                      <a:pt x="297366" y="282498"/>
                    </a:lnTo>
                    <a:lnTo>
                      <a:pt x="403245" y="213209"/>
                    </a:lnTo>
                    <a:lnTo>
                      <a:pt x="373798" y="137532"/>
                    </a:lnTo>
                    <a:lnTo>
                      <a:pt x="389421" y="28402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59" name="Freeform 34"/>
              <p:cNvSpPr/>
              <p:nvPr/>
            </p:nvSpPr>
            <p:spPr>
              <a:xfrm>
                <a:off x="2666092" y="873676"/>
                <a:ext cx="1082675" cy="1063625"/>
              </a:xfrm>
              <a:custGeom>
                <a:avLst/>
                <a:gdLst>
                  <a:gd name="connsiteX0" fmla="*/ 289932 w 1081669"/>
                  <a:gd name="connsiteY0" fmla="*/ 1063083 h 1063083"/>
                  <a:gd name="connsiteX1" fmla="*/ 308517 w 1081669"/>
                  <a:gd name="connsiteY1" fmla="*/ 962722 h 1063083"/>
                  <a:gd name="connsiteX2" fmla="*/ 360556 w 1081669"/>
                  <a:gd name="connsiteY2" fmla="*/ 873512 h 1063083"/>
                  <a:gd name="connsiteX3" fmla="*/ 457200 w 1081669"/>
                  <a:gd name="connsiteY3" fmla="*/ 914400 h 1063083"/>
                  <a:gd name="connsiteX4" fmla="*/ 520391 w 1081669"/>
                  <a:gd name="connsiteY4" fmla="*/ 858644 h 1063083"/>
                  <a:gd name="connsiteX5" fmla="*/ 654205 w 1081669"/>
                  <a:gd name="connsiteY5" fmla="*/ 918117 h 1063083"/>
                  <a:gd name="connsiteX6" fmla="*/ 802888 w 1081669"/>
                  <a:gd name="connsiteY6" fmla="*/ 947854 h 1063083"/>
                  <a:gd name="connsiteX7" fmla="*/ 825191 w 1081669"/>
                  <a:gd name="connsiteY7" fmla="*/ 929268 h 1063083"/>
                  <a:gd name="connsiteX8" fmla="*/ 914400 w 1081669"/>
                  <a:gd name="connsiteY8" fmla="*/ 940419 h 1063083"/>
                  <a:gd name="connsiteX9" fmla="*/ 1081669 w 1081669"/>
                  <a:gd name="connsiteY9" fmla="*/ 906966 h 1063083"/>
                  <a:gd name="connsiteX10" fmla="*/ 1070517 w 1081669"/>
                  <a:gd name="connsiteY10" fmla="*/ 847493 h 1063083"/>
                  <a:gd name="connsiteX11" fmla="*/ 951571 w 1081669"/>
                  <a:gd name="connsiteY11" fmla="*/ 817756 h 1063083"/>
                  <a:gd name="connsiteX12" fmla="*/ 795454 w 1081669"/>
                  <a:gd name="connsiteY12" fmla="*/ 717395 h 1063083"/>
                  <a:gd name="connsiteX13" fmla="*/ 791737 w 1081669"/>
                  <a:gd name="connsiteY13" fmla="*/ 650488 h 1063083"/>
                  <a:gd name="connsiteX14" fmla="*/ 828908 w 1081669"/>
                  <a:gd name="connsiteY14" fmla="*/ 605883 h 1063083"/>
                  <a:gd name="connsiteX15" fmla="*/ 840059 w 1081669"/>
                  <a:gd name="connsiteY15" fmla="*/ 516673 h 1063083"/>
                  <a:gd name="connsiteX16" fmla="*/ 869795 w 1081669"/>
                  <a:gd name="connsiteY16" fmla="*/ 475785 h 1063083"/>
                  <a:gd name="connsiteX17" fmla="*/ 847493 w 1081669"/>
                  <a:gd name="connsiteY17" fmla="*/ 457200 h 1063083"/>
                  <a:gd name="connsiteX18" fmla="*/ 758283 w 1081669"/>
                  <a:gd name="connsiteY18" fmla="*/ 453483 h 1063083"/>
                  <a:gd name="connsiteX19" fmla="*/ 713678 w 1081669"/>
                  <a:gd name="connsiteY19" fmla="*/ 382859 h 1063083"/>
                  <a:gd name="connsiteX20" fmla="*/ 769434 w 1081669"/>
                  <a:gd name="connsiteY20" fmla="*/ 297366 h 1063083"/>
                  <a:gd name="connsiteX21" fmla="*/ 754566 w 1081669"/>
                  <a:gd name="connsiteY21" fmla="*/ 230459 h 1063083"/>
                  <a:gd name="connsiteX22" fmla="*/ 728547 w 1081669"/>
                  <a:gd name="connsiteY22" fmla="*/ 208156 h 1063083"/>
                  <a:gd name="connsiteX23" fmla="*/ 765717 w 1081669"/>
                  <a:gd name="connsiteY23" fmla="*/ 167268 h 1063083"/>
                  <a:gd name="connsiteX24" fmla="*/ 765717 w 1081669"/>
                  <a:gd name="connsiteY24" fmla="*/ 96644 h 1063083"/>
                  <a:gd name="connsiteX25" fmla="*/ 576147 w 1081669"/>
                  <a:gd name="connsiteY25" fmla="*/ 0 h 1063083"/>
                  <a:gd name="connsiteX26" fmla="*/ 542693 w 1081669"/>
                  <a:gd name="connsiteY26" fmla="*/ 115229 h 1063083"/>
                  <a:gd name="connsiteX27" fmla="*/ 594732 w 1081669"/>
                  <a:gd name="connsiteY27" fmla="*/ 193288 h 1063083"/>
                  <a:gd name="connsiteX28" fmla="*/ 579864 w 1081669"/>
                  <a:gd name="connsiteY28" fmla="*/ 223024 h 1063083"/>
                  <a:gd name="connsiteX29" fmla="*/ 535259 w 1081669"/>
                  <a:gd name="connsiteY29" fmla="*/ 215590 h 1063083"/>
                  <a:gd name="connsiteX30" fmla="*/ 475786 w 1081669"/>
                  <a:gd name="connsiteY30" fmla="*/ 144966 h 1063083"/>
                  <a:gd name="connsiteX31" fmla="*/ 394010 w 1081669"/>
                  <a:gd name="connsiteY31" fmla="*/ 189571 h 1063083"/>
                  <a:gd name="connsiteX32" fmla="*/ 315952 w 1081669"/>
                  <a:gd name="connsiteY32" fmla="*/ 104078 h 1063083"/>
                  <a:gd name="connsiteX33" fmla="*/ 278781 w 1081669"/>
                  <a:gd name="connsiteY33" fmla="*/ 126380 h 1063083"/>
                  <a:gd name="connsiteX34" fmla="*/ 263912 w 1081669"/>
                  <a:gd name="connsiteY34" fmla="*/ 226741 h 1063083"/>
                  <a:gd name="connsiteX35" fmla="*/ 219308 w 1081669"/>
                  <a:gd name="connsiteY35" fmla="*/ 275063 h 1063083"/>
                  <a:gd name="connsiteX36" fmla="*/ 193288 w 1081669"/>
                  <a:gd name="connsiteY36" fmla="*/ 353122 h 1063083"/>
                  <a:gd name="connsiteX37" fmla="*/ 182137 w 1081669"/>
                  <a:gd name="connsiteY37" fmla="*/ 457200 h 1063083"/>
                  <a:gd name="connsiteX38" fmla="*/ 100361 w 1081669"/>
                  <a:gd name="connsiteY38" fmla="*/ 382859 h 1063083"/>
                  <a:gd name="connsiteX39" fmla="*/ 44605 w 1081669"/>
                  <a:gd name="connsiteY39" fmla="*/ 401444 h 1063083"/>
                  <a:gd name="connsiteX40" fmla="*/ 59473 w 1081669"/>
                  <a:gd name="connsiteY40" fmla="*/ 468351 h 1063083"/>
                  <a:gd name="connsiteX41" fmla="*/ 18586 w 1081669"/>
                  <a:gd name="connsiteY41" fmla="*/ 524107 h 1063083"/>
                  <a:gd name="connsiteX42" fmla="*/ 59473 w 1081669"/>
                  <a:gd name="connsiteY42" fmla="*/ 538976 h 1063083"/>
                  <a:gd name="connsiteX43" fmla="*/ 115230 w 1081669"/>
                  <a:gd name="connsiteY43" fmla="*/ 695093 h 1063083"/>
                  <a:gd name="connsiteX44" fmla="*/ 40888 w 1081669"/>
                  <a:gd name="connsiteY44" fmla="*/ 762000 h 1063083"/>
                  <a:gd name="connsiteX45" fmla="*/ 0 w 1081669"/>
                  <a:gd name="connsiteY45" fmla="*/ 735980 h 1063083"/>
                  <a:gd name="connsiteX46" fmla="*/ 33454 w 1081669"/>
                  <a:gd name="connsiteY46" fmla="*/ 892098 h 1063083"/>
                  <a:gd name="connsiteX47" fmla="*/ 70625 w 1081669"/>
                  <a:gd name="connsiteY47" fmla="*/ 914400 h 1063083"/>
                  <a:gd name="connsiteX48" fmla="*/ 141249 w 1081669"/>
                  <a:gd name="connsiteY48" fmla="*/ 910683 h 1063083"/>
                  <a:gd name="connsiteX49" fmla="*/ 189571 w 1081669"/>
                  <a:gd name="connsiteY49" fmla="*/ 973873 h 1063083"/>
                  <a:gd name="connsiteX50" fmla="*/ 289932 w 1081669"/>
                  <a:gd name="connsiteY50" fmla="*/ 1063083 h 1063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081669" h="1063083">
                    <a:moveTo>
                      <a:pt x="289932" y="1063083"/>
                    </a:moveTo>
                    <a:lnTo>
                      <a:pt x="308517" y="962722"/>
                    </a:lnTo>
                    <a:lnTo>
                      <a:pt x="360556" y="873512"/>
                    </a:lnTo>
                    <a:lnTo>
                      <a:pt x="457200" y="914400"/>
                    </a:lnTo>
                    <a:lnTo>
                      <a:pt x="520391" y="858644"/>
                    </a:lnTo>
                    <a:lnTo>
                      <a:pt x="654205" y="918117"/>
                    </a:lnTo>
                    <a:lnTo>
                      <a:pt x="802888" y="947854"/>
                    </a:lnTo>
                    <a:lnTo>
                      <a:pt x="825191" y="929268"/>
                    </a:lnTo>
                    <a:lnTo>
                      <a:pt x="914400" y="940419"/>
                    </a:lnTo>
                    <a:lnTo>
                      <a:pt x="1081669" y="906966"/>
                    </a:lnTo>
                    <a:lnTo>
                      <a:pt x="1070517" y="847493"/>
                    </a:lnTo>
                    <a:lnTo>
                      <a:pt x="951571" y="817756"/>
                    </a:lnTo>
                    <a:lnTo>
                      <a:pt x="795454" y="717395"/>
                    </a:lnTo>
                    <a:lnTo>
                      <a:pt x="791737" y="650488"/>
                    </a:lnTo>
                    <a:lnTo>
                      <a:pt x="828908" y="605883"/>
                    </a:lnTo>
                    <a:lnTo>
                      <a:pt x="840059" y="516673"/>
                    </a:lnTo>
                    <a:lnTo>
                      <a:pt x="869795" y="475785"/>
                    </a:lnTo>
                    <a:lnTo>
                      <a:pt x="847493" y="457200"/>
                    </a:lnTo>
                    <a:lnTo>
                      <a:pt x="758283" y="453483"/>
                    </a:lnTo>
                    <a:lnTo>
                      <a:pt x="713678" y="382859"/>
                    </a:lnTo>
                    <a:lnTo>
                      <a:pt x="769434" y="297366"/>
                    </a:lnTo>
                    <a:lnTo>
                      <a:pt x="754566" y="230459"/>
                    </a:lnTo>
                    <a:lnTo>
                      <a:pt x="728547" y="208156"/>
                    </a:lnTo>
                    <a:lnTo>
                      <a:pt x="765717" y="167268"/>
                    </a:lnTo>
                    <a:lnTo>
                      <a:pt x="765717" y="96644"/>
                    </a:lnTo>
                    <a:lnTo>
                      <a:pt x="576147" y="0"/>
                    </a:lnTo>
                    <a:lnTo>
                      <a:pt x="542693" y="115229"/>
                    </a:lnTo>
                    <a:lnTo>
                      <a:pt x="594732" y="193288"/>
                    </a:lnTo>
                    <a:lnTo>
                      <a:pt x="579864" y="223024"/>
                    </a:lnTo>
                    <a:lnTo>
                      <a:pt x="535259" y="215590"/>
                    </a:lnTo>
                    <a:lnTo>
                      <a:pt x="475786" y="144966"/>
                    </a:lnTo>
                    <a:lnTo>
                      <a:pt x="394010" y="189571"/>
                    </a:lnTo>
                    <a:lnTo>
                      <a:pt x="315952" y="104078"/>
                    </a:lnTo>
                    <a:lnTo>
                      <a:pt x="278781" y="126380"/>
                    </a:lnTo>
                    <a:lnTo>
                      <a:pt x="263912" y="226741"/>
                    </a:lnTo>
                    <a:lnTo>
                      <a:pt x="219308" y="275063"/>
                    </a:lnTo>
                    <a:lnTo>
                      <a:pt x="193288" y="353122"/>
                    </a:lnTo>
                    <a:lnTo>
                      <a:pt x="182137" y="457200"/>
                    </a:lnTo>
                    <a:lnTo>
                      <a:pt x="100361" y="382859"/>
                    </a:lnTo>
                    <a:lnTo>
                      <a:pt x="44605" y="401444"/>
                    </a:lnTo>
                    <a:lnTo>
                      <a:pt x="59473" y="468351"/>
                    </a:lnTo>
                    <a:lnTo>
                      <a:pt x="18586" y="524107"/>
                    </a:lnTo>
                    <a:lnTo>
                      <a:pt x="59473" y="538976"/>
                    </a:lnTo>
                    <a:lnTo>
                      <a:pt x="115230" y="695093"/>
                    </a:lnTo>
                    <a:lnTo>
                      <a:pt x="40888" y="762000"/>
                    </a:lnTo>
                    <a:lnTo>
                      <a:pt x="0" y="735980"/>
                    </a:lnTo>
                    <a:lnTo>
                      <a:pt x="33454" y="892098"/>
                    </a:lnTo>
                    <a:lnTo>
                      <a:pt x="70625" y="914400"/>
                    </a:lnTo>
                    <a:lnTo>
                      <a:pt x="141249" y="910683"/>
                    </a:lnTo>
                    <a:lnTo>
                      <a:pt x="189571" y="973873"/>
                    </a:lnTo>
                    <a:lnTo>
                      <a:pt x="289932" y="1063083"/>
                    </a:lnTo>
                    <a:close/>
                  </a:path>
                </a:pathLst>
              </a:cu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60" name="Freeform 35"/>
              <p:cNvSpPr/>
              <p:nvPr/>
            </p:nvSpPr>
            <p:spPr>
              <a:xfrm>
                <a:off x="2937554" y="1735688"/>
                <a:ext cx="1476375" cy="681038"/>
              </a:xfrm>
              <a:custGeom>
                <a:avLst/>
                <a:gdLst>
                  <a:gd name="connsiteX0" fmla="*/ 185853 w 1475678"/>
                  <a:gd name="connsiteY0" fmla="*/ 375424 h 676507"/>
                  <a:gd name="connsiteX1" fmla="*/ 252761 w 1475678"/>
                  <a:gd name="connsiteY1" fmla="*/ 341971 h 676507"/>
                  <a:gd name="connsiteX2" fmla="*/ 412595 w 1475678"/>
                  <a:gd name="connsiteY2" fmla="*/ 446049 h 676507"/>
                  <a:gd name="connsiteX3" fmla="*/ 449765 w 1475678"/>
                  <a:gd name="connsiteY3" fmla="*/ 442332 h 676507"/>
                  <a:gd name="connsiteX4" fmla="*/ 486936 w 1475678"/>
                  <a:gd name="connsiteY4" fmla="*/ 483220 h 676507"/>
                  <a:gd name="connsiteX5" fmla="*/ 550126 w 1475678"/>
                  <a:gd name="connsiteY5" fmla="*/ 520390 h 676507"/>
                  <a:gd name="connsiteX6" fmla="*/ 602165 w 1475678"/>
                  <a:gd name="connsiteY6" fmla="*/ 498088 h 676507"/>
                  <a:gd name="connsiteX7" fmla="*/ 650487 w 1475678"/>
                  <a:gd name="connsiteY7" fmla="*/ 531541 h 676507"/>
                  <a:gd name="connsiteX8" fmla="*/ 732263 w 1475678"/>
                  <a:gd name="connsiteY8" fmla="*/ 516673 h 676507"/>
                  <a:gd name="connsiteX9" fmla="*/ 810322 w 1475678"/>
                  <a:gd name="connsiteY9" fmla="*/ 479502 h 676507"/>
                  <a:gd name="connsiteX10" fmla="*/ 884663 w 1475678"/>
                  <a:gd name="connsiteY10" fmla="*/ 434898 h 676507"/>
                  <a:gd name="connsiteX11" fmla="*/ 932985 w 1475678"/>
                  <a:gd name="connsiteY11" fmla="*/ 490654 h 676507"/>
                  <a:gd name="connsiteX12" fmla="*/ 955287 w 1475678"/>
                  <a:gd name="connsiteY12" fmla="*/ 512956 h 676507"/>
                  <a:gd name="connsiteX13" fmla="*/ 947853 w 1475678"/>
                  <a:gd name="connsiteY13" fmla="*/ 576146 h 676507"/>
                  <a:gd name="connsiteX14" fmla="*/ 966439 w 1475678"/>
                  <a:gd name="connsiteY14" fmla="*/ 635620 h 676507"/>
                  <a:gd name="connsiteX15" fmla="*/ 1137424 w 1475678"/>
                  <a:gd name="connsiteY15" fmla="*/ 676507 h 676507"/>
                  <a:gd name="connsiteX16" fmla="*/ 1211765 w 1475678"/>
                  <a:gd name="connsiteY16" fmla="*/ 650488 h 676507"/>
                  <a:gd name="connsiteX17" fmla="*/ 1274956 w 1475678"/>
                  <a:gd name="connsiteY17" fmla="*/ 654205 h 676507"/>
                  <a:gd name="connsiteX18" fmla="*/ 1304692 w 1475678"/>
                  <a:gd name="connsiteY18" fmla="*/ 650488 h 676507"/>
                  <a:gd name="connsiteX19" fmla="*/ 1297258 w 1475678"/>
                  <a:gd name="connsiteY19" fmla="*/ 553844 h 676507"/>
                  <a:gd name="connsiteX20" fmla="*/ 1401336 w 1475678"/>
                  <a:gd name="connsiteY20" fmla="*/ 628185 h 676507"/>
                  <a:gd name="connsiteX21" fmla="*/ 1475678 w 1475678"/>
                  <a:gd name="connsiteY21" fmla="*/ 605883 h 676507"/>
                  <a:gd name="connsiteX22" fmla="*/ 1334429 w 1475678"/>
                  <a:gd name="connsiteY22" fmla="*/ 501805 h 676507"/>
                  <a:gd name="connsiteX23" fmla="*/ 1222917 w 1475678"/>
                  <a:gd name="connsiteY23" fmla="*/ 464634 h 676507"/>
                  <a:gd name="connsiteX24" fmla="*/ 1159726 w 1475678"/>
                  <a:gd name="connsiteY24" fmla="*/ 293649 h 676507"/>
                  <a:gd name="connsiteX25" fmla="*/ 1129990 w 1475678"/>
                  <a:gd name="connsiteY25" fmla="*/ 104078 h 676507"/>
                  <a:gd name="connsiteX26" fmla="*/ 1152292 w 1475678"/>
                  <a:gd name="connsiteY26" fmla="*/ 55756 h 676507"/>
                  <a:gd name="connsiteX27" fmla="*/ 1066800 w 1475678"/>
                  <a:gd name="connsiteY27" fmla="*/ 33454 h 676507"/>
                  <a:gd name="connsiteX28" fmla="*/ 977590 w 1475678"/>
                  <a:gd name="connsiteY28" fmla="*/ 70624 h 676507"/>
                  <a:gd name="connsiteX29" fmla="*/ 832624 w 1475678"/>
                  <a:gd name="connsiteY29" fmla="*/ 78059 h 676507"/>
                  <a:gd name="connsiteX30" fmla="*/ 795453 w 1475678"/>
                  <a:gd name="connsiteY30" fmla="*/ 40888 h 676507"/>
                  <a:gd name="connsiteX31" fmla="*/ 635619 w 1475678"/>
                  <a:gd name="connsiteY31" fmla="*/ 85493 h 676507"/>
                  <a:gd name="connsiteX32" fmla="*/ 550126 w 1475678"/>
                  <a:gd name="connsiteY32" fmla="*/ 70624 h 676507"/>
                  <a:gd name="connsiteX33" fmla="*/ 535258 w 1475678"/>
                  <a:gd name="connsiteY33" fmla="*/ 89210 h 676507"/>
                  <a:gd name="connsiteX34" fmla="*/ 263912 w 1475678"/>
                  <a:gd name="connsiteY34" fmla="*/ 0 h 676507"/>
                  <a:gd name="connsiteX35" fmla="*/ 178419 w 1475678"/>
                  <a:gd name="connsiteY35" fmla="*/ 40888 h 676507"/>
                  <a:gd name="connsiteX36" fmla="*/ 70624 w 1475678"/>
                  <a:gd name="connsiteY36" fmla="*/ 18585 h 676507"/>
                  <a:gd name="connsiteX37" fmla="*/ 40887 w 1475678"/>
                  <a:gd name="connsiteY37" fmla="*/ 107795 h 676507"/>
                  <a:gd name="connsiteX38" fmla="*/ 29736 w 1475678"/>
                  <a:gd name="connsiteY38" fmla="*/ 185854 h 676507"/>
                  <a:gd name="connsiteX39" fmla="*/ 0 w 1475678"/>
                  <a:gd name="connsiteY39" fmla="*/ 197005 h 676507"/>
                  <a:gd name="connsiteX40" fmla="*/ 11151 w 1475678"/>
                  <a:gd name="connsiteY40" fmla="*/ 263912 h 676507"/>
                  <a:gd name="connsiteX41" fmla="*/ 85492 w 1475678"/>
                  <a:gd name="connsiteY41" fmla="*/ 278781 h 676507"/>
                  <a:gd name="connsiteX42" fmla="*/ 107795 w 1475678"/>
                  <a:gd name="connsiteY42" fmla="*/ 356839 h 676507"/>
                  <a:gd name="connsiteX43" fmla="*/ 185853 w 1475678"/>
                  <a:gd name="connsiteY43" fmla="*/ 375424 h 676507"/>
                  <a:gd name="connsiteX0" fmla="*/ 185853 w 1475678"/>
                  <a:gd name="connsiteY0" fmla="*/ 375424 h 676507"/>
                  <a:gd name="connsiteX1" fmla="*/ 252761 w 1475678"/>
                  <a:gd name="connsiteY1" fmla="*/ 341971 h 676507"/>
                  <a:gd name="connsiteX2" fmla="*/ 412595 w 1475678"/>
                  <a:gd name="connsiteY2" fmla="*/ 446049 h 676507"/>
                  <a:gd name="connsiteX3" fmla="*/ 449765 w 1475678"/>
                  <a:gd name="connsiteY3" fmla="*/ 442332 h 676507"/>
                  <a:gd name="connsiteX4" fmla="*/ 486936 w 1475678"/>
                  <a:gd name="connsiteY4" fmla="*/ 483220 h 676507"/>
                  <a:gd name="connsiteX5" fmla="*/ 550126 w 1475678"/>
                  <a:gd name="connsiteY5" fmla="*/ 520390 h 676507"/>
                  <a:gd name="connsiteX6" fmla="*/ 602165 w 1475678"/>
                  <a:gd name="connsiteY6" fmla="*/ 498088 h 676507"/>
                  <a:gd name="connsiteX7" fmla="*/ 650487 w 1475678"/>
                  <a:gd name="connsiteY7" fmla="*/ 531541 h 676507"/>
                  <a:gd name="connsiteX8" fmla="*/ 732263 w 1475678"/>
                  <a:gd name="connsiteY8" fmla="*/ 516673 h 676507"/>
                  <a:gd name="connsiteX9" fmla="*/ 810322 w 1475678"/>
                  <a:gd name="connsiteY9" fmla="*/ 479502 h 676507"/>
                  <a:gd name="connsiteX10" fmla="*/ 884663 w 1475678"/>
                  <a:gd name="connsiteY10" fmla="*/ 434898 h 676507"/>
                  <a:gd name="connsiteX11" fmla="*/ 932985 w 1475678"/>
                  <a:gd name="connsiteY11" fmla="*/ 490654 h 676507"/>
                  <a:gd name="connsiteX12" fmla="*/ 955287 w 1475678"/>
                  <a:gd name="connsiteY12" fmla="*/ 512956 h 676507"/>
                  <a:gd name="connsiteX13" fmla="*/ 947853 w 1475678"/>
                  <a:gd name="connsiteY13" fmla="*/ 576146 h 676507"/>
                  <a:gd name="connsiteX14" fmla="*/ 966439 w 1475678"/>
                  <a:gd name="connsiteY14" fmla="*/ 635620 h 676507"/>
                  <a:gd name="connsiteX15" fmla="*/ 1137424 w 1475678"/>
                  <a:gd name="connsiteY15" fmla="*/ 676507 h 676507"/>
                  <a:gd name="connsiteX16" fmla="*/ 1211765 w 1475678"/>
                  <a:gd name="connsiteY16" fmla="*/ 650488 h 676507"/>
                  <a:gd name="connsiteX17" fmla="*/ 1274956 w 1475678"/>
                  <a:gd name="connsiteY17" fmla="*/ 654205 h 676507"/>
                  <a:gd name="connsiteX18" fmla="*/ 1304692 w 1475678"/>
                  <a:gd name="connsiteY18" fmla="*/ 650488 h 676507"/>
                  <a:gd name="connsiteX19" fmla="*/ 1297258 w 1475678"/>
                  <a:gd name="connsiteY19" fmla="*/ 553844 h 676507"/>
                  <a:gd name="connsiteX20" fmla="*/ 1401336 w 1475678"/>
                  <a:gd name="connsiteY20" fmla="*/ 628185 h 676507"/>
                  <a:gd name="connsiteX21" fmla="*/ 1475678 w 1475678"/>
                  <a:gd name="connsiteY21" fmla="*/ 605883 h 676507"/>
                  <a:gd name="connsiteX22" fmla="*/ 1334429 w 1475678"/>
                  <a:gd name="connsiteY22" fmla="*/ 501805 h 676507"/>
                  <a:gd name="connsiteX23" fmla="*/ 1222917 w 1475678"/>
                  <a:gd name="connsiteY23" fmla="*/ 464634 h 676507"/>
                  <a:gd name="connsiteX24" fmla="*/ 1159726 w 1475678"/>
                  <a:gd name="connsiteY24" fmla="*/ 293649 h 676507"/>
                  <a:gd name="connsiteX25" fmla="*/ 1129990 w 1475678"/>
                  <a:gd name="connsiteY25" fmla="*/ 104078 h 676507"/>
                  <a:gd name="connsiteX26" fmla="*/ 1152292 w 1475678"/>
                  <a:gd name="connsiteY26" fmla="*/ 55756 h 676507"/>
                  <a:gd name="connsiteX27" fmla="*/ 1066800 w 1475678"/>
                  <a:gd name="connsiteY27" fmla="*/ 33454 h 676507"/>
                  <a:gd name="connsiteX28" fmla="*/ 977590 w 1475678"/>
                  <a:gd name="connsiteY28" fmla="*/ 70624 h 676507"/>
                  <a:gd name="connsiteX29" fmla="*/ 832624 w 1475678"/>
                  <a:gd name="connsiteY29" fmla="*/ 78059 h 676507"/>
                  <a:gd name="connsiteX30" fmla="*/ 795453 w 1475678"/>
                  <a:gd name="connsiteY30" fmla="*/ 40888 h 676507"/>
                  <a:gd name="connsiteX31" fmla="*/ 635619 w 1475678"/>
                  <a:gd name="connsiteY31" fmla="*/ 85493 h 676507"/>
                  <a:gd name="connsiteX32" fmla="*/ 550126 w 1475678"/>
                  <a:gd name="connsiteY32" fmla="*/ 70624 h 676507"/>
                  <a:gd name="connsiteX33" fmla="*/ 535258 w 1475678"/>
                  <a:gd name="connsiteY33" fmla="*/ 89210 h 676507"/>
                  <a:gd name="connsiteX34" fmla="*/ 263912 w 1475678"/>
                  <a:gd name="connsiteY34" fmla="*/ 0 h 676507"/>
                  <a:gd name="connsiteX35" fmla="*/ 178419 w 1475678"/>
                  <a:gd name="connsiteY35" fmla="*/ 40888 h 676507"/>
                  <a:gd name="connsiteX36" fmla="*/ 89674 w 1475678"/>
                  <a:gd name="connsiteY36" fmla="*/ 9060 h 676507"/>
                  <a:gd name="connsiteX37" fmla="*/ 40887 w 1475678"/>
                  <a:gd name="connsiteY37" fmla="*/ 107795 h 676507"/>
                  <a:gd name="connsiteX38" fmla="*/ 29736 w 1475678"/>
                  <a:gd name="connsiteY38" fmla="*/ 185854 h 676507"/>
                  <a:gd name="connsiteX39" fmla="*/ 0 w 1475678"/>
                  <a:gd name="connsiteY39" fmla="*/ 197005 h 676507"/>
                  <a:gd name="connsiteX40" fmla="*/ 11151 w 1475678"/>
                  <a:gd name="connsiteY40" fmla="*/ 263912 h 676507"/>
                  <a:gd name="connsiteX41" fmla="*/ 85492 w 1475678"/>
                  <a:gd name="connsiteY41" fmla="*/ 278781 h 676507"/>
                  <a:gd name="connsiteX42" fmla="*/ 107795 w 1475678"/>
                  <a:gd name="connsiteY42" fmla="*/ 356839 h 676507"/>
                  <a:gd name="connsiteX43" fmla="*/ 185853 w 1475678"/>
                  <a:gd name="connsiteY43" fmla="*/ 375424 h 676507"/>
                  <a:gd name="connsiteX0" fmla="*/ 185853 w 1475678"/>
                  <a:gd name="connsiteY0" fmla="*/ 380187 h 681270"/>
                  <a:gd name="connsiteX1" fmla="*/ 252761 w 1475678"/>
                  <a:gd name="connsiteY1" fmla="*/ 346734 h 681270"/>
                  <a:gd name="connsiteX2" fmla="*/ 412595 w 1475678"/>
                  <a:gd name="connsiteY2" fmla="*/ 450812 h 681270"/>
                  <a:gd name="connsiteX3" fmla="*/ 449765 w 1475678"/>
                  <a:gd name="connsiteY3" fmla="*/ 447095 h 681270"/>
                  <a:gd name="connsiteX4" fmla="*/ 486936 w 1475678"/>
                  <a:gd name="connsiteY4" fmla="*/ 487983 h 681270"/>
                  <a:gd name="connsiteX5" fmla="*/ 550126 w 1475678"/>
                  <a:gd name="connsiteY5" fmla="*/ 525153 h 681270"/>
                  <a:gd name="connsiteX6" fmla="*/ 602165 w 1475678"/>
                  <a:gd name="connsiteY6" fmla="*/ 502851 h 681270"/>
                  <a:gd name="connsiteX7" fmla="*/ 650487 w 1475678"/>
                  <a:gd name="connsiteY7" fmla="*/ 536304 h 681270"/>
                  <a:gd name="connsiteX8" fmla="*/ 732263 w 1475678"/>
                  <a:gd name="connsiteY8" fmla="*/ 521436 h 681270"/>
                  <a:gd name="connsiteX9" fmla="*/ 810322 w 1475678"/>
                  <a:gd name="connsiteY9" fmla="*/ 484265 h 681270"/>
                  <a:gd name="connsiteX10" fmla="*/ 884663 w 1475678"/>
                  <a:gd name="connsiteY10" fmla="*/ 439661 h 681270"/>
                  <a:gd name="connsiteX11" fmla="*/ 932985 w 1475678"/>
                  <a:gd name="connsiteY11" fmla="*/ 495417 h 681270"/>
                  <a:gd name="connsiteX12" fmla="*/ 955287 w 1475678"/>
                  <a:gd name="connsiteY12" fmla="*/ 517719 h 681270"/>
                  <a:gd name="connsiteX13" fmla="*/ 947853 w 1475678"/>
                  <a:gd name="connsiteY13" fmla="*/ 580909 h 681270"/>
                  <a:gd name="connsiteX14" fmla="*/ 966439 w 1475678"/>
                  <a:gd name="connsiteY14" fmla="*/ 640383 h 681270"/>
                  <a:gd name="connsiteX15" fmla="*/ 1137424 w 1475678"/>
                  <a:gd name="connsiteY15" fmla="*/ 681270 h 681270"/>
                  <a:gd name="connsiteX16" fmla="*/ 1211765 w 1475678"/>
                  <a:gd name="connsiteY16" fmla="*/ 655251 h 681270"/>
                  <a:gd name="connsiteX17" fmla="*/ 1274956 w 1475678"/>
                  <a:gd name="connsiteY17" fmla="*/ 658968 h 681270"/>
                  <a:gd name="connsiteX18" fmla="*/ 1304692 w 1475678"/>
                  <a:gd name="connsiteY18" fmla="*/ 655251 h 681270"/>
                  <a:gd name="connsiteX19" fmla="*/ 1297258 w 1475678"/>
                  <a:gd name="connsiteY19" fmla="*/ 558607 h 681270"/>
                  <a:gd name="connsiteX20" fmla="*/ 1401336 w 1475678"/>
                  <a:gd name="connsiteY20" fmla="*/ 632948 h 681270"/>
                  <a:gd name="connsiteX21" fmla="*/ 1475678 w 1475678"/>
                  <a:gd name="connsiteY21" fmla="*/ 610646 h 681270"/>
                  <a:gd name="connsiteX22" fmla="*/ 1334429 w 1475678"/>
                  <a:gd name="connsiteY22" fmla="*/ 506568 h 681270"/>
                  <a:gd name="connsiteX23" fmla="*/ 1222917 w 1475678"/>
                  <a:gd name="connsiteY23" fmla="*/ 469397 h 681270"/>
                  <a:gd name="connsiteX24" fmla="*/ 1159726 w 1475678"/>
                  <a:gd name="connsiteY24" fmla="*/ 298412 h 681270"/>
                  <a:gd name="connsiteX25" fmla="*/ 1129990 w 1475678"/>
                  <a:gd name="connsiteY25" fmla="*/ 108841 h 681270"/>
                  <a:gd name="connsiteX26" fmla="*/ 1152292 w 1475678"/>
                  <a:gd name="connsiteY26" fmla="*/ 60519 h 681270"/>
                  <a:gd name="connsiteX27" fmla="*/ 1066800 w 1475678"/>
                  <a:gd name="connsiteY27" fmla="*/ 38217 h 681270"/>
                  <a:gd name="connsiteX28" fmla="*/ 977590 w 1475678"/>
                  <a:gd name="connsiteY28" fmla="*/ 75387 h 681270"/>
                  <a:gd name="connsiteX29" fmla="*/ 832624 w 1475678"/>
                  <a:gd name="connsiteY29" fmla="*/ 82822 h 681270"/>
                  <a:gd name="connsiteX30" fmla="*/ 795453 w 1475678"/>
                  <a:gd name="connsiteY30" fmla="*/ 45651 h 681270"/>
                  <a:gd name="connsiteX31" fmla="*/ 635619 w 1475678"/>
                  <a:gd name="connsiteY31" fmla="*/ 90256 h 681270"/>
                  <a:gd name="connsiteX32" fmla="*/ 550126 w 1475678"/>
                  <a:gd name="connsiteY32" fmla="*/ 75387 h 681270"/>
                  <a:gd name="connsiteX33" fmla="*/ 535258 w 1475678"/>
                  <a:gd name="connsiteY33" fmla="*/ 93973 h 681270"/>
                  <a:gd name="connsiteX34" fmla="*/ 247244 w 1475678"/>
                  <a:gd name="connsiteY34" fmla="*/ 0 h 681270"/>
                  <a:gd name="connsiteX35" fmla="*/ 178419 w 1475678"/>
                  <a:gd name="connsiteY35" fmla="*/ 45651 h 681270"/>
                  <a:gd name="connsiteX36" fmla="*/ 89674 w 1475678"/>
                  <a:gd name="connsiteY36" fmla="*/ 13823 h 681270"/>
                  <a:gd name="connsiteX37" fmla="*/ 40887 w 1475678"/>
                  <a:gd name="connsiteY37" fmla="*/ 112558 h 681270"/>
                  <a:gd name="connsiteX38" fmla="*/ 29736 w 1475678"/>
                  <a:gd name="connsiteY38" fmla="*/ 190617 h 681270"/>
                  <a:gd name="connsiteX39" fmla="*/ 0 w 1475678"/>
                  <a:gd name="connsiteY39" fmla="*/ 201768 h 681270"/>
                  <a:gd name="connsiteX40" fmla="*/ 11151 w 1475678"/>
                  <a:gd name="connsiteY40" fmla="*/ 268675 h 681270"/>
                  <a:gd name="connsiteX41" fmla="*/ 85492 w 1475678"/>
                  <a:gd name="connsiteY41" fmla="*/ 283544 h 681270"/>
                  <a:gd name="connsiteX42" fmla="*/ 107795 w 1475678"/>
                  <a:gd name="connsiteY42" fmla="*/ 361602 h 681270"/>
                  <a:gd name="connsiteX43" fmla="*/ 185853 w 1475678"/>
                  <a:gd name="connsiteY43" fmla="*/ 380187 h 681270"/>
                  <a:gd name="connsiteX0" fmla="*/ 185853 w 1475678"/>
                  <a:gd name="connsiteY0" fmla="*/ 380187 h 681270"/>
                  <a:gd name="connsiteX1" fmla="*/ 252761 w 1475678"/>
                  <a:gd name="connsiteY1" fmla="*/ 346734 h 681270"/>
                  <a:gd name="connsiteX2" fmla="*/ 412595 w 1475678"/>
                  <a:gd name="connsiteY2" fmla="*/ 450812 h 681270"/>
                  <a:gd name="connsiteX3" fmla="*/ 449765 w 1475678"/>
                  <a:gd name="connsiteY3" fmla="*/ 447095 h 681270"/>
                  <a:gd name="connsiteX4" fmla="*/ 486936 w 1475678"/>
                  <a:gd name="connsiteY4" fmla="*/ 487983 h 681270"/>
                  <a:gd name="connsiteX5" fmla="*/ 550126 w 1475678"/>
                  <a:gd name="connsiteY5" fmla="*/ 525153 h 681270"/>
                  <a:gd name="connsiteX6" fmla="*/ 602165 w 1475678"/>
                  <a:gd name="connsiteY6" fmla="*/ 502851 h 681270"/>
                  <a:gd name="connsiteX7" fmla="*/ 650487 w 1475678"/>
                  <a:gd name="connsiteY7" fmla="*/ 536304 h 681270"/>
                  <a:gd name="connsiteX8" fmla="*/ 732263 w 1475678"/>
                  <a:gd name="connsiteY8" fmla="*/ 521436 h 681270"/>
                  <a:gd name="connsiteX9" fmla="*/ 810322 w 1475678"/>
                  <a:gd name="connsiteY9" fmla="*/ 484265 h 681270"/>
                  <a:gd name="connsiteX10" fmla="*/ 884663 w 1475678"/>
                  <a:gd name="connsiteY10" fmla="*/ 439661 h 681270"/>
                  <a:gd name="connsiteX11" fmla="*/ 932985 w 1475678"/>
                  <a:gd name="connsiteY11" fmla="*/ 495417 h 681270"/>
                  <a:gd name="connsiteX12" fmla="*/ 955287 w 1475678"/>
                  <a:gd name="connsiteY12" fmla="*/ 517719 h 681270"/>
                  <a:gd name="connsiteX13" fmla="*/ 947853 w 1475678"/>
                  <a:gd name="connsiteY13" fmla="*/ 580909 h 681270"/>
                  <a:gd name="connsiteX14" fmla="*/ 966439 w 1475678"/>
                  <a:gd name="connsiteY14" fmla="*/ 640383 h 681270"/>
                  <a:gd name="connsiteX15" fmla="*/ 1137424 w 1475678"/>
                  <a:gd name="connsiteY15" fmla="*/ 681270 h 681270"/>
                  <a:gd name="connsiteX16" fmla="*/ 1211765 w 1475678"/>
                  <a:gd name="connsiteY16" fmla="*/ 655251 h 681270"/>
                  <a:gd name="connsiteX17" fmla="*/ 1274956 w 1475678"/>
                  <a:gd name="connsiteY17" fmla="*/ 658968 h 681270"/>
                  <a:gd name="connsiteX18" fmla="*/ 1304692 w 1475678"/>
                  <a:gd name="connsiteY18" fmla="*/ 655251 h 681270"/>
                  <a:gd name="connsiteX19" fmla="*/ 1297258 w 1475678"/>
                  <a:gd name="connsiteY19" fmla="*/ 558607 h 681270"/>
                  <a:gd name="connsiteX20" fmla="*/ 1401336 w 1475678"/>
                  <a:gd name="connsiteY20" fmla="*/ 632948 h 681270"/>
                  <a:gd name="connsiteX21" fmla="*/ 1475678 w 1475678"/>
                  <a:gd name="connsiteY21" fmla="*/ 610646 h 681270"/>
                  <a:gd name="connsiteX22" fmla="*/ 1334429 w 1475678"/>
                  <a:gd name="connsiteY22" fmla="*/ 506568 h 681270"/>
                  <a:gd name="connsiteX23" fmla="*/ 1222917 w 1475678"/>
                  <a:gd name="connsiteY23" fmla="*/ 469397 h 681270"/>
                  <a:gd name="connsiteX24" fmla="*/ 1159726 w 1475678"/>
                  <a:gd name="connsiteY24" fmla="*/ 298412 h 681270"/>
                  <a:gd name="connsiteX25" fmla="*/ 1129990 w 1475678"/>
                  <a:gd name="connsiteY25" fmla="*/ 108841 h 681270"/>
                  <a:gd name="connsiteX26" fmla="*/ 1152292 w 1475678"/>
                  <a:gd name="connsiteY26" fmla="*/ 60519 h 681270"/>
                  <a:gd name="connsiteX27" fmla="*/ 1097756 w 1475678"/>
                  <a:gd name="connsiteY27" fmla="*/ 33454 h 681270"/>
                  <a:gd name="connsiteX28" fmla="*/ 977590 w 1475678"/>
                  <a:gd name="connsiteY28" fmla="*/ 75387 h 681270"/>
                  <a:gd name="connsiteX29" fmla="*/ 832624 w 1475678"/>
                  <a:gd name="connsiteY29" fmla="*/ 82822 h 681270"/>
                  <a:gd name="connsiteX30" fmla="*/ 795453 w 1475678"/>
                  <a:gd name="connsiteY30" fmla="*/ 45651 h 681270"/>
                  <a:gd name="connsiteX31" fmla="*/ 635619 w 1475678"/>
                  <a:gd name="connsiteY31" fmla="*/ 90256 h 681270"/>
                  <a:gd name="connsiteX32" fmla="*/ 550126 w 1475678"/>
                  <a:gd name="connsiteY32" fmla="*/ 75387 h 681270"/>
                  <a:gd name="connsiteX33" fmla="*/ 535258 w 1475678"/>
                  <a:gd name="connsiteY33" fmla="*/ 93973 h 681270"/>
                  <a:gd name="connsiteX34" fmla="*/ 247244 w 1475678"/>
                  <a:gd name="connsiteY34" fmla="*/ 0 h 681270"/>
                  <a:gd name="connsiteX35" fmla="*/ 178419 w 1475678"/>
                  <a:gd name="connsiteY35" fmla="*/ 45651 h 681270"/>
                  <a:gd name="connsiteX36" fmla="*/ 89674 w 1475678"/>
                  <a:gd name="connsiteY36" fmla="*/ 13823 h 681270"/>
                  <a:gd name="connsiteX37" fmla="*/ 40887 w 1475678"/>
                  <a:gd name="connsiteY37" fmla="*/ 112558 h 681270"/>
                  <a:gd name="connsiteX38" fmla="*/ 29736 w 1475678"/>
                  <a:gd name="connsiteY38" fmla="*/ 190617 h 681270"/>
                  <a:gd name="connsiteX39" fmla="*/ 0 w 1475678"/>
                  <a:gd name="connsiteY39" fmla="*/ 201768 h 681270"/>
                  <a:gd name="connsiteX40" fmla="*/ 11151 w 1475678"/>
                  <a:gd name="connsiteY40" fmla="*/ 268675 h 681270"/>
                  <a:gd name="connsiteX41" fmla="*/ 85492 w 1475678"/>
                  <a:gd name="connsiteY41" fmla="*/ 283544 h 681270"/>
                  <a:gd name="connsiteX42" fmla="*/ 107795 w 1475678"/>
                  <a:gd name="connsiteY42" fmla="*/ 361602 h 681270"/>
                  <a:gd name="connsiteX43" fmla="*/ 185853 w 1475678"/>
                  <a:gd name="connsiteY43" fmla="*/ 380187 h 681270"/>
                  <a:gd name="connsiteX0" fmla="*/ 185853 w 1475678"/>
                  <a:gd name="connsiteY0" fmla="*/ 380187 h 681270"/>
                  <a:gd name="connsiteX1" fmla="*/ 252761 w 1475678"/>
                  <a:gd name="connsiteY1" fmla="*/ 346734 h 681270"/>
                  <a:gd name="connsiteX2" fmla="*/ 412595 w 1475678"/>
                  <a:gd name="connsiteY2" fmla="*/ 450812 h 681270"/>
                  <a:gd name="connsiteX3" fmla="*/ 449765 w 1475678"/>
                  <a:gd name="connsiteY3" fmla="*/ 447095 h 681270"/>
                  <a:gd name="connsiteX4" fmla="*/ 486936 w 1475678"/>
                  <a:gd name="connsiteY4" fmla="*/ 487983 h 681270"/>
                  <a:gd name="connsiteX5" fmla="*/ 550126 w 1475678"/>
                  <a:gd name="connsiteY5" fmla="*/ 525153 h 681270"/>
                  <a:gd name="connsiteX6" fmla="*/ 602165 w 1475678"/>
                  <a:gd name="connsiteY6" fmla="*/ 502851 h 681270"/>
                  <a:gd name="connsiteX7" fmla="*/ 650487 w 1475678"/>
                  <a:gd name="connsiteY7" fmla="*/ 536304 h 681270"/>
                  <a:gd name="connsiteX8" fmla="*/ 732263 w 1475678"/>
                  <a:gd name="connsiteY8" fmla="*/ 521436 h 681270"/>
                  <a:gd name="connsiteX9" fmla="*/ 810322 w 1475678"/>
                  <a:gd name="connsiteY9" fmla="*/ 484265 h 681270"/>
                  <a:gd name="connsiteX10" fmla="*/ 884663 w 1475678"/>
                  <a:gd name="connsiteY10" fmla="*/ 439661 h 681270"/>
                  <a:gd name="connsiteX11" fmla="*/ 932985 w 1475678"/>
                  <a:gd name="connsiteY11" fmla="*/ 495417 h 681270"/>
                  <a:gd name="connsiteX12" fmla="*/ 955287 w 1475678"/>
                  <a:gd name="connsiteY12" fmla="*/ 517719 h 681270"/>
                  <a:gd name="connsiteX13" fmla="*/ 947853 w 1475678"/>
                  <a:gd name="connsiteY13" fmla="*/ 580909 h 681270"/>
                  <a:gd name="connsiteX14" fmla="*/ 966439 w 1475678"/>
                  <a:gd name="connsiteY14" fmla="*/ 640383 h 681270"/>
                  <a:gd name="connsiteX15" fmla="*/ 1137424 w 1475678"/>
                  <a:gd name="connsiteY15" fmla="*/ 681270 h 681270"/>
                  <a:gd name="connsiteX16" fmla="*/ 1211765 w 1475678"/>
                  <a:gd name="connsiteY16" fmla="*/ 655251 h 681270"/>
                  <a:gd name="connsiteX17" fmla="*/ 1274956 w 1475678"/>
                  <a:gd name="connsiteY17" fmla="*/ 658968 h 681270"/>
                  <a:gd name="connsiteX18" fmla="*/ 1304692 w 1475678"/>
                  <a:gd name="connsiteY18" fmla="*/ 655251 h 681270"/>
                  <a:gd name="connsiteX19" fmla="*/ 1297258 w 1475678"/>
                  <a:gd name="connsiteY19" fmla="*/ 558607 h 681270"/>
                  <a:gd name="connsiteX20" fmla="*/ 1401336 w 1475678"/>
                  <a:gd name="connsiteY20" fmla="*/ 632948 h 681270"/>
                  <a:gd name="connsiteX21" fmla="*/ 1475678 w 1475678"/>
                  <a:gd name="connsiteY21" fmla="*/ 610646 h 681270"/>
                  <a:gd name="connsiteX22" fmla="*/ 1334429 w 1475678"/>
                  <a:gd name="connsiteY22" fmla="*/ 506568 h 681270"/>
                  <a:gd name="connsiteX23" fmla="*/ 1222917 w 1475678"/>
                  <a:gd name="connsiteY23" fmla="*/ 469397 h 681270"/>
                  <a:gd name="connsiteX24" fmla="*/ 1159726 w 1475678"/>
                  <a:gd name="connsiteY24" fmla="*/ 298412 h 681270"/>
                  <a:gd name="connsiteX25" fmla="*/ 1129990 w 1475678"/>
                  <a:gd name="connsiteY25" fmla="*/ 108841 h 681270"/>
                  <a:gd name="connsiteX26" fmla="*/ 1135624 w 1475678"/>
                  <a:gd name="connsiteY26" fmla="*/ 67663 h 681270"/>
                  <a:gd name="connsiteX27" fmla="*/ 1097756 w 1475678"/>
                  <a:gd name="connsiteY27" fmla="*/ 33454 h 681270"/>
                  <a:gd name="connsiteX28" fmla="*/ 977590 w 1475678"/>
                  <a:gd name="connsiteY28" fmla="*/ 75387 h 681270"/>
                  <a:gd name="connsiteX29" fmla="*/ 832624 w 1475678"/>
                  <a:gd name="connsiteY29" fmla="*/ 82822 h 681270"/>
                  <a:gd name="connsiteX30" fmla="*/ 795453 w 1475678"/>
                  <a:gd name="connsiteY30" fmla="*/ 45651 h 681270"/>
                  <a:gd name="connsiteX31" fmla="*/ 635619 w 1475678"/>
                  <a:gd name="connsiteY31" fmla="*/ 90256 h 681270"/>
                  <a:gd name="connsiteX32" fmla="*/ 550126 w 1475678"/>
                  <a:gd name="connsiteY32" fmla="*/ 75387 h 681270"/>
                  <a:gd name="connsiteX33" fmla="*/ 535258 w 1475678"/>
                  <a:gd name="connsiteY33" fmla="*/ 93973 h 681270"/>
                  <a:gd name="connsiteX34" fmla="*/ 247244 w 1475678"/>
                  <a:gd name="connsiteY34" fmla="*/ 0 h 681270"/>
                  <a:gd name="connsiteX35" fmla="*/ 178419 w 1475678"/>
                  <a:gd name="connsiteY35" fmla="*/ 45651 h 681270"/>
                  <a:gd name="connsiteX36" fmla="*/ 89674 w 1475678"/>
                  <a:gd name="connsiteY36" fmla="*/ 13823 h 681270"/>
                  <a:gd name="connsiteX37" fmla="*/ 40887 w 1475678"/>
                  <a:gd name="connsiteY37" fmla="*/ 112558 h 681270"/>
                  <a:gd name="connsiteX38" fmla="*/ 29736 w 1475678"/>
                  <a:gd name="connsiteY38" fmla="*/ 190617 h 681270"/>
                  <a:gd name="connsiteX39" fmla="*/ 0 w 1475678"/>
                  <a:gd name="connsiteY39" fmla="*/ 201768 h 681270"/>
                  <a:gd name="connsiteX40" fmla="*/ 11151 w 1475678"/>
                  <a:gd name="connsiteY40" fmla="*/ 268675 h 681270"/>
                  <a:gd name="connsiteX41" fmla="*/ 85492 w 1475678"/>
                  <a:gd name="connsiteY41" fmla="*/ 283544 h 681270"/>
                  <a:gd name="connsiteX42" fmla="*/ 107795 w 1475678"/>
                  <a:gd name="connsiteY42" fmla="*/ 361602 h 681270"/>
                  <a:gd name="connsiteX43" fmla="*/ 185853 w 1475678"/>
                  <a:gd name="connsiteY43" fmla="*/ 380187 h 681270"/>
                  <a:gd name="connsiteX0" fmla="*/ 185853 w 1475678"/>
                  <a:gd name="connsiteY0" fmla="*/ 380187 h 681270"/>
                  <a:gd name="connsiteX1" fmla="*/ 252761 w 1475678"/>
                  <a:gd name="connsiteY1" fmla="*/ 346734 h 681270"/>
                  <a:gd name="connsiteX2" fmla="*/ 412595 w 1475678"/>
                  <a:gd name="connsiteY2" fmla="*/ 450812 h 681270"/>
                  <a:gd name="connsiteX3" fmla="*/ 449765 w 1475678"/>
                  <a:gd name="connsiteY3" fmla="*/ 447095 h 681270"/>
                  <a:gd name="connsiteX4" fmla="*/ 486936 w 1475678"/>
                  <a:gd name="connsiteY4" fmla="*/ 487983 h 681270"/>
                  <a:gd name="connsiteX5" fmla="*/ 550126 w 1475678"/>
                  <a:gd name="connsiteY5" fmla="*/ 525153 h 681270"/>
                  <a:gd name="connsiteX6" fmla="*/ 602165 w 1475678"/>
                  <a:gd name="connsiteY6" fmla="*/ 502851 h 681270"/>
                  <a:gd name="connsiteX7" fmla="*/ 650487 w 1475678"/>
                  <a:gd name="connsiteY7" fmla="*/ 536304 h 681270"/>
                  <a:gd name="connsiteX8" fmla="*/ 732263 w 1475678"/>
                  <a:gd name="connsiteY8" fmla="*/ 521436 h 681270"/>
                  <a:gd name="connsiteX9" fmla="*/ 810322 w 1475678"/>
                  <a:gd name="connsiteY9" fmla="*/ 484265 h 681270"/>
                  <a:gd name="connsiteX10" fmla="*/ 884663 w 1475678"/>
                  <a:gd name="connsiteY10" fmla="*/ 439661 h 681270"/>
                  <a:gd name="connsiteX11" fmla="*/ 932985 w 1475678"/>
                  <a:gd name="connsiteY11" fmla="*/ 495417 h 681270"/>
                  <a:gd name="connsiteX12" fmla="*/ 955287 w 1475678"/>
                  <a:gd name="connsiteY12" fmla="*/ 517719 h 681270"/>
                  <a:gd name="connsiteX13" fmla="*/ 947853 w 1475678"/>
                  <a:gd name="connsiteY13" fmla="*/ 580909 h 681270"/>
                  <a:gd name="connsiteX14" fmla="*/ 966439 w 1475678"/>
                  <a:gd name="connsiteY14" fmla="*/ 640383 h 681270"/>
                  <a:gd name="connsiteX15" fmla="*/ 1137424 w 1475678"/>
                  <a:gd name="connsiteY15" fmla="*/ 681270 h 681270"/>
                  <a:gd name="connsiteX16" fmla="*/ 1211765 w 1475678"/>
                  <a:gd name="connsiteY16" fmla="*/ 655251 h 681270"/>
                  <a:gd name="connsiteX17" fmla="*/ 1274956 w 1475678"/>
                  <a:gd name="connsiteY17" fmla="*/ 658968 h 681270"/>
                  <a:gd name="connsiteX18" fmla="*/ 1304692 w 1475678"/>
                  <a:gd name="connsiteY18" fmla="*/ 655251 h 681270"/>
                  <a:gd name="connsiteX19" fmla="*/ 1297258 w 1475678"/>
                  <a:gd name="connsiteY19" fmla="*/ 558607 h 681270"/>
                  <a:gd name="connsiteX20" fmla="*/ 1401336 w 1475678"/>
                  <a:gd name="connsiteY20" fmla="*/ 632948 h 681270"/>
                  <a:gd name="connsiteX21" fmla="*/ 1475678 w 1475678"/>
                  <a:gd name="connsiteY21" fmla="*/ 610646 h 681270"/>
                  <a:gd name="connsiteX22" fmla="*/ 1334429 w 1475678"/>
                  <a:gd name="connsiteY22" fmla="*/ 506568 h 681270"/>
                  <a:gd name="connsiteX23" fmla="*/ 1222917 w 1475678"/>
                  <a:gd name="connsiteY23" fmla="*/ 469397 h 681270"/>
                  <a:gd name="connsiteX24" fmla="*/ 1159726 w 1475678"/>
                  <a:gd name="connsiteY24" fmla="*/ 298412 h 681270"/>
                  <a:gd name="connsiteX25" fmla="*/ 1129990 w 1475678"/>
                  <a:gd name="connsiteY25" fmla="*/ 108841 h 681270"/>
                  <a:gd name="connsiteX26" fmla="*/ 1135624 w 1475678"/>
                  <a:gd name="connsiteY26" fmla="*/ 67663 h 681270"/>
                  <a:gd name="connsiteX27" fmla="*/ 1097756 w 1475678"/>
                  <a:gd name="connsiteY27" fmla="*/ 33454 h 681270"/>
                  <a:gd name="connsiteX28" fmla="*/ 977590 w 1475678"/>
                  <a:gd name="connsiteY28" fmla="*/ 75387 h 681270"/>
                  <a:gd name="connsiteX29" fmla="*/ 832624 w 1475678"/>
                  <a:gd name="connsiteY29" fmla="*/ 82822 h 681270"/>
                  <a:gd name="connsiteX30" fmla="*/ 795453 w 1475678"/>
                  <a:gd name="connsiteY30" fmla="*/ 45651 h 681270"/>
                  <a:gd name="connsiteX31" fmla="*/ 647219 w 1475678"/>
                  <a:gd name="connsiteY31" fmla="*/ 83140 h 681270"/>
                  <a:gd name="connsiteX32" fmla="*/ 550126 w 1475678"/>
                  <a:gd name="connsiteY32" fmla="*/ 75387 h 681270"/>
                  <a:gd name="connsiteX33" fmla="*/ 535258 w 1475678"/>
                  <a:gd name="connsiteY33" fmla="*/ 93973 h 681270"/>
                  <a:gd name="connsiteX34" fmla="*/ 247244 w 1475678"/>
                  <a:gd name="connsiteY34" fmla="*/ 0 h 681270"/>
                  <a:gd name="connsiteX35" fmla="*/ 178419 w 1475678"/>
                  <a:gd name="connsiteY35" fmla="*/ 45651 h 681270"/>
                  <a:gd name="connsiteX36" fmla="*/ 89674 w 1475678"/>
                  <a:gd name="connsiteY36" fmla="*/ 13823 h 681270"/>
                  <a:gd name="connsiteX37" fmla="*/ 40887 w 1475678"/>
                  <a:gd name="connsiteY37" fmla="*/ 112558 h 681270"/>
                  <a:gd name="connsiteX38" fmla="*/ 29736 w 1475678"/>
                  <a:gd name="connsiteY38" fmla="*/ 190617 h 681270"/>
                  <a:gd name="connsiteX39" fmla="*/ 0 w 1475678"/>
                  <a:gd name="connsiteY39" fmla="*/ 201768 h 681270"/>
                  <a:gd name="connsiteX40" fmla="*/ 11151 w 1475678"/>
                  <a:gd name="connsiteY40" fmla="*/ 268675 h 681270"/>
                  <a:gd name="connsiteX41" fmla="*/ 85492 w 1475678"/>
                  <a:gd name="connsiteY41" fmla="*/ 283544 h 681270"/>
                  <a:gd name="connsiteX42" fmla="*/ 107795 w 1475678"/>
                  <a:gd name="connsiteY42" fmla="*/ 361602 h 681270"/>
                  <a:gd name="connsiteX43" fmla="*/ 185853 w 1475678"/>
                  <a:gd name="connsiteY43" fmla="*/ 380187 h 681270"/>
                  <a:gd name="connsiteX0" fmla="*/ 185853 w 1475678"/>
                  <a:gd name="connsiteY0" fmla="*/ 380187 h 681270"/>
                  <a:gd name="connsiteX1" fmla="*/ 252761 w 1475678"/>
                  <a:gd name="connsiteY1" fmla="*/ 346734 h 681270"/>
                  <a:gd name="connsiteX2" fmla="*/ 412595 w 1475678"/>
                  <a:gd name="connsiteY2" fmla="*/ 450812 h 681270"/>
                  <a:gd name="connsiteX3" fmla="*/ 449765 w 1475678"/>
                  <a:gd name="connsiteY3" fmla="*/ 447095 h 681270"/>
                  <a:gd name="connsiteX4" fmla="*/ 486936 w 1475678"/>
                  <a:gd name="connsiteY4" fmla="*/ 487983 h 681270"/>
                  <a:gd name="connsiteX5" fmla="*/ 550126 w 1475678"/>
                  <a:gd name="connsiteY5" fmla="*/ 525153 h 681270"/>
                  <a:gd name="connsiteX6" fmla="*/ 602165 w 1475678"/>
                  <a:gd name="connsiteY6" fmla="*/ 502851 h 681270"/>
                  <a:gd name="connsiteX7" fmla="*/ 650487 w 1475678"/>
                  <a:gd name="connsiteY7" fmla="*/ 536304 h 681270"/>
                  <a:gd name="connsiteX8" fmla="*/ 732263 w 1475678"/>
                  <a:gd name="connsiteY8" fmla="*/ 521436 h 681270"/>
                  <a:gd name="connsiteX9" fmla="*/ 810322 w 1475678"/>
                  <a:gd name="connsiteY9" fmla="*/ 484265 h 681270"/>
                  <a:gd name="connsiteX10" fmla="*/ 884663 w 1475678"/>
                  <a:gd name="connsiteY10" fmla="*/ 439661 h 681270"/>
                  <a:gd name="connsiteX11" fmla="*/ 932985 w 1475678"/>
                  <a:gd name="connsiteY11" fmla="*/ 495417 h 681270"/>
                  <a:gd name="connsiteX12" fmla="*/ 955287 w 1475678"/>
                  <a:gd name="connsiteY12" fmla="*/ 517719 h 681270"/>
                  <a:gd name="connsiteX13" fmla="*/ 947853 w 1475678"/>
                  <a:gd name="connsiteY13" fmla="*/ 580909 h 681270"/>
                  <a:gd name="connsiteX14" fmla="*/ 966439 w 1475678"/>
                  <a:gd name="connsiteY14" fmla="*/ 640383 h 681270"/>
                  <a:gd name="connsiteX15" fmla="*/ 1137424 w 1475678"/>
                  <a:gd name="connsiteY15" fmla="*/ 681270 h 681270"/>
                  <a:gd name="connsiteX16" fmla="*/ 1211765 w 1475678"/>
                  <a:gd name="connsiteY16" fmla="*/ 655251 h 681270"/>
                  <a:gd name="connsiteX17" fmla="*/ 1274956 w 1475678"/>
                  <a:gd name="connsiteY17" fmla="*/ 658968 h 681270"/>
                  <a:gd name="connsiteX18" fmla="*/ 1304692 w 1475678"/>
                  <a:gd name="connsiteY18" fmla="*/ 655251 h 681270"/>
                  <a:gd name="connsiteX19" fmla="*/ 1297258 w 1475678"/>
                  <a:gd name="connsiteY19" fmla="*/ 558607 h 681270"/>
                  <a:gd name="connsiteX20" fmla="*/ 1401336 w 1475678"/>
                  <a:gd name="connsiteY20" fmla="*/ 632948 h 681270"/>
                  <a:gd name="connsiteX21" fmla="*/ 1475678 w 1475678"/>
                  <a:gd name="connsiteY21" fmla="*/ 610646 h 681270"/>
                  <a:gd name="connsiteX22" fmla="*/ 1334429 w 1475678"/>
                  <a:gd name="connsiteY22" fmla="*/ 506568 h 681270"/>
                  <a:gd name="connsiteX23" fmla="*/ 1222917 w 1475678"/>
                  <a:gd name="connsiteY23" fmla="*/ 469397 h 681270"/>
                  <a:gd name="connsiteX24" fmla="*/ 1159726 w 1475678"/>
                  <a:gd name="connsiteY24" fmla="*/ 298412 h 681270"/>
                  <a:gd name="connsiteX25" fmla="*/ 1129990 w 1475678"/>
                  <a:gd name="connsiteY25" fmla="*/ 108841 h 681270"/>
                  <a:gd name="connsiteX26" fmla="*/ 1135624 w 1475678"/>
                  <a:gd name="connsiteY26" fmla="*/ 67663 h 681270"/>
                  <a:gd name="connsiteX27" fmla="*/ 1097756 w 1475678"/>
                  <a:gd name="connsiteY27" fmla="*/ 33454 h 681270"/>
                  <a:gd name="connsiteX28" fmla="*/ 977590 w 1475678"/>
                  <a:gd name="connsiteY28" fmla="*/ 75387 h 681270"/>
                  <a:gd name="connsiteX29" fmla="*/ 832624 w 1475678"/>
                  <a:gd name="connsiteY29" fmla="*/ 82822 h 681270"/>
                  <a:gd name="connsiteX30" fmla="*/ 795453 w 1475678"/>
                  <a:gd name="connsiteY30" fmla="*/ 45651 h 681270"/>
                  <a:gd name="connsiteX31" fmla="*/ 647219 w 1475678"/>
                  <a:gd name="connsiteY31" fmla="*/ 83140 h 681270"/>
                  <a:gd name="connsiteX32" fmla="*/ 561767 w 1475678"/>
                  <a:gd name="connsiteY32" fmla="*/ 68267 h 681270"/>
                  <a:gd name="connsiteX33" fmla="*/ 535258 w 1475678"/>
                  <a:gd name="connsiteY33" fmla="*/ 93973 h 681270"/>
                  <a:gd name="connsiteX34" fmla="*/ 247244 w 1475678"/>
                  <a:gd name="connsiteY34" fmla="*/ 0 h 681270"/>
                  <a:gd name="connsiteX35" fmla="*/ 178419 w 1475678"/>
                  <a:gd name="connsiteY35" fmla="*/ 45651 h 681270"/>
                  <a:gd name="connsiteX36" fmla="*/ 89674 w 1475678"/>
                  <a:gd name="connsiteY36" fmla="*/ 13823 h 681270"/>
                  <a:gd name="connsiteX37" fmla="*/ 40887 w 1475678"/>
                  <a:gd name="connsiteY37" fmla="*/ 112558 h 681270"/>
                  <a:gd name="connsiteX38" fmla="*/ 29736 w 1475678"/>
                  <a:gd name="connsiteY38" fmla="*/ 190617 h 681270"/>
                  <a:gd name="connsiteX39" fmla="*/ 0 w 1475678"/>
                  <a:gd name="connsiteY39" fmla="*/ 201768 h 681270"/>
                  <a:gd name="connsiteX40" fmla="*/ 11151 w 1475678"/>
                  <a:gd name="connsiteY40" fmla="*/ 268675 h 681270"/>
                  <a:gd name="connsiteX41" fmla="*/ 85492 w 1475678"/>
                  <a:gd name="connsiteY41" fmla="*/ 283544 h 681270"/>
                  <a:gd name="connsiteX42" fmla="*/ 107795 w 1475678"/>
                  <a:gd name="connsiteY42" fmla="*/ 361602 h 681270"/>
                  <a:gd name="connsiteX43" fmla="*/ 185853 w 1475678"/>
                  <a:gd name="connsiteY43" fmla="*/ 380187 h 681270"/>
                  <a:gd name="connsiteX0" fmla="*/ 185853 w 1475678"/>
                  <a:gd name="connsiteY0" fmla="*/ 380187 h 681270"/>
                  <a:gd name="connsiteX1" fmla="*/ 252761 w 1475678"/>
                  <a:gd name="connsiteY1" fmla="*/ 346734 h 681270"/>
                  <a:gd name="connsiteX2" fmla="*/ 412595 w 1475678"/>
                  <a:gd name="connsiteY2" fmla="*/ 450812 h 681270"/>
                  <a:gd name="connsiteX3" fmla="*/ 449765 w 1475678"/>
                  <a:gd name="connsiteY3" fmla="*/ 447095 h 681270"/>
                  <a:gd name="connsiteX4" fmla="*/ 486936 w 1475678"/>
                  <a:gd name="connsiteY4" fmla="*/ 487983 h 681270"/>
                  <a:gd name="connsiteX5" fmla="*/ 550126 w 1475678"/>
                  <a:gd name="connsiteY5" fmla="*/ 525153 h 681270"/>
                  <a:gd name="connsiteX6" fmla="*/ 602165 w 1475678"/>
                  <a:gd name="connsiteY6" fmla="*/ 502851 h 681270"/>
                  <a:gd name="connsiteX7" fmla="*/ 650487 w 1475678"/>
                  <a:gd name="connsiteY7" fmla="*/ 536304 h 681270"/>
                  <a:gd name="connsiteX8" fmla="*/ 732263 w 1475678"/>
                  <a:gd name="connsiteY8" fmla="*/ 521436 h 681270"/>
                  <a:gd name="connsiteX9" fmla="*/ 810322 w 1475678"/>
                  <a:gd name="connsiteY9" fmla="*/ 484265 h 681270"/>
                  <a:gd name="connsiteX10" fmla="*/ 884663 w 1475678"/>
                  <a:gd name="connsiteY10" fmla="*/ 439661 h 681270"/>
                  <a:gd name="connsiteX11" fmla="*/ 932985 w 1475678"/>
                  <a:gd name="connsiteY11" fmla="*/ 495417 h 681270"/>
                  <a:gd name="connsiteX12" fmla="*/ 955287 w 1475678"/>
                  <a:gd name="connsiteY12" fmla="*/ 517719 h 681270"/>
                  <a:gd name="connsiteX13" fmla="*/ 947853 w 1475678"/>
                  <a:gd name="connsiteY13" fmla="*/ 580909 h 681270"/>
                  <a:gd name="connsiteX14" fmla="*/ 966439 w 1475678"/>
                  <a:gd name="connsiteY14" fmla="*/ 640383 h 681270"/>
                  <a:gd name="connsiteX15" fmla="*/ 1137424 w 1475678"/>
                  <a:gd name="connsiteY15" fmla="*/ 681270 h 681270"/>
                  <a:gd name="connsiteX16" fmla="*/ 1211765 w 1475678"/>
                  <a:gd name="connsiteY16" fmla="*/ 655251 h 681270"/>
                  <a:gd name="connsiteX17" fmla="*/ 1274956 w 1475678"/>
                  <a:gd name="connsiteY17" fmla="*/ 658968 h 681270"/>
                  <a:gd name="connsiteX18" fmla="*/ 1304692 w 1475678"/>
                  <a:gd name="connsiteY18" fmla="*/ 655251 h 681270"/>
                  <a:gd name="connsiteX19" fmla="*/ 1328162 w 1475678"/>
                  <a:gd name="connsiteY19" fmla="*/ 653423 h 681270"/>
                  <a:gd name="connsiteX20" fmla="*/ 1401336 w 1475678"/>
                  <a:gd name="connsiteY20" fmla="*/ 632948 h 681270"/>
                  <a:gd name="connsiteX21" fmla="*/ 1475678 w 1475678"/>
                  <a:gd name="connsiteY21" fmla="*/ 610646 h 681270"/>
                  <a:gd name="connsiteX22" fmla="*/ 1334429 w 1475678"/>
                  <a:gd name="connsiteY22" fmla="*/ 506568 h 681270"/>
                  <a:gd name="connsiteX23" fmla="*/ 1222917 w 1475678"/>
                  <a:gd name="connsiteY23" fmla="*/ 469397 h 681270"/>
                  <a:gd name="connsiteX24" fmla="*/ 1159726 w 1475678"/>
                  <a:gd name="connsiteY24" fmla="*/ 298412 h 681270"/>
                  <a:gd name="connsiteX25" fmla="*/ 1129990 w 1475678"/>
                  <a:gd name="connsiteY25" fmla="*/ 108841 h 681270"/>
                  <a:gd name="connsiteX26" fmla="*/ 1135624 w 1475678"/>
                  <a:gd name="connsiteY26" fmla="*/ 67663 h 681270"/>
                  <a:gd name="connsiteX27" fmla="*/ 1097756 w 1475678"/>
                  <a:gd name="connsiteY27" fmla="*/ 33454 h 681270"/>
                  <a:gd name="connsiteX28" fmla="*/ 977590 w 1475678"/>
                  <a:gd name="connsiteY28" fmla="*/ 75387 h 681270"/>
                  <a:gd name="connsiteX29" fmla="*/ 832624 w 1475678"/>
                  <a:gd name="connsiteY29" fmla="*/ 82822 h 681270"/>
                  <a:gd name="connsiteX30" fmla="*/ 795453 w 1475678"/>
                  <a:gd name="connsiteY30" fmla="*/ 45651 h 681270"/>
                  <a:gd name="connsiteX31" fmla="*/ 647219 w 1475678"/>
                  <a:gd name="connsiteY31" fmla="*/ 83140 h 681270"/>
                  <a:gd name="connsiteX32" fmla="*/ 561767 w 1475678"/>
                  <a:gd name="connsiteY32" fmla="*/ 68267 h 681270"/>
                  <a:gd name="connsiteX33" fmla="*/ 535258 w 1475678"/>
                  <a:gd name="connsiteY33" fmla="*/ 93973 h 681270"/>
                  <a:gd name="connsiteX34" fmla="*/ 247244 w 1475678"/>
                  <a:gd name="connsiteY34" fmla="*/ 0 h 681270"/>
                  <a:gd name="connsiteX35" fmla="*/ 178419 w 1475678"/>
                  <a:gd name="connsiteY35" fmla="*/ 45651 h 681270"/>
                  <a:gd name="connsiteX36" fmla="*/ 89674 w 1475678"/>
                  <a:gd name="connsiteY36" fmla="*/ 13823 h 681270"/>
                  <a:gd name="connsiteX37" fmla="*/ 40887 w 1475678"/>
                  <a:gd name="connsiteY37" fmla="*/ 112558 h 681270"/>
                  <a:gd name="connsiteX38" fmla="*/ 29736 w 1475678"/>
                  <a:gd name="connsiteY38" fmla="*/ 190617 h 681270"/>
                  <a:gd name="connsiteX39" fmla="*/ 0 w 1475678"/>
                  <a:gd name="connsiteY39" fmla="*/ 201768 h 681270"/>
                  <a:gd name="connsiteX40" fmla="*/ 11151 w 1475678"/>
                  <a:gd name="connsiteY40" fmla="*/ 268675 h 681270"/>
                  <a:gd name="connsiteX41" fmla="*/ 85492 w 1475678"/>
                  <a:gd name="connsiteY41" fmla="*/ 283544 h 681270"/>
                  <a:gd name="connsiteX42" fmla="*/ 107795 w 1475678"/>
                  <a:gd name="connsiteY42" fmla="*/ 361602 h 681270"/>
                  <a:gd name="connsiteX43" fmla="*/ 185853 w 1475678"/>
                  <a:gd name="connsiteY43" fmla="*/ 380187 h 68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75678" h="681270">
                    <a:moveTo>
                      <a:pt x="185853" y="380187"/>
                    </a:moveTo>
                    <a:lnTo>
                      <a:pt x="252761" y="346734"/>
                    </a:lnTo>
                    <a:lnTo>
                      <a:pt x="412595" y="450812"/>
                    </a:lnTo>
                    <a:lnTo>
                      <a:pt x="449765" y="447095"/>
                    </a:lnTo>
                    <a:lnTo>
                      <a:pt x="486936" y="487983"/>
                    </a:lnTo>
                    <a:lnTo>
                      <a:pt x="550126" y="525153"/>
                    </a:lnTo>
                    <a:lnTo>
                      <a:pt x="602165" y="502851"/>
                    </a:lnTo>
                    <a:lnTo>
                      <a:pt x="650487" y="536304"/>
                    </a:lnTo>
                    <a:lnTo>
                      <a:pt x="732263" y="521436"/>
                    </a:lnTo>
                    <a:lnTo>
                      <a:pt x="810322" y="484265"/>
                    </a:lnTo>
                    <a:lnTo>
                      <a:pt x="884663" y="439661"/>
                    </a:lnTo>
                    <a:lnTo>
                      <a:pt x="932985" y="495417"/>
                    </a:lnTo>
                    <a:lnTo>
                      <a:pt x="955287" y="517719"/>
                    </a:lnTo>
                    <a:lnTo>
                      <a:pt x="947853" y="580909"/>
                    </a:lnTo>
                    <a:lnTo>
                      <a:pt x="966439" y="640383"/>
                    </a:lnTo>
                    <a:lnTo>
                      <a:pt x="1137424" y="681270"/>
                    </a:lnTo>
                    <a:lnTo>
                      <a:pt x="1211765" y="655251"/>
                    </a:lnTo>
                    <a:lnTo>
                      <a:pt x="1274956" y="658968"/>
                    </a:lnTo>
                    <a:lnTo>
                      <a:pt x="1304692" y="655251"/>
                    </a:lnTo>
                    <a:lnTo>
                      <a:pt x="1328162" y="653423"/>
                    </a:lnTo>
                    <a:lnTo>
                      <a:pt x="1401336" y="632948"/>
                    </a:lnTo>
                    <a:lnTo>
                      <a:pt x="1475678" y="610646"/>
                    </a:lnTo>
                    <a:lnTo>
                      <a:pt x="1334429" y="506568"/>
                    </a:lnTo>
                    <a:lnTo>
                      <a:pt x="1222917" y="469397"/>
                    </a:lnTo>
                    <a:lnTo>
                      <a:pt x="1159726" y="298412"/>
                    </a:lnTo>
                    <a:lnTo>
                      <a:pt x="1129990" y="108841"/>
                    </a:lnTo>
                    <a:lnTo>
                      <a:pt x="1135624" y="67663"/>
                    </a:lnTo>
                    <a:lnTo>
                      <a:pt x="1097756" y="33454"/>
                    </a:lnTo>
                    <a:lnTo>
                      <a:pt x="977590" y="75387"/>
                    </a:lnTo>
                    <a:lnTo>
                      <a:pt x="832624" y="82822"/>
                    </a:lnTo>
                    <a:lnTo>
                      <a:pt x="795453" y="45651"/>
                    </a:lnTo>
                    <a:lnTo>
                      <a:pt x="647219" y="83140"/>
                    </a:lnTo>
                    <a:lnTo>
                      <a:pt x="561767" y="68267"/>
                    </a:lnTo>
                    <a:lnTo>
                      <a:pt x="535258" y="93973"/>
                    </a:lnTo>
                    <a:lnTo>
                      <a:pt x="247244" y="0"/>
                    </a:lnTo>
                    <a:lnTo>
                      <a:pt x="178419" y="45651"/>
                    </a:lnTo>
                    <a:lnTo>
                      <a:pt x="89674" y="13823"/>
                    </a:lnTo>
                    <a:lnTo>
                      <a:pt x="40887" y="112558"/>
                    </a:lnTo>
                    <a:lnTo>
                      <a:pt x="29736" y="190617"/>
                    </a:lnTo>
                    <a:lnTo>
                      <a:pt x="0" y="201768"/>
                    </a:lnTo>
                    <a:lnTo>
                      <a:pt x="11151" y="268675"/>
                    </a:lnTo>
                    <a:lnTo>
                      <a:pt x="85492" y="283544"/>
                    </a:lnTo>
                    <a:lnTo>
                      <a:pt x="107795" y="361602"/>
                    </a:lnTo>
                    <a:lnTo>
                      <a:pt x="185853" y="380187"/>
                    </a:lnTo>
                    <a:close/>
                  </a:path>
                </a:pathLst>
              </a:cu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61" name="Freeform 36"/>
              <p:cNvSpPr/>
              <p:nvPr/>
            </p:nvSpPr>
            <p:spPr>
              <a:xfrm>
                <a:off x="3466192" y="821288"/>
                <a:ext cx="892175" cy="1000125"/>
              </a:xfrm>
              <a:custGeom>
                <a:avLst/>
                <a:gdLst>
                  <a:gd name="connsiteX0" fmla="*/ 613317 w 892098"/>
                  <a:gd name="connsiteY0" fmla="*/ 996176 h 999893"/>
                  <a:gd name="connsiteX1" fmla="*/ 709961 w 892098"/>
                  <a:gd name="connsiteY1" fmla="*/ 999893 h 999893"/>
                  <a:gd name="connsiteX2" fmla="*/ 721112 w 892098"/>
                  <a:gd name="connsiteY2" fmla="*/ 906966 h 999893"/>
                  <a:gd name="connsiteX3" fmla="*/ 643054 w 892098"/>
                  <a:gd name="connsiteY3" fmla="*/ 858644 h 999893"/>
                  <a:gd name="connsiteX4" fmla="*/ 657922 w 892098"/>
                  <a:gd name="connsiteY4" fmla="*/ 728546 h 999893"/>
                  <a:gd name="connsiteX5" fmla="*/ 721112 w 892098"/>
                  <a:gd name="connsiteY5" fmla="*/ 654205 h 999893"/>
                  <a:gd name="connsiteX6" fmla="*/ 892098 w 892098"/>
                  <a:gd name="connsiteY6" fmla="*/ 509239 h 999893"/>
                  <a:gd name="connsiteX7" fmla="*/ 828907 w 892098"/>
                  <a:gd name="connsiteY7" fmla="*/ 468351 h 999893"/>
                  <a:gd name="connsiteX8" fmla="*/ 758283 w 892098"/>
                  <a:gd name="connsiteY8" fmla="*/ 486937 h 999893"/>
                  <a:gd name="connsiteX9" fmla="*/ 646771 w 892098"/>
                  <a:gd name="connsiteY9" fmla="*/ 412595 h 999893"/>
                  <a:gd name="connsiteX10" fmla="*/ 669073 w 892098"/>
                  <a:gd name="connsiteY10" fmla="*/ 275063 h 999893"/>
                  <a:gd name="connsiteX11" fmla="*/ 624468 w 892098"/>
                  <a:gd name="connsiteY11" fmla="*/ 245327 h 999893"/>
                  <a:gd name="connsiteX12" fmla="*/ 669073 w 892098"/>
                  <a:gd name="connsiteY12" fmla="*/ 167268 h 999893"/>
                  <a:gd name="connsiteX13" fmla="*/ 680224 w 892098"/>
                  <a:gd name="connsiteY13" fmla="*/ 115229 h 999893"/>
                  <a:gd name="connsiteX14" fmla="*/ 762000 w 892098"/>
                  <a:gd name="connsiteY14" fmla="*/ 107795 h 999893"/>
                  <a:gd name="connsiteX15" fmla="*/ 758283 w 892098"/>
                  <a:gd name="connsiteY15" fmla="*/ 26019 h 999893"/>
                  <a:gd name="connsiteX16" fmla="*/ 628185 w 892098"/>
                  <a:gd name="connsiteY16" fmla="*/ 0 h 999893"/>
                  <a:gd name="connsiteX17" fmla="*/ 550127 w 892098"/>
                  <a:gd name="connsiteY17" fmla="*/ 63190 h 999893"/>
                  <a:gd name="connsiteX18" fmla="*/ 509239 w 892098"/>
                  <a:gd name="connsiteY18" fmla="*/ 48322 h 999893"/>
                  <a:gd name="connsiteX19" fmla="*/ 431181 w 892098"/>
                  <a:gd name="connsiteY19" fmla="*/ 115229 h 999893"/>
                  <a:gd name="connsiteX20" fmla="*/ 453483 w 892098"/>
                  <a:gd name="connsiteY20" fmla="*/ 159834 h 999893"/>
                  <a:gd name="connsiteX21" fmla="*/ 423746 w 892098"/>
                  <a:gd name="connsiteY21" fmla="*/ 237893 h 999893"/>
                  <a:gd name="connsiteX22" fmla="*/ 457200 w 892098"/>
                  <a:gd name="connsiteY22" fmla="*/ 271346 h 999893"/>
                  <a:gd name="connsiteX23" fmla="*/ 464634 w 892098"/>
                  <a:gd name="connsiteY23" fmla="*/ 334537 h 999893"/>
                  <a:gd name="connsiteX24" fmla="*/ 405161 w 892098"/>
                  <a:gd name="connsiteY24" fmla="*/ 353122 h 999893"/>
                  <a:gd name="connsiteX25" fmla="*/ 416312 w 892098"/>
                  <a:gd name="connsiteY25" fmla="*/ 453483 h 999893"/>
                  <a:gd name="connsiteX26" fmla="*/ 297366 w 892098"/>
                  <a:gd name="connsiteY26" fmla="*/ 401444 h 999893"/>
                  <a:gd name="connsiteX27" fmla="*/ 223024 w 892098"/>
                  <a:gd name="connsiteY27" fmla="*/ 453483 h 999893"/>
                  <a:gd name="connsiteX28" fmla="*/ 197005 w 892098"/>
                  <a:gd name="connsiteY28" fmla="*/ 550127 h 999893"/>
                  <a:gd name="connsiteX29" fmla="*/ 96644 w 892098"/>
                  <a:gd name="connsiteY29" fmla="*/ 583580 h 999893"/>
                  <a:gd name="connsiteX30" fmla="*/ 55756 w 892098"/>
                  <a:gd name="connsiteY30" fmla="*/ 542693 h 999893"/>
                  <a:gd name="connsiteX31" fmla="*/ 29737 w 892098"/>
                  <a:gd name="connsiteY31" fmla="*/ 650488 h 999893"/>
                  <a:gd name="connsiteX32" fmla="*/ 3717 w 892098"/>
                  <a:gd name="connsiteY32" fmla="*/ 702527 h 999893"/>
                  <a:gd name="connsiteX33" fmla="*/ 0 w 892098"/>
                  <a:gd name="connsiteY33" fmla="*/ 762000 h 999893"/>
                  <a:gd name="connsiteX34" fmla="*/ 152400 w 892098"/>
                  <a:gd name="connsiteY34" fmla="*/ 869795 h 999893"/>
                  <a:gd name="connsiteX35" fmla="*/ 275063 w 892098"/>
                  <a:gd name="connsiteY35" fmla="*/ 910683 h 999893"/>
                  <a:gd name="connsiteX36" fmla="*/ 282498 w 892098"/>
                  <a:gd name="connsiteY36" fmla="*/ 973873 h 999893"/>
                  <a:gd name="connsiteX37" fmla="*/ 341971 w 892098"/>
                  <a:gd name="connsiteY37" fmla="*/ 992458 h 999893"/>
                  <a:gd name="connsiteX38" fmla="*/ 475785 w 892098"/>
                  <a:gd name="connsiteY38" fmla="*/ 977590 h 999893"/>
                  <a:gd name="connsiteX39" fmla="*/ 568712 w 892098"/>
                  <a:gd name="connsiteY39" fmla="*/ 947854 h 999893"/>
                  <a:gd name="connsiteX40" fmla="*/ 613317 w 892098"/>
                  <a:gd name="connsiteY40" fmla="*/ 996176 h 999893"/>
                  <a:gd name="connsiteX0" fmla="*/ 613317 w 892098"/>
                  <a:gd name="connsiteY0" fmla="*/ 996176 h 999893"/>
                  <a:gd name="connsiteX1" fmla="*/ 709961 w 892098"/>
                  <a:gd name="connsiteY1" fmla="*/ 999893 h 999893"/>
                  <a:gd name="connsiteX2" fmla="*/ 721112 w 892098"/>
                  <a:gd name="connsiteY2" fmla="*/ 906966 h 999893"/>
                  <a:gd name="connsiteX3" fmla="*/ 643054 w 892098"/>
                  <a:gd name="connsiteY3" fmla="*/ 858644 h 999893"/>
                  <a:gd name="connsiteX4" fmla="*/ 657922 w 892098"/>
                  <a:gd name="connsiteY4" fmla="*/ 728546 h 999893"/>
                  <a:gd name="connsiteX5" fmla="*/ 721112 w 892098"/>
                  <a:gd name="connsiteY5" fmla="*/ 654205 h 999893"/>
                  <a:gd name="connsiteX6" fmla="*/ 892098 w 892098"/>
                  <a:gd name="connsiteY6" fmla="*/ 509239 h 999893"/>
                  <a:gd name="connsiteX7" fmla="*/ 828907 w 892098"/>
                  <a:gd name="connsiteY7" fmla="*/ 468351 h 999893"/>
                  <a:gd name="connsiteX8" fmla="*/ 758283 w 892098"/>
                  <a:gd name="connsiteY8" fmla="*/ 486937 h 999893"/>
                  <a:gd name="connsiteX9" fmla="*/ 646771 w 892098"/>
                  <a:gd name="connsiteY9" fmla="*/ 412595 h 999893"/>
                  <a:gd name="connsiteX10" fmla="*/ 669073 w 892098"/>
                  <a:gd name="connsiteY10" fmla="*/ 275063 h 999893"/>
                  <a:gd name="connsiteX11" fmla="*/ 624468 w 892098"/>
                  <a:gd name="connsiteY11" fmla="*/ 245327 h 999893"/>
                  <a:gd name="connsiteX12" fmla="*/ 669073 w 892098"/>
                  <a:gd name="connsiteY12" fmla="*/ 167268 h 999893"/>
                  <a:gd name="connsiteX13" fmla="*/ 680224 w 892098"/>
                  <a:gd name="connsiteY13" fmla="*/ 115229 h 999893"/>
                  <a:gd name="connsiteX14" fmla="*/ 762000 w 892098"/>
                  <a:gd name="connsiteY14" fmla="*/ 107795 h 999893"/>
                  <a:gd name="connsiteX15" fmla="*/ 758283 w 892098"/>
                  <a:gd name="connsiteY15" fmla="*/ 26019 h 999893"/>
                  <a:gd name="connsiteX16" fmla="*/ 628185 w 892098"/>
                  <a:gd name="connsiteY16" fmla="*/ 0 h 999893"/>
                  <a:gd name="connsiteX17" fmla="*/ 550127 w 892098"/>
                  <a:gd name="connsiteY17" fmla="*/ 63190 h 999893"/>
                  <a:gd name="connsiteX18" fmla="*/ 509239 w 892098"/>
                  <a:gd name="connsiteY18" fmla="*/ 48322 h 999893"/>
                  <a:gd name="connsiteX19" fmla="*/ 431181 w 892098"/>
                  <a:gd name="connsiteY19" fmla="*/ 115229 h 999893"/>
                  <a:gd name="connsiteX20" fmla="*/ 453483 w 892098"/>
                  <a:gd name="connsiteY20" fmla="*/ 159834 h 999893"/>
                  <a:gd name="connsiteX21" fmla="*/ 423746 w 892098"/>
                  <a:gd name="connsiteY21" fmla="*/ 237893 h 999893"/>
                  <a:gd name="connsiteX22" fmla="*/ 457200 w 892098"/>
                  <a:gd name="connsiteY22" fmla="*/ 271346 h 999893"/>
                  <a:gd name="connsiteX23" fmla="*/ 464634 w 892098"/>
                  <a:gd name="connsiteY23" fmla="*/ 334537 h 999893"/>
                  <a:gd name="connsiteX24" fmla="*/ 405161 w 892098"/>
                  <a:gd name="connsiteY24" fmla="*/ 353122 h 999893"/>
                  <a:gd name="connsiteX25" fmla="*/ 416312 w 892098"/>
                  <a:gd name="connsiteY25" fmla="*/ 453483 h 999893"/>
                  <a:gd name="connsiteX26" fmla="*/ 297366 w 892098"/>
                  <a:gd name="connsiteY26" fmla="*/ 401444 h 999893"/>
                  <a:gd name="connsiteX27" fmla="*/ 223024 w 892098"/>
                  <a:gd name="connsiteY27" fmla="*/ 453483 h 999893"/>
                  <a:gd name="connsiteX28" fmla="*/ 197005 w 892098"/>
                  <a:gd name="connsiteY28" fmla="*/ 550127 h 999893"/>
                  <a:gd name="connsiteX29" fmla="*/ 96644 w 892098"/>
                  <a:gd name="connsiteY29" fmla="*/ 583580 h 999893"/>
                  <a:gd name="connsiteX30" fmla="*/ 55756 w 892098"/>
                  <a:gd name="connsiteY30" fmla="*/ 528406 h 999893"/>
                  <a:gd name="connsiteX31" fmla="*/ 29737 w 892098"/>
                  <a:gd name="connsiteY31" fmla="*/ 650488 h 999893"/>
                  <a:gd name="connsiteX32" fmla="*/ 3717 w 892098"/>
                  <a:gd name="connsiteY32" fmla="*/ 702527 h 999893"/>
                  <a:gd name="connsiteX33" fmla="*/ 0 w 892098"/>
                  <a:gd name="connsiteY33" fmla="*/ 762000 h 999893"/>
                  <a:gd name="connsiteX34" fmla="*/ 152400 w 892098"/>
                  <a:gd name="connsiteY34" fmla="*/ 869795 h 999893"/>
                  <a:gd name="connsiteX35" fmla="*/ 275063 w 892098"/>
                  <a:gd name="connsiteY35" fmla="*/ 910683 h 999893"/>
                  <a:gd name="connsiteX36" fmla="*/ 282498 w 892098"/>
                  <a:gd name="connsiteY36" fmla="*/ 973873 h 999893"/>
                  <a:gd name="connsiteX37" fmla="*/ 341971 w 892098"/>
                  <a:gd name="connsiteY37" fmla="*/ 992458 h 999893"/>
                  <a:gd name="connsiteX38" fmla="*/ 475785 w 892098"/>
                  <a:gd name="connsiteY38" fmla="*/ 977590 h 999893"/>
                  <a:gd name="connsiteX39" fmla="*/ 568712 w 892098"/>
                  <a:gd name="connsiteY39" fmla="*/ 947854 h 999893"/>
                  <a:gd name="connsiteX40" fmla="*/ 613317 w 892098"/>
                  <a:gd name="connsiteY40" fmla="*/ 996176 h 999893"/>
                  <a:gd name="connsiteX0" fmla="*/ 613317 w 892098"/>
                  <a:gd name="connsiteY0" fmla="*/ 996176 h 999893"/>
                  <a:gd name="connsiteX1" fmla="*/ 709961 w 892098"/>
                  <a:gd name="connsiteY1" fmla="*/ 999893 h 999893"/>
                  <a:gd name="connsiteX2" fmla="*/ 721112 w 892098"/>
                  <a:gd name="connsiteY2" fmla="*/ 906966 h 999893"/>
                  <a:gd name="connsiteX3" fmla="*/ 643054 w 892098"/>
                  <a:gd name="connsiteY3" fmla="*/ 858644 h 999893"/>
                  <a:gd name="connsiteX4" fmla="*/ 657922 w 892098"/>
                  <a:gd name="connsiteY4" fmla="*/ 728546 h 999893"/>
                  <a:gd name="connsiteX5" fmla="*/ 721112 w 892098"/>
                  <a:gd name="connsiteY5" fmla="*/ 654205 h 999893"/>
                  <a:gd name="connsiteX6" fmla="*/ 892098 w 892098"/>
                  <a:gd name="connsiteY6" fmla="*/ 509239 h 999893"/>
                  <a:gd name="connsiteX7" fmla="*/ 828907 w 892098"/>
                  <a:gd name="connsiteY7" fmla="*/ 468351 h 999893"/>
                  <a:gd name="connsiteX8" fmla="*/ 758283 w 892098"/>
                  <a:gd name="connsiteY8" fmla="*/ 486937 h 999893"/>
                  <a:gd name="connsiteX9" fmla="*/ 646771 w 892098"/>
                  <a:gd name="connsiteY9" fmla="*/ 412595 h 999893"/>
                  <a:gd name="connsiteX10" fmla="*/ 669073 w 892098"/>
                  <a:gd name="connsiteY10" fmla="*/ 275063 h 999893"/>
                  <a:gd name="connsiteX11" fmla="*/ 624468 w 892098"/>
                  <a:gd name="connsiteY11" fmla="*/ 245327 h 999893"/>
                  <a:gd name="connsiteX12" fmla="*/ 669073 w 892098"/>
                  <a:gd name="connsiteY12" fmla="*/ 167268 h 999893"/>
                  <a:gd name="connsiteX13" fmla="*/ 680224 w 892098"/>
                  <a:gd name="connsiteY13" fmla="*/ 115229 h 999893"/>
                  <a:gd name="connsiteX14" fmla="*/ 762000 w 892098"/>
                  <a:gd name="connsiteY14" fmla="*/ 107795 h 999893"/>
                  <a:gd name="connsiteX15" fmla="*/ 758283 w 892098"/>
                  <a:gd name="connsiteY15" fmla="*/ 26019 h 999893"/>
                  <a:gd name="connsiteX16" fmla="*/ 628185 w 892098"/>
                  <a:gd name="connsiteY16" fmla="*/ 0 h 999893"/>
                  <a:gd name="connsiteX17" fmla="*/ 550127 w 892098"/>
                  <a:gd name="connsiteY17" fmla="*/ 63190 h 999893"/>
                  <a:gd name="connsiteX18" fmla="*/ 509239 w 892098"/>
                  <a:gd name="connsiteY18" fmla="*/ 48322 h 999893"/>
                  <a:gd name="connsiteX19" fmla="*/ 431181 w 892098"/>
                  <a:gd name="connsiteY19" fmla="*/ 115229 h 999893"/>
                  <a:gd name="connsiteX20" fmla="*/ 453483 w 892098"/>
                  <a:gd name="connsiteY20" fmla="*/ 159834 h 999893"/>
                  <a:gd name="connsiteX21" fmla="*/ 423746 w 892098"/>
                  <a:gd name="connsiteY21" fmla="*/ 237893 h 999893"/>
                  <a:gd name="connsiteX22" fmla="*/ 457200 w 892098"/>
                  <a:gd name="connsiteY22" fmla="*/ 271346 h 999893"/>
                  <a:gd name="connsiteX23" fmla="*/ 464634 w 892098"/>
                  <a:gd name="connsiteY23" fmla="*/ 334537 h 999893"/>
                  <a:gd name="connsiteX24" fmla="*/ 405161 w 892098"/>
                  <a:gd name="connsiteY24" fmla="*/ 353122 h 999893"/>
                  <a:gd name="connsiteX25" fmla="*/ 416312 w 892098"/>
                  <a:gd name="connsiteY25" fmla="*/ 453483 h 999893"/>
                  <a:gd name="connsiteX26" fmla="*/ 297366 w 892098"/>
                  <a:gd name="connsiteY26" fmla="*/ 401444 h 999893"/>
                  <a:gd name="connsiteX27" fmla="*/ 223024 w 892098"/>
                  <a:gd name="connsiteY27" fmla="*/ 453483 h 999893"/>
                  <a:gd name="connsiteX28" fmla="*/ 197005 w 892098"/>
                  <a:gd name="connsiteY28" fmla="*/ 550127 h 999893"/>
                  <a:gd name="connsiteX29" fmla="*/ 103788 w 892098"/>
                  <a:gd name="connsiteY29" fmla="*/ 571674 h 999893"/>
                  <a:gd name="connsiteX30" fmla="*/ 55756 w 892098"/>
                  <a:gd name="connsiteY30" fmla="*/ 528406 h 999893"/>
                  <a:gd name="connsiteX31" fmla="*/ 29737 w 892098"/>
                  <a:gd name="connsiteY31" fmla="*/ 650488 h 999893"/>
                  <a:gd name="connsiteX32" fmla="*/ 3717 w 892098"/>
                  <a:gd name="connsiteY32" fmla="*/ 702527 h 999893"/>
                  <a:gd name="connsiteX33" fmla="*/ 0 w 892098"/>
                  <a:gd name="connsiteY33" fmla="*/ 762000 h 999893"/>
                  <a:gd name="connsiteX34" fmla="*/ 152400 w 892098"/>
                  <a:gd name="connsiteY34" fmla="*/ 869795 h 999893"/>
                  <a:gd name="connsiteX35" fmla="*/ 275063 w 892098"/>
                  <a:gd name="connsiteY35" fmla="*/ 910683 h 999893"/>
                  <a:gd name="connsiteX36" fmla="*/ 282498 w 892098"/>
                  <a:gd name="connsiteY36" fmla="*/ 973873 h 999893"/>
                  <a:gd name="connsiteX37" fmla="*/ 341971 w 892098"/>
                  <a:gd name="connsiteY37" fmla="*/ 992458 h 999893"/>
                  <a:gd name="connsiteX38" fmla="*/ 475785 w 892098"/>
                  <a:gd name="connsiteY38" fmla="*/ 977590 h 999893"/>
                  <a:gd name="connsiteX39" fmla="*/ 568712 w 892098"/>
                  <a:gd name="connsiteY39" fmla="*/ 947854 h 999893"/>
                  <a:gd name="connsiteX40" fmla="*/ 613317 w 892098"/>
                  <a:gd name="connsiteY40" fmla="*/ 996176 h 999893"/>
                  <a:gd name="connsiteX0" fmla="*/ 613317 w 892098"/>
                  <a:gd name="connsiteY0" fmla="*/ 996176 h 999893"/>
                  <a:gd name="connsiteX1" fmla="*/ 709961 w 892098"/>
                  <a:gd name="connsiteY1" fmla="*/ 999893 h 999893"/>
                  <a:gd name="connsiteX2" fmla="*/ 721112 w 892098"/>
                  <a:gd name="connsiteY2" fmla="*/ 906966 h 999893"/>
                  <a:gd name="connsiteX3" fmla="*/ 643054 w 892098"/>
                  <a:gd name="connsiteY3" fmla="*/ 858644 h 999893"/>
                  <a:gd name="connsiteX4" fmla="*/ 657922 w 892098"/>
                  <a:gd name="connsiteY4" fmla="*/ 728546 h 999893"/>
                  <a:gd name="connsiteX5" fmla="*/ 721112 w 892098"/>
                  <a:gd name="connsiteY5" fmla="*/ 654205 h 999893"/>
                  <a:gd name="connsiteX6" fmla="*/ 892098 w 892098"/>
                  <a:gd name="connsiteY6" fmla="*/ 509239 h 999893"/>
                  <a:gd name="connsiteX7" fmla="*/ 828907 w 892098"/>
                  <a:gd name="connsiteY7" fmla="*/ 468351 h 999893"/>
                  <a:gd name="connsiteX8" fmla="*/ 758283 w 892098"/>
                  <a:gd name="connsiteY8" fmla="*/ 486937 h 999893"/>
                  <a:gd name="connsiteX9" fmla="*/ 646771 w 892098"/>
                  <a:gd name="connsiteY9" fmla="*/ 412595 h 999893"/>
                  <a:gd name="connsiteX10" fmla="*/ 669073 w 892098"/>
                  <a:gd name="connsiteY10" fmla="*/ 275063 h 999893"/>
                  <a:gd name="connsiteX11" fmla="*/ 624468 w 892098"/>
                  <a:gd name="connsiteY11" fmla="*/ 245327 h 999893"/>
                  <a:gd name="connsiteX12" fmla="*/ 669073 w 892098"/>
                  <a:gd name="connsiteY12" fmla="*/ 167268 h 999893"/>
                  <a:gd name="connsiteX13" fmla="*/ 680224 w 892098"/>
                  <a:gd name="connsiteY13" fmla="*/ 115229 h 999893"/>
                  <a:gd name="connsiteX14" fmla="*/ 762000 w 892098"/>
                  <a:gd name="connsiteY14" fmla="*/ 107795 h 999893"/>
                  <a:gd name="connsiteX15" fmla="*/ 758283 w 892098"/>
                  <a:gd name="connsiteY15" fmla="*/ 26019 h 999893"/>
                  <a:gd name="connsiteX16" fmla="*/ 628185 w 892098"/>
                  <a:gd name="connsiteY16" fmla="*/ 0 h 999893"/>
                  <a:gd name="connsiteX17" fmla="*/ 550127 w 892098"/>
                  <a:gd name="connsiteY17" fmla="*/ 63190 h 999893"/>
                  <a:gd name="connsiteX18" fmla="*/ 509239 w 892098"/>
                  <a:gd name="connsiteY18" fmla="*/ 48322 h 999893"/>
                  <a:gd name="connsiteX19" fmla="*/ 431181 w 892098"/>
                  <a:gd name="connsiteY19" fmla="*/ 115229 h 999893"/>
                  <a:gd name="connsiteX20" fmla="*/ 453483 w 892098"/>
                  <a:gd name="connsiteY20" fmla="*/ 159834 h 999893"/>
                  <a:gd name="connsiteX21" fmla="*/ 423746 w 892098"/>
                  <a:gd name="connsiteY21" fmla="*/ 237893 h 999893"/>
                  <a:gd name="connsiteX22" fmla="*/ 457200 w 892098"/>
                  <a:gd name="connsiteY22" fmla="*/ 271346 h 999893"/>
                  <a:gd name="connsiteX23" fmla="*/ 464634 w 892098"/>
                  <a:gd name="connsiteY23" fmla="*/ 334537 h 999893"/>
                  <a:gd name="connsiteX24" fmla="*/ 405161 w 892098"/>
                  <a:gd name="connsiteY24" fmla="*/ 353122 h 999893"/>
                  <a:gd name="connsiteX25" fmla="*/ 416312 w 892098"/>
                  <a:gd name="connsiteY25" fmla="*/ 453483 h 999893"/>
                  <a:gd name="connsiteX26" fmla="*/ 297366 w 892098"/>
                  <a:gd name="connsiteY26" fmla="*/ 401444 h 999893"/>
                  <a:gd name="connsiteX27" fmla="*/ 223024 w 892098"/>
                  <a:gd name="connsiteY27" fmla="*/ 453483 h 999893"/>
                  <a:gd name="connsiteX28" fmla="*/ 197005 w 892098"/>
                  <a:gd name="connsiteY28" fmla="*/ 550127 h 999893"/>
                  <a:gd name="connsiteX29" fmla="*/ 103788 w 892098"/>
                  <a:gd name="connsiteY29" fmla="*/ 571674 h 999893"/>
                  <a:gd name="connsiteX30" fmla="*/ 55756 w 892098"/>
                  <a:gd name="connsiteY30" fmla="*/ 528406 h 999893"/>
                  <a:gd name="connsiteX31" fmla="*/ 29737 w 892098"/>
                  <a:gd name="connsiteY31" fmla="*/ 650488 h 999893"/>
                  <a:gd name="connsiteX32" fmla="*/ 3717 w 892098"/>
                  <a:gd name="connsiteY32" fmla="*/ 702527 h 999893"/>
                  <a:gd name="connsiteX33" fmla="*/ 0 w 892098"/>
                  <a:gd name="connsiteY33" fmla="*/ 762000 h 999893"/>
                  <a:gd name="connsiteX34" fmla="*/ 152400 w 892098"/>
                  <a:gd name="connsiteY34" fmla="*/ 869795 h 999893"/>
                  <a:gd name="connsiteX35" fmla="*/ 275063 w 892098"/>
                  <a:gd name="connsiteY35" fmla="*/ 910683 h 999893"/>
                  <a:gd name="connsiteX36" fmla="*/ 282498 w 892098"/>
                  <a:gd name="connsiteY36" fmla="*/ 973873 h 999893"/>
                  <a:gd name="connsiteX37" fmla="*/ 318158 w 892098"/>
                  <a:gd name="connsiteY37" fmla="*/ 997220 h 999893"/>
                  <a:gd name="connsiteX38" fmla="*/ 475785 w 892098"/>
                  <a:gd name="connsiteY38" fmla="*/ 977590 h 999893"/>
                  <a:gd name="connsiteX39" fmla="*/ 568712 w 892098"/>
                  <a:gd name="connsiteY39" fmla="*/ 947854 h 999893"/>
                  <a:gd name="connsiteX40" fmla="*/ 613317 w 892098"/>
                  <a:gd name="connsiteY40" fmla="*/ 996176 h 999893"/>
                  <a:gd name="connsiteX0" fmla="*/ 613317 w 892098"/>
                  <a:gd name="connsiteY0" fmla="*/ 996176 h 999893"/>
                  <a:gd name="connsiteX1" fmla="*/ 709961 w 892098"/>
                  <a:gd name="connsiteY1" fmla="*/ 999893 h 999893"/>
                  <a:gd name="connsiteX2" fmla="*/ 721112 w 892098"/>
                  <a:gd name="connsiteY2" fmla="*/ 906966 h 999893"/>
                  <a:gd name="connsiteX3" fmla="*/ 643054 w 892098"/>
                  <a:gd name="connsiteY3" fmla="*/ 858644 h 999893"/>
                  <a:gd name="connsiteX4" fmla="*/ 657922 w 892098"/>
                  <a:gd name="connsiteY4" fmla="*/ 728546 h 999893"/>
                  <a:gd name="connsiteX5" fmla="*/ 721112 w 892098"/>
                  <a:gd name="connsiteY5" fmla="*/ 654205 h 999893"/>
                  <a:gd name="connsiteX6" fmla="*/ 892098 w 892098"/>
                  <a:gd name="connsiteY6" fmla="*/ 509239 h 999893"/>
                  <a:gd name="connsiteX7" fmla="*/ 828907 w 892098"/>
                  <a:gd name="connsiteY7" fmla="*/ 468351 h 999893"/>
                  <a:gd name="connsiteX8" fmla="*/ 758283 w 892098"/>
                  <a:gd name="connsiteY8" fmla="*/ 486937 h 999893"/>
                  <a:gd name="connsiteX9" fmla="*/ 646771 w 892098"/>
                  <a:gd name="connsiteY9" fmla="*/ 412595 h 999893"/>
                  <a:gd name="connsiteX10" fmla="*/ 669073 w 892098"/>
                  <a:gd name="connsiteY10" fmla="*/ 275063 h 999893"/>
                  <a:gd name="connsiteX11" fmla="*/ 624468 w 892098"/>
                  <a:gd name="connsiteY11" fmla="*/ 245327 h 999893"/>
                  <a:gd name="connsiteX12" fmla="*/ 669073 w 892098"/>
                  <a:gd name="connsiteY12" fmla="*/ 167268 h 999893"/>
                  <a:gd name="connsiteX13" fmla="*/ 680224 w 892098"/>
                  <a:gd name="connsiteY13" fmla="*/ 115229 h 999893"/>
                  <a:gd name="connsiteX14" fmla="*/ 762000 w 892098"/>
                  <a:gd name="connsiteY14" fmla="*/ 107795 h 999893"/>
                  <a:gd name="connsiteX15" fmla="*/ 758283 w 892098"/>
                  <a:gd name="connsiteY15" fmla="*/ 26019 h 999893"/>
                  <a:gd name="connsiteX16" fmla="*/ 628185 w 892098"/>
                  <a:gd name="connsiteY16" fmla="*/ 0 h 999893"/>
                  <a:gd name="connsiteX17" fmla="*/ 550127 w 892098"/>
                  <a:gd name="connsiteY17" fmla="*/ 63190 h 999893"/>
                  <a:gd name="connsiteX18" fmla="*/ 509239 w 892098"/>
                  <a:gd name="connsiteY18" fmla="*/ 48322 h 999893"/>
                  <a:gd name="connsiteX19" fmla="*/ 431181 w 892098"/>
                  <a:gd name="connsiteY19" fmla="*/ 115229 h 999893"/>
                  <a:gd name="connsiteX20" fmla="*/ 453483 w 892098"/>
                  <a:gd name="connsiteY20" fmla="*/ 159834 h 999893"/>
                  <a:gd name="connsiteX21" fmla="*/ 423746 w 892098"/>
                  <a:gd name="connsiteY21" fmla="*/ 237893 h 999893"/>
                  <a:gd name="connsiteX22" fmla="*/ 457200 w 892098"/>
                  <a:gd name="connsiteY22" fmla="*/ 271346 h 999893"/>
                  <a:gd name="connsiteX23" fmla="*/ 464634 w 892098"/>
                  <a:gd name="connsiteY23" fmla="*/ 334537 h 999893"/>
                  <a:gd name="connsiteX24" fmla="*/ 405161 w 892098"/>
                  <a:gd name="connsiteY24" fmla="*/ 353122 h 999893"/>
                  <a:gd name="connsiteX25" fmla="*/ 416312 w 892098"/>
                  <a:gd name="connsiteY25" fmla="*/ 453483 h 999893"/>
                  <a:gd name="connsiteX26" fmla="*/ 297366 w 892098"/>
                  <a:gd name="connsiteY26" fmla="*/ 401444 h 999893"/>
                  <a:gd name="connsiteX27" fmla="*/ 223024 w 892098"/>
                  <a:gd name="connsiteY27" fmla="*/ 453483 h 999893"/>
                  <a:gd name="connsiteX28" fmla="*/ 197005 w 892098"/>
                  <a:gd name="connsiteY28" fmla="*/ 550127 h 999893"/>
                  <a:gd name="connsiteX29" fmla="*/ 103788 w 892098"/>
                  <a:gd name="connsiteY29" fmla="*/ 571674 h 999893"/>
                  <a:gd name="connsiteX30" fmla="*/ 55756 w 892098"/>
                  <a:gd name="connsiteY30" fmla="*/ 528406 h 999893"/>
                  <a:gd name="connsiteX31" fmla="*/ 29737 w 892098"/>
                  <a:gd name="connsiteY31" fmla="*/ 650488 h 999893"/>
                  <a:gd name="connsiteX32" fmla="*/ 3717 w 892098"/>
                  <a:gd name="connsiteY32" fmla="*/ 702527 h 999893"/>
                  <a:gd name="connsiteX33" fmla="*/ 0 w 892098"/>
                  <a:gd name="connsiteY33" fmla="*/ 762000 h 999893"/>
                  <a:gd name="connsiteX34" fmla="*/ 152400 w 892098"/>
                  <a:gd name="connsiteY34" fmla="*/ 869795 h 999893"/>
                  <a:gd name="connsiteX35" fmla="*/ 275063 w 892098"/>
                  <a:gd name="connsiteY35" fmla="*/ 910683 h 999893"/>
                  <a:gd name="connsiteX36" fmla="*/ 282498 w 892098"/>
                  <a:gd name="connsiteY36" fmla="*/ 973873 h 999893"/>
                  <a:gd name="connsiteX37" fmla="*/ 318158 w 892098"/>
                  <a:gd name="connsiteY37" fmla="*/ 997220 h 999893"/>
                  <a:gd name="connsiteX38" fmla="*/ 447210 w 892098"/>
                  <a:gd name="connsiteY38" fmla="*/ 989496 h 999893"/>
                  <a:gd name="connsiteX39" fmla="*/ 568712 w 892098"/>
                  <a:gd name="connsiteY39" fmla="*/ 947854 h 999893"/>
                  <a:gd name="connsiteX40" fmla="*/ 613317 w 892098"/>
                  <a:gd name="connsiteY40" fmla="*/ 996176 h 99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92098" h="999893">
                    <a:moveTo>
                      <a:pt x="613317" y="996176"/>
                    </a:moveTo>
                    <a:lnTo>
                      <a:pt x="709961" y="999893"/>
                    </a:lnTo>
                    <a:lnTo>
                      <a:pt x="721112" y="906966"/>
                    </a:lnTo>
                    <a:lnTo>
                      <a:pt x="643054" y="858644"/>
                    </a:lnTo>
                    <a:lnTo>
                      <a:pt x="657922" y="728546"/>
                    </a:lnTo>
                    <a:lnTo>
                      <a:pt x="721112" y="654205"/>
                    </a:lnTo>
                    <a:lnTo>
                      <a:pt x="892098" y="509239"/>
                    </a:lnTo>
                    <a:lnTo>
                      <a:pt x="828907" y="468351"/>
                    </a:lnTo>
                    <a:lnTo>
                      <a:pt x="758283" y="486937"/>
                    </a:lnTo>
                    <a:lnTo>
                      <a:pt x="646771" y="412595"/>
                    </a:lnTo>
                    <a:lnTo>
                      <a:pt x="669073" y="275063"/>
                    </a:lnTo>
                    <a:lnTo>
                      <a:pt x="624468" y="245327"/>
                    </a:lnTo>
                    <a:lnTo>
                      <a:pt x="669073" y="167268"/>
                    </a:lnTo>
                    <a:lnTo>
                      <a:pt x="680224" y="115229"/>
                    </a:lnTo>
                    <a:lnTo>
                      <a:pt x="762000" y="107795"/>
                    </a:lnTo>
                    <a:lnTo>
                      <a:pt x="758283" y="26019"/>
                    </a:lnTo>
                    <a:lnTo>
                      <a:pt x="628185" y="0"/>
                    </a:lnTo>
                    <a:lnTo>
                      <a:pt x="550127" y="63190"/>
                    </a:lnTo>
                    <a:lnTo>
                      <a:pt x="509239" y="48322"/>
                    </a:lnTo>
                    <a:lnTo>
                      <a:pt x="431181" y="115229"/>
                    </a:lnTo>
                    <a:lnTo>
                      <a:pt x="453483" y="159834"/>
                    </a:lnTo>
                    <a:lnTo>
                      <a:pt x="423746" y="237893"/>
                    </a:lnTo>
                    <a:lnTo>
                      <a:pt x="457200" y="271346"/>
                    </a:lnTo>
                    <a:lnTo>
                      <a:pt x="464634" y="334537"/>
                    </a:lnTo>
                    <a:lnTo>
                      <a:pt x="405161" y="353122"/>
                    </a:lnTo>
                    <a:lnTo>
                      <a:pt x="416312" y="453483"/>
                    </a:lnTo>
                    <a:lnTo>
                      <a:pt x="297366" y="401444"/>
                    </a:lnTo>
                    <a:lnTo>
                      <a:pt x="223024" y="453483"/>
                    </a:lnTo>
                    <a:lnTo>
                      <a:pt x="197005" y="550127"/>
                    </a:lnTo>
                    <a:lnTo>
                      <a:pt x="103788" y="571674"/>
                    </a:lnTo>
                    <a:lnTo>
                      <a:pt x="55756" y="528406"/>
                    </a:lnTo>
                    <a:lnTo>
                      <a:pt x="29737" y="650488"/>
                    </a:lnTo>
                    <a:lnTo>
                      <a:pt x="3717" y="702527"/>
                    </a:lnTo>
                    <a:lnTo>
                      <a:pt x="0" y="762000"/>
                    </a:lnTo>
                    <a:lnTo>
                      <a:pt x="152400" y="869795"/>
                    </a:lnTo>
                    <a:lnTo>
                      <a:pt x="275063" y="910683"/>
                    </a:lnTo>
                    <a:lnTo>
                      <a:pt x="282498" y="973873"/>
                    </a:lnTo>
                    <a:lnTo>
                      <a:pt x="318158" y="997220"/>
                    </a:lnTo>
                    <a:lnTo>
                      <a:pt x="447210" y="989496"/>
                    </a:lnTo>
                    <a:lnTo>
                      <a:pt x="568712" y="947854"/>
                    </a:lnTo>
                    <a:lnTo>
                      <a:pt x="613317" y="996176"/>
                    </a:lnTo>
                    <a:close/>
                  </a:path>
                </a:pathLst>
              </a:cu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62" name="Freeform 37"/>
              <p:cNvSpPr/>
              <p:nvPr/>
            </p:nvSpPr>
            <p:spPr>
              <a:xfrm>
                <a:off x="4098017" y="851451"/>
                <a:ext cx="509587" cy="473075"/>
              </a:xfrm>
              <a:custGeom>
                <a:avLst/>
                <a:gdLst>
                  <a:gd name="connsiteX0" fmla="*/ 256479 w 509239"/>
                  <a:gd name="connsiteY0" fmla="*/ 472068 h 472068"/>
                  <a:gd name="connsiteX1" fmla="*/ 256479 w 509239"/>
                  <a:gd name="connsiteY1" fmla="*/ 472068 h 472068"/>
                  <a:gd name="connsiteX2" fmla="*/ 468352 w 509239"/>
                  <a:gd name="connsiteY2" fmla="*/ 442331 h 472068"/>
                  <a:gd name="connsiteX3" fmla="*/ 509239 w 509239"/>
                  <a:gd name="connsiteY3" fmla="*/ 371707 h 472068"/>
                  <a:gd name="connsiteX4" fmla="*/ 431181 w 509239"/>
                  <a:gd name="connsiteY4" fmla="*/ 278780 h 472068"/>
                  <a:gd name="connsiteX5" fmla="*/ 479503 w 509239"/>
                  <a:gd name="connsiteY5" fmla="*/ 245326 h 472068"/>
                  <a:gd name="connsiteX6" fmla="*/ 360557 w 509239"/>
                  <a:gd name="connsiteY6" fmla="*/ 182136 h 472068"/>
                  <a:gd name="connsiteX7" fmla="*/ 338254 w 509239"/>
                  <a:gd name="connsiteY7" fmla="*/ 115229 h 472068"/>
                  <a:gd name="connsiteX8" fmla="*/ 472069 w 509239"/>
                  <a:gd name="connsiteY8" fmla="*/ 18585 h 472068"/>
                  <a:gd name="connsiteX9" fmla="*/ 304800 w 509239"/>
                  <a:gd name="connsiteY9" fmla="*/ 14868 h 472068"/>
                  <a:gd name="connsiteX10" fmla="*/ 208157 w 509239"/>
                  <a:gd name="connsiteY10" fmla="*/ 26019 h 472068"/>
                  <a:gd name="connsiteX11" fmla="*/ 122664 w 509239"/>
                  <a:gd name="connsiteY11" fmla="*/ 0 h 472068"/>
                  <a:gd name="connsiteX12" fmla="*/ 126381 w 509239"/>
                  <a:gd name="connsiteY12" fmla="*/ 66907 h 472068"/>
                  <a:gd name="connsiteX13" fmla="*/ 55757 w 509239"/>
                  <a:gd name="connsiteY13" fmla="*/ 85492 h 472068"/>
                  <a:gd name="connsiteX14" fmla="*/ 0 w 509239"/>
                  <a:gd name="connsiteY14" fmla="*/ 226741 h 472068"/>
                  <a:gd name="connsiteX15" fmla="*/ 37171 w 509239"/>
                  <a:gd name="connsiteY15" fmla="*/ 263912 h 472068"/>
                  <a:gd name="connsiteX16" fmla="*/ 29737 w 509239"/>
                  <a:gd name="connsiteY16" fmla="*/ 394009 h 472068"/>
                  <a:gd name="connsiteX17" fmla="*/ 115230 w 509239"/>
                  <a:gd name="connsiteY17" fmla="*/ 460917 h 472068"/>
                  <a:gd name="connsiteX18" fmla="*/ 208157 w 509239"/>
                  <a:gd name="connsiteY18" fmla="*/ 446048 h 472068"/>
                  <a:gd name="connsiteX19" fmla="*/ 256479 w 509239"/>
                  <a:gd name="connsiteY19" fmla="*/ 472068 h 472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9239" h="472068">
                    <a:moveTo>
                      <a:pt x="256479" y="472068"/>
                    </a:moveTo>
                    <a:lnTo>
                      <a:pt x="256479" y="472068"/>
                    </a:lnTo>
                    <a:lnTo>
                      <a:pt x="468352" y="442331"/>
                    </a:lnTo>
                    <a:lnTo>
                      <a:pt x="509239" y="371707"/>
                    </a:lnTo>
                    <a:lnTo>
                      <a:pt x="431181" y="278780"/>
                    </a:lnTo>
                    <a:lnTo>
                      <a:pt x="479503" y="245326"/>
                    </a:lnTo>
                    <a:lnTo>
                      <a:pt x="360557" y="182136"/>
                    </a:lnTo>
                    <a:lnTo>
                      <a:pt x="338254" y="115229"/>
                    </a:lnTo>
                    <a:lnTo>
                      <a:pt x="472069" y="18585"/>
                    </a:lnTo>
                    <a:lnTo>
                      <a:pt x="304800" y="14868"/>
                    </a:lnTo>
                    <a:lnTo>
                      <a:pt x="208157" y="26019"/>
                    </a:lnTo>
                    <a:lnTo>
                      <a:pt x="122664" y="0"/>
                    </a:lnTo>
                    <a:lnTo>
                      <a:pt x="126381" y="66907"/>
                    </a:lnTo>
                    <a:lnTo>
                      <a:pt x="55757" y="85492"/>
                    </a:lnTo>
                    <a:lnTo>
                      <a:pt x="0" y="226741"/>
                    </a:lnTo>
                    <a:lnTo>
                      <a:pt x="37171" y="263912"/>
                    </a:lnTo>
                    <a:lnTo>
                      <a:pt x="29737" y="394009"/>
                    </a:lnTo>
                    <a:lnTo>
                      <a:pt x="115230" y="460917"/>
                    </a:lnTo>
                    <a:lnTo>
                      <a:pt x="208157" y="446048"/>
                    </a:lnTo>
                    <a:lnTo>
                      <a:pt x="256479" y="472068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63" name="Freeform 38"/>
              <p:cNvSpPr/>
              <p:nvPr/>
            </p:nvSpPr>
            <p:spPr>
              <a:xfrm>
                <a:off x="3121704" y="2086526"/>
                <a:ext cx="1069975" cy="1103312"/>
              </a:xfrm>
              <a:custGeom>
                <a:avLst/>
                <a:gdLst>
                  <a:gd name="connsiteX0" fmla="*/ 107795 w 1033346"/>
                  <a:gd name="connsiteY0" fmla="*/ 204439 h 1103971"/>
                  <a:gd name="connsiteX1" fmla="*/ 197004 w 1033346"/>
                  <a:gd name="connsiteY1" fmla="*/ 304800 h 1103971"/>
                  <a:gd name="connsiteX2" fmla="*/ 237892 w 1033346"/>
                  <a:gd name="connsiteY2" fmla="*/ 312234 h 1103971"/>
                  <a:gd name="connsiteX3" fmla="*/ 219307 w 1033346"/>
                  <a:gd name="connsiteY3" fmla="*/ 475785 h 1103971"/>
                  <a:gd name="connsiteX4" fmla="*/ 252761 w 1033346"/>
                  <a:gd name="connsiteY4" fmla="*/ 520390 h 1103971"/>
                  <a:gd name="connsiteX5" fmla="*/ 237892 w 1033346"/>
                  <a:gd name="connsiteY5" fmla="*/ 598449 h 1103971"/>
                  <a:gd name="connsiteX6" fmla="*/ 315951 w 1033346"/>
                  <a:gd name="connsiteY6" fmla="*/ 639336 h 1103971"/>
                  <a:gd name="connsiteX7" fmla="*/ 315951 w 1033346"/>
                  <a:gd name="connsiteY7" fmla="*/ 754566 h 1103971"/>
                  <a:gd name="connsiteX8" fmla="*/ 353122 w 1033346"/>
                  <a:gd name="connsiteY8" fmla="*/ 762000 h 1103971"/>
                  <a:gd name="connsiteX9" fmla="*/ 353122 w 1033346"/>
                  <a:gd name="connsiteY9" fmla="*/ 825190 h 1103971"/>
                  <a:gd name="connsiteX10" fmla="*/ 457200 w 1033346"/>
                  <a:gd name="connsiteY10" fmla="*/ 851210 h 1103971"/>
                  <a:gd name="connsiteX11" fmla="*/ 457200 w 1033346"/>
                  <a:gd name="connsiteY11" fmla="*/ 906966 h 1103971"/>
                  <a:gd name="connsiteX12" fmla="*/ 624468 w 1033346"/>
                  <a:gd name="connsiteY12" fmla="*/ 1033346 h 1103971"/>
                  <a:gd name="connsiteX13" fmla="*/ 546409 w 1033346"/>
                  <a:gd name="connsiteY13" fmla="*/ 1063083 h 1103971"/>
                  <a:gd name="connsiteX14" fmla="*/ 576146 w 1033346"/>
                  <a:gd name="connsiteY14" fmla="*/ 1103971 h 1103971"/>
                  <a:gd name="connsiteX15" fmla="*/ 750848 w 1033346"/>
                  <a:gd name="connsiteY15" fmla="*/ 1100253 h 1103971"/>
                  <a:gd name="connsiteX16" fmla="*/ 750848 w 1033346"/>
                  <a:gd name="connsiteY16" fmla="*/ 1040780 h 1103971"/>
                  <a:gd name="connsiteX17" fmla="*/ 832624 w 1033346"/>
                  <a:gd name="connsiteY17" fmla="*/ 921834 h 1103971"/>
                  <a:gd name="connsiteX18" fmla="*/ 832624 w 1033346"/>
                  <a:gd name="connsiteY18" fmla="*/ 847493 h 1103971"/>
                  <a:gd name="connsiteX19" fmla="*/ 884663 w 1033346"/>
                  <a:gd name="connsiteY19" fmla="*/ 795453 h 1103971"/>
                  <a:gd name="connsiteX20" fmla="*/ 880946 w 1033346"/>
                  <a:gd name="connsiteY20" fmla="*/ 657922 h 1103971"/>
                  <a:gd name="connsiteX21" fmla="*/ 951570 w 1033346"/>
                  <a:gd name="connsiteY21" fmla="*/ 576146 h 1103971"/>
                  <a:gd name="connsiteX22" fmla="*/ 929268 w 1033346"/>
                  <a:gd name="connsiteY22" fmla="*/ 505522 h 1103971"/>
                  <a:gd name="connsiteX23" fmla="*/ 1033346 w 1033346"/>
                  <a:gd name="connsiteY23" fmla="*/ 308517 h 1103971"/>
                  <a:gd name="connsiteX24" fmla="*/ 1003609 w 1033346"/>
                  <a:gd name="connsiteY24" fmla="*/ 304800 h 1103971"/>
                  <a:gd name="connsiteX25" fmla="*/ 940419 w 1033346"/>
                  <a:gd name="connsiteY25" fmla="*/ 327102 h 1103971"/>
                  <a:gd name="connsiteX26" fmla="*/ 750848 w 1033346"/>
                  <a:gd name="connsiteY26" fmla="*/ 286214 h 1103971"/>
                  <a:gd name="connsiteX27" fmla="*/ 743414 w 1033346"/>
                  <a:gd name="connsiteY27" fmla="*/ 163551 h 1103971"/>
                  <a:gd name="connsiteX28" fmla="*/ 672790 w 1033346"/>
                  <a:gd name="connsiteY28" fmla="*/ 96644 h 1103971"/>
                  <a:gd name="connsiteX29" fmla="*/ 598448 w 1033346"/>
                  <a:gd name="connsiteY29" fmla="*/ 148683 h 1103971"/>
                  <a:gd name="connsiteX30" fmla="*/ 442331 w 1033346"/>
                  <a:gd name="connsiteY30" fmla="*/ 189571 h 1103971"/>
                  <a:gd name="connsiteX31" fmla="*/ 390292 w 1033346"/>
                  <a:gd name="connsiteY31" fmla="*/ 156117 h 1103971"/>
                  <a:gd name="connsiteX32" fmla="*/ 341970 w 1033346"/>
                  <a:gd name="connsiteY32" fmla="*/ 182136 h 1103971"/>
                  <a:gd name="connsiteX33" fmla="*/ 249043 w 1033346"/>
                  <a:gd name="connsiteY33" fmla="*/ 100361 h 1103971"/>
                  <a:gd name="connsiteX34" fmla="*/ 197004 w 1033346"/>
                  <a:gd name="connsiteY34" fmla="*/ 96644 h 1103971"/>
                  <a:gd name="connsiteX35" fmla="*/ 55756 w 1033346"/>
                  <a:gd name="connsiteY35" fmla="*/ 0 h 1103971"/>
                  <a:gd name="connsiteX36" fmla="*/ 0 w 1033346"/>
                  <a:gd name="connsiteY36" fmla="*/ 44605 h 1103971"/>
                  <a:gd name="connsiteX37" fmla="*/ 107795 w 1033346"/>
                  <a:gd name="connsiteY37" fmla="*/ 204439 h 1103971"/>
                  <a:gd name="connsiteX0" fmla="*/ 124463 w 1050014"/>
                  <a:gd name="connsiteY0" fmla="*/ 204439 h 1103971"/>
                  <a:gd name="connsiteX1" fmla="*/ 213672 w 1050014"/>
                  <a:gd name="connsiteY1" fmla="*/ 304800 h 1103971"/>
                  <a:gd name="connsiteX2" fmla="*/ 254560 w 1050014"/>
                  <a:gd name="connsiteY2" fmla="*/ 312234 h 1103971"/>
                  <a:gd name="connsiteX3" fmla="*/ 235975 w 1050014"/>
                  <a:gd name="connsiteY3" fmla="*/ 475785 h 1103971"/>
                  <a:gd name="connsiteX4" fmla="*/ 269429 w 1050014"/>
                  <a:gd name="connsiteY4" fmla="*/ 520390 h 1103971"/>
                  <a:gd name="connsiteX5" fmla="*/ 254560 w 1050014"/>
                  <a:gd name="connsiteY5" fmla="*/ 598449 h 1103971"/>
                  <a:gd name="connsiteX6" fmla="*/ 332619 w 1050014"/>
                  <a:gd name="connsiteY6" fmla="*/ 639336 h 1103971"/>
                  <a:gd name="connsiteX7" fmla="*/ 332619 w 1050014"/>
                  <a:gd name="connsiteY7" fmla="*/ 754566 h 1103971"/>
                  <a:gd name="connsiteX8" fmla="*/ 369790 w 1050014"/>
                  <a:gd name="connsiteY8" fmla="*/ 762000 h 1103971"/>
                  <a:gd name="connsiteX9" fmla="*/ 369790 w 1050014"/>
                  <a:gd name="connsiteY9" fmla="*/ 825190 h 1103971"/>
                  <a:gd name="connsiteX10" fmla="*/ 473868 w 1050014"/>
                  <a:gd name="connsiteY10" fmla="*/ 851210 h 1103971"/>
                  <a:gd name="connsiteX11" fmla="*/ 473868 w 1050014"/>
                  <a:gd name="connsiteY11" fmla="*/ 906966 h 1103971"/>
                  <a:gd name="connsiteX12" fmla="*/ 641136 w 1050014"/>
                  <a:gd name="connsiteY12" fmla="*/ 1033346 h 1103971"/>
                  <a:gd name="connsiteX13" fmla="*/ 563077 w 1050014"/>
                  <a:gd name="connsiteY13" fmla="*/ 1063083 h 1103971"/>
                  <a:gd name="connsiteX14" fmla="*/ 592814 w 1050014"/>
                  <a:gd name="connsiteY14" fmla="*/ 1103971 h 1103971"/>
                  <a:gd name="connsiteX15" fmla="*/ 767516 w 1050014"/>
                  <a:gd name="connsiteY15" fmla="*/ 1100253 h 1103971"/>
                  <a:gd name="connsiteX16" fmla="*/ 767516 w 1050014"/>
                  <a:gd name="connsiteY16" fmla="*/ 1040780 h 1103971"/>
                  <a:gd name="connsiteX17" fmla="*/ 849292 w 1050014"/>
                  <a:gd name="connsiteY17" fmla="*/ 921834 h 1103971"/>
                  <a:gd name="connsiteX18" fmla="*/ 849292 w 1050014"/>
                  <a:gd name="connsiteY18" fmla="*/ 847493 h 1103971"/>
                  <a:gd name="connsiteX19" fmla="*/ 901331 w 1050014"/>
                  <a:gd name="connsiteY19" fmla="*/ 795453 h 1103971"/>
                  <a:gd name="connsiteX20" fmla="*/ 897614 w 1050014"/>
                  <a:gd name="connsiteY20" fmla="*/ 657922 h 1103971"/>
                  <a:gd name="connsiteX21" fmla="*/ 968238 w 1050014"/>
                  <a:gd name="connsiteY21" fmla="*/ 576146 h 1103971"/>
                  <a:gd name="connsiteX22" fmla="*/ 945936 w 1050014"/>
                  <a:gd name="connsiteY22" fmla="*/ 505522 h 1103971"/>
                  <a:gd name="connsiteX23" fmla="*/ 1050014 w 1050014"/>
                  <a:gd name="connsiteY23" fmla="*/ 308517 h 1103971"/>
                  <a:gd name="connsiteX24" fmla="*/ 1020277 w 1050014"/>
                  <a:gd name="connsiteY24" fmla="*/ 304800 h 1103971"/>
                  <a:gd name="connsiteX25" fmla="*/ 957087 w 1050014"/>
                  <a:gd name="connsiteY25" fmla="*/ 327102 h 1103971"/>
                  <a:gd name="connsiteX26" fmla="*/ 767516 w 1050014"/>
                  <a:gd name="connsiteY26" fmla="*/ 286214 h 1103971"/>
                  <a:gd name="connsiteX27" fmla="*/ 760082 w 1050014"/>
                  <a:gd name="connsiteY27" fmla="*/ 163551 h 1103971"/>
                  <a:gd name="connsiteX28" fmla="*/ 689458 w 1050014"/>
                  <a:gd name="connsiteY28" fmla="*/ 96644 h 1103971"/>
                  <a:gd name="connsiteX29" fmla="*/ 615116 w 1050014"/>
                  <a:gd name="connsiteY29" fmla="*/ 148683 h 1103971"/>
                  <a:gd name="connsiteX30" fmla="*/ 458999 w 1050014"/>
                  <a:gd name="connsiteY30" fmla="*/ 189571 h 1103971"/>
                  <a:gd name="connsiteX31" fmla="*/ 406960 w 1050014"/>
                  <a:gd name="connsiteY31" fmla="*/ 156117 h 1103971"/>
                  <a:gd name="connsiteX32" fmla="*/ 358638 w 1050014"/>
                  <a:gd name="connsiteY32" fmla="*/ 182136 h 1103971"/>
                  <a:gd name="connsiteX33" fmla="*/ 265711 w 1050014"/>
                  <a:gd name="connsiteY33" fmla="*/ 100361 h 1103971"/>
                  <a:gd name="connsiteX34" fmla="*/ 213672 w 1050014"/>
                  <a:gd name="connsiteY34" fmla="*/ 96644 h 1103971"/>
                  <a:gd name="connsiteX35" fmla="*/ 72424 w 1050014"/>
                  <a:gd name="connsiteY35" fmla="*/ 0 h 1103971"/>
                  <a:gd name="connsiteX36" fmla="*/ 0 w 1050014"/>
                  <a:gd name="connsiteY36" fmla="*/ 35080 h 1103971"/>
                  <a:gd name="connsiteX37" fmla="*/ 124463 w 1050014"/>
                  <a:gd name="connsiteY37" fmla="*/ 204439 h 1103971"/>
                  <a:gd name="connsiteX0" fmla="*/ 124463 w 1069064"/>
                  <a:gd name="connsiteY0" fmla="*/ 204439 h 1103971"/>
                  <a:gd name="connsiteX1" fmla="*/ 213672 w 1069064"/>
                  <a:gd name="connsiteY1" fmla="*/ 304800 h 1103971"/>
                  <a:gd name="connsiteX2" fmla="*/ 254560 w 1069064"/>
                  <a:gd name="connsiteY2" fmla="*/ 312234 h 1103971"/>
                  <a:gd name="connsiteX3" fmla="*/ 235975 w 1069064"/>
                  <a:gd name="connsiteY3" fmla="*/ 475785 h 1103971"/>
                  <a:gd name="connsiteX4" fmla="*/ 269429 w 1069064"/>
                  <a:gd name="connsiteY4" fmla="*/ 520390 h 1103971"/>
                  <a:gd name="connsiteX5" fmla="*/ 254560 w 1069064"/>
                  <a:gd name="connsiteY5" fmla="*/ 598449 h 1103971"/>
                  <a:gd name="connsiteX6" fmla="*/ 332619 w 1069064"/>
                  <a:gd name="connsiteY6" fmla="*/ 639336 h 1103971"/>
                  <a:gd name="connsiteX7" fmla="*/ 332619 w 1069064"/>
                  <a:gd name="connsiteY7" fmla="*/ 754566 h 1103971"/>
                  <a:gd name="connsiteX8" fmla="*/ 369790 w 1069064"/>
                  <a:gd name="connsiteY8" fmla="*/ 762000 h 1103971"/>
                  <a:gd name="connsiteX9" fmla="*/ 369790 w 1069064"/>
                  <a:gd name="connsiteY9" fmla="*/ 825190 h 1103971"/>
                  <a:gd name="connsiteX10" fmla="*/ 473868 w 1069064"/>
                  <a:gd name="connsiteY10" fmla="*/ 851210 h 1103971"/>
                  <a:gd name="connsiteX11" fmla="*/ 473868 w 1069064"/>
                  <a:gd name="connsiteY11" fmla="*/ 906966 h 1103971"/>
                  <a:gd name="connsiteX12" fmla="*/ 641136 w 1069064"/>
                  <a:gd name="connsiteY12" fmla="*/ 1033346 h 1103971"/>
                  <a:gd name="connsiteX13" fmla="*/ 563077 w 1069064"/>
                  <a:gd name="connsiteY13" fmla="*/ 1063083 h 1103971"/>
                  <a:gd name="connsiteX14" fmla="*/ 592814 w 1069064"/>
                  <a:gd name="connsiteY14" fmla="*/ 1103971 h 1103971"/>
                  <a:gd name="connsiteX15" fmla="*/ 767516 w 1069064"/>
                  <a:gd name="connsiteY15" fmla="*/ 1100253 h 1103971"/>
                  <a:gd name="connsiteX16" fmla="*/ 767516 w 1069064"/>
                  <a:gd name="connsiteY16" fmla="*/ 1040780 h 1103971"/>
                  <a:gd name="connsiteX17" fmla="*/ 849292 w 1069064"/>
                  <a:gd name="connsiteY17" fmla="*/ 921834 h 1103971"/>
                  <a:gd name="connsiteX18" fmla="*/ 849292 w 1069064"/>
                  <a:gd name="connsiteY18" fmla="*/ 847493 h 1103971"/>
                  <a:gd name="connsiteX19" fmla="*/ 901331 w 1069064"/>
                  <a:gd name="connsiteY19" fmla="*/ 795453 h 1103971"/>
                  <a:gd name="connsiteX20" fmla="*/ 897614 w 1069064"/>
                  <a:gd name="connsiteY20" fmla="*/ 657922 h 1103971"/>
                  <a:gd name="connsiteX21" fmla="*/ 968238 w 1069064"/>
                  <a:gd name="connsiteY21" fmla="*/ 576146 h 1103971"/>
                  <a:gd name="connsiteX22" fmla="*/ 945936 w 1069064"/>
                  <a:gd name="connsiteY22" fmla="*/ 505522 h 1103971"/>
                  <a:gd name="connsiteX23" fmla="*/ 1069064 w 1069064"/>
                  <a:gd name="connsiteY23" fmla="*/ 315661 h 1103971"/>
                  <a:gd name="connsiteX24" fmla="*/ 1020277 w 1069064"/>
                  <a:gd name="connsiteY24" fmla="*/ 304800 h 1103971"/>
                  <a:gd name="connsiteX25" fmla="*/ 957087 w 1069064"/>
                  <a:gd name="connsiteY25" fmla="*/ 327102 h 1103971"/>
                  <a:gd name="connsiteX26" fmla="*/ 767516 w 1069064"/>
                  <a:gd name="connsiteY26" fmla="*/ 286214 h 1103971"/>
                  <a:gd name="connsiteX27" fmla="*/ 760082 w 1069064"/>
                  <a:gd name="connsiteY27" fmla="*/ 163551 h 1103971"/>
                  <a:gd name="connsiteX28" fmla="*/ 689458 w 1069064"/>
                  <a:gd name="connsiteY28" fmla="*/ 96644 h 1103971"/>
                  <a:gd name="connsiteX29" fmla="*/ 615116 w 1069064"/>
                  <a:gd name="connsiteY29" fmla="*/ 148683 h 1103971"/>
                  <a:gd name="connsiteX30" fmla="*/ 458999 w 1069064"/>
                  <a:gd name="connsiteY30" fmla="*/ 189571 h 1103971"/>
                  <a:gd name="connsiteX31" fmla="*/ 406960 w 1069064"/>
                  <a:gd name="connsiteY31" fmla="*/ 156117 h 1103971"/>
                  <a:gd name="connsiteX32" fmla="*/ 358638 w 1069064"/>
                  <a:gd name="connsiteY32" fmla="*/ 182136 h 1103971"/>
                  <a:gd name="connsiteX33" fmla="*/ 265711 w 1069064"/>
                  <a:gd name="connsiteY33" fmla="*/ 100361 h 1103971"/>
                  <a:gd name="connsiteX34" fmla="*/ 213672 w 1069064"/>
                  <a:gd name="connsiteY34" fmla="*/ 96644 h 1103971"/>
                  <a:gd name="connsiteX35" fmla="*/ 72424 w 1069064"/>
                  <a:gd name="connsiteY35" fmla="*/ 0 h 1103971"/>
                  <a:gd name="connsiteX36" fmla="*/ 0 w 1069064"/>
                  <a:gd name="connsiteY36" fmla="*/ 35080 h 1103971"/>
                  <a:gd name="connsiteX37" fmla="*/ 124463 w 1069064"/>
                  <a:gd name="connsiteY37" fmla="*/ 204439 h 1103971"/>
                  <a:gd name="connsiteX0" fmla="*/ 124463 w 1069064"/>
                  <a:gd name="connsiteY0" fmla="*/ 204439 h 1103971"/>
                  <a:gd name="connsiteX1" fmla="*/ 213672 w 1069064"/>
                  <a:gd name="connsiteY1" fmla="*/ 304800 h 1103971"/>
                  <a:gd name="connsiteX2" fmla="*/ 254560 w 1069064"/>
                  <a:gd name="connsiteY2" fmla="*/ 312234 h 1103971"/>
                  <a:gd name="connsiteX3" fmla="*/ 235975 w 1069064"/>
                  <a:gd name="connsiteY3" fmla="*/ 475785 h 1103971"/>
                  <a:gd name="connsiteX4" fmla="*/ 269429 w 1069064"/>
                  <a:gd name="connsiteY4" fmla="*/ 520390 h 1103971"/>
                  <a:gd name="connsiteX5" fmla="*/ 254560 w 1069064"/>
                  <a:gd name="connsiteY5" fmla="*/ 598449 h 1103971"/>
                  <a:gd name="connsiteX6" fmla="*/ 332619 w 1069064"/>
                  <a:gd name="connsiteY6" fmla="*/ 639336 h 1103971"/>
                  <a:gd name="connsiteX7" fmla="*/ 332619 w 1069064"/>
                  <a:gd name="connsiteY7" fmla="*/ 754566 h 1103971"/>
                  <a:gd name="connsiteX8" fmla="*/ 369790 w 1069064"/>
                  <a:gd name="connsiteY8" fmla="*/ 762000 h 1103971"/>
                  <a:gd name="connsiteX9" fmla="*/ 369790 w 1069064"/>
                  <a:gd name="connsiteY9" fmla="*/ 825190 h 1103971"/>
                  <a:gd name="connsiteX10" fmla="*/ 473868 w 1069064"/>
                  <a:gd name="connsiteY10" fmla="*/ 851210 h 1103971"/>
                  <a:gd name="connsiteX11" fmla="*/ 473868 w 1069064"/>
                  <a:gd name="connsiteY11" fmla="*/ 906966 h 1103971"/>
                  <a:gd name="connsiteX12" fmla="*/ 641136 w 1069064"/>
                  <a:gd name="connsiteY12" fmla="*/ 1033346 h 1103971"/>
                  <a:gd name="connsiteX13" fmla="*/ 563077 w 1069064"/>
                  <a:gd name="connsiteY13" fmla="*/ 1063083 h 1103971"/>
                  <a:gd name="connsiteX14" fmla="*/ 592814 w 1069064"/>
                  <a:gd name="connsiteY14" fmla="*/ 1103971 h 1103971"/>
                  <a:gd name="connsiteX15" fmla="*/ 767516 w 1069064"/>
                  <a:gd name="connsiteY15" fmla="*/ 1100253 h 1103971"/>
                  <a:gd name="connsiteX16" fmla="*/ 767516 w 1069064"/>
                  <a:gd name="connsiteY16" fmla="*/ 1040780 h 1103971"/>
                  <a:gd name="connsiteX17" fmla="*/ 849292 w 1069064"/>
                  <a:gd name="connsiteY17" fmla="*/ 921834 h 1103971"/>
                  <a:gd name="connsiteX18" fmla="*/ 849292 w 1069064"/>
                  <a:gd name="connsiteY18" fmla="*/ 847493 h 1103971"/>
                  <a:gd name="connsiteX19" fmla="*/ 901331 w 1069064"/>
                  <a:gd name="connsiteY19" fmla="*/ 795453 h 1103971"/>
                  <a:gd name="connsiteX20" fmla="*/ 897614 w 1069064"/>
                  <a:gd name="connsiteY20" fmla="*/ 657922 h 1103971"/>
                  <a:gd name="connsiteX21" fmla="*/ 968238 w 1069064"/>
                  <a:gd name="connsiteY21" fmla="*/ 576146 h 1103971"/>
                  <a:gd name="connsiteX22" fmla="*/ 945936 w 1069064"/>
                  <a:gd name="connsiteY22" fmla="*/ 505522 h 1103971"/>
                  <a:gd name="connsiteX23" fmla="*/ 1069064 w 1069064"/>
                  <a:gd name="connsiteY23" fmla="*/ 315661 h 1103971"/>
                  <a:gd name="connsiteX24" fmla="*/ 1020277 w 1069064"/>
                  <a:gd name="connsiteY24" fmla="*/ 304800 h 1103971"/>
                  <a:gd name="connsiteX25" fmla="*/ 957087 w 1069064"/>
                  <a:gd name="connsiteY25" fmla="*/ 327102 h 1103971"/>
                  <a:gd name="connsiteX26" fmla="*/ 777041 w 1069064"/>
                  <a:gd name="connsiteY26" fmla="*/ 279071 h 1103971"/>
                  <a:gd name="connsiteX27" fmla="*/ 760082 w 1069064"/>
                  <a:gd name="connsiteY27" fmla="*/ 163551 h 1103971"/>
                  <a:gd name="connsiteX28" fmla="*/ 689458 w 1069064"/>
                  <a:gd name="connsiteY28" fmla="*/ 96644 h 1103971"/>
                  <a:gd name="connsiteX29" fmla="*/ 615116 w 1069064"/>
                  <a:gd name="connsiteY29" fmla="*/ 148683 h 1103971"/>
                  <a:gd name="connsiteX30" fmla="*/ 458999 w 1069064"/>
                  <a:gd name="connsiteY30" fmla="*/ 189571 h 1103971"/>
                  <a:gd name="connsiteX31" fmla="*/ 406960 w 1069064"/>
                  <a:gd name="connsiteY31" fmla="*/ 156117 h 1103971"/>
                  <a:gd name="connsiteX32" fmla="*/ 358638 w 1069064"/>
                  <a:gd name="connsiteY32" fmla="*/ 182136 h 1103971"/>
                  <a:gd name="connsiteX33" fmla="*/ 265711 w 1069064"/>
                  <a:gd name="connsiteY33" fmla="*/ 100361 h 1103971"/>
                  <a:gd name="connsiteX34" fmla="*/ 213672 w 1069064"/>
                  <a:gd name="connsiteY34" fmla="*/ 96644 h 1103971"/>
                  <a:gd name="connsiteX35" fmla="*/ 72424 w 1069064"/>
                  <a:gd name="connsiteY35" fmla="*/ 0 h 1103971"/>
                  <a:gd name="connsiteX36" fmla="*/ 0 w 1069064"/>
                  <a:gd name="connsiteY36" fmla="*/ 35080 h 1103971"/>
                  <a:gd name="connsiteX37" fmla="*/ 124463 w 1069064"/>
                  <a:gd name="connsiteY37" fmla="*/ 204439 h 1103971"/>
                  <a:gd name="connsiteX0" fmla="*/ 124463 w 1069064"/>
                  <a:gd name="connsiteY0" fmla="*/ 204439 h 1103971"/>
                  <a:gd name="connsiteX1" fmla="*/ 213672 w 1069064"/>
                  <a:gd name="connsiteY1" fmla="*/ 304800 h 1103971"/>
                  <a:gd name="connsiteX2" fmla="*/ 254560 w 1069064"/>
                  <a:gd name="connsiteY2" fmla="*/ 312234 h 1103971"/>
                  <a:gd name="connsiteX3" fmla="*/ 235975 w 1069064"/>
                  <a:gd name="connsiteY3" fmla="*/ 475785 h 1103971"/>
                  <a:gd name="connsiteX4" fmla="*/ 269429 w 1069064"/>
                  <a:gd name="connsiteY4" fmla="*/ 520390 h 1103971"/>
                  <a:gd name="connsiteX5" fmla="*/ 254560 w 1069064"/>
                  <a:gd name="connsiteY5" fmla="*/ 598449 h 1103971"/>
                  <a:gd name="connsiteX6" fmla="*/ 332619 w 1069064"/>
                  <a:gd name="connsiteY6" fmla="*/ 639336 h 1103971"/>
                  <a:gd name="connsiteX7" fmla="*/ 332619 w 1069064"/>
                  <a:gd name="connsiteY7" fmla="*/ 754566 h 1103971"/>
                  <a:gd name="connsiteX8" fmla="*/ 369790 w 1069064"/>
                  <a:gd name="connsiteY8" fmla="*/ 762000 h 1103971"/>
                  <a:gd name="connsiteX9" fmla="*/ 369790 w 1069064"/>
                  <a:gd name="connsiteY9" fmla="*/ 825190 h 1103971"/>
                  <a:gd name="connsiteX10" fmla="*/ 473868 w 1069064"/>
                  <a:gd name="connsiteY10" fmla="*/ 851210 h 1103971"/>
                  <a:gd name="connsiteX11" fmla="*/ 473868 w 1069064"/>
                  <a:gd name="connsiteY11" fmla="*/ 906966 h 1103971"/>
                  <a:gd name="connsiteX12" fmla="*/ 641136 w 1069064"/>
                  <a:gd name="connsiteY12" fmla="*/ 1033346 h 1103971"/>
                  <a:gd name="connsiteX13" fmla="*/ 563077 w 1069064"/>
                  <a:gd name="connsiteY13" fmla="*/ 1063083 h 1103971"/>
                  <a:gd name="connsiteX14" fmla="*/ 592814 w 1069064"/>
                  <a:gd name="connsiteY14" fmla="*/ 1103971 h 1103971"/>
                  <a:gd name="connsiteX15" fmla="*/ 767516 w 1069064"/>
                  <a:gd name="connsiteY15" fmla="*/ 1100253 h 1103971"/>
                  <a:gd name="connsiteX16" fmla="*/ 767516 w 1069064"/>
                  <a:gd name="connsiteY16" fmla="*/ 1040780 h 1103971"/>
                  <a:gd name="connsiteX17" fmla="*/ 849292 w 1069064"/>
                  <a:gd name="connsiteY17" fmla="*/ 921834 h 1103971"/>
                  <a:gd name="connsiteX18" fmla="*/ 849292 w 1069064"/>
                  <a:gd name="connsiteY18" fmla="*/ 847493 h 1103971"/>
                  <a:gd name="connsiteX19" fmla="*/ 901331 w 1069064"/>
                  <a:gd name="connsiteY19" fmla="*/ 795453 h 1103971"/>
                  <a:gd name="connsiteX20" fmla="*/ 897614 w 1069064"/>
                  <a:gd name="connsiteY20" fmla="*/ 657922 h 1103971"/>
                  <a:gd name="connsiteX21" fmla="*/ 968238 w 1069064"/>
                  <a:gd name="connsiteY21" fmla="*/ 576146 h 1103971"/>
                  <a:gd name="connsiteX22" fmla="*/ 945936 w 1069064"/>
                  <a:gd name="connsiteY22" fmla="*/ 505522 h 1103971"/>
                  <a:gd name="connsiteX23" fmla="*/ 1069064 w 1069064"/>
                  <a:gd name="connsiteY23" fmla="*/ 315661 h 1103971"/>
                  <a:gd name="connsiteX24" fmla="*/ 1020277 w 1069064"/>
                  <a:gd name="connsiteY24" fmla="*/ 304800 h 1103971"/>
                  <a:gd name="connsiteX25" fmla="*/ 957087 w 1069064"/>
                  <a:gd name="connsiteY25" fmla="*/ 327102 h 1103971"/>
                  <a:gd name="connsiteX26" fmla="*/ 777041 w 1069064"/>
                  <a:gd name="connsiteY26" fmla="*/ 279071 h 1103971"/>
                  <a:gd name="connsiteX27" fmla="*/ 760082 w 1069064"/>
                  <a:gd name="connsiteY27" fmla="*/ 163551 h 1103971"/>
                  <a:gd name="connsiteX28" fmla="*/ 703745 w 1069064"/>
                  <a:gd name="connsiteY28" fmla="*/ 91882 h 1103971"/>
                  <a:gd name="connsiteX29" fmla="*/ 615116 w 1069064"/>
                  <a:gd name="connsiteY29" fmla="*/ 148683 h 1103971"/>
                  <a:gd name="connsiteX30" fmla="*/ 458999 w 1069064"/>
                  <a:gd name="connsiteY30" fmla="*/ 189571 h 1103971"/>
                  <a:gd name="connsiteX31" fmla="*/ 406960 w 1069064"/>
                  <a:gd name="connsiteY31" fmla="*/ 156117 h 1103971"/>
                  <a:gd name="connsiteX32" fmla="*/ 358638 w 1069064"/>
                  <a:gd name="connsiteY32" fmla="*/ 182136 h 1103971"/>
                  <a:gd name="connsiteX33" fmla="*/ 265711 w 1069064"/>
                  <a:gd name="connsiteY33" fmla="*/ 100361 h 1103971"/>
                  <a:gd name="connsiteX34" fmla="*/ 213672 w 1069064"/>
                  <a:gd name="connsiteY34" fmla="*/ 96644 h 1103971"/>
                  <a:gd name="connsiteX35" fmla="*/ 72424 w 1069064"/>
                  <a:gd name="connsiteY35" fmla="*/ 0 h 1103971"/>
                  <a:gd name="connsiteX36" fmla="*/ 0 w 1069064"/>
                  <a:gd name="connsiteY36" fmla="*/ 35080 h 1103971"/>
                  <a:gd name="connsiteX37" fmla="*/ 124463 w 1069064"/>
                  <a:gd name="connsiteY37" fmla="*/ 204439 h 110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69064" h="1103971">
                    <a:moveTo>
                      <a:pt x="124463" y="204439"/>
                    </a:moveTo>
                    <a:lnTo>
                      <a:pt x="213672" y="304800"/>
                    </a:lnTo>
                    <a:lnTo>
                      <a:pt x="254560" y="312234"/>
                    </a:lnTo>
                    <a:lnTo>
                      <a:pt x="235975" y="475785"/>
                    </a:lnTo>
                    <a:lnTo>
                      <a:pt x="269429" y="520390"/>
                    </a:lnTo>
                    <a:lnTo>
                      <a:pt x="254560" y="598449"/>
                    </a:lnTo>
                    <a:lnTo>
                      <a:pt x="332619" y="639336"/>
                    </a:lnTo>
                    <a:lnTo>
                      <a:pt x="332619" y="754566"/>
                    </a:lnTo>
                    <a:lnTo>
                      <a:pt x="369790" y="762000"/>
                    </a:lnTo>
                    <a:lnTo>
                      <a:pt x="369790" y="825190"/>
                    </a:lnTo>
                    <a:lnTo>
                      <a:pt x="473868" y="851210"/>
                    </a:lnTo>
                    <a:lnTo>
                      <a:pt x="473868" y="906966"/>
                    </a:lnTo>
                    <a:lnTo>
                      <a:pt x="641136" y="1033346"/>
                    </a:lnTo>
                    <a:lnTo>
                      <a:pt x="563077" y="1063083"/>
                    </a:lnTo>
                    <a:lnTo>
                      <a:pt x="592814" y="1103971"/>
                    </a:lnTo>
                    <a:lnTo>
                      <a:pt x="767516" y="1100253"/>
                    </a:lnTo>
                    <a:lnTo>
                      <a:pt x="767516" y="1040780"/>
                    </a:lnTo>
                    <a:lnTo>
                      <a:pt x="849292" y="921834"/>
                    </a:lnTo>
                    <a:lnTo>
                      <a:pt x="849292" y="847493"/>
                    </a:lnTo>
                    <a:lnTo>
                      <a:pt x="901331" y="795453"/>
                    </a:lnTo>
                    <a:lnTo>
                      <a:pt x="897614" y="657922"/>
                    </a:lnTo>
                    <a:lnTo>
                      <a:pt x="968238" y="576146"/>
                    </a:lnTo>
                    <a:lnTo>
                      <a:pt x="945936" y="505522"/>
                    </a:lnTo>
                    <a:lnTo>
                      <a:pt x="1069064" y="315661"/>
                    </a:lnTo>
                    <a:lnTo>
                      <a:pt x="1020277" y="304800"/>
                    </a:lnTo>
                    <a:lnTo>
                      <a:pt x="957087" y="327102"/>
                    </a:lnTo>
                    <a:lnTo>
                      <a:pt x="777041" y="279071"/>
                    </a:lnTo>
                    <a:lnTo>
                      <a:pt x="760082" y="163551"/>
                    </a:lnTo>
                    <a:lnTo>
                      <a:pt x="703745" y="91882"/>
                    </a:lnTo>
                    <a:lnTo>
                      <a:pt x="615116" y="148683"/>
                    </a:lnTo>
                    <a:lnTo>
                      <a:pt x="458999" y="189571"/>
                    </a:lnTo>
                    <a:lnTo>
                      <a:pt x="406960" y="156117"/>
                    </a:lnTo>
                    <a:lnTo>
                      <a:pt x="358638" y="182136"/>
                    </a:lnTo>
                    <a:lnTo>
                      <a:pt x="265711" y="100361"/>
                    </a:lnTo>
                    <a:lnTo>
                      <a:pt x="213672" y="96644"/>
                    </a:lnTo>
                    <a:lnTo>
                      <a:pt x="72424" y="0"/>
                    </a:lnTo>
                    <a:lnTo>
                      <a:pt x="0" y="35080"/>
                    </a:lnTo>
                    <a:lnTo>
                      <a:pt x="124463" y="204439"/>
                    </a:lnTo>
                    <a:close/>
                  </a:path>
                </a:pathLst>
              </a:cu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64" name="Freeform 39"/>
              <p:cNvSpPr/>
              <p:nvPr/>
            </p:nvSpPr>
            <p:spPr>
              <a:xfrm>
                <a:off x="3882117" y="2907263"/>
                <a:ext cx="1036637" cy="881063"/>
              </a:xfrm>
              <a:custGeom>
                <a:avLst/>
                <a:gdLst>
                  <a:gd name="connsiteX0" fmla="*/ 0 w 1037064"/>
                  <a:gd name="connsiteY0" fmla="*/ 301083 h 880946"/>
                  <a:gd name="connsiteX1" fmla="*/ 100361 w 1037064"/>
                  <a:gd name="connsiteY1" fmla="*/ 401444 h 880946"/>
                  <a:gd name="connsiteX2" fmla="*/ 122664 w 1037064"/>
                  <a:gd name="connsiteY2" fmla="*/ 446049 h 880946"/>
                  <a:gd name="connsiteX3" fmla="*/ 245327 w 1037064"/>
                  <a:gd name="connsiteY3" fmla="*/ 479502 h 880946"/>
                  <a:gd name="connsiteX4" fmla="*/ 256478 w 1037064"/>
                  <a:gd name="connsiteY4" fmla="*/ 538976 h 880946"/>
                  <a:gd name="connsiteX5" fmla="*/ 416312 w 1037064"/>
                  <a:gd name="connsiteY5" fmla="*/ 691376 h 880946"/>
                  <a:gd name="connsiteX6" fmla="*/ 635620 w 1037064"/>
                  <a:gd name="connsiteY6" fmla="*/ 810322 h 880946"/>
                  <a:gd name="connsiteX7" fmla="*/ 669073 w 1037064"/>
                  <a:gd name="connsiteY7" fmla="*/ 880946 h 880946"/>
                  <a:gd name="connsiteX8" fmla="*/ 739698 w 1037064"/>
                  <a:gd name="connsiteY8" fmla="*/ 828907 h 880946"/>
                  <a:gd name="connsiteX9" fmla="*/ 854927 w 1037064"/>
                  <a:gd name="connsiteY9" fmla="*/ 851210 h 880946"/>
                  <a:gd name="connsiteX10" fmla="*/ 906966 w 1037064"/>
                  <a:gd name="connsiteY10" fmla="*/ 810322 h 880946"/>
                  <a:gd name="connsiteX11" fmla="*/ 959005 w 1037064"/>
                  <a:gd name="connsiteY11" fmla="*/ 821473 h 880946"/>
                  <a:gd name="connsiteX12" fmla="*/ 985025 w 1037064"/>
                  <a:gd name="connsiteY12" fmla="*/ 758283 h 880946"/>
                  <a:gd name="connsiteX13" fmla="*/ 977590 w 1037064"/>
                  <a:gd name="connsiteY13" fmla="*/ 713678 h 880946"/>
                  <a:gd name="connsiteX14" fmla="*/ 1037064 w 1037064"/>
                  <a:gd name="connsiteY14" fmla="*/ 665356 h 880946"/>
                  <a:gd name="connsiteX15" fmla="*/ 1014761 w 1037064"/>
                  <a:gd name="connsiteY15" fmla="*/ 546410 h 880946"/>
                  <a:gd name="connsiteX16" fmla="*/ 932986 w 1037064"/>
                  <a:gd name="connsiteY16" fmla="*/ 516673 h 880946"/>
                  <a:gd name="connsiteX17" fmla="*/ 906966 w 1037064"/>
                  <a:gd name="connsiteY17" fmla="*/ 542693 h 880946"/>
                  <a:gd name="connsiteX18" fmla="*/ 873512 w 1037064"/>
                  <a:gd name="connsiteY18" fmla="*/ 505522 h 880946"/>
                  <a:gd name="connsiteX19" fmla="*/ 791737 w 1037064"/>
                  <a:gd name="connsiteY19" fmla="*/ 531541 h 880946"/>
                  <a:gd name="connsiteX20" fmla="*/ 754566 w 1037064"/>
                  <a:gd name="connsiteY20" fmla="*/ 472068 h 880946"/>
                  <a:gd name="connsiteX21" fmla="*/ 643054 w 1037064"/>
                  <a:gd name="connsiteY21" fmla="*/ 423746 h 880946"/>
                  <a:gd name="connsiteX22" fmla="*/ 605883 w 1037064"/>
                  <a:gd name="connsiteY22" fmla="*/ 364273 h 880946"/>
                  <a:gd name="connsiteX23" fmla="*/ 639337 w 1037064"/>
                  <a:gd name="connsiteY23" fmla="*/ 323385 h 880946"/>
                  <a:gd name="connsiteX24" fmla="*/ 762000 w 1037064"/>
                  <a:gd name="connsiteY24" fmla="*/ 330820 h 880946"/>
                  <a:gd name="connsiteX25" fmla="*/ 721112 w 1037064"/>
                  <a:gd name="connsiteY25" fmla="*/ 286215 h 880946"/>
                  <a:gd name="connsiteX26" fmla="*/ 654205 w 1037064"/>
                  <a:gd name="connsiteY26" fmla="*/ 159834 h 880946"/>
                  <a:gd name="connsiteX27" fmla="*/ 750849 w 1037064"/>
                  <a:gd name="connsiteY27" fmla="*/ 89210 h 880946"/>
                  <a:gd name="connsiteX28" fmla="*/ 721112 w 1037064"/>
                  <a:gd name="connsiteY28" fmla="*/ 40888 h 880946"/>
                  <a:gd name="connsiteX29" fmla="*/ 639337 w 1037064"/>
                  <a:gd name="connsiteY29" fmla="*/ 26020 h 880946"/>
                  <a:gd name="connsiteX30" fmla="*/ 490654 w 1037064"/>
                  <a:gd name="connsiteY30" fmla="*/ 156117 h 880946"/>
                  <a:gd name="connsiteX31" fmla="*/ 501805 w 1037064"/>
                  <a:gd name="connsiteY31" fmla="*/ 193288 h 880946"/>
                  <a:gd name="connsiteX32" fmla="*/ 427464 w 1037064"/>
                  <a:gd name="connsiteY32" fmla="*/ 193288 h 880946"/>
                  <a:gd name="connsiteX33" fmla="*/ 394010 w 1037064"/>
                  <a:gd name="connsiteY33" fmla="*/ 230459 h 880946"/>
                  <a:gd name="connsiteX34" fmla="*/ 230459 w 1037064"/>
                  <a:gd name="connsiteY34" fmla="*/ 89210 h 880946"/>
                  <a:gd name="connsiteX35" fmla="*/ 189571 w 1037064"/>
                  <a:gd name="connsiteY35" fmla="*/ 107795 h 880946"/>
                  <a:gd name="connsiteX36" fmla="*/ 111512 w 1037064"/>
                  <a:gd name="connsiteY36" fmla="*/ 0 h 880946"/>
                  <a:gd name="connsiteX37" fmla="*/ 92927 w 1037064"/>
                  <a:gd name="connsiteY37" fmla="*/ 48322 h 880946"/>
                  <a:gd name="connsiteX38" fmla="*/ 81776 w 1037064"/>
                  <a:gd name="connsiteY38" fmla="*/ 111512 h 880946"/>
                  <a:gd name="connsiteX39" fmla="*/ 22303 w 1037064"/>
                  <a:gd name="connsiteY39" fmla="*/ 204439 h 880946"/>
                  <a:gd name="connsiteX40" fmla="*/ 0 w 1037064"/>
                  <a:gd name="connsiteY40" fmla="*/ 301083 h 880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37064" h="880946">
                    <a:moveTo>
                      <a:pt x="0" y="301083"/>
                    </a:moveTo>
                    <a:lnTo>
                      <a:pt x="100361" y="401444"/>
                    </a:lnTo>
                    <a:lnTo>
                      <a:pt x="122664" y="446049"/>
                    </a:lnTo>
                    <a:lnTo>
                      <a:pt x="245327" y="479502"/>
                    </a:lnTo>
                    <a:lnTo>
                      <a:pt x="256478" y="538976"/>
                    </a:lnTo>
                    <a:lnTo>
                      <a:pt x="416312" y="691376"/>
                    </a:lnTo>
                    <a:lnTo>
                      <a:pt x="635620" y="810322"/>
                    </a:lnTo>
                    <a:lnTo>
                      <a:pt x="669073" y="880946"/>
                    </a:lnTo>
                    <a:lnTo>
                      <a:pt x="739698" y="828907"/>
                    </a:lnTo>
                    <a:lnTo>
                      <a:pt x="854927" y="851210"/>
                    </a:lnTo>
                    <a:lnTo>
                      <a:pt x="906966" y="810322"/>
                    </a:lnTo>
                    <a:lnTo>
                      <a:pt x="959005" y="821473"/>
                    </a:lnTo>
                    <a:lnTo>
                      <a:pt x="985025" y="758283"/>
                    </a:lnTo>
                    <a:lnTo>
                      <a:pt x="977590" y="713678"/>
                    </a:lnTo>
                    <a:lnTo>
                      <a:pt x="1037064" y="665356"/>
                    </a:lnTo>
                    <a:lnTo>
                      <a:pt x="1014761" y="546410"/>
                    </a:lnTo>
                    <a:lnTo>
                      <a:pt x="932986" y="516673"/>
                    </a:lnTo>
                    <a:lnTo>
                      <a:pt x="906966" y="542693"/>
                    </a:lnTo>
                    <a:lnTo>
                      <a:pt x="873512" y="505522"/>
                    </a:lnTo>
                    <a:lnTo>
                      <a:pt x="791737" y="531541"/>
                    </a:lnTo>
                    <a:lnTo>
                      <a:pt x="754566" y="472068"/>
                    </a:lnTo>
                    <a:lnTo>
                      <a:pt x="643054" y="423746"/>
                    </a:lnTo>
                    <a:lnTo>
                      <a:pt x="605883" y="364273"/>
                    </a:lnTo>
                    <a:lnTo>
                      <a:pt x="639337" y="323385"/>
                    </a:lnTo>
                    <a:lnTo>
                      <a:pt x="762000" y="330820"/>
                    </a:lnTo>
                    <a:lnTo>
                      <a:pt x="721112" y="286215"/>
                    </a:lnTo>
                    <a:lnTo>
                      <a:pt x="654205" y="159834"/>
                    </a:lnTo>
                    <a:lnTo>
                      <a:pt x="750849" y="89210"/>
                    </a:lnTo>
                    <a:lnTo>
                      <a:pt x="721112" y="40888"/>
                    </a:lnTo>
                    <a:lnTo>
                      <a:pt x="639337" y="26020"/>
                    </a:lnTo>
                    <a:lnTo>
                      <a:pt x="490654" y="156117"/>
                    </a:lnTo>
                    <a:lnTo>
                      <a:pt x="501805" y="193288"/>
                    </a:lnTo>
                    <a:lnTo>
                      <a:pt x="427464" y="193288"/>
                    </a:lnTo>
                    <a:lnTo>
                      <a:pt x="394010" y="230459"/>
                    </a:lnTo>
                    <a:lnTo>
                      <a:pt x="230459" y="89210"/>
                    </a:lnTo>
                    <a:lnTo>
                      <a:pt x="189571" y="107795"/>
                    </a:lnTo>
                    <a:lnTo>
                      <a:pt x="111512" y="0"/>
                    </a:lnTo>
                    <a:lnTo>
                      <a:pt x="92927" y="48322"/>
                    </a:lnTo>
                    <a:lnTo>
                      <a:pt x="81776" y="111512"/>
                    </a:lnTo>
                    <a:lnTo>
                      <a:pt x="22303" y="204439"/>
                    </a:lnTo>
                    <a:lnTo>
                      <a:pt x="0" y="301083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65" name="Freeform 40"/>
              <p:cNvSpPr/>
              <p:nvPr/>
            </p:nvSpPr>
            <p:spPr>
              <a:xfrm>
                <a:off x="3993242" y="2469113"/>
                <a:ext cx="517525" cy="665163"/>
              </a:xfrm>
              <a:custGeom>
                <a:avLst/>
                <a:gdLst>
                  <a:gd name="connsiteX0" fmla="*/ 516674 w 516674"/>
                  <a:gd name="connsiteY0" fmla="*/ 457200 h 665356"/>
                  <a:gd name="connsiteX1" fmla="*/ 494371 w 516674"/>
                  <a:gd name="connsiteY1" fmla="*/ 390293 h 665356"/>
                  <a:gd name="connsiteX2" fmla="*/ 416313 w 516674"/>
                  <a:gd name="connsiteY2" fmla="*/ 379142 h 665356"/>
                  <a:gd name="connsiteX3" fmla="*/ 423747 w 516674"/>
                  <a:gd name="connsiteY3" fmla="*/ 293649 h 665356"/>
                  <a:gd name="connsiteX4" fmla="*/ 364274 w 516674"/>
                  <a:gd name="connsiteY4" fmla="*/ 241610 h 665356"/>
                  <a:gd name="connsiteX5" fmla="*/ 364274 w 516674"/>
                  <a:gd name="connsiteY5" fmla="*/ 159835 h 665356"/>
                  <a:gd name="connsiteX6" fmla="*/ 327103 w 516674"/>
                  <a:gd name="connsiteY6" fmla="*/ 85493 h 665356"/>
                  <a:gd name="connsiteX7" fmla="*/ 237893 w 516674"/>
                  <a:gd name="connsiteY7" fmla="*/ 107795 h 665356"/>
                  <a:gd name="connsiteX8" fmla="*/ 211874 w 516674"/>
                  <a:gd name="connsiteY8" fmla="*/ 48322 h 665356"/>
                  <a:gd name="connsiteX9" fmla="*/ 163552 w 516674"/>
                  <a:gd name="connsiteY9" fmla="*/ 52039 h 665356"/>
                  <a:gd name="connsiteX10" fmla="*/ 137532 w 516674"/>
                  <a:gd name="connsiteY10" fmla="*/ 0 h 665356"/>
                  <a:gd name="connsiteX11" fmla="*/ 89210 w 516674"/>
                  <a:gd name="connsiteY11" fmla="*/ 122664 h 665356"/>
                  <a:gd name="connsiteX12" fmla="*/ 96644 w 516674"/>
                  <a:gd name="connsiteY12" fmla="*/ 215591 h 665356"/>
                  <a:gd name="connsiteX13" fmla="*/ 33454 w 516674"/>
                  <a:gd name="connsiteY13" fmla="*/ 286215 h 665356"/>
                  <a:gd name="connsiteX14" fmla="*/ 37171 w 516674"/>
                  <a:gd name="connsiteY14" fmla="*/ 412595 h 665356"/>
                  <a:gd name="connsiteX15" fmla="*/ 0 w 516674"/>
                  <a:gd name="connsiteY15" fmla="*/ 464635 h 665356"/>
                  <a:gd name="connsiteX16" fmla="*/ 63191 w 516674"/>
                  <a:gd name="connsiteY16" fmla="*/ 542693 h 665356"/>
                  <a:gd name="connsiteX17" fmla="*/ 141249 w 516674"/>
                  <a:gd name="connsiteY17" fmla="*/ 561278 h 665356"/>
                  <a:gd name="connsiteX18" fmla="*/ 278781 w 516674"/>
                  <a:gd name="connsiteY18" fmla="*/ 665356 h 665356"/>
                  <a:gd name="connsiteX19" fmla="*/ 356839 w 516674"/>
                  <a:gd name="connsiteY19" fmla="*/ 631903 h 665356"/>
                  <a:gd name="connsiteX20" fmla="*/ 394010 w 516674"/>
                  <a:gd name="connsiteY20" fmla="*/ 635620 h 665356"/>
                  <a:gd name="connsiteX21" fmla="*/ 397727 w 516674"/>
                  <a:gd name="connsiteY21" fmla="*/ 594732 h 665356"/>
                  <a:gd name="connsiteX22" fmla="*/ 516674 w 516674"/>
                  <a:gd name="connsiteY22" fmla="*/ 457200 h 665356"/>
                  <a:gd name="connsiteX0" fmla="*/ 516674 w 516674"/>
                  <a:gd name="connsiteY0" fmla="*/ 457200 h 665356"/>
                  <a:gd name="connsiteX1" fmla="*/ 494371 w 516674"/>
                  <a:gd name="connsiteY1" fmla="*/ 390293 h 665356"/>
                  <a:gd name="connsiteX2" fmla="*/ 416313 w 516674"/>
                  <a:gd name="connsiteY2" fmla="*/ 379142 h 665356"/>
                  <a:gd name="connsiteX3" fmla="*/ 423747 w 516674"/>
                  <a:gd name="connsiteY3" fmla="*/ 293649 h 665356"/>
                  <a:gd name="connsiteX4" fmla="*/ 364274 w 516674"/>
                  <a:gd name="connsiteY4" fmla="*/ 241610 h 665356"/>
                  <a:gd name="connsiteX5" fmla="*/ 364274 w 516674"/>
                  <a:gd name="connsiteY5" fmla="*/ 159835 h 665356"/>
                  <a:gd name="connsiteX6" fmla="*/ 327103 w 516674"/>
                  <a:gd name="connsiteY6" fmla="*/ 85493 h 665356"/>
                  <a:gd name="connsiteX7" fmla="*/ 237893 w 516674"/>
                  <a:gd name="connsiteY7" fmla="*/ 107795 h 665356"/>
                  <a:gd name="connsiteX8" fmla="*/ 211874 w 516674"/>
                  <a:gd name="connsiteY8" fmla="*/ 48322 h 665356"/>
                  <a:gd name="connsiteX9" fmla="*/ 163552 w 516674"/>
                  <a:gd name="connsiteY9" fmla="*/ 52039 h 665356"/>
                  <a:gd name="connsiteX10" fmla="*/ 137532 w 516674"/>
                  <a:gd name="connsiteY10" fmla="*/ 0 h 665356"/>
                  <a:gd name="connsiteX11" fmla="*/ 89210 w 516674"/>
                  <a:gd name="connsiteY11" fmla="*/ 122664 h 665356"/>
                  <a:gd name="connsiteX12" fmla="*/ 96644 w 516674"/>
                  <a:gd name="connsiteY12" fmla="*/ 215591 h 665356"/>
                  <a:gd name="connsiteX13" fmla="*/ 23929 w 516674"/>
                  <a:gd name="connsiteY13" fmla="*/ 279071 h 665356"/>
                  <a:gd name="connsiteX14" fmla="*/ 37171 w 516674"/>
                  <a:gd name="connsiteY14" fmla="*/ 412595 h 665356"/>
                  <a:gd name="connsiteX15" fmla="*/ 0 w 516674"/>
                  <a:gd name="connsiteY15" fmla="*/ 464635 h 665356"/>
                  <a:gd name="connsiteX16" fmla="*/ 63191 w 516674"/>
                  <a:gd name="connsiteY16" fmla="*/ 542693 h 665356"/>
                  <a:gd name="connsiteX17" fmla="*/ 141249 w 516674"/>
                  <a:gd name="connsiteY17" fmla="*/ 561278 h 665356"/>
                  <a:gd name="connsiteX18" fmla="*/ 278781 w 516674"/>
                  <a:gd name="connsiteY18" fmla="*/ 665356 h 665356"/>
                  <a:gd name="connsiteX19" fmla="*/ 356839 w 516674"/>
                  <a:gd name="connsiteY19" fmla="*/ 631903 h 665356"/>
                  <a:gd name="connsiteX20" fmla="*/ 394010 w 516674"/>
                  <a:gd name="connsiteY20" fmla="*/ 635620 h 665356"/>
                  <a:gd name="connsiteX21" fmla="*/ 397727 w 516674"/>
                  <a:gd name="connsiteY21" fmla="*/ 594732 h 665356"/>
                  <a:gd name="connsiteX22" fmla="*/ 516674 w 516674"/>
                  <a:gd name="connsiteY22" fmla="*/ 457200 h 665356"/>
                  <a:gd name="connsiteX0" fmla="*/ 516674 w 516674"/>
                  <a:gd name="connsiteY0" fmla="*/ 457200 h 665356"/>
                  <a:gd name="connsiteX1" fmla="*/ 494371 w 516674"/>
                  <a:gd name="connsiteY1" fmla="*/ 390293 h 665356"/>
                  <a:gd name="connsiteX2" fmla="*/ 416313 w 516674"/>
                  <a:gd name="connsiteY2" fmla="*/ 379142 h 665356"/>
                  <a:gd name="connsiteX3" fmla="*/ 423747 w 516674"/>
                  <a:gd name="connsiteY3" fmla="*/ 293649 h 665356"/>
                  <a:gd name="connsiteX4" fmla="*/ 364274 w 516674"/>
                  <a:gd name="connsiteY4" fmla="*/ 241610 h 665356"/>
                  <a:gd name="connsiteX5" fmla="*/ 364274 w 516674"/>
                  <a:gd name="connsiteY5" fmla="*/ 159835 h 665356"/>
                  <a:gd name="connsiteX6" fmla="*/ 327103 w 516674"/>
                  <a:gd name="connsiteY6" fmla="*/ 85493 h 665356"/>
                  <a:gd name="connsiteX7" fmla="*/ 237893 w 516674"/>
                  <a:gd name="connsiteY7" fmla="*/ 107795 h 665356"/>
                  <a:gd name="connsiteX8" fmla="*/ 211874 w 516674"/>
                  <a:gd name="connsiteY8" fmla="*/ 48322 h 665356"/>
                  <a:gd name="connsiteX9" fmla="*/ 163552 w 516674"/>
                  <a:gd name="connsiteY9" fmla="*/ 52039 h 665356"/>
                  <a:gd name="connsiteX10" fmla="*/ 137532 w 516674"/>
                  <a:gd name="connsiteY10" fmla="*/ 0 h 665356"/>
                  <a:gd name="connsiteX11" fmla="*/ 89210 w 516674"/>
                  <a:gd name="connsiteY11" fmla="*/ 122664 h 665356"/>
                  <a:gd name="connsiteX12" fmla="*/ 87119 w 516674"/>
                  <a:gd name="connsiteY12" fmla="*/ 206066 h 665356"/>
                  <a:gd name="connsiteX13" fmla="*/ 23929 w 516674"/>
                  <a:gd name="connsiteY13" fmla="*/ 279071 h 665356"/>
                  <a:gd name="connsiteX14" fmla="*/ 37171 w 516674"/>
                  <a:gd name="connsiteY14" fmla="*/ 412595 h 665356"/>
                  <a:gd name="connsiteX15" fmla="*/ 0 w 516674"/>
                  <a:gd name="connsiteY15" fmla="*/ 464635 h 665356"/>
                  <a:gd name="connsiteX16" fmla="*/ 63191 w 516674"/>
                  <a:gd name="connsiteY16" fmla="*/ 542693 h 665356"/>
                  <a:gd name="connsiteX17" fmla="*/ 141249 w 516674"/>
                  <a:gd name="connsiteY17" fmla="*/ 561278 h 665356"/>
                  <a:gd name="connsiteX18" fmla="*/ 278781 w 516674"/>
                  <a:gd name="connsiteY18" fmla="*/ 665356 h 665356"/>
                  <a:gd name="connsiteX19" fmla="*/ 356839 w 516674"/>
                  <a:gd name="connsiteY19" fmla="*/ 631903 h 665356"/>
                  <a:gd name="connsiteX20" fmla="*/ 394010 w 516674"/>
                  <a:gd name="connsiteY20" fmla="*/ 635620 h 665356"/>
                  <a:gd name="connsiteX21" fmla="*/ 397727 w 516674"/>
                  <a:gd name="connsiteY21" fmla="*/ 594732 h 665356"/>
                  <a:gd name="connsiteX22" fmla="*/ 516674 w 516674"/>
                  <a:gd name="connsiteY22" fmla="*/ 457200 h 665356"/>
                  <a:gd name="connsiteX0" fmla="*/ 516674 w 516674"/>
                  <a:gd name="connsiteY0" fmla="*/ 457200 h 665356"/>
                  <a:gd name="connsiteX1" fmla="*/ 494371 w 516674"/>
                  <a:gd name="connsiteY1" fmla="*/ 390293 h 665356"/>
                  <a:gd name="connsiteX2" fmla="*/ 416313 w 516674"/>
                  <a:gd name="connsiteY2" fmla="*/ 379142 h 665356"/>
                  <a:gd name="connsiteX3" fmla="*/ 423747 w 516674"/>
                  <a:gd name="connsiteY3" fmla="*/ 293649 h 665356"/>
                  <a:gd name="connsiteX4" fmla="*/ 364274 w 516674"/>
                  <a:gd name="connsiteY4" fmla="*/ 241610 h 665356"/>
                  <a:gd name="connsiteX5" fmla="*/ 364274 w 516674"/>
                  <a:gd name="connsiteY5" fmla="*/ 159835 h 665356"/>
                  <a:gd name="connsiteX6" fmla="*/ 327103 w 516674"/>
                  <a:gd name="connsiteY6" fmla="*/ 85493 h 665356"/>
                  <a:gd name="connsiteX7" fmla="*/ 237893 w 516674"/>
                  <a:gd name="connsiteY7" fmla="*/ 107795 h 665356"/>
                  <a:gd name="connsiteX8" fmla="*/ 211874 w 516674"/>
                  <a:gd name="connsiteY8" fmla="*/ 48322 h 665356"/>
                  <a:gd name="connsiteX9" fmla="*/ 163552 w 516674"/>
                  <a:gd name="connsiteY9" fmla="*/ 52039 h 665356"/>
                  <a:gd name="connsiteX10" fmla="*/ 137532 w 516674"/>
                  <a:gd name="connsiteY10" fmla="*/ 0 h 665356"/>
                  <a:gd name="connsiteX11" fmla="*/ 79685 w 516674"/>
                  <a:gd name="connsiteY11" fmla="*/ 127427 h 665356"/>
                  <a:gd name="connsiteX12" fmla="*/ 87119 w 516674"/>
                  <a:gd name="connsiteY12" fmla="*/ 206066 h 665356"/>
                  <a:gd name="connsiteX13" fmla="*/ 23929 w 516674"/>
                  <a:gd name="connsiteY13" fmla="*/ 279071 h 665356"/>
                  <a:gd name="connsiteX14" fmla="*/ 37171 w 516674"/>
                  <a:gd name="connsiteY14" fmla="*/ 412595 h 665356"/>
                  <a:gd name="connsiteX15" fmla="*/ 0 w 516674"/>
                  <a:gd name="connsiteY15" fmla="*/ 464635 h 665356"/>
                  <a:gd name="connsiteX16" fmla="*/ 63191 w 516674"/>
                  <a:gd name="connsiteY16" fmla="*/ 542693 h 665356"/>
                  <a:gd name="connsiteX17" fmla="*/ 141249 w 516674"/>
                  <a:gd name="connsiteY17" fmla="*/ 561278 h 665356"/>
                  <a:gd name="connsiteX18" fmla="*/ 278781 w 516674"/>
                  <a:gd name="connsiteY18" fmla="*/ 665356 h 665356"/>
                  <a:gd name="connsiteX19" fmla="*/ 356839 w 516674"/>
                  <a:gd name="connsiteY19" fmla="*/ 631903 h 665356"/>
                  <a:gd name="connsiteX20" fmla="*/ 394010 w 516674"/>
                  <a:gd name="connsiteY20" fmla="*/ 635620 h 665356"/>
                  <a:gd name="connsiteX21" fmla="*/ 397727 w 516674"/>
                  <a:gd name="connsiteY21" fmla="*/ 594732 h 665356"/>
                  <a:gd name="connsiteX22" fmla="*/ 516674 w 516674"/>
                  <a:gd name="connsiteY22" fmla="*/ 457200 h 665356"/>
                  <a:gd name="connsiteX0" fmla="*/ 516674 w 516674"/>
                  <a:gd name="connsiteY0" fmla="*/ 457200 h 665356"/>
                  <a:gd name="connsiteX1" fmla="*/ 494371 w 516674"/>
                  <a:gd name="connsiteY1" fmla="*/ 390293 h 665356"/>
                  <a:gd name="connsiteX2" fmla="*/ 416313 w 516674"/>
                  <a:gd name="connsiteY2" fmla="*/ 379142 h 665356"/>
                  <a:gd name="connsiteX3" fmla="*/ 423747 w 516674"/>
                  <a:gd name="connsiteY3" fmla="*/ 293649 h 665356"/>
                  <a:gd name="connsiteX4" fmla="*/ 364274 w 516674"/>
                  <a:gd name="connsiteY4" fmla="*/ 241610 h 665356"/>
                  <a:gd name="connsiteX5" fmla="*/ 364274 w 516674"/>
                  <a:gd name="connsiteY5" fmla="*/ 159835 h 665356"/>
                  <a:gd name="connsiteX6" fmla="*/ 327103 w 516674"/>
                  <a:gd name="connsiteY6" fmla="*/ 85493 h 665356"/>
                  <a:gd name="connsiteX7" fmla="*/ 245037 w 516674"/>
                  <a:gd name="connsiteY7" fmla="*/ 103033 h 665356"/>
                  <a:gd name="connsiteX8" fmla="*/ 211874 w 516674"/>
                  <a:gd name="connsiteY8" fmla="*/ 48322 h 665356"/>
                  <a:gd name="connsiteX9" fmla="*/ 163552 w 516674"/>
                  <a:gd name="connsiteY9" fmla="*/ 52039 h 665356"/>
                  <a:gd name="connsiteX10" fmla="*/ 137532 w 516674"/>
                  <a:gd name="connsiteY10" fmla="*/ 0 h 665356"/>
                  <a:gd name="connsiteX11" fmla="*/ 79685 w 516674"/>
                  <a:gd name="connsiteY11" fmla="*/ 127427 h 665356"/>
                  <a:gd name="connsiteX12" fmla="*/ 87119 w 516674"/>
                  <a:gd name="connsiteY12" fmla="*/ 206066 h 665356"/>
                  <a:gd name="connsiteX13" fmla="*/ 23929 w 516674"/>
                  <a:gd name="connsiteY13" fmla="*/ 279071 h 665356"/>
                  <a:gd name="connsiteX14" fmla="*/ 37171 w 516674"/>
                  <a:gd name="connsiteY14" fmla="*/ 412595 h 665356"/>
                  <a:gd name="connsiteX15" fmla="*/ 0 w 516674"/>
                  <a:gd name="connsiteY15" fmla="*/ 464635 h 665356"/>
                  <a:gd name="connsiteX16" fmla="*/ 63191 w 516674"/>
                  <a:gd name="connsiteY16" fmla="*/ 542693 h 665356"/>
                  <a:gd name="connsiteX17" fmla="*/ 141249 w 516674"/>
                  <a:gd name="connsiteY17" fmla="*/ 561278 h 665356"/>
                  <a:gd name="connsiteX18" fmla="*/ 278781 w 516674"/>
                  <a:gd name="connsiteY18" fmla="*/ 665356 h 665356"/>
                  <a:gd name="connsiteX19" fmla="*/ 356839 w 516674"/>
                  <a:gd name="connsiteY19" fmla="*/ 631903 h 665356"/>
                  <a:gd name="connsiteX20" fmla="*/ 394010 w 516674"/>
                  <a:gd name="connsiteY20" fmla="*/ 635620 h 665356"/>
                  <a:gd name="connsiteX21" fmla="*/ 397727 w 516674"/>
                  <a:gd name="connsiteY21" fmla="*/ 594732 h 665356"/>
                  <a:gd name="connsiteX22" fmla="*/ 516674 w 516674"/>
                  <a:gd name="connsiteY22" fmla="*/ 457200 h 665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16674" h="665356">
                    <a:moveTo>
                      <a:pt x="516674" y="457200"/>
                    </a:moveTo>
                    <a:lnTo>
                      <a:pt x="494371" y="390293"/>
                    </a:lnTo>
                    <a:lnTo>
                      <a:pt x="416313" y="379142"/>
                    </a:lnTo>
                    <a:lnTo>
                      <a:pt x="423747" y="293649"/>
                    </a:lnTo>
                    <a:lnTo>
                      <a:pt x="364274" y="241610"/>
                    </a:lnTo>
                    <a:lnTo>
                      <a:pt x="364274" y="159835"/>
                    </a:lnTo>
                    <a:lnTo>
                      <a:pt x="327103" y="85493"/>
                    </a:lnTo>
                    <a:lnTo>
                      <a:pt x="245037" y="103033"/>
                    </a:lnTo>
                    <a:lnTo>
                      <a:pt x="211874" y="48322"/>
                    </a:lnTo>
                    <a:lnTo>
                      <a:pt x="163552" y="52039"/>
                    </a:lnTo>
                    <a:lnTo>
                      <a:pt x="137532" y="0"/>
                    </a:lnTo>
                    <a:lnTo>
                      <a:pt x="79685" y="127427"/>
                    </a:lnTo>
                    <a:lnTo>
                      <a:pt x="87119" y="206066"/>
                    </a:lnTo>
                    <a:lnTo>
                      <a:pt x="23929" y="279071"/>
                    </a:lnTo>
                    <a:lnTo>
                      <a:pt x="37171" y="412595"/>
                    </a:lnTo>
                    <a:lnTo>
                      <a:pt x="0" y="464635"/>
                    </a:lnTo>
                    <a:lnTo>
                      <a:pt x="63191" y="542693"/>
                    </a:lnTo>
                    <a:lnTo>
                      <a:pt x="141249" y="561278"/>
                    </a:lnTo>
                    <a:lnTo>
                      <a:pt x="278781" y="665356"/>
                    </a:lnTo>
                    <a:lnTo>
                      <a:pt x="356839" y="631903"/>
                    </a:lnTo>
                    <a:lnTo>
                      <a:pt x="394010" y="635620"/>
                    </a:lnTo>
                    <a:lnTo>
                      <a:pt x="397727" y="594732"/>
                    </a:lnTo>
                    <a:lnTo>
                      <a:pt x="516674" y="457200"/>
                    </a:lnTo>
                    <a:close/>
                  </a:path>
                </a:pathLst>
              </a:cu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66" name="Freeform 41"/>
              <p:cNvSpPr/>
              <p:nvPr/>
            </p:nvSpPr>
            <p:spPr>
              <a:xfrm>
                <a:off x="4131354" y="2334176"/>
                <a:ext cx="676275" cy="620712"/>
              </a:xfrm>
              <a:custGeom>
                <a:avLst/>
                <a:gdLst>
                  <a:gd name="connsiteX0" fmla="*/ 501805 w 676507"/>
                  <a:gd name="connsiteY0" fmla="*/ 620751 h 620751"/>
                  <a:gd name="connsiteX1" fmla="*/ 561278 w 676507"/>
                  <a:gd name="connsiteY1" fmla="*/ 557561 h 620751"/>
                  <a:gd name="connsiteX2" fmla="*/ 665356 w 676507"/>
                  <a:gd name="connsiteY2" fmla="*/ 516673 h 620751"/>
                  <a:gd name="connsiteX3" fmla="*/ 676507 w 676507"/>
                  <a:gd name="connsiteY3" fmla="*/ 442331 h 620751"/>
                  <a:gd name="connsiteX4" fmla="*/ 624468 w 676507"/>
                  <a:gd name="connsiteY4" fmla="*/ 382858 h 620751"/>
                  <a:gd name="connsiteX5" fmla="*/ 639337 w 676507"/>
                  <a:gd name="connsiteY5" fmla="*/ 315951 h 620751"/>
                  <a:gd name="connsiteX6" fmla="*/ 583581 w 676507"/>
                  <a:gd name="connsiteY6" fmla="*/ 237892 h 620751"/>
                  <a:gd name="connsiteX7" fmla="*/ 553844 w 676507"/>
                  <a:gd name="connsiteY7" fmla="*/ 148683 h 620751"/>
                  <a:gd name="connsiteX8" fmla="*/ 286215 w 676507"/>
                  <a:gd name="connsiteY8" fmla="*/ 0 h 620751"/>
                  <a:gd name="connsiteX9" fmla="*/ 200722 w 676507"/>
                  <a:gd name="connsiteY9" fmla="*/ 37170 h 620751"/>
                  <a:gd name="connsiteX10" fmla="*/ 200722 w 676507"/>
                  <a:gd name="connsiteY10" fmla="*/ 59473 h 620751"/>
                  <a:gd name="connsiteX11" fmla="*/ 126381 w 676507"/>
                  <a:gd name="connsiteY11" fmla="*/ 85492 h 620751"/>
                  <a:gd name="connsiteX12" fmla="*/ 115229 w 676507"/>
                  <a:gd name="connsiteY12" fmla="*/ 52039 h 620751"/>
                  <a:gd name="connsiteX13" fmla="*/ 40888 w 676507"/>
                  <a:gd name="connsiteY13" fmla="*/ 74341 h 620751"/>
                  <a:gd name="connsiteX14" fmla="*/ 0 w 676507"/>
                  <a:gd name="connsiteY14" fmla="*/ 144966 h 620751"/>
                  <a:gd name="connsiteX15" fmla="*/ 33454 w 676507"/>
                  <a:gd name="connsiteY15" fmla="*/ 193288 h 620751"/>
                  <a:gd name="connsiteX16" fmla="*/ 81776 w 676507"/>
                  <a:gd name="connsiteY16" fmla="*/ 193288 h 620751"/>
                  <a:gd name="connsiteX17" fmla="*/ 107795 w 676507"/>
                  <a:gd name="connsiteY17" fmla="*/ 237892 h 620751"/>
                  <a:gd name="connsiteX18" fmla="*/ 185854 w 676507"/>
                  <a:gd name="connsiteY18" fmla="*/ 234175 h 620751"/>
                  <a:gd name="connsiteX19" fmla="*/ 230459 w 676507"/>
                  <a:gd name="connsiteY19" fmla="*/ 297366 h 620751"/>
                  <a:gd name="connsiteX20" fmla="*/ 223025 w 676507"/>
                  <a:gd name="connsiteY20" fmla="*/ 394009 h 620751"/>
                  <a:gd name="connsiteX21" fmla="*/ 278781 w 676507"/>
                  <a:gd name="connsiteY21" fmla="*/ 431180 h 620751"/>
                  <a:gd name="connsiteX22" fmla="*/ 282498 w 676507"/>
                  <a:gd name="connsiteY22" fmla="*/ 512956 h 620751"/>
                  <a:gd name="connsiteX23" fmla="*/ 360556 w 676507"/>
                  <a:gd name="connsiteY23" fmla="*/ 535258 h 620751"/>
                  <a:gd name="connsiteX24" fmla="*/ 386576 w 676507"/>
                  <a:gd name="connsiteY24" fmla="*/ 591014 h 620751"/>
                  <a:gd name="connsiteX25" fmla="*/ 501805 w 676507"/>
                  <a:gd name="connsiteY25" fmla="*/ 620751 h 620751"/>
                  <a:gd name="connsiteX0" fmla="*/ 501805 w 676507"/>
                  <a:gd name="connsiteY0" fmla="*/ 620751 h 620751"/>
                  <a:gd name="connsiteX1" fmla="*/ 561278 w 676507"/>
                  <a:gd name="connsiteY1" fmla="*/ 557561 h 620751"/>
                  <a:gd name="connsiteX2" fmla="*/ 665356 w 676507"/>
                  <a:gd name="connsiteY2" fmla="*/ 516673 h 620751"/>
                  <a:gd name="connsiteX3" fmla="*/ 676507 w 676507"/>
                  <a:gd name="connsiteY3" fmla="*/ 442331 h 620751"/>
                  <a:gd name="connsiteX4" fmla="*/ 624468 w 676507"/>
                  <a:gd name="connsiteY4" fmla="*/ 382858 h 620751"/>
                  <a:gd name="connsiteX5" fmla="*/ 639337 w 676507"/>
                  <a:gd name="connsiteY5" fmla="*/ 315951 h 620751"/>
                  <a:gd name="connsiteX6" fmla="*/ 583581 w 676507"/>
                  <a:gd name="connsiteY6" fmla="*/ 237892 h 620751"/>
                  <a:gd name="connsiteX7" fmla="*/ 553844 w 676507"/>
                  <a:gd name="connsiteY7" fmla="*/ 148683 h 620751"/>
                  <a:gd name="connsiteX8" fmla="*/ 286215 w 676507"/>
                  <a:gd name="connsiteY8" fmla="*/ 0 h 620751"/>
                  <a:gd name="connsiteX9" fmla="*/ 200722 w 676507"/>
                  <a:gd name="connsiteY9" fmla="*/ 37170 h 620751"/>
                  <a:gd name="connsiteX10" fmla="*/ 200722 w 676507"/>
                  <a:gd name="connsiteY10" fmla="*/ 59473 h 620751"/>
                  <a:gd name="connsiteX11" fmla="*/ 126424 w 676507"/>
                  <a:gd name="connsiteY11" fmla="*/ 43453 h 620751"/>
                  <a:gd name="connsiteX12" fmla="*/ 115229 w 676507"/>
                  <a:gd name="connsiteY12" fmla="*/ 52039 h 620751"/>
                  <a:gd name="connsiteX13" fmla="*/ 40888 w 676507"/>
                  <a:gd name="connsiteY13" fmla="*/ 74341 h 620751"/>
                  <a:gd name="connsiteX14" fmla="*/ 0 w 676507"/>
                  <a:gd name="connsiteY14" fmla="*/ 144966 h 620751"/>
                  <a:gd name="connsiteX15" fmla="*/ 33454 w 676507"/>
                  <a:gd name="connsiteY15" fmla="*/ 193288 h 620751"/>
                  <a:gd name="connsiteX16" fmla="*/ 81776 w 676507"/>
                  <a:gd name="connsiteY16" fmla="*/ 193288 h 620751"/>
                  <a:gd name="connsiteX17" fmla="*/ 107795 w 676507"/>
                  <a:gd name="connsiteY17" fmla="*/ 237892 h 620751"/>
                  <a:gd name="connsiteX18" fmla="*/ 185854 w 676507"/>
                  <a:gd name="connsiteY18" fmla="*/ 234175 h 620751"/>
                  <a:gd name="connsiteX19" fmla="*/ 230459 w 676507"/>
                  <a:gd name="connsiteY19" fmla="*/ 297366 h 620751"/>
                  <a:gd name="connsiteX20" fmla="*/ 223025 w 676507"/>
                  <a:gd name="connsiteY20" fmla="*/ 394009 h 620751"/>
                  <a:gd name="connsiteX21" fmla="*/ 278781 w 676507"/>
                  <a:gd name="connsiteY21" fmla="*/ 431180 h 620751"/>
                  <a:gd name="connsiteX22" fmla="*/ 282498 w 676507"/>
                  <a:gd name="connsiteY22" fmla="*/ 512956 h 620751"/>
                  <a:gd name="connsiteX23" fmla="*/ 360556 w 676507"/>
                  <a:gd name="connsiteY23" fmla="*/ 535258 h 620751"/>
                  <a:gd name="connsiteX24" fmla="*/ 386576 w 676507"/>
                  <a:gd name="connsiteY24" fmla="*/ 591014 h 620751"/>
                  <a:gd name="connsiteX25" fmla="*/ 501805 w 676507"/>
                  <a:gd name="connsiteY25" fmla="*/ 620751 h 620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76507" h="620751">
                    <a:moveTo>
                      <a:pt x="501805" y="620751"/>
                    </a:moveTo>
                    <a:lnTo>
                      <a:pt x="561278" y="557561"/>
                    </a:lnTo>
                    <a:lnTo>
                      <a:pt x="665356" y="516673"/>
                    </a:lnTo>
                    <a:lnTo>
                      <a:pt x="676507" y="442331"/>
                    </a:lnTo>
                    <a:lnTo>
                      <a:pt x="624468" y="382858"/>
                    </a:lnTo>
                    <a:lnTo>
                      <a:pt x="639337" y="315951"/>
                    </a:lnTo>
                    <a:lnTo>
                      <a:pt x="583581" y="237892"/>
                    </a:lnTo>
                    <a:lnTo>
                      <a:pt x="553844" y="148683"/>
                    </a:lnTo>
                    <a:lnTo>
                      <a:pt x="286215" y="0"/>
                    </a:lnTo>
                    <a:lnTo>
                      <a:pt x="200722" y="37170"/>
                    </a:lnTo>
                    <a:lnTo>
                      <a:pt x="200722" y="59473"/>
                    </a:lnTo>
                    <a:lnTo>
                      <a:pt x="126424" y="43453"/>
                    </a:lnTo>
                    <a:lnTo>
                      <a:pt x="115229" y="52039"/>
                    </a:lnTo>
                    <a:lnTo>
                      <a:pt x="40888" y="74341"/>
                    </a:lnTo>
                    <a:lnTo>
                      <a:pt x="0" y="144966"/>
                    </a:lnTo>
                    <a:lnTo>
                      <a:pt x="33454" y="193288"/>
                    </a:lnTo>
                    <a:lnTo>
                      <a:pt x="81776" y="193288"/>
                    </a:lnTo>
                    <a:lnTo>
                      <a:pt x="107795" y="237892"/>
                    </a:lnTo>
                    <a:lnTo>
                      <a:pt x="185854" y="234175"/>
                    </a:lnTo>
                    <a:lnTo>
                      <a:pt x="230459" y="297366"/>
                    </a:lnTo>
                    <a:lnTo>
                      <a:pt x="223025" y="394009"/>
                    </a:lnTo>
                    <a:lnTo>
                      <a:pt x="278781" y="431180"/>
                    </a:lnTo>
                    <a:lnTo>
                      <a:pt x="282498" y="512956"/>
                    </a:lnTo>
                    <a:lnTo>
                      <a:pt x="360556" y="535258"/>
                    </a:lnTo>
                    <a:lnTo>
                      <a:pt x="386576" y="591014"/>
                    </a:lnTo>
                    <a:lnTo>
                      <a:pt x="501805" y="620751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67" name="Freeform 42"/>
              <p:cNvSpPr/>
              <p:nvPr/>
            </p:nvSpPr>
            <p:spPr>
              <a:xfrm>
                <a:off x="4483779" y="2859638"/>
                <a:ext cx="703263" cy="615950"/>
              </a:xfrm>
              <a:custGeom>
                <a:avLst/>
                <a:gdLst>
                  <a:gd name="connsiteX0" fmla="*/ 423746 w 702527"/>
                  <a:gd name="connsiteY0" fmla="*/ 617034 h 617034"/>
                  <a:gd name="connsiteX1" fmla="*/ 527824 w 702527"/>
                  <a:gd name="connsiteY1" fmla="*/ 512956 h 617034"/>
                  <a:gd name="connsiteX2" fmla="*/ 609600 w 702527"/>
                  <a:gd name="connsiteY2" fmla="*/ 550127 h 617034"/>
                  <a:gd name="connsiteX3" fmla="*/ 672790 w 702527"/>
                  <a:gd name="connsiteY3" fmla="*/ 468351 h 617034"/>
                  <a:gd name="connsiteX4" fmla="*/ 702527 w 702527"/>
                  <a:gd name="connsiteY4" fmla="*/ 401444 h 617034"/>
                  <a:gd name="connsiteX5" fmla="*/ 657922 w 702527"/>
                  <a:gd name="connsiteY5" fmla="*/ 319668 h 617034"/>
                  <a:gd name="connsiteX6" fmla="*/ 587298 w 702527"/>
                  <a:gd name="connsiteY6" fmla="*/ 323385 h 617034"/>
                  <a:gd name="connsiteX7" fmla="*/ 397727 w 702527"/>
                  <a:gd name="connsiteY7" fmla="*/ 130098 h 617034"/>
                  <a:gd name="connsiteX8" fmla="*/ 308517 w 702527"/>
                  <a:gd name="connsiteY8" fmla="*/ 0 h 617034"/>
                  <a:gd name="connsiteX9" fmla="*/ 200722 w 702527"/>
                  <a:gd name="connsiteY9" fmla="*/ 33454 h 617034"/>
                  <a:gd name="connsiteX10" fmla="*/ 144966 w 702527"/>
                  <a:gd name="connsiteY10" fmla="*/ 96644 h 617034"/>
                  <a:gd name="connsiteX11" fmla="*/ 144966 w 702527"/>
                  <a:gd name="connsiteY11" fmla="*/ 144966 h 617034"/>
                  <a:gd name="connsiteX12" fmla="*/ 63190 w 702527"/>
                  <a:gd name="connsiteY12" fmla="*/ 208156 h 617034"/>
                  <a:gd name="connsiteX13" fmla="*/ 144966 w 702527"/>
                  <a:gd name="connsiteY13" fmla="*/ 375424 h 617034"/>
                  <a:gd name="connsiteX14" fmla="*/ 52039 w 702527"/>
                  <a:gd name="connsiteY14" fmla="*/ 379142 h 617034"/>
                  <a:gd name="connsiteX15" fmla="*/ 0 w 702527"/>
                  <a:gd name="connsiteY15" fmla="*/ 423746 h 617034"/>
                  <a:gd name="connsiteX16" fmla="*/ 29737 w 702527"/>
                  <a:gd name="connsiteY16" fmla="*/ 472068 h 617034"/>
                  <a:gd name="connsiteX17" fmla="*/ 152400 w 702527"/>
                  <a:gd name="connsiteY17" fmla="*/ 524107 h 617034"/>
                  <a:gd name="connsiteX18" fmla="*/ 197005 w 702527"/>
                  <a:gd name="connsiteY18" fmla="*/ 579863 h 617034"/>
                  <a:gd name="connsiteX19" fmla="*/ 267629 w 702527"/>
                  <a:gd name="connsiteY19" fmla="*/ 553844 h 617034"/>
                  <a:gd name="connsiteX20" fmla="*/ 319668 w 702527"/>
                  <a:gd name="connsiteY20" fmla="*/ 591015 h 617034"/>
                  <a:gd name="connsiteX21" fmla="*/ 353122 w 702527"/>
                  <a:gd name="connsiteY21" fmla="*/ 568712 h 617034"/>
                  <a:gd name="connsiteX22" fmla="*/ 423746 w 702527"/>
                  <a:gd name="connsiteY22" fmla="*/ 617034 h 617034"/>
                  <a:gd name="connsiteX0" fmla="*/ 423746 w 702527"/>
                  <a:gd name="connsiteY0" fmla="*/ 617034 h 617034"/>
                  <a:gd name="connsiteX1" fmla="*/ 527824 w 702527"/>
                  <a:gd name="connsiteY1" fmla="*/ 512956 h 617034"/>
                  <a:gd name="connsiteX2" fmla="*/ 609600 w 702527"/>
                  <a:gd name="connsiteY2" fmla="*/ 550127 h 617034"/>
                  <a:gd name="connsiteX3" fmla="*/ 672790 w 702527"/>
                  <a:gd name="connsiteY3" fmla="*/ 468351 h 617034"/>
                  <a:gd name="connsiteX4" fmla="*/ 702527 w 702527"/>
                  <a:gd name="connsiteY4" fmla="*/ 401444 h 617034"/>
                  <a:gd name="connsiteX5" fmla="*/ 657922 w 702527"/>
                  <a:gd name="connsiteY5" fmla="*/ 319668 h 617034"/>
                  <a:gd name="connsiteX6" fmla="*/ 587298 w 702527"/>
                  <a:gd name="connsiteY6" fmla="*/ 323385 h 617034"/>
                  <a:gd name="connsiteX7" fmla="*/ 397727 w 702527"/>
                  <a:gd name="connsiteY7" fmla="*/ 130098 h 617034"/>
                  <a:gd name="connsiteX8" fmla="*/ 308517 w 702527"/>
                  <a:gd name="connsiteY8" fmla="*/ 0 h 617034"/>
                  <a:gd name="connsiteX9" fmla="*/ 200722 w 702527"/>
                  <a:gd name="connsiteY9" fmla="*/ 33454 h 617034"/>
                  <a:gd name="connsiteX10" fmla="*/ 135441 w 702527"/>
                  <a:gd name="connsiteY10" fmla="*/ 106169 h 617034"/>
                  <a:gd name="connsiteX11" fmla="*/ 144966 w 702527"/>
                  <a:gd name="connsiteY11" fmla="*/ 144966 h 617034"/>
                  <a:gd name="connsiteX12" fmla="*/ 63190 w 702527"/>
                  <a:gd name="connsiteY12" fmla="*/ 208156 h 617034"/>
                  <a:gd name="connsiteX13" fmla="*/ 144966 w 702527"/>
                  <a:gd name="connsiteY13" fmla="*/ 375424 h 617034"/>
                  <a:gd name="connsiteX14" fmla="*/ 52039 w 702527"/>
                  <a:gd name="connsiteY14" fmla="*/ 379142 h 617034"/>
                  <a:gd name="connsiteX15" fmla="*/ 0 w 702527"/>
                  <a:gd name="connsiteY15" fmla="*/ 423746 h 617034"/>
                  <a:gd name="connsiteX16" fmla="*/ 29737 w 702527"/>
                  <a:gd name="connsiteY16" fmla="*/ 472068 h 617034"/>
                  <a:gd name="connsiteX17" fmla="*/ 152400 w 702527"/>
                  <a:gd name="connsiteY17" fmla="*/ 524107 h 617034"/>
                  <a:gd name="connsiteX18" fmla="*/ 197005 w 702527"/>
                  <a:gd name="connsiteY18" fmla="*/ 579863 h 617034"/>
                  <a:gd name="connsiteX19" fmla="*/ 267629 w 702527"/>
                  <a:gd name="connsiteY19" fmla="*/ 553844 h 617034"/>
                  <a:gd name="connsiteX20" fmla="*/ 319668 w 702527"/>
                  <a:gd name="connsiteY20" fmla="*/ 591015 h 617034"/>
                  <a:gd name="connsiteX21" fmla="*/ 353122 w 702527"/>
                  <a:gd name="connsiteY21" fmla="*/ 568712 h 617034"/>
                  <a:gd name="connsiteX22" fmla="*/ 423746 w 702527"/>
                  <a:gd name="connsiteY22" fmla="*/ 617034 h 617034"/>
                  <a:gd name="connsiteX0" fmla="*/ 423746 w 702527"/>
                  <a:gd name="connsiteY0" fmla="*/ 617034 h 617034"/>
                  <a:gd name="connsiteX1" fmla="*/ 527824 w 702527"/>
                  <a:gd name="connsiteY1" fmla="*/ 512956 h 617034"/>
                  <a:gd name="connsiteX2" fmla="*/ 609600 w 702527"/>
                  <a:gd name="connsiteY2" fmla="*/ 550127 h 617034"/>
                  <a:gd name="connsiteX3" fmla="*/ 672790 w 702527"/>
                  <a:gd name="connsiteY3" fmla="*/ 468351 h 617034"/>
                  <a:gd name="connsiteX4" fmla="*/ 702527 w 702527"/>
                  <a:gd name="connsiteY4" fmla="*/ 401444 h 617034"/>
                  <a:gd name="connsiteX5" fmla="*/ 657922 w 702527"/>
                  <a:gd name="connsiteY5" fmla="*/ 319668 h 617034"/>
                  <a:gd name="connsiteX6" fmla="*/ 587298 w 702527"/>
                  <a:gd name="connsiteY6" fmla="*/ 323385 h 617034"/>
                  <a:gd name="connsiteX7" fmla="*/ 397727 w 702527"/>
                  <a:gd name="connsiteY7" fmla="*/ 130098 h 617034"/>
                  <a:gd name="connsiteX8" fmla="*/ 308517 w 702527"/>
                  <a:gd name="connsiteY8" fmla="*/ 0 h 617034"/>
                  <a:gd name="connsiteX9" fmla="*/ 200722 w 702527"/>
                  <a:gd name="connsiteY9" fmla="*/ 33454 h 617034"/>
                  <a:gd name="connsiteX10" fmla="*/ 135441 w 702527"/>
                  <a:gd name="connsiteY10" fmla="*/ 106169 h 617034"/>
                  <a:gd name="connsiteX11" fmla="*/ 144966 w 702527"/>
                  <a:gd name="connsiteY11" fmla="*/ 144966 h 617034"/>
                  <a:gd name="connsiteX12" fmla="*/ 63190 w 702527"/>
                  <a:gd name="connsiteY12" fmla="*/ 208156 h 617034"/>
                  <a:gd name="connsiteX13" fmla="*/ 144966 w 702527"/>
                  <a:gd name="connsiteY13" fmla="*/ 375424 h 617034"/>
                  <a:gd name="connsiteX14" fmla="*/ 37752 w 702527"/>
                  <a:gd name="connsiteY14" fmla="*/ 376761 h 617034"/>
                  <a:gd name="connsiteX15" fmla="*/ 0 w 702527"/>
                  <a:gd name="connsiteY15" fmla="*/ 423746 h 617034"/>
                  <a:gd name="connsiteX16" fmla="*/ 29737 w 702527"/>
                  <a:gd name="connsiteY16" fmla="*/ 472068 h 617034"/>
                  <a:gd name="connsiteX17" fmla="*/ 152400 w 702527"/>
                  <a:gd name="connsiteY17" fmla="*/ 524107 h 617034"/>
                  <a:gd name="connsiteX18" fmla="*/ 197005 w 702527"/>
                  <a:gd name="connsiteY18" fmla="*/ 579863 h 617034"/>
                  <a:gd name="connsiteX19" fmla="*/ 267629 w 702527"/>
                  <a:gd name="connsiteY19" fmla="*/ 553844 h 617034"/>
                  <a:gd name="connsiteX20" fmla="*/ 319668 w 702527"/>
                  <a:gd name="connsiteY20" fmla="*/ 591015 h 617034"/>
                  <a:gd name="connsiteX21" fmla="*/ 353122 w 702527"/>
                  <a:gd name="connsiteY21" fmla="*/ 568712 h 617034"/>
                  <a:gd name="connsiteX22" fmla="*/ 423746 w 702527"/>
                  <a:gd name="connsiteY22" fmla="*/ 617034 h 617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02527" h="617034">
                    <a:moveTo>
                      <a:pt x="423746" y="617034"/>
                    </a:moveTo>
                    <a:lnTo>
                      <a:pt x="527824" y="512956"/>
                    </a:lnTo>
                    <a:lnTo>
                      <a:pt x="609600" y="550127"/>
                    </a:lnTo>
                    <a:lnTo>
                      <a:pt x="672790" y="468351"/>
                    </a:lnTo>
                    <a:lnTo>
                      <a:pt x="702527" y="401444"/>
                    </a:lnTo>
                    <a:lnTo>
                      <a:pt x="657922" y="319668"/>
                    </a:lnTo>
                    <a:lnTo>
                      <a:pt x="587298" y="323385"/>
                    </a:lnTo>
                    <a:lnTo>
                      <a:pt x="397727" y="130098"/>
                    </a:lnTo>
                    <a:lnTo>
                      <a:pt x="308517" y="0"/>
                    </a:lnTo>
                    <a:lnTo>
                      <a:pt x="200722" y="33454"/>
                    </a:lnTo>
                    <a:lnTo>
                      <a:pt x="135441" y="106169"/>
                    </a:lnTo>
                    <a:lnTo>
                      <a:pt x="144966" y="144966"/>
                    </a:lnTo>
                    <a:lnTo>
                      <a:pt x="63190" y="208156"/>
                    </a:lnTo>
                    <a:lnTo>
                      <a:pt x="144966" y="375424"/>
                    </a:lnTo>
                    <a:lnTo>
                      <a:pt x="37752" y="376761"/>
                    </a:lnTo>
                    <a:lnTo>
                      <a:pt x="0" y="423746"/>
                    </a:lnTo>
                    <a:lnTo>
                      <a:pt x="29737" y="472068"/>
                    </a:lnTo>
                    <a:lnTo>
                      <a:pt x="152400" y="524107"/>
                    </a:lnTo>
                    <a:lnTo>
                      <a:pt x="197005" y="579863"/>
                    </a:lnTo>
                    <a:lnTo>
                      <a:pt x="267629" y="553844"/>
                    </a:lnTo>
                    <a:lnTo>
                      <a:pt x="319668" y="591015"/>
                    </a:lnTo>
                    <a:lnTo>
                      <a:pt x="353122" y="568712"/>
                    </a:lnTo>
                    <a:lnTo>
                      <a:pt x="423746" y="61703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68" name="Freeform 43"/>
              <p:cNvSpPr/>
              <p:nvPr/>
            </p:nvSpPr>
            <p:spPr>
              <a:xfrm>
                <a:off x="4826679" y="3569251"/>
                <a:ext cx="884238" cy="803275"/>
              </a:xfrm>
              <a:custGeom>
                <a:avLst/>
                <a:gdLst>
                  <a:gd name="connsiteX0" fmla="*/ 0 w 884663"/>
                  <a:gd name="connsiteY0" fmla="*/ 167268 h 802888"/>
                  <a:gd name="connsiteX1" fmla="*/ 29736 w 884663"/>
                  <a:gd name="connsiteY1" fmla="*/ 245327 h 802888"/>
                  <a:gd name="connsiteX2" fmla="*/ 115229 w 884663"/>
                  <a:gd name="connsiteY2" fmla="*/ 330820 h 802888"/>
                  <a:gd name="connsiteX3" fmla="*/ 141249 w 884663"/>
                  <a:gd name="connsiteY3" fmla="*/ 405161 h 802888"/>
                  <a:gd name="connsiteX4" fmla="*/ 107795 w 884663"/>
                  <a:gd name="connsiteY4" fmla="*/ 431181 h 802888"/>
                  <a:gd name="connsiteX5" fmla="*/ 234175 w 884663"/>
                  <a:gd name="connsiteY5" fmla="*/ 401444 h 802888"/>
                  <a:gd name="connsiteX6" fmla="*/ 319668 w 884663"/>
                  <a:gd name="connsiteY6" fmla="*/ 442332 h 802888"/>
                  <a:gd name="connsiteX7" fmla="*/ 286214 w 884663"/>
                  <a:gd name="connsiteY7" fmla="*/ 490654 h 802888"/>
                  <a:gd name="connsiteX8" fmla="*/ 364273 w 884663"/>
                  <a:gd name="connsiteY8" fmla="*/ 498088 h 802888"/>
                  <a:gd name="connsiteX9" fmla="*/ 379141 w 884663"/>
                  <a:gd name="connsiteY9" fmla="*/ 475785 h 802888"/>
                  <a:gd name="connsiteX10" fmla="*/ 423746 w 884663"/>
                  <a:gd name="connsiteY10" fmla="*/ 475785 h 802888"/>
                  <a:gd name="connsiteX11" fmla="*/ 468351 w 884663"/>
                  <a:gd name="connsiteY11" fmla="*/ 446049 h 802888"/>
                  <a:gd name="connsiteX12" fmla="*/ 512956 w 884663"/>
                  <a:gd name="connsiteY12" fmla="*/ 468351 h 802888"/>
                  <a:gd name="connsiteX13" fmla="*/ 509239 w 884663"/>
                  <a:gd name="connsiteY13" fmla="*/ 505522 h 802888"/>
                  <a:gd name="connsiteX14" fmla="*/ 546410 w 884663"/>
                  <a:gd name="connsiteY14" fmla="*/ 572429 h 802888"/>
                  <a:gd name="connsiteX15" fmla="*/ 524107 w 884663"/>
                  <a:gd name="connsiteY15" fmla="*/ 639337 h 802888"/>
                  <a:gd name="connsiteX16" fmla="*/ 598449 w 884663"/>
                  <a:gd name="connsiteY16" fmla="*/ 698810 h 802888"/>
                  <a:gd name="connsiteX17" fmla="*/ 609600 w 884663"/>
                  <a:gd name="connsiteY17" fmla="*/ 735981 h 802888"/>
                  <a:gd name="connsiteX18" fmla="*/ 657922 w 884663"/>
                  <a:gd name="connsiteY18" fmla="*/ 743415 h 802888"/>
                  <a:gd name="connsiteX19" fmla="*/ 739697 w 884663"/>
                  <a:gd name="connsiteY19" fmla="*/ 802888 h 802888"/>
                  <a:gd name="connsiteX20" fmla="*/ 832624 w 884663"/>
                  <a:gd name="connsiteY20" fmla="*/ 735981 h 802888"/>
                  <a:gd name="connsiteX21" fmla="*/ 847492 w 884663"/>
                  <a:gd name="connsiteY21" fmla="*/ 750849 h 802888"/>
                  <a:gd name="connsiteX22" fmla="*/ 858644 w 884663"/>
                  <a:gd name="connsiteY22" fmla="*/ 654205 h 802888"/>
                  <a:gd name="connsiteX23" fmla="*/ 884663 w 884663"/>
                  <a:gd name="connsiteY23" fmla="*/ 609600 h 802888"/>
                  <a:gd name="connsiteX24" fmla="*/ 780585 w 884663"/>
                  <a:gd name="connsiteY24" fmla="*/ 457200 h 802888"/>
                  <a:gd name="connsiteX25" fmla="*/ 680224 w 884663"/>
                  <a:gd name="connsiteY25" fmla="*/ 356839 h 802888"/>
                  <a:gd name="connsiteX26" fmla="*/ 680224 w 884663"/>
                  <a:gd name="connsiteY26" fmla="*/ 315951 h 802888"/>
                  <a:gd name="connsiteX27" fmla="*/ 754566 w 884663"/>
                  <a:gd name="connsiteY27" fmla="*/ 241610 h 802888"/>
                  <a:gd name="connsiteX28" fmla="*/ 724829 w 884663"/>
                  <a:gd name="connsiteY28" fmla="*/ 189571 h 802888"/>
                  <a:gd name="connsiteX29" fmla="*/ 628185 w 884663"/>
                  <a:gd name="connsiteY29" fmla="*/ 182137 h 802888"/>
                  <a:gd name="connsiteX30" fmla="*/ 591014 w 884663"/>
                  <a:gd name="connsiteY30" fmla="*/ 85493 h 802888"/>
                  <a:gd name="connsiteX31" fmla="*/ 546410 w 884663"/>
                  <a:gd name="connsiteY31" fmla="*/ 100361 h 802888"/>
                  <a:gd name="connsiteX32" fmla="*/ 524107 w 884663"/>
                  <a:gd name="connsiteY32" fmla="*/ 0 h 802888"/>
                  <a:gd name="connsiteX33" fmla="*/ 412595 w 884663"/>
                  <a:gd name="connsiteY33" fmla="*/ 26020 h 802888"/>
                  <a:gd name="connsiteX34" fmla="*/ 330819 w 884663"/>
                  <a:gd name="connsiteY34" fmla="*/ 55756 h 802888"/>
                  <a:gd name="connsiteX35" fmla="*/ 226741 w 884663"/>
                  <a:gd name="connsiteY35" fmla="*/ 44605 h 802888"/>
                  <a:gd name="connsiteX36" fmla="*/ 174702 w 884663"/>
                  <a:gd name="connsiteY36" fmla="*/ 11151 h 802888"/>
                  <a:gd name="connsiteX37" fmla="*/ 133814 w 884663"/>
                  <a:gd name="connsiteY37" fmla="*/ 29737 h 802888"/>
                  <a:gd name="connsiteX38" fmla="*/ 115229 w 884663"/>
                  <a:gd name="connsiteY38" fmla="*/ 66907 h 802888"/>
                  <a:gd name="connsiteX39" fmla="*/ 85492 w 884663"/>
                  <a:gd name="connsiteY39" fmla="*/ 26020 h 802888"/>
                  <a:gd name="connsiteX40" fmla="*/ 52039 w 884663"/>
                  <a:gd name="connsiteY40" fmla="*/ 66907 h 802888"/>
                  <a:gd name="connsiteX41" fmla="*/ 0 w 884663"/>
                  <a:gd name="connsiteY41" fmla="*/ 167268 h 802888"/>
                  <a:gd name="connsiteX0" fmla="*/ 0 w 884663"/>
                  <a:gd name="connsiteY0" fmla="*/ 167268 h 802888"/>
                  <a:gd name="connsiteX1" fmla="*/ 29736 w 884663"/>
                  <a:gd name="connsiteY1" fmla="*/ 245327 h 802888"/>
                  <a:gd name="connsiteX2" fmla="*/ 115229 w 884663"/>
                  <a:gd name="connsiteY2" fmla="*/ 330820 h 802888"/>
                  <a:gd name="connsiteX3" fmla="*/ 141249 w 884663"/>
                  <a:gd name="connsiteY3" fmla="*/ 405161 h 802888"/>
                  <a:gd name="connsiteX4" fmla="*/ 107795 w 884663"/>
                  <a:gd name="connsiteY4" fmla="*/ 431181 h 802888"/>
                  <a:gd name="connsiteX5" fmla="*/ 234175 w 884663"/>
                  <a:gd name="connsiteY5" fmla="*/ 401444 h 802888"/>
                  <a:gd name="connsiteX6" fmla="*/ 319668 w 884663"/>
                  <a:gd name="connsiteY6" fmla="*/ 442332 h 802888"/>
                  <a:gd name="connsiteX7" fmla="*/ 286214 w 884663"/>
                  <a:gd name="connsiteY7" fmla="*/ 490654 h 802888"/>
                  <a:gd name="connsiteX8" fmla="*/ 364273 w 884663"/>
                  <a:gd name="connsiteY8" fmla="*/ 498088 h 802888"/>
                  <a:gd name="connsiteX9" fmla="*/ 379141 w 884663"/>
                  <a:gd name="connsiteY9" fmla="*/ 475785 h 802888"/>
                  <a:gd name="connsiteX10" fmla="*/ 423746 w 884663"/>
                  <a:gd name="connsiteY10" fmla="*/ 475785 h 802888"/>
                  <a:gd name="connsiteX11" fmla="*/ 468351 w 884663"/>
                  <a:gd name="connsiteY11" fmla="*/ 446049 h 802888"/>
                  <a:gd name="connsiteX12" fmla="*/ 512956 w 884663"/>
                  <a:gd name="connsiteY12" fmla="*/ 468351 h 802888"/>
                  <a:gd name="connsiteX13" fmla="*/ 509239 w 884663"/>
                  <a:gd name="connsiteY13" fmla="*/ 505522 h 802888"/>
                  <a:gd name="connsiteX14" fmla="*/ 546410 w 884663"/>
                  <a:gd name="connsiteY14" fmla="*/ 572429 h 802888"/>
                  <a:gd name="connsiteX15" fmla="*/ 524107 w 884663"/>
                  <a:gd name="connsiteY15" fmla="*/ 639337 h 802888"/>
                  <a:gd name="connsiteX16" fmla="*/ 598449 w 884663"/>
                  <a:gd name="connsiteY16" fmla="*/ 698810 h 802888"/>
                  <a:gd name="connsiteX17" fmla="*/ 609600 w 884663"/>
                  <a:gd name="connsiteY17" fmla="*/ 735981 h 802888"/>
                  <a:gd name="connsiteX18" fmla="*/ 657922 w 884663"/>
                  <a:gd name="connsiteY18" fmla="*/ 743415 h 802888"/>
                  <a:gd name="connsiteX19" fmla="*/ 739697 w 884663"/>
                  <a:gd name="connsiteY19" fmla="*/ 802888 h 802888"/>
                  <a:gd name="connsiteX20" fmla="*/ 832624 w 884663"/>
                  <a:gd name="connsiteY20" fmla="*/ 735981 h 802888"/>
                  <a:gd name="connsiteX21" fmla="*/ 847492 w 884663"/>
                  <a:gd name="connsiteY21" fmla="*/ 750849 h 802888"/>
                  <a:gd name="connsiteX22" fmla="*/ 858644 w 884663"/>
                  <a:gd name="connsiteY22" fmla="*/ 654205 h 802888"/>
                  <a:gd name="connsiteX23" fmla="*/ 884663 w 884663"/>
                  <a:gd name="connsiteY23" fmla="*/ 609600 h 802888"/>
                  <a:gd name="connsiteX24" fmla="*/ 780585 w 884663"/>
                  <a:gd name="connsiteY24" fmla="*/ 457200 h 802888"/>
                  <a:gd name="connsiteX25" fmla="*/ 680224 w 884663"/>
                  <a:gd name="connsiteY25" fmla="*/ 356839 h 802888"/>
                  <a:gd name="connsiteX26" fmla="*/ 680224 w 884663"/>
                  <a:gd name="connsiteY26" fmla="*/ 315951 h 802888"/>
                  <a:gd name="connsiteX27" fmla="*/ 754566 w 884663"/>
                  <a:gd name="connsiteY27" fmla="*/ 241610 h 802888"/>
                  <a:gd name="connsiteX28" fmla="*/ 724829 w 884663"/>
                  <a:gd name="connsiteY28" fmla="*/ 189571 h 802888"/>
                  <a:gd name="connsiteX29" fmla="*/ 628185 w 884663"/>
                  <a:gd name="connsiteY29" fmla="*/ 182137 h 802888"/>
                  <a:gd name="connsiteX30" fmla="*/ 591014 w 884663"/>
                  <a:gd name="connsiteY30" fmla="*/ 85493 h 802888"/>
                  <a:gd name="connsiteX31" fmla="*/ 546410 w 884663"/>
                  <a:gd name="connsiteY31" fmla="*/ 100361 h 802888"/>
                  <a:gd name="connsiteX32" fmla="*/ 524107 w 884663"/>
                  <a:gd name="connsiteY32" fmla="*/ 0 h 802888"/>
                  <a:gd name="connsiteX33" fmla="*/ 412595 w 884663"/>
                  <a:gd name="connsiteY33" fmla="*/ 26020 h 802888"/>
                  <a:gd name="connsiteX34" fmla="*/ 330819 w 884663"/>
                  <a:gd name="connsiteY34" fmla="*/ 55756 h 802888"/>
                  <a:gd name="connsiteX35" fmla="*/ 226741 w 884663"/>
                  <a:gd name="connsiteY35" fmla="*/ 44605 h 802888"/>
                  <a:gd name="connsiteX36" fmla="*/ 174702 w 884663"/>
                  <a:gd name="connsiteY36" fmla="*/ 11151 h 802888"/>
                  <a:gd name="connsiteX37" fmla="*/ 133814 w 884663"/>
                  <a:gd name="connsiteY37" fmla="*/ 29737 h 802888"/>
                  <a:gd name="connsiteX38" fmla="*/ 115229 w 884663"/>
                  <a:gd name="connsiteY38" fmla="*/ 66907 h 802888"/>
                  <a:gd name="connsiteX39" fmla="*/ 85492 w 884663"/>
                  <a:gd name="connsiteY39" fmla="*/ 26020 h 802888"/>
                  <a:gd name="connsiteX40" fmla="*/ 44895 w 884663"/>
                  <a:gd name="connsiteY40" fmla="*/ 81195 h 802888"/>
                  <a:gd name="connsiteX41" fmla="*/ 0 w 884663"/>
                  <a:gd name="connsiteY41" fmla="*/ 167268 h 802888"/>
                  <a:gd name="connsiteX0" fmla="*/ 0 w 884663"/>
                  <a:gd name="connsiteY0" fmla="*/ 167268 h 802888"/>
                  <a:gd name="connsiteX1" fmla="*/ 29736 w 884663"/>
                  <a:gd name="connsiteY1" fmla="*/ 245327 h 802888"/>
                  <a:gd name="connsiteX2" fmla="*/ 115229 w 884663"/>
                  <a:gd name="connsiteY2" fmla="*/ 330820 h 802888"/>
                  <a:gd name="connsiteX3" fmla="*/ 141249 w 884663"/>
                  <a:gd name="connsiteY3" fmla="*/ 405161 h 802888"/>
                  <a:gd name="connsiteX4" fmla="*/ 107795 w 884663"/>
                  <a:gd name="connsiteY4" fmla="*/ 431181 h 802888"/>
                  <a:gd name="connsiteX5" fmla="*/ 234175 w 884663"/>
                  <a:gd name="connsiteY5" fmla="*/ 401444 h 802888"/>
                  <a:gd name="connsiteX6" fmla="*/ 319668 w 884663"/>
                  <a:gd name="connsiteY6" fmla="*/ 442332 h 802888"/>
                  <a:gd name="connsiteX7" fmla="*/ 286214 w 884663"/>
                  <a:gd name="connsiteY7" fmla="*/ 490654 h 802888"/>
                  <a:gd name="connsiteX8" fmla="*/ 364273 w 884663"/>
                  <a:gd name="connsiteY8" fmla="*/ 498088 h 802888"/>
                  <a:gd name="connsiteX9" fmla="*/ 379141 w 884663"/>
                  <a:gd name="connsiteY9" fmla="*/ 475785 h 802888"/>
                  <a:gd name="connsiteX10" fmla="*/ 423746 w 884663"/>
                  <a:gd name="connsiteY10" fmla="*/ 475785 h 802888"/>
                  <a:gd name="connsiteX11" fmla="*/ 468351 w 884663"/>
                  <a:gd name="connsiteY11" fmla="*/ 446049 h 802888"/>
                  <a:gd name="connsiteX12" fmla="*/ 512956 w 884663"/>
                  <a:gd name="connsiteY12" fmla="*/ 468351 h 802888"/>
                  <a:gd name="connsiteX13" fmla="*/ 509239 w 884663"/>
                  <a:gd name="connsiteY13" fmla="*/ 505522 h 802888"/>
                  <a:gd name="connsiteX14" fmla="*/ 546410 w 884663"/>
                  <a:gd name="connsiteY14" fmla="*/ 572429 h 802888"/>
                  <a:gd name="connsiteX15" fmla="*/ 524107 w 884663"/>
                  <a:gd name="connsiteY15" fmla="*/ 639337 h 802888"/>
                  <a:gd name="connsiteX16" fmla="*/ 598449 w 884663"/>
                  <a:gd name="connsiteY16" fmla="*/ 698810 h 802888"/>
                  <a:gd name="connsiteX17" fmla="*/ 609600 w 884663"/>
                  <a:gd name="connsiteY17" fmla="*/ 735981 h 802888"/>
                  <a:gd name="connsiteX18" fmla="*/ 657922 w 884663"/>
                  <a:gd name="connsiteY18" fmla="*/ 743415 h 802888"/>
                  <a:gd name="connsiteX19" fmla="*/ 739697 w 884663"/>
                  <a:gd name="connsiteY19" fmla="*/ 802888 h 802888"/>
                  <a:gd name="connsiteX20" fmla="*/ 832624 w 884663"/>
                  <a:gd name="connsiteY20" fmla="*/ 735981 h 802888"/>
                  <a:gd name="connsiteX21" fmla="*/ 847492 w 884663"/>
                  <a:gd name="connsiteY21" fmla="*/ 750849 h 802888"/>
                  <a:gd name="connsiteX22" fmla="*/ 858644 w 884663"/>
                  <a:gd name="connsiteY22" fmla="*/ 654205 h 802888"/>
                  <a:gd name="connsiteX23" fmla="*/ 884663 w 884663"/>
                  <a:gd name="connsiteY23" fmla="*/ 609600 h 802888"/>
                  <a:gd name="connsiteX24" fmla="*/ 780585 w 884663"/>
                  <a:gd name="connsiteY24" fmla="*/ 457200 h 802888"/>
                  <a:gd name="connsiteX25" fmla="*/ 680224 w 884663"/>
                  <a:gd name="connsiteY25" fmla="*/ 356839 h 802888"/>
                  <a:gd name="connsiteX26" fmla="*/ 680224 w 884663"/>
                  <a:gd name="connsiteY26" fmla="*/ 315951 h 802888"/>
                  <a:gd name="connsiteX27" fmla="*/ 754566 w 884663"/>
                  <a:gd name="connsiteY27" fmla="*/ 241610 h 802888"/>
                  <a:gd name="connsiteX28" fmla="*/ 724829 w 884663"/>
                  <a:gd name="connsiteY28" fmla="*/ 189571 h 802888"/>
                  <a:gd name="connsiteX29" fmla="*/ 628185 w 884663"/>
                  <a:gd name="connsiteY29" fmla="*/ 182137 h 802888"/>
                  <a:gd name="connsiteX30" fmla="*/ 591014 w 884663"/>
                  <a:gd name="connsiteY30" fmla="*/ 85493 h 802888"/>
                  <a:gd name="connsiteX31" fmla="*/ 546410 w 884663"/>
                  <a:gd name="connsiteY31" fmla="*/ 100361 h 802888"/>
                  <a:gd name="connsiteX32" fmla="*/ 524107 w 884663"/>
                  <a:gd name="connsiteY32" fmla="*/ 0 h 802888"/>
                  <a:gd name="connsiteX33" fmla="*/ 412595 w 884663"/>
                  <a:gd name="connsiteY33" fmla="*/ 26020 h 802888"/>
                  <a:gd name="connsiteX34" fmla="*/ 330819 w 884663"/>
                  <a:gd name="connsiteY34" fmla="*/ 55756 h 802888"/>
                  <a:gd name="connsiteX35" fmla="*/ 226741 w 884663"/>
                  <a:gd name="connsiteY35" fmla="*/ 44605 h 802888"/>
                  <a:gd name="connsiteX36" fmla="*/ 174702 w 884663"/>
                  <a:gd name="connsiteY36" fmla="*/ 11151 h 802888"/>
                  <a:gd name="connsiteX37" fmla="*/ 133814 w 884663"/>
                  <a:gd name="connsiteY37" fmla="*/ 29737 h 802888"/>
                  <a:gd name="connsiteX38" fmla="*/ 115229 w 884663"/>
                  <a:gd name="connsiteY38" fmla="*/ 66907 h 802888"/>
                  <a:gd name="connsiteX39" fmla="*/ 28342 w 884663"/>
                  <a:gd name="connsiteY39" fmla="*/ 45070 h 802888"/>
                  <a:gd name="connsiteX40" fmla="*/ 44895 w 884663"/>
                  <a:gd name="connsiteY40" fmla="*/ 81195 h 802888"/>
                  <a:gd name="connsiteX41" fmla="*/ 0 w 884663"/>
                  <a:gd name="connsiteY41" fmla="*/ 167268 h 802888"/>
                  <a:gd name="connsiteX0" fmla="*/ 0 w 884663"/>
                  <a:gd name="connsiteY0" fmla="*/ 167268 h 802888"/>
                  <a:gd name="connsiteX1" fmla="*/ 29736 w 884663"/>
                  <a:gd name="connsiteY1" fmla="*/ 245327 h 802888"/>
                  <a:gd name="connsiteX2" fmla="*/ 115229 w 884663"/>
                  <a:gd name="connsiteY2" fmla="*/ 330820 h 802888"/>
                  <a:gd name="connsiteX3" fmla="*/ 141249 w 884663"/>
                  <a:gd name="connsiteY3" fmla="*/ 405161 h 802888"/>
                  <a:gd name="connsiteX4" fmla="*/ 107795 w 884663"/>
                  <a:gd name="connsiteY4" fmla="*/ 431181 h 802888"/>
                  <a:gd name="connsiteX5" fmla="*/ 234175 w 884663"/>
                  <a:gd name="connsiteY5" fmla="*/ 401444 h 802888"/>
                  <a:gd name="connsiteX6" fmla="*/ 319668 w 884663"/>
                  <a:gd name="connsiteY6" fmla="*/ 442332 h 802888"/>
                  <a:gd name="connsiteX7" fmla="*/ 286214 w 884663"/>
                  <a:gd name="connsiteY7" fmla="*/ 490654 h 802888"/>
                  <a:gd name="connsiteX8" fmla="*/ 364273 w 884663"/>
                  <a:gd name="connsiteY8" fmla="*/ 498088 h 802888"/>
                  <a:gd name="connsiteX9" fmla="*/ 379141 w 884663"/>
                  <a:gd name="connsiteY9" fmla="*/ 475785 h 802888"/>
                  <a:gd name="connsiteX10" fmla="*/ 423746 w 884663"/>
                  <a:gd name="connsiteY10" fmla="*/ 475785 h 802888"/>
                  <a:gd name="connsiteX11" fmla="*/ 468351 w 884663"/>
                  <a:gd name="connsiteY11" fmla="*/ 446049 h 802888"/>
                  <a:gd name="connsiteX12" fmla="*/ 512956 w 884663"/>
                  <a:gd name="connsiteY12" fmla="*/ 468351 h 802888"/>
                  <a:gd name="connsiteX13" fmla="*/ 509239 w 884663"/>
                  <a:gd name="connsiteY13" fmla="*/ 505522 h 802888"/>
                  <a:gd name="connsiteX14" fmla="*/ 546410 w 884663"/>
                  <a:gd name="connsiteY14" fmla="*/ 572429 h 802888"/>
                  <a:gd name="connsiteX15" fmla="*/ 524107 w 884663"/>
                  <a:gd name="connsiteY15" fmla="*/ 639337 h 802888"/>
                  <a:gd name="connsiteX16" fmla="*/ 598449 w 884663"/>
                  <a:gd name="connsiteY16" fmla="*/ 698810 h 802888"/>
                  <a:gd name="connsiteX17" fmla="*/ 609600 w 884663"/>
                  <a:gd name="connsiteY17" fmla="*/ 735981 h 802888"/>
                  <a:gd name="connsiteX18" fmla="*/ 657922 w 884663"/>
                  <a:gd name="connsiteY18" fmla="*/ 743415 h 802888"/>
                  <a:gd name="connsiteX19" fmla="*/ 739697 w 884663"/>
                  <a:gd name="connsiteY19" fmla="*/ 802888 h 802888"/>
                  <a:gd name="connsiteX20" fmla="*/ 832624 w 884663"/>
                  <a:gd name="connsiteY20" fmla="*/ 735981 h 802888"/>
                  <a:gd name="connsiteX21" fmla="*/ 847492 w 884663"/>
                  <a:gd name="connsiteY21" fmla="*/ 750849 h 802888"/>
                  <a:gd name="connsiteX22" fmla="*/ 858644 w 884663"/>
                  <a:gd name="connsiteY22" fmla="*/ 654205 h 802888"/>
                  <a:gd name="connsiteX23" fmla="*/ 884663 w 884663"/>
                  <a:gd name="connsiteY23" fmla="*/ 609600 h 802888"/>
                  <a:gd name="connsiteX24" fmla="*/ 780585 w 884663"/>
                  <a:gd name="connsiteY24" fmla="*/ 457200 h 802888"/>
                  <a:gd name="connsiteX25" fmla="*/ 680224 w 884663"/>
                  <a:gd name="connsiteY25" fmla="*/ 356839 h 802888"/>
                  <a:gd name="connsiteX26" fmla="*/ 680224 w 884663"/>
                  <a:gd name="connsiteY26" fmla="*/ 315951 h 802888"/>
                  <a:gd name="connsiteX27" fmla="*/ 754566 w 884663"/>
                  <a:gd name="connsiteY27" fmla="*/ 241610 h 802888"/>
                  <a:gd name="connsiteX28" fmla="*/ 724829 w 884663"/>
                  <a:gd name="connsiteY28" fmla="*/ 189571 h 802888"/>
                  <a:gd name="connsiteX29" fmla="*/ 628185 w 884663"/>
                  <a:gd name="connsiteY29" fmla="*/ 182137 h 802888"/>
                  <a:gd name="connsiteX30" fmla="*/ 591014 w 884663"/>
                  <a:gd name="connsiteY30" fmla="*/ 85493 h 802888"/>
                  <a:gd name="connsiteX31" fmla="*/ 546410 w 884663"/>
                  <a:gd name="connsiteY31" fmla="*/ 100361 h 802888"/>
                  <a:gd name="connsiteX32" fmla="*/ 524107 w 884663"/>
                  <a:gd name="connsiteY32" fmla="*/ 0 h 802888"/>
                  <a:gd name="connsiteX33" fmla="*/ 412595 w 884663"/>
                  <a:gd name="connsiteY33" fmla="*/ 26020 h 802888"/>
                  <a:gd name="connsiteX34" fmla="*/ 330819 w 884663"/>
                  <a:gd name="connsiteY34" fmla="*/ 55756 h 802888"/>
                  <a:gd name="connsiteX35" fmla="*/ 226741 w 884663"/>
                  <a:gd name="connsiteY35" fmla="*/ 44605 h 802888"/>
                  <a:gd name="connsiteX36" fmla="*/ 174702 w 884663"/>
                  <a:gd name="connsiteY36" fmla="*/ 11151 h 802888"/>
                  <a:gd name="connsiteX37" fmla="*/ 133814 w 884663"/>
                  <a:gd name="connsiteY37" fmla="*/ 29737 h 802888"/>
                  <a:gd name="connsiteX38" fmla="*/ 91416 w 884663"/>
                  <a:gd name="connsiteY38" fmla="*/ 14519 h 802888"/>
                  <a:gd name="connsiteX39" fmla="*/ 28342 w 884663"/>
                  <a:gd name="connsiteY39" fmla="*/ 45070 h 802888"/>
                  <a:gd name="connsiteX40" fmla="*/ 44895 w 884663"/>
                  <a:gd name="connsiteY40" fmla="*/ 81195 h 802888"/>
                  <a:gd name="connsiteX41" fmla="*/ 0 w 884663"/>
                  <a:gd name="connsiteY41" fmla="*/ 167268 h 802888"/>
                  <a:gd name="connsiteX0" fmla="*/ 0 w 884663"/>
                  <a:gd name="connsiteY0" fmla="*/ 167268 h 802888"/>
                  <a:gd name="connsiteX1" fmla="*/ 29736 w 884663"/>
                  <a:gd name="connsiteY1" fmla="*/ 245327 h 802888"/>
                  <a:gd name="connsiteX2" fmla="*/ 115229 w 884663"/>
                  <a:gd name="connsiteY2" fmla="*/ 330820 h 802888"/>
                  <a:gd name="connsiteX3" fmla="*/ 141249 w 884663"/>
                  <a:gd name="connsiteY3" fmla="*/ 405161 h 802888"/>
                  <a:gd name="connsiteX4" fmla="*/ 107795 w 884663"/>
                  <a:gd name="connsiteY4" fmla="*/ 431181 h 802888"/>
                  <a:gd name="connsiteX5" fmla="*/ 234175 w 884663"/>
                  <a:gd name="connsiteY5" fmla="*/ 401444 h 802888"/>
                  <a:gd name="connsiteX6" fmla="*/ 319668 w 884663"/>
                  <a:gd name="connsiteY6" fmla="*/ 442332 h 802888"/>
                  <a:gd name="connsiteX7" fmla="*/ 286214 w 884663"/>
                  <a:gd name="connsiteY7" fmla="*/ 490654 h 802888"/>
                  <a:gd name="connsiteX8" fmla="*/ 364273 w 884663"/>
                  <a:gd name="connsiteY8" fmla="*/ 498088 h 802888"/>
                  <a:gd name="connsiteX9" fmla="*/ 379141 w 884663"/>
                  <a:gd name="connsiteY9" fmla="*/ 475785 h 802888"/>
                  <a:gd name="connsiteX10" fmla="*/ 423746 w 884663"/>
                  <a:gd name="connsiteY10" fmla="*/ 475785 h 802888"/>
                  <a:gd name="connsiteX11" fmla="*/ 468351 w 884663"/>
                  <a:gd name="connsiteY11" fmla="*/ 446049 h 802888"/>
                  <a:gd name="connsiteX12" fmla="*/ 512956 w 884663"/>
                  <a:gd name="connsiteY12" fmla="*/ 468351 h 802888"/>
                  <a:gd name="connsiteX13" fmla="*/ 509239 w 884663"/>
                  <a:gd name="connsiteY13" fmla="*/ 505522 h 802888"/>
                  <a:gd name="connsiteX14" fmla="*/ 546410 w 884663"/>
                  <a:gd name="connsiteY14" fmla="*/ 572429 h 802888"/>
                  <a:gd name="connsiteX15" fmla="*/ 524107 w 884663"/>
                  <a:gd name="connsiteY15" fmla="*/ 639337 h 802888"/>
                  <a:gd name="connsiteX16" fmla="*/ 598449 w 884663"/>
                  <a:gd name="connsiteY16" fmla="*/ 698810 h 802888"/>
                  <a:gd name="connsiteX17" fmla="*/ 609600 w 884663"/>
                  <a:gd name="connsiteY17" fmla="*/ 735981 h 802888"/>
                  <a:gd name="connsiteX18" fmla="*/ 657922 w 884663"/>
                  <a:gd name="connsiteY18" fmla="*/ 743415 h 802888"/>
                  <a:gd name="connsiteX19" fmla="*/ 739697 w 884663"/>
                  <a:gd name="connsiteY19" fmla="*/ 802888 h 802888"/>
                  <a:gd name="connsiteX20" fmla="*/ 832624 w 884663"/>
                  <a:gd name="connsiteY20" fmla="*/ 735981 h 802888"/>
                  <a:gd name="connsiteX21" fmla="*/ 847492 w 884663"/>
                  <a:gd name="connsiteY21" fmla="*/ 750849 h 802888"/>
                  <a:gd name="connsiteX22" fmla="*/ 858644 w 884663"/>
                  <a:gd name="connsiteY22" fmla="*/ 654205 h 802888"/>
                  <a:gd name="connsiteX23" fmla="*/ 884663 w 884663"/>
                  <a:gd name="connsiteY23" fmla="*/ 609600 h 802888"/>
                  <a:gd name="connsiteX24" fmla="*/ 780585 w 884663"/>
                  <a:gd name="connsiteY24" fmla="*/ 457200 h 802888"/>
                  <a:gd name="connsiteX25" fmla="*/ 680224 w 884663"/>
                  <a:gd name="connsiteY25" fmla="*/ 356839 h 802888"/>
                  <a:gd name="connsiteX26" fmla="*/ 680224 w 884663"/>
                  <a:gd name="connsiteY26" fmla="*/ 315951 h 802888"/>
                  <a:gd name="connsiteX27" fmla="*/ 754566 w 884663"/>
                  <a:gd name="connsiteY27" fmla="*/ 241610 h 802888"/>
                  <a:gd name="connsiteX28" fmla="*/ 724829 w 884663"/>
                  <a:gd name="connsiteY28" fmla="*/ 189571 h 802888"/>
                  <a:gd name="connsiteX29" fmla="*/ 628185 w 884663"/>
                  <a:gd name="connsiteY29" fmla="*/ 182137 h 802888"/>
                  <a:gd name="connsiteX30" fmla="*/ 591014 w 884663"/>
                  <a:gd name="connsiteY30" fmla="*/ 85493 h 802888"/>
                  <a:gd name="connsiteX31" fmla="*/ 546410 w 884663"/>
                  <a:gd name="connsiteY31" fmla="*/ 100361 h 802888"/>
                  <a:gd name="connsiteX32" fmla="*/ 524107 w 884663"/>
                  <a:gd name="connsiteY32" fmla="*/ 0 h 802888"/>
                  <a:gd name="connsiteX33" fmla="*/ 412595 w 884663"/>
                  <a:gd name="connsiteY33" fmla="*/ 26020 h 802888"/>
                  <a:gd name="connsiteX34" fmla="*/ 330819 w 884663"/>
                  <a:gd name="connsiteY34" fmla="*/ 55756 h 802888"/>
                  <a:gd name="connsiteX35" fmla="*/ 226741 w 884663"/>
                  <a:gd name="connsiteY35" fmla="*/ 44605 h 802888"/>
                  <a:gd name="connsiteX36" fmla="*/ 174702 w 884663"/>
                  <a:gd name="connsiteY36" fmla="*/ 11151 h 802888"/>
                  <a:gd name="connsiteX37" fmla="*/ 119526 w 884663"/>
                  <a:gd name="connsiteY37" fmla="*/ 60693 h 802888"/>
                  <a:gd name="connsiteX38" fmla="*/ 91416 w 884663"/>
                  <a:gd name="connsiteY38" fmla="*/ 14519 h 802888"/>
                  <a:gd name="connsiteX39" fmla="*/ 28342 w 884663"/>
                  <a:gd name="connsiteY39" fmla="*/ 45070 h 802888"/>
                  <a:gd name="connsiteX40" fmla="*/ 44895 w 884663"/>
                  <a:gd name="connsiteY40" fmla="*/ 81195 h 802888"/>
                  <a:gd name="connsiteX41" fmla="*/ 0 w 884663"/>
                  <a:gd name="connsiteY41" fmla="*/ 167268 h 802888"/>
                  <a:gd name="connsiteX0" fmla="*/ 0 w 884663"/>
                  <a:gd name="connsiteY0" fmla="*/ 167268 h 802888"/>
                  <a:gd name="connsiteX1" fmla="*/ 29736 w 884663"/>
                  <a:gd name="connsiteY1" fmla="*/ 245327 h 802888"/>
                  <a:gd name="connsiteX2" fmla="*/ 115229 w 884663"/>
                  <a:gd name="connsiteY2" fmla="*/ 330820 h 802888"/>
                  <a:gd name="connsiteX3" fmla="*/ 141249 w 884663"/>
                  <a:gd name="connsiteY3" fmla="*/ 405161 h 802888"/>
                  <a:gd name="connsiteX4" fmla="*/ 107795 w 884663"/>
                  <a:gd name="connsiteY4" fmla="*/ 431181 h 802888"/>
                  <a:gd name="connsiteX5" fmla="*/ 234175 w 884663"/>
                  <a:gd name="connsiteY5" fmla="*/ 401444 h 802888"/>
                  <a:gd name="connsiteX6" fmla="*/ 319668 w 884663"/>
                  <a:gd name="connsiteY6" fmla="*/ 442332 h 802888"/>
                  <a:gd name="connsiteX7" fmla="*/ 286214 w 884663"/>
                  <a:gd name="connsiteY7" fmla="*/ 490654 h 802888"/>
                  <a:gd name="connsiteX8" fmla="*/ 364273 w 884663"/>
                  <a:gd name="connsiteY8" fmla="*/ 498088 h 802888"/>
                  <a:gd name="connsiteX9" fmla="*/ 379141 w 884663"/>
                  <a:gd name="connsiteY9" fmla="*/ 475785 h 802888"/>
                  <a:gd name="connsiteX10" fmla="*/ 423746 w 884663"/>
                  <a:gd name="connsiteY10" fmla="*/ 475785 h 802888"/>
                  <a:gd name="connsiteX11" fmla="*/ 468351 w 884663"/>
                  <a:gd name="connsiteY11" fmla="*/ 446049 h 802888"/>
                  <a:gd name="connsiteX12" fmla="*/ 512956 w 884663"/>
                  <a:gd name="connsiteY12" fmla="*/ 468351 h 802888"/>
                  <a:gd name="connsiteX13" fmla="*/ 509239 w 884663"/>
                  <a:gd name="connsiteY13" fmla="*/ 505522 h 802888"/>
                  <a:gd name="connsiteX14" fmla="*/ 546410 w 884663"/>
                  <a:gd name="connsiteY14" fmla="*/ 572429 h 802888"/>
                  <a:gd name="connsiteX15" fmla="*/ 524107 w 884663"/>
                  <a:gd name="connsiteY15" fmla="*/ 639337 h 802888"/>
                  <a:gd name="connsiteX16" fmla="*/ 598449 w 884663"/>
                  <a:gd name="connsiteY16" fmla="*/ 698810 h 802888"/>
                  <a:gd name="connsiteX17" fmla="*/ 609600 w 884663"/>
                  <a:gd name="connsiteY17" fmla="*/ 735981 h 802888"/>
                  <a:gd name="connsiteX18" fmla="*/ 657922 w 884663"/>
                  <a:gd name="connsiteY18" fmla="*/ 743415 h 802888"/>
                  <a:gd name="connsiteX19" fmla="*/ 739697 w 884663"/>
                  <a:gd name="connsiteY19" fmla="*/ 802888 h 802888"/>
                  <a:gd name="connsiteX20" fmla="*/ 832624 w 884663"/>
                  <a:gd name="connsiteY20" fmla="*/ 735981 h 802888"/>
                  <a:gd name="connsiteX21" fmla="*/ 847492 w 884663"/>
                  <a:gd name="connsiteY21" fmla="*/ 750849 h 802888"/>
                  <a:gd name="connsiteX22" fmla="*/ 858644 w 884663"/>
                  <a:gd name="connsiteY22" fmla="*/ 654205 h 802888"/>
                  <a:gd name="connsiteX23" fmla="*/ 884663 w 884663"/>
                  <a:gd name="connsiteY23" fmla="*/ 609600 h 802888"/>
                  <a:gd name="connsiteX24" fmla="*/ 780585 w 884663"/>
                  <a:gd name="connsiteY24" fmla="*/ 457200 h 802888"/>
                  <a:gd name="connsiteX25" fmla="*/ 680224 w 884663"/>
                  <a:gd name="connsiteY25" fmla="*/ 356839 h 802888"/>
                  <a:gd name="connsiteX26" fmla="*/ 680224 w 884663"/>
                  <a:gd name="connsiteY26" fmla="*/ 315951 h 802888"/>
                  <a:gd name="connsiteX27" fmla="*/ 754566 w 884663"/>
                  <a:gd name="connsiteY27" fmla="*/ 241610 h 802888"/>
                  <a:gd name="connsiteX28" fmla="*/ 724829 w 884663"/>
                  <a:gd name="connsiteY28" fmla="*/ 189571 h 802888"/>
                  <a:gd name="connsiteX29" fmla="*/ 628185 w 884663"/>
                  <a:gd name="connsiteY29" fmla="*/ 182137 h 802888"/>
                  <a:gd name="connsiteX30" fmla="*/ 591014 w 884663"/>
                  <a:gd name="connsiteY30" fmla="*/ 85493 h 802888"/>
                  <a:gd name="connsiteX31" fmla="*/ 546410 w 884663"/>
                  <a:gd name="connsiteY31" fmla="*/ 100361 h 802888"/>
                  <a:gd name="connsiteX32" fmla="*/ 524107 w 884663"/>
                  <a:gd name="connsiteY32" fmla="*/ 0 h 802888"/>
                  <a:gd name="connsiteX33" fmla="*/ 412595 w 884663"/>
                  <a:gd name="connsiteY33" fmla="*/ 26020 h 802888"/>
                  <a:gd name="connsiteX34" fmla="*/ 330819 w 884663"/>
                  <a:gd name="connsiteY34" fmla="*/ 55756 h 802888"/>
                  <a:gd name="connsiteX35" fmla="*/ 226741 w 884663"/>
                  <a:gd name="connsiteY35" fmla="*/ 44605 h 802888"/>
                  <a:gd name="connsiteX36" fmla="*/ 150890 w 884663"/>
                  <a:gd name="connsiteY36" fmla="*/ 11151 h 802888"/>
                  <a:gd name="connsiteX37" fmla="*/ 119526 w 884663"/>
                  <a:gd name="connsiteY37" fmla="*/ 60693 h 802888"/>
                  <a:gd name="connsiteX38" fmla="*/ 91416 w 884663"/>
                  <a:gd name="connsiteY38" fmla="*/ 14519 h 802888"/>
                  <a:gd name="connsiteX39" fmla="*/ 28342 w 884663"/>
                  <a:gd name="connsiteY39" fmla="*/ 45070 h 802888"/>
                  <a:gd name="connsiteX40" fmla="*/ 44895 w 884663"/>
                  <a:gd name="connsiteY40" fmla="*/ 81195 h 802888"/>
                  <a:gd name="connsiteX41" fmla="*/ 0 w 884663"/>
                  <a:gd name="connsiteY41" fmla="*/ 167268 h 802888"/>
                  <a:gd name="connsiteX0" fmla="*/ 0 w 884663"/>
                  <a:gd name="connsiteY0" fmla="*/ 167268 h 802888"/>
                  <a:gd name="connsiteX1" fmla="*/ 29736 w 884663"/>
                  <a:gd name="connsiteY1" fmla="*/ 245327 h 802888"/>
                  <a:gd name="connsiteX2" fmla="*/ 115229 w 884663"/>
                  <a:gd name="connsiteY2" fmla="*/ 330820 h 802888"/>
                  <a:gd name="connsiteX3" fmla="*/ 141249 w 884663"/>
                  <a:gd name="connsiteY3" fmla="*/ 405161 h 802888"/>
                  <a:gd name="connsiteX4" fmla="*/ 107795 w 884663"/>
                  <a:gd name="connsiteY4" fmla="*/ 431181 h 802888"/>
                  <a:gd name="connsiteX5" fmla="*/ 234175 w 884663"/>
                  <a:gd name="connsiteY5" fmla="*/ 401444 h 802888"/>
                  <a:gd name="connsiteX6" fmla="*/ 319668 w 884663"/>
                  <a:gd name="connsiteY6" fmla="*/ 442332 h 802888"/>
                  <a:gd name="connsiteX7" fmla="*/ 286214 w 884663"/>
                  <a:gd name="connsiteY7" fmla="*/ 490654 h 802888"/>
                  <a:gd name="connsiteX8" fmla="*/ 364273 w 884663"/>
                  <a:gd name="connsiteY8" fmla="*/ 498088 h 802888"/>
                  <a:gd name="connsiteX9" fmla="*/ 379141 w 884663"/>
                  <a:gd name="connsiteY9" fmla="*/ 475785 h 802888"/>
                  <a:gd name="connsiteX10" fmla="*/ 423746 w 884663"/>
                  <a:gd name="connsiteY10" fmla="*/ 475785 h 802888"/>
                  <a:gd name="connsiteX11" fmla="*/ 468351 w 884663"/>
                  <a:gd name="connsiteY11" fmla="*/ 446049 h 802888"/>
                  <a:gd name="connsiteX12" fmla="*/ 512956 w 884663"/>
                  <a:gd name="connsiteY12" fmla="*/ 468351 h 802888"/>
                  <a:gd name="connsiteX13" fmla="*/ 509239 w 884663"/>
                  <a:gd name="connsiteY13" fmla="*/ 505522 h 802888"/>
                  <a:gd name="connsiteX14" fmla="*/ 546410 w 884663"/>
                  <a:gd name="connsiteY14" fmla="*/ 572429 h 802888"/>
                  <a:gd name="connsiteX15" fmla="*/ 524107 w 884663"/>
                  <a:gd name="connsiteY15" fmla="*/ 639337 h 802888"/>
                  <a:gd name="connsiteX16" fmla="*/ 598449 w 884663"/>
                  <a:gd name="connsiteY16" fmla="*/ 698810 h 802888"/>
                  <a:gd name="connsiteX17" fmla="*/ 609600 w 884663"/>
                  <a:gd name="connsiteY17" fmla="*/ 735981 h 802888"/>
                  <a:gd name="connsiteX18" fmla="*/ 657922 w 884663"/>
                  <a:gd name="connsiteY18" fmla="*/ 743415 h 802888"/>
                  <a:gd name="connsiteX19" fmla="*/ 739697 w 884663"/>
                  <a:gd name="connsiteY19" fmla="*/ 802888 h 802888"/>
                  <a:gd name="connsiteX20" fmla="*/ 832624 w 884663"/>
                  <a:gd name="connsiteY20" fmla="*/ 735981 h 802888"/>
                  <a:gd name="connsiteX21" fmla="*/ 847492 w 884663"/>
                  <a:gd name="connsiteY21" fmla="*/ 750849 h 802888"/>
                  <a:gd name="connsiteX22" fmla="*/ 858644 w 884663"/>
                  <a:gd name="connsiteY22" fmla="*/ 654205 h 802888"/>
                  <a:gd name="connsiteX23" fmla="*/ 884663 w 884663"/>
                  <a:gd name="connsiteY23" fmla="*/ 609600 h 802888"/>
                  <a:gd name="connsiteX24" fmla="*/ 780585 w 884663"/>
                  <a:gd name="connsiteY24" fmla="*/ 457200 h 802888"/>
                  <a:gd name="connsiteX25" fmla="*/ 680224 w 884663"/>
                  <a:gd name="connsiteY25" fmla="*/ 356839 h 802888"/>
                  <a:gd name="connsiteX26" fmla="*/ 680224 w 884663"/>
                  <a:gd name="connsiteY26" fmla="*/ 315951 h 802888"/>
                  <a:gd name="connsiteX27" fmla="*/ 754566 w 884663"/>
                  <a:gd name="connsiteY27" fmla="*/ 241610 h 802888"/>
                  <a:gd name="connsiteX28" fmla="*/ 724829 w 884663"/>
                  <a:gd name="connsiteY28" fmla="*/ 189571 h 802888"/>
                  <a:gd name="connsiteX29" fmla="*/ 628185 w 884663"/>
                  <a:gd name="connsiteY29" fmla="*/ 182137 h 802888"/>
                  <a:gd name="connsiteX30" fmla="*/ 591014 w 884663"/>
                  <a:gd name="connsiteY30" fmla="*/ 85493 h 802888"/>
                  <a:gd name="connsiteX31" fmla="*/ 546410 w 884663"/>
                  <a:gd name="connsiteY31" fmla="*/ 100361 h 802888"/>
                  <a:gd name="connsiteX32" fmla="*/ 524107 w 884663"/>
                  <a:gd name="connsiteY32" fmla="*/ 0 h 802888"/>
                  <a:gd name="connsiteX33" fmla="*/ 412595 w 884663"/>
                  <a:gd name="connsiteY33" fmla="*/ 26020 h 802888"/>
                  <a:gd name="connsiteX34" fmla="*/ 330819 w 884663"/>
                  <a:gd name="connsiteY34" fmla="*/ 55756 h 802888"/>
                  <a:gd name="connsiteX35" fmla="*/ 226741 w 884663"/>
                  <a:gd name="connsiteY35" fmla="*/ 35080 h 802888"/>
                  <a:gd name="connsiteX36" fmla="*/ 150890 w 884663"/>
                  <a:gd name="connsiteY36" fmla="*/ 11151 h 802888"/>
                  <a:gd name="connsiteX37" fmla="*/ 119526 w 884663"/>
                  <a:gd name="connsiteY37" fmla="*/ 60693 h 802888"/>
                  <a:gd name="connsiteX38" fmla="*/ 91416 w 884663"/>
                  <a:gd name="connsiteY38" fmla="*/ 14519 h 802888"/>
                  <a:gd name="connsiteX39" fmla="*/ 28342 w 884663"/>
                  <a:gd name="connsiteY39" fmla="*/ 45070 h 802888"/>
                  <a:gd name="connsiteX40" fmla="*/ 44895 w 884663"/>
                  <a:gd name="connsiteY40" fmla="*/ 81195 h 802888"/>
                  <a:gd name="connsiteX41" fmla="*/ 0 w 884663"/>
                  <a:gd name="connsiteY41" fmla="*/ 167268 h 802888"/>
                  <a:gd name="connsiteX0" fmla="*/ 0 w 884663"/>
                  <a:gd name="connsiteY0" fmla="*/ 167268 h 802888"/>
                  <a:gd name="connsiteX1" fmla="*/ 29736 w 884663"/>
                  <a:gd name="connsiteY1" fmla="*/ 245327 h 802888"/>
                  <a:gd name="connsiteX2" fmla="*/ 115229 w 884663"/>
                  <a:gd name="connsiteY2" fmla="*/ 330820 h 802888"/>
                  <a:gd name="connsiteX3" fmla="*/ 141249 w 884663"/>
                  <a:gd name="connsiteY3" fmla="*/ 405161 h 802888"/>
                  <a:gd name="connsiteX4" fmla="*/ 107795 w 884663"/>
                  <a:gd name="connsiteY4" fmla="*/ 431181 h 802888"/>
                  <a:gd name="connsiteX5" fmla="*/ 234175 w 884663"/>
                  <a:gd name="connsiteY5" fmla="*/ 401444 h 802888"/>
                  <a:gd name="connsiteX6" fmla="*/ 319668 w 884663"/>
                  <a:gd name="connsiteY6" fmla="*/ 442332 h 802888"/>
                  <a:gd name="connsiteX7" fmla="*/ 286214 w 884663"/>
                  <a:gd name="connsiteY7" fmla="*/ 490654 h 802888"/>
                  <a:gd name="connsiteX8" fmla="*/ 364273 w 884663"/>
                  <a:gd name="connsiteY8" fmla="*/ 498088 h 802888"/>
                  <a:gd name="connsiteX9" fmla="*/ 379141 w 884663"/>
                  <a:gd name="connsiteY9" fmla="*/ 475785 h 802888"/>
                  <a:gd name="connsiteX10" fmla="*/ 423746 w 884663"/>
                  <a:gd name="connsiteY10" fmla="*/ 475785 h 802888"/>
                  <a:gd name="connsiteX11" fmla="*/ 468351 w 884663"/>
                  <a:gd name="connsiteY11" fmla="*/ 446049 h 802888"/>
                  <a:gd name="connsiteX12" fmla="*/ 512956 w 884663"/>
                  <a:gd name="connsiteY12" fmla="*/ 468351 h 802888"/>
                  <a:gd name="connsiteX13" fmla="*/ 509239 w 884663"/>
                  <a:gd name="connsiteY13" fmla="*/ 505522 h 802888"/>
                  <a:gd name="connsiteX14" fmla="*/ 546410 w 884663"/>
                  <a:gd name="connsiteY14" fmla="*/ 572429 h 802888"/>
                  <a:gd name="connsiteX15" fmla="*/ 524107 w 884663"/>
                  <a:gd name="connsiteY15" fmla="*/ 639337 h 802888"/>
                  <a:gd name="connsiteX16" fmla="*/ 598449 w 884663"/>
                  <a:gd name="connsiteY16" fmla="*/ 698810 h 802888"/>
                  <a:gd name="connsiteX17" fmla="*/ 609600 w 884663"/>
                  <a:gd name="connsiteY17" fmla="*/ 735981 h 802888"/>
                  <a:gd name="connsiteX18" fmla="*/ 657922 w 884663"/>
                  <a:gd name="connsiteY18" fmla="*/ 743415 h 802888"/>
                  <a:gd name="connsiteX19" fmla="*/ 739697 w 884663"/>
                  <a:gd name="connsiteY19" fmla="*/ 802888 h 802888"/>
                  <a:gd name="connsiteX20" fmla="*/ 832624 w 884663"/>
                  <a:gd name="connsiteY20" fmla="*/ 735981 h 802888"/>
                  <a:gd name="connsiteX21" fmla="*/ 847492 w 884663"/>
                  <a:gd name="connsiteY21" fmla="*/ 750849 h 802888"/>
                  <a:gd name="connsiteX22" fmla="*/ 858644 w 884663"/>
                  <a:gd name="connsiteY22" fmla="*/ 654205 h 802888"/>
                  <a:gd name="connsiteX23" fmla="*/ 884663 w 884663"/>
                  <a:gd name="connsiteY23" fmla="*/ 609600 h 802888"/>
                  <a:gd name="connsiteX24" fmla="*/ 780585 w 884663"/>
                  <a:gd name="connsiteY24" fmla="*/ 457200 h 802888"/>
                  <a:gd name="connsiteX25" fmla="*/ 680224 w 884663"/>
                  <a:gd name="connsiteY25" fmla="*/ 356839 h 802888"/>
                  <a:gd name="connsiteX26" fmla="*/ 680224 w 884663"/>
                  <a:gd name="connsiteY26" fmla="*/ 315951 h 802888"/>
                  <a:gd name="connsiteX27" fmla="*/ 754566 w 884663"/>
                  <a:gd name="connsiteY27" fmla="*/ 241610 h 802888"/>
                  <a:gd name="connsiteX28" fmla="*/ 724829 w 884663"/>
                  <a:gd name="connsiteY28" fmla="*/ 189571 h 802888"/>
                  <a:gd name="connsiteX29" fmla="*/ 628185 w 884663"/>
                  <a:gd name="connsiteY29" fmla="*/ 182137 h 802888"/>
                  <a:gd name="connsiteX30" fmla="*/ 591014 w 884663"/>
                  <a:gd name="connsiteY30" fmla="*/ 85493 h 802888"/>
                  <a:gd name="connsiteX31" fmla="*/ 546410 w 884663"/>
                  <a:gd name="connsiteY31" fmla="*/ 100361 h 802888"/>
                  <a:gd name="connsiteX32" fmla="*/ 524107 w 884663"/>
                  <a:gd name="connsiteY32" fmla="*/ 0 h 802888"/>
                  <a:gd name="connsiteX33" fmla="*/ 412595 w 884663"/>
                  <a:gd name="connsiteY33" fmla="*/ 26020 h 802888"/>
                  <a:gd name="connsiteX34" fmla="*/ 330819 w 884663"/>
                  <a:gd name="connsiteY34" fmla="*/ 41469 h 802888"/>
                  <a:gd name="connsiteX35" fmla="*/ 226741 w 884663"/>
                  <a:gd name="connsiteY35" fmla="*/ 35080 h 802888"/>
                  <a:gd name="connsiteX36" fmla="*/ 150890 w 884663"/>
                  <a:gd name="connsiteY36" fmla="*/ 11151 h 802888"/>
                  <a:gd name="connsiteX37" fmla="*/ 119526 w 884663"/>
                  <a:gd name="connsiteY37" fmla="*/ 60693 h 802888"/>
                  <a:gd name="connsiteX38" fmla="*/ 91416 w 884663"/>
                  <a:gd name="connsiteY38" fmla="*/ 14519 h 802888"/>
                  <a:gd name="connsiteX39" fmla="*/ 28342 w 884663"/>
                  <a:gd name="connsiteY39" fmla="*/ 45070 h 802888"/>
                  <a:gd name="connsiteX40" fmla="*/ 44895 w 884663"/>
                  <a:gd name="connsiteY40" fmla="*/ 81195 h 802888"/>
                  <a:gd name="connsiteX41" fmla="*/ 0 w 884663"/>
                  <a:gd name="connsiteY41" fmla="*/ 167268 h 802888"/>
                  <a:gd name="connsiteX0" fmla="*/ 0 w 884663"/>
                  <a:gd name="connsiteY0" fmla="*/ 167268 h 802888"/>
                  <a:gd name="connsiteX1" fmla="*/ 29736 w 884663"/>
                  <a:gd name="connsiteY1" fmla="*/ 245327 h 802888"/>
                  <a:gd name="connsiteX2" fmla="*/ 115229 w 884663"/>
                  <a:gd name="connsiteY2" fmla="*/ 330820 h 802888"/>
                  <a:gd name="connsiteX3" fmla="*/ 141249 w 884663"/>
                  <a:gd name="connsiteY3" fmla="*/ 405161 h 802888"/>
                  <a:gd name="connsiteX4" fmla="*/ 107795 w 884663"/>
                  <a:gd name="connsiteY4" fmla="*/ 431181 h 802888"/>
                  <a:gd name="connsiteX5" fmla="*/ 234175 w 884663"/>
                  <a:gd name="connsiteY5" fmla="*/ 401444 h 802888"/>
                  <a:gd name="connsiteX6" fmla="*/ 319668 w 884663"/>
                  <a:gd name="connsiteY6" fmla="*/ 442332 h 802888"/>
                  <a:gd name="connsiteX7" fmla="*/ 286214 w 884663"/>
                  <a:gd name="connsiteY7" fmla="*/ 490654 h 802888"/>
                  <a:gd name="connsiteX8" fmla="*/ 364273 w 884663"/>
                  <a:gd name="connsiteY8" fmla="*/ 498088 h 802888"/>
                  <a:gd name="connsiteX9" fmla="*/ 379141 w 884663"/>
                  <a:gd name="connsiteY9" fmla="*/ 475785 h 802888"/>
                  <a:gd name="connsiteX10" fmla="*/ 423746 w 884663"/>
                  <a:gd name="connsiteY10" fmla="*/ 475785 h 802888"/>
                  <a:gd name="connsiteX11" fmla="*/ 468351 w 884663"/>
                  <a:gd name="connsiteY11" fmla="*/ 446049 h 802888"/>
                  <a:gd name="connsiteX12" fmla="*/ 512956 w 884663"/>
                  <a:gd name="connsiteY12" fmla="*/ 468351 h 802888"/>
                  <a:gd name="connsiteX13" fmla="*/ 509239 w 884663"/>
                  <a:gd name="connsiteY13" fmla="*/ 505522 h 802888"/>
                  <a:gd name="connsiteX14" fmla="*/ 546410 w 884663"/>
                  <a:gd name="connsiteY14" fmla="*/ 572429 h 802888"/>
                  <a:gd name="connsiteX15" fmla="*/ 524107 w 884663"/>
                  <a:gd name="connsiteY15" fmla="*/ 639337 h 802888"/>
                  <a:gd name="connsiteX16" fmla="*/ 598449 w 884663"/>
                  <a:gd name="connsiteY16" fmla="*/ 698810 h 802888"/>
                  <a:gd name="connsiteX17" fmla="*/ 609600 w 884663"/>
                  <a:gd name="connsiteY17" fmla="*/ 735981 h 802888"/>
                  <a:gd name="connsiteX18" fmla="*/ 657922 w 884663"/>
                  <a:gd name="connsiteY18" fmla="*/ 743415 h 802888"/>
                  <a:gd name="connsiteX19" fmla="*/ 739697 w 884663"/>
                  <a:gd name="connsiteY19" fmla="*/ 802888 h 802888"/>
                  <a:gd name="connsiteX20" fmla="*/ 832624 w 884663"/>
                  <a:gd name="connsiteY20" fmla="*/ 735981 h 802888"/>
                  <a:gd name="connsiteX21" fmla="*/ 847492 w 884663"/>
                  <a:gd name="connsiteY21" fmla="*/ 750849 h 802888"/>
                  <a:gd name="connsiteX22" fmla="*/ 858644 w 884663"/>
                  <a:gd name="connsiteY22" fmla="*/ 654205 h 802888"/>
                  <a:gd name="connsiteX23" fmla="*/ 884663 w 884663"/>
                  <a:gd name="connsiteY23" fmla="*/ 609600 h 802888"/>
                  <a:gd name="connsiteX24" fmla="*/ 780585 w 884663"/>
                  <a:gd name="connsiteY24" fmla="*/ 457200 h 802888"/>
                  <a:gd name="connsiteX25" fmla="*/ 680224 w 884663"/>
                  <a:gd name="connsiteY25" fmla="*/ 356839 h 802888"/>
                  <a:gd name="connsiteX26" fmla="*/ 680224 w 884663"/>
                  <a:gd name="connsiteY26" fmla="*/ 315951 h 802888"/>
                  <a:gd name="connsiteX27" fmla="*/ 754566 w 884663"/>
                  <a:gd name="connsiteY27" fmla="*/ 241610 h 802888"/>
                  <a:gd name="connsiteX28" fmla="*/ 724829 w 884663"/>
                  <a:gd name="connsiteY28" fmla="*/ 189571 h 802888"/>
                  <a:gd name="connsiteX29" fmla="*/ 644854 w 884663"/>
                  <a:gd name="connsiteY29" fmla="*/ 160706 h 802888"/>
                  <a:gd name="connsiteX30" fmla="*/ 591014 w 884663"/>
                  <a:gd name="connsiteY30" fmla="*/ 85493 h 802888"/>
                  <a:gd name="connsiteX31" fmla="*/ 546410 w 884663"/>
                  <a:gd name="connsiteY31" fmla="*/ 100361 h 802888"/>
                  <a:gd name="connsiteX32" fmla="*/ 524107 w 884663"/>
                  <a:gd name="connsiteY32" fmla="*/ 0 h 802888"/>
                  <a:gd name="connsiteX33" fmla="*/ 412595 w 884663"/>
                  <a:gd name="connsiteY33" fmla="*/ 26020 h 802888"/>
                  <a:gd name="connsiteX34" fmla="*/ 330819 w 884663"/>
                  <a:gd name="connsiteY34" fmla="*/ 41469 h 802888"/>
                  <a:gd name="connsiteX35" fmla="*/ 226741 w 884663"/>
                  <a:gd name="connsiteY35" fmla="*/ 35080 h 802888"/>
                  <a:gd name="connsiteX36" fmla="*/ 150890 w 884663"/>
                  <a:gd name="connsiteY36" fmla="*/ 11151 h 802888"/>
                  <a:gd name="connsiteX37" fmla="*/ 119526 w 884663"/>
                  <a:gd name="connsiteY37" fmla="*/ 60693 h 802888"/>
                  <a:gd name="connsiteX38" fmla="*/ 91416 w 884663"/>
                  <a:gd name="connsiteY38" fmla="*/ 14519 h 802888"/>
                  <a:gd name="connsiteX39" fmla="*/ 28342 w 884663"/>
                  <a:gd name="connsiteY39" fmla="*/ 45070 h 802888"/>
                  <a:gd name="connsiteX40" fmla="*/ 44895 w 884663"/>
                  <a:gd name="connsiteY40" fmla="*/ 81195 h 802888"/>
                  <a:gd name="connsiteX41" fmla="*/ 0 w 884663"/>
                  <a:gd name="connsiteY41" fmla="*/ 167268 h 802888"/>
                  <a:gd name="connsiteX0" fmla="*/ 0 w 884663"/>
                  <a:gd name="connsiteY0" fmla="*/ 167268 h 802888"/>
                  <a:gd name="connsiteX1" fmla="*/ 29736 w 884663"/>
                  <a:gd name="connsiteY1" fmla="*/ 245327 h 802888"/>
                  <a:gd name="connsiteX2" fmla="*/ 115229 w 884663"/>
                  <a:gd name="connsiteY2" fmla="*/ 330820 h 802888"/>
                  <a:gd name="connsiteX3" fmla="*/ 141249 w 884663"/>
                  <a:gd name="connsiteY3" fmla="*/ 405161 h 802888"/>
                  <a:gd name="connsiteX4" fmla="*/ 107795 w 884663"/>
                  <a:gd name="connsiteY4" fmla="*/ 431181 h 802888"/>
                  <a:gd name="connsiteX5" fmla="*/ 234175 w 884663"/>
                  <a:gd name="connsiteY5" fmla="*/ 401444 h 802888"/>
                  <a:gd name="connsiteX6" fmla="*/ 319668 w 884663"/>
                  <a:gd name="connsiteY6" fmla="*/ 442332 h 802888"/>
                  <a:gd name="connsiteX7" fmla="*/ 286214 w 884663"/>
                  <a:gd name="connsiteY7" fmla="*/ 490654 h 802888"/>
                  <a:gd name="connsiteX8" fmla="*/ 364273 w 884663"/>
                  <a:gd name="connsiteY8" fmla="*/ 498088 h 802888"/>
                  <a:gd name="connsiteX9" fmla="*/ 379141 w 884663"/>
                  <a:gd name="connsiteY9" fmla="*/ 475785 h 802888"/>
                  <a:gd name="connsiteX10" fmla="*/ 423746 w 884663"/>
                  <a:gd name="connsiteY10" fmla="*/ 475785 h 802888"/>
                  <a:gd name="connsiteX11" fmla="*/ 468351 w 884663"/>
                  <a:gd name="connsiteY11" fmla="*/ 446049 h 802888"/>
                  <a:gd name="connsiteX12" fmla="*/ 512956 w 884663"/>
                  <a:gd name="connsiteY12" fmla="*/ 468351 h 802888"/>
                  <a:gd name="connsiteX13" fmla="*/ 509239 w 884663"/>
                  <a:gd name="connsiteY13" fmla="*/ 505522 h 802888"/>
                  <a:gd name="connsiteX14" fmla="*/ 546410 w 884663"/>
                  <a:gd name="connsiteY14" fmla="*/ 572429 h 802888"/>
                  <a:gd name="connsiteX15" fmla="*/ 524107 w 884663"/>
                  <a:gd name="connsiteY15" fmla="*/ 639337 h 802888"/>
                  <a:gd name="connsiteX16" fmla="*/ 598449 w 884663"/>
                  <a:gd name="connsiteY16" fmla="*/ 698810 h 802888"/>
                  <a:gd name="connsiteX17" fmla="*/ 609600 w 884663"/>
                  <a:gd name="connsiteY17" fmla="*/ 735981 h 802888"/>
                  <a:gd name="connsiteX18" fmla="*/ 657922 w 884663"/>
                  <a:gd name="connsiteY18" fmla="*/ 743415 h 802888"/>
                  <a:gd name="connsiteX19" fmla="*/ 739697 w 884663"/>
                  <a:gd name="connsiteY19" fmla="*/ 802888 h 802888"/>
                  <a:gd name="connsiteX20" fmla="*/ 832624 w 884663"/>
                  <a:gd name="connsiteY20" fmla="*/ 735981 h 802888"/>
                  <a:gd name="connsiteX21" fmla="*/ 847492 w 884663"/>
                  <a:gd name="connsiteY21" fmla="*/ 750849 h 802888"/>
                  <a:gd name="connsiteX22" fmla="*/ 858644 w 884663"/>
                  <a:gd name="connsiteY22" fmla="*/ 654205 h 802888"/>
                  <a:gd name="connsiteX23" fmla="*/ 884663 w 884663"/>
                  <a:gd name="connsiteY23" fmla="*/ 609600 h 802888"/>
                  <a:gd name="connsiteX24" fmla="*/ 780585 w 884663"/>
                  <a:gd name="connsiteY24" fmla="*/ 457200 h 802888"/>
                  <a:gd name="connsiteX25" fmla="*/ 680224 w 884663"/>
                  <a:gd name="connsiteY25" fmla="*/ 356839 h 802888"/>
                  <a:gd name="connsiteX26" fmla="*/ 680224 w 884663"/>
                  <a:gd name="connsiteY26" fmla="*/ 315951 h 802888"/>
                  <a:gd name="connsiteX27" fmla="*/ 754566 w 884663"/>
                  <a:gd name="connsiteY27" fmla="*/ 241610 h 802888"/>
                  <a:gd name="connsiteX28" fmla="*/ 724829 w 884663"/>
                  <a:gd name="connsiteY28" fmla="*/ 189571 h 802888"/>
                  <a:gd name="connsiteX29" fmla="*/ 644854 w 884663"/>
                  <a:gd name="connsiteY29" fmla="*/ 160706 h 802888"/>
                  <a:gd name="connsiteX30" fmla="*/ 591014 w 884663"/>
                  <a:gd name="connsiteY30" fmla="*/ 85493 h 802888"/>
                  <a:gd name="connsiteX31" fmla="*/ 558316 w 884663"/>
                  <a:gd name="connsiteY31" fmla="*/ 74168 h 802888"/>
                  <a:gd name="connsiteX32" fmla="*/ 524107 w 884663"/>
                  <a:gd name="connsiteY32" fmla="*/ 0 h 802888"/>
                  <a:gd name="connsiteX33" fmla="*/ 412595 w 884663"/>
                  <a:gd name="connsiteY33" fmla="*/ 26020 h 802888"/>
                  <a:gd name="connsiteX34" fmla="*/ 330819 w 884663"/>
                  <a:gd name="connsiteY34" fmla="*/ 41469 h 802888"/>
                  <a:gd name="connsiteX35" fmla="*/ 226741 w 884663"/>
                  <a:gd name="connsiteY35" fmla="*/ 35080 h 802888"/>
                  <a:gd name="connsiteX36" fmla="*/ 150890 w 884663"/>
                  <a:gd name="connsiteY36" fmla="*/ 11151 h 802888"/>
                  <a:gd name="connsiteX37" fmla="*/ 119526 w 884663"/>
                  <a:gd name="connsiteY37" fmla="*/ 60693 h 802888"/>
                  <a:gd name="connsiteX38" fmla="*/ 91416 w 884663"/>
                  <a:gd name="connsiteY38" fmla="*/ 14519 h 802888"/>
                  <a:gd name="connsiteX39" fmla="*/ 28342 w 884663"/>
                  <a:gd name="connsiteY39" fmla="*/ 45070 h 802888"/>
                  <a:gd name="connsiteX40" fmla="*/ 44895 w 884663"/>
                  <a:gd name="connsiteY40" fmla="*/ 81195 h 802888"/>
                  <a:gd name="connsiteX41" fmla="*/ 0 w 884663"/>
                  <a:gd name="connsiteY41" fmla="*/ 167268 h 802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84663" h="802888">
                    <a:moveTo>
                      <a:pt x="0" y="167268"/>
                    </a:moveTo>
                    <a:lnTo>
                      <a:pt x="29736" y="245327"/>
                    </a:lnTo>
                    <a:lnTo>
                      <a:pt x="115229" y="330820"/>
                    </a:lnTo>
                    <a:lnTo>
                      <a:pt x="141249" y="405161"/>
                    </a:lnTo>
                    <a:lnTo>
                      <a:pt x="107795" y="431181"/>
                    </a:lnTo>
                    <a:lnTo>
                      <a:pt x="234175" y="401444"/>
                    </a:lnTo>
                    <a:lnTo>
                      <a:pt x="319668" y="442332"/>
                    </a:lnTo>
                    <a:lnTo>
                      <a:pt x="286214" y="490654"/>
                    </a:lnTo>
                    <a:lnTo>
                      <a:pt x="364273" y="498088"/>
                    </a:lnTo>
                    <a:lnTo>
                      <a:pt x="379141" y="475785"/>
                    </a:lnTo>
                    <a:lnTo>
                      <a:pt x="423746" y="475785"/>
                    </a:lnTo>
                    <a:lnTo>
                      <a:pt x="468351" y="446049"/>
                    </a:lnTo>
                    <a:lnTo>
                      <a:pt x="512956" y="468351"/>
                    </a:lnTo>
                    <a:lnTo>
                      <a:pt x="509239" y="505522"/>
                    </a:lnTo>
                    <a:lnTo>
                      <a:pt x="546410" y="572429"/>
                    </a:lnTo>
                    <a:lnTo>
                      <a:pt x="524107" y="639337"/>
                    </a:lnTo>
                    <a:lnTo>
                      <a:pt x="598449" y="698810"/>
                    </a:lnTo>
                    <a:lnTo>
                      <a:pt x="609600" y="735981"/>
                    </a:lnTo>
                    <a:lnTo>
                      <a:pt x="657922" y="743415"/>
                    </a:lnTo>
                    <a:lnTo>
                      <a:pt x="739697" y="802888"/>
                    </a:lnTo>
                    <a:lnTo>
                      <a:pt x="832624" y="735981"/>
                    </a:lnTo>
                    <a:lnTo>
                      <a:pt x="847492" y="750849"/>
                    </a:lnTo>
                    <a:lnTo>
                      <a:pt x="858644" y="654205"/>
                    </a:lnTo>
                    <a:lnTo>
                      <a:pt x="884663" y="609600"/>
                    </a:lnTo>
                    <a:lnTo>
                      <a:pt x="780585" y="457200"/>
                    </a:lnTo>
                    <a:lnTo>
                      <a:pt x="680224" y="356839"/>
                    </a:lnTo>
                    <a:lnTo>
                      <a:pt x="680224" y="315951"/>
                    </a:lnTo>
                    <a:lnTo>
                      <a:pt x="754566" y="241610"/>
                    </a:lnTo>
                    <a:lnTo>
                      <a:pt x="724829" y="189571"/>
                    </a:lnTo>
                    <a:lnTo>
                      <a:pt x="644854" y="160706"/>
                    </a:lnTo>
                    <a:lnTo>
                      <a:pt x="591014" y="85493"/>
                    </a:lnTo>
                    <a:lnTo>
                      <a:pt x="558316" y="74168"/>
                    </a:lnTo>
                    <a:lnTo>
                      <a:pt x="524107" y="0"/>
                    </a:lnTo>
                    <a:lnTo>
                      <a:pt x="412595" y="26020"/>
                    </a:lnTo>
                    <a:cubicBezTo>
                      <a:pt x="385336" y="35932"/>
                      <a:pt x="361794" y="39959"/>
                      <a:pt x="330819" y="41469"/>
                    </a:cubicBezTo>
                    <a:cubicBezTo>
                      <a:pt x="299844" y="42979"/>
                      <a:pt x="261434" y="41972"/>
                      <a:pt x="226741" y="35080"/>
                    </a:cubicBezTo>
                    <a:lnTo>
                      <a:pt x="150890" y="11151"/>
                    </a:lnTo>
                    <a:lnTo>
                      <a:pt x="119526" y="60693"/>
                    </a:lnTo>
                    <a:lnTo>
                      <a:pt x="91416" y="14519"/>
                    </a:lnTo>
                    <a:lnTo>
                      <a:pt x="28342" y="45070"/>
                    </a:lnTo>
                    <a:lnTo>
                      <a:pt x="44895" y="81195"/>
                    </a:lnTo>
                    <a:lnTo>
                      <a:pt x="0" y="167268"/>
                    </a:lnTo>
                    <a:close/>
                  </a:path>
                </a:pathLst>
              </a:cu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69" name="Freeform 44"/>
              <p:cNvSpPr/>
              <p:nvPr/>
            </p:nvSpPr>
            <p:spPr>
              <a:xfrm>
                <a:off x="4915579" y="3264451"/>
                <a:ext cx="493713" cy="368300"/>
              </a:xfrm>
              <a:custGeom>
                <a:avLst/>
                <a:gdLst>
                  <a:gd name="connsiteX0" fmla="*/ 390292 w 494370"/>
                  <a:gd name="connsiteY0" fmla="*/ 308517 h 367990"/>
                  <a:gd name="connsiteX1" fmla="*/ 390292 w 494370"/>
                  <a:gd name="connsiteY1" fmla="*/ 308517 h 367990"/>
                  <a:gd name="connsiteX2" fmla="*/ 394009 w 494370"/>
                  <a:gd name="connsiteY2" fmla="*/ 193288 h 367990"/>
                  <a:gd name="connsiteX3" fmla="*/ 446048 w 494370"/>
                  <a:gd name="connsiteY3" fmla="*/ 193288 h 367990"/>
                  <a:gd name="connsiteX4" fmla="*/ 434897 w 494370"/>
                  <a:gd name="connsiteY4" fmla="*/ 122663 h 367990"/>
                  <a:gd name="connsiteX5" fmla="*/ 494370 w 494370"/>
                  <a:gd name="connsiteY5" fmla="*/ 59473 h 367990"/>
                  <a:gd name="connsiteX6" fmla="*/ 394009 w 494370"/>
                  <a:gd name="connsiteY6" fmla="*/ 3717 h 367990"/>
                  <a:gd name="connsiteX7" fmla="*/ 278780 w 494370"/>
                  <a:gd name="connsiteY7" fmla="*/ 0 h 367990"/>
                  <a:gd name="connsiteX8" fmla="*/ 178419 w 494370"/>
                  <a:gd name="connsiteY8" fmla="*/ 144966 h 367990"/>
                  <a:gd name="connsiteX9" fmla="*/ 92926 w 494370"/>
                  <a:gd name="connsiteY9" fmla="*/ 118946 h 367990"/>
                  <a:gd name="connsiteX10" fmla="*/ 0 w 494370"/>
                  <a:gd name="connsiteY10" fmla="*/ 211873 h 367990"/>
                  <a:gd name="connsiteX11" fmla="*/ 3717 w 494370"/>
                  <a:gd name="connsiteY11" fmla="*/ 334537 h 367990"/>
                  <a:gd name="connsiteX12" fmla="*/ 33453 w 494370"/>
                  <a:gd name="connsiteY12" fmla="*/ 367990 h 367990"/>
                  <a:gd name="connsiteX13" fmla="*/ 52039 w 494370"/>
                  <a:gd name="connsiteY13" fmla="*/ 327102 h 367990"/>
                  <a:gd name="connsiteX14" fmla="*/ 96643 w 494370"/>
                  <a:gd name="connsiteY14" fmla="*/ 315951 h 367990"/>
                  <a:gd name="connsiteX15" fmla="*/ 137531 w 494370"/>
                  <a:gd name="connsiteY15" fmla="*/ 341971 h 367990"/>
                  <a:gd name="connsiteX16" fmla="*/ 301082 w 494370"/>
                  <a:gd name="connsiteY16" fmla="*/ 345688 h 367990"/>
                  <a:gd name="connsiteX17" fmla="*/ 390292 w 494370"/>
                  <a:gd name="connsiteY17" fmla="*/ 308517 h 36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94370" h="367990">
                    <a:moveTo>
                      <a:pt x="390292" y="308517"/>
                    </a:moveTo>
                    <a:lnTo>
                      <a:pt x="390292" y="308517"/>
                    </a:lnTo>
                    <a:lnTo>
                      <a:pt x="394009" y="193288"/>
                    </a:lnTo>
                    <a:lnTo>
                      <a:pt x="446048" y="193288"/>
                    </a:lnTo>
                    <a:lnTo>
                      <a:pt x="434897" y="122663"/>
                    </a:lnTo>
                    <a:lnTo>
                      <a:pt x="494370" y="59473"/>
                    </a:lnTo>
                    <a:lnTo>
                      <a:pt x="394009" y="3717"/>
                    </a:lnTo>
                    <a:lnTo>
                      <a:pt x="278780" y="0"/>
                    </a:lnTo>
                    <a:lnTo>
                      <a:pt x="178419" y="144966"/>
                    </a:lnTo>
                    <a:lnTo>
                      <a:pt x="92926" y="118946"/>
                    </a:lnTo>
                    <a:lnTo>
                      <a:pt x="0" y="211873"/>
                    </a:lnTo>
                    <a:lnTo>
                      <a:pt x="3717" y="334537"/>
                    </a:lnTo>
                    <a:lnTo>
                      <a:pt x="33453" y="367990"/>
                    </a:lnTo>
                    <a:lnTo>
                      <a:pt x="52039" y="327102"/>
                    </a:lnTo>
                    <a:lnTo>
                      <a:pt x="96643" y="315951"/>
                    </a:lnTo>
                    <a:lnTo>
                      <a:pt x="137531" y="341971"/>
                    </a:lnTo>
                    <a:lnTo>
                      <a:pt x="301082" y="345688"/>
                    </a:lnTo>
                    <a:lnTo>
                      <a:pt x="390292" y="308517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70" name="Freeform 45"/>
              <p:cNvSpPr/>
              <p:nvPr/>
            </p:nvSpPr>
            <p:spPr>
              <a:xfrm>
                <a:off x="5312454" y="3264451"/>
                <a:ext cx="1539875" cy="1025525"/>
              </a:xfrm>
              <a:custGeom>
                <a:avLst/>
                <a:gdLst>
                  <a:gd name="connsiteX0" fmla="*/ 245327 w 1538869"/>
                  <a:gd name="connsiteY0" fmla="*/ 505522 h 1025912"/>
                  <a:gd name="connsiteX1" fmla="*/ 353122 w 1538869"/>
                  <a:gd name="connsiteY1" fmla="*/ 446049 h 1025912"/>
                  <a:gd name="connsiteX2" fmla="*/ 449766 w 1538869"/>
                  <a:gd name="connsiteY2" fmla="*/ 460917 h 1025912"/>
                  <a:gd name="connsiteX3" fmla="*/ 453483 w 1538869"/>
                  <a:gd name="connsiteY3" fmla="*/ 535259 h 1025912"/>
                  <a:gd name="connsiteX4" fmla="*/ 535259 w 1538869"/>
                  <a:gd name="connsiteY4" fmla="*/ 550127 h 1025912"/>
                  <a:gd name="connsiteX5" fmla="*/ 624469 w 1538869"/>
                  <a:gd name="connsiteY5" fmla="*/ 650488 h 1025912"/>
                  <a:gd name="connsiteX6" fmla="*/ 695093 w 1538869"/>
                  <a:gd name="connsiteY6" fmla="*/ 617034 h 1025912"/>
                  <a:gd name="connsiteX7" fmla="*/ 743415 w 1538869"/>
                  <a:gd name="connsiteY7" fmla="*/ 639337 h 1025912"/>
                  <a:gd name="connsiteX8" fmla="*/ 814039 w 1538869"/>
                  <a:gd name="connsiteY8" fmla="*/ 791737 h 1025912"/>
                  <a:gd name="connsiteX9" fmla="*/ 873513 w 1538869"/>
                  <a:gd name="connsiteY9" fmla="*/ 732263 h 1025912"/>
                  <a:gd name="connsiteX10" fmla="*/ 936703 w 1538869"/>
                  <a:gd name="connsiteY10" fmla="*/ 691376 h 1025912"/>
                  <a:gd name="connsiteX11" fmla="*/ 966439 w 1538869"/>
                  <a:gd name="connsiteY11" fmla="*/ 776868 h 1025912"/>
                  <a:gd name="connsiteX12" fmla="*/ 1033347 w 1538869"/>
                  <a:gd name="connsiteY12" fmla="*/ 784302 h 1025912"/>
                  <a:gd name="connsiteX13" fmla="*/ 1074235 w 1538869"/>
                  <a:gd name="connsiteY13" fmla="*/ 832624 h 1025912"/>
                  <a:gd name="connsiteX14" fmla="*/ 1282391 w 1538869"/>
                  <a:gd name="connsiteY14" fmla="*/ 847493 h 1025912"/>
                  <a:gd name="connsiteX15" fmla="*/ 1312127 w 1538869"/>
                  <a:gd name="connsiteY15" fmla="*/ 892098 h 1025912"/>
                  <a:gd name="connsiteX16" fmla="*/ 1345581 w 1538869"/>
                  <a:gd name="connsiteY16" fmla="*/ 921834 h 1025912"/>
                  <a:gd name="connsiteX17" fmla="*/ 1338147 w 1538869"/>
                  <a:gd name="connsiteY17" fmla="*/ 973873 h 1025912"/>
                  <a:gd name="connsiteX18" fmla="*/ 1382752 w 1538869"/>
                  <a:gd name="connsiteY18" fmla="*/ 981307 h 1025912"/>
                  <a:gd name="connsiteX19" fmla="*/ 1427356 w 1538869"/>
                  <a:gd name="connsiteY19" fmla="*/ 1014761 h 1025912"/>
                  <a:gd name="connsiteX20" fmla="*/ 1497981 w 1538869"/>
                  <a:gd name="connsiteY20" fmla="*/ 1025912 h 1025912"/>
                  <a:gd name="connsiteX21" fmla="*/ 1494264 w 1538869"/>
                  <a:gd name="connsiteY21" fmla="*/ 955288 h 1025912"/>
                  <a:gd name="connsiteX22" fmla="*/ 1538869 w 1538869"/>
                  <a:gd name="connsiteY22" fmla="*/ 880946 h 1025912"/>
                  <a:gd name="connsiteX23" fmla="*/ 1434791 w 1538869"/>
                  <a:gd name="connsiteY23" fmla="*/ 732263 h 1025912"/>
                  <a:gd name="connsiteX24" fmla="*/ 1401337 w 1538869"/>
                  <a:gd name="connsiteY24" fmla="*/ 717395 h 1025912"/>
                  <a:gd name="connsiteX25" fmla="*/ 1371600 w 1538869"/>
                  <a:gd name="connsiteY25" fmla="*/ 635620 h 1025912"/>
                  <a:gd name="connsiteX26" fmla="*/ 1271239 w 1538869"/>
                  <a:gd name="connsiteY26" fmla="*/ 635620 h 1025912"/>
                  <a:gd name="connsiteX27" fmla="*/ 1215483 w 1538869"/>
                  <a:gd name="connsiteY27" fmla="*/ 572429 h 1025912"/>
                  <a:gd name="connsiteX28" fmla="*/ 1144859 w 1538869"/>
                  <a:gd name="connsiteY28" fmla="*/ 572429 h 1025912"/>
                  <a:gd name="connsiteX29" fmla="*/ 1048215 w 1538869"/>
                  <a:gd name="connsiteY29" fmla="*/ 520390 h 1025912"/>
                  <a:gd name="connsiteX30" fmla="*/ 371708 w 1538869"/>
                  <a:gd name="connsiteY30" fmla="*/ 263912 h 1025912"/>
                  <a:gd name="connsiteX31" fmla="*/ 394010 w 1538869"/>
                  <a:gd name="connsiteY31" fmla="*/ 208156 h 1025912"/>
                  <a:gd name="connsiteX32" fmla="*/ 371708 w 1538869"/>
                  <a:gd name="connsiteY32" fmla="*/ 163551 h 1025912"/>
                  <a:gd name="connsiteX33" fmla="*/ 449766 w 1538869"/>
                  <a:gd name="connsiteY33" fmla="*/ 52039 h 1025912"/>
                  <a:gd name="connsiteX34" fmla="*/ 412596 w 1538869"/>
                  <a:gd name="connsiteY34" fmla="*/ 3717 h 1025912"/>
                  <a:gd name="connsiteX35" fmla="*/ 323386 w 1538869"/>
                  <a:gd name="connsiteY35" fmla="*/ 0 h 1025912"/>
                  <a:gd name="connsiteX36" fmla="*/ 304800 w 1538869"/>
                  <a:gd name="connsiteY36" fmla="*/ 37171 h 1025912"/>
                  <a:gd name="connsiteX37" fmla="*/ 308517 w 1538869"/>
                  <a:gd name="connsiteY37" fmla="*/ 85493 h 1025912"/>
                  <a:gd name="connsiteX38" fmla="*/ 249044 w 1538869"/>
                  <a:gd name="connsiteY38" fmla="*/ 89210 h 1025912"/>
                  <a:gd name="connsiteX39" fmla="*/ 237893 w 1538869"/>
                  <a:gd name="connsiteY39" fmla="*/ 48322 h 1025912"/>
                  <a:gd name="connsiteX40" fmla="*/ 92927 w 1538869"/>
                  <a:gd name="connsiteY40" fmla="*/ 59473 h 1025912"/>
                  <a:gd name="connsiteX41" fmla="*/ 40888 w 1538869"/>
                  <a:gd name="connsiteY41" fmla="*/ 126381 h 1025912"/>
                  <a:gd name="connsiteX42" fmla="*/ 48322 w 1538869"/>
                  <a:gd name="connsiteY42" fmla="*/ 185854 h 1025912"/>
                  <a:gd name="connsiteX43" fmla="*/ 0 w 1538869"/>
                  <a:gd name="connsiteY43" fmla="*/ 208156 h 1025912"/>
                  <a:gd name="connsiteX44" fmla="*/ 0 w 1538869"/>
                  <a:gd name="connsiteY44" fmla="*/ 308517 h 1025912"/>
                  <a:gd name="connsiteX45" fmla="*/ 44605 w 1538869"/>
                  <a:gd name="connsiteY45" fmla="*/ 308517 h 1025912"/>
                  <a:gd name="connsiteX46" fmla="*/ 85493 w 1538869"/>
                  <a:gd name="connsiteY46" fmla="*/ 405161 h 1025912"/>
                  <a:gd name="connsiteX47" fmla="*/ 115230 w 1538869"/>
                  <a:gd name="connsiteY47" fmla="*/ 408878 h 1025912"/>
                  <a:gd name="connsiteX48" fmla="*/ 148683 w 1538869"/>
                  <a:gd name="connsiteY48" fmla="*/ 457200 h 1025912"/>
                  <a:gd name="connsiteX49" fmla="*/ 245327 w 1538869"/>
                  <a:gd name="connsiteY49" fmla="*/ 505522 h 1025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538869" h="1025912">
                    <a:moveTo>
                      <a:pt x="245327" y="505522"/>
                    </a:moveTo>
                    <a:lnTo>
                      <a:pt x="353122" y="446049"/>
                    </a:lnTo>
                    <a:lnTo>
                      <a:pt x="449766" y="460917"/>
                    </a:lnTo>
                    <a:lnTo>
                      <a:pt x="453483" y="535259"/>
                    </a:lnTo>
                    <a:lnTo>
                      <a:pt x="535259" y="550127"/>
                    </a:lnTo>
                    <a:lnTo>
                      <a:pt x="624469" y="650488"/>
                    </a:lnTo>
                    <a:lnTo>
                      <a:pt x="695093" y="617034"/>
                    </a:lnTo>
                    <a:lnTo>
                      <a:pt x="743415" y="639337"/>
                    </a:lnTo>
                    <a:lnTo>
                      <a:pt x="814039" y="791737"/>
                    </a:lnTo>
                    <a:lnTo>
                      <a:pt x="873513" y="732263"/>
                    </a:lnTo>
                    <a:lnTo>
                      <a:pt x="936703" y="691376"/>
                    </a:lnTo>
                    <a:lnTo>
                      <a:pt x="966439" y="776868"/>
                    </a:lnTo>
                    <a:lnTo>
                      <a:pt x="1033347" y="784302"/>
                    </a:lnTo>
                    <a:lnTo>
                      <a:pt x="1074235" y="832624"/>
                    </a:lnTo>
                    <a:lnTo>
                      <a:pt x="1282391" y="847493"/>
                    </a:lnTo>
                    <a:lnTo>
                      <a:pt x="1312127" y="892098"/>
                    </a:lnTo>
                    <a:lnTo>
                      <a:pt x="1345581" y="921834"/>
                    </a:lnTo>
                    <a:lnTo>
                      <a:pt x="1338147" y="973873"/>
                    </a:lnTo>
                    <a:lnTo>
                      <a:pt x="1382752" y="981307"/>
                    </a:lnTo>
                    <a:lnTo>
                      <a:pt x="1427356" y="1014761"/>
                    </a:lnTo>
                    <a:lnTo>
                      <a:pt x="1497981" y="1025912"/>
                    </a:lnTo>
                    <a:lnTo>
                      <a:pt x="1494264" y="955288"/>
                    </a:lnTo>
                    <a:lnTo>
                      <a:pt x="1538869" y="880946"/>
                    </a:lnTo>
                    <a:lnTo>
                      <a:pt x="1434791" y="732263"/>
                    </a:lnTo>
                    <a:lnTo>
                      <a:pt x="1401337" y="717395"/>
                    </a:lnTo>
                    <a:lnTo>
                      <a:pt x="1371600" y="635620"/>
                    </a:lnTo>
                    <a:lnTo>
                      <a:pt x="1271239" y="635620"/>
                    </a:lnTo>
                    <a:lnTo>
                      <a:pt x="1215483" y="572429"/>
                    </a:lnTo>
                    <a:lnTo>
                      <a:pt x="1144859" y="572429"/>
                    </a:lnTo>
                    <a:lnTo>
                      <a:pt x="1048215" y="520390"/>
                    </a:lnTo>
                    <a:lnTo>
                      <a:pt x="371708" y="263912"/>
                    </a:lnTo>
                    <a:lnTo>
                      <a:pt x="394010" y="208156"/>
                    </a:lnTo>
                    <a:lnTo>
                      <a:pt x="371708" y="163551"/>
                    </a:lnTo>
                    <a:lnTo>
                      <a:pt x="449766" y="52039"/>
                    </a:lnTo>
                    <a:lnTo>
                      <a:pt x="412596" y="3717"/>
                    </a:lnTo>
                    <a:lnTo>
                      <a:pt x="323386" y="0"/>
                    </a:lnTo>
                    <a:lnTo>
                      <a:pt x="304800" y="37171"/>
                    </a:lnTo>
                    <a:lnTo>
                      <a:pt x="308517" y="85493"/>
                    </a:lnTo>
                    <a:lnTo>
                      <a:pt x="249044" y="89210"/>
                    </a:lnTo>
                    <a:lnTo>
                      <a:pt x="237893" y="48322"/>
                    </a:lnTo>
                    <a:lnTo>
                      <a:pt x="92927" y="59473"/>
                    </a:lnTo>
                    <a:lnTo>
                      <a:pt x="40888" y="126381"/>
                    </a:lnTo>
                    <a:lnTo>
                      <a:pt x="48322" y="185854"/>
                    </a:lnTo>
                    <a:lnTo>
                      <a:pt x="0" y="208156"/>
                    </a:lnTo>
                    <a:lnTo>
                      <a:pt x="0" y="308517"/>
                    </a:lnTo>
                    <a:lnTo>
                      <a:pt x="44605" y="308517"/>
                    </a:lnTo>
                    <a:lnTo>
                      <a:pt x="85493" y="405161"/>
                    </a:lnTo>
                    <a:lnTo>
                      <a:pt x="115230" y="408878"/>
                    </a:lnTo>
                    <a:lnTo>
                      <a:pt x="148683" y="457200"/>
                    </a:lnTo>
                    <a:lnTo>
                      <a:pt x="245327" y="505522"/>
                    </a:lnTo>
                    <a:close/>
                  </a:path>
                </a:pathLst>
              </a:cu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71" name="Freeform 46"/>
              <p:cNvSpPr/>
              <p:nvPr/>
            </p:nvSpPr>
            <p:spPr>
              <a:xfrm>
                <a:off x="5510892" y="3712126"/>
                <a:ext cx="631825" cy="674687"/>
              </a:xfrm>
              <a:custGeom>
                <a:avLst/>
                <a:gdLst>
                  <a:gd name="connsiteX0" fmla="*/ 137532 w 631903"/>
                  <a:gd name="connsiteY0" fmla="*/ 598449 h 657922"/>
                  <a:gd name="connsiteX1" fmla="*/ 185854 w 631903"/>
                  <a:gd name="connsiteY1" fmla="*/ 650488 h 657922"/>
                  <a:gd name="connsiteX2" fmla="*/ 256478 w 631903"/>
                  <a:gd name="connsiteY2" fmla="*/ 598449 h 657922"/>
                  <a:gd name="connsiteX3" fmla="*/ 297366 w 631903"/>
                  <a:gd name="connsiteY3" fmla="*/ 602166 h 657922"/>
                  <a:gd name="connsiteX4" fmla="*/ 330820 w 631903"/>
                  <a:gd name="connsiteY4" fmla="*/ 639337 h 657922"/>
                  <a:gd name="connsiteX5" fmla="*/ 390293 w 631903"/>
                  <a:gd name="connsiteY5" fmla="*/ 609600 h 657922"/>
                  <a:gd name="connsiteX6" fmla="*/ 427464 w 631903"/>
                  <a:gd name="connsiteY6" fmla="*/ 617034 h 657922"/>
                  <a:gd name="connsiteX7" fmla="*/ 468351 w 631903"/>
                  <a:gd name="connsiteY7" fmla="*/ 524107 h 657922"/>
                  <a:gd name="connsiteX8" fmla="*/ 535259 w 631903"/>
                  <a:gd name="connsiteY8" fmla="*/ 527824 h 657922"/>
                  <a:gd name="connsiteX9" fmla="*/ 631903 w 631903"/>
                  <a:gd name="connsiteY9" fmla="*/ 353122 h 657922"/>
                  <a:gd name="connsiteX10" fmla="*/ 538976 w 631903"/>
                  <a:gd name="connsiteY10" fmla="*/ 193288 h 657922"/>
                  <a:gd name="connsiteX11" fmla="*/ 498088 w 631903"/>
                  <a:gd name="connsiteY11" fmla="*/ 167268 h 657922"/>
                  <a:gd name="connsiteX12" fmla="*/ 434898 w 631903"/>
                  <a:gd name="connsiteY12" fmla="*/ 200722 h 657922"/>
                  <a:gd name="connsiteX13" fmla="*/ 330820 w 631903"/>
                  <a:gd name="connsiteY13" fmla="*/ 96644 h 657922"/>
                  <a:gd name="connsiteX14" fmla="*/ 256478 w 631903"/>
                  <a:gd name="connsiteY14" fmla="*/ 81776 h 657922"/>
                  <a:gd name="connsiteX15" fmla="*/ 237893 w 631903"/>
                  <a:gd name="connsiteY15" fmla="*/ 14868 h 657922"/>
                  <a:gd name="connsiteX16" fmla="*/ 156117 w 631903"/>
                  <a:gd name="connsiteY16" fmla="*/ 0 h 657922"/>
                  <a:gd name="connsiteX17" fmla="*/ 55756 w 631903"/>
                  <a:gd name="connsiteY17" fmla="*/ 63190 h 657922"/>
                  <a:gd name="connsiteX18" fmla="*/ 66908 w 631903"/>
                  <a:gd name="connsiteY18" fmla="*/ 89210 h 657922"/>
                  <a:gd name="connsiteX19" fmla="*/ 3717 w 631903"/>
                  <a:gd name="connsiteY19" fmla="*/ 163551 h 657922"/>
                  <a:gd name="connsiteX20" fmla="*/ 0 w 631903"/>
                  <a:gd name="connsiteY20" fmla="*/ 200722 h 657922"/>
                  <a:gd name="connsiteX21" fmla="*/ 197005 w 631903"/>
                  <a:gd name="connsiteY21" fmla="*/ 449766 h 657922"/>
                  <a:gd name="connsiteX22" fmla="*/ 185854 w 631903"/>
                  <a:gd name="connsiteY22" fmla="*/ 524107 h 657922"/>
                  <a:gd name="connsiteX23" fmla="*/ 178420 w 631903"/>
                  <a:gd name="connsiteY23" fmla="*/ 643054 h 657922"/>
                  <a:gd name="connsiteX24" fmla="*/ 200722 w 631903"/>
                  <a:gd name="connsiteY24" fmla="*/ 657922 h 657922"/>
                  <a:gd name="connsiteX25" fmla="*/ 193288 w 631903"/>
                  <a:gd name="connsiteY25" fmla="*/ 654205 h 657922"/>
                  <a:gd name="connsiteX0" fmla="*/ 137532 w 631903"/>
                  <a:gd name="connsiteY0" fmla="*/ 598449 h 657922"/>
                  <a:gd name="connsiteX1" fmla="*/ 185854 w 631903"/>
                  <a:gd name="connsiteY1" fmla="*/ 650488 h 657922"/>
                  <a:gd name="connsiteX2" fmla="*/ 256478 w 631903"/>
                  <a:gd name="connsiteY2" fmla="*/ 598449 h 657922"/>
                  <a:gd name="connsiteX3" fmla="*/ 297366 w 631903"/>
                  <a:gd name="connsiteY3" fmla="*/ 602166 h 657922"/>
                  <a:gd name="connsiteX4" fmla="*/ 330820 w 631903"/>
                  <a:gd name="connsiteY4" fmla="*/ 639337 h 657922"/>
                  <a:gd name="connsiteX5" fmla="*/ 390293 w 631903"/>
                  <a:gd name="connsiteY5" fmla="*/ 609600 h 657922"/>
                  <a:gd name="connsiteX6" fmla="*/ 427464 w 631903"/>
                  <a:gd name="connsiteY6" fmla="*/ 617034 h 657922"/>
                  <a:gd name="connsiteX7" fmla="*/ 468351 w 631903"/>
                  <a:gd name="connsiteY7" fmla="*/ 524107 h 657922"/>
                  <a:gd name="connsiteX8" fmla="*/ 535259 w 631903"/>
                  <a:gd name="connsiteY8" fmla="*/ 527824 h 657922"/>
                  <a:gd name="connsiteX9" fmla="*/ 631903 w 631903"/>
                  <a:gd name="connsiteY9" fmla="*/ 353122 h 657922"/>
                  <a:gd name="connsiteX10" fmla="*/ 538976 w 631903"/>
                  <a:gd name="connsiteY10" fmla="*/ 193288 h 657922"/>
                  <a:gd name="connsiteX11" fmla="*/ 498088 w 631903"/>
                  <a:gd name="connsiteY11" fmla="*/ 167268 h 657922"/>
                  <a:gd name="connsiteX12" fmla="*/ 434898 w 631903"/>
                  <a:gd name="connsiteY12" fmla="*/ 200722 h 657922"/>
                  <a:gd name="connsiteX13" fmla="*/ 330820 w 631903"/>
                  <a:gd name="connsiteY13" fmla="*/ 96644 h 657922"/>
                  <a:gd name="connsiteX14" fmla="*/ 256478 w 631903"/>
                  <a:gd name="connsiteY14" fmla="*/ 81776 h 657922"/>
                  <a:gd name="connsiteX15" fmla="*/ 237893 w 631903"/>
                  <a:gd name="connsiteY15" fmla="*/ 14868 h 657922"/>
                  <a:gd name="connsiteX16" fmla="*/ 156117 w 631903"/>
                  <a:gd name="connsiteY16" fmla="*/ 0 h 657922"/>
                  <a:gd name="connsiteX17" fmla="*/ 55756 w 631903"/>
                  <a:gd name="connsiteY17" fmla="*/ 63190 h 657922"/>
                  <a:gd name="connsiteX18" fmla="*/ 66908 w 631903"/>
                  <a:gd name="connsiteY18" fmla="*/ 89210 h 657922"/>
                  <a:gd name="connsiteX19" fmla="*/ 3717 w 631903"/>
                  <a:gd name="connsiteY19" fmla="*/ 163551 h 657922"/>
                  <a:gd name="connsiteX20" fmla="*/ 0 w 631903"/>
                  <a:gd name="connsiteY20" fmla="*/ 200722 h 657922"/>
                  <a:gd name="connsiteX21" fmla="*/ 197005 w 631903"/>
                  <a:gd name="connsiteY21" fmla="*/ 449766 h 657922"/>
                  <a:gd name="connsiteX22" fmla="*/ 185854 w 631903"/>
                  <a:gd name="connsiteY22" fmla="*/ 524107 h 657922"/>
                  <a:gd name="connsiteX23" fmla="*/ 178420 w 631903"/>
                  <a:gd name="connsiteY23" fmla="*/ 643054 h 657922"/>
                  <a:gd name="connsiteX24" fmla="*/ 200722 w 631903"/>
                  <a:gd name="connsiteY24" fmla="*/ 657922 h 657922"/>
                  <a:gd name="connsiteX25" fmla="*/ 193288 w 631903"/>
                  <a:gd name="connsiteY25" fmla="*/ 654205 h 657922"/>
                  <a:gd name="connsiteX26" fmla="*/ 137532 w 631903"/>
                  <a:gd name="connsiteY26" fmla="*/ 598449 h 657922"/>
                  <a:gd name="connsiteX0" fmla="*/ 137532 w 631903"/>
                  <a:gd name="connsiteY0" fmla="*/ 598449 h 657922"/>
                  <a:gd name="connsiteX1" fmla="*/ 185854 w 631903"/>
                  <a:gd name="connsiteY1" fmla="*/ 650488 h 657922"/>
                  <a:gd name="connsiteX2" fmla="*/ 256478 w 631903"/>
                  <a:gd name="connsiteY2" fmla="*/ 598449 h 657922"/>
                  <a:gd name="connsiteX3" fmla="*/ 297366 w 631903"/>
                  <a:gd name="connsiteY3" fmla="*/ 602166 h 657922"/>
                  <a:gd name="connsiteX4" fmla="*/ 330820 w 631903"/>
                  <a:gd name="connsiteY4" fmla="*/ 639337 h 657922"/>
                  <a:gd name="connsiteX5" fmla="*/ 390293 w 631903"/>
                  <a:gd name="connsiteY5" fmla="*/ 609600 h 657922"/>
                  <a:gd name="connsiteX6" fmla="*/ 427464 w 631903"/>
                  <a:gd name="connsiteY6" fmla="*/ 617034 h 657922"/>
                  <a:gd name="connsiteX7" fmla="*/ 468351 w 631903"/>
                  <a:gd name="connsiteY7" fmla="*/ 524107 h 657922"/>
                  <a:gd name="connsiteX8" fmla="*/ 535259 w 631903"/>
                  <a:gd name="connsiteY8" fmla="*/ 527824 h 657922"/>
                  <a:gd name="connsiteX9" fmla="*/ 631903 w 631903"/>
                  <a:gd name="connsiteY9" fmla="*/ 353122 h 657922"/>
                  <a:gd name="connsiteX10" fmla="*/ 538976 w 631903"/>
                  <a:gd name="connsiteY10" fmla="*/ 193288 h 657922"/>
                  <a:gd name="connsiteX11" fmla="*/ 498088 w 631903"/>
                  <a:gd name="connsiteY11" fmla="*/ 167268 h 657922"/>
                  <a:gd name="connsiteX12" fmla="*/ 434898 w 631903"/>
                  <a:gd name="connsiteY12" fmla="*/ 200722 h 657922"/>
                  <a:gd name="connsiteX13" fmla="*/ 330820 w 631903"/>
                  <a:gd name="connsiteY13" fmla="*/ 96644 h 657922"/>
                  <a:gd name="connsiteX14" fmla="*/ 256478 w 631903"/>
                  <a:gd name="connsiteY14" fmla="*/ 81776 h 657922"/>
                  <a:gd name="connsiteX15" fmla="*/ 237893 w 631903"/>
                  <a:gd name="connsiteY15" fmla="*/ 14868 h 657922"/>
                  <a:gd name="connsiteX16" fmla="*/ 156117 w 631903"/>
                  <a:gd name="connsiteY16" fmla="*/ 0 h 657922"/>
                  <a:gd name="connsiteX17" fmla="*/ 55756 w 631903"/>
                  <a:gd name="connsiteY17" fmla="*/ 63190 h 657922"/>
                  <a:gd name="connsiteX18" fmla="*/ 66908 w 631903"/>
                  <a:gd name="connsiteY18" fmla="*/ 89210 h 657922"/>
                  <a:gd name="connsiteX19" fmla="*/ 3717 w 631903"/>
                  <a:gd name="connsiteY19" fmla="*/ 163551 h 657922"/>
                  <a:gd name="connsiteX20" fmla="*/ 0 w 631903"/>
                  <a:gd name="connsiteY20" fmla="*/ 200722 h 657922"/>
                  <a:gd name="connsiteX21" fmla="*/ 197005 w 631903"/>
                  <a:gd name="connsiteY21" fmla="*/ 449766 h 657922"/>
                  <a:gd name="connsiteX22" fmla="*/ 185854 w 631903"/>
                  <a:gd name="connsiteY22" fmla="*/ 524107 h 657922"/>
                  <a:gd name="connsiteX23" fmla="*/ 174703 w 631903"/>
                  <a:gd name="connsiteY23" fmla="*/ 572429 h 657922"/>
                  <a:gd name="connsiteX24" fmla="*/ 200722 w 631903"/>
                  <a:gd name="connsiteY24" fmla="*/ 657922 h 657922"/>
                  <a:gd name="connsiteX25" fmla="*/ 193288 w 631903"/>
                  <a:gd name="connsiteY25" fmla="*/ 654205 h 657922"/>
                  <a:gd name="connsiteX26" fmla="*/ 137532 w 631903"/>
                  <a:gd name="connsiteY26" fmla="*/ 598449 h 657922"/>
                  <a:gd name="connsiteX0" fmla="*/ 137532 w 631903"/>
                  <a:gd name="connsiteY0" fmla="*/ 598449 h 728546"/>
                  <a:gd name="connsiteX1" fmla="*/ 182137 w 631903"/>
                  <a:gd name="connsiteY1" fmla="*/ 728546 h 728546"/>
                  <a:gd name="connsiteX2" fmla="*/ 256478 w 631903"/>
                  <a:gd name="connsiteY2" fmla="*/ 598449 h 728546"/>
                  <a:gd name="connsiteX3" fmla="*/ 297366 w 631903"/>
                  <a:gd name="connsiteY3" fmla="*/ 602166 h 728546"/>
                  <a:gd name="connsiteX4" fmla="*/ 330820 w 631903"/>
                  <a:gd name="connsiteY4" fmla="*/ 639337 h 728546"/>
                  <a:gd name="connsiteX5" fmla="*/ 390293 w 631903"/>
                  <a:gd name="connsiteY5" fmla="*/ 609600 h 728546"/>
                  <a:gd name="connsiteX6" fmla="*/ 427464 w 631903"/>
                  <a:gd name="connsiteY6" fmla="*/ 617034 h 728546"/>
                  <a:gd name="connsiteX7" fmla="*/ 468351 w 631903"/>
                  <a:gd name="connsiteY7" fmla="*/ 524107 h 728546"/>
                  <a:gd name="connsiteX8" fmla="*/ 535259 w 631903"/>
                  <a:gd name="connsiteY8" fmla="*/ 527824 h 728546"/>
                  <a:gd name="connsiteX9" fmla="*/ 631903 w 631903"/>
                  <a:gd name="connsiteY9" fmla="*/ 353122 h 728546"/>
                  <a:gd name="connsiteX10" fmla="*/ 538976 w 631903"/>
                  <a:gd name="connsiteY10" fmla="*/ 193288 h 728546"/>
                  <a:gd name="connsiteX11" fmla="*/ 498088 w 631903"/>
                  <a:gd name="connsiteY11" fmla="*/ 167268 h 728546"/>
                  <a:gd name="connsiteX12" fmla="*/ 434898 w 631903"/>
                  <a:gd name="connsiteY12" fmla="*/ 200722 h 728546"/>
                  <a:gd name="connsiteX13" fmla="*/ 330820 w 631903"/>
                  <a:gd name="connsiteY13" fmla="*/ 96644 h 728546"/>
                  <a:gd name="connsiteX14" fmla="*/ 256478 w 631903"/>
                  <a:gd name="connsiteY14" fmla="*/ 81776 h 728546"/>
                  <a:gd name="connsiteX15" fmla="*/ 237893 w 631903"/>
                  <a:gd name="connsiteY15" fmla="*/ 14868 h 728546"/>
                  <a:gd name="connsiteX16" fmla="*/ 156117 w 631903"/>
                  <a:gd name="connsiteY16" fmla="*/ 0 h 728546"/>
                  <a:gd name="connsiteX17" fmla="*/ 55756 w 631903"/>
                  <a:gd name="connsiteY17" fmla="*/ 63190 h 728546"/>
                  <a:gd name="connsiteX18" fmla="*/ 66908 w 631903"/>
                  <a:gd name="connsiteY18" fmla="*/ 89210 h 728546"/>
                  <a:gd name="connsiteX19" fmla="*/ 3717 w 631903"/>
                  <a:gd name="connsiteY19" fmla="*/ 163551 h 728546"/>
                  <a:gd name="connsiteX20" fmla="*/ 0 w 631903"/>
                  <a:gd name="connsiteY20" fmla="*/ 200722 h 728546"/>
                  <a:gd name="connsiteX21" fmla="*/ 197005 w 631903"/>
                  <a:gd name="connsiteY21" fmla="*/ 449766 h 728546"/>
                  <a:gd name="connsiteX22" fmla="*/ 185854 w 631903"/>
                  <a:gd name="connsiteY22" fmla="*/ 524107 h 728546"/>
                  <a:gd name="connsiteX23" fmla="*/ 174703 w 631903"/>
                  <a:gd name="connsiteY23" fmla="*/ 572429 h 728546"/>
                  <a:gd name="connsiteX24" fmla="*/ 200722 w 631903"/>
                  <a:gd name="connsiteY24" fmla="*/ 657922 h 728546"/>
                  <a:gd name="connsiteX25" fmla="*/ 193288 w 631903"/>
                  <a:gd name="connsiteY25" fmla="*/ 654205 h 728546"/>
                  <a:gd name="connsiteX26" fmla="*/ 137532 w 631903"/>
                  <a:gd name="connsiteY26" fmla="*/ 598449 h 728546"/>
                  <a:gd name="connsiteX0" fmla="*/ 137532 w 631903"/>
                  <a:gd name="connsiteY0" fmla="*/ 598449 h 728546"/>
                  <a:gd name="connsiteX1" fmla="*/ 182137 w 631903"/>
                  <a:gd name="connsiteY1" fmla="*/ 728546 h 728546"/>
                  <a:gd name="connsiteX2" fmla="*/ 256478 w 631903"/>
                  <a:gd name="connsiteY2" fmla="*/ 598449 h 728546"/>
                  <a:gd name="connsiteX3" fmla="*/ 297366 w 631903"/>
                  <a:gd name="connsiteY3" fmla="*/ 602166 h 728546"/>
                  <a:gd name="connsiteX4" fmla="*/ 330820 w 631903"/>
                  <a:gd name="connsiteY4" fmla="*/ 639337 h 728546"/>
                  <a:gd name="connsiteX5" fmla="*/ 390293 w 631903"/>
                  <a:gd name="connsiteY5" fmla="*/ 609600 h 728546"/>
                  <a:gd name="connsiteX6" fmla="*/ 427464 w 631903"/>
                  <a:gd name="connsiteY6" fmla="*/ 617034 h 728546"/>
                  <a:gd name="connsiteX7" fmla="*/ 468351 w 631903"/>
                  <a:gd name="connsiteY7" fmla="*/ 524107 h 728546"/>
                  <a:gd name="connsiteX8" fmla="*/ 535259 w 631903"/>
                  <a:gd name="connsiteY8" fmla="*/ 527824 h 728546"/>
                  <a:gd name="connsiteX9" fmla="*/ 631903 w 631903"/>
                  <a:gd name="connsiteY9" fmla="*/ 353122 h 728546"/>
                  <a:gd name="connsiteX10" fmla="*/ 538976 w 631903"/>
                  <a:gd name="connsiteY10" fmla="*/ 193288 h 728546"/>
                  <a:gd name="connsiteX11" fmla="*/ 498088 w 631903"/>
                  <a:gd name="connsiteY11" fmla="*/ 167268 h 728546"/>
                  <a:gd name="connsiteX12" fmla="*/ 434898 w 631903"/>
                  <a:gd name="connsiteY12" fmla="*/ 200722 h 728546"/>
                  <a:gd name="connsiteX13" fmla="*/ 330820 w 631903"/>
                  <a:gd name="connsiteY13" fmla="*/ 96644 h 728546"/>
                  <a:gd name="connsiteX14" fmla="*/ 256478 w 631903"/>
                  <a:gd name="connsiteY14" fmla="*/ 81776 h 728546"/>
                  <a:gd name="connsiteX15" fmla="*/ 237893 w 631903"/>
                  <a:gd name="connsiteY15" fmla="*/ 14868 h 728546"/>
                  <a:gd name="connsiteX16" fmla="*/ 156117 w 631903"/>
                  <a:gd name="connsiteY16" fmla="*/ 0 h 728546"/>
                  <a:gd name="connsiteX17" fmla="*/ 55756 w 631903"/>
                  <a:gd name="connsiteY17" fmla="*/ 63190 h 728546"/>
                  <a:gd name="connsiteX18" fmla="*/ 66908 w 631903"/>
                  <a:gd name="connsiteY18" fmla="*/ 89210 h 728546"/>
                  <a:gd name="connsiteX19" fmla="*/ 3717 w 631903"/>
                  <a:gd name="connsiteY19" fmla="*/ 163551 h 728546"/>
                  <a:gd name="connsiteX20" fmla="*/ 0 w 631903"/>
                  <a:gd name="connsiteY20" fmla="*/ 200722 h 728546"/>
                  <a:gd name="connsiteX21" fmla="*/ 197005 w 631903"/>
                  <a:gd name="connsiteY21" fmla="*/ 449766 h 728546"/>
                  <a:gd name="connsiteX22" fmla="*/ 185854 w 631903"/>
                  <a:gd name="connsiteY22" fmla="*/ 524107 h 728546"/>
                  <a:gd name="connsiteX23" fmla="*/ 174703 w 631903"/>
                  <a:gd name="connsiteY23" fmla="*/ 572429 h 728546"/>
                  <a:gd name="connsiteX24" fmla="*/ 200722 w 631903"/>
                  <a:gd name="connsiteY24" fmla="*/ 657922 h 728546"/>
                  <a:gd name="connsiteX25" fmla="*/ 163551 w 631903"/>
                  <a:gd name="connsiteY25" fmla="*/ 576146 h 728546"/>
                  <a:gd name="connsiteX26" fmla="*/ 137532 w 631903"/>
                  <a:gd name="connsiteY26" fmla="*/ 598449 h 728546"/>
                  <a:gd name="connsiteX0" fmla="*/ 163551 w 631903"/>
                  <a:gd name="connsiteY0" fmla="*/ 576146 h 749362"/>
                  <a:gd name="connsiteX1" fmla="*/ 137532 w 631903"/>
                  <a:gd name="connsiteY1" fmla="*/ 598449 h 749362"/>
                  <a:gd name="connsiteX2" fmla="*/ 182137 w 631903"/>
                  <a:gd name="connsiteY2" fmla="*/ 728546 h 749362"/>
                  <a:gd name="connsiteX3" fmla="*/ 256478 w 631903"/>
                  <a:gd name="connsiteY3" fmla="*/ 598449 h 749362"/>
                  <a:gd name="connsiteX4" fmla="*/ 297366 w 631903"/>
                  <a:gd name="connsiteY4" fmla="*/ 602166 h 749362"/>
                  <a:gd name="connsiteX5" fmla="*/ 330820 w 631903"/>
                  <a:gd name="connsiteY5" fmla="*/ 639337 h 749362"/>
                  <a:gd name="connsiteX6" fmla="*/ 390293 w 631903"/>
                  <a:gd name="connsiteY6" fmla="*/ 609600 h 749362"/>
                  <a:gd name="connsiteX7" fmla="*/ 427464 w 631903"/>
                  <a:gd name="connsiteY7" fmla="*/ 617034 h 749362"/>
                  <a:gd name="connsiteX8" fmla="*/ 468351 w 631903"/>
                  <a:gd name="connsiteY8" fmla="*/ 524107 h 749362"/>
                  <a:gd name="connsiteX9" fmla="*/ 535259 w 631903"/>
                  <a:gd name="connsiteY9" fmla="*/ 527824 h 749362"/>
                  <a:gd name="connsiteX10" fmla="*/ 631903 w 631903"/>
                  <a:gd name="connsiteY10" fmla="*/ 353122 h 749362"/>
                  <a:gd name="connsiteX11" fmla="*/ 538976 w 631903"/>
                  <a:gd name="connsiteY11" fmla="*/ 193288 h 749362"/>
                  <a:gd name="connsiteX12" fmla="*/ 498088 w 631903"/>
                  <a:gd name="connsiteY12" fmla="*/ 167268 h 749362"/>
                  <a:gd name="connsiteX13" fmla="*/ 434898 w 631903"/>
                  <a:gd name="connsiteY13" fmla="*/ 200722 h 749362"/>
                  <a:gd name="connsiteX14" fmla="*/ 330820 w 631903"/>
                  <a:gd name="connsiteY14" fmla="*/ 96644 h 749362"/>
                  <a:gd name="connsiteX15" fmla="*/ 256478 w 631903"/>
                  <a:gd name="connsiteY15" fmla="*/ 81776 h 749362"/>
                  <a:gd name="connsiteX16" fmla="*/ 237893 w 631903"/>
                  <a:gd name="connsiteY16" fmla="*/ 14868 h 749362"/>
                  <a:gd name="connsiteX17" fmla="*/ 156117 w 631903"/>
                  <a:gd name="connsiteY17" fmla="*/ 0 h 749362"/>
                  <a:gd name="connsiteX18" fmla="*/ 55756 w 631903"/>
                  <a:gd name="connsiteY18" fmla="*/ 63190 h 749362"/>
                  <a:gd name="connsiteX19" fmla="*/ 66908 w 631903"/>
                  <a:gd name="connsiteY19" fmla="*/ 89210 h 749362"/>
                  <a:gd name="connsiteX20" fmla="*/ 3717 w 631903"/>
                  <a:gd name="connsiteY20" fmla="*/ 163551 h 749362"/>
                  <a:gd name="connsiteX21" fmla="*/ 0 w 631903"/>
                  <a:gd name="connsiteY21" fmla="*/ 200722 h 749362"/>
                  <a:gd name="connsiteX22" fmla="*/ 197005 w 631903"/>
                  <a:gd name="connsiteY22" fmla="*/ 449766 h 749362"/>
                  <a:gd name="connsiteX23" fmla="*/ 185854 w 631903"/>
                  <a:gd name="connsiteY23" fmla="*/ 524107 h 749362"/>
                  <a:gd name="connsiteX24" fmla="*/ 174703 w 631903"/>
                  <a:gd name="connsiteY24" fmla="*/ 572429 h 749362"/>
                  <a:gd name="connsiteX25" fmla="*/ 292162 w 631903"/>
                  <a:gd name="connsiteY25" fmla="*/ 749362 h 749362"/>
                  <a:gd name="connsiteX0" fmla="*/ 163551 w 631903"/>
                  <a:gd name="connsiteY0" fmla="*/ 576146 h 749362"/>
                  <a:gd name="connsiteX1" fmla="*/ 137532 w 631903"/>
                  <a:gd name="connsiteY1" fmla="*/ 598449 h 749362"/>
                  <a:gd name="connsiteX2" fmla="*/ 182137 w 631903"/>
                  <a:gd name="connsiteY2" fmla="*/ 728546 h 749362"/>
                  <a:gd name="connsiteX3" fmla="*/ 256478 w 631903"/>
                  <a:gd name="connsiteY3" fmla="*/ 598449 h 749362"/>
                  <a:gd name="connsiteX4" fmla="*/ 297366 w 631903"/>
                  <a:gd name="connsiteY4" fmla="*/ 602166 h 749362"/>
                  <a:gd name="connsiteX5" fmla="*/ 330820 w 631903"/>
                  <a:gd name="connsiteY5" fmla="*/ 639337 h 749362"/>
                  <a:gd name="connsiteX6" fmla="*/ 390293 w 631903"/>
                  <a:gd name="connsiteY6" fmla="*/ 609600 h 749362"/>
                  <a:gd name="connsiteX7" fmla="*/ 427464 w 631903"/>
                  <a:gd name="connsiteY7" fmla="*/ 617034 h 749362"/>
                  <a:gd name="connsiteX8" fmla="*/ 468351 w 631903"/>
                  <a:gd name="connsiteY8" fmla="*/ 524107 h 749362"/>
                  <a:gd name="connsiteX9" fmla="*/ 535259 w 631903"/>
                  <a:gd name="connsiteY9" fmla="*/ 527824 h 749362"/>
                  <a:gd name="connsiteX10" fmla="*/ 631903 w 631903"/>
                  <a:gd name="connsiteY10" fmla="*/ 353122 h 749362"/>
                  <a:gd name="connsiteX11" fmla="*/ 538976 w 631903"/>
                  <a:gd name="connsiteY11" fmla="*/ 193288 h 749362"/>
                  <a:gd name="connsiteX12" fmla="*/ 498088 w 631903"/>
                  <a:gd name="connsiteY12" fmla="*/ 167268 h 749362"/>
                  <a:gd name="connsiteX13" fmla="*/ 434898 w 631903"/>
                  <a:gd name="connsiteY13" fmla="*/ 200722 h 749362"/>
                  <a:gd name="connsiteX14" fmla="*/ 330820 w 631903"/>
                  <a:gd name="connsiteY14" fmla="*/ 96644 h 749362"/>
                  <a:gd name="connsiteX15" fmla="*/ 256478 w 631903"/>
                  <a:gd name="connsiteY15" fmla="*/ 81776 h 749362"/>
                  <a:gd name="connsiteX16" fmla="*/ 237893 w 631903"/>
                  <a:gd name="connsiteY16" fmla="*/ 14868 h 749362"/>
                  <a:gd name="connsiteX17" fmla="*/ 156117 w 631903"/>
                  <a:gd name="connsiteY17" fmla="*/ 0 h 749362"/>
                  <a:gd name="connsiteX18" fmla="*/ 55756 w 631903"/>
                  <a:gd name="connsiteY18" fmla="*/ 63190 h 749362"/>
                  <a:gd name="connsiteX19" fmla="*/ 66908 w 631903"/>
                  <a:gd name="connsiteY19" fmla="*/ 89210 h 749362"/>
                  <a:gd name="connsiteX20" fmla="*/ 3717 w 631903"/>
                  <a:gd name="connsiteY20" fmla="*/ 163551 h 749362"/>
                  <a:gd name="connsiteX21" fmla="*/ 0 w 631903"/>
                  <a:gd name="connsiteY21" fmla="*/ 200722 h 749362"/>
                  <a:gd name="connsiteX22" fmla="*/ 197005 w 631903"/>
                  <a:gd name="connsiteY22" fmla="*/ 449766 h 749362"/>
                  <a:gd name="connsiteX23" fmla="*/ 185854 w 631903"/>
                  <a:gd name="connsiteY23" fmla="*/ 524107 h 749362"/>
                  <a:gd name="connsiteX24" fmla="*/ 292162 w 631903"/>
                  <a:gd name="connsiteY24" fmla="*/ 749362 h 749362"/>
                  <a:gd name="connsiteX0" fmla="*/ 163551 w 631903"/>
                  <a:gd name="connsiteY0" fmla="*/ 576146 h 728546"/>
                  <a:gd name="connsiteX1" fmla="*/ 137532 w 631903"/>
                  <a:gd name="connsiteY1" fmla="*/ 598449 h 728546"/>
                  <a:gd name="connsiteX2" fmla="*/ 182137 w 631903"/>
                  <a:gd name="connsiteY2" fmla="*/ 728546 h 728546"/>
                  <a:gd name="connsiteX3" fmla="*/ 256478 w 631903"/>
                  <a:gd name="connsiteY3" fmla="*/ 598449 h 728546"/>
                  <a:gd name="connsiteX4" fmla="*/ 297366 w 631903"/>
                  <a:gd name="connsiteY4" fmla="*/ 602166 h 728546"/>
                  <a:gd name="connsiteX5" fmla="*/ 330820 w 631903"/>
                  <a:gd name="connsiteY5" fmla="*/ 639337 h 728546"/>
                  <a:gd name="connsiteX6" fmla="*/ 390293 w 631903"/>
                  <a:gd name="connsiteY6" fmla="*/ 609600 h 728546"/>
                  <a:gd name="connsiteX7" fmla="*/ 427464 w 631903"/>
                  <a:gd name="connsiteY7" fmla="*/ 617034 h 728546"/>
                  <a:gd name="connsiteX8" fmla="*/ 468351 w 631903"/>
                  <a:gd name="connsiteY8" fmla="*/ 524107 h 728546"/>
                  <a:gd name="connsiteX9" fmla="*/ 535259 w 631903"/>
                  <a:gd name="connsiteY9" fmla="*/ 527824 h 728546"/>
                  <a:gd name="connsiteX10" fmla="*/ 631903 w 631903"/>
                  <a:gd name="connsiteY10" fmla="*/ 353122 h 728546"/>
                  <a:gd name="connsiteX11" fmla="*/ 538976 w 631903"/>
                  <a:gd name="connsiteY11" fmla="*/ 193288 h 728546"/>
                  <a:gd name="connsiteX12" fmla="*/ 498088 w 631903"/>
                  <a:gd name="connsiteY12" fmla="*/ 167268 h 728546"/>
                  <a:gd name="connsiteX13" fmla="*/ 434898 w 631903"/>
                  <a:gd name="connsiteY13" fmla="*/ 200722 h 728546"/>
                  <a:gd name="connsiteX14" fmla="*/ 330820 w 631903"/>
                  <a:gd name="connsiteY14" fmla="*/ 96644 h 728546"/>
                  <a:gd name="connsiteX15" fmla="*/ 256478 w 631903"/>
                  <a:gd name="connsiteY15" fmla="*/ 81776 h 728546"/>
                  <a:gd name="connsiteX16" fmla="*/ 237893 w 631903"/>
                  <a:gd name="connsiteY16" fmla="*/ 14868 h 728546"/>
                  <a:gd name="connsiteX17" fmla="*/ 156117 w 631903"/>
                  <a:gd name="connsiteY17" fmla="*/ 0 h 728546"/>
                  <a:gd name="connsiteX18" fmla="*/ 55756 w 631903"/>
                  <a:gd name="connsiteY18" fmla="*/ 63190 h 728546"/>
                  <a:gd name="connsiteX19" fmla="*/ 66908 w 631903"/>
                  <a:gd name="connsiteY19" fmla="*/ 89210 h 728546"/>
                  <a:gd name="connsiteX20" fmla="*/ 3717 w 631903"/>
                  <a:gd name="connsiteY20" fmla="*/ 163551 h 728546"/>
                  <a:gd name="connsiteX21" fmla="*/ 0 w 631903"/>
                  <a:gd name="connsiteY21" fmla="*/ 200722 h 728546"/>
                  <a:gd name="connsiteX22" fmla="*/ 197005 w 631903"/>
                  <a:gd name="connsiteY22" fmla="*/ 449766 h 728546"/>
                  <a:gd name="connsiteX23" fmla="*/ 185854 w 631903"/>
                  <a:gd name="connsiteY23" fmla="*/ 524107 h 728546"/>
                  <a:gd name="connsiteX0" fmla="*/ 163551 w 631903"/>
                  <a:gd name="connsiteY0" fmla="*/ 576146 h 728546"/>
                  <a:gd name="connsiteX1" fmla="*/ 137532 w 631903"/>
                  <a:gd name="connsiteY1" fmla="*/ 598449 h 728546"/>
                  <a:gd name="connsiteX2" fmla="*/ 182137 w 631903"/>
                  <a:gd name="connsiteY2" fmla="*/ 728546 h 728546"/>
                  <a:gd name="connsiteX3" fmla="*/ 256478 w 631903"/>
                  <a:gd name="connsiteY3" fmla="*/ 598449 h 728546"/>
                  <a:gd name="connsiteX4" fmla="*/ 297366 w 631903"/>
                  <a:gd name="connsiteY4" fmla="*/ 602166 h 728546"/>
                  <a:gd name="connsiteX5" fmla="*/ 330820 w 631903"/>
                  <a:gd name="connsiteY5" fmla="*/ 639337 h 728546"/>
                  <a:gd name="connsiteX6" fmla="*/ 390293 w 631903"/>
                  <a:gd name="connsiteY6" fmla="*/ 609600 h 728546"/>
                  <a:gd name="connsiteX7" fmla="*/ 427464 w 631903"/>
                  <a:gd name="connsiteY7" fmla="*/ 617034 h 728546"/>
                  <a:gd name="connsiteX8" fmla="*/ 468351 w 631903"/>
                  <a:gd name="connsiteY8" fmla="*/ 524107 h 728546"/>
                  <a:gd name="connsiteX9" fmla="*/ 535259 w 631903"/>
                  <a:gd name="connsiteY9" fmla="*/ 527824 h 728546"/>
                  <a:gd name="connsiteX10" fmla="*/ 631903 w 631903"/>
                  <a:gd name="connsiteY10" fmla="*/ 353122 h 728546"/>
                  <a:gd name="connsiteX11" fmla="*/ 538976 w 631903"/>
                  <a:gd name="connsiteY11" fmla="*/ 193288 h 728546"/>
                  <a:gd name="connsiteX12" fmla="*/ 498088 w 631903"/>
                  <a:gd name="connsiteY12" fmla="*/ 167268 h 728546"/>
                  <a:gd name="connsiteX13" fmla="*/ 434898 w 631903"/>
                  <a:gd name="connsiteY13" fmla="*/ 200722 h 728546"/>
                  <a:gd name="connsiteX14" fmla="*/ 330820 w 631903"/>
                  <a:gd name="connsiteY14" fmla="*/ 96644 h 728546"/>
                  <a:gd name="connsiteX15" fmla="*/ 256478 w 631903"/>
                  <a:gd name="connsiteY15" fmla="*/ 81776 h 728546"/>
                  <a:gd name="connsiteX16" fmla="*/ 237893 w 631903"/>
                  <a:gd name="connsiteY16" fmla="*/ 14868 h 728546"/>
                  <a:gd name="connsiteX17" fmla="*/ 156117 w 631903"/>
                  <a:gd name="connsiteY17" fmla="*/ 0 h 728546"/>
                  <a:gd name="connsiteX18" fmla="*/ 55756 w 631903"/>
                  <a:gd name="connsiteY18" fmla="*/ 63190 h 728546"/>
                  <a:gd name="connsiteX19" fmla="*/ 66908 w 631903"/>
                  <a:gd name="connsiteY19" fmla="*/ 89210 h 728546"/>
                  <a:gd name="connsiteX20" fmla="*/ 3717 w 631903"/>
                  <a:gd name="connsiteY20" fmla="*/ 163551 h 728546"/>
                  <a:gd name="connsiteX21" fmla="*/ 0 w 631903"/>
                  <a:gd name="connsiteY21" fmla="*/ 200722 h 728546"/>
                  <a:gd name="connsiteX22" fmla="*/ 197005 w 631903"/>
                  <a:gd name="connsiteY22" fmla="*/ 449766 h 728546"/>
                  <a:gd name="connsiteX23" fmla="*/ 185854 w 631903"/>
                  <a:gd name="connsiteY23" fmla="*/ 524107 h 728546"/>
                  <a:gd name="connsiteX24" fmla="*/ 163551 w 631903"/>
                  <a:gd name="connsiteY24" fmla="*/ 576146 h 728546"/>
                  <a:gd name="connsiteX0" fmla="*/ 163551 w 631903"/>
                  <a:gd name="connsiteY0" fmla="*/ 576146 h 665356"/>
                  <a:gd name="connsiteX1" fmla="*/ 137532 w 631903"/>
                  <a:gd name="connsiteY1" fmla="*/ 598449 h 665356"/>
                  <a:gd name="connsiteX2" fmla="*/ 230459 w 631903"/>
                  <a:gd name="connsiteY2" fmla="*/ 665356 h 665356"/>
                  <a:gd name="connsiteX3" fmla="*/ 256478 w 631903"/>
                  <a:gd name="connsiteY3" fmla="*/ 598449 h 665356"/>
                  <a:gd name="connsiteX4" fmla="*/ 297366 w 631903"/>
                  <a:gd name="connsiteY4" fmla="*/ 602166 h 665356"/>
                  <a:gd name="connsiteX5" fmla="*/ 330820 w 631903"/>
                  <a:gd name="connsiteY5" fmla="*/ 639337 h 665356"/>
                  <a:gd name="connsiteX6" fmla="*/ 390293 w 631903"/>
                  <a:gd name="connsiteY6" fmla="*/ 609600 h 665356"/>
                  <a:gd name="connsiteX7" fmla="*/ 427464 w 631903"/>
                  <a:gd name="connsiteY7" fmla="*/ 617034 h 665356"/>
                  <a:gd name="connsiteX8" fmla="*/ 468351 w 631903"/>
                  <a:gd name="connsiteY8" fmla="*/ 524107 h 665356"/>
                  <a:gd name="connsiteX9" fmla="*/ 535259 w 631903"/>
                  <a:gd name="connsiteY9" fmla="*/ 527824 h 665356"/>
                  <a:gd name="connsiteX10" fmla="*/ 631903 w 631903"/>
                  <a:gd name="connsiteY10" fmla="*/ 353122 h 665356"/>
                  <a:gd name="connsiteX11" fmla="*/ 538976 w 631903"/>
                  <a:gd name="connsiteY11" fmla="*/ 193288 h 665356"/>
                  <a:gd name="connsiteX12" fmla="*/ 498088 w 631903"/>
                  <a:gd name="connsiteY12" fmla="*/ 167268 h 665356"/>
                  <a:gd name="connsiteX13" fmla="*/ 434898 w 631903"/>
                  <a:gd name="connsiteY13" fmla="*/ 200722 h 665356"/>
                  <a:gd name="connsiteX14" fmla="*/ 330820 w 631903"/>
                  <a:gd name="connsiteY14" fmla="*/ 96644 h 665356"/>
                  <a:gd name="connsiteX15" fmla="*/ 256478 w 631903"/>
                  <a:gd name="connsiteY15" fmla="*/ 81776 h 665356"/>
                  <a:gd name="connsiteX16" fmla="*/ 237893 w 631903"/>
                  <a:gd name="connsiteY16" fmla="*/ 14868 h 665356"/>
                  <a:gd name="connsiteX17" fmla="*/ 156117 w 631903"/>
                  <a:gd name="connsiteY17" fmla="*/ 0 h 665356"/>
                  <a:gd name="connsiteX18" fmla="*/ 55756 w 631903"/>
                  <a:gd name="connsiteY18" fmla="*/ 63190 h 665356"/>
                  <a:gd name="connsiteX19" fmla="*/ 66908 w 631903"/>
                  <a:gd name="connsiteY19" fmla="*/ 89210 h 665356"/>
                  <a:gd name="connsiteX20" fmla="*/ 3717 w 631903"/>
                  <a:gd name="connsiteY20" fmla="*/ 163551 h 665356"/>
                  <a:gd name="connsiteX21" fmla="*/ 0 w 631903"/>
                  <a:gd name="connsiteY21" fmla="*/ 200722 h 665356"/>
                  <a:gd name="connsiteX22" fmla="*/ 197005 w 631903"/>
                  <a:gd name="connsiteY22" fmla="*/ 449766 h 665356"/>
                  <a:gd name="connsiteX23" fmla="*/ 185854 w 631903"/>
                  <a:gd name="connsiteY23" fmla="*/ 524107 h 665356"/>
                  <a:gd name="connsiteX24" fmla="*/ 163551 w 631903"/>
                  <a:gd name="connsiteY24" fmla="*/ 576146 h 665356"/>
                  <a:gd name="connsiteX0" fmla="*/ 163551 w 631903"/>
                  <a:gd name="connsiteY0" fmla="*/ 576146 h 665356"/>
                  <a:gd name="connsiteX1" fmla="*/ 137532 w 631903"/>
                  <a:gd name="connsiteY1" fmla="*/ 598449 h 665356"/>
                  <a:gd name="connsiteX2" fmla="*/ 230459 w 631903"/>
                  <a:gd name="connsiteY2" fmla="*/ 665356 h 665356"/>
                  <a:gd name="connsiteX3" fmla="*/ 256478 w 631903"/>
                  <a:gd name="connsiteY3" fmla="*/ 598449 h 665356"/>
                  <a:gd name="connsiteX4" fmla="*/ 297366 w 631903"/>
                  <a:gd name="connsiteY4" fmla="*/ 602166 h 665356"/>
                  <a:gd name="connsiteX5" fmla="*/ 330820 w 631903"/>
                  <a:gd name="connsiteY5" fmla="*/ 639337 h 665356"/>
                  <a:gd name="connsiteX6" fmla="*/ 390293 w 631903"/>
                  <a:gd name="connsiteY6" fmla="*/ 609600 h 665356"/>
                  <a:gd name="connsiteX7" fmla="*/ 427464 w 631903"/>
                  <a:gd name="connsiteY7" fmla="*/ 617034 h 665356"/>
                  <a:gd name="connsiteX8" fmla="*/ 468351 w 631903"/>
                  <a:gd name="connsiteY8" fmla="*/ 524107 h 665356"/>
                  <a:gd name="connsiteX9" fmla="*/ 535259 w 631903"/>
                  <a:gd name="connsiteY9" fmla="*/ 527824 h 665356"/>
                  <a:gd name="connsiteX10" fmla="*/ 631903 w 631903"/>
                  <a:gd name="connsiteY10" fmla="*/ 353122 h 665356"/>
                  <a:gd name="connsiteX11" fmla="*/ 538976 w 631903"/>
                  <a:gd name="connsiteY11" fmla="*/ 193288 h 665356"/>
                  <a:gd name="connsiteX12" fmla="*/ 498088 w 631903"/>
                  <a:gd name="connsiteY12" fmla="*/ 167268 h 665356"/>
                  <a:gd name="connsiteX13" fmla="*/ 434898 w 631903"/>
                  <a:gd name="connsiteY13" fmla="*/ 200722 h 665356"/>
                  <a:gd name="connsiteX14" fmla="*/ 330820 w 631903"/>
                  <a:gd name="connsiteY14" fmla="*/ 96644 h 665356"/>
                  <a:gd name="connsiteX15" fmla="*/ 256478 w 631903"/>
                  <a:gd name="connsiteY15" fmla="*/ 81776 h 665356"/>
                  <a:gd name="connsiteX16" fmla="*/ 237893 w 631903"/>
                  <a:gd name="connsiteY16" fmla="*/ 14868 h 665356"/>
                  <a:gd name="connsiteX17" fmla="*/ 156117 w 631903"/>
                  <a:gd name="connsiteY17" fmla="*/ 0 h 665356"/>
                  <a:gd name="connsiteX18" fmla="*/ 55756 w 631903"/>
                  <a:gd name="connsiteY18" fmla="*/ 63190 h 665356"/>
                  <a:gd name="connsiteX19" fmla="*/ 66908 w 631903"/>
                  <a:gd name="connsiteY19" fmla="*/ 89210 h 665356"/>
                  <a:gd name="connsiteX20" fmla="*/ 3717 w 631903"/>
                  <a:gd name="connsiteY20" fmla="*/ 163551 h 665356"/>
                  <a:gd name="connsiteX21" fmla="*/ 0 w 631903"/>
                  <a:gd name="connsiteY21" fmla="*/ 200722 h 665356"/>
                  <a:gd name="connsiteX22" fmla="*/ 197005 w 631903"/>
                  <a:gd name="connsiteY22" fmla="*/ 449766 h 665356"/>
                  <a:gd name="connsiteX23" fmla="*/ 171567 w 631903"/>
                  <a:gd name="connsiteY23" fmla="*/ 519345 h 665356"/>
                  <a:gd name="connsiteX24" fmla="*/ 163551 w 631903"/>
                  <a:gd name="connsiteY24" fmla="*/ 576146 h 665356"/>
                  <a:gd name="connsiteX0" fmla="*/ 163551 w 631903"/>
                  <a:gd name="connsiteY0" fmla="*/ 576146 h 665356"/>
                  <a:gd name="connsiteX1" fmla="*/ 137532 w 631903"/>
                  <a:gd name="connsiteY1" fmla="*/ 598449 h 665356"/>
                  <a:gd name="connsiteX2" fmla="*/ 230459 w 631903"/>
                  <a:gd name="connsiteY2" fmla="*/ 665356 h 665356"/>
                  <a:gd name="connsiteX3" fmla="*/ 256478 w 631903"/>
                  <a:gd name="connsiteY3" fmla="*/ 598449 h 665356"/>
                  <a:gd name="connsiteX4" fmla="*/ 297366 w 631903"/>
                  <a:gd name="connsiteY4" fmla="*/ 602166 h 665356"/>
                  <a:gd name="connsiteX5" fmla="*/ 299109 w 631903"/>
                  <a:gd name="connsiteY5" fmla="*/ 624236 h 665356"/>
                  <a:gd name="connsiteX6" fmla="*/ 330820 w 631903"/>
                  <a:gd name="connsiteY6" fmla="*/ 639337 h 665356"/>
                  <a:gd name="connsiteX7" fmla="*/ 390293 w 631903"/>
                  <a:gd name="connsiteY7" fmla="*/ 609600 h 665356"/>
                  <a:gd name="connsiteX8" fmla="*/ 427464 w 631903"/>
                  <a:gd name="connsiteY8" fmla="*/ 617034 h 665356"/>
                  <a:gd name="connsiteX9" fmla="*/ 468351 w 631903"/>
                  <a:gd name="connsiteY9" fmla="*/ 524107 h 665356"/>
                  <a:gd name="connsiteX10" fmla="*/ 535259 w 631903"/>
                  <a:gd name="connsiteY10" fmla="*/ 527824 h 665356"/>
                  <a:gd name="connsiteX11" fmla="*/ 631903 w 631903"/>
                  <a:gd name="connsiteY11" fmla="*/ 353122 h 665356"/>
                  <a:gd name="connsiteX12" fmla="*/ 538976 w 631903"/>
                  <a:gd name="connsiteY12" fmla="*/ 193288 h 665356"/>
                  <a:gd name="connsiteX13" fmla="*/ 498088 w 631903"/>
                  <a:gd name="connsiteY13" fmla="*/ 167268 h 665356"/>
                  <a:gd name="connsiteX14" fmla="*/ 434898 w 631903"/>
                  <a:gd name="connsiteY14" fmla="*/ 200722 h 665356"/>
                  <a:gd name="connsiteX15" fmla="*/ 330820 w 631903"/>
                  <a:gd name="connsiteY15" fmla="*/ 96644 h 665356"/>
                  <a:gd name="connsiteX16" fmla="*/ 256478 w 631903"/>
                  <a:gd name="connsiteY16" fmla="*/ 81776 h 665356"/>
                  <a:gd name="connsiteX17" fmla="*/ 237893 w 631903"/>
                  <a:gd name="connsiteY17" fmla="*/ 14868 h 665356"/>
                  <a:gd name="connsiteX18" fmla="*/ 156117 w 631903"/>
                  <a:gd name="connsiteY18" fmla="*/ 0 h 665356"/>
                  <a:gd name="connsiteX19" fmla="*/ 55756 w 631903"/>
                  <a:gd name="connsiteY19" fmla="*/ 63190 h 665356"/>
                  <a:gd name="connsiteX20" fmla="*/ 66908 w 631903"/>
                  <a:gd name="connsiteY20" fmla="*/ 89210 h 665356"/>
                  <a:gd name="connsiteX21" fmla="*/ 3717 w 631903"/>
                  <a:gd name="connsiteY21" fmla="*/ 163551 h 665356"/>
                  <a:gd name="connsiteX22" fmla="*/ 0 w 631903"/>
                  <a:gd name="connsiteY22" fmla="*/ 200722 h 665356"/>
                  <a:gd name="connsiteX23" fmla="*/ 197005 w 631903"/>
                  <a:gd name="connsiteY23" fmla="*/ 449766 h 665356"/>
                  <a:gd name="connsiteX24" fmla="*/ 171567 w 631903"/>
                  <a:gd name="connsiteY24" fmla="*/ 519345 h 665356"/>
                  <a:gd name="connsiteX25" fmla="*/ 163551 w 631903"/>
                  <a:gd name="connsiteY25" fmla="*/ 576146 h 665356"/>
                  <a:gd name="connsiteX0" fmla="*/ 163551 w 631903"/>
                  <a:gd name="connsiteY0" fmla="*/ 576146 h 665356"/>
                  <a:gd name="connsiteX1" fmla="*/ 137532 w 631903"/>
                  <a:gd name="connsiteY1" fmla="*/ 598449 h 665356"/>
                  <a:gd name="connsiteX2" fmla="*/ 230459 w 631903"/>
                  <a:gd name="connsiteY2" fmla="*/ 665356 h 665356"/>
                  <a:gd name="connsiteX3" fmla="*/ 256478 w 631903"/>
                  <a:gd name="connsiteY3" fmla="*/ 598449 h 665356"/>
                  <a:gd name="connsiteX4" fmla="*/ 283078 w 631903"/>
                  <a:gd name="connsiteY4" fmla="*/ 611691 h 665356"/>
                  <a:gd name="connsiteX5" fmla="*/ 299109 w 631903"/>
                  <a:gd name="connsiteY5" fmla="*/ 624236 h 665356"/>
                  <a:gd name="connsiteX6" fmla="*/ 330820 w 631903"/>
                  <a:gd name="connsiteY6" fmla="*/ 639337 h 665356"/>
                  <a:gd name="connsiteX7" fmla="*/ 390293 w 631903"/>
                  <a:gd name="connsiteY7" fmla="*/ 609600 h 665356"/>
                  <a:gd name="connsiteX8" fmla="*/ 427464 w 631903"/>
                  <a:gd name="connsiteY8" fmla="*/ 617034 h 665356"/>
                  <a:gd name="connsiteX9" fmla="*/ 468351 w 631903"/>
                  <a:gd name="connsiteY9" fmla="*/ 524107 h 665356"/>
                  <a:gd name="connsiteX10" fmla="*/ 535259 w 631903"/>
                  <a:gd name="connsiteY10" fmla="*/ 527824 h 665356"/>
                  <a:gd name="connsiteX11" fmla="*/ 631903 w 631903"/>
                  <a:gd name="connsiteY11" fmla="*/ 353122 h 665356"/>
                  <a:gd name="connsiteX12" fmla="*/ 538976 w 631903"/>
                  <a:gd name="connsiteY12" fmla="*/ 193288 h 665356"/>
                  <a:gd name="connsiteX13" fmla="*/ 498088 w 631903"/>
                  <a:gd name="connsiteY13" fmla="*/ 167268 h 665356"/>
                  <a:gd name="connsiteX14" fmla="*/ 434898 w 631903"/>
                  <a:gd name="connsiteY14" fmla="*/ 200722 h 665356"/>
                  <a:gd name="connsiteX15" fmla="*/ 330820 w 631903"/>
                  <a:gd name="connsiteY15" fmla="*/ 96644 h 665356"/>
                  <a:gd name="connsiteX16" fmla="*/ 256478 w 631903"/>
                  <a:gd name="connsiteY16" fmla="*/ 81776 h 665356"/>
                  <a:gd name="connsiteX17" fmla="*/ 237893 w 631903"/>
                  <a:gd name="connsiteY17" fmla="*/ 14868 h 665356"/>
                  <a:gd name="connsiteX18" fmla="*/ 156117 w 631903"/>
                  <a:gd name="connsiteY18" fmla="*/ 0 h 665356"/>
                  <a:gd name="connsiteX19" fmla="*/ 55756 w 631903"/>
                  <a:gd name="connsiteY19" fmla="*/ 63190 h 665356"/>
                  <a:gd name="connsiteX20" fmla="*/ 66908 w 631903"/>
                  <a:gd name="connsiteY20" fmla="*/ 89210 h 665356"/>
                  <a:gd name="connsiteX21" fmla="*/ 3717 w 631903"/>
                  <a:gd name="connsiteY21" fmla="*/ 163551 h 665356"/>
                  <a:gd name="connsiteX22" fmla="*/ 0 w 631903"/>
                  <a:gd name="connsiteY22" fmla="*/ 200722 h 665356"/>
                  <a:gd name="connsiteX23" fmla="*/ 197005 w 631903"/>
                  <a:gd name="connsiteY23" fmla="*/ 449766 h 665356"/>
                  <a:gd name="connsiteX24" fmla="*/ 171567 w 631903"/>
                  <a:gd name="connsiteY24" fmla="*/ 519345 h 665356"/>
                  <a:gd name="connsiteX25" fmla="*/ 163551 w 631903"/>
                  <a:gd name="connsiteY25" fmla="*/ 576146 h 665356"/>
                  <a:gd name="connsiteX0" fmla="*/ 163551 w 631903"/>
                  <a:gd name="connsiteY0" fmla="*/ 576146 h 665356"/>
                  <a:gd name="connsiteX1" fmla="*/ 137532 w 631903"/>
                  <a:gd name="connsiteY1" fmla="*/ 598449 h 665356"/>
                  <a:gd name="connsiteX2" fmla="*/ 230459 w 631903"/>
                  <a:gd name="connsiteY2" fmla="*/ 665356 h 665356"/>
                  <a:gd name="connsiteX3" fmla="*/ 256478 w 631903"/>
                  <a:gd name="connsiteY3" fmla="*/ 598449 h 665356"/>
                  <a:gd name="connsiteX4" fmla="*/ 283078 w 631903"/>
                  <a:gd name="connsiteY4" fmla="*/ 611691 h 665356"/>
                  <a:gd name="connsiteX5" fmla="*/ 299109 w 631903"/>
                  <a:gd name="connsiteY5" fmla="*/ 624236 h 665356"/>
                  <a:gd name="connsiteX6" fmla="*/ 330820 w 631903"/>
                  <a:gd name="connsiteY6" fmla="*/ 639337 h 665356"/>
                  <a:gd name="connsiteX7" fmla="*/ 390293 w 631903"/>
                  <a:gd name="connsiteY7" fmla="*/ 609600 h 665356"/>
                  <a:gd name="connsiteX8" fmla="*/ 427464 w 631903"/>
                  <a:gd name="connsiteY8" fmla="*/ 617034 h 665356"/>
                  <a:gd name="connsiteX9" fmla="*/ 465970 w 631903"/>
                  <a:gd name="connsiteY9" fmla="*/ 547920 h 665356"/>
                  <a:gd name="connsiteX10" fmla="*/ 535259 w 631903"/>
                  <a:gd name="connsiteY10" fmla="*/ 527824 h 665356"/>
                  <a:gd name="connsiteX11" fmla="*/ 631903 w 631903"/>
                  <a:gd name="connsiteY11" fmla="*/ 353122 h 665356"/>
                  <a:gd name="connsiteX12" fmla="*/ 538976 w 631903"/>
                  <a:gd name="connsiteY12" fmla="*/ 193288 h 665356"/>
                  <a:gd name="connsiteX13" fmla="*/ 498088 w 631903"/>
                  <a:gd name="connsiteY13" fmla="*/ 167268 h 665356"/>
                  <a:gd name="connsiteX14" fmla="*/ 434898 w 631903"/>
                  <a:gd name="connsiteY14" fmla="*/ 200722 h 665356"/>
                  <a:gd name="connsiteX15" fmla="*/ 330820 w 631903"/>
                  <a:gd name="connsiteY15" fmla="*/ 96644 h 665356"/>
                  <a:gd name="connsiteX16" fmla="*/ 256478 w 631903"/>
                  <a:gd name="connsiteY16" fmla="*/ 81776 h 665356"/>
                  <a:gd name="connsiteX17" fmla="*/ 237893 w 631903"/>
                  <a:gd name="connsiteY17" fmla="*/ 14868 h 665356"/>
                  <a:gd name="connsiteX18" fmla="*/ 156117 w 631903"/>
                  <a:gd name="connsiteY18" fmla="*/ 0 h 665356"/>
                  <a:gd name="connsiteX19" fmla="*/ 55756 w 631903"/>
                  <a:gd name="connsiteY19" fmla="*/ 63190 h 665356"/>
                  <a:gd name="connsiteX20" fmla="*/ 66908 w 631903"/>
                  <a:gd name="connsiteY20" fmla="*/ 89210 h 665356"/>
                  <a:gd name="connsiteX21" fmla="*/ 3717 w 631903"/>
                  <a:gd name="connsiteY21" fmla="*/ 163551 h 665356"/>
                  <a:gd name="connsiteX22" fmla="*/ 0 w 631903"/>
                  <a:gd name="connsiteY22" fmla="*/ 200722 h 665356"/>
                  <a:gd name="connsiteX23" fmla="*/ 197005 w 631903"/>
                  <a:gd name="connsiteY23" fmla="*/ 449766 h 665356"/>
                  <a:gd name="connsiteX24" fmla="*/ 171567 w 631903"/>
                  <a:gd name="connsiteY24" fmla="*/ 519345 h 665356"/>
                  <a:gd name="connsiteX25" fmla="*/ 163551 w 631903"/>
                  <a:gd name="connsiteY25" fmla="*/ 576146 h 665356"/>
                  <a:gd name="connsiteX0" fmla="*/ 163551 w 631903"/>
                  <a:gd name="connsiteY0" fmla="*/ 576146 h 665356"/>
                  <a:gd name="connsiteX1" fmla="*/ 137532 w 631903"/>
                  <a:gd name="connsiteY1" fmla="*/ 598449 h 665356"/>
                  <a:gd name="connsiteX2" fmla="*/ 230459 w 631903"/>
                  <a:gd name="connsiteY2" fmla="*/ 665356 h 665356"/>
                  <a:gd name="connsiteX3" fmla="*/ 256478 w 631903"/>
                  <a:gd name="connsiteY3" fmla="*/ 598449 h 665356"/>
                  <a:gd name="connsiteX4" fmla="*/ 283078 w 631903"/>
                  <a:gd name="connsiteY4" fmla="*/ 611691 h 665356"/>
                  <a:gd name="connsiteX5" fmla="*/ 299109 w 631903"/>
                  <a:gd name="connsiteY5" fmla="*/ 624236 h 665356"/>
                  <a:gd name="connsiteX6" fmla="*/ 330820 w 631903"/>
                  <a:gd name="connsiteY6" fmla="*/ 639337 h 665356"/>
                  <a:gd name="connsiteX7" fmla="*/ 390293 w 631903"/>
                  <a:gd name="connsiteY7" fmla="*/ 609600 h 665356"/>
                  <a:gd name="connsiteX8" fmla="*/ 427464 w 631903"/>
                  <a:gd name="connsiteY8" fmla="*/ 617034 h 665356"/>
                  <a:gd name="connsiteX9" fmla="*/ 465970 w 631903"/>
                  <a:gd name="connsiteY9" fmla="*/ 547920 h 665356"/>
                  <a:gd name="connsiteX10" fmla="*/ 535259 w 631903"/>
                  <a:gd name="connsiteY10" fmla="*/ 527824 h 665356"/>
                  <a:gd name="connsiteX11" fmla="*/ 631903 w 631903"/>
                  <a:gd name="connsiteY11" fmla="*/ 353122 h 665356"/>
                  <a:gd name="connsiteX12" fmla="*/ 538976 w 631903"/>
                  <a:gd name="connsiteY12" fmla="*/ 193288 h 665356"/>
                  <a:gd name="connsiteX13" fmla="*/ 498088 w 631903"/>
                  <a:gd name="connsiteY13" fmla="*/ 167268 h 665356"/>
                  <a:gd name="connsiteX14" fmla="*/ 434898 w 631903"/>
                  <a:gd name="connsiteY14" fmla="*/ 200722 h 665356"/>
                  <a:gd name="connsiteX15" fmla="*/ 330820 w 631903"/>
                  <a:gd name="connsiteY15" fmla="*/ 96644 h 665356"/>
                  <a:gd name="connsiteX16" fmla="*/ 256478 w 631903"/>
                  <a:gd name="connsiteY16" fmla="*/ 81776 h 665356"/>
                  <a:gd name="connsiteX17" fmla="*/ 237893 w 631903"/>
                  <a:gd name="connsiteY17" fmla="*/ 14868 h 665356"/>
                  <a:gd name="connsiteX18" fmla="*/ 156117 w 631903"/>
                  <a:gd name="connsiteY18" fmla="*/ 0 h 665356"/>
                  <a:gd name="connsiteX19" fmla="*/ 60518 w 631903"/>
                  <a:gd name="connsiteY19" fmla="*/ 44140 h 665356"/>
                  <a:gd name="connsiteX20" fmla="*/ 66908 w 631903"/>
                  <a:gd name="connsiteY20" fmla="*/ 89210 h 665356"/>
                  <a:gd name="connsiteX21" fmla="*/ 3717 w 631903"/>
                  <a:gd name="connsiteY21" fmla="*/ 163551 h 665356"/>
                  <a:gd name="connsiteX22" fmla="*/ 0 w 631903"/>
                  <a:gd name="connsiteY22" fmla="*/ 200722 h 665356"/>
                  <a:gd name="connsiteX23" fmla="*/ 197005 w 631903"/>
                  <a:gd name="connsiteY23" fmla="*/ 449766 h 665356"/>
                  <a:gd name="connsiteX24" fmla="*/ 171567 w 631903"/>
                  <a:gd name="connsiteY24" fmla="*/ 519345 h 665356"/>
                  <a:gd name="connsiteX25" fmla="*/ 163551 w 631903"/>
                  <a:gd name="connsiteY25" fmla="*/ 576146 h 665356"/>
                  <a:gd name="connsiteX0" fmla="*/ 163551 w 631903"/>
                  <a:gd name="connsiteY0" fmla="*/ 576146 h 665356"/>
                  <a:gd name="connsiteX1" fmla="*/ 137532 w 631903"/>
                  <a:gd name="connsiteY1" fmla="*/ 598449 h 665356"/>
                  <a:gd name="connsiteX2" fmla="*/ 230459 w 631903"/>
                  <a:gd name="connsiteY2" fmla="*/ 665356 h 665356"/>
                  <a:gd name="connsiteX3" fmla="*/ 256478 w 631903"/>
                  <a:gd name="connsiteY3" fmla="*/ 598449 h 665356"/>
                  <a:gd name="connsiteX4" fmla="*/ 283078 w 631903"/>
                  <a:gd name="connsiteY4" fmla="*/ 611691 h 665356"/>
                  <a:gd name="connsiteX5" fmla="*/ 299109 w 631903"/>
                  <a:gd name="connsiteY5" fmla="*/ 624236 h 665356"/>
                  <a:gd name="connsiteX6" fmla="*/ 330820 w 631903"/>
                  <a:gd name="connsiteY6" fmla="*/ 639337 h 665356"/>
                  <a:gd name="connsiteX7" fmla="*/ 390293 w 631903"/>
                  <a:gd name="connsiteY7" fmla="*/ 609600 h 665356"/>
                  <a:gd name="connsiteX8" fmla="*/ 427464 w 631903"/>
                  <a:gd name="connsiteY8" fmla="*/ 617034 h 665356"/>
                  <a:gd name="connsiteX9" fmla="*/ 465970 w 631903"/>
                  <a:gd name="connsiteY9" fmla="*/ 547920 h 665356"/>
                  <a:gd name="connsiteX10" fmla="*/ 535259 w 631903"/>
                  <a:gd name="connsiteY10" fmla="*/ 527824 h 665356"/>
                  <a:gd name="connsiteX11" fmla="*/ 631903 w 631903"/>
                  <a:gd name="connsiteY11" fmla="*/ 353122 h 665356"/>
                  <a:gd name="connsiteX12" fmla="*/ 538976 w 631903"/>
                  <a:gd name="connsiteY12" fmla="*/ 193288 h 665356"/>
                  <a:gd name="connsiteX13" fmla="*/ 498088 w 631903"/>
                  <a:gd name="connsiteY13" fmla="*/ 167268 h 665356"/>
                  <a:gd name="connsiteX14" fmla="*/ 434898 w 631903"/>
                  <a:gd name="connsiteY14" fmla="*/ 200722 h 665356"/>
                  <a:gd name="connsiteX15" fmla="*/ 330820 w 631903"/>
                  <a:gd name="connsiteY15" fmla="*/ 96644 h 665356"/>
                  <a:gd name="connsiteX16" fmla="*/ 256478 w 631903"/>
                  <a:gd name="connsiteY16" fmla="*/ 81776 h 665356"/>
                  <a:gd name="connsiteX17" fmla="*/ 245036 w 631903"/>
                  <a:gd name="connsiteY17" fmla="*/ 2962 h 665356"/>
                  <a:gd name="connsiteX18" fmla="*/ 156117 w 631903"/>
                  <a:gd name="connsiteY18" fmla="*/ 0 h 665356"/>
                  <a:gd name="connsiteX19" fmla="*/ 60518 w 631903"/>
                  <a:gd name="connsiteY19" fmla="*/ 44140 h 665356"/>
                  <a:gd name="connsiteX20" fmla="*/ 66908 w 631903"/>
                  <a:gd name="connsiteY20" fmla="*/ 89210 h 665356"/>
                  <a:gd name="connsiteX21" fmla="*/ 3717 w 631903"/>
                  <a:gd name="connsiteY21" fmla="*/ 163551 h 665356"/>
                  <a:gd name="connsiteX22" fmla="*/ 0 w 631903"/>
                  <a:gd name="connsiteY22" fmla="*/ 200722 h 665356"/>
                  <a:gd name="connsiteX23" fmla="*/ 197005 w 631903"/>
                  <a:gd name="connsiteY23" fmla="*/ 449766 h 665356"/>
                  <a:gd name="connsiteX24" fmla="*/ 171567 w 631903"/>
                  <a:gd name="connsiteY24" fmla="*/ 519345 h 665356"/>
                  <a:gd name="connsiteX25" fmla="*/ 163551 w 631903"/>
                  <a:gd name="connsiteY25" fmla="*/ 576146 h 665356"/>
                  <a:gd name="connsiteX0" fmla="*/ 163551 w 631903"/>
                  <a:gd name="connsiteY0" fmla="*/ 585671 h 674881"/>
                  <a:gd name="connsiteX1" fmla="*/ 137532 w 631903"/>
                  <a:gd name="connsiteY1" fmla="*/ 607974 h 674881"/>
                  <a:gd name="connsiteX2" fmla="*/ 230459 w 631903"/>
                  <a:gd name="connsiteY2" fmla="*/ 674881 h 674881"/>
                  <a:gd name="connsiteX3" fmla="*/ 256478 w 631903"/>
                  <a:gd name="connsiteY3" fmla="*/ 607974 h 674881"/>
                  <a:gd name="connsiteX4" fmla="*/ 283078 w 631903"/>
                  <a:gd name="connsiteY4" fmla="*/ 621216 h 674881"/>
                  <a:gd name="connsiteX5" fmla="*/ 299109 w 631903"/>
                  <a:gd name="connsiteY5" fmla="*/ 633761 h 674881"/>
                  <a:gd name="connsiteX6" fmla="*/ 330820 w 631903"/>
                  <a:gd name="connsiteY6" fmla="*/ 648862 h 674881"/>
                  <a:gd name="connsiteX7" fmla="*/ 390293 w 631903"/>
                  <a:gd name="connsiteY7" fmla="*/ 619125 h 674881"/>
                  <a:gd name="connsiteX8" fmla="*/ 427464 w 631903"/>
                  <a:gd name="connsiteY8" fmla="*/ 626559 h 674881"/>
                  <a:gd name="connsiteX9" fmla="*/ 465970 w 631903"/>
                  <a:gd name="connsiteY9" fmla="*/ 557445 h 674881"/>
                  <a:gd name="connsiteX10" fmla="*/ 535259 w 631903"/>
                  <a:gd name="connsiteY10" fmla="*/ 537349 h 674881"/>
                  <a:gd name="connsiteX11" fmla="*/ 631903 w 631903"/>
                  <a:gd name="connsiteY11" fmla="*/ 362647 h 674881"/>
                  <a:gd name="connsiteX12" fmla="*/ 538976 w 631903"/>
                  <a:gd name="connsiteY12" fmla="*/ 202813 h 674881"/>
                  <a:gd name="connsiteX13" fmla="*/ 498088 w 631903"/>
                  <a:gd name="connsiteY13" fmla="*/ 176793 h 674881"/>
                  <a:gd name="connsiteX14" fmla="*/ 434898 w 631903"/>
                  <a:gd name="connsiteY14" fmla="*/ 210247 h 674881"/>
                  <a:gd name="connsiteX15" fmla="*/ 330820 w 631903"/>
                  <a:gd name="connsiteY15" fmla="*/ 106169 h 674881"/>
                  <a:gd name="connsiteX16" fmla="*/ 256478 w 631903"/>
                  <a:gd name="connsiteY16" fmla="*/ 91301 h 674881"/>
                  <a:gd name="connsiteX17" fmla="*/ 245036 w 631903"/>
                  <a:gd name="connsiteY17" fmla="*/ 12487 h 674881"/>
                  <a:gd name="connsiteX18" fmla="*/ 156117 w 631903"/>
                  <a:gd name="connsiteY18" fmla="*/ 0 h 674881"/>
                  <a:gd name="connsiteX19" fmla="*/ 60518 w 631903"/>
                  <a:gd name="connsiteY19" fmla="*/ 53665 h 674881"/>
                  <a:gd name="connsiteX20" fmla="*/ 66908 w 631903"/>
                  <a:gd name="connsiteY20" fmla="*/ 98735 h 674881"/>
                  <a:gd name="connsiteX21" fmla="*/ 3717 w 631903"/>
                  <a:gd name="connsiteY21" fmla="*/ 173076 h 674881"/>
                  <a:gd name="connsiteX22" fmla="*/ 0 w 631903"/>
                  <a:gd name="connsiteY22" fmla="*/ 210247 h 674881"/>
                  <a:gd name="connsiteX23" fmla="*/ 197005 w 631903"/>
                  <a:gd name="connsiteY23" fmla="*/ 459291 h 674881"/>
                  <a:gd name="connsiteX24" fmla="*/ 171567 w 631903"/>
                  <a:gd name="connsiteY24" fmla="*/ 528870 h 674881"/>
                  <a:gd name="connsiteX25" fmla="*/ 163551 w 631903"/>
                  <a:gd name="connsiteY25" fmla="*/ 585671 h 674881"/>
                  <a:gd name="connsiteX0" fmla="*/ 163551 w 631903"/>
                  <a:gd name="connsiteY0" fmla="*/ 585671 h 674881"/>
                  <a:gd name="connsiteX1" fmla="*/ 137532 w 631903"/>
                  <a:gd name="connsiteY1" fmla="*/ 607974 h 674881"/>
                  <a:gd name="connsiteX2" fmla="*/ 230459 w 631903"/>
                  <a:gd name="connsiteY2" fmla="*/ 674881 h 674881"/>
                  <a:gd name="connsiteX3" fmla="*/ 256478 w 631903"/>
                  <a:gd name="connsiteY3" fmla="*/ 607974 h 674881"/>
                  <a:gd name="connsiteX4" fmla="*/ 283078 w 631903"/>
                  <a:gd name="connsiteY4" fmla="*/ 621216 h 674881"/>
                  <a:gd name="connsiteX5" fmla="*/ 299109 w 631903"/>
                  <a:gd name="connsiteY5" fmla="*/ 633761 h 674881"/>
                  <a:gd name="connsiteX6" fmla="*/ 330820 w 631903"/>
                  <a:gd name="connsiteY6" fmla="*/ 648862 h 674881"/>
                  <a:gd name="connsiteX7" fmla="*/ 390293 w 631903"/>
                  <a:gd name="connsiteY7" fmla="*/ 619125 h 674881"/>
                  <a:gd name="connsiteX8" fmla="*/ 427464 w 631903"/>
                  <a:gd name="connsiteY8" fmla="*/ 626559 h 674881"/>
                  <a:gd name="connsiteX9" fmla="*/ 465970 w 631903"/>
                  <a:gd name="connsiteY9" fmla="*/ 557445 h 674881"/>
                  <a:gd name="connsiteX10" fmla="*/ 535259 w 631903"/>
                  <a:gd name="connsiteY10" fmla="*/ 537349 h 674881"/>
                  <a:gd name="connsiteX11" fmla="*/ 631903 w 631903"/>
                  <a:gd name="connsiteY11" fmla="*/ 362647 h 674881"/>
                  <a:gd name="connsiteX12" fmla="*/ 548501 w 631903"/>
                  <a:gd name="connsiteY12" fmla="*/ 198050 h 674881"/>
                  <a:gd name="connsiteX13" fmla="*/ 498088 w 631903"/>
                  <a:gd name="connsiteY13" fmla="*/ 176793 h 674881"/>
                  <a:gd name="connsiteX14" fmla="*/ 434898 w 631903"/>
                  <a:gd name="connsiteY14" fmla="*/ 210247 h 674881"/>
                  <a:gd name="connsiteX15" fmla="*/ 330820 w 631903"/>
                  <a:gd name="connsiteY15" fmla="*/ 106169 h 674881"/>
                  <a:gd name="connsiteX16" fmla="*/ 256478 w 631903"/>
                  <a:gd name="connsiteY16" fmla="*/ 91301 h 674881"/>
                  <a:gd name="connsiteX17" fmla="*/ 245036 w 631903"/>
                  <a:gd name="connsiteY17" fmla="*/ 12487 h 674881"/>
                  <a:gd name="connsiteX18" fmla="*/ 156117 w 631903"/>
                  <a:gd name="connsiteY18" fmla="*/ 0 h 674881"/>
                  <a:gd name="connsiteX19" fmla="*/ 60518 w 631903"/>
                  <a:gd name="connsiteY19" fmla="*/ 53665 h 674881"/>
                  <a:gd name="connsiteX20" fmla="*/ 66908 w 631903"/>
                  <a:gd name="connsiteY20" fmla="*/ 98735 h 674881"/>
                  <a:gd name="connsiteX21" fmla="*/ 3717 w 631903"/>
                  <a:gd name="connsiteY21" fmla="*/ 173076 h 674881"/>
                  <a:gd name="connsiteX22" fmla="*/ 0 w 631903"/>
                  <a:gd name="connsiteY22" fmla="*/ 210247 h 674881"/>
                  <a:gd name="connsiteX23" fmla="*/ 197005 w 631903"/>
                  <a:gd name="connsiteY23" fmla="*/ 459291 h 674881"/>
                  <a:gd name="connsiteX24" fmla="*/ 171567 w 631903"/>
                  <a:gd name="connsiteY24" fmla="*/ 528870 h 674881"/>
                  <a:gd name="connsiteX25" fmla="*/ 163551 w 631903"/>
                  <a:gd name="connsiteY25" fmla="*/ 585671 h 674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1903" h="674881">
                    <a:moveTo>
                      <a:pt x="163551" y="585671"/>
                    </a:moveTo>
                    <a:lnTo>
                      <a:pt x="137532" y="607974"/>
                    </a:lnTo>
                    <a:lnTo>
                      <a:pt x="230459" y="674881"/>
                    </a:lnTo>
                    <a:lnTo>
                      <a:pt x="256478" y="607974"/>
                    </a:lnTo>
                    <a:lnTo>
                      <a:pt x="283078" y="621216"/>
                    </a:lnTo>
                    <a:cubicBezTo>
                      <a:pt x="286040" y="621429"/>
                      <a:pt x="296147" y="633548"/>
                      <a:pt x="299109" y="633761"/>
                    </a:cubicBezTo>
                    <a:lnTo>
                      <a:pt x="330820" y="648862"/>
                    </a:lnTo>
                    <a:lnTo>
                      <a:pt x="390293" y="619125"/>
                    </a:lnTo>
                    <a:lnTo>
                      <a:pt x="427464" y="626559"/>
                    </a:lnTo>
                    <a:lnTo>
                      <a:pt x="465970" y="557445"/>
                    </a:lnTo>
                    <a:lnTo>
                      <a:pt x="535259" y="537349"/>
                    </a:lnTo>
                    <a:lnTo>
                      <a:pt x="631903" y="362647"/>
                    </a:lnTo>
                    <a:lnTo>
                      <a:pt x="548501" y="198050"/>
                    </a:lnTo>
                    <a:lnTo>
                      <a:pt x="498088" y="176793"/>
                    </a:lnTo>
                    <a:lnTo>
                      <a:pt x="434898" y="210247"/>
                    </a:lnTo>
                    <a:lnTo>
                      <a:pt x="330820" y="106169"/>
                    </a:lnTo>
                    <a:lnTo>
                      <a:pt x="256478" y="91301"/>
                    </a:lnTo>
                    <a:lnTo>
                      <a:pt x="245036" y="12487"/>
                    </a:lnTo>
                    <a:lnTo>
                      <a:pt x="156117" y="0"/>
                    </a:lnTo>
                    <a:lnTo>
                      <a:pt x="60518" y="53665"/>
                    </a:lnTo>
                    <a:lnTo>
                      <a:pt x="66908" y="98735"/>
                    </a:lnTo>
                    <a:lnTo>
                      <a:pt x="3717" y="173076"/>
                    </a:lnTo>
                    <a:lnTo>
                      <a:pt x="0" y="210247"/>
                    </a:lnTo>
                    <a:lnTo>
                      <a:pt x="197005" y="459291"/>
                    </a:lnTo>
                    <a:lnTo>
                      <a:pt x="171567" y="528870"/>
                    </a:lnTo>
                    <a:lnTo>
                      <a:pt x="163551" y="585671"/>
                    </a:lnTo>
                    <a:close/>
                  </a:path>
                </a:pathLst>
              </a:cu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72" name="Freeform 47"/>
              <p:cNvSpPr/>
              <p:nvPr/>
            </p:nvSpPr>
            <p:spPr>
              <a:xfrm>
                <a:off x="5710917" y="4256638"/>
                <a:ext cx="646112" cy="1204913"/>
              </a:xfrm>
              <a:custGeom>
                <a:avLst/>
                <a:gdLst>
                  <a:gd name="connsiteX0" fmla="*/ 0 w 646771"/>
                  <a:gd name="connsiteY0" fmla="*/ 130097 h 1204331"/>
                  <a:gd name="connsiteX1" fmla="*/ 234176 w 646771"/>
                  <a:gd name="connsiteY1" fmla="*/ 646770 h 1204331"/>
                  <a:gd name="connsiteX2" fmla="*/ 234176 w 646771"/>
                  <a:gd name="connsiteY2" fmla="*/ 732263 h 1204331"/>
                  <a:gd name="connsiteX3" fmla="*/ 174703 w 646771"/>
                  <a:gd name="connsiteY3" fmla="*/ 758282 h 1204331"/>
                  <a:gd name="connsiteX4" fmla="*/ 115229 w 646771"/>
                  <a:gd name="connsiteY4" fmla="*/ 769434 h 1204331"/>
                  <a:gd name="connsiteX5" fmla="*/ 130098 w 646771"/>
                  <a:gd name="connsiteY5" fmla="*/ 854926 h 1204331"/>
                  <a:gd name="connsiteX6" fmla="*/ 170986 w 646771"/>
                  <a:gd name="connsiteY6" fmla="*/ 903248 h 1204331"/>
                  <a:gd name="connsiteX7" fmla="*/ 66908 w 646771"/>
                  <a:gd name="connsiteY7" fmla="*/ 1029629 h 1204331"/>
                  <a:gd name="connsiteX8" fmla="*/ 48322 w 646771"/>
                  <a:gd name="connsiteY8" fmla="*/ 1103970 h 1204331"/>
                  <a:gd name="connsiteX9" fmla="*/ 92927 w 646771"/>
                  <a:gd name="connsiteY9" fmla="*/ 1133707 h 1204331"/>
                  <a:gd name="connsiteX10" fmla="*/ 92927 w 646771"/>
                  <a:gd name="connsiteY10" fmla="*/ 1204331 h 1204331"/>
                  <a:gd name="connsiteX11" fmla="*/ 223025 w 646771"/>
                  <a:gd name="connsiteY11" fmla="*/ 1159726 h 1204331"/>
                  <a:gd name="connsiteX12" fmla="*/ 267629 w 646771"/>
                  <a:gd name="connsiteY12" fmla="*/ 1174595 h 1204331"/>
                  <a:gd name="connsiteX13" fmla="*/ 293649 w 646771"/>
                  <a:gd name="connsiteY13" fmla="*/ 1037063 h 1204331"/>
                  <a:gd name="connsiteX14" fmla="*/ 371708 w 646771"/>
                  <a:gd name="connsiteY14" fmla="*/ 977590 h 1204331"/>
                  <a:gd name="connsiteX15" fmla="*/ 390293 w 646771"/>
                  <a:gd name="connsiteY15" fmla="*/ 977590 h 1204331"/>
                  <a:gd name="connsiteX16" fmla="*/ 431181 w 646771"/>
                  <a:gd name="connsiteY16" fmla="*/ 791736 h 1204331"/>
                  <a:gd name="connsiteX17" fmla="*/ 394010 w 646771"/>
                  <a:gd name="connsiteY17" fmla="*/ 702526 h 1204331"/>
                  <a:gd name="connsiteX18" fmla="*/ 505522 w 646771"/>
                  <a:gd name="connsiteY18" fmla="*/ 613317 h 1204331"/>
                  <a:gd name="connsiteX19" fmla="*/ 646771 w 646771"/>
                  <a:gd name="connsiteY19" fmla="*/ 594731 h 1204331"/>
                  <a:gd name="connsiteX20" fmla="*/ 646771 w 646771"/>
                  <a:gd name="connsiteY20" fmla="*/ 553843 h 1204331"/>
                  <a:gd name="connsiteX21" fmla="*/ 628186 w 646771"/>
                  <a:gd name="connsiteY21" fmla="*/ 338253 h 1204331"/>
                  <a:gd name="connsiteX22" fmla="*/ 446049 w 646771"/>
                  <a:gd name="connsiteY22" fmla="*/ 230458 h 1204331"/>
                  <a:gd name="connsiteX23" fmla="*/ 334537 w 646771"/>
                  <a:gd name="connsiteY23" fmla="*/ 215590 h 1204331"/>
                  <a:gd name="connsiteX24" fmla="*/ 327103 w 646771"/>
                  <a:gd name="connsiteY24" fmla="*/ 167268 h 1204331"/>
                  <a:gd name="connsiteX25" fmla="*/ 375425 w 646771"/>
                  <a:gd name="connsiteY25" fmla="*/ 115229 h 1204331"/>
                  <a:gd name="connsiteX26" fmla="*/ 323386 w 646771"/>
                  <a:gd name="connsiteY26" fmla="*/ 0 h 1204331"/>
                  <a:gd name="connsiteX27" fmla="*/ 263912 w 646771"/>
                  <a:gd name="connsiteY27" fmla="*/ 7434 h 1204331"/>
                  <a:gd name="connsiteX28" fmla="*/ 226742 w 646771"/>
                  <a:gd name="connsiteY28" fmla="*/ 89209 h 1204331"/>
                  <a:gd name="connsiteX29" fmla="*/ 185854 w 646771"/>
                  <a:gd name="connsiteY29" fmla="*/ 78058 h 1204331"/>
                  <a:gd name="connsiteX30" fmla="*/ 118947 w 646771"/>
                  <a:gd name="connsiteY30" fmla="*/ 107795 h 1204331"/>
                  <a:gd name="connsiteX31" fmla="*/ 74342 w 646771"/>
                  <a:gd name="connsiteY31" fmla="*/ 66907 h 1204331"/>
                  <a:gd name="connsiteX32" fmla="*/ 55756 w 646771"/>
                  <a:gd name="connsiteY32" fmla="*/ 66907 h 1204331"/>
                  <a:gd name="connsiteX33" fmla="*/ 0 w 646771"/>
                  <a:gd name="connsiteY33" fmla="*/ 130097 h 120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46771" h="1204331">
                    <a:moveTo>
                      <a:pt x="0" y="130097"/>
                    </a:moveTo>
                    <a:lnTo>
                      <a:pt x="234176" y="646770"/>
                    </a:lnTo>
                    <a:lnTo>
                      <a:pt x="234176" y="732263"/>
                    </a:lnTo>
                    <a:lnTo>
                      <a:pt x="174703" y="758282"/>
                    </a:lnTo>
                    <a:lnTo>
                      <a:pt x="115229" y="769434"/>
                    </a:lnTo>
                    <a:lnTo>
                      <a:pt x="130098" y="854926"/>
                    </a:lnTo>
                    <a:lnTo>
                      <a:pt x="170986" y="903248"/>
                    </a:lnTo>
                    <a:lnTo>
                      <a:pt x="66908" y="1029629"/>
                    </a:lnTo>
                    <a:lnTo>
                      <a:pt x="48322" y="1103970"/>
                    </a:lnTo>
                    <a:lnTo>
                      <a:pt x="92927" y="1133707"/>
                    </a:lnTo>
                    <a:lnTo>
                      <a:pt x="92927" y="1204331"/>
                    </a:lnTo>
                    <a:lnTo>
                      <a:pt x="223025" y="1159726"/>
                    </a:lnTo>
                    <a:lnTo>
                      <a:pt x="267629" y="1174595"/>
                    </a:lnTo>
                    <a:lnTo>
                      <a:pt x="293649" y="1037063"/>
                    </a:lnTo>
                    <a:lnTo>
                      <a:pt x="371708" y="977590"/>
                    </a:lnTo>
                    <a:lnTo>
                      <a:pt x="390293" y="977590"/>
                    </a:lnTo>
                    <a:lnTo>
                      <a:pt x="431181" y="791736"/>
                    </a:lnTo>
                    <a:lnTo>
                      <a:pt x="394010" y="702526"/>
                    </a:lnTo>
                    <a:lnTo>
                      <a:pt x="505522" y="613317"/>
                    </a:lnTo>
                    <a:lnTo>
                      <a:pt x="646771" y="594731"/>
                    </a:lnTo>
                    <a:lnTo>
                      <a:pt x="646771" y="553843"/>
                    </a:lnTo>
                    <a:lnTo>
                      <a:pt x="628186" y="338253"/>
                    </a:lnTo>
                    <a:lnTo>
                      <a:pt x="446049" y="230458"/>
                    </a:lnTo>
                    <a:lnTo>
                      <a:pt x="334537" y="215590"/>
                    </a:lnTo>
                    <a:lnTo>
                      <a:pt x="327103" y="167268"/>
                    </a:lnTo>
                    <a:lnTo>
                      <a:pt x="375425" y="115229"/>
                    </a:lnTo>
                    <a:lnTo>
                      <a:pt x="323386" y="0"/>
                    </a:lnTo>
                    <a:lnTo>
                      <a:pt x="263912" y="7434"/>
                    </a:lnTo>
                    <a:lnTo>
                      <a:pt x="226742" y="89209"/>
                    </a:lnTo>
                    <a:lnTo>
                      <a:pt x="185854" y="78058"/>
                    </a:lnTo>
                    <a:lnTo>
                      <a:pt x="118947" y="107795"/>
                    </a:lnTo>
                    <a:lnTo>
                      <a:pt x="74342" y="66907"/>
                    </a:lnTo>
                    <a:lnTo>
                      <a:pt x="55756" y="66907"/>
                    </a:lnTo>
                    <a:lnTo>
                      <a:pt x="0" y="130097"/>
                    </a:lnTo>
                    <a:close/>
                  </a:path>
                </a:pathLst>
              </a:cu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endParaRPr lang="en-GB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</p:grpSp>
        <p:sp>
          <p:nvSpPr>
            <p:cNvPr id="45" name="Freeform 24"/>
            <p:cNvSpPr/>
            <p:nvPr/>
          </p:nvSpPr>
          <p:spPr>
            <a:xfrm>
              <a:off x="3349217" y="620688"/>
              <a:ext cx="748800" cy="784800"/>
            </a:xfrm>
            <a:custGeom>
              <a:avLst/>
              <a:gdLst>
                <a:gd name="connsiteX0" fmla="*/ 189570 w 743414"/>
                <a:gd name="connsiteY0" fmla="*/ 743414 h 784302"/>
                <a:gd name="connsiteX1" fmla="*/ 237892 w 743414"/>
                <a:gd name="connsiteY1" fmla="*/ 784302 h 784302"/>
                <a:gd name="connsiteX2" fmla="*/ 319668 w 743414"/>
                <a:gd name="connsiteY2" fmla="*/ 750849 h 784302"/>
                <a:gd name="connsiteX3" fmla="*/ 334536 w 743414"/>
                <a:gd name="connsiteY3" fmla="*/ 665356 h 784302"/>
                <a:gd name="connsiteX4" fmla="*/ 438614 w 743414"/>
                <a:gd name="connsiteY4" fmla="*/ 605883 h 784302"/>
                <a:gd name="connsiteX5" fmla="*/ 527824 w 743414"/>
                <a:gd name="connsiteY5" fmla="*/ 665356 h 784302"/>
                <a:gd name="connsiteX6" fmla="*/ 520390 w 743414"/>
                <a:gd name="connsiteY6" fmla="*/ 568712 h 784302"/>
                <a:gd name="connsiteX7" fmla="*/ 583580 w 743414"/>
                <a:gd name="connsiteY7" fmla="*/ 546410 h 784302"/>
                <a:gd name="connsiteX8" fmla="*/ 587297 w 743414"/>
                <a:gd name="connsiteY8" fmla="*/ 483219 h 784302"/>
                <a:gd name="connsiteX9" fmla="*/ 546409 w 743414"/>
                <a:gd name="connsiteY9" fmla="*/ 442331 h 784302"/>
                <a:gd name="connsiteX10" fmla="*/ 568712 w 743414"/>
                <a:gd name="connsiteY10" fmla="*/ 367990 h 784302"/>
                <a:gd name="connsiteX11" fmla="*/ 546409 w 743414"/>
                <a:gd name="connsiteY11" fmla="*/ 338253 h 784302"/>
                <a:gd name="connsiteX12" fmla="*/ 643053 w 743414"/>
                <a:gd name="connsiteY12" fmla="*/ 256478 h 784302"/>
                <a:gd name="connsiteX13" fmla="*/ 683941 w 743414"/>
                <a:gd name="connsiteY13" fmla="*/ 260195 h 784302"/>
                <a:gd name="connsiteX14" fmla="*/ 743414 w 743414"/>
                <a:gd name="connsiteY14" fmla="*/ 208156 h 784302"/>
                <a:gd name="connsiteX15" fmla="*/ 683941 w 743414"/>
                <a:gd name="connsiteY15" fmla="*/ 167268 h 784302"/>
                <a:gd name="connsiteX16" fmla="*/ 676507 w 743414"/>
                <a:gd name="connsiteY16" fmla="*/ 126380 h 784302"/>
                <a:gd name="connsiteX17" fmla="*/ 624468 w 743414"/>
                <a:gd name="connsiteY17" fmla="*/ 48322 h 784302"/>
                <a:gd name="connsiteX18" fmla="*/ 624468 w 743414"/>
                <a:gd name="connsiteY18" fmla="*/ 0 h 784302"/>
                <a:gd name="connsiteX19" fmla="*/ 494370 w 743414"/>
                <a:gd name="connsiteY19" fmla="*/ 74341 h 784302"/>
                <a:gd name="connsiteX20" fmla="*/ 349404 w 743414"/>
                <a:gd name="connsiteY20" fmla="*/ 44605 h 784302"/>
                <a:gd name="connsiteX21" fmla="*/ 263912 w 743414"/>
                <a:gd name="connsiteY21" fmla="*/ 81775 h 784302"/>
                <a:gd name="connsiteX22" fmla="*/ 193287 w 743414"/>
                <a:gd name="connsiteY22" fmla="*/ 174702 h 784302"/>
                <a:gd name="connsiteX23" fmla="*/ 92926 w 743414"/>
                <a:gd name="connsiteY23" fmla="*/ 137531 h 784302"/>
                <a:gd name="connsiteX24" fmla="*/ 11151 w 743414"/>
                <a:gd name="connsiteY24" fmla="*/ 174702 h 784302"/>
                <a:gd name="connsiteX25" fmla="*/ 0 w 743414"/>
                <a:gd name="connsiteY25" fmla="*/ 304800 h 784302"/>
                <a:gd name="connsiteX26" fmla="*/ 89209 w 743414"/>
                <a:gd name="connsiteY26" fmla="*/ 364273 h 784302"/>
                <a:gd name="connsiteX27" fmla="*/ 85492 w 743414"/>
                <a:gd name="connsiteY27" fmla="*/ 423746 h 784302"/>
                <a:gd name="connsiteX28" fmla="*/ 48322 w 743414"/>
                <a:gd name="connsiteY28" fmla="*/ 475785 h 784302"/>
                <a:gd name="connsiteX29" fmla="*/ 89209 w 743414"/>
                <a:gd name="connsiteY29" fmla="*/ 509239 h 784302"/>
                <a:gd name="connsiteX30" fmla="*/ 85492 w 743414"/>
                <a:gd name="connsiteY30" fmla="*/ 568712 h 784302"/>
                <a:gd name="connsiteX31" fmla="*/ 44604 w 743414"/>
                <a:gd name="connsiteY31" fmla="*/ 643053 h 784302"/>
                <a:gd name="connsiteX32" fmla="*/ 70624 w 743414"/>
                <a:gd name="connsiteY32" fmla="*/ 706244 h 784302"/>
                <a:gd name="connsiteX33" fmla="*/ 189570 w 743414"/>
                <a:gd name="connsiteY33" fmla="*/ 743414 h 78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43414" h="784302">
                  <a:moveTo>
                    <a:pt x="189570" y="743414"/>
                  </a:moveTo>
                  <a:lnTo>
                    <a:pt x="237892" y="784302"/>
                  </a:lnTo>
                  <a:lnTo>
                    <a:pt x="319668" y="750849"/>
                  </a:lnTo>
                  <a:lnTo>
                    <a:pt x="334536" y="665356"/>
                  </a:lnTo>
                  <a:lnTo>
                    <a:pt x="438614" y="605883"/>
                  </a:lnTo>
                  <a:lnTo>
                    <a:pt x="527824" y="665356"/>
                  </a:lnTo>
                  <a:lnTo>
                    <a:pt x="520390" y="568712"/>
                  </a:lnTo>
                  <a:lnTo>
                    <a:pt x="583580" y="546410"/>
                  </a:lnTo>
                  <a:lnTo>
                    <a:pt x="587297" y="483219"/>
                  </a:lnTo>
                  <a:lnTo>
                    <a:pt x="546409" y="442331"/>
                  </a:lnTo>
                  <a:lnTo>
                    <a:pt x="568712" y="367990"/>
                  </a:lnTo>
                  <a:lnTo>
                    <a:pt x="546409" y="338253"/>
                  </a:lnTo>
                  <a:lnTo>
                    <a:pt x="643053" y="256478"/>
                  </a:lnTo>
                  <a:lnTo>
                    <a:pt x="683941" y="260195"/>
                  </a:lnTo>
                  <a:lnTo>
                    <a:pt x="743414" y="208156"/>
                  </a:lnTo>
                  <a:lnTo>
                    <a:pt x="683941" y="167268"/>
                  </a:lnTo>
                  <a:lnTo>
                    <a:pt x="676507" y="126380"/>
                  </a:lnTo>
                  <a:lnTo>
                    <a:pt x="624468" y="48322"/>
                  </a:lnTo>
                  <a:lnTo>
                    <a:pt x="624468" y="0"/>
                  </a:lnTo>
                  <a:lnTo>
                    <a:pt x="494370" y="74341"/>
                  </a:lnTo>
                  <a:lnTo>
                    <a:pt x="349404" y="44605"/>
                  </a:lnTo>
                  <a:lnTo>
                    <a:pt x="263912" y="81775"/>
                  </a:lnTo>
                  <a:lnTo>
                    <a:pt x="193287" y="174702"/>
                  </a:lnTo>
                  <a:lnTo>
                    <a:pt x="92926" y="137531"/>
                  </a:lnTo>
                  <a:lnTo>
                    <a:pt x="11151" y="174702"/>
                  </a:lnTo>
                  <a:lnTo>
                    <a:pt x="0" y="304800"/>
                  </a:lnTo>
                  <a:lnTo>
                    <a:pt x="89209" y="364273"/>
                  </a:lnTo>
                  <a:lnTo>
                    <a:pt x="85492" y="423746"/>
                  </a:lnTo>
                  <a:lnTo>
                    <a:pt x="48322" y="475785"/>
                  </a:lnTo>
                  <a:lnTo>
                    <a:pt x="89209" y="509239"/>
                  </a:lnTo>
                  <a:lnTo>
                    <a:pt x="85492" y="568712"/>
                  </a:lnTo>
                  <a:lnTo>
                    <a:pt x="44604" y="643053"/>
                  </a:lnTo>
                  <a:lnTo>
                    <a:pt x="70624" y="706244"/>
                  </a:lnTo>
                  <a:lnTo>
                    <a:pt x="189570" y="743414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>
                <a:solidFill>
                  <a:prstClr val="white"/>
                </a:solidFill>
                <a:ea typeface="ＭＳ Ｐゴシック" charset="-128"/>
              </a:endParaRPr>
            </a:p>
          </p:txBody>
        </p:sp>
        <p:cxnSp>
          <p:nvCxnSpPr>
            <p:cNvPr id="46" name="Straight Arrow Connector 55"/>
            <p:cNvCxnSpPr/>
            <p:nvPr/>
          </p:nvCxnSpPr>
          <p:spPr>
            <a:xfrm flipV="1">
              <a:off x="2453367" y="1431950"/>
              <a:ext cx="668337" cy="19685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56"/>
            <p:cNvCxnSpPr/>
            <p:nvPr/>
          </p:nvCxnSpPr>
          <p:spPr>
            <a:xfrm flipH="1" flipV="1">
              <a:off x="2503344" y="1872523"/>
              <a:ext cx="845873" cy="116317"/>
            </a:xfrm>
            <a:prstGeom prst="straightConnector1">
              <a:avLst/>
            </a:prstGeom>
            <a:ln w="28575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59"/>
            <p:cNvCxnSpPr/>
            <p:nvPr/>
          </p:nvCxnSpPr>
          <p:spPr>
            <a:xfrm flipH="1" flipV="1">
              <a:off x="5884906" y="4149080"/>
              <a:ext cx="149067" cy="38109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60"/>
            <p:cNvCxnSpPr/>
            <p:nvPr/>
          </p:nvCxnSpPr>
          <p:spPr>
            <a:xfrm flipV="1">
              <a:off x="3882117" y="1431950"/>
              <a:ext cx="111125" cy="505351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65"/>
            <p:cNvCxnSpPr/>
            <p:nvPr/>
          </p:nvCxnSpPr>
          <p:spPr>
            <a:xfrm>
              <a:off x="5413359" y="4049469"/>
              <a:ext cx="38277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77"/>
            <p:cNvCxnSpPr/>
            <p:nvPr/>
          </p:nvCxnSpPr>
          <p:spPr>
            <a:xfrm flipH="1" flipV="1">
              <a:off x="3802746" y="2756064"/>
              <a:ext cx="478434" cy="9126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79"/>
            <p:cNvCxnSpPr/>
            <p:nvPr/>
          </p:nvCxnSpPr>
          <p:spPr>
            <a:xfrm flipV="1">
              <a:off x="3725292" y="2086526"/>
              <a:ext cx="265910" cy="53020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64"/>
            <p:cNvCxnSpPr/>
            <p:nvPr/>
          </p:nvCxnSpPr>
          <p:spPr>
            <a:xfrm flipH="1">
              <a:off x="5892646" y="3703618"/>
              <a:ext cx="96838" cy="39499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ttangolo 74"/>
          <p:cNvSpPr/>
          <p:nvPr/>
        </p:nvSpPr>
        <p:spPr>
          <a:xfrm>
            <a:off x="425248" y="4791699"/>
            <a:ext cx="8395224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Identification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main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R&amp;I needs </a:t>
            </a:r>
          </a:p>
          <a:p>
            <a:pPr algn="just">
              <a:buFont typeface="Wingdings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Promoting IT priorities inside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funding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programs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9" name="Gruppo 88"/>
          <p:cNvGrpSpPr/>
          <p:nvPr/>
        </p:nvGrpSpPr>
        <p:grpSpPr>
          <a:xfrm>
            <a:off x="6312354" y="2341151"/>
            <a:ext cx="2856323" cy="2499795"/>
            <a:chOff x="4283681" y="2773472"/>
            <a:chExt cx="4479293" cy="3775071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83681" y="2877943"/>
              <a:ext cx="1593892" cy="2257097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5219" y="4370283"/>
              <a:ext cx="1608352" cy="2178260"/>
            </a:xfrm>
            <a:prstGeom prst="rect">
              <a:avLst/>
            </a:prstGeom>
          </p:spPr>
        </p:pic>
        <p:pic>
          <p:nvPicPr>
            <p:cNvPr id="74" name="Immagine 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9278" y="2773472"/>
              <a:ext cx="1638693" cy="1869786"/>
            </a:xfrm>
            <a:prstGeom prst="rect">
              <a:avLst/>
            </a:prstGeom>
          </p:spPr>
        </p:pic>
        <p:pic>
          <p:nvPicPr>
            <p:cNvPr id="77" name="Immagine 7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577" y="4031521"/>
              <a:ext cx="1980397" cy="1381672"/>
            </a:xfrm>
            <a:prstGeom prst="rect">
              <a:avLst/>
            </a:prstGeom>
          </p:spPr>
        </p:pic>
      </p:grpSp>
      <p:grpSp>
        <p:nvGrpSpPr>
          <p:cNvPr id="88" name="Gruppo 87"/>
          <p:cNvGrpSpPr/>
          <p:nvPr/>
        </p:nvGrpSpPr>
        <p:grpSpPr>
          <a:xfrm>
            <a:off x="6084168" y="1043995"/>
            <a:ext cx="3168353" cy="1305509"/>
            <a:chOff x="4578985" y="1145081"/>
            <a:chExt cx="4418170" cy="1776780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985" y="1145081"/>
              <a:ext cx="1716749" cy="83517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2" name="Rettangolo 81"/>
            <p:cNvSpPr/>
            <p:nvPr/>
          </p:nvSpPr>
          <p:spPr>
            <a:xfrm>
              <a:off x="6927789" y="1281990"/>
              <a:ext cx="2069366" cy="499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/>
                <a:t>Ministero </a:t>
              </a:r>
              <a:r>
                <a:rPr lang="it-IT" sz="1100" dirty="0" smtClean="0"/>
                <a:t>dello</a:t>
              </a:r>
            </a:p>
            <a:p>
              <a:r>
                <a:rPr lang="it-IT" sz="1100" dirty="0" smtClean="0"/>
                <a:t> </a:t>
              </a:r>
              <a:r>
                <a:rPr lang="it-IT" sz="1100" dirty="0"/>
                <a:t>sviluppo economico</a:t>
              </a:r>
            </a:p>
          </p:txBody>
        </p:sp>
        <p:pic>
          <p:nvPicPr>
            <p:cNvPr id="83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8" t="248" r="65260" b="31371"/>
            <a:stretch/>
          </p:blipFill>
          <p:spPr bwMode="auto">
            <a:xfrm>
              <a:off x="6451534" y="1181191"/>
              <a:ext cx="576064" cy="650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Segnaposto contenuto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985" y="2092719"/>
              <a:ext cx="1716749" cy="82914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</p:pic>
        <p:sp>
          <p:nvSpPr>
            <p:cNvPr id="86" name="Rettangolo 85"/>
            <p:cNvSpPr/>
            <p:nvPr/>
          </p:nvSpPr>
          <p:spPr>
            <a:xfrm>
              <a:off x="6504586" y="1145082"/>
              <a:ext cx="2291743" cy="80787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pic>
          <p:nvPicPr>
            <p:cNvPr id="87" name="Immagine 8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078" y="2092719"/>
              <a:ext cx="1448250" cy="825333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</p:grpSp>
      <p:sp>
        <p:nvSpPr>
          <p:cNvPr id="90" name="Rettangolo 89"/>
          <p:cNvSpPr/>
          <p:nvPr/>
        </p:nvSpPr>
        <p:spPr>
          <a:xfrm>
            <a:off x="2025193" y="3157638"/>
            <a:ext cx="36876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Promotion of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territorial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macro-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regional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sinergies</a:t>
            </a:r>
            <a:endParaRPr lang="it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ttangolo 90"/>
          <p:cNvSpPr/>
          <p:nvPr/>
        </p:nvSpPr>
        <p:spPr>
          <a:xfrm>
            <a:off x="409483" y="5866141"/>
            <a:ext cx="8476510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Promoting the participation of Italian public and private stakeholders in regional, national and EU funding  programs</a:t>
            </a:r>
          </a:p>
        </p:txBody>
      </p:sp>
      <p:sp>
        <p:nvSpPr>
          <p:cNvPr id="92" name="Rettangolo 91"/>
          <p:cNvSpPr/>
          <p:nvPr/>
        </p:nvSpPr>
        <p:spPr>
          <a:xfrm>
            <a:off x="1993336" y="206111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Inspiring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policies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strategies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R&amp;D</a:t>
            </a:r>
          </a:p>
        </p:txBody>
      </p:sp>
    </p:spTree>
    <p:extLst>
      <p:ext uri="{BB962C8B-B14F-4D97-AF65-F5344CB8AC3E}">
        <p14:creationId xmlns:p14="http://schemas.microsoft.com/office/powerpoint/2010/main" val="420212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" grpId="0" animBg="1"/>
      <p:bldP spid="90" grpId="0"/>
      <p:bldP spid="9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580767" y="1514248"/>
            <a:ext cx="4638675" cy="4841875"/>
            <a:chOff x="4439047" y="1657912"/>
            <a:chExt cx="4638675" cy="4841875"/>
          </a:xfrm>
        </p:grpSpPr>
        <p:pic>
          <p:nvPicPr>
            <p:cNvPr id="8" name="Picture 113" descr="Carte-Europ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047" y="1657912"/>
              <a:ext cx="4638675" cy="484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urved Up Arrow 8"/>
            <p:cNvSpPr/>
            <p:nvPr/>
          </p:nvSpPr>
          <p:spPr>
            <a:xfrm rot="3644197">
              <a:off x="5494497" y="4931796"/>
              <a:ext cx="1764845" cy="494717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0" name="Curved Up Arrow 9"/>
            <p:cNvSpPr/>
            <p:nvPr/>
          </p:nvSpPr>
          <p:spPr>
            <a:xfrm rot="15308564">
              <a:off x="6595326" y="5157359"/>
              <a:ext cx="713047" cy="296031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1" name="Curved Up Arrow 10"/>
            <p:cNvSpPr/>
            <p:nvPr/>
          </p:nvSpPr>
          <p:spPr>
            <a:xfrm rot="14356719">
              <a:off x="6178575" y="4423751"/>
              <a:ext cx="887130" cy="305646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pic>
        <p:nvPicPr>
          <p:cNvPr id="12" name="Immagine 5" descr="fascia_alt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717" y="31080"/>
            <a:ext cx="9143678" cy="18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tangolo 2"/>
          <p:cNvSpPr/>
          <p:nvPr/>
        </p:nvSpPr>
        <p:spPr>
          <a:xfrm>
            <a:off x="1634834" y="70718"/>
            <a:ext cx="5817486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Bioeconomy</a:t>
            </a:r>
            <a:r>
              <a:rPr lang="en-US" sz="5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</a:rPr>
              <a:t> in Europe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90" y="2112590"/>
            <a:ext cx="3176722" cy="3460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838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6850" y="981075"/>
            <a:ext cx="8748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The end of an era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grpSp>
        <p:nvGrpSpPr>
          <p:cNvPr id="53251" name="Group 5"/>
          <p:cNvGrpSpPr>
            <a:grpSpLocks/>
          </p:cNvGrpSpPr>
          <p:nvPr/>
        </p:nvGrpSpPr>
        <p:grpSpPr bwMode="auto">
          <a:xfrm>
            <a:off x="0" y="-26988"/>
            <a:ext cx="9144000" cy="771526"/>
            <a:chOff x="0" y="743"/>
            <a:chExt cx="5760" cy="486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0" y="743"/>
              <a:ext cx="5760" cy="482"/>
            </a:xfrm>
            <a:prstGeom prst="rect">
              <a:avLst/>
            </a:prstGeom>
            <a:solidFill>
              <a:srgbClr val="91BCE5"/>
            </a:solidFill>
            <a:ln w="9525">
              <a:solidFill>
                <a:srgbClr val="85BCE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53254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" y="743"/>
              <a:ext cx="156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1666875"/>
            <a:ext cx="77374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98475" y="5805264"/>
            <a:ext cx="7673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“The </a:t>
            </a:r>
            <a:r>
              <a:rPr lang="en-US" sz="2000" b="1" dirty="0"/>
              <a:t>Stone Age didn't end because we ran out of </a:t>
            </a:r>
            <a:r>
              <a:rPr lang="en-US" sz="2000" b="1" dirty="0" smtClean="0"/>
              <a:t>stones”, </a:t>
            </a:r>
            <a:r>
              <a:rPr lang="en-US" sz="1600" b="1" dirty="0" smtClean="0"/>
              <a:t>Yamani, 1973</a:t>
            </a:r>
            <a:endParaRPr lang="it-IT" sz="16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195736" y="0"/>
            <a:ext cx="188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Mario Bonaccorso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0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01938"/>
            <a:ext cx="4403725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CasellaDiTesto 1"/>
          <p:cNvSpPr txBox="1">
            <a:spLocks noChangeArrowheads="1"/>
          </p:cNvSpPr>
          <p:nvPr/>
        </p:nvSpPr>
        <p:spPr bwMode="auto">
          <a:xfrm>
            <a:off x="268288" y="1125538"/>
            <a:ext cx="4383087" cy="1708150"/>
          </a:xfrm>
          <a:prstGeom prst="rect">
            <a:avLst/>
          </a:prstGeom>
          <a:solidFill>
            <a:srgbClr val="B0E9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80 Miliardi € (2014-2020)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900" b="1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3.8 Miliardi € per i settori di ricerca della filiera bioeconomia</a:t>
            </a:r>
          </a:p>
        </p:txBody>
      </p:sp>
      <p:pic>
        <p:nvPicPr>
          <p:cNvPr id="14340" name="Picture 5" descr="Screen Shot 2014-05-01 at 09.06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519238"/>
            <a:ext cx="347345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651375" y="1211263"/>
            <a:ext cx="4475163" cy="1570037"/>
          </a:xfrm>
          <a:prstGeom prst="rect">
            <a:avLst/>
          </a:prstGeom>
          <a:solidFill>
            <a:srgbClr val="B0E993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kern="0" dirty="0">
                <a:solidFill>
                  <a:sysClr val="windowText" lastClr="000000"/>
                </a:solidFill>
              </a:rPr>
              <a:t>Specifici per l’innovazione dell’industria per la </a:t>
            </a:r>
            <a:r>
              <a:rPr lang="it-IT" b="1" kern="0" dirty="0" err="1">
                <a:solidFill>
                  <a:sysClr val="windowText" lastClr="000000"/>
                </a:solidFill>
              </a:rPr>
              <a:t>bio</a:t>
            </a:r>
            <a:r>
              <a:rPr lang="it-IT" b="1" kern="0" dirty="0">
                <a:solidFill>
                  <a:sysClr val="windowText" lastClr="000000"/>
                </a:solidFill>
              </a:rPr>
              <a:t>-economia: € 3.7 Miliardi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kern="0" dirty="0">
                <a:solidFill>
                  <a:sysClr val="windowText" lastClr="000000"/>
                </a:solidFill>
              </a:rPr>
              <a:t> (1/3 pubblico, 2/3 privato)</a:t>
            </a:r>
          </a:p>
        </p:txBody>
      </p:sp>
      <p:sp>
        <p:nvSpPr>
          <p:cNvPr id="14342" name="CasellaDiTesto 6"/>
          <p:cNvSpPr txBox="1">
            <a:spLocks noChangeArrowheads="1"/>
          </p:cNvSpPr>
          <p:nvPr/>
        </p:nvSpPr>
        <p:spPr bwMode="auto">
          <a:xfrm flipH="1">
            <a:off x="468313" y="312738"/>
            <a:ext cx="8526462" cy="83026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bg1"/>
                </a:solidFill>
              </a:rPr>
              <a:t>Come raggiungere una crescita intelligente, sostenibile ed inclusiva? Investendo in ricerca ed innovazione</a:t>
            </a:r>
          </a:p>
        </p:txBody>
      </p:sp>
    </p:spTree>
    <p:extLst>
      <p:ext uri="{BB962C8B-B14F-4D97-AF65-F5344CB8AC3E}">
        <p14:creationId xmlns:p14="http://schemas.microsoft.com/office/powerpoint/2010/main" val="4039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title"/>
          </p:nvPr>
        </p:nvSpPr>
        <p:spPr bwMode="auto">
          <a:xfrm>
            <a:off x="-653373" y="5883635"/>
            <a:ext cx="7732440" cy="974365"/>
          </a:xfrm>
          <a:noFill/>
          <a:extLst/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</a:rPr>
              <a:t>Horizon 2020: three pillars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3563938" y="1844675"/>
            <a:ext cx="2016125" cy="15843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Excellent science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2555875" y="3644900"/>
            <a:ext cx="2000250" cy="15843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Industrial leadership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643438" y="3644900"/>
            <a:ext cx="1933575" cy="15843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Societal challenges</a:t>
            </a:r>
            <a:endParaRPr lang="en-GB" dirty="0"/>
          </a:p>
        </p:txBody>
      </p:sp>
      <p:sp>
        <p:nvSpPr>
          <p:cNvPr id="7" name="TextBox 14"/>
          <p:cNvSpPr txBox="1"/>
          <p:nvPr/>
        </p:nvSpPr>
        <p:spPr>
          <a:xfrm>
            <a:off x="3707611" y="1876762"/>
            <a:ext cx="1635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DE" sz="2000" b="1" dirty="0" smtClean="0">
                <a:solidFill>
                  <a:srgbClr val="000000"/>
                </a:solidFill>
                <a:latin typeface="Verdana" pitchFamily="32" charset="0"/>
              </a:rPr>
              <a:t>€ 24.4 </a:t>
            </a:r>
            <a:r>
              <a:rPr lang="de-DE" sz="2000" b="1" dirty="0" err="1" smtClean="0">
                <a:solidFill>
                  <a:srgbClr val="000000"/>
                </a:solidFill>
                <a:latin typeface="Verdana" pitchFamily="32" charset="0"/>
              </a:rPr>
              <a:t>bln</a:t>
            </a:r>
            <a:endParaRPr lang="en-GB" sz="2000" b="1" dirty="0">
              <a:solidFill>
                <a:srgbClr val="000000"/>
              </a:solidFill>
              <a:latin typeface="Verdana" pitchFamily="32" charset="0"/>
            </a:endParaRPr>
          </a:p>
        </p:txBody>
      </p:sp>
      <p:sp>
        <p:nvSpPr>
          <p:cNvPr id="8" name="TextBox 14"/>
          <p:cNvSpPr txBox="1"/>
          <p:nvPr/>
        </p:nvSpPr>
        <p:spPr>
          <a:xfrm>
            <a:off x="4715723" y="4901098"/>
            <a:ext cx="1635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DE" sz="2000" b="1" dirty="0" smtClean="0">
                <a:solidFill>
                  <a:srgbClr val="000000"/>
                </a:solidFill>
                <a:latin typeface="Verdana" pitchFamily="32" charset="0"/>
              </a:rPr>
              <a:t>€ 29.7 </a:t>
            </a:r>
            <a:r>
              <a:rPr lang="de-DE" sz="2000" b="1" dirty="0" err="1" smtClean="0">
                <a:solidFill>
                  <a:srgbClr val="000000"/>
                </a:solidFill>
                <a:latin typeface="Verdana" pitchFamily="32" charset="0"/>
              </a:rPr>
              <a:t>bln</a:t>
            </a:r>
            <a:endParaRPr lang="en-GB" sz="2000" b="1" dirty="0">
              <a:solidFill>
                <a:srgbClr val="000000"/>
              </a:solidFill>
              <a:latin typeface="Verdana" pitchFamily="32" charset="0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2627784" y="4898656"/>
            <a:ext cx="1635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DE" sz="2000" b="1" dirty="0" smtClean="0">
                <a:solidFill>
                  <a:srgbClr val="000000"/>
                </a:solidFill>
                <a:latin typeface="Verdana" pitchFamily="32" charset="0"/>
              </a:rPr>
              <a:t>€ 17.0 </a:t>
            </a:r>
            <a:r>
              <a:rPr lang="de-DE" sz="2000" b="1" dirty="0" err="1" smtClean="0">
                <a:solidFill>
                  <a:srgbClr val="000000"/>
                </a:solidFill>
                <a:latin typeface="Verdana" pitchFamily="32" charset="0"/>
              </a:rPr>
              <a:t>bln</a:t>
            </a:r>
            <a:endParaRPr lang="en-GB" sz="2000" b="1" dirty="0">
              <a:solidFill>
                <a:srgbClr val="000000"/>
              </a:solidFill>
              <a:latin typeface="Verdana" pitchFamily="32" charset="0"/>
            </a:endParaRPr>
          </a:p>
        </p:txBody>
      </p:sp>
      <p:sp>
        <p:nvSpPr>
          <p:cNvPr id="12" name="Ovale 11"/>
          <p:cNvSpPr/>
          <p:nvPr/>
        </p:nvSpPr>
        <p:spPr bwMode="auto">
          <a:xfrm>
            <a:off x="4484118" y="3418890"/>
            <a:ext cx="2160240" cy="216024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it-IT" sz="7600" b="1" smtClean="0">
              <a:solidFill>
                <a:srgbClr val="FFFFFF"/>
              </a:solidFill>
              <a:latin typeface="Verdana" pitchFamily="32" charset="0"/>
            </a:endParaRPr>
          </a:p>
        </p:txBody>
      </p:sp>
      <p:pic>
        <p:nvPicPr>
          <p:cNvPr id="13" name="Picture 3" descr="BBI_Logo_official_sh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9067" y="3592765"/>
            <a:ext cx="1475655" cy="1812489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 bwMode="auto">
          <a:xfrm>
            <a:off x="2439542" y="3394196"/>
            <a:ext cx="2160240" cy="216024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it-IT" sz="7600" b="1" smtClean="0">
              <a:solidFill>
                <a:srgbClr val="FFFFFF"/>
              </a:solidFill>
              <a:latin typeface="Verdana" pitchFamily="32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 bwMode="auto">
          <a:xfrm>
            <a:off x="1475656" y="207257"/>
            <a:ext cx="6850088" cy="868363"/>
          </a:xfrm>
          <a:prstGeom prst="rect">
            <a:avLst/>
          </a:prstGeom>
          <a:extLst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defTabSz="449263">
              <a:buClr>
                <a:srgbClr val="000000"/>
              </a:buClr>
              <a:buSzPct val="100000"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  <a:t>Horizon 2020,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  <a:t> 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EU Commission R&amp;I funding programme (~79 </a:t>
            </a:r>
            <a:r>
              <a:rPr lang="en-GB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</a:t>
            </a:r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2014-2020)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2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GB" altLang="en-US" sz="7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0466" name="Picture 2" descr="yourprezi_Page_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713038"/>
            <a:ext cx="2209800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7" name="Picture 3" descr="yourprezi_Page_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7638" y="2386013"/>
            <a:ext cx="2185987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8" name="Picture 4" descr="yourprezi_Page_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6100" y="2281238"/>
            <a:ext cx="21939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9" name="Picture 5" descr="yourprezi_Page_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8538" y="2060575"/>
            <a:ext cx="2330450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0" name="Picture 6" descr="yourprezi_Page_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1650" y="1771650"/>
            <a:ext cx="2185988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9" descr="yourprezi_Page_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8475" y="908050"/>
            <a:ext cx="2330450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3"/>
          <p:cNvSpPr txBox="1">
            <a:spLocks/>
          </p:cNvSpPr>
          <p:nvPr/>
        </p:nvSpPr>
        <p:spPr bwMode="auto">
          <a:xfrm>
            <a:off x="12700" y="404664"/>
            <a:ext cx="8229600" cy="868362"/>
          </a:xfrm>
          <a:prstGeom prst="rect">
            <a:avLst/>
          </a:prstGeom>
          <a:noFill/>
          <a:extLst/>
        </p:spPr>
        <p:txBody>
          <a:bodyPr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000" b="1">
                <a:solidFill>
                  <a:srgbClr val="0F5494"/>
                </a:solidFill>
                <a:latin typeface="Verdana" pitchFamily="32" charset="0"/>
                <a:ea typeface="MS Gothic" charset="-128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000" b="1">
                <a:solidFill>
                  <a:srgbClr val="0F5494"/>
                </a:solidFill>
                <a:latin typeface="Verdana" pitchFamily="32" charset="0"/>
                <a:ea typeface="MS Gothic" charset="-128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000" b="1">
                <a:solidFill>
                  <a:srgbClr val="0F5494"/>
                </a:solidFill>
                <a:latin typeface="Verdana" pitchFamily="32" charset="0"/>
                <a:ea typeface="MS Gothic" charset="-128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000" b="1">
                <a:solidFill>
                  <a:srgbClr val="0F5494"/>
                </a:solidFill>
                <a:latin typeface="Verdana" pitchFamily="32" charset="0"/>
                <a:ea typeface="MS Gothic" charset="-128"/>
              </a:defRPr>
            </a:lvl5pPr>
            <a:lvl6pPr marL="25146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000" b="1">
                <a:solidFill>
                  <a:srgbClr val="0F5494"/>
                </a:solidFill>
                <a:latin typeface="Verdana" pitchFamily="32" charset="0"/>
                <a:ea typeface="MS Gothic" charset="-128"/>
              </a:defRPr>
            </a:lvl6pPr>
            <a:lvl7pPr marL="29718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000" b="1">
                <a:solidFill>
                  <a:srgbClr val="0F5494"/>
                </a:solidFill>
                <a:latin typeface="Verdana" pitchFamily="32" charset="0"/>
                <a:ea typeface="MS Gothic" charset="-128"/>
              </a:defRPr>
            </a:lvl7pPr>
            <a:lvl8pPr marL="3429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000" b="1">
                <a:solidFill>
                  <a:srgbClr val="0F5494"/>
                </a:solidFill>
                <a:latin typeface="Verdana" pitchFamily="32" charset="0"/>
                <a:ea typeface="MS Gothic" charset="-128"/>
              </a:defRPr>
            </a:lvl8pPr>
            <a:lvl9pPr marL="3886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000" b="1">
                <a:solidFill>
                  <a:srgbClr val="0F5494"/>
                </a:solidFill>
                <a:latin typeface="Verdana" pitchFamily="32" charset="0"/>
                <a:ea typeface="MS Gothic" charset="-128"/>
              </a:defRPr>
            </a:lvl9pPr>
          </a:lstStyle>
          <a:p>
            <a:pPr eaLnBrk="1" hangingPunct="1">
              <a:defRPr/>
            </a:pPr>
            <a:r>
              <a:rPr lang="en-GB" kern="0" dirty="0"/>
              <a:t/>
            </a:r>
            <a:br>
              <a:rPr lang="en-GB" kern="0" dirty="0"/>
            </a:br>
            <a:r>
              <a:rPr lang="en-GB" sz="2400" kern="0" dirty="0">
                <a:latin typeface="+mn-lt"/>
              </a:rPr>
              <a:t>Societal challenges</a:t>
            </a:r>
          </a:p>
        </p:txBody>
      </p:sp>
      <p:graphicFrame>
        <p:nvGraphicFramePr>
          <p:cNvPr id="12" name="Group 40"/>
          <p:cNvGraphicFramePr>
            <a:graphicFrameLocks noGrp="1"/>
          </p:cNvGraphicFramePr>
          <p:nvPr/>
        </p:nvGraphicFramePr>
        <p:xfrm>
          <a:off x="-1588" y="3933825"/>
          <a:ext cx="9180513" cy="2924173"/>
        </p:xfrm>
        <a:graphic>
          <a:graphicData uri="http://schemas.openxmlformats.org/drawingml/2006/table">
            <a:tbl>
              <a:tblPr/>
              <a:tblGrid>
                <a:gridCol w="9180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748">
                <a:tc>
                  <a:txBody>
                    <a:bodyPr/>
                    <a:lstStyle/>
                    <a:p>
                      <a:pPr marL="72000" marR="0" lvl="0" indent="0" algn="l" defTabSz="5127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1. Health, demographic change and wellbeing (7.472 </a:t>
                      </a:r>
                      <a:r>
                        <a:rPr kumimoji="0" lang="en-GB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Bln</a:t>
                      </a: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)</a:t>
                      </a:r>
                    </a:p>
                  </a:txBody>
                  <a:tcPr marL="89999" marR="89999" marT="46781" marB="46781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655">
                <a:tc>
                  <a:txBody>
                    <a:bodyPr/>
                    <a:lstStyle/>
                    <a:p>
                      <a:pPr marL="72000" marR="0" lvl="0" indent="0" algn="l" defTabSz="5127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2. Food security, sustainable agriculture and forestry, marine and maritime and inland water research, and the </a:t>
                      </a:r>
                      <a:r>
                        <a:rPr kumimoji="0" lang="en-GB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bioeconomy</a:t>
                      </a: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 (3.851 </a:t>
                      </a:r>
                      <a:r>
                        <a:rPr kumimoji="0" lang="en-GB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Bln</a:t>
                      </a: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)</a:t>
                      </a:r>
                    </a:p>
                  </a:txBody>
                  <a:tcPr marL="89999" marR="89999" marT="46781" marB="46781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754">
                <a:tc>
                  <a:txBody>
                    <a:bodyPr/>
                    <a:lstStyle/>
                    <a:p>
                      <a:pPr marL="72000" marR="0" lvl="0" indent="0" algn="l" defTabSz="5127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3. Secure, clean and efficient energy (5.931 </a:t>
                      </a:r>
                      <a:r>
                        <a:rPr kumimoji="0" lang="en-GB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Bln</a:t>
                      </a: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)</a:t>
                      </a:r>
                    </a:p>
                  </a:txBody>
                  <a:tcPr marL="89999" marR="89999" marT="46781" marB="46781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754">
                <a:tc>
                  <a:txBody>
                    <a:bodyPr/>
                    <a:lstStyle/>
                    <a:p>
                      <a:pPr marL="72000" marR="0" lvl="0" indent="0" algn="l" defTabSz="5127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4. Smart, green and integrated transport (6.339 </a:t>
                      </a:r>
                      <a:r>
                        <a:rPr kumimoji="0" lang="en-GB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Bln</a:t>
                      </a: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)</a:t>
                      </a:r>
                    </a:p>
                  </a:txBody>
                  <a:tcPr marL="89999" marR="89999" marT="46781" marB="46781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754">
                <a:tc>
                  <a:txBody>
                    <a:bodyPr/>
                    <a:lstStyle/>
                    <a:p>
                      <a:pPr marL="72000" marR="0" lvl="0" indent="0" algn="l" defTabSz="5127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5. Climate action, resource efficiency and raw materials (3.081 </a:t>
                      </a:r>
                      <a:r>
                        <a:rPr kumimoji="0" lang="en-GB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Bln</a:t>
                      </a: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)</a:t>
                      </a:r>
                    </a:p>
                  </a:txBody>
                  <a:tcPr marL="89999" marR="89999" marT="46781" marB="46781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754">
                <a:tc>
                  <a:txBody>
                    <a:bodyPr/>
                    <a:lstStyle/>
                    <a:p>
                      <a:pPr marL="72000" marR="0" lvl="0" indent="0" algn="l" defTabSz="5127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6. Inclusive, innovative and reflective societies (1.310 </a:t>
                      </a:r>
                      <a:r>
                        <a:rPr kumimoji="0" lang="en-GB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Bln</a:t>
                      </a: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)</a:t>
                      </a:r>
                    </a:p>
                  </a:txBody>
                  <a:tcPr marL="89999" marR="89999" marT="46781" marB="46781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754">
                <a:tc>
                  <a:txBody>
                    <a:bodyPr/>
                    <a:lstStyle/>
                    <a:p>
                      <a:pPr marL="72000" marR="0" lvl="0" indent="0" algn="l" defTabSz="5127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7. Secure societies (1.695 </a:t>
                      </a:r>
                      <a:r>
                        <a:rPr kumimoji="0" lang="en-GB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Bln</a:t>
                      </a: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Verdana" pitchFamily="32" charset="0"/>
                        </a:rPr>
                        <a:t>)</a:t>
                      </a:r>
                      <a:endParaRPr kumimoji="0" lang="en-GB" sz="1700" b="1" i="1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Verdana" pitchFamily="32" charset="0"/>
                      </a:endParaRPr>
                    </a:p>
                  </a:txBody>
                  <a:tcPr marL="89999" marR="89999" marT="46781" marB="46781" horzOverflow="overflow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" name="Rettangolo 12"/>
          <p:cNvSpPr/>
          <p:nvPr/>
        </p:nvSpPr>
        <p:spPr bwMode="auto">
          <a:xfrm>
            <a:off x="35496" y="4365104"/>
            <a:ext cx="9099756" cy="648072"/>
          </a:xfrm>
          <a:prstGeom prst="rect">
            <a:avLst/>
          </a:prstGeom>
          <a:solidFill>
            <a:srgbClr val="FF0000">
              <a:alpha val="10196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it-IT" sz="7600" b="1">
              <a:solidFill>
                <a:srgbClr val="FFFFFF"/>
              </a:solidFill>
              <a:latin typeface="Verdana" pitchFamily="32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 bwMode="auto">
          <a:xfrm>
            <a:off x="1034280" y="40357"/>
            <a:ext cx="8146232" cy="868363"/>
          </a:xfrm>
          <a:prstGeom prst="rect">
            <a:avLst/>
          </a:prstGeom>
          <a:extLst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defTabSz="449263">
              <a:buClr>
                <a:srgbClr val="000000"/>
              </a:buClr>
              <a:buSzPct val="100000"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  <a:t>Horizon 2020,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EU Commission R&amp;I funding programme (~79 </a:t>
            </a:r>
            <a:r>
              <a:rPr lang="en-GB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</a:t>
            </a: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2014-2020)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190471" name="Picture 7" descr="yourprezi_Page_2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088" y="1652588"/>
            <a:ext cx="2330450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2" name="Picture 8" descr="yourprezi_Page_2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88" y="1423988"/>
            <a:ext cx="2330450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 bwMode="auto">
          <a:xfrm>
            <a:off x="35496" y="5013176"/>
            <a:ext cx="9099756" cy="382066"/>
          </a:xfrm>
          <a:prstGeom prst="rect">
            <a:avLst/>
          </a:prstGeom>
          <a:solidFill>
            <a:schemeClr val="accent5">
              <a:lumMod val="50000"/>
              <a:alpha val="10196"/>
            </a:schemeClr>
          </a:solidFill>
          <a:ln w="38100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it-IT" sz="7600" b="1">
              <a:solidFill>
                <a:srgbClr val="FFFFFF"/>
              </a:solidFill>
              <a:latin typeface="Verdana" pitchFamily="32" charset="0"/>
            </a:endParaRPr>
          </a:p>
        </p:txBody>
      </p:sp>
      <p:sp>
        <p:nvSpPr>
          <p:cNvPr id="16" name="Rettangolo 15"/>
          <p:cNvSpPr/>
          <p:nvPr/>
        </p:nvSpPr>
        <p:spPr bwMode="auto">
          <a:xfrm>
            <a:off x="24986" y="5764665"/>
            <a:ext cx="9099756" cy="382066"/>
          </a:xfrm>
          <a:prstGeom prst="rect">
            <a:avLst/>
          </a:prstGeom>
          <a:solidFill>
            <a:schemeClr val="accent3">
              <a:lumMod val="50000"/>
              <a:alpha val="10196"/>
            </a:schemeClr>
          </a:solidFill>
          <a:ln w="381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it-IT" sz="7600" b="1">
              <a:solidFill>
                <a:srgbClr val="FFFFFF"/>
              </a:solidFill>
              <a:latin typeface="Verdan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8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4 1"/>
          <p:cNvCxnSpPr/>
          <p:nvPr/>
        </p:nvCxnSpPr>
        <p:spPr>
          <a:xfrm rot="5400000" flipH="1" flipV="1">
            <a:off x="1356220" y="2654264"/>
            <a:ext cx="1266825" cy="9525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sp>
        <p:nvSpPr>
          <p:cNvPr id="3" name="Ovale 2"/>
          <p:cNvSpPr/>
          <p:nvPr/>
        </p:nvSpPr>
        <p:spPr>
          <a:xfrm>
            <a:off x="720079" y="980728"/>
            <a:ext cx="2483768" cy="106246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 extrusionH="254000" prstMaterial="dkEdge">
            <a:bevelT w="508000"/>
            <a:bevelB w="2540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SC2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WP 2014-2015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709694" y="2214755"/>
            <a:ext cx="2520279" cy="497566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 extrusionH="254000" prstMaterial="dkEdge">
            <a:bevelT w="508000"/>
            <a:bevelB w="2540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0" kern="0" dirty="0" err="1">
                <a:solidFill>
                  <a:srgbClr val="FFFFFF"/>
                </a:solidFill>
                <a:latin typeface="Trebuchet MS"/>
                <a:ea typeface="+mn-ea"/>
              </a:rPr>
              <a:t>SFS-Sustainable</a:t>
            </a:r>
            <a:r>
              <a:rPr lang="it-IT" sz="1800" b="0" kern="0" dirty="0">
                <a:solidFill>
                  <a:srgbClr val="FFFFFF"/>
                </a:solidFill>
                <a:latin typeface="Trebuchet MS"/>
                <a:ea typeface="+mn-ea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Food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Security 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683568" y="2860530"/>
            <a:ext cx="2520280" cy="32113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 extrusionH="254000" prstMaterial="dkEdge">
            <a:bevelT w="508000"/>
            <a:bevelB w="2540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0" kern="0" dirty="0" err="1">
                <a:solidFill>
                  <a:srgbClr val="FFFFFF"/>
                </a:solidFill>
                <a:latin typeface="Trebuchet MS"/>
                <a:ea typeface="+mn-ea"/>
              </a:rPr>
              <a:t>BG-Blue</a:t>
            </a:r>
            <a:r>
              <a:rPr lang="it-IT" sz="1800" b="0" kern="0" dirty="0">
                <a:solidFill>
                  <a:srgbClr val="FFFFFF"/>
                </a:solidFill>
                <a:latin typeface="Trebuchet MS"/>
                <a:ea typeface="+mn-ea"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Growth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</a:p>
        </p:txBody>
      </p:sp>
      <p:cxnSp>
        <p:nvCxnSpPr>
          <p:cNvPr id="6" name="Connettore 4 45"/>
          <p:cNvCxnSpPr/>
          <p:nvPr/>
        </p:nvCxnSpPr>
        <p:spPr>
          <a:xfrm rot="16200000" flipV="1">
            <a:off x="3717066" y="2469756"/>
            <a:ext cx="1523914" cy="410296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Connettore 4 46"/>
          <p:cNvCxnSpPr/>
          <p:nvPr/>
        </p:nvCxnSpPr>
        <p:spPr>
          <a:xfrm rot="16200000" flipV="1">
            <a:off x="4137687" y="2061843"/>
            <a:ext cx="661902" cy="410296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" name="Connettore 4 47"/>
          <p:cNvCxnSpPr/>
          <p:nvPr/>
        </p:nvCxnSpPr>
        <p:spPr>
          <a:xfrm rot="16200000" flipV="1">
            <a:off x="3257418" y="2855020"/>
            <a:ext cx="2422440" cy="410296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Connettore 4 48"/>
          <p:cNvCxnSpPr/>
          <p:nvPr/>
        </p:nvCxnSpPr>
        <p:spPr>
          <a:xfrm rot="16200000" flipV="1">
            <a:off x="2743889" y="3422256"/>
            <a:ext cx="3428914" cy="410296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0" name="Rettangolo arrotondato 9"/>
          <p:cNvSpPr/>
          <p:nvPr/>
        </p:nvSpPr>
        <p:spPr>
          <a:xfrm>
            <a:off x="3807269" y="2093739"/>
            <a:ext cx="2740455" cy="700840"/>
          </a:xfrm>
          <a:prstGeom prst="roundRect">
            <a:avLst/>
          </a:prstGeom>
          <a:solidFill>
            <a:srgbClr val="077945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 extrusionH="254000" prstMaterial="dkEdge">
            <a:bevelT w="508000"/>
            <a:bevelB w="2540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SFS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– </a:t>
            </a:r>
            <a:r>
              <a:rPr kumimoji="0" lang="it-IT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Sustainable </a:t>
            </a:r>
            <a:r>
              <a:rPr kumimoji="0" lang="it-IT" sz="16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Food</a:t>
            </a:r>
            <a:r>
              <a:rPr kumimoji="0" lang="it-IT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Security 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– 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3821004" y="2846282"/>
            <a:ext cx="2740455" cy="70084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 extrusionH="254000" prstMaterial="dkEdge">
            <a:bevelT w="508000"/>
            <a:bevelB w="2540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BG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- </a:t>
            </a:r>
            <a:r>
              <a:rPr kumimoji="0" lang="it-IT" sz="16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Blue</a:t>
            </a:r>
            <a:r>
              <a:rPr kumimoji="0" lang="it-IT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it-IT" sz="160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Growth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3881184" y="4441089"/>
            <a:ext cx="2740455" cy="917673"/>
          </a:xfrm>
          <a:prstGeom prst="roundRect">
            <a:avLst/>
          </a:prstGeom>
          <a:solidFill>
            <a:srgbClr val="EBB304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 extrusionH="254000" prstMaterial="dkEdge">
            <a:bevelT w="508000"/>
            <a:bevelB w="2540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BE</a:t>
            </a:r>
            <a:r>
              <a:rPr kumimoji="0" lang="en-US" alt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– </a:t>
            </a:r>
            <a:r>
              <a:rPr kumimoji="0" lang="en-US" altLang="it-IT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Bio-based innovation for sustainable goods and services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3847769" y="3639983"/>
            <a:ext cx="2740455" cy="700840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 extrusionH="254000" prstMaterial="dkEdge">
            <a:bevelT w="508000"/>
            <a:bevelB w="254000"/>
          </a:sp3d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RUR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– </a:t>
            </a:r>
            <a:r>
              <a:rPr kumimoji="0" lang="it-IT" sz="16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Rural</a:t>
            </a:r>
            <a:r>
              <a:rPr kumimoji="0" lang="it-IT" sz="16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Renaissance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3419872" y="980728"/>
            <a:ext cx="2411760" cy="93676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 extrusionH="254000" prstMaterial="dkEdge">
            <a:bevelT w="508000"/>
            <a:bevelB w="2540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SC2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WP 2016-2017</a:t>
            </a:r>
          </a:p>
        </p:txBody>
      </p:sp>
      <p:sp>
        <p:nvSpPr>
          <p:cNvPr id="15" name="Esplosione 1 14"/>
          <p:cNvSpPr/>
          <p:nvPr/>
        </p:nvSpPr>
        <p:spPr>
          <a:xfrm>
            <a:off x="5973912" y="3979406"/>
            <a:ext cx="1316038" cy="666750"/>
          </a:xfrm>
          <a:prstGeom prst="irregularSeal1">
            <a:avLst/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7756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New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709693" y="3313215"/>
            <a:ext cx="2520280" cy="1055290"/>
          </a:xfrm>
          <a:prstGeom prst="roundRect">
            <a:avLst/>
          </a:prstGeom>
          <a:solidFill>
            <a:srgbClr val="FF99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 extrusionH="254000" prstMaterial="dkEdge">
            <a:bevelT w="508000"/>
            <a:bevelB w="2540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ISIB- Innovative, Sustainable and Inclusive </a:t>
            </a:r>
            <a:r>
              <a:rPr kumimoji="0" lang="en-US" altLang="it-IT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Bioeconomy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55576" y="450912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Budget:~ 450 M €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572000" y="542275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Budget: ~ 750 M € </a:t>
            </a:r>
          </a:p>
        </p:txBody>
      </p:sp>
      <p:sp>
        <p:nvSpPr>
          <p:cNvPr id="19" name="Title 3"/>
          <p:cNvSpPr txBox="1">
            <a:spLocks/>
          </p:cNvSpPr>
          <p:nvPr/>
        </p:nvSpPr>
        <p:spPr bwMode="auto">
          <a:xfrm>
            <a:off x="1178296" y="40357"/>
            <a:ext cx="8146232" cy="868363"/>
          </a:xfrm>
          <a:prstGeom prst="rect">
            <a:avLst/>
          </a:prstGeom>
          <a:extLst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defTabSz="449263">
              <a:buClr>
                <a:srgbClr val="000000"/>
              </a:buClr>
              <a:buSzPct val="100000"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  <a:t>Societal Challenge 2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  <a:t> (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  <a:t>Bioeconomy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  <a:t>):    </a:t>
            </a:r>
            <a:r>
              <a:rPr lang="en-GB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~</a:t>
            </a:r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3.8 Billion, 2014-2020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22" name="Ovale 21"/>
          <p:cNvSpPr/>
          <p:nvPr/>
        </p:nvSpPr>
        <p:spPr>
          <a:xfrm>
            <a:off x="6588224" y="898982"/>
            <a:ext cx="2411760" cy="9367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 extrusionH="254000" prstMaterial="dkEdge">
            <a:bevelT w="508000"/>
            <a:bevelB w="2540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SC2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WP </a:t>
            </a:r>
            <a:r>
              <a:rPr kumimoji="0" lang="it-IT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2018-2020</a:t>
            </a:r>
            <a:endParaRPr kumimoji="0" lang="it-IT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977015" y="1813940"/>
            <a:ext cx="220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/>
              <a:t>Under </a:t>
            </a:r>
            <a:r>
              <a:rPr lang="it-IT" b="1" i="1" dirty="0" err="1" smtClean="0"/>
              <a:t>preparation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410365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76456" cy="5400600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330221" y="2335816"/>
            <a:ext cx="7266115" cy="3010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7560840" y="2247255"/>
            <a:ext cx="147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10.37%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467295" y="167829"/>
            <a:ext cx="8785225" cy="868362"/>
          </a:xfrm>
          <a:prstGeom prst="rect">
            <a:avLst/>
          </a:prstGeom>
          <a:noFill/>
          <a:extLst/>
        </p:spPr>
        <p:txBody>
          <a:bodyPr lIns="80147" tIns="40074" rIns="80147" bIns="40074"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300" b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5FA9"/>
                </a:solidFill>
                <a:latin typeface="Arial" charset="0"/>
              </a:defRPr>
            </a:lvl2pPr>
            <a:lvl3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5FA9"/>
                </a:solidFill>
                <a:latin typeface="Arial" charset="0"/>
              </a:defRPr>
            </a:lvl3pPr>
            <a:lvl4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5FA9"/>
                </a:solidFill>
                <a:latin typeface="Arial" charset="0"/>
              </a:defRPr>
            </a:lvl4pPr>
            <a:lvl5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5FA9"/>
                </a:solidFill>
                <a:latin typeface="Arial" charset="0"/>
              </a:defRPr>
            </a:lvl5pPr>
            <a:lvl6pPr marL="2457290" indent="-228197" algn="l" defTabSz="44943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5FA9"/>
                </a:solidFill>
                <a:latin typeface="Arial" charset="0"/>
              </a:defRPr>
            </a:lvl6pPr>
            <a:lvl7pPr marL="2858025" indent="-228197" algn="l" defTabSz="44943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5FA9"/>
                </a:solidFill>
                <a:latin typeface="Arial" charset="0"/>
              </a:defRPr>
            </a:lvl7pPr>
            <a:lvl8pPr marL="3258761" indent="-228197" algn="l" defTabSz="44943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5FA9"/>
                </a:solidFill>
                <a:latin typeface="Arial" charset="0"/>
              </a:defRPr>
            </a:lvl8pPr>
            <a:lvl9pPr marL="3659497" indent="-228197" algn="l" defTabSz="449437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005FA9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28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participation in SC2 2015 calls (c)</a:t>
            </a:r>
          </a:p>
          <a:p>
            <a:pPr indent="0" algn="ctr" defTabSz="914400" eaLnBrk="1" hangingPunct="1">
              <a:buClrTx/>
              <a:buSzTx/>
              <a:buFontTx/>
              <a:buNone/>
              <a:defRPr/>
            </a:pPr>
            <a:r>
              <a:rPr lang="fr-BE" sz="28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altLang="en-US" sz="18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defRPr/>
            </a:pPr>
            <a:endParaRPr lang="en-GB" sz="28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863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8638"/>
            <a:ext cx="7772400" cy="2138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4889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 Public-Private Partnership on Bio-Based Industries</a:t>
            </a:r>
            <a:r>
              <a:rPr lang="en-GB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GB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GB" sz="13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GB" sz="13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GB" sz="27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Realising the European Bio-economy Potential</a:t>
            </a:r>
            <a:r>
              <a:rPr lang="en-GB" sz="31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GB" sz="31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</a:br>
            <a:endParaRPr lang="en-GB" sz="36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1628" y="4401703"/>
            <a:ext cx="7785973" cy="523220"/>
          </a:xfrm>
          <a:prstGeom prst="rect">
            <a:avLst/>
          </a:prstGeom>
          <a:solidFill>
            <a:srgbClr val="9BBB59">
              <a:lumMod val="75000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kern="0" dirty="0">
                <a:solidFill>
                  <a:schemeClr val="bg1"/>
                </a:solidFill>
              </a:rPr>
              <a:t>€ 3.7 </a:t>
            </a:r>
            <a:r>
              <a:rPr lang="it-IT" sz="2800" b="1" kern="0" dirty="0" err="1">
                <a:solidFill>
                  <a:schemeClr val="bg1"/>
                </a:solidFill>
              </a:rPr>
              <a:t>Billion</a:t>
            </a:r>
            <a:r>
              <a:rPr lang="it-IT" sz="2800" b="1" kern="0" dirty="0">
                <a:solidFill>
                  <a:schemeClr val="bg1"/>
                </a:solidFill>
              </a:rPr>
              <a:t> (1/3 public, 2/3 private) 2014-2020</a:t>
            </a:r>
          </a:p>
        </p:txBody>
      </p:sp>
      <p:pic>
        <p:nvPicPr>
          <p:cNvPr id="6" name="Picture 3" descr="BBI_Logo_official_sh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2481263"/>
            <a:ext cx="841248" cy="103327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79512" y="64578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it-IT" sz="2000" b="1" dirty="0">
                <a:solidFill>
                  <a:srgbClr val="0000FF"/>
                </a:solidFill>
                <a:latin typeface="Verdana" pitchFamily="32" charset="0"/>
                <a:ea typeface="MS Gothic" charset="-128"/>
              </a:rPr>
              <a:t>http://www.bbi-europe.eu/</a:t>
            </a:r>
          </a:p>
        </p:txBody>
      </p:sp>
      <p:sp>
        <p:nvSpPr>
          <p:cNvPr id="3" name="Rettangolo 2"/>
          <p:cNvSpPr/>
          <p:nvPr/>
        </p:nvSpPr>
        <p:spPr>
          <a:xfrm>
            <a:off x="3635896" y="5661248"/>
            <a:ext cx="2445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http://biconsortium.eu/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58360" r="42424"/>
          <a:stretch/>
        </p:blipFill>
        <p:spPr>
          <a:xfrm>
            <a:off x="467544" y="2476192"/>
            <a:ext cx="3514752" cy="177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81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39786" y="1556792"/>
            <a:ext cx="88931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A0B01E"/>
                </a:solidFill>
                <a:latin typeface="Arial" pitchFamily="34" charset="0"/>
                <a:cs typeface="Arial" pitchFamily="34" charset="0"/>
              </a:defRPr>
            </a:lvl1pPr>
            <a:lvl2pPr marL="342900" indent="-3429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buFont typeface="Arial" pitchFamily="34" charset="0"/>
              <a:buChar char="•"/>
            </a:pPr>
            <a:endParaRPr lang="en-GB" altLang="en-US" sz="2400" dirty="0" smtClean="0">
              <a:solidFill>
                <a:srgbClr val="A0B01E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2600" b="1" dirty="0" smtClean="0">
                <a:solidFill>
                  <a:schemeClr val="tx1"/>
                </a:solidFill>
              </a:rPr>
              <a:t>Objectives </a:t>
            </a:r>
          </a:p>
          <a:p>
            <a:pPr marL="0" indent="0">
              <a:buFont typeface="Arial" charset="0"/>
              <a:buNone/>
              <a:defRPr/>
            </a:pPr>
            <a:endParaRPr lang="en-US" sz="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400" u="sng" dirty="0" smtClean="0">
                <a:solidFill>
                  <a:schemeClr val="tx1"/>
                </a:solidFill>
              </a:rPr>
              <a:t>De-risk</a:t>
            </a:r>
            <a:r>
              <a:rPr lang="en-US" sz="2400" dirty="0" smtClean="0">
                <a:solidFill>
                  <a:schemeClr val="tx1"/>
                </a:solidFill>
              </a:rPr>
              <a:t> investments;    </a:t>
            </a:r>
          </a:p>
          <a:p>
            <a:pPr>
              <a:defRPr/>
            </a:pPr>
            <a:r>
              <a:rPr lang="en-US" sz="2400" u="sng" dirty="0" smtClean="0">
                <a:solidFill>
                  <a:schemeClr val="tx1"/>
                </a:solidFill>
              </a:rPr>
              <a:t>Organize</a:t>
            </a:r>
            <a:r>
              <a:rPr lang="en-US" sz="2400" dirty="0" smtClean="0">
                <a:solidFill>
                  <a:schemeClr val="tx1"/>
                </a:solidFill>
              </a:rPr>
              <a:t>  the value chains;</a:t>
            </a:r>
          </a:p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Reach </a:t>
            </a:r>
            <a:r>
              <a:rPr lang="en-US" sz="2400" u="sng" dirty="0" smtClean="0">
                <a:solidFill>
                  <a:schemeClr val="tx1"/>
                </a:solidFill>
              </a:rPr>
              <a:t>critical mass </a:t>
            </a:r>
            <a:r>
              <a:rPr lang="en-US" sz="2400" dirty="0" smtClean="0">
                <a:solidFill>
                  <a:schemeClr val="tx1"/>
                </a:solidFill>
              </a:rPr>
              <a:t>of this “emerging” sector</a:t>
            </a:r>
          </a:p>
          <a:p>
            <a:pPr eaLnBrk="1" hangingPunct="1">
              <a:buNone/>
            </a:pPr>
            <a:endParaRPr lang="en-US" alt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539552" y="116632"/>
            <a:ext cx="7885113" cy="1143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36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About BBI JU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BBI_Logo_official_sh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8304" y="1196752"/>
            <a:ext cx="1207114" cy="148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7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7"/>
          <p:cNvSpPr txBox="1">
            <a:spLocks noChangeArrowheads="1"/>
          </p:cNvSpPr>
          <p:nvPr/>
        </p:nvSpPr>
        <p:spPr bwMode="auto">
          <a:xfrm>
            <a:off x="250825" y="1773238"/>
            <a:ext cx="51673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it-IT" sz="2000" dirty="0">
                <a:solidFill>
                  <a:srgbClr val="669900"/>
                </a:solidFill>
                <a:latin typeface="Arial" panose="020B0604020202020204" pitchFamily="34" charset="0"/>
              </a:rPr>
              <a:t>■</a:t>
            </a:r>
            <a:r>
              <a:rPr lang="en-GB" altLang="it-IT" sz="2000" dirty="0">
                <a:solidFill>
                  <a:srgbClr val="404041"/>
                </a:solidFill>
                <a:latin typeface="Arial" panose="020B0604020202020204" pitchFamily="34" charset="0"/>
              </a:rPr>
              <a:t>   </a:t>
            </a:r>
            <a:r>
              <a:rPr lang="en-GB" altLang="it-IT" sz="2000" b="1" dirty="0">
                <a:solidFill>
                  <a:srgbClr val="404041"/>
                </a:solidFill>
                <a:latin typeface="Arial" panose="020B0604020202020204" pitchFamily="34" charset="0"/>
              </a:rPr>
              <a:t>77 Full members 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altLang="it-IT" sz="2000" dirty="0">
                <a:solidFill>
                  <a:srgbClr val="404041"/>
                </a:solidFill>
                <a:latin typeface="Arial" panose="020B0604020202020204" pitchFamily="34" charset="0"/>
              </a:rPr>
              <a:t>43 Large industries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altLang="it-IT" sz="2000" dirty="0">
                <a:solidFill>
                  <a:srgbClr val="404041"/>
                </a:solidFill>
                <a:latin typeface="Arial" panose="020B0604020202020204" pitchFamily="34" charset="0"/>
              </a:rPr>
              <a:t>19 SMEs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altLang="it-IT" sz="2000" dirty="0">
                <a:solidFill>
                  <a:srgbClr val="404041"/>
                </a:solidFill>
                <a:latin typeface="Arial" panose="020B0604020202020204" pitchFamily="34" charset="0"/>
              </a:rPr>
              <a:t>15 Clusters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GB" altLang="it-IT" sz="2000" dirty="0">
              <a:solidFill>
                <a:srgbClr val="40404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GB" altLang="it-IT" sz="2000" dirty="0">
                <a:solidFill>
                  <a:srgbClr val="FFC000"/>
                </a:solidFill>
                <a:latin typeface="Arial" panose="020B0604020202020204" pitchFamily="34" charset="0"/>
              </a:rPr>
              <a:t>■</a:t>
            </a:r>
            <a:r>
              <a:rPr lang="en-GB" altLang="it-IT" sz="2000" dirty="0">
                <a:solidFill>
                  <a:srgbClr val="669900"/>
                </a:solidFill>
                <a:latin typeface="Arial" panose="020B0604020202020204" pitchFamily="34" charset="0"/>
              </a:rPr>
              <a:t>   </a:t>
            </a:r>
            <a:r>
              <a:rPr lang="en-GB" altLang="it-IT" sz="2000" b="1" dirty="0">
                <a:solidFill>
                  <a:srgbClr val="404041"/>
                </a:solidFill>
                <a:latin typeface="Arial" panose="020B0604020202020204" pitchFamily="34" charset="0"/>
              </a:rPr>
              <a:t>142 Associate members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altLang="it-IT" sz="2000" dirty="0">
                <a:solidFill>
                  <a:srgbClr val="404041"/>
                </a:solidFill>
                <a:latin typeface="Arial" panose="020B0604020202020204" pitchFamily="34" charset="0"/>
              </a:rPr>
              <a:t>47 Universities 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altLang="it-IT" sz="2000" dirty="0">
                <a:solidFill>
                  <a:srgbClr val="404041"/>
                </a:solidFill>
                <a:latin typeface="Arial" panose="020B0604020202020204" pitchFamily="34" charset="0"/>
              </a:rPr>
              <a:t>71 RTOs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altLang="it-IT" sz="2000" dirty="0">
                <a:solidFill>
                  <a:srgbClr val="404041"/>
                </a:solidFill>
                <a:latin typeface="Arial" panose="020B0604020202020204" pitchFamily="34" charset="0"/>
              </a:rPr>
              <a:t>10 European Associations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altLang="it-IT" sz="2000" dirty="0">
                <a:solidFill>
                  <a:srgbClr val="404041"/>
                </a:solidFill>
                <a:latin typeface="Arial" panose="020B0604020202020204" pitchFamily="34" charset="0"/>
              </a:rPr>
              <a:t>7 Associations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altLang="it-IT" sz="2000" dirty="0">
                <a:solidFill>
                  <a:srgbClr val="404041"/>
                </a:solidFill>
                <a:latin typeface="Arial" panose="020B0604020202020204" pitchFamily="34" charset="0"/>
              </a:rPr>
              <a:t>5 Technology platforms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altLang="it-IT" sz="2000" dirty="0">
                <a:solidFill>
                  <a:srgbClr val="404041"/>
                </a:solidFill>
                <a:latin typeface="Arial" panose="020B0604020202020204" pitchFamily="34" charset="0"/>
              </a:rPr>
              <a:t>1 Public institution</a:t>
            </a:r>
          </a:p>
          <a:p>
            <a:pPr lvl="1" eaLnBrk="1" hangingPunct="1">
              <a:spcBef>
                <a:spcPts val="200"/>
              </a:spcBef>
              <a:spcAft>
                <a:spcPts val="2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altLang="it-IT" sz="2000" dirty="0">
                <a:solidFill>
                  <a:srgbClr val="404041"/>
                </a:solidFill>
                <a:latin typeface="Arial" panose="020B0604020202020204" pitchFamily="34" charset="0"/>
              </a:rPr>
              <a:t>1 Bank</a:t>
            </a:r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315913" y="109538"/>
            <a:ext cx="8229600" cy="582612"/>
          </a:xfrm>
        </p:spPr>
        <p:txBody>
          <a:bodyPr/>
          <a:lstStyle/>
          <a:p>
            <a:r>
              <a:rPr lang="en-GB" altLang="it-IT" sz="2800" b="1" smtClean="0">
                <a:cs typeface="Arial" panose="020B0604020202020204" pitchFamily="34" charset="0"/>
              </a:rPr>
              <a:t>The members</a:t>
            </a:r>
          </a:p>
        </p:txBody>
      </p:sp>
      <p:pic>
        <p:nvPicPr>
          <p:cNvPr id="34820" name="Picture 113" descr="Carte-Euro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1628775"/>
            <a:ext cx="463867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9"/>
          <p:cNvSpPr>
            <a:spLocks noChangeArrowheads="1"/>
          </p:cNvSpPr>
          <p:nvPr/>
        </p:nvSpPr>
        <p:spPr bwMode="auto">
          <a:xfrm>
            <a:off x="-144463" y="765175"/>
            <a:ext cx="918051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it-IT" sz="2200">
                <a:solidFill>
                  <a:srgbClr val="953735"/>
                </a:solidFill>
                <a:latin typeface="Arial" panose="020B0604020202020204" pitchFamily="34" charset="0"/>
              </a:rPr>
              <a:t>More than 200, from Agriculture, Agro-food, Forestry / Pulp and Paper, Biotechnology, Chemicals, Energy sectors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it-IT" sz="2200">
              <a:solidFill>
                <a:schemeClr val="accent2"/>
              </a:solidFill>
            </a:endParaRPr>
          </a:p>
        </p:txBody>
      </p:sp>
      <p:sp>
        <p:nvSpPr>
          <p:cNvPr id="8" name="Rectangle 4"/>
          <p:cNvSpPr/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34925" y="115888"/>
            <a:ext cx="41713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chemeClr val="bg1"/>
                </a:solidFill>
                <a:latin typeface="Arial" panose="020B0604020202020204" pitchFamily="34" charset="0"/>
              </a:rPr>
              <a:t>The </a:t>
            </a:r>
            <a:r>
              <a:rPr lang="it-IT" altLang="it-IT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members</a:t>
            </a:r>
            <a:r>
              <a:rPr lang="it-IT" altLang="it-IT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of BIC</a:t>
            </a:r>
            <a:endParaRPr lang="it-IT" altLang="it-IT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67820" y="6297097"/>
            <a:ext cx="2445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http://biconsortium.eu/</a:t>
            </a:r>
          </a:p>
        </p:txBody>
      </p:sp>
    </p:spTree>
    <p:extLst>
      <p:ext uri="{BB962C8B-B14F-4D97-AF65-F5344CB8AC3E}">
        <p14:creationId xmlns:p14="http://schemas.microsoft.com/office/powerpoint/2010/main" val="3869946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836712"/>
            <a:ext cx="8424936" cy="411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b="1" dirty="0" smtClean="0"/>
              <a:t>Full </a:t>
            </a:r>
            <a:r>
              <a:rPr lang="it-IT" sz="2000" b="1" dirty="0" err="1" smtClean="0"/>
              <a:t>members</a:t>
            </a:r>
            <a:r>
              <a:rPr lang="it-IT" sz="2000" b="1" dirty="0" smtClean="0"/>
              <a:t> </a:t>
            </a:r>
          </a:p>
          <a:p>
            <a:pPr>
              <a:buNone/>
            </a:pPr>
            <a:r>
              <a:rPr lang="it-IT" sz="2000" dirty="0" smtClean="0"/>
              <a:t>	</a:t>
            </a:r>
            <a:r>
              <a:rPr lang="it-IT" sz="2000" dirty="0" err="1" smtClean="0"/>
              <a:t>BioChemtex</a:t>
            </a:r>
            <a:endParaRPr lang="it-IT" sz="2000" dirty="0" smtClean="0"/>
          </a:p>
          <a:p>
            <a:pPr>
              <a:buNone/>
            </a:pPr>
            <a:r>
              <a:rPr lang="it-IT" sz="2000" dirty="0" smtClean="0"/>
              <a:t>	</a:t>
            </a:r>
            <a:r>
              <a:rPr lang="it-IT" sz="2000" dirty="0" err="1" smtClean="0"/>
              <a:t>GFBiochemicals</a:t>
            </a:r>
            <a:r>
              <a:rPr lang="it-IT" sz="2000" dirty="0" smtClean="0"/>
              <a:t> Italy S.p.A. </a:t>
            </a:r>
          </a:p>
          <a:p>
            <a:pPr>
              <a:buNone/>
            </a:pPr>
            <a:r>
              <a:rPr lang="it-IT" sz="2000" dirty="0" smtClean="0"/>
              <a:t>	</a:t>
            </a:r>
            <a:r>
              <a:rPr lang="it-IT" sz="2000" dirty="0" err="1" smtClean="0"/>
              <a:t>Novamont</a:t>
            </a:r>
            <a:endParaRPr lang="it-IT" sz="2000" dirty="0" smtClean="0"/>
          </a:p>
          <a:p>
            <a:pPr>
              <a:buNone/>
            </a:pPr>
            <a:r>
              <a:rPr lang="it-IT" sz="2000" dirty="0" smtClean="0"/>
              <a:t>	</a:t>
            </a:r>
            <a:r>
              <a:rPr lang="it-IT" sz="2000" dirty="0" err="1" smtClean="0"/>
              <a:t>Soremartec</a:t>
            </a:r>
            <a:r>
              <a:rPr lang="it-IT" sz="2000" dirty="0" smtClean="0"/>
              <a:t> - Gruppo Ferrero  	</a:t>
            </a:r>
          </a:p>
          <a:p>
            <a:pPr>
              <a:buNone/>
            </a:pPr>
            <a:r>
              <a:rPr lang="it-IT" sz="2000" dirty="0" smtClean="0"/>
              <a:t>	ENI- </a:t>
            </a:r>
            <a:r>
              <a:rPr lang="it-IT" sz="2000" dirty="0" err="1" smtClean="0"/>
              <a:t>Versalis</a:t>
            </a:r>
            <a:endParaRPr lang="it-IT" sz="2000" dirty="0" smtClean="0"/>
          </a:p>
          <a:p>
            <a:pPr marL="0" indent="0">
              <a:buNone/>
            </a:pPr>
            <a:r>
              <a:rPr lang="it-IT" sz="2000" b="1" dirty="0" err="1" smtClean="0"/>
              <a:t>Associated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members</a:t>
            </a:r>
            <a:r>
              <a:rPr lang="it-IT" sz="2000" dirty="0" smtClean="0"/>
              <a:t> </a:t>
            </a:r>
          </a:p>
          <a:p>
            <a:pPr>
              <a:buNone/>
            </a:pPr>
            <a:r>
              <a:rPr lang="it-IT" sz="2000" dirty="0" smtClean="0"/>
              <a:t>	SPRING  </a:t>
            </a:r>
          </a:p>
          <a:p>
            <a:pPr>
              <a:buNone/>
            </a:pPr>
            <a:endParaRPr lang="it-IT" sz="2000" dirty="0"/>
          </a:p>
          <a:p>
            <a:pPr>
              <a:buNone/>
            </a:pPr>
            <a:r>
              <a:rPr lang="it-IT" sz="2000" dirty="0" smtClean="0"/>
              <a:t>	</a:t>
            </a:r>
            <a:r>
              <a:rPr lang="it-IT" sz="2000" dirty="0"/>
              <a:t>ENEA </a:t>
            </a:r>
          </a:p>
          <a:p>
            <a:pPr>
              <a:buNone/>
            </a:pPr>
            <a:r>
              <a:rPr lang="it-IT" sz="2000" dirty="0"/>
              <a:t>	National </a:t>
            </a:r>
            <a:r>
              <a:rPr lang="it-IT" sz="2000" dirty="0" err="1"/>
              <a:t>Interuniversity</a:t>
            </a:r>
            <a:r>
              <a:rPr lang="it-IT" sz="2000" dirty="0"/>
              <a:t> </a:t>
            </a:r>
            <a:r>
              <a:rPr lang="it-IT" sz="2000" dirty="0" err="1"/>
              <a:t>Consortium</a:t>
            </a:r>
            <a:r>
              <a:rPr lang="it-IT" sz="2000" dirty="0"/>
              <a:t> of </a:t>
            </a:r>
            <a:r>
              <a:rPr lang="it-IT" sz="2000" dirty="0" err="1"/>
              <a:t>Materials</a:t>
            </a:r>
            <a:r>
              <a:rPr lang="it-IT" sz="2000" dirty="0"/>
              <a:t> (INSTM)</a:t>
            </a:r>
          </a:p>
          <a:p>
            <a:pPr>
              <a:buNone/>
            </a:pPr>
            <a:r>
              <a:rPr lang="it-IT" sz="2000" dirty="0"/>
              <a:t>	Re-</a:t>
            </a:r>
            <a:r>
              <a:rPr lang="it-IT" sz="2000" dirty="0" err="1"/>
              <a:t>cord</a:t>
            </a:r>
            <a:r>
              <a:rPr lang="it-IT" sz="2000" dirty="0"/>
              <a:t>, </a:t>
            </a:r>
            <a:r>
              <a:rPr lang="it-IT" sz="2000" dirty="0" err="1"/>
              <a:t>University</a:t>
            </a:r>
            <a:r>
              <a:rPr lang="it-IT" sz="2000" dirty="0"/>
              <a:t> of Florence</a:t>
            </a:r>
          </a:p>
          <a:p>
            <a:pPr>
              <a:buNone/>
            </a:pPr>
            <a:r>
              <a:rPr lang="it-IT" sz="2000" dirty="0" smtClean="0"/>
              <a:t>     Alma Mater </a:t>
            </a:r>
            <a:r>
              <a:rPr lang="it-IT" sz="2000" dirty="0" err="1" smtClean="0"/>
              <a:t>Studiorum</a:t>
            </a:r>
            <a:r>
              <a:rPr lang="it-IT" sz="2000" dirty="0" smtClean="0"/>
              <a:t>-Università di Bologna</a:t>
            </a:r>
          </a:p>
          <a:p>
            <a:pPr>
              <a:buNone/>
            </a:pPr>
            <a:r>
              <a:rPr lang="it-IT" sz="2000" dirty="0" smtClean="0"/>
              <a:t>	Università Cattolica del Sacro Cuore </a:t>
            </a:r>
          </a:p>
          <a:p>
            <a:pPr>
              <a:buNone/>
            </a:pPr>
            <a:r>
              <a:rPr lang="it-IT" sz="2000" dirty="0" smtClean="0"/>
              <a:t>	</a:t>
            </a:r>
            <a:r>
              <a:rPr lang="it-IT" sz="2000" dirty="0" err="1" smtClean="0"/>
              <a:t>University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Modena and Reggio Emilia – </a:t>
            </a:r>
            <a:r>
              <a:rPr lang="it-IT" sz="2000" dirty="0" err="1" smtClean="0"/>
              <a:t>Unimore</a:t>
            </a:r>
            <a:r>
              <a:rPr lang="it-IT" sz="2000" dirty="0" smtClean="0"/>
              <a:t> </a:t>
            </a:r>
          </a:p>
          <a:p>
            <a:pPr>
              <a:buNone/>
            </a:pPr>
            <a:r>
              <a:rPr lang="it-IT" sz="2000" dirty="0" smtClean="0"/>
              <a:t>	</a:t>
            </a:r>
            <a:r>
              <a:rPr lang="it-IT" sz="2000" dirty="0" err="1" smtClean="0"/>
              <a:t>University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Naples</a:t>
            </a:r>
            <a:r>
              <a:rPr lang="it-IT" sz="2000" dirty="0" smtClean="0"/>
              <a:t> "Federico II"</a:t>
            </a:r>
            <a:endParaRPr lang="it-IT" sz="2000" dirty="0"/>
          </a:p>
        </p:txBody>
      </p:sp>
      <p:sp>
        <p:nvSpPr>
          <p:cNvPr id="5" name="Rettangolo 4"/>
          <p:cNvSpPr/>
          <p:nvPr/>
        </p:nvSpPr>
        <p:spPr>
          <a:xfrm>
            <a:off x="179512" y="219158"/>
            <a:ext cx="7848872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Italian partners of BIC (March 2016)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id:_1_098191DC09818F9C004ED181C1257DEA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01008"/>
            <a:ext cx="868349" cy="6816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60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/>
          </p:nvPr>
        </p:nvGraphicFramePr>
        <p:xfrm>
          <a:off x="179512" y="2655912"/>
          <a:ext cx="87630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34925" y="115888"/>
            <a:ext cx="8713539" cy="6461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The focus</a:t>
            </a:r>
          </a:p>
        </p:txBody>
      </p:sp>
      <p:pic>
        <p:nvPicPr>
          <p:cNvPr id="10" name="Picture 3" descr="BBI_Logo_official_shor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82516" y="824039"/>
            <a:ext cx="1378496" cy="1693153"/>
          </a:xfrm>
          <a:prstGeom prst="rect">
            <a:avLst/>
          </a:prstGeom>
        </p:spPr>
      </p:pic>
      <p:pic>
        <p:nvPicPr>
          <p:cNvPr id="13" name="Picture 5" descr="Screen Shot 2014-05-01 at 09.06.16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84" y="86806"/>
            <a:ext cx="2428428" cy="359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662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6850" y="981075"/>
            <a:ext cx="8748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Bio-based vs Oil-based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grpSp>
        <p:nvGrpSpPr>
          <p:cNvPr id="41987" name="Group 5"/>
          <p:cNvGrpSpPr>
            <a:grpSpLocks/>
          </p:cNvGrpSpPr>
          <p:nvPr/>
        </p:nvGrpSpPr>
        <p:grpSpPr bwMode="auto">
          <a:xfrm>
            <a:off x="0" y="-26988"/>
            <a:ext cx="9144000" cy="771526"/>
            <a:chOff x="0" y="743"/>
            <a:chExt cx="5760" cy="486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0" y="743"/>
              <a:ext cx="5760" cy="482"/>
            </a:xfrm>
            <a:prstGeom prst="rect">
              <a:avLst/>
            </a:prstGeom>
            <a:solidFill>
              <a:srgbClr val="91BCE5"/>
            </a:solidFill>
            <a:ln w="9525">
              <a:solidFill>
                <a:srgbClr val="85BCE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1990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" y="743"/>
              <a:ext cx="156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899592" y="2204864"/>
            <a:ext cx="705638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it-IT" sz="2400" dirty="0" smtClean="0">
                <a:solidFill>
                  <a:srgbClr val="000000"/>
                </a:solidFill>
              </a:rPr>
              <a:t>In </a:t>
            </a:r>
            <a:r>
              <a:rPr lang="en-US" altLang="it-IT" sz="2400" dirty="0">
                <a:solidFill>
                  <a:srgbClr val="000000"/>
                </a:solidFill>
              </a:rPr>
              <a:t>times of historically low oil and coal prices a </a:t>
            </a:r>
            <a:r>
              <a:rPr lang="en-US" altLang="it-IT" sz="2400" dirty="0" err="1">
                <a:solidFill>
                  <a:srgbClr val="000000"/>
                </a:solidFill>
              </a:rPr>
              <a:t>bioeconomy</a:t>
            </a:r>
            <a:r>
              <a:rPr lang="en-US" altLang="it-IT" sz="2400" dirty="0">
                <a:solidFill>
                  <a:srgbClr val="000000"/>
                </a:solidFill>
              </a:rPr>
              <a:t> </a:t>
            </a:r>
            <a:r>
              <a:rPr lang="en-US" altLang="it-IT" sz="2400" dirty="0" smtClean="0">
                <a:solidFill>
                  <a:srgbClr val="000000"/>
                </a:solidFill>
              </a:rPr>
              <a:t>will only </a:t>
            </a:r>
            <a:r>
              <a:rPr lang="en-US" altLang="it-IT" sz="2400" dirty="0">
                <a:solidFill>
                  <a:srgbClr val="000000"/>
                </a:solidFill>
              </a:rPr>
              <a:t>gradually emerge. In light of the COP 21 targets on GHG reduction, </a:t>
            </a:r>
            <a:r>
              <a:rPr lang="en-US" altLang="it-IT" sz="2400" dirty="0" smtClean="0">
                <a:solidFill>
                  <a:srgbClr val="000000"/>
                </a:solidFill>
              </a:rPr>
              <a:t>transition is a major urgency.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it-IT" sz="2400" dirty="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it-IT" sz="2400" b="1" dirty="0" smtClean="0">
                <a:solidFill>
                  <a:srgbClr val="FF0000"/>
                </a:solidFill>
              </a:rPr>
              <a:t>The </a:t>
            </a:r>
            <a:r>
              <a:rPr lang="en-US" altLang="it-IT" sz="2400" b="1" dirty="0">
                <a:solidFill>
                  <a:srgbClr val="FF0000"/>
                </a:solidFill>
              </a:rPr>
              <a:t>IMF estimated the global subsidies on fossil fuels in 2015 at 5.3 trillion USD. </a:t>
            </a:r>
          </a:p>
        </p:txBody>
      </p:sp>
    </p:spTree>
    <p:extLst>
      <p:ext uri="{BB962C8B-B14F-4D97-AF65-F5344CB8AC3E}">
        <p14:creationId xmlns:p14="http://schemas.microsoft.com/office/powerpoint/2010/main" val="2617601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 txBox="1">
            <a:spLocks/>
          </p:cNvSpPr>
          <p:nvPr/>
        </p:nvSpPr>
        <p:spPr bwMode="auto">
          <a:xfrm>
            <a:off x="107504" y="1844824"/>
            <a:ext cx="1040435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Clr>
                <a:srgbClr val="8EBE3F"/>
              </a:buClr>
              <a:buFont typeface="Arial" panose="020B0604020202020204" pitchFamily="34" charset="0"/>
              <a:buNone/>
              <a:defRPr/>
            </a:pPr>
            <a:r>
              <a:rPr lang="en-GB" sz="2400" b="1" dirty="0" smtClean="0">
                <a:latin typeface="Arial" panose="020B0604020202020204" pitchFamily="34" charset="0"/>
              </a:rPr>
              <a:t>Value Chain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b="1" dirty="0" smtClean="0">
                <a:latin typeface="Arial" panose="020B0604020202020204" pitchFamily="34" charset="0"/>
              </a:rPr>
              <a:t>1</a:t>
            </a:r>
            <a:r>
              <a:rPr lang="en-GB" sz="2400" dirty="0" smtClean="0">
                <a:latin typeface="Arial" panose="020B0604020202020204" pitchFamily="34" charset="0"/>
              </a:rPr>
              <a:t>: </a:t>
            </a:r>
            <a:r>
              <a:rPr lang="en-GB" sz="24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Lignocellulosic</a:t>
            </a:r>
            <a:endParaRPr lang="en-GB" sz="24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Clr>
                <a:srgbClr val="8EBE3F"/>
              </a:buClr>
              <a:buFont typeface="Arial" panose="020B0604020202020204" pitchFamily="34" charset="0"/>
              <a:buNone/>
              <a:defRPr/>
            </a:pPr>
            <a:endParaRPr lang="en-GB" sz="800" b="1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Clr>
                <a:srgbClr val="8EBE3F"/>
              </a:buClr>
              <a:buFont typeface="Arial" panose="020B0604020202020204" pitchFamily="34" charset="0"/>
              <a:buNone/>
              <a:defRPr/>
            </a:pPr>
            <a:r>
              <a:rPr lang="en-GB" sz="2400" b="1" dirty="0" smtClean="0">
                <a:latin typeface="Arial" panose="020B0604020202020204" pitchFamily="34" charset="0"/>
              </a:rPr>
              <a:t>Value Chain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b="1" dirty="0" smtClean="0">
                <a:latin typeface="Arial" panose="020B0604020202020204" pitchFamily="34" charset="0"/>
              </a:rPr>
              <a:t>2: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Forest-based</a:t>
            </a:r>
            <a:r>
              <a:rPr lang="en-GB" sz="2400" dirty="0" smtClean="0">
                <a:latin typeface="Arial" panose="020B0604020202020204" pitchFamily="34" charset="0"/>
              </a:rPr>
              <a:t/>
            </a:r>
            <a:br>
              <a:rPr lang="en-GB" sz="2400" dirty="0" smtClean="0">
                <a:latin typeface="Arial" panose="020B0604020202020204" pitchFamily="34" charset="0"/>
              </a:rPr>
            </a:br>
            <a:endParaRPr lang="en-GB" sz="24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Clr>
                <a:srgbClr val="8EBE3F"/>
              </a:buClr>
              <a:buFont typeface="Arial" panose="020B0604020202020204" pitchFamily="34" charset="0"/>
              <a:buNone/>
              <a:defRPr/>
            </a:pPr>
            <a:r>
              <a:rPr lang="en-GB" sz="2400" b="1" dirty="0" smtClean="0">
                <a:latin typeface="Arial" panose="020B0604020202020204" pitchFamily="34" charset="0"/>
              </a:rPr>
              <a:t>Value Chain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b="1" dirty="0" smtClean="0">
                <a:latin typeface="Arial" panose="020B0604020202020204" pitchFamily="34" charset="0"/>
              </a:rPr>
              <a:t>3</a:t>
            </a:r>
            <a:r>
              <a:rPr lang="en-GB" sz="2400" dirty="0" smtClean="0">
                <a:latin typeface="Arial" panose="020B0604020202020204" pitchFamily="34" charset="0"/>
              </a:rPr>
              <a:t>: </a:t>
            </a: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A</a:t>
            </a:r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gro-based</a:t>
            </a:r>
            <a:r>
              <a:rPr lang="en-GB" sz="2400" dirty="0" smtClean="0">
                <a:latin typeface="Arial" panose="020B0604020202020204" pitchFamily="34" charset="0"/>
              </a:rPr>
              <a:t/>
            </a:r>
            <a:br>
              <a:rPr lang="en-GB" sz="2400" dirty="0" smtClean="0">
                <a:latin typeface="Arial" panose="020B0604020202020204" pitchFamily="34" charset="0"/>
              </a:rPr>
            </a:br>
            <a:endParaRPr lang="en-GB" sz="24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Clr>
                <a:srgbClr val="8EBE3F"/>
              </a:buClr>
              <a:buFont typeface="Arial" panose="020B0604020202020204" pitchFamily="34" charset="0"/>
              <a:buNone/>
              <a:defRPr/>
            </a:pPr>
            <a:r>
              <a:rPr lang="en-GB" sz="2400" b="1" dirty="0" smtClean="0">
                <a:latin typeface="Arial" panose="020B0604020202020204" pitchFamily="34" charset="0"/>
              </a:rPr>
              <a:t>Value Chain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b="1" dirty="0" smtClean="0">
                <a:latin typeface="Arial" panose="020B0604020202020204" pitchFamily="34" charset="0"/>
              </a:rPr>
              <a:t>4</a:t>
            </a:r>
            <a:r>
              <a:rPr lang="en-GB" sz="2400" dirty="0" smtClean="0">
                <a:latin typeface="Arial" panose="020B0604020202020204" pitchFamily="34" charset="0"/>
              </a:rPr>
              <a:t>: </a:t>
            </a:r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Organic waste</a:t>
            </a:r>
            <a:r>
              <a:rPr lang="en-GB" sz="2400" dirty="0" smtClean="0">
                <a:latin typeface="Arial" panose="020B0604020202020204" pitchFamily="34" charset="0"/>
              </a:rPr>
              <a:t/>
            </a:r>
            <a:br>
              <a:rPr lang="en-GB" sz="2400" dirty="0" smtClean="0">
                <a:latin typeface="Arial" panose="020B0604020202020204" pitchFamily="34" charset="0"/>
              </a:rPr>
            </a:br>
            <a:endParaRPr lang="en-GB" sz="2400" dirty="0" smtClean="0">
              <a:latin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1200"/>
              </a:spcAft>
              <a:buClr>
                <a:srgbClr val="8EBE3F"/>
              </a:buClr>
              <a:buFont typeface="Arial" panose="020B0604020202020204" pitchFamily="34" charset="0"/>
              <a:buNone/>
              <a:defRPr/>
            </a:pPr>
            <a:r>
              <a:rPr lang="en-GB" sz="2400" b="1" dirty="0" smtClean="0">
                <a:latin typeface="Arial" panose="020B0604020202020204" pitchFamily="34" charset="0"/>
              </a:rPr>
              <a:t>Value Chain</a:t>
            </a:r>
            <a:r>
              <a:rPr lang="en-GB" sz="2400" dirty="0" smtClean="0">
                <a:latin typeface="Arial" panose="020B0604020202020204" pitchFamily="34" charset="0"/>
              </a:rPr>
              <a:t> </a:t>
            </a:r>
            <a:r>
              <a:rPr lang="en-GB" sz="2400" b="1" dirty="0" smtClean="0">
                <a:latin typeface="Arial" panose="020B0604020202020204" pitchFamily="34" charset="0"/>
              </a:rPr>
              <a:t>5</a:t>
            </a:r>
            <a:r>
              <a:rPr lang="en-GB" sz="2400" dirty="0" smtClean="0">
                <a:latin typeface="Arial" panose="020B0604020202020204" pitchFamily="34" charset="0"/>
              </a:rPr>
              <a:t>: </a:t>
            </a:r>
            <a:r>
              <a:rPr lang="en-GB" sz="2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Energy, pulp and chemicals </a:t>
            </a:r>
            <a:r>
              <a:rPr lang="en-GB" sz="24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biorefineries</a:t>
            </a:r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en-GB" sz="2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</a:br>
            <a:endParaRPr lang="nl-NL" sz="24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0963" name="Picture 5" descr="Screen Shot 2014-05-01 at 09.06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738438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/>
          <p:nvPr/>
        </p:nvSpPr>
        <p:spPr bwMode="auto">
          <a:xfrm>
            <a:off x="0" y="-4345"/>
            <a:ext cx="9144000" cy="6921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it-IT" sz="3200" b="1" dirty="0"/>
              <a:t>  The </a:t>
            </a:r>
            <a:r>
              <a:rPr lang="it-IT" sz="3200" b="1" dirty="0" err="1"/>
              <a:t>strategic</a:t>
            </a:r>
            <a:r>
              <a:rPr lang="it-IT" sz="3200" b="1" dirty="0"/>
              <a:t> Innovation &amp; </a:t>
            </a:r>
            <a:r>
              <a:rPr lang="it-IT" sz="3200" b="1" dirty="0" err="1"/>
              <a:t>Research</a:t>
            </a:r>
            <a:r>
              <a:rPr lang="it-IT" sz="3200" b="1" dirty="0"/>
              <a:t> Agenda</a:t>
            </a:r>
          </a:p>
        </p:txBody>
      </p:sp>
    </p:spTree>
    <p:extLst>
      <p:ext uri="{BB962C8B-B14F-4D97-AF65-F5344CB8AC3E}">
        <p14:creationId xmlns:p14="http://schemas.microsoft.com/office/powerpoint/2010/main" val="2008385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416722" y="117547"/>
            <a:ext cx="6808309" cy="10772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Italian presence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funded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proposals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450626" y="1329410"/>
            <a:ext cx="8352928" cy="1364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A0B01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2014: </a:t>
            </a:r>
            <a:endParaRPr lang="en-US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it-IT" sz="2200" b="1" dirty="0" smtClean="0"/>
              <a:t>NOVAMONT, UNIBO, MATRICA</a:t>
            </a:r>
            <a:r>
              <a:rPr lang="it-IT" sz="2200" dirty="0" smtClean="0"/>
              <a:t>, UNITO, FIAT, BARILLA, </a:t>
            </a:r>
            <a:endParaRPr lang="it-IT" sz="2200" dirty="0" smtClean="0"/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it-IT" sz="2200" dirty="0" smtClean="0">
                <a:solidFill>
                  <a:srgbClr val="7030A0"/>
                </a:solidFill>
              </a:rPr>
              <a:t>AEP </a:t>
            </a:r>
            <a:r>
              <a:rPr lang="it-IT" sz="2200" dirty="0" err="1" smtClean="0">
                <a:solidFill>
                  <a:srgbClr val="7030A0"/>
                </a:solidFill>
              </a:rPr>
              <a:t>Polymer</a:t>
            </a:r>
            <a:r>
              <a:rPr lang="it-IT" sz="2200" dirty="0" smtClean="0">
                <a:solidFill>
                  <a:srgbClr val="7030A0"/>
                </a:solidFill>
              </a:rPr>
              <a:t> </a:t>
            </a:r>
            <a:r>
              <a:rPr lang="it-IT" sz="2200" dirty="0" err="1" smtClean="0">
                <a:solidFill>
                  <a:srgbClr val="7030A0"/>
                </a:solidFill>
              </a:rPr>
              <a:t>Srl</a:t>
            </a:r>
            <a:r>
              <a:rPr lang="it-IT" sz="2200" dirty="0" smtClean="0">
                <a:solidFill>
                  <a:srgbClr val="7030A0"/>
                </a:solidFill>
              </a:rPr>
              <a:t> (TS).</a:t>
            </a:r>
            <a:endParaRPr lang="en-GB" sz="2200" dirty="0">
              <a:solidFill>
                <a:srgbClr val="7030A0"/>
              </a:solidFill>
            </a:endParaRPr>
          </a:p>
        </p:txBody>
      </p:sp>
      <p:pic>
        <p:nvPicPr>
          <p:cNvPr id="9" name="Picture 3" descr="BBI_Logo_official_sh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0352" y="702202"/>
            <a:ext cx="841248" cy="1033272"/>
          </a:xfrm>
          <a:prstGeom prst="rect">
            <a:avLst/>
          </a:prstGeom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395536" y="3614655"/>
            <a:ext cx="8352928" cy="2733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A0B01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fontAlgn="auto"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it-IT" sz="2400" b="1" dirty="0" smtClean="0"/>
              <a:t>BIOCHEMTEX</a:t>
            </a:r>
            <a:r>
              <a:rPr lang="it-IT" sz="2400" dirty="0" smtClean="0"/>
              <a:t> , AGRICONSULTING SPA</a:t>
            </a:r>
            <a:endParaRPr lang="en-GB" sz="2400" dirty="0"/>
          </a:p>
        </p:txBody>
      </p:sp>
      <p:sp>
        <p:nvSpPr>
          <p:cNvPr id="2" name="Rectangle 1"/>
          <p:cNvSpPr/>
          <p:nvPr/>
        </p:nvSpPr>
        <p:spPr>
          <a:xfrm>
            <a:off x="450626" y="3139096"/>
            <a:ext cx="2002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2015.1: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83193" y="4730913"/>
            <a:ext cx="8136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/>
              <a:t>FVA SAS, </a:t>
            </a:r>
            <a:r>
              <a:rPr lang="it-IT" sz="2000" b="1" dirty="0" smtClean="0"/>
              <a:t>UNIBO</a:t>
            </a:r>
            <a:r>
              <a:rPr lang="it-IT" sz="2000" dirty="0" smtClean="0"/>
              <a:t>, CIAOTECH Srl, </a:t>
            </a:r>
            <a:r>
              <a:rPr lang="en-US" sz="2000" b="1" dirty="0" err="1" smtClean="0"/>
              <a:t>GFBiochemicals</a:t>
            </a:r>
            <a:r>
              <a:rPr lang="en-US" sz="2000" b="1" dirty="0" smtClean="0"/>
              <a:t> Italy </a:t>
            </a:r>
            <a:r>
              <a:rPr lang="en-US" sz="2000" b="1" dirty="0" err="1" smtClean="0"/>
              <a:t>S.p.A</a:t>
            </a:r>
            <a:r>
              <a:rPr lang="en-US" sz="2000" b="1" dirty="0" smtClean="0"/>
              <a:t>. </a:t>
            </a:r>
            <a:r>
              <a:rPr lang="en-US" sz="2000" dirty="0" smtClean="0"/>
              <a:t>(LEAD, IA) ,  </a:t>
            </a:r>
            <a:r>
              <a:rPr lang="it-IT" sz="2000" b="1" dirty="0" smtClean="0"/>
              <a:t>NOVAMONT,</a:t>
            </a:r>
            <a:r>
              <a:rPr lang="it-IT" sz="2000" dirty="0" smtClean="0"/>
              <a:t> LABORATORI ARCHA SRL, ARDAGH GROUP ITALY SRL, BARILLA, CHIESA VIRGINIO, FEMTO ENGINEERING SRL, </a:t>
            </a:r>
            <a:r>
              <a:rPr lang="it-IT" sz="2000" b="1" dirty="0" smtClean="0"/>
              <a:t>INSTM</a:t>
            </a:r>
            <a:r>
              <a:rPr lang="it-IT" sz="2000" dirty="0" smtClean="0"/>
              <a:t>, MYCOPLAST, SSICA, CENTRO EUROPEO PER I POLIMERI NANOSTRUTTURATI SCARL, </a:t>
            </a:r>
            <a:r>
              <a:rPr lang="it-IT" sz="2000" b="1" dirty="0" smtClean="0"/>
              <a:t>UNINA FEDERICO II</a:t>
            </a:r>
            <a:r>
              <a:rPr lang="it-IT" sz="2000" dirty="0" smtClean="0"/>
              <a:t>, UNIPR, ARTERRA BIOSCIENCE SRL, CENTRO RICERCHE FIAT SCPA, CNR, CONAIBO.</a:t>
            </a:r>
          </a:p>
          <a:p>
            <a:pPr algn="just"/>
            <a:endParaRPr lang="it-IT" sz="2000" dirty="0" smtClean="0"/>
          </a:p>
          <a:p>
            <a:pPr algn="just"/>
            <a:endParaRPr lang="it-IT" sz="2000" dirty="0"/>
          </a:p>
        </p:txBody>
      </p:sp>
      <p:sp>
        <p:nvSpPr>
          <p:cNvPr id="12" name="Rectangle 1"/>
          <p:cNvSpPr/>
          <p:nvPr/>
        </p:nvSpPr>
        <p:spPr>
          <a:xfrm>
            <a:off x="450626" y="4207693"/>
            <a:ext cx="2002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2015.2: 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942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0DC5-DA13-41C2-8085-2BFD5C5A4166}" type="slidenum">
              <a:rPr lang="it-IT" smtClean="0"/>
              <a:t>42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68388" y="700400"/>
            <a:ext cx="8568952" cy="61247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BBI 2017.R1 – </a:t>
            </a:r>
            <a:r>
              <a:rPr lang="en-US" sz="1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Valorisation</a:t>
            </a:r>
            <a:r>
              <a:rPr lang="en-US" sz="1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of gaseous side streams from bio-based operations into chemical building blocks</a:t>
            </a:r>
          </a:p>
          <a:p>
            <a:r>
              <a:rPr lang="en-US" sz="1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BBI 2017.R2 – Innovative technologies for the pre-treatment and separation of </a:t>
            </a:r>
            <a:r>
              <a:rPr lang="en-US" sz="1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lignocellulosic</a:t>
            </a:r>
            <a:r>
              <a:rPr lang="en-US" sz="1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feedstock and complex composition streams into valuable fractions while maintaining key characteristics </a:t>
            </a:r>
          </a:p>
          <a:p>
            <a:r>
              <a:rPr lang="en-US" sz="1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BBI 2017.R3 – Exploiting extremophiles and </a:t>
            </a:r>
            <a:r>
              <a:rPr lang="en-US" sz="1400" b="1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extremozymes</a:t>
            </a:r>
            <a:r>
              <a:rPr lang="en-US" sz="1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to broaden the processing conditions to convert biomass into high-value building blocks </a:t>
            </a:r>
          </a:p>
          <a:p>
            <a:r>
              <a:rPr lang="en-US" sz="1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BBI 2017.R4 – Proteins and other bioactive ingredients from side streams and residues </a:t>
            </a:r>
          </a:p>
          <a:p>
            <a:r>
              <a:rPr lang="en-US" sz="1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BBI 2017.R5 – Novel bio-based chemical precursors to improve the performance of mass consumption products </a:t>
            </a:r>
          </a:p>
          <a:p>
            <a:r>
              <a:rPr lang="en-US" sz="1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BBI 2017.R6 – Competitive biodegradable, compostable and/or recyclable bio-based plastics for a sustainable end-of-life phase </a:t>
            </a:r>
          </a:p>
          <a:p>
            <a:r>
              <a:rPr lang="en-US" sz="1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BBI 2017.R7 – Novel secondary bio-based chemicals without significant fossil-based counterparts but with high application potential 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BBI 2017.D1 –</a:t>
            </a:r>
            <a:r>
              <a:rPr lang="en-US" sz="1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Valorisation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 of liquid and solid side streams from bio-based operations into high added-value products to create new feedstock for bio-based products 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BBI 2017.D2 – Integrated multi-</a:t>
            </a:r>
            <a:r>
              <a:rPr lang="en-US" sz="1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valorisation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 of algae into advanced materials and high added-value additives 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BBI 2017.D3 – Breakthrough primary bio-based chemicals without significant fossil-based counterparts but with high marketability 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BBI 2017.D4 – Innovative bio-based </a:t>
            </a:r>
            <a:r>
              <a:rPr 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fertilising</a:t>
            </a:r>
            <a:r>
              <a:rPr lang="en-US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products to increase the sustainability of </a:t>
            </a:r>
            <a:r>
              <a:rPr 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fertilising</a:t>
            </a:r>
            <a:r>
              <a:rPr lang="en-US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practices in agriculture 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BBI 2017.D5 – Advanced bio-based </a:t>
            </a:r>
            <a:r>
              <a:rPr 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fibres</a:t>
            </a:r>
            <a:r>
              <a:rPr lang="en-US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and materials for large-volume applications </a:t>
            </a:r>
          </a:p>
          <a:p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BBI 2017.F1 – Integrated ‘zero waste’ </a:t>
            </a:r>
            <a:r>
              <a:rPr lang="en-US" sz="14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biorefinery</a:t>
            </a: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utilising</a:t>
            </a: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 all fractions of the feedstock for production of chemicals and materials </a:t>
            </a:r>
          </a:p>
          <a:p>
            <a:r>
              <a:rPr lang="en-US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BBI 2017.F2 – Large-scale production of proteins for food and feed applications from alternative, sustainable sources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BBI 2017.S1 – Establish cooperation and partnership with brand owners and consumer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representatives to improve the market access of sustainable bio-based products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BBI 2017.S2 – Identify opportunities for ICT to increase the efficiency of biomass 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supply chains for the bio-based industry</a:t>
            </a:r>
          </a:p>
          <a:p>
            <a:endParaRPr lang="en-US" sz="14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69742" y="316276"/>
            <a:ext cx="253781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0070C0"/>
                </a:solidFill>
              </a:rPr>
              <a:t>Research</a:t>
            </a:r>
            <a:r>
              <a:rPr lang="it-IT" b="1" dirty="0" smtClean="0">
                <a:solidFill>
                  <a:srgbClr val="0070C0"/>
                </a:solidFill>
              </a:rPr>
              <a:t> and </a:t>
            </a:r>
            <a:r>
              <a:rPr lang="it-IT" b="1" dirty="0" err="1" smtClean="0">
                <a:solidFill>
                  <a:srgbClr val="0070C0"/>
                </a:solidFill>
              </a:rPr>
              <a:t>innovation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059832" y="300914"/>
            <a:ext cx="318606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Innovation</a:t>
            </a:r>
            <a:r>
              <a:rPr lang="it-IT" b="1" dirty="0" smtClean="0">
                <a:solidFill>
                  <a:srgbClr val="FF0000"/>
                </a:solidFill>
              </a:rPr>
              <a:t>: DEMO or </a:t>
            </a:r>
            <a:r>
              <a:rPr lang="it-IT" b="1" dirty="0" smtClean="0">
                <a:solidFill>
                  <a:srgbClr val="C00000"/>
                </a:solidFill>
              </a:rPr>
              <a:t>FLAGSHIP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372200" y="300914"/>
            <a:ext cx="26435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Coordination</a:t>
            </a:r>
            <a:r>
              <a:rPr lang="it-IT" b="1" dirty="0" smtClean="0"/>
              <a:t> and </a:t>
            </a:r>
            <a:r>
              <a:rPr lang="it-IT" b="1" dirty="0" err="1" smtClean="0"/>
              <a:t>support</a:t>
            </a:r>
            <a:endParaRPr lang="it-IT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5463778"/>
            <a:ext cx="1496685" cy="121023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3746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64896" cy="1143000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nl-BE" sz="32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l-BE" sz="32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BE" sz="32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strategy of  EU  programming</a:t>
            </a:r>
            <a:endParaRPr lang="nl-BE" sz="32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15617" y="2060848"/>
            <a:ext cx="7560840" cy="4482895"/>
            <a:chOff x="-907256" y="1960575"/>
            <a:chExt cx="8951911" cy="4902200"/>
          </a:xfrm>
        </p:grpSpPr>
        <p:sp>
          <p:nvSpPr>
            <p:cNvPr id="6" name="CasellaDiTesto 4"/>
            <p:cNvSpPr txBox="1"/>
            <p:nvPr/>
          </p:nvSpPr>
          <p:spPr>
            <a:xfrm>
              <a:off x="-907256" y="2998471"/>
              <a:ext cx="3067404" cy="133402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sz="1400" b="1" dirty="0" err="1"/>
                <a:t>Informal</a:t>
              </a:r>
              <a:r>
                <a:rPr lang="it-IT" sz="1400" b="1" dirty="0"/>
                <a:t> </a:t>
              </a:r>
            </a:p>
            <a:p>
              <a:pPr marL="285750" indent="-285750" eaLnBrk="1" hangingPunct="1">
                <a:buFont typeface="Wingdings" panose="05000000000000000000" pitchFamily="2" charset="2"/>
                <a:buChar char="Ø"/>
                <a:defRPr/>
              </a:pPr>
              <a:r>
                <a:rPr lang="it-IT" sz="1400" b="1" dirty="0"/>
                <a:t>Wide </a:t>
              </a:r>
              <a:r>
                <a:rPr lang="it-IT" sz="1400" b="1" dirty="0" err="1"/>
                <a:t>range</a:t>
              </a:r>
              <a:r>
                <a:rPr lang="it-IT" sz="1400" b="1" dirty="0"/>
                <a:t> </a:t>
              </a:r>
              <a:r>
                <a:rPr lang="it-IT" sz="1400" b="1" dirty="0" err="1"/>
                <a:t>expert</a:t>
              </a:r>
              <a:r>
                <a:rPr lang="it-IT" sz="1400" b="1" dirty="0"/>
                <a:t> </a:t>
              </a:r>
            </a:p>
            <a:p>
              <a:pPr marL="285750" indent="-285750" eaLnBrk="1" hangingPunct="1">
                <a:buFont typeface="Wingdings" panose="05000000000000000000" pitchFamily="2" charset="2"/>
                <a:buChar char="Ø"/>
                <a:defRPr/>
              </a:pPr>
              <a:r>
                <a:rPr lang="it-IT" sz="1400" b="1" dirty="0"/>
                <a:t>MS </a:t>
              </a:r>
              <a:r>
                <a:rPr lang="it-IT" sz="1400" b="1" dirty="0" err="1"/>
                <a:t>strategy</a:t>
              </a:r>
              <a:endParaRPr lang="it-IT" sz="1400" b="1" dirty="0"/>
            </a:p>
            <a:p>
              <a:pPr marL="285750" indent="-285750" eaLnBrk="1" hangingPunct="1">
                <a:buFont typeface="Wingdings" panose="05000000000000000000" pitchFamily="2" charset="2"/>
                <a:buChar char="Ø"/>
                <a:defRPr/>
              </a:pPr>
              <a:r>
                <a:rPr lang="it-IT" sz="1400" b="1" dirty="0"/>
                <a:t>Open </a:t>
              </a:r>
              <a:r>
                <a:rPr lang="it-IT" sz="1400" b="1" dirty="0" err="1"/>
                <a:t>surveys</a:t>
              </a:r>
              <a:r>
                <a:rPr lang="it-IT" sz="1400" b="1" dirty="0"/>
                <a:t>….</a:t>
              </a:r>
            </a:p>
          </p:txBody>
        </p:sp>
        <p:sp>
          <p:nvSpPr>
            <p:cNvPr id="7" name="O 6"/>
            <p:cNvSpPr/>
            <p:nvPr/>
          </p:nvSpPr>
          <p:spPr>
            <a:xfrm>
              <a:off x="1876425" y="1960575"/>
              <a:ext cx="5270500" cy="4902200"/>
            </a:xfrm>
            <a:prstGeom prst="flowChartO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1400" dirty="0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252245" y="4554540"/>
              <a:ext cx="2254859" cy="43033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sz="1400" b="1" dirty="0" err="1"/>
                <a:t>Implementation</a:t>
              </a:r>
              <a:endParaRPr lang="it-IT" sz="1400" b="1" dirty="0"/>
            </a:p>
          </p:txBody>
        </p:sp>
        <p:sp>
          <p:nvSpPr>
            <p:cNvPr id="9" name="CasellaDiTesto 8"/>
            <p:cNvSpPr txBox="1">
              <a:spLocks noChangeArrowheads="1"/>
            </p:cNvSpPr>
            <p:nvPr/>
          </p:nvSpPr>
          <p:spPr bwMode="auto">
            <a:xfrm>
              <a:off x="2570611" y="5266930"/>
              <a:ext cx="1914434" cy="7870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>
                  <a:latin typeface="Arial" panose="020B0604020202020204" pitchFamily="34" charset="0"/>
                </a:rPr>
                <a:t>Strategic intelligence</a:t>
              </a:r>
            </a:p>
          </p:txBody>
        </p:sp>
        <p:sp>
          <p:nvSpPr>
            <p:cNvPr id="10" name="CasellaDiTesto 9"/>
            <p:cNvSpPr txBox="1">
              <a:spLocks noChangeArrowheads="1"/>
            </p:cNvSpPr>
            <p:nvPr/>
          </p:nvSpPr>
          <p:spPr bwMode="auto">
            <a:xfrm>
              <a:off x="2590801" y="3133724"/>
              <a:ext cx="1785937" cy="103279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 dirty="0" err="1">
                  <a:latin typeface="Arial" panose="020B0604020202020204" pitchFamily="34" charset="0"/>
                </a:rPr>
                <a:t>Sense</a:t>
              </a:r>
              <a:r>
                <a:rPr lang="it-IT" altLang="it-IT" sz="1400" b="1" dirty="0">
                  <a:latin typeface="Arial" panose="020B0604020202020204" pitchFamily="34" charset="0"/>
                </a:rPr>
                <a:t> </a:t>
              </a:r>
              <a:r>
                <a:rPr lang="it-IT" altLang="it-IT" sz="1400" b="1" dirty="0" err="1">
                  <a:latin typeface="Arial" panose="020B0604020202020204" pitchFamily="34" charset="0"/>
                </a:rPr>
                <a:t>making</a:t>
              </a:r>
              <a:r>
                <a:rPr lang="it-IT" altLang="it-IT" sz="1400" b="1" dirty="0">
                  <a:latin typeface="Arial" panose="020B0604020202020204" pitchFamily="34" charset="0"/>
                </a:rPr>
                <a:t>,  </a:t>
              </a:r>
              <a:r>
                <a:rPr lang="it-IT" altLang="it-IT" sz="1400" b="1" dirty="0" err="1">
                  <a:latin typeface="Arial" panose="020B0604020202020204" pitchFamily="34" charset="0"/>
                </a:rPr>
                <a:t>evidence</a:t>
              </a:r>
              <a:endParaRPr lang="it-IT" altLang="it-IT" sz="1400" b="1" dirty="0">
                <a:latin typeface="Arial" panose="020B0604020202020204" pitchFamily="34" charset="0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4846639" y="2613025"/>
              <a:ext cx="1466850" cy="73156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it-IT" sz="1400" b="1" dirty="0" err="1"/>
                <a:t>Selecting</a:t>
              </a:r>
              <a:r>
                <a:rPr lang="it-IT" sz="1400" b="1" dirty="0"/>
                <a:t> </a:t>
              </a:r>
              <a:r>
                <a:rPr lang="it-IT" sz="1400" b="1" dirty="0" err="1"/>
                <a:t>priorities</a:t>
              </a:r>
              <a:endParaRPr lang="it-IT" sz="1400" b="1" dirty="0"/>
            </a:p>
          </p:txBody>
        </p:sp>
        <p:sp>
          <p:nvSpPr>
            <p:cNvPr id="12" name="Freccia a sinistra 12"/>
            <p:cNvSpPr/>
            <p:nvPr/>
          </p:nvSpPr>
          <p:spPr>
            <a:xfrm rot="5400000">
              <a:off x="2994654" y="4361637"/>
              <a:ext cx="1243013" cy="687388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1400" dirty="0"/>
            </a:p>
          </p:txBody>
        </p:sp>
        <p:sp>
          <p:nvSpPr>
            <p:cNvPr id="13" name="Freccia a sinistra 14"/>
            <p:cNvSpPr/>
            <p:nvPr/>
          </p:nvSpPr>
          <p:spPr>
            <a:xfrm rot="10800000">
              <a:off x="3541713" y="2336679"/>
              <a:ext cx="1198562" cy="685800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1400" dirty="0"/>
            </a:p>
          </p:txBody>
        </p:sp>
        <p:sp>
          <p:nvSpPr>
            <p:cNvPr id="14" name="Freccia a sinistra 15"/>
            <p:cNvSpPr/>
            <p:nvPr/>
          </p:nvSpPr>
          <p:spPr>
            <a:xfrm rot="16200000">
              <a:off x="4883151" y="3587750"/>
              <a:ext cx="1154112" cy="687387"/>
            </a:xfrm>
            <a:prstGeom prst="lef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1400"/>
            </a:p>
          </p:txBody>
        </p:sp>
        <p:sp>
          <p:nvSpPr>
            <p:cNvPr id="15" name="Freccia a sinistra 16"/>
            <p:cNvSpPr/>
            <p:nvPr/>
          </p:nvSpPr>
          <p:spPr>
            <a:xfrm rot="16200000">
              <a:off x="5169259" y="5213454"/>
              <a:ext cx="1116013" cy="688975"/>
            </a:xfrm>
            <a:prstGeom prst="lef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 sz="1400"/>
            </a:p>
          </p:txBody>
        </p:sp>
        <p:sp>
          <p:nvSpPr>
            <p:cNvPr id="16" name="CasellaDiTesto 17"/>
            <p:cNvSpPr txBox="1"/>
            <p:nvPr/>
          </p:nvSpPr>
          <p:spPr>
            <a:xfrm>
              <a:off x="6249193" y="4999934"/>
              <a:ext cx="1795462" cy="133402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it-IT" sz="1400" b="1" dirty="0" err="1"/>
                <a:t>Formal</a:t>
              </a:r>
              <a:endParaRPr lang="it-IT" sz="1400" b="1" dirty="0"/>
            </a:p>
            <a:p>
              <a:pPr marL="285750" indent="-285750" eaLnBrk="1" hangingPunct="1">
                <a:buFont typeface="Wingdings" panose="05000000000000000000" pitchFamily="2" charset="2"/>
                <a:buChar char="Ø"/>
                <a:defRPr/>
              </a:pPr>
              <a:r>
                <a:rPr lang="it-IT" sz="1400" b="1" dirty="0" err="1"/>
                <a:t>Decision</a:t>
              </a:r>
              <a:r>
                <a:rPr lang="it-IT" sz="1400" b="1" dirty="0"/>
                <a:t> </a:t>
              </a:r>
              <a:r>
                <a:rPr lang="it-IT" sz="1400" b="1" dirty="0" err="1"/>
                <a:t>makers</a:t>
              </a:r>
              <a:r>
                <a:rPr lang="it-IT" sz="1400" b="1" dirty="0"/>
                <a:t> </a:t>
              </a:r>
            </a:p>
            <a:p>
              <a:pPr eaLnBrk="1" hangingPunct="1">
                <a:defRPr/>
              </a:pPr>
              <a:endParaRPr lang="it-IT" sz="1400" b="1" dirty="0"/>
            </a:p>
          </p:txBody>
        </p:sp>
        <p:sp>
          <p:nvSpPr>
            <p:cNvPr id="17" name="CasellaDiTesto 1"/>
            <p:cNvSpPr txBox="1">
              <a:spLocks noChangeArrowheads="1"/>
            </p:cNvSpPr>
            <p:nvPr/>
          </p:nvSpPr>
          <p:spPr bwMode="auto">
            <a:xfrm>
              <a:off x="3541713" y="2451099"/>
              <a:ext cx="268169" cy="430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4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89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5"/>
          <p:cNvGrpSpPr>
            <a:grpSpLocks/>
          </p:cNvGrpSpPr>
          <p:nvPr/>
        </p:nvGrpSpPr>
        <p:grpSpPr bwMode="auto">
          <a:xfrm>
            <a:off x="0" y="-26988"/>
            <a:ext cx="9144000" cy="771526"/>
            <a:chOff x="0" y="743"/>
            <a:chExt cx="5760" cy="486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0" y="743"/>
              <a:ext cx="5760" cy="482"/>
            </a:xfrm>
            <a:prstGeom prst="rect">
              <a:avLst/>
            </a:prstGeom>
            <a:solidFill>
              <a:srgbClr val="91BCE5"/>
            </a:solidFill>
            <a:ln w="9525">
              <a:solidFill>
                <a:srgbClr val="85BCE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5120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" y="743"/>
              <a:ext cx="156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133600"/>
            <a:ext cx="564832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ttangolo 1"/>
          <p:cNvSpPr>
            <a:spLocks noChangeArrowheads="1"/>
          </p:cNvSpPr>
          <p:nvPr/>
        </p:nvSpPr>
        <p:spPr bwMode="auto">
          <a:xfrm>
            <a:off x="5795963" y="2205038"/>
            <a:ext cx="314960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smtClean="0">
                <a:solidFill>
                  <a:srgbClr val="000000"/>
                </a:solidFill>
              </a:rPr>
              <a:t>The LEGO Group announced a significant investment of DKK 1 billion (approximately € 135 million) dedicated to research, development and implementation of new, sustainable, raw materials to manufacture LEGO® elements as well as packaging materials.</a:t>
            </a:r>
            <a:endParaRPr lang="it-IT" altLang="it-IT" sz="1800" smtClean="0">
              <a:solidFill>
                <a:srgbClr val="000000"/>
              </a:solidFill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96850" y="981075"/>
            <a:ext cx="8748713" cy="114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New 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players for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Bioeconomy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Bio-based 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bricks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73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0" y="1125538"/>
            <a:ext cx="8748713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Towards</a:t>
            </a:r>
            <a:r>
              <a:rPr lang="it-IT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the </a:t>
            </a:r>
            <a:r>
              <a:rPr lang="it-IT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bioeconomy</a:t>
            </a:r>
            <a:endParaRPr lang="it-IT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0" y="-26988"/>
            <a:ext cx="9144000" cy="765176"/>
            <a:chOff x="0" y="151"/>
            <a:chExt cx="5760" cy="48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0" y="151"/>
              <a:ext cx="5760" cy="482"/>
            </a:xfrm>
            <a:prstGeom prst="rect">
              <a:avLst/>
            </a:prstGeom>
            <a:solidFill>
              <a:srgbClr val="91BCE5"/>
            </a:solidFill>
            <a:ln w="9525">
              <a:solidFill>
                <a:srgbClr val="85BCE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68613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159"/>
              <a:ext cx="1603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4" name="Rectangle 10"/>
          <p:cNvSpPr>
            <a:spLocks noChangeArrowheads="1"/>
          </p:cNvSpPr>
          <p:nvPr/>
        </p:nvSpPr>
        <p:spPr bwMode="auto">
          <a:xfrm>
            <a:off x="307975" y="1613162"/>
            <a:ext cx="7704137" cy="3527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"Europe needs to make the transition to a post-petroleum economy. Greater use of renewable resources is no longer just an option, it is a necessity. We must drive the transition from a fossil-based to a bio-based society with research and innovation as the motor. This is good for our environment, our food and energy security, and for Europe's competitiveness for the 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future." </a:t>
            </a:r>
          </a:p>
          <a:p>
            <a:pPr algn="ctr"/>
            <a:endParaRPr lang="en-US" sz="240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Máire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Geoghegan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-Quinn</a:t>
            </a:r>
            <a:endParaRPr lang="en-US" sz="240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Past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 Commissioner for Research and Innovation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Font typeface="Wingdings" pitchFamily="2" charset="2"/>
              <a:buNone/>
            </a:pPr>
            <a:endParaRPr lang="it-IT" sz="2400" b="1" dirty="0" smtClean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Font typeface="Wingdings" pitchFamily="2" charset="2"/>
              <a:buNone/>
            </a:pPr>
            <a:endParaRPr lang="it-IT" sz="2400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Font typeface="Wingdings" pitchFamily="2" charset="2"/>
              <a:buNone/>
            </a:pPr>
            <a:endParaRPr lang="it-IT" sz="2400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Font typeface="Wingdings" pitchFamily="2" charset="2"/>
              <a:buNone/>
            </a:pPr>
            <a:endParaRPr lang="it-IT" sz="2400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it-IT" sz="2400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" name="AutoShape 2" descr="Risultati immagini per máire geoghegan-quin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221088"/>
            <a:ext cx="2421005" cy="12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0" y="1125538"/>
            <a:ext cx="8748713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 </a:t>
            </a:r>
            <a:r>
              <a:rPr lang="it-IT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European</a:t>
            </a:r>
            <a:r>
              <a:rPr lang="it-IT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it-IT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Strategy</a:t>
            </a:r>
            <a:endParaRPr lang="it-IT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0" y="-26988"/>
            <a:ext cx="9144000" cy="765176"/>
            <a:chOff x="0" y="151"/>
            <a:chExt cx="5760" cy="48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0" y="151"/>
              <a:ext cx="5760" cy="482"/>
            </a:xfrm>
            <a:prstGeom prst="rect">
              <a:avLst/>
            </a:prstGeom>
            <a:solidFill>
              <a:srgbClr val="91BCE5"/>
            </a:solidFill>
            <a:ln w="9525">
              <a:solidFill>
                <a:srgbClr val="85BCE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68613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159"/>
              <a:ext cx="1603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4" name="Rectangle 10"/>
          <p:cNvSpPr>
            <a:spLocks noChangeArrowheads="1"/>
          </p:cNvSpPr>
          <p:nvPr/>
        </p:nvSpPr>
        <p:spPr bwMode="auto">
          <a:xfrm>
            <a:off x="3926905" y="1916832"/>
            <a:ext cx="5184055" cy="3527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The European Commission has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adopted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a strategy to shift the European economy towards greater and more sustainable use of renewable resources. 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The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Commission's strategy and action plan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,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</a:rPr>
              <a:t>"Innovating for Sustainable Growth: a </a:t>
            </a:r>
            <a:r>
              <a:rPr lang="en-US" sz="2800" dirty="0" err="1">
                <a:solidFill>
                  <a:srgbClr val="000000"/>
                </a:solidFill>
                <a:latin typeface="Arial" pitchFamily="34" charset="0"/>
              </a:rPr>
              <a:t>Bioeconomy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</a:rPr>
              <a:t> for Europe"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, </a:t>
            </a:r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outlines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a coherent, 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cross-sectoral and inter-disciplinary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approach to the issue.  The goal is a more innovative and low-emissions economy, reconciling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market demands while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ensuring biodiversity and environmental protection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.. 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it-IT" b="1" dirty="0" smtClean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Font typeface="Wingdings" pitchFamily="2" charset="2"/>
              <a:buNone/>
            </a:pPr>
            <a:endParaRPr lang="it-IT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Font typeface="Wingdings" pitchFamily="2" charset="2"/>
              <a:buNone/>
            </a:pPr>
            <a:endParaRPr lang="it-IT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Font typeface="Wingdings" pitchFamily="2" charset="2"/>
              <a:buNone/>
            </a:pPr>
            <a:endParaRPr lang="it-IT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it-IT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7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4" y="1661615"/>
            <a:ext cx="4032250" cy="43926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3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30225"/>
            <a:ext cx="5040312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620713"/>
            <a:ext cx="3929062" cy="43926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13325"/>
            <a:ext cx="39354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3700463"/>
            <a:ext cx="35782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CasellaDiTesto 6"/>
          <p:cNvSpPr txBox="1">
            <a:spLocks noChangeArrowheads="1"/>
          </p:cNvSpPr>
          <p:nvPr/>
        </p:nvSpPr>
        <p:spPr bwMode="auto">
          <a:xfrm flipH="1">
            <a:off x="2700338" y="204788"/>
            <a:ext cx="6218237" cy="83099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bg1"/>
                </a:solidFill>
              </a:rPr>
              <a:t>EU </a:t>
            </a:r>
            <a:r>
              <a:rPr lang="it-IT" altLang="it-IT" sz="2400" b="1" dirty="0" err="1" smtClean="0">
                <a:solidFill>
                  <a:schemeClr val="bg1"/>
                </a:solidFill>
              </a:rPr>
              <a:t>objectives</a:t>
            </a:r>
            <a:r>
              <a:rPr lang="it-IT" altLang="it-IT" sz="2400" b="1" dirty="0" smtClean="0">
                <a:solidFill>
                  <a:schemeClr val="bg1"/>
                </a:solidFill>
              </a:rPr>
              <a:t> for 2020: inclusive, </a:t>
            </a:r>
            <a:r>
              <a:rPr lang="it-IT" altLang="it-IT" sz="2400" b="1" dirty="0" err="1" smtClean="0">
                <a:solidFill>
                  <a:schemeClr val="bg1"/>
                </a:solidFill>
              </a:rPr>
              <a:t>smart</a:t>
            </a:r>
            <a:r>
              <a:rPr lang="it-IT" altLang="it-IT" sz="2400" b="1" dirty="0" smtClean="0">
                <a:solidFill>
                  <a:schemeClr val="bg1"/>
                </a:solidFill>
              </a:rPr>
              <a:t> </a:t>
            </a:r>
            <a:r>
              <a:rPr lang="it-IT" altLang="it-IT" sz="2400" b="1" dirty="0" err="1" smtClean="0">
                <a:solidFill>
                  <a:schemeClr val="bg1"/>
                </a:solidFill>
              </a:rPr>
              <a:t>sustainable</a:t>
            </a:r>
            <a:r>
              <a:rPr lang="it-IT" altLang="it-IT" sz="2400" b="1" dirty="0" smtClean="0">
                <a:solidFill>
                  <a:schemeClr val="bg1"/>
                </a:solidFill>
              </a:rPr>
              <a:t> </a:t>
            </a:r>
            <a:r>
              <a:rPr lang="it-IT" altLang="it-IT" sz="2400" b="1" dirty="0" err="1" smtClean="0">
                <a:solidFill>
                  <a:schemeClr val="bg1"/>
                </a:solidFill>
              </a:rPr>
              <a:t>growth</a:t>
            </a:r>
            <a:endParaRPr lang="it-IT" altLang="it-IT" sz="2400" b="1" dirty="0">
              <a:solidFill>
                <a:schemeClr val="bg1"/>
              </a:solidFill>
            </a:endParaRPr>
          </a:p>
        </p:txBody>
      </p:sp>
      <p:sp>
        <p:nvSpPr>
          <p:cNvPr id="10247" name="CasellaDiTesto 1"/>
          <p:cNvSpPr txBox="1">
            <a:spLocks noChangeArrowheads="1"/>
          </p:cNvSpPr>
          <p:nvPr/>
        </p:nvSpPr>
        <p:spPr bwMode="auto">
          <a:xfrm>
            <a:off x="387350" y="1341438"/>
            <a:ext cx="871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7030A0"/>
                </a:solidFill>
              </a:rPr>
              <a:t>2012</a:t>
            </a:r>
          </a:p>
        </p:txBody>
      </p:sp>
      <p:sp>
        <p:nvSpPr>
          <p:cNvPr id="10248" name="CasellaDiTesto 8"/>
          <p:cNvSpPr txBox="1">
            <a:spLocks noChangeArrowheads="1"/>
          </p:cNvSpPr>
          <p:nvPr/>
        </p:nvSpPr>
        <p:spPr bwMode="auto">
          <a:xfrm>
            <a:off x="4467225" y="1801813"/>
            <a:ext cx="871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7030A0"/>
                </a:solidFill>
              </a:rPr>
              <a:t>2014</a:t>
            </a:r>
          </a:p>
        </p:txBody>
      </p:sp>
      <p:pic>
        <p:nvPicPr>
          <p:cNvPr id="9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557588"/>
            <a:ext cx="62658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68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6850" y="981075"/>
            <a:ext cx="8748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The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BioCircular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Economy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grpSp>
        <p:nvGrpSpPr>
          <p:cNvPr id="41987" name="Group 5"/>
          <p:cNvGrpSpPr>
            <a:grpSpLocks/>
          </p:cNvGrpSpPr>
          <p:nvPr/>
        </p:nvGrpSpPr>
        <p:grpSpPr bwMode="auto">
          <a:xfrm>
            <a:off x="0" y="-26988"/>
            <a:ext cx="9144000" cy="771526"/>
            <a:chOff x="0" y="743"/>
            <a:chExt cx="5760" cy="486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0" y="743"/>
              <a:ext cx="5760" cy="482"/>
            </a:xfrm>
            <a:prstGeom prst="rect">
              <a:avLst/>
            </a:prstGeom>
            <a:solidFill>
              <a:srgbClr val="91BCE5"/>
            </a:solidFill>
            <a:ln w="9525">
              <a:solidFill>
                <a:srgbClr val="85BCE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1990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" y="743"/>
              <a:ext cx="156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395536" y="1601118"/>
            <a:ext cx="4896544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it-IT" sz="2000" b="1" dirty="0" err="1">
                <a:solidFill>
                  <a:srgbClr val="FF0000"/>
                </a:solidFill>
              </a:rPr>
              <a:t>Bioeconomy</a:t>
            </a:r>
            <a:r>
              <a:rPr lang="en-US" altLang="it-IT" sz="2000" b="1" dirty="0">
                <a:solidFill>
                  <a:srgbClr val="FF0000"/>
                </a:solidFill>
              </a:rPr>
              <a:t> is an integrated part of a sustainable circular </a:t>
            </a:r>
            <a:r>
              <a:rPr lang="en-US" altLang="it-IT" sz="2000" b="1" dirty="0" smtClean="0">
                <a:solidFill>
                  <a:srgbClr val="FF0000"/>
                </a:solidFill>
              </a:rPr>
              <a:t>economy.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it-IT" sz="2000" b="1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it-IT" sz="2000" dirty="0" smtClean="0">
                <a:solidFill>
                  <a:srgbClr val="000000"/>
                </a:solidFill>
              </a:rPr>
              <a:t>The </a:t>
            </a:r>
            <a:r>
              <a:rPr lang="en-US" altLang="it-IT" sz="2000" dirty="0">
                <a:solidFill>
                  <a:srgbClr val="000000"/>
                </a:solidFill>
              </a:rPr>
              <a:t>European Circular Economy Package offers great opportunities to reuse the vast majority of </a:t>
            </a:r>
            <a:r>
              <a:rPr lang="en-US" altLang="it-IT" sz="2000" dirty="0" smtClean="0">
                <a:solidFill>
                  <a:srgbClr val="000000"/>
                </a:solidFill>
              </a:rPr>
              <a:t>all bio </a:t>
            </a:r>
            <a:r>
              <a:rPr lang="en-US" altLang="it-IT" sz="2000" dirty="0">
                <a:solidFill>
                  <a:srgbClr val="000000"/>
                </a:solidFill>
              </a:rPr>
              <a:t>waste and (unexploited) biomass stocks by 2030. </a:t>
            </a:r>
            <a:endParaRPr lang="en-US" altLang="it-IT" sz="2000" dirty="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it-IT" sz="200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it-IT" sz="2000" dirty="0" smtClean="0">
                <a:solidFill>
                  <a:srgbClr val="000000"/>
                </a:solidFill>
              </a:rPr>
              <a:t>This </a:t>
            </a:r>
            <a:r>
              <a:rPr lang="en-US" altLang="it-IT" sz="2000" dirty="0">
                <a:solidFill>
                  <a:srgbClr val="000000"/>
                </a:solidFill>
              </a:rPr>
              <a:t>involves systemic and efficient approaches across sectors, particularly </a:t>
            </a:r>
            <a:r>
              <a:rPr lang="en-US" altLang="it-IT" sz="2000" dirty="0" smtClean="0">
                <a:solidFill>
                  <a:srgbClr val="000000"/>
                </a:solidFill>
              </a:rPr>
              <a:t>innovation policy </a:t>
            </a:r>
            <a:r>
              <a:rPr lang="en-US" altLang="it-IT" sz="2000" dirty="0">
                <a:solidFill>
                  <a:srgbClr val="000000"/>
                </a:solidFill>
              </a:rPr>
              <a:t>measures that aim to </a:t>
            </a:r>
            <a:r>
              <a:rPr lang="en-US" altLang="it-IT" sz="2000" dirty="0" err="1">
                <a:solidFill>
                  <a:srgbClr val="000000"/>
                </a:solidFill>
              </a:rPr>
              <a:t>optimise</a:t>
            </a:r>
            <a:r>
              <a:rPr lang="en-US" altLang="it-IT" sz="2000" dirty="0">
                <a:solidFill>
                  <a:srgbClr val="000000"/>
                </a:solidFill>
              </a:rPr>
              <a:t> bio-economy value networks and </a:t>
            </a:r>
            <a:r>
              <a:rPr lang="en-US" altLang="it-IT" sz="2000" dirty="0" err="1">
                <a:solidFill>
                  <a:srgbClr val="000000"/>
                </a:solidFill>
              </a:rPr>
              <a:t>minimise</a:t>
            </a:r>
            <a:r>
              <a:rPr lang="en-US" altLang="it-IT" sz="2000" dirty="0">
                <a:solidFill>
                  <a:srgbClr val="000000"/>
                </a:solidFill>
              </a:rPr>
              <a:t> waste and loss</a:t>
            </a:r>
            <a:r>
              <a:rPr lang="en-US" altLang="it-IT" sz="2000" dirty="0" smtClean="0">
                <a:solidFill>
                  <a:srgbClr val="000000"/>
                </a:solidFill>
              </a:rPr>
              <a:t>.</a:t>
            </a:r>
            <a:endParaRPr lang="en-US" altLang="it-IT" sz="2000" dirty="0">
              <a:solidFill>
                <a:srgbClr val="000000"/>
              </a:solidFill>
            </a:endParaRPr>
          </a:p>
        </p:txBody>
      </p:sp>
      <p:pic>
        <p:nvPicPr>
          <p:cNvPr id="8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1601118"/>
            <a:ext cx="42576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53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6850" y="981075"/>
            <a:ext cx="8748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The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bioeconomy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: Manifesto of Utrecht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grpSp>
        <p:nvGrpSpPr>
          <p:cNvPr id="41987" name="Group 5"/>
          <p:cNvGrpSpPr>
            <a:grpSpLocks/>
          </p:cNvGrpSpPr>
          <p:nvPr/>
        </p:nvGrpSpPr>
        <p:grpSpPr bwMode="auto">
          <a:xfrm>
            <a:off x="0" y="-26988"/>
            <a:ext cx="9144000" cy="771526"/>
            <a:chOff x="0" y="743"/>
            <a:chExt cx="5760" cy="486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0" y="743"/>
              <a:ext cx="5760" cy="482"/>
            </a:xfrm>
            <a:prstGeom prst="rect">
              <a:avLst/>
            </a:prstGeom>
            <a:solidFill>
              <a:srgbClr val="91BCE5"/>
            </a:solidFill>
            <a:ln w="9525">
              <a:solidFill>
                <a:srgbClr val="85BCE9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1990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" y="743"/>
              <a:ext cx="1569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611560" y="1484784"/>
            <a:ext cx="6696075" cy="41549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it-IT" sz="2400" b="1" dirty="0" smtClean="0">
                <a:solidFill>
                  <a:srgbClr val="000000"/>
                </a:solidFill>
              </a:rPr>
              <a:t>4</a:t>
            </a:r>
            <a:r>
              <a:rPr lang="en-US" altLang="it-IT" sz="2400" b="1" baseline="30000" dirty="0" smtClean="0">
                <a:solidFill>
                  <a:srgbClr val="000000"/>
                </a:solidFill>
              </a:rPr>
              <a:t>th</a:t>
            </a:r>
            <a:r>
              <a:rPr lang="en-US" altLang="it-IT" sz="2400" b="1" dirty="0" smtClean="0">
                <a:solidFill>
                  <a:srgbClr val="000000"/>
                </a:solidFill>
              </a:rPr>
              <a:t> EU </a:t>
            </a:r>
            <a:r>
              <a:rPr lang="en-US" altLang="it-IT" sz="2400" b="1" dirty="0" err="1" smtClean="0">
                <a:solidFill>
                  <a:srgbClr val="000000"/>
                </a:solidFill>
              </a:rPr>
              <a:t>Bioeconomy</a:t>
            </a:r>
            <a:r>
              <a:rPr lang="en-US" altLang="it-IT" sz="2400" b="1" dirty="0" smtClean="0">
                <a:solidFill>
                  <a:srgbClr val="000000"/>
                </a:solidFill>
              </a:rPr>
              <a:t> Stakeholders’ Conference, Utrecht (NL) 12-13 April 2016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it-IT" sz="2400" b="1" dirty="0">
                <a:solidFill>
                  <a:srgbClr val="000000"/>
                </a:solidFill>
              </a:rPr>
              <a:t>	</a:t>
            </a:r>
            <a:r>
              <a:rPr lang="en-US" altLang="it-IT" sz="2400" b="1" dirty="0" smtClean="0">
                <a:solidFill>
                  <a:srgbClr val="000000"/>
                </a:solidFill>
                <a:hlinkClick r:id="rId3"/>
              </a:rPr>
              <a:t>www.bioeconomyutrecht2016.eu</a:t>
            </a:r>
            <a:endParaRPr lang="en-US" altLang="it-IT" sz="2400" b="1" dirty="0" smtClean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it-IT" sz="2400" b="1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it-IT" sz="2400" b="1" dirty="0">
                <a:solidFill>
                  <a:srgbClr val="FF0000"/>
                </a:solidFill>
              </a:rPr>
              <a:t>A European </a:t>
            </a:r>
            <a:r>
              <a:rPr lang="en-US" altLang="it-IT" sz="2400" b="1" dirty="0" err="1">
                <a:solidFill>
                  <a:srgbClr val="FF0000"/>
                </a:solidFill>
              </a:rPr>
              <a:t>bioeconomy</a:t>
            </a:r>
            <a:r>
              <a:rPr lang="en-US" altLang="it-IT" sz="2400" b="1" dirty="0">
                <a:solidFill>
                  <a:srgbClr val="FF0000"/>
                </a:solidFill>
              </a:rPr>
              <a:t> should contribute significantly to the goals formulated at COP 21 </a:t>
            </a:r>
            <a:r>
              <a:rPr lang="en-US" altLang="it-IT" sz="2400" b="1" dirty="0" smtClean="0">
                <a:solidFill>
                  <a:srgbClr val="FF0000"/>
                </a:solidFill>
              </a:rPr>
              <a:t>on greenhouse </a:t>
            </a:r>
            <a:r>
              <a:rPr lang="en-US" altLang="it-IT" sz="2400" b="1" dirty="0">
                <a:solidFill>
                  <a:srgbClr val="FF0000"/>
                </a:solidFill>
              </a:rPr>
              <a:t>gas emission reductions</a:t>
            </a:r>
            <a:r>
              <a:rPr lang="en-US" altLang="it-IT" sz="2400" dirty="0">
                <a:solidFill>
                  <a:srgbClr val="000000"/>
                </a:solidFill>
              </a:rPr>
              <a:t>, holding the global temperature rise below 2°C, </a:t>
            </a:r>
            <a:r>
              <a:rPr lang="en-US" altLang="it-IT" sz="2400" dirty="0" smtClean="0">
                <a:solidFill>
                  <a:srgbClr val="000000"/>
                </a:solidFill>
              </a:rPr>
              <a:t>using sustainable </a:t>
            </a:r>
            <a:r>
              <a:rPr lang="en-US" altLang="it-IT" sz="2400" dirty="0">
                <a:solidFill>
                  <a:srgbClr val="000000"/>
                </a:solidFill>
              </a:rPr>
              <a:t>biomass in the most effective and efficient ways to produce food, </a:t>
            </a:r>
            <a:r>
              <a:rPr lang="en-US" altLang="it-IT" sz="2400" dirty="0" smtClean="0">
                <a:solidFill>
                  <a:srgbClr val="000000"/>
                </a:solidFill>
              </a:rPr>
              <a:t>materials, chemicals </a:t>
            </a:r>
            <a:r>
              <a:rPr lang="en-US" altLang="it-IT" sz="2400" dirty="0">
                <a:solidFill>
                  <a:srgbClr val="000000"/>
                </a:solidFill>
              </a:rPr>
              <a:t>and energy.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23528" y="6093296"/>
            <a:ext cx="352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See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/>
              <a:t> http://bioeconomy.miur.it/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71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3285</Words>
  <Application>Microsoft Office PowerPoint</Application>
  <PresentationFormat>Presentazione su schermo (4:3)</PresentationFormat>
  <Paragraphs>443</Paragraphs>
  <Slides>44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62" baseType="lpstr">
      <vt:lpstr>MS Gothic</vt:lpstr>
      <vt:lpstr>MS PGothic</vt:lpstr>
      <vt:lpstr>MS PGothic</vt:lpstr>
      <vt:lpstr>Apex New Heavy</vt:lpstr>
      <vt:lpstr>Arial</vt:lpstr>
      <vt:lpstr>Calibri</vt:lpstr>
      <vt:lpstr>Calibri-Italic</vt:lpstr>
      <vt:lpstr>Candara</vt:lpstr>
      <vt:lpstr>DF-DejavuProBlackItalic</vt:lpstr>
      <vt:lpstr>DF-DejavuProItalic</vt:lpstr>
      <vt:lpstr>Tahoma</vt:lpstr>
      <vt:lpstr>Times New Roman</vt:lpstr>
      <vt:lpstr>Trebuchet MS</vt:lpstr>
      <vt:lpstr>UniversLTStd-BoldCn</vt:lpstr>
      <vt:lpstr>UniversLTStd-LightCn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Horizon 2020: three pillars</vt:lpstr>
      <vt:lpstr>Presentazione standard di PowerPoint</vt:lpstr>
      <vt:lpstr>Presentazione standard di PowerPoint</vt:lpstr>
      <vt:lpstr>Presentazione standard di PowerPoint</vt:lpstr>
      <vt:lpstr>A Public-Private Partnership on Bio-Based Industries  Realising the European Bio-economy Potential </vt:lpstr>
      <vt:lpstr>About BBI JU</vt:lpstr>
      <vt:lpstr>The members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The strategy of  EU  programming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Comunicazione SPRING</dc:creator>
  <cp:lastModifiedBy>Utente Windows</cp:lastModifiedBy>
  <cp:revision>227</cp:revision>
  <cp:lastPrinted>2017-03-22T13:29:23Z</cp:lastPrinted>
  <dcterms:created xsi:type="dcterms:W3CDTF">2017-03-16T08:37:07Z</dcterms:created>
  <dcterms:modified xsi:type="dcterms:W3CDTF">2017-05-02T22:45:09Z</dcterms:modified>
</cp:coreProperties>
</file>