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273" r:id="rId2"/>
    <p:sldId id="257" r:id="rId3"/>
    <p:sldId id="258" r:id="rId4"/>
    <p:sldId id="268" r:id="rId5"/>
    <p:sldId id="259" r:id="rId6"/>
    <p:sldId id="260" r:id="rId7"/>
    <p:sldId id="264" r:id="rId8"/>
    <p:sldId id="270" r:id="rId9"/>
    <p:sldId id="271" r:id="rId10"/>
    <p:sldId id="263" r:id="rId11"/>
    <p:sldId id="269" r:id="rId12"/>
    <p:sldId id="266" r:id="rId13"/>
    <p:sldId id="272" r:id="rId14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46" d="100"/>
          <a:sy n="46" d="100"/>
        </p:scale>
        <p:origin x="-96" y="-6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0495B-AD93-47A2-9136-362C70DC2B6A}" type="datetime1">
              <a:rPr lang="it-IT" smtClean="0">
                <a:solidFill>
                  <a:schemeClr val="tx2"/>
                </a:solidFill>
              </a:rPr>
              <a:pPr rtl="0"/>
              <a:t>19/02/2018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pPr rtl="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94FC50-7CD9-4D30-81C7-57A5B1245385}" type="datetime1">
              <a:rPr lang="it-IT" smtClean="0"/>
              <a:pPr/>
              <a:t>19/02/2018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5684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0638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7390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164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489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tango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magine 8" descr="Pila di libr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F3510-D61F-421F-8910-9235B5631904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619D06-56C3-422B-9066-598BDD25A582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FA794-ECF3-4A88-AA5E-3EB13ABD719B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9A309-531E-412A-ADAB-BC5D9D6CD015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tango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magine 4" descr="Pila di lib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59A05-B9DC-47DC-A376-AB66C49AC72B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8" rtl="0"/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A52A2-3604-4775-A7B9-E8B0228CD9DC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CBBB7-0F5A-48B9-895E-ECE2AED3F80F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8B608-C353-46DD-8D24-1C7B25068CA5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5C36-4DD0-4321-8086-E9159A3F24B0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8253A-E995-4F31-A6C7-8A3EB7EF2E2E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B469BC-7A50-4E83-9495-E0FFBD6FA85A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tango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u="sng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8ACD5BE-3A92-4E94-8484-977D094C6B0C}" type="datetime1">
              <a:rPr lang="it-IT" noProof="0" smtClean="0"/>
              <a:pPr rtl="0"/>
              <a:t>19/02/2018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depository.com/author/Aileen-Bloomer" TargetMode="External"/><Relationship Id="rId2" Type="http://schemas.openxmlformats.org/officeDocument/2006/relationships/hyperlink" Target="https://www.bookdepository.com/author/Alison-Wra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dirty="0" smtClean="0"/>
              <a:t>Testi di base che vanno letti prima di iniziare la redazione della tesi</a:t>
            </a:r>
            <a:r>
              <a:rPr lang="it-IT" b="1" dirty="0" smtClean="0"/>
              <a:t>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9555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Chesterman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Andrew &amp; Williams, Jenny (2002)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The Map. A Beginner’s Guide to Doing Research in Translation Studies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St. Jerome: Manchester.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Munday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Jeremy (2012)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Introducing Translation Studies: Theories and Applications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3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edition. London/New York: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Routledge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Wray,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Alison Wray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Bloomer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Aileen (2012)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Projects in Linguistics and Language Studies: A Practical Guide to Researching Language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3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edition. London/New York: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Routledge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(chapters 21, 22, 23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Testo di consultazione in itinere: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Palumbo, Giuseppe (2009)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Key Terms in Translation Studies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London &amp; New York: Continuum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Su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(Federica Scarpa):</a:t>
            </a:r>
          </a:p>
          <a:p>
            <a:pPr lvl="0"/>
            <a:r>
              <a:rPr lang="it-IT" dirty="0" smtClean="0">
                <a:latin typeface="Arial" pitchFamily="34" charset="0"/>
                <a:cs typeface="Arial" pitchFamily="34" charset="0"/>
              </a:rPr>
              <a:t>File delle presentazioni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 oggi 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file delle linee guida di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stile di citazione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bibliografica.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/>
            <a:r>
              <a:rPr lang="it-IT" sz="4000" dirty="0" smtClean="0">
                <a:solidFill>
                  <a:srgbClr val="C00000"/>
                </a:solidFill>
                <a:latin typeface="+mn-lt"/>
              </a:rPr>
              <a:t>Analisi contrastiva inglese e altra lingua stesso settore specialistico </a:t>
            </a:r>
            <a:endParaRPr lang="it-IT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it-IT" dirty="0" smtClean="0"/>
              <a:t>ESEMPI di analisi già svolte:</a:t>
            </a:r>
          </a:p>
          <a:p>
            <a:r>
              <a:rPr lang="it-IT" sz="2000" dirty="0"/>
              <a:t>Analisi linguistica di due guide turistiche</a:t>
            </a:r>
            <a:r>
              <a:rPr lang="it-IT" dirty="0"/>
              <a:t>:</a:t>
            </a:r>
          </a:p>
          <a:p>
            <a:pPr lvl="1"/>
            <a:r>
              <a:rPr lang="it-IT" sz="1600" dirty="0"/>
              <a:t>«Friuli-Venezia Giulia» in </a:t>
            </a:r>
            <a:r>
              <a:rPr lang="it-IT" sz="1600" i="1" dirty="0"/>
              <a:t>The </a:t>
            </a:r>
            <a:r>
              <a:rPr lang="it-IT" sz="1600" i="1" dirty="0" err="1"/>
              <a:t>Rough</a:t>
            </a:r>
            <a:r>
              <a:rPr lang="it-IT" sz="1600" i="1" dirty="0"/>
              <a:t> Guide to </a:t>
            </a:r>
            <a:r>
              <a:rPr lang="it-IT" sz="1600" i="1" dirty="0" err="1"/>
              <a:t>Italy</a:t>
            </a:r>
            <a:r>
              <a:rPr lang="it-IT" sz="1600" i="1" dirty="0"/>
              <a:t> </a:t>
            </a:r>
            <a:r>
              <a:rPr lang="it-IT" sz="1600" b="1" dirty="0" smtClean="0"/>
              <a:t>vs.</a:t>
            </a:r>
            <a:r>
              <a:rPr lang="it-IT" sz="1600" dirty="0" smtClean="0"/>
              <a:t> </a:t>
            </a:r>
            <a:r>
              <a:rPr lang="it-IT" sz="1600" i="1" dirty="0"/>
              <a:t>Friuli-Venezia Giulia. Dalle Alpi all'Adriatico. Arte, natura, enogastronomia</a:t>
            </a:r>
            <a:r>
              <a:rPr lang="it-IT" sz="1600" dirty="0"/>
              <a:t> del Touring Club Italiano</a:t>
            </a:r>
          </a:p>
          <a:p>
            <a:r>
              <a:rPr lang="it-IT" sz="2000" dirty="0"/>
              <a:t>Analisi lessicografica dei termini </a:t>
            </a:r>
            <a:r>
              <a:rPr lang="it-IT" sz="2000" i="1" dirty="0"/>
              <a:t>spread</a:t>
            </a:r>
            <a:r>
              <a:rPr lang="it-IT" sz="2000" dirty="0"/>
              <a:t> e </a:t>
            </a:r>
            <a:r>
              <a:rPr lang="it-IT" sz="2000" i="1" dirty="0" err="1"/>
              <a:t>subprime</a:t>
            </a:r>
            <a:r>
              <a:rPr lang="it-IT" sz="2000" i="1" dirty="0"/>
              <a:t> </a:t>
            </a:r>
            <a:r>
              <a:rPr lang="it-IT" sz="2000" dirty="0"/>
              <a:t>nella stampa inglese e italiana</a:t>
            </a:r>
            <a:endParaRPr lang="it-IT" sz="2000" i="1" dirty="0"/>
          </a:p>
          <a:p>
            <a:r>
              <a:rPr lang="it-IT" sz="2000" dirty="0" smtClean="0"/>
              <a:t>Analisi del </a:t>
            </a:r>
            <a:r>
              <a:rPr lang="it-IT" sz="2000" dirty="0"/>
              <a:t>grado di accessibilità </a:t>
            </a:r>
            <a:r>
              <a:rPr lang="it-IT" sz="2000" dirty="0" smtClean="0"/>
              <a:t>web (</a:t>
            </a:r>
            <a:r>
              <a:rPr lang="it-IT" sz="2000" i="1" dirty="0" err="1" smtClean="0"/>
              <a:t>eAccessibility</a:t>
            </a:r>
            <a:r>
              <a:rPr lang="it-IT" sz="2000" dirty="0"/>
              <a:t>)</a:t>
            </a:r>
            <a:r>
              <a:rPr lang="it-IT" sz="2000" dirty="0" smtClean="0"/>
              <a:t> </a:t>
            </a:r>
            <a:r>
              <a:rPr lang="it-IT" sz="2000" dirty="0"/>
              <a:t>dei siti dei maggiori aeroporti di Paesi Bassi e Regno Unito</a:t>
            </a:r>
            <a:r>
              <a:rPr lang="it-IT" sz="2000" dirty="0" smtClean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97722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Mercato</a:t>
            </a:r>
            <a:r>
              <a:rPr lang="en-GB" b="1" dirty="0" smtClean="0"/>
              <a:t> </a:t>
            </a:r>
            <a:r>
              <a:rPr lang="en-GB" b="1" dirty="0" err="1" smtClean="0"/>
              <a:t>della</a:t>
            </a:r>
            <a:r>
              <a:rPr lang="en-GB" b="1" dirty="0" smtClean="0"/>
              <a:t> </a:t>
            </a:r>
            <a:r>
              <a:rPr lang="en-GB" b="1" dirty="0" err="1" smtClean="0"/>
              <a:t>traduzione</a:t>
            </a:r>
            <a:endParaRPr lang="en-GB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409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dirty="0" err="1">
                <a:latin typeface="+mn-lt"/>
              </a:rPr>
              <a:t>Indagini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conoscitive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tramite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questionari</a:t>
            </a:r>
            <a:r>
              <a:rPr lang="en-GB" dirty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interviste</a:t>
            </a:r>
            <a:endParaRPr lang="en-GB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 smtClean="0"/>
          </a:p>
          <a:p>
            <a:pPr rtl="0"/>
            <a:r>
              <a:rPr lang="it-IT" dirty="0" smtClean="0"/>
              <a:t>Il mercato della traduzione in Italia e/o all’estero</a:t>
            </a:r>
          </a:p>
          <a:p>
            <a:pPr rtl="0"/>
            <a:r>
              <a:rPr lang="it-IT" dirty="0" smtClean="0"/>
              <a:t>Sbocchi professionali dei nostri laureati</a:t>
            </a:r>
          </a:p>
          <a:p>
            <a:pPr rtl="0"/>
            <a:r>
              <a:rPr lang="it-IT" dirty="0" smtClean="0"/>
              <a:t>Competenze richieste ai neo-traduttori dai fornitori di servizi linguistici</a:t>
            </a:r>
          </a:p>
          <a:p>
            <a:r>
              <a:rPr lang="it-IT" dirty="0"/>
              <a:t>Analisi delle diverse fasi del processo di </a:t>
            </a:r>
            <a:r>
              <a:rPr lang="it-IT" dirty="0" smtClean="0"/>
              <a:t>traduzione/localizzazione </a:t>
            </a:r>
            <a:r>
              <a:rPr lang="it-IT" dirty="0"/>
              <a:t>(</a:t>
            </a:r>
            <a:r>
              <a:rPr lang="it-IT" i="1" dirty="0" err="1"/>
              <a:t>workflow</a:t>
            </a:r>
            <a:r>
              <a:rPr lang="it-IT" dirty="0" smtClean="0"/>
              <a:t>) all’interno dei grandi fornitori di servizi linguistici</a:t>
            </a:r>
            <a:endParaRPr lang="it-IT" dirty="0"/>
          </a:p>
          <a:p>
            <a:pPr marL="0" indent="0" rtl="0">
              <a:buNone/>
            </a:pPr>
            <a:r>
              <a:rPr lang="it-IT" smtClean="0"/>
              <a:t>….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09724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Domande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343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b="1" dirty="0" smtClean="0"/>
              <a:t>Tesi triennali</a:t>
            </a:r>
            <a:br>
              <a:rPr lang="it-IT" b="1" dirty="0" smtClean="0"/>
            </a:br>
            <a:r>
              <a:rPr lang="it-IT" sz="4400" dirty="0" smtClean="0"/>
              <a:t>prof.ssa Federica Scarpa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it-IT" dirty="0" smtClean="0"/>
              <a:t>Comunicazione Interlinguistica applicata</a:t>
            </a:r>
          </a:p>
          <a:p>
            <a:pPr rtl="0"/>
            <a:endParaRPr lang="it-IT" sz="2000" dirty="0" smtClean="0"/>
          </a:p>
          <a:p>
            <a:pPr rtl="0"/>
            <a:r>
              <a:rPr lang="it-IT" sz="2000" dirty="0" smtClean="0"/>
              <a:t>20.02.2018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689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Interessi di 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39568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 smtClean="0"/>
              <a:t>Traduzione specializzata</a:t>
            </a:r>
            <a:r>
              <a:rPr lang="it-IT" dirty="0" smtClean="0"/>
              <a:t>:</a:t>
            </a:r>
          </a:p>
          <a:p>
            <a:pPr lvl="1" rtl="0"/>
            <a:r>
              <a:rPr lang="it-IT" dirty="0" smtClean="0"/>
              <a:t>Analisi di traduzioni o di revisioni</a:t>
            </a:r>
          </a:p>
          <a:p>
            <a:pPr lvl="1" rtl="0"/>
            <a:r>
              <a:rPr lang="it-IT" dirty="0" smtClean="0"/>
              <a:t>Raccolte </a:t>
            </a:r>
            <a:r>
              <a:rPr lang="it-IT" dirty="0" err="1" smtClean="0"/>
              <a:t>terminografiche</a:t>
            </a:r>
            <a:r>
              <a:rPr lang="it-IT" dirty="0" smtClean="0"/>
              <a:t> mono- e multilingui</a:t>
            </a:r>
          </a:p>
          <a:p>
            <a:pPr lvl="1"/>
            <a:r>
              <a:rPr lang="it-IT" dirty="0">
                <a:cs typeface="Times New Roman" panose="02020603050405020304" pitchFamily="18" charset="0"/>
              </a:rPr>
              <a:t>Internazionalizzazione e localizzazione</a:t>
            </a:r>
          </a:p>
          <a:p>
            <a:r>
              <a:rPr lang="it-IT" b="1" dirty="0" smtClean="0"/>
              <a:t>Lingue speciali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Analisi di una lingua speciale dell’inglese </a:t>
            </a:r>
          </a:p>
          <a:p>
            <a:pPr lvl="1"/>
            <a:r>
              <a:rPr lang="it-IT" dirty="0" smtClean="0"/>
              <a:t>Analisi </a:t>
            </a:r>
            <a:r>
              <a:rPr lang="it-IT" dirty="0"/>
              <a:t>contrastiva dell’inglese e di un’altra lingua in uno stesso settore specialistico </a:t>
            </a:r>
            <a:endParaRPr lang="it-IT" dirty="0" smtClean="0"/>
          </a:p>
          <a:p>
            <a:r>
              <a:rPr lang="it-IT" b="1" dirty="0" smtClean="0"/>
              <a:t>Mercato della traduzione</a:t>
            </a:r>
          </a:p>
          <a:p>
            <a:pPr lvl="1"/>
            <a:r>
              <a:rPr lang="en-GB" dirty="0" err="1"/>
              <a:t>Indagini</a:t>
            </a:r>
            <a:r>
              <a:rPr lang="en-GB" dirty="0"/>
              <a:t> </a:t>
            </a:r>
            <a:r>
              <a:rPr lang="en-GB" dirty="0" err="1"/>
              <a:t>conoscitive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</a:t>
            </a:r>
            <a:r>
              <a:rPr lang="en-GB" dirty="0" err="1"/>
              <a:t>questionari</a:t>
            </a:r>
            <a:r>
              <a:rPr lang="en-GB" dirty="0"/>
              <a:t> e </a:t>
            </a:r>
            <a:r>
              <a:rPr lang="en-GB" dirty="0" err="1"/>
              <a:t>interviste</a:t>
            </a:r>
            <a:endParaRPr lang="it-IT" dirty="0" smtClean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 smtClean="0">
              <a:cs typeface="Times New Roman" panose="02020603050405020304" pitchFamily="18" charset="0"/>
            </a:endParaRPr>
          </a:p>
          <a:p>
            <a:pPr lvl="1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9532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Traduzione specializzata</a:t>
            </a:r>
            <a:endParaRPr lang="en-GB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805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Analisi di traduzioni o di revisioni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39568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r>
              <a:rPr lang="it-IT" sz="2900" b="1" dirty="0" smtClean="0"/>
              <a:t>Studi comparativi:</a:t>
            </a:r>
          </a:p>
          <a:p>
            <a:pPr lvl="1"/>
            <a:r>
              <a:rPr lang="it-IT" dirty="0" smtClean="0"/>
              <a:t>raffronto di </a:t>
            </a:r>
            <a:r>
              <a:rPr lang="it-IT" dirty="0" err="1" smtClean="0"/>
              <a:t>TA</a:t>
            </a:r>
            <a:r>
              <a:rPr lang="it-IT" dirty="0" smtClean="0"/>
              <a:t> e TP (una o più traduzioni) per analizzare le scelte effettuate dal traduttore per risolvere uno o pi</a:t>
            </a:r>
            <a:r>
              <a:rPr lang="it-IT" dirty="0" smtClean="0">
                <a:cs typeface="Times New Roman" panose="02020603050405020304" pitchFamily="18" charset="0"/>
              </a:rPr>
              <a:t>ù problemi di traduzione</a:t>
            </a:r>
          </a:p>
          <a:p>
            <a:pPr lvl="2"/>
            <a:r>
              <a:rPr lang="it-IT" dirty="0" smtClean="0">
                <a:cs typeface="Times New Roman" panose="02020603050405020304" pitchFamily="18" charset="0"/>
              </a:rPr>
              <a:t>Es. </a:t>
            </a:r>
            <a:r>
              <a:rPr lang="it-IT" dirty="0" smtClean="0"/>
              <a:t>analisi </a:t>
            </a:r>
            <a:r>
              <a:rPr lang="it-IT" dirty="0"/>
              <a:t>della traduzione in italiano </a:t>
            </a:r>
            <a:r>
              <a:rPr lang="it-IT" dirty="0" smtClean="0"/>
              <a:t>del nesso </a:t>
            </a:r>
            <a:r>
              <a:rPr lang="it-IT" i="1" dirty="0"/>
              <a:t>in </a:t>
            </a:r>
            <a:r>
              <a:rPr lang="it-IT" i="1" dirty="0" err="1"/>
              <a:t>fact</a:t>
            </a:r>
            <a:r>
              <a:rPr lang="it-IT" i="1" dirty="0"/>
              <a:t> </a:t>
            </a:r>
            <a:r>
              <a:rPr lang="it-IT" dirty="0"/>
              <a:t>in manuali di studio in </a:t>
            </a:r>
            <a:r>
              <a:rPr lang="it-IT" dirty="0" smtClean="0"/>
              <a:t>biologia</a:t>
            </a:r>
          </a:p>
          <a:p>
            <a:pPr lvl="1"/>
            <a:r>
              <a:rPr lang="it-IT" dirty="0" smtClean="0"/>
              <a:t>raffronto </a:t>
            </a:r>
            <a:r>
              <a:rPr lang="it-IT" dirty="0"/>
              <a:t>della versione finale di una traduzione con la versione da revisionare per analizzare gli interventi del </a:t>
            </a:r>
            <a:r>
              <a:rPr lang="it-IT" dirty="0" smtClean="0"/>
              <a:t>revisore</a:t>
            </a:r>
            <a:endParaRPr lang="it-IT" dirty="0"/>
          </a:p>
          <a:p>
            <a:pPr marL="0" indent="0">
              <a:buNone/>
            </a:pPr>
            <a:r>
              <a:rPr lang="it-IT" sz="2900" b="1" dirty="0" smtClean="0"/>
              <a:t>OBIETTIVI dell’analisi:</a:t>
            </a:r>
          </a:p>
          <a:p>
            <a:r>
              <a:rPr lang="it-IT" dirty="0" smtClean="0"/>
              <a:t>Ricerca </a:t>
            </a:r>
            <a:r>
              <a:rPr lang="it-IT" dirty="0"/>
              <a:t>di eventuali </a:t>
            </a:r>
            <a:r>
              <a:rPr lang="it-IT" dirty="0" smtClean="0"/>
              <a:t>tendenze:</a:t>
            </a:r>
            <a:endParaRPr lang="it-IT" dirty="0"/>
          </a:p>
          <a:p>
            <a:pPr lvl="1"/>
            <a:r>
              <a:rPr lang="it-IT" dirty="0"/>
              <a:t>esplicitazione, normalizzazione, traduzione verbi modali, innalzamento del registro, nominalizzazione, punteggiatura…</a:t>
            </a:r>
          </a:p>
          <a:p>
            <a:r>
              <a:rPr lang="it-IT" dirty="0"/>
              <a:t>Ricerca di eventuali </a:t>
            </a:r>
            <a:r>
              <a:rPr lang="it-IT" dirty="0" smtClean="0"/>
              <a:t>errori (expertise del traduttore o revisore)</a:t>
            </a:r>
          </a:p>
          <a:p>
            <a:pPr lvl="1"/>
            <a:r>
              <a:rPr lang="it-IT" dirty="0"/>
              <a:t>Correlazione tra revisioni ed expertise del </a:t>
            </a:r>
            <a:r>
              <a:rPr lang="it-IT" dirty="0" smtClean="0"/>
              <a:t>traduttore o revisore?</a:t>
            </a:r>
            <a:endParaRPr lang="it-IT" dirty="0"/>
          </a:p>
          <a:p>
            <a:r>
              <a:rPr lang="it-IT" dirty="0" smtClean="0"/>
              <a:t>Esempi in </a:t>
            </a:r>
            <a:r>
              <a:rPr lang="it-IT" dirty="0"/>
              <a:t>ambito comunitario:</a:t>
            </a:r>
          </a:p>
          <a:p>
            <a:pPr lvl="1"/>
            <a:r>
              <a:rPr lang="it-IT" dirty="0"/>
              <a:t>Omogeneit</a:t>
            </a:r>
            <a:r>
              <a:rPr lang="it-IT" dirty="0">
                <a:cs typeface="Times New Roman" panose="02020603050405020304" pitchFamily="18" charset="0"/>
              </a:rPr>
              <a:t>à </a:t>
            </a:r>
            <a:r>
              <a:rPr lang="it-IT" dirty="0" smtClean="0">
                <a:cs typeface="Times New Roman" panose="02020603050405020304" pitchFamily="18" charset="0"/>
              </a:rPr>
              <a:t>tra scelte traduttive di traduttori diversi o </a:t>
            </a:r>
            <a:r>
              <a:rPr lang="it-IT" dirty="0">
                <a:cs typeface="Times New Roman" panose="02020603050405020304" pitchFamily="18" charset="0"/>
              </a:rPr>
              <a:t>interventi di revisori diversi?</a:t>
            </a:r>
            <a:endParaRPr lang="it-IT" dirty="0"/>
          </a:p>
          <a:p>
            <a:pPr lvl="1"/>
            <a:r>
              <a:rPr lang="it-IT" dirty="0"/>
              <a:t>Raffronto tra TP in lingua originale (es. francese), traduzione in inglese (lingua relais) e traduzione nella lingua di arrivo (</a:t>
            </a:r>
            <a:r>
              <a:rPr lang="it-IT" dirty="0" smtClean="0"/>
              <a:t>italiano)</a:t>
            </a:r>
            <a:endParaRPr lang="it-IT" dirty="0"/>
          </a:p>
          <a:p>
            <a:pPr marL="0" indent="0">
              <a:spcBef>
                <a:spcPts val="3000"/>
              </a:spcBef>
              <a:buNone/>
            </a:pPr>
            <a:r>
              <a:rPr lang="it-IT" sz="2900" b="1" dirty="0" smtClean="0"/>
              <a:t>Esempi di tipi </a:t>
            </a:r>
            <a:r>
              <a:rPr lang="it-IT" sz="2900" b="1" dirty="0"/>
              <a:t>di testi:</a:t>
            </a:r>
          </a:p>
          <a:p>
            <a:pPr lvl="1"/>
            <a:r>
              <a:rPr lang="it-IT" dirty="0"/>
              <a:t>r</a:t>
            </a:r>
            <a:r>
              <a:rPr lang="it-IT" dirty="0" smtClean="0"/>
              <a:t>apporti tecnici; </a:t>
            </a:r>
            <a:r>
              <a:rPr lang="it-IT" dirty="0"/>
              <a:t>istruzioni per </a:t>
            </a:r>
            <a:r>
              <a:rPr lang="it-IT" dirty="0" smtClean="0"/>
              <a:t>l’uso; articoli specialistici; manuali universitari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4228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000" dirty="0" smtClean="0"/>
              <a:t>Raccolte </a:t>
            </a:r>
            <a:r>
              <a:rPr lang="it-IT" sz="4000" dirty="0" err="1" smtClean="0"/>
              <a:t>terminografiche</a:t>
            </a:r>
            <a:r>
              <a:rPr lang="it-IT" sz="4000" dirty="0" smtClean="0"/>
              <a:t> mono- e multilingui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GB" sz="1800" b="1" dirty="0"/>
              <a:t>Law/</a:t>
            </a:r>
            <a:r>
              <a:rPr lang="en-GB" sz="1800" b="1" dirty="0" err="1"/>
              <a:t>Diritto</a:t>
            </a:r>
            <a:endParaRPr lang="en-US" sz="1800" b="1" dirty="0" smtClean="0"/>
          </a:p>
          <a:p>
            <a:pPr lvl="1" hangingPunct="0">
              <a:spcAft>
                <a:spcPts val="600"/>
              </a:spcAft>
            </a:pPr>
            <a:r>
              <a:rPr lang="en-GB" sz="1400" b="1" dirty="0" err="1"/>
              <a:t>Assicurazioni</a:t>
            </a:r>
            <a:r>
              <a:rPr lang="en-GB" sz="1400" b="1" dirty="0"/>
              <a:t> </a:t>
            </a:r>
            <a:r>
              <a:rPr lang="en-GB" sz="1400" b="1" dirty="0" smtClean="0"/>
              <a:t>maritime/Marine insurance</a:t>
            </a:r>
          </a:p>
          <a:p>
            <a:pPr lvl="2" hangingPunct="0">
              <a:spcBef>
                <a:spcPts val="0"/>
              </a:spcBef>
            </a:pPr>
            <a:r>
              <a:rPr lang="en-US" sz="1200" dirty="0" smtClean="0"/>
              <a:t>IT: “</a:t>
            </a:r>
            <a:r>
              <a:rPr lang="en-US" sz="1200" dirty="0" err="1" smtClean="0"/>
              <a:t>assicurazione</a:t>
            </a:r>
            <a:r>
              <a:rPr lang="en-US" sz="1200" dirty="0" smtClean="0"/>
              <a:t> </a:t>
            </a:r>
            <a:r>
              <a:rPr lang="en-US" sz="1200" dirty="0"/>
              <a:t>in </a:t>
            </a:r>
            <a:r>
              <a:rPr lang="en-US" sz="1200" dirty="0" err="1" smtClean="0"/>
              <a:t>abbonamento</a:t>
            </a:r>
            <a:r>
              <a:rPr lang="en-US" sz="1200" dirty="0" smtClean="0"/>
              <a:t>”, “</a:t>
            </a:r>
            <a:r>
              <a:rPr lang="it-IT" sz="1200" dirty="0" smtClean="0"/>
              <a:t>polizza flottante</a:t>
            </a:r>
            <a:r>
              <a:rPr lang="en-US" sz="1200" dirty="0"/>
              <a:t>”</a:t>
            </a:r>
            <a:r>
              <a:rPr lang="it-IT" sz="1200" dirty="0" smtClean="0"/>
              <a:t>, </a:t>
            </a:r>
            <a:r>
              <a:rPr lang="en-US" sz="1200" dirty="0" smtClean="0"/>
              <a:t>“</a:t>
            </a:r>
            <a:r>
              <a:rPr lang="it-IT" sz="1200" dirty="0" smtClean="0"/>
              <a:t>polizza aperta</a:t>
            </a:r>
            <a:r>
              <a:rPr lang="en-US" sz="1200" dirty="0"/>
              <a:t>”</a:t>
            </a:r>
            <a:r>
              <a:rPr lang="it-IT" sz="1200" dirty="0" smtClean="0"/>
              <a:t>, </a:t>
            </a:r>
            <a:r>
              <a:rPr lang="en-US" sz="1200" dirty="0" smtClean="0"/>
              <a:t>“</a:t>
            </a:r>
            <a:r>
              <a:rPr lang="it-IT" sz="1200" dirty="0" smtClean="0"/>
              <a:t>assicurazione </a:t>
            </a:r>
            <a:r>
              <a:rPr lang="it-IT" sz="1200" dirty="0"/>
              <a:t>in </a:t>
            </a:r>
            <a:r>
              <a:rPr lang="it-IT" sz="1200" dirty="0" err="1" smtClean="0"/>
              <a:t>quovis</a:t>
            </a:r>
            <a:r>
              <a:rPr lang="en-US" sz="1200" dirty="0"/>
              <a:t>”</a:t>
            </a:r>
            <a:endParaRPr lang="it-IT" sz="1200" dirty="0" smtClean="0"/>
          </a:p>
          <a:p>
            <a:pPr lvl="2">
              <a:spcBef>
                <a:spcPts val="0"/>
              </a:spcBef>
            </a:pPr>
            <a:r>
              <a:rPr lang="it-IT" sz="1200" dirty="0" smtClean="0"/>
              <a:t>EN: </a:t>
            </a:r>
            <a:r>
              <a:rPr lang="en-US" sz="1200" dirty="0" smtClean="0"/>
              <a:t>“floating </a:t>
            </a:r>
            <a:r>
              <a:rPr lang="en-US" sz="1200" dirty="0"/>
              <a:t>policy”</a:t>
            </a:r>
            <a:r>
              <a:rPr lang="en-GB" sz="1200" dirty="0" smtClean="0"/>
              <a:t>, </a:t>
            </a:r>
            <a:r>
              <a:rPr lang="en-US" sz="1200" dirty="0" smtClean="0"/>
              <a:t>“open </a:t>
            </a:r>
            <a:r>
              <a:rPr lang="en-US" sz="1200" dirty="0"/>
              <a:t>cover”</a:t>
            </a:r>
            <a:r>
              <a:rPr lang="en-GB" sz="1200" dirty="0" smtClean="0"/>
              <a:t>, </a:t>
            </a:r>
            <a:r>
              <a:rPr lang="en-US" sz="1200" dirty="0" smtClean="0"/>
              <a:t>“blanket </a:t>
            </a:r>
            <a:r>
              <a:rPr lang="en-US" sz="1200" dirty="0"/>
              <a:t>cover”, </a:t>
            </a:r>
            <a:r>
              <a:rPr lang="en-US" sz="1200" dirty="0" smtClean="0"/>
              <a:t>“block </a:t>
            </a:r>
            <a:r>
              <a:rPr lang="en-US" sz="1200" dirty="0"/>
              <a:t>policy”</a:t>
            </a:r>
            <a:endParaRPr lang="en-US" sz="1200" dirty="0" smtClean="0"/>
          </a:p>
          <a:p>
            <a:pPr lvl="1">
              <a:spcAft>
                <a:spcPts val="600"/>
              </a:spcAft>
            </a:pPr>
            <a:r>
              <a:rPr lang="it-IT" sz="1400" b="1" dirty="0" err="1"/>
              <a:t>I</a:t>
            </a:r>
            <a:r>
              <a:rPr lang="it-IT" sz="1400" b="1" dirty="0" err="1" smtClean="0"/>
              <a:t>llegal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immigration</a:t>
            </a:r>
            <a:r>
              <a:rPr lang="it-IT" sz="1400" b="1" dirty="0" smtClean="0"/>
              <a:t>/Immigrazione clandestina</a:t>
            </a:r>
          </a:p>
          <a:p>
            <a:pPr lvl="2">
              <a:spcBef>
                <a:spcPts val="0"/>
              </a:spcBef>
            </a:pPr>
            <a:r>
              <a:rPr lang="it-IT" sz="1200" dirty="0" err="1" smtClean="0"/>
              <a:t>IT</a:t>
            </a:r>
            <a:r>
              <a:rPr lang="it-IT" sz="1200" dirty="0" smtClean="0"/>
              <a:t>: </a:t>
            </a:r>
            <a:r>
              <a:rPr lang="en-US" sz="1200" dirty="0" smtClean="0"/>
              <a:t>“</a:t>
            </a:r>
            <a:r>
              <a:rPr lang="it-IT" sz="1200" dirty="0" smtClean="0"/>
              <a:t>cittadino </a:t>
            </a:r>
            <a:r>
              <a:rPr lang="it-IT" sz="1200" dirty="0"/>
              <a:t>di un paese </a:t>
            </a:r>
            <a:r>
              <a:rPr lang="it-IT" sz="1200" dirty="0" smtClean="0"/>
              <a:t>terzo</a:t>
            </a:r>
            <a:r>
              <a:rPr lang="en-US" sz="1200" dirty="0"/>
              <a:t>”</a:t>
            </a:r>
            <a:r>
              <a:rPr lang="it-IT" sz="1200" dirty="0" smtClean="0"/>
              <a:t>, </a:t>
            </a:r>
            <a:r>
              <a:rPr lang="en-US" sz="1200" dirty="0"/>
              <a:t>“</a:t>
            </a:r>
            <a:r>
              <a:rPr lang="it-IT" sz="1200" dirty="0" smtClean="0"/>
              <a:t>(cittadino) </a:t>
            </a:r>
            <a:r>
              <a:rPr lang="it-IT" sz="1200" dirty="0" err="1" smtClean="0"/>
              <a:t>extra-comunitarIo</a:t>
            </a:r>
            <a:r>
              <a:rPr lang="en-US" sz="1200" dirty="0"/>
              <a:t>”</a:t>
            </a:r>
            <a:endParaRPr lang="it-IT" sz="1200" dirty="0"/>
          </a:p>
          <a:p>
            <a:pPr lvl="2">
              <a:spcBef>
                <a:spcPts val="0"/>
              </a:spcBef>
            </a:pPr>
            <a:r>
              <a:rPr lang="it-IT" sz="1200" dirty="0" smtClean="0"/>
              <a:t>EN: </a:t>
            </a:r>
            <a:r>
              <a:rPr lang="en-US" sz="1200" dirty="0" smtClean="0"/>
              <a:t>“</a:t>
            </a:r>
            <a:r>
              <a:rPr lang="it-IT" sz="1200" dirty="0" err="1" smtClean="0"/>
              <a:t>third</a:t>
            </a:r>
            <a:r>
              <a:rPr lang="it-IT" sz="1200" dirty="0" smtClean="0"/>
              <a:t>-country </a:t>
            </a:r>
            <a:r>
              <a:rPr lang="it-IT" sz="1200" dirty="0" err="1" smtClean="0"/>
              <a:t>national</a:t>
            </a:r>
            <a:r>
              <a:rPr lang="en-US" sz="1200" dirty="0"/>
              <a:t>”</a:t>
            </a:r>
            <a:r>
              <a:rPr lang="it-IT" sz="1200" dirty="0" smtClean="0"/>
              <a:t>, </a:t>
            </a:r>
            <a:r>
              <a:rPr lang="en-US" sz="1200" dirty="0" smtClean="0"/>
              <a:t>“non-EU </a:t>
            </a:r>
            <a:r>
              <a:rPr lang="en-US" sz="1200" dirty="0"/>
              <a:t>national”, </a:t>
            </a:r>
            <a:r>
              <a:rPr lang="en-US" sz="1200" dirty="0" smtClean="0"/>
              <a:t>“non-EU </a:t>
            </a:r>
            <a:r>
              <a:rPr lang="en-US" sz="1200" dirty="0"/>
              <a:t>citizen”</a:t>
            </a:r>
            <a:endParaRPr lang="en-US" sz="1200" dirty="0" smtClean="0"/>
          </a:p>
          <a:p>
            <a:pPr lvl="2">
              <a:spcBef>
                <a:spcPts val="0"/>
              </a:spcBef>
            </a:pPr>
            <a:r>
              <a:rPr lang="en-US" sz="1200" dirty="0" smtClean="0"/>
              <a:t>ES: “</a:t>
            </a:r>
            <a:r>
              <a:rPr lang="es-ES" sz="1200" dirty="0" smtClean="0"/>
              <a:t>nacional </a:t>
            </a:r>
            <a:r>
              <a:rPr lang="es-ES" sz="1200" dirty="0"/>
              <a:t>de un tercer </a:t>
            </a:r>
            <a:r>
              <a:rPr lang="es-ES" sz="1200" dirty="0" smtClean="0"/>
              <a:t>país</a:t>
            </a:r>
            <a:r>
              <a:rPr lang="en-US" sz="1200" dirty="0"/>
              <a:t>”</a:t>
            </a:r>
            <a:r>
              <a:rPr lang="en-GB" sz="1200" dirty="0" smtClean="0"/>
              <a:t>, </a:t>
            </a:r>
            <a:r>
              <a:rPr lang="en-US" sz="1200" dirty="0" smtClean="0"/>
              <a:t>“</a:t>
            </a:r>
            <a:r>
              <a:rPr lang="es-ES" sz="1200" dirty="0" smtClean="0"/>
              <a:t>ciudadano extracomunitario</a:t>
            </a:r>
            <a:r>
              <a:rPr lang="en-US" sz="1200" dirty="0" smtClean="0"/>
              <a:t>”</a:t>
            </a:r>
          </a:p>
          <a:p>
            <a:pPr marL="853290" lvl="2" indent="0">
              <a:spcBef>
                <a:spcPts val="0"/>
              </a:spcBef>
              <a:buNone/>
            </a:pPr>
            <a:r>
              <a:rPr lang="en-US" sz="1200" dirty="0" smtClean="0"/>
              <a:t>….</a:t>
            </a:r>
          </a:p>
          <a:p>
            <a:r>
              <a:rPr lang="en-GB" sz="1800" b="1" dirty="0" err="1" smtClean="0"/>
              <a:t>Altri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argomenti</a:t>
            </a:r>
            <a:r>
              <a:rPr lang="en-GB" sz="1800" b="1" dirty="0" smtClean="0"/>
              <a:t>:</a:t>
            </a:r>
            <a:endParaRPr lang="en-GB" sz="1800" b="1" dirty="0"/>
          </a:p>
          <a:p>
            <a:pPr lvl="1">
              <a:spcAft>
                <a:spcPts val="600"/>
              </a:spcAft>
            </a:pPr>
            <a:r>
              <a:rPr lang="en-US" sz="1600" b="1" dirty="0" err="1" smtClean="0"/>
              <a:t>Gestione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rifiuti</a:t>
            </a:r>
            <a:r>
              <a:rPr lang="en-US" sz="1600" b="1" dirty="0" smtClean="0"/>
              <a:t>/Waste management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IT: “</a:t>
            </a:r>
            <a:r>
              <a:rPr lang="en-US" sz="1400" dirty="0" err="1" smtClean="0"/>
              <a:t>rifiuto</a:t>
            </a:r>
            <a:r>
              <a:rPr lang="en-US" sz="1400" dirty="0" smtClean="0"/>
              <a:t> </a:t>
            </a:r>
            <a:r>
              <a:rPr lang="en-US" sz="1400" dirty="0" err="1" smtClean="0"/>
              <a:t>solido</a:t>
            </a:r>
            <a:r>
              <a:rPr lang="en-US" sz="1400" dirty="0" smtClean="0"/>
              <a:t> </a:t>
            </a:r>
            <a:r>
              <a:rPr lang="en-US" sz="1400" dirty="0" err="1" smtClean="0"/>
              <a:t>urbano</a:t>
            </a:r>
            <a:r>
              <a:rPr lang="en-US" sz="1400" dirty="0" smtClean="0"/>
              <a:t>”, “</a:t>
            </a:r>
            <a:r>
              <a:rPr lang="en-US" sz="1400" dirty="0" err="1" smtClean="0"/>
              <a:t>RSU</a:t>
            </a:r>
            <a:r>
              <a:rPr lang="en-US" sz="1400" dirty="0" smtClean="0"/>
              <a:t>”</a:t>
            </a:r>
          </a:p>
          <a:p>
            <a:pPr lvl="2">
              <a:spcBef>
                <a:spcPts val="0"/>
              </a:spcBef>
            </a:pPr>
            <a:r>
              <a:rPr lang="en-US" sz="1400" dirty="0" err="1" smtClean="0"/>
              <a:t>EN</a:t>
            </a:r>
            <a:r>
              <a:rPr lang="en-US" sz="1400" dirty="0" smtClean="0"/>
              <a:t>: ”municipal solid waste”, “controlled waste”, “urban solid waste”, “MS”</a:t>
            </a:r>
          </a:p>
          <a:p>
            <a:pPr lvl="1">
              <a:spcBef>
                <a:spcPts val="600"/>
              </a:spcBef>
            </a:pPr>
            <a:r>
              <a:rPr lang="en-US" sz="1600" b="1" dirty="0" err="1" smtClean="0"/>
              <a:t>Tecnica</a:t>
            </a:r>
            <a:r>
              <a:rPr lang="en-US" sz="1600" b="1" dirty="0" smtClean="0"/>
              <a:t>/Technology</a:t>
            </a:r>
          </a:p>
          <a:p>
            <a:pPr marL="426645" lvl="1" indent="0">
              <a:spcBef>
                <a:spcPts val="600"/>
              </a:spcBef>
              <a:buNone/>
            </a:pPr>
            <a:r>
              <a:rPr lang="en-US" sz="1600" b="1" dirty="0" smtClean="0"/>
              <a:t>…</a:t>
            </a:r>
          </a:p>
          <a:p>
            <a:pPr lvl="1">
              <a:spcBef>
                <a:spcPts val="600"/>
              </a:spcBef>
            </a:pPr>
            <a:endParaRPr lang="en-US" sz="1600" b="1" dirty="0" smtClean="0"/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 lvl="1"/>
            <a:endParaRPr lang="en-US" sz="1600" b="1" dirty="0" smtClean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6032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Internazionalizzazione e localizzazione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 err="1" smtClean="0">
                <a:cs typeface="Times New Roman" panose="02020603050405020304" pitchFamily="18" charset="0"/>
              </a:rPr>
              <a:t>Tool</a:t>
            </a:r>
            <a:r>
              <a:rPr lang="it-IT" dirty="0" smtClean="0">
                <a:cs typeface="Times New Roman" panose="02020603050405020304" pitchFamily="18" charset="0"/>
              </a:rPr>
              <a:t> di traduzione assistita e automatica</a:t>
            </a:r>
          </a:p>
          <a:p>
            <a:pPr lvl="2"/>
            <a:r>
              <a:rPr lang="it-IT" dirty="0" smtClean="0">
                <a:cs typeface="Times New Roman" panose="02020603050405020304" pitchFamily="18" charset="0"/>
              </a:rPr>
              <a:t>Es. raffronto performance </a:t>
            </a:r>
            <a:r>
              <a:rPr lang="it-IT" dirty="0" err="1" smtClean="0">
                <a:cs typeface="Times New Roman" panose="02020603050405020304" pitchFamily="18" charset="0"/>
              </a:rPr>
              <a:t>tool</a:t>
            </a:r>
            <a:r>
              <a:rPr lang="it-IT" dirty="0" smtClean="0">
                <a:cs typeface="Times New Roman" panose="02020603050405020304" pitchFamily="18" charset="0"/>
              </a:rPr>
              <a:t> diversi su stessa tipologia di testo o su tipi di testi diversi</a:t>
            </a:r>
          </a:p>
          <a:p>
            <a:r>
              <a:rPr lang="it-IT" dirty="0" smtClean="0"/>
              <a:t>Analisi </a:t>
            </a:r>
            <a:r>
              <a:rPr lang="it-IT" dirty="0"/>
              <a:t>degli errori di traduzione in </a:t>
            </a:r>
            <a:r>
              <a:rPr lang="it-IT" dirty="0" smtClean="0"/>
              <a:t>interfaccia utente software, tecnologie di traduzione assistita, hardware ecc.</a:t>
            </a:r>
            <a:endParaRPr lang="it-IT" dirty="0">
              <a:cs typeface="Times New Roman" panose="02020603050405020304" pitchFamily="18" charset="0"/>
            </a:endParaRPr>
          </a:p>
          <a:p>
            <a:pPr lvl="1"/>
            <a:r>
              <a:rPr lang="it-IT" dirty="0" smtClean="0">
                <a:cs typeface="Times New Roman" panose="02020603050405020304" pitchFamily="18" charset="0"/>
              </a:rPr>
              <a:t>Esempi di testi:</a:t>
            </a:r>
          </a:p>
          <a:p>
            <a:pPr lvl="2"/>
            <a:r>
              <a:rPr lang="it-IT" sz="1600" dirty="0"/>
              <a:t>Software di intrattenimento digitale (videogiochi</a:t>
            </a:r>
            <a:r>
              <a:rPr lang="it-IT" sz="1600" dirty="0" smtClean="0"/>
              <a:t>), Guide utente</a:t>
            </a:r>
          </a:p>
          <a:p>
            <a:r>
              <a:rPr lang="it-IT" dirty="0" smtClean="0"/>
              <a:t>Analisi di testi tecnologici tradotti in </a:t>
            </a:r>
            <a:r>
              <a:rPr lang="it-IT" dirty="0" err="1" smtClean="0"/>
              <a:t>crowdsourcing</a:t>
            </a:r>
            <a:endParaRPr lang="it-IT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038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Lingue speciali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12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it-IT" sz="4400" dirty="0" smtClean="0">
                <a:solidFill>
                  <a:srgbClr val="C00000"/>
                </a:solidFill>
                <a:latin typeface="+mn-lt"/>
              </a:rPr>
              <a:t>Analisi di una lingua speciale dell’inglese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95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 err="1" smtClean="0"/>
              <a:t>ESEMPI</a:t>
            </a:r>
            <a:r>
              <a:rPr lang="en-GB" sz="2800" dirty="0" smtClean="0"/>
              <a:t> di </a:t>
            </a:r>
            <a:r>
              <a:rPr lang="en-GB" sz="2800" dirty="0" err="1" smtClean="0"/>
              <a:t>analisi</a:t>
            </a:r>
            <a:r>
              <a:rPr lang="en-GB" sz="2800" dirty="0" smtClean="0"/>
              <a:t> </a:t>
            </a:r>
            <a:r>
              <a:rPr lang="en-GB" sz="2800" dirty="0" err="1" smtClean="0"/>
              <a:t>già</a:t>
            </a:r>
            <a:r>
              <a:rPr lang="en-GB" sz="2800" dirty="0" smtClean="0"/>
              <a:t> </a:t>
            </a:r>
            <a:r>
              <a:rPr lang="en-GB" sz="2800" dirty="0" err="1" smtClean="0"/>
              <a:t>svolte</a:t>
            </a:r>
            <a:r>
              <a:rPr lang="en-GB" sz="2800" dirty="0" smtClean="0"/>
              <a:t>:</a:t>
            </a:r>
          </a:p>
          <a:p>
            <a:r>
              <a:rPr lang="en-GB" dirty="0" smtClean="0"/>
              <a:t>Lingua </a:t>
            </a:r>
            <a:r>
              <a:rPr lang="en-GB" dirty="0" err="1" smtClean="0"/>
              <a:t>speciale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biotecnologie</a:t>
            </a:r>
            <a:r>
              <a:rPr lang="en-GB" dirty="0" smtClean="0"/>
              <a:t> </a:t>
            </a:r>
            <a:r>
              <a:rPr lang="en-GB" b="1" dirty="0" smtClean="0"/>
              <a:t>a </a:t>
            </a:r>
            <a:r>
              <a:rPr lang="en-GB" b="1" dirty="0" err="1" smtClean="0"/>
              <a:t>diversi</a:t>
            </a:r>
            <a:r>
              <a:rPr lang="en-GB" b="1" dirty="0" smtClean="0"/>
              <a:t> </a:t>
            </a:r>
            <a:r>
              <a:rPr lang="en-GB" b="1" dirty="0" err="1" smtClean="0"/>
              <a:t>livelli</a:t>
            </a:r>
            <a:r>
              <a:rPr lang="en-GB" b="1" dirty="0" smtClean="0"/>
              <a:t> </a:t>
            </a:r>
            <a:r>
              <a:rPr lang="en-GB" b="1" dirty="0" err="1" smtClean="0"/>
              <a:t>specialistici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Articolo</a:t>
            </a:r>
            <a:r>
              <a:rPr lang="en-GB" dirty="0" smtClean="0"/>
              <a:t> di </a:t>
            </a:r>
            <a:r>
              <a:rPr lang="en-GB" dirty="0" err="1" smtClean="0"/>
              <a:t>ricerca</a:t>
            </a:r>
            <a:endParaRPr lang="en-GB" dirty="0" smtClean="0"/>
          </a:p>
          <a:p>
            <a:pPr lvl="1"/>
            <a:r>
              <a:rPr lang="en-GB" dirty="0" err="1" smtClean="0"/>
              <a:t>Manuale</a:t>
            </a:r>
            <a:r>
              <a:rPr lang="en-GB" dirty="0" smtClean="0"/>
              <a:t> di studio </a:t>
            </a:r>
            <a:r>
              <a:rPr lang="en-GB" dirty="0" err="1" smtClean="0"/>
              <a:t>universitario</a:t>
            </a:r>
            <a:endParaRPr lang="en-GB" dirty="0" smtClean="0"/>
          </a:p>
          <a:p>
            <a:pPr lvl="1"/>
            <a:r>
              <a:rPr lang="en-GB" dirty="0" err="1" smtClean="0"/>
              <a:t>Articolo</a:t>
            </a:r>
            <a:r>
              <a:rPr lang="en-GB" dirty="0" smtClean="0"/>
              <a:t> </a:t>
            </a:r>
            <a:r>
              <a:rPr lang="en-GB" dirty="0" err="1" smtClean="0"/>
              <a:t>giornalistico</a:t>
            </a:r>
            <a:endParaRPr lang="en-GB" dirty="0" smtClean="0"/>
          </a:p>
          <a:p>
            <a:r>
              <a:rPr lang="en-GB" dirty="0" smtClean="0"/>
              <a:t>Lingua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segnaletica</a:t>
            </a:r>
            <a:r>
              <a:rPr lang="en-GB" dirty="0" smtClean="0"/>
              <a:t> </a:t>
            </a:r>
            <a:r>
              <a:rPr lang="en-GB" dirty="0" err="1" smtClean="0"/>
              <a:t>stradale</a:t>
            </a:r>
            <a:r>
              <a:rPr lang="en-GB" dirty="0" smtClean="0"/>
              <a:t> in </a:t>
            </a:r>
            <a:r>
              <a:rPr lang="en-GB" dirty="0" err="1" smtClean="0"/>
              <a:t>inglese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/>
              <a:t>b</a:t>
            </a:r>
            <a:r>
              <a:rPr lang="en-GB" dirty="0" err="1" smtClean="0"/>
              <a:t>ritannico</a:t>
            </a:r>
            <a:endParaRPr lang="en-GB" dirty="0" smtClean="0"/>
          </a:p>
          <a:p>
            <a:pPr lvl="1"/>
            <a:r>
              <a:rPr lang="en-GB" dirty="0" err="1"/>
              <a:t>a</a:t>
            </a:r>
            <a:r>
              <a:rPr lang="en-GB" dirty="0" err="1" smtClean="0"/>
              <a:t>mericano</a:t>
            </a:r>
            <a:endParaRPr lang="en-GB" dirty="0" smtClean="0"/>
          </a:p>
          <a:p>
            <a:pPr lvl="1"/>
            <a:r>
              <a:rPr lang="en-GB" dirty="0" err="1"/>
              <a:t>a</a:t>
            </a:r>
            <a:r>
              <a:rPr lang="en-GB" dirty="0" err="1" smtClean="0"/>
              <a:t>ustraliano</a:t>
            </a:r>
            <a:endParaRPr lang="en-GB" dirty="0" smtClean="0"/>
          </a:p>
          <a:p>
            <a:pPr lvl="1"/>
            <a:r>
              <a:rPr lang="en-GB" dirty="0" smtClean="0"/>
              <a:t>neo-</a:t>
            </a:r>
            <a:r>
              <a:rPr lang="en-GB" dirty="0" err="1" smtClean="0"/>
              <a:t>zelandese</a:t>
            </a:r>
            <a:endParaRPr lang="en-GB" dirty="0" smtClean="0"/>
          </a:p>
          <a:p>
            <a:pPr lvl="1"/>
            <a:r>
              <a:rPr lang="en-GB" dirty="0" err="1" smtClean="0"/>
              <a:t>sud</a:t>
            </a:r>
            <a:r>
              <a:rPr lang="en-GB" dirty="0" smtClean="0"/>
              <a:t> </a:t>
            </a:r>
            <a:r>
              <a:rPr lang="en-GB" dirty="0" err="1" smtClean="0"/>
              <a:t>africano</a:t>
            </a:r>
            <a:endParaRPr lang="en-GB" dirty="0" smtClean="0"/>
          </a:p>
          <a:p>
            <a:pPr lvl="1"/>
            <a:r>
              <a:rPr lang="en-GB" dirty="0" err="1"/>
              <a:t>c</a:t>
            </a:r>
            <a:r>
              <a:rPr lang="en-GB" dirty="0" err="1" smtClean="0"/>
              <a:t>anadese</a:t>
            </a:r>
            <a:endParaRPr lang="en-GB" dirty="0" smtClean="0"/>
          </a:p>
          <a:p>
            <a:pPr marL="426645" lvl="1" indent="0">
              <a:buNone/>
            </a:pP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034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zione della classe aperta ai genito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411_TF03460507.potx" id="{9F4671D6-A35F-49A8-A62C-388F1F40B3CD}" vid="{4B33653D-8FF2-4B8C-A751-F2520D5571D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della classe aperta ai genitori</Template>
  <TotalTime>308</TotalTime>
  <Words>780</Words>
  <Application>Microsoft Office PowerPoint</Application>
  <PresentationFormat>Personalizzato</PresentationFormat>
  <Paragraphs>104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Presentazione della classe aperta ai genitori</vt:lpstr>
      <vt:lpstr>Testi di base che vanno letti prima di iniziare la redazione della tesi:</vt:lpstr>
      <vt:lpstr>Tesi triennali prof.ssa Federica Scarpa</vt:lpstr>
      <vt:lpstr>Interessi di ricerca</vt:lpstr>
      <vt:lpstr>Traduzione specializzata</vt:lpstr>
      <vt:lpstr>Analisi di traduzioni o di revisioni</vt:lpstr>
      <vt:lpstr>Raccolte terminografiche mono- e multilingui</vt:lpstr>
      <vt:lpstr>Internazionalizzazione e localizzazione</vt:lpstr>
      <vt:lpstr>Lingue speciali</vt:lpstr>
      <vt:lpstr>Analisi di una lingua speciale dell’inglese </vt:lpstr>
      <vt:lpstr>Analisi contrastiva inglese e altra lingua stesso settore specialistico </vt:lpstr>
      <vt:lpstr>Mercato della traduzione</vt:lpstr>
      <vt:lpstr>Indagini conoscitive tramite questionari e interviste</vt:lpstr>
      <vt:lpstr>Domande?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 aperte</dc:title>
  <dc:creator>Federica Scarpa</dc:creator>
  <cp:lastModifiedBy>3466</cp:lastModifiedBy>
  <cp:revision>28</cp:revision>
  <dcterms:created xsi:type="dcterms:W3CDTF">2018-02-11T12:07:06Z</dcterms:created>
  <dcterms:modified xsi:type="dcterms:W3CDTF">2018-02-19T15:53:05Z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