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2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3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19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07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340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45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56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99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98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27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7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A3E69-12CE-4ABC-9879-C21A1EE9B80A}" type="datetimeFigureOut">
              <a:rPr lang="it-IT" smtClean="0"/>
              <a:t>15/11/2017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8E65-9F28-416F-AED0-F0B4B3D5C2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38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HOW TO WRITE A SUMMARY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 SEVEN STEPS OF A SUMMARY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863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9043" y="218941"/>
            <a:ext cx="1164250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Summary</a:t>
            </a:r>
          </a:p>
          <a:p>
            <a:pPr algn="just"/>
            <a:endParaRPr lang="en-US" sz="2400" b="1" dirty="0"/>
          </a:p>
          <a:p>
            <a:pPr algn="just"/>
            <a:r>
              <a:rPr lang="en-US" sz="2400" dirty="0"/>
              <a:t>A summary is a shortened version of a text. It contains the main points in the text and is written in your own words. It is a mixture of reducing a long text to a short text and selecting relevant information. </a:t>
            </a:r>
            <a:r>
              <a:rPr lang="en-US" sz="2400" dirty="0" err="1"/>
              <a:t>Summarising</a:t>
            </a:r>
            <a:r>
              <a:rPr lang="en-US" sz="2400" dirty="0"/>
              <a:t> is useful when you are using the work of others to support your own view</a:t>
            </a:r>
            <a:r>
              <a:rPr lang="en-US" sz="2400" dirty="0" smtClean="0"/>
              <a:t>. A </a:t>
            </a:r>
            <a:r>
              <a:rPr lang="en-US" sz="2400" dirty="0"/>
              <a:t>good summary shows that you have understood the text. Please remember, though, that even when you </a:t>
            </a:r>
            <a:r>
              <a:rPr lang="en-US" sz="2400" dirty="0" err="1"/>
              <a:t>summarise</a:t>
            </a:r>
            <a:r>
              <a:rPr lang="en-US" sz="2400" dirty="0"/>
              <a:t> someone's work, you must acknowledge it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Ex: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/>
          </p:nvPr>
        </p:nvGraphicFramePr>
        <p:xfrm>
          <a:off x="1838816" y="3361387"/>
          <a:ext cx="8128000" cy="30811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95313"/>
                <a:gridCol w="4132687"/>
              </a:tblGrid>
              <a:tr h="584171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Source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err="1" smtClean="0"/>
                        <a:t>Summary</a:t>
                      </a:r>
                      <a:endParaRPr lang="it-IT" sz="2400" dirty="0"/>
                    </a:p>
                  </a:txBody>
                  <a:tcPr/>
                </a:tc>
              </a:tr>
              <a:tr h="24970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</a:t>
                      </a:r>
                      <a:r>
                        <a:rPr lang="en-US" sz="2400" dirty="0" err="1" smtClean="0"/>
                        <a:t>amphibia</a:t>
                      </a:r>
                      <a:r>
                        <a:rPr lang="en-US" sz="2400" dirty="0" smtClean="0"/>
                        <a:t>, which is the animal class to which our frogs and toads belong, were the first animals to crawl from the sea and inhabit the earth.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first animals to leave the sea and live on dry land were the </a:t>
                      </a:r>
                      <a:r>
                        <a:rPr lang="en-US" sz="2400" dirty="0" err="1" smtClean="0"/>
                        <a:t>amphibia</a:t>
                      </a:r>
                      <a:r>
                        <a:rPr lang="en-US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86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46220" y="2343955"/>
            <a:ext cx="9697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THE SEVEN STEPS OF A SUMMARY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08206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7577" y="141667"/>
            <a:ext cx="1171977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understand the text carefully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2)Think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the purpose of the text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algn="just"/>
            <a:r>
              <a:rPr lang="en-US" sz="2400" dirty="0"/>
              <a:t>    </a:t>
            </a:r>
            <a:r>
              <a:rPr lang="en-US" sz="2400" dirty="0" smtClean="0"/>
              <a:t>a. Ask </a:t>
            </a:r>
            <a:r>
              <a:rPr lang="en-US" sz="2400" dirty="0"/>
              <a:t>what the author's purpose is in writing the text?</a:t>
            </a:r>
          </a:p>
          <a:p>
            <a:pPr algn="just"/>
            <a:r>
              <a:rPr lang="en-US" sz="2400" dirty="0"/>
              <a:t>    </a:t>
            </a:r>
            <a:r>
              <a:rPr lang="en-US" sz="2400" dirty="0" smtClean="0"/>
              <a:t>b. What </a:t>
            </a:r>
            <a:r>
              <a:rPr lang="en-US" sz="2400" dirty="0"/>
              <a:t>is your purpose in writing your summary?</a:t>
            </a:r>
          </a:p>
          <a:p>
            <a:pPr algn="just"/>
            <a:r>
              <a:rPr lang="en-US" sz="2400" dirty="0"/>
              <a:t>    </a:t>
            </a:r>
            <a:r>
              <a:rPr lang="en-US" sz="2400" dirty="0" smtClean="0"/>
              <a:t>c. Are </a:t>
            </a:r>
            <a:r>
              <a:rPr lang="en-US" sz="2400" dirty="0"/>
              <a:t>you </a:t>
            </a:r>
            <a:r>
              <a:rPr lang="en-US" sz="2400" dirty="0" err="1"/>
              <a:t>summarising</a:t>
            </a:r>
            <a:r>
              <a:rPr lang="en-US" sz="2400" dirty="0"/>
              <a:t> to support your </a:t>
            </a:r>
            <a:r>
              <a:rPr lang="en-US" sz="2400" dirty="0" smtClean="0"/>
              <a:t>points?</a:t>
            </a:r>
            <a:endParaRPr lang="en-US" sz="2400" dirty="0"/>
          </a:p>
          <a:p>
            <a:pPr algn="just"/>
            <a:r>
              <a:rPr lang="en-US" sz="2400" dirty="0"/>
              <a:t>    </a:t>
            </a:r>
            <a:r>
              <a:rPr lang="en-US" sz="2400" dirty="0" smtClean="0"/>
              <a:t>d. Or </a:t>
            </a:r>
            <a:r>
              <a:rPr lang="en-US" sz="2400" dirty="0"/>
              <a:t>are you </a:t>
            </a:r>
            <a:r>
              <a:rPr lang="en-US" sz="2400" dirty="0" err="1"/>
              <a:t>summarising</a:t>
            </a:r>
            <a:r>
              <a:rPr lang="en-US" sz="2400" dirty="0"/>
              <a:t> so you can </a:t>
            </a:r>
            <a:r>
              <a:rPr lang="en-US" sz="2400" dirty="0" err="1"/>
              <a:t>criticise</a:t>
            </a:r>
            <a:r>
              <a:rPr lang="en-US" sz="2400" dirty="0"/>
              <a:t> the work before you introduce your main points</a:t>
            </a:r>
            <a:r>
              <a:rPr lang="en-US" sz="2400" dirty="0" smtClean="0"/>
              <a:t>?</a:t>
            </a:r>
            <a:endParaRPr lang="en-US" sz="2400" dirty="0"/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Select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relevant information. This depends on your purpose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Find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ideas - what is important.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 err="1" smtClean="0"/>
              <a:t>a.They</a:t>
            </a:r>
            <a:r>
              <a:rPr lang="en-US" sz="2400" dirty="0" smtClean="0"/>
              <a:t> </a:t>
            </a:r>
            <a:r>
              <a:rPr lang="en-US" sz="2400" dirty="0"/>
              <a:t>may be found in topic sentences.</a:t>
            </a:r>
          </a:p>
          <a:p>
            <a:r>
              <a:rPr lang="en-US" sz="2400" dirty="0"/>
              <a:t>    </a:t>
            </a:r>
            <a:r>
              <a:rPr lang="en-US" sz="2400" dirty="0" err="1" smtClean="0"/>
              <a:t>b.Distinguish</a:t>
            </a:r>
            <a:r>
              <a:rPr lang="en-US" sz="2400" dirty="0" smtClean="0"/>
              <a:t> </a:t>
            </a:r>
            <a:r>
              <a:rPr lang="en-US" sz="2400" dirty="0"/>
              <a:t>between main and subsidiary information.</a:t>
            </a:r>
          </a:p>
          <a:p>
            <a:r>
              <a:rPr lang="en-US" sz="2400" dirty="0"/>
              <a:t>    </a:t>
            </a:r>
            <a:r>
              <a:rPr lang="en-US" sz="2400" dirty="0" err="1" smtClean="0"/>
              <a:t>c.Delete</a:t>
            </a:r>
            <a:r>
              <a:rPr lang="en-US" sz="2400" dirty="0" smtClean="0"/>
              <a:t> </a:t>
            </a:r>
            <a:r>
              <a:rPr lang="en-US" sz="2400" dirty="0"/>
              <a:t>most details and examples, unimportant information, anecdotes, examples, illustrations, data etc.</a:t>
            </a:r>
          </a:p>
          <a:p>
            <a:r>
              <a:rPr lang="en-US" sz="2400" dirty="0"/>
              <a:t>    </a:t>
            </a:r>
            <a:r>
              <a:rPr lang="en-US" sz="2400" dirty="0" smtClean="0"/>
              <a:t>d. Find </a:t>
            </a:r>
            <a:r>
              <a:rPr lang="en-US" sz="2400" dirty="0"/>
              <a:t>alternative words/synonyms for these words/phrases - do not change </a:t>
            </a:r>
            <a:r>
              <a:rPr lang="en-US" sz="2400" dirty="0" err="1"/>
              <a:t>specialised</a:t>
            </a:r>
            <a:r>
              <a:rPr lang="en-US" sz="2400" dirty="0"/>
              <a:t> vocabulary and common words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30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3335" y="321972"/>
            <a:ext cx="116425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+mj-lt"/>
              <a:buAutoNum type="arabicPeriod" startAt="5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Change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structure of the text.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a. Identify </a:t>
            </a:r>
            <a:r>
              <a:rPr lang="en-US" sz="2400" dirty="0"/>
              <a:t>the meaning relationships between the words/ideas - e.g. cause/effect, </a:t>
            </a:r>
            <a:r>
              <a:rPr lang="en-US" sz="2400" dirty="0" err="1"/>
              <a:t>generalisation</a:t>
            </a:r>
            <a:r>
              <a:rPr lang="en-US" sz="2400" dirty="0"/>
              <a:t>, contrast. </a:t>
            </a:r>
            <a:r>
              <a:rPr lang="en-US" sz="2400" dirty="0" smtClean="0"/>
              <a:t>Express </a:t>
            </a:r>
            <a:r>
              <a:rPr lang="en-US" sz="2400" dirty="0"/>
              <a:t>these relationships in a different way.</a:t>
            </a:r>
          </a:p>
          <a:p>
            <a:pPr lvl="1"/>
            <a:r>
              <a:rPr lang="en-US" sz="2400" dirty="0" smtClean="0"/>
              <a:t>b. Change </a:t>
            </a:r>
            <a:r>
              <a:rPr lang="en-US" sz="2400" dirty="0"/>
              <a:t>the grammar of the text: rearrange words and sentences. Change nouns to verbs, adjectives to adverbs, etc., break up long sentences, combine short sentences.</a:t>
            </a:r>
          </a:p>
          <a:p>
            <a:pPr lvl="1"/>
            <a:r>
              <a:rPr lang="en-US" sz="2400" dirty="0" smtClean="0"/>
              <a:t>c. Simplify </a:t>
            </a:r>
            <a:r>
              <a:rPr lang="en-US" sz="2400" dirty="0"/>
              <a:t>the text. Reduce complex sentences to simple sentences, simple sentences to phrases, phrases to single words.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400" dirty="0" smtClean="0"/>
              <a:t>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Rewrite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ideas in complete sentences. Combine your notes into a piece of continuous writing. Use conjunctions and adverbs such as 'therefore', 'however', 'although', 'since', to show the connections between the ideas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81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12124" y="437882"/>
            <a:ext cx="114106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Check your work.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a. Make sure your purpose is clear.</a:t>
            </a:r>
          </a:p>
          <a:p>
            <a:pPr lvl="1"/>
            <a:r>
              <a:rPr lang="en-US" sz="2400" dirty="0"/>
              <a:t>b. Make sure the meaning is the same. Distinguish between main and subsidiary information. Delete most details and examples, unimportant information, anecdotes, examples, illustrations, data etc. Simplify the text.</a:t>
            </a:r>
          </a:p>
          <a:p>
            <a:pPr lvl="1"/>
            <a:r>
              <a:rPr lang="en-US" sz="2400" dirty="0"/>
              <a:t>c. Make sure the style is your own.</a:t>
            </a:r>
          </a:p>
          <a:p>
            <a:pPr lvl="1"/>
            <a:r>
              <a:rPr lang="en-US" sz="2400" dirty="0"/>
              <a:t>d. Remember to acknowledge other people's work.</a:t>
            </a:r>
          </a:p>
        </p:txBody>
      </p:sp>
    </p:spTree>
    <p:extLst>
      <p:ext uri="{BB962C8B-B14F-4D97-AF65-F5344CB8AC3E}">
        <p14:creationId xmlns:p14="http://schemas.microsoft.com/office/powerpoint/2010/main" val="121991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515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HOW TO WRITE A SUMMARY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SUMMARY</dc:title>
  <dc:creator>Monica Randaccio</dc:creator>
  <cp:lastModifiedBy>Monica Randaccio</cp:lastModifiedBy>
  <cp:revision>3</cp:revision>
  <dcterms:created xsi:type="dcterms:W3CDTF">2017-11-15T15:31:39Z</dcterms:created>
  <dcterms:modified xsi:type="dcterms:W3CDTF">2017-11-15T15:37:57Z</dcterms:modified>
</cp:coreProperties>
</file>