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56" r:id="rId2"/>
    <p:sldId id="260" r:id="rId3"/>
    <p:sldId id="261" r:id="rId4"/>
    <p:sldId id="263" r:id="rId5"/>
    <p:sldId id="264" r:id="rId6"/>
    <p:sldId id="265" r:id="rId7"/>
    <p:sldId id="266" r:id="rId8"/>
    <p:sldId id="267" r:id="rId9"/>
    <p:sldId id="268" r:id="rId10"/>
    <p:sldId id="270" r:id="rId11"/>
    <p:sldId id="284" r:id="rId12"/>
    <p:sldId id="271" r:id="rId13"/>
    <p:sldId id="272" r:id="rId14"/>
    <p:sldId id="273" r:id="rId15"/>
    <p:sldId id="274" r:id="rId16"/>
    <p:sldId id="275" r:id="rId17"/>
    <p:sldId id="276" r:id="rId18"/>
    <p:sldId id="277" r:id="rId19"/>
    <p:sldId id="278" r:id="rId20"/>
    <p:sldId id="279" r:id="rId21"/>
    <p:sldId id="280" r:id="rId22"/>
    <p:sldId id="281" r:id="rId23"/>
    <p:sldId id="287" r:id="rId24"/>
    <p:sldId id="288" r:id="rId25"/>
    <p:sldId id="297" r:id="rId26"/>
    <p:sldId id="306" r:id="rId27"/>
    <p:sldId id="298" r:id="rId28"/>
    <p:sldId id="308" r:id="rId29"/>
    <p:sldId id="313" r:id="rId30"/>
    <p:sldId id="312" r:id="rId31"/>
    <p:sldId id="309" r:id="rId32"/>
    <p:sldId id="310" r:id="rId33"/>
    <p:sldId id="311" r:id="rId34"/>
    <p:sldId id="301" r:id="rId35"/>
    <p:sldId id="302" r:id="rId36"/>
    <p:sldId id="303" r:id="rId37"/>
    <p:sldId id="304" r:id="rId38"/>
    <p:sldId id="305" r:id="rId39"/>
    <p:sldId id="314" r:id="rId40"/>
    <p:sldId id="316" r:id="rId41"/>
    <p:sldId id="318" r:id="rId42"/>
    <p:sldId id="319" r:id="rId43"/>
    <p:sldId id="315" r:id="rId44"/>
    <p:sldId id="317" r:id="rId45"/>
  </p:sldIdLst>
  <p:sldSz cx="9144000" cy="6858000" type="screen4x3"/>
  <p:notesSz cx="7099300"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Stile medio 3 - Color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10" d="100"/>
          <a:sy n="110" d="100"/>
        </p:scale>
        <p:origin x="-1632"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it-IT"/>
          </a:p>
        </p:txBody>
      </p:sp>
      <p:sp>
        <p:nvSpPr>
          <p:cNvPr id="3" name="Segnaposto data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26755B1B-3AF3-4561-9102-38AFB0649351}" type="datetimeFigureOut">
              <a:rPr lang="it-IT" smtClean="0"/>
              <a:pPr/>
              <a:t>15/03/2017</a:t>
            </a:fld>
            <a:endParaRPr lang="it-IT"/>
          </a:p>
        </p:txBody>
      </p:sp>
      <p:sp>
        <p:nvSpPr>
          <p:cNvPr id="4" name="Segnaposto piè di pagina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it-IT"/>
          </a:p>
        </p:txBody>
      </p:sp>
      <p:sp>
        <p:nvSpPr>
          <p:cNvPr id="5" name="Segnaposto numero diapositiva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BCED9631-ED21-42F2-8790-3C7C25BA3804}" type="slidenum">
              <a:rPr lang="it-IT" smtClean="0"/>
              <a:pPr/>
              <a:t>‹N›</a:t>
            </a:fld>
            <a:endParaRPr lang="it-IT"/>
          </a:p>
        </p:txBody>
      </p:sp>
    </p:spTree>
    <p:extLst>
      <p:ext uri="{BB962C8B-B14F-4D97-AF65-F5344CB8AC3E}">
        <p14:creationId xmlns:p14="http://schemas.microsoft.com/office/powerpoint/2010/main" xmlns="" val="41101734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it-IT"/>
          </a:p>
        </p:txBody>
      </p:sp>
      <p:sp>
        <p:nvSpPr>
          <p:cNvPr id="3" name="Segnaposto data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88238754-BC37-41FF-B4F6-EDA2A6782C28}" type="datetimeFigureOut">
              <a:rPr lang="it-IT" smtClean="0"/>
              <a:pPr/>
              <a:t>15/03/2017</a:t>
            </a:fld>
            <a:endParaRPr lang="it-IT"/>
          </a:p>
        </p:txBody>
      </p:sp>
      <p:sp>
        <p:nvSpPr>
          <p:cNvPr id="4" name="Segnaposto immagine diapositiva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it-IT"/>
          </a:p>
        </p:txBody>
      </p:sp>
      <p:sp>
        <p:nvSpPr>
          <p:cNvPr id="5" name="Segnaposto note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it-IT"/>
          </a:p>
        </p:txBody>
      </p:sp>
      <p:sp>
        <p:nvSpPr>
          <p:cNvPr id="7" name="Segnaposto numero diapositiva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ED8FA3E5-83D5-4BEB-9ED1-3FA2FD15FA3D}" type="slidenum">
              <a:rPr lang="it-IT" smtClean="0"/>
              <a:pPr/>
              <a:t>‹N›</a:t>
            </a:fld>
            <a:endParaRPr lang="it-IT"/>
          </a:p>
        </p:txBody>
      </p:sp>
    </p:spTree>
    <p:extLst>
      <p:ext uri="{BB962C8B-B14F-4D97-AF65-F5344CB8AC3E}">
        <p14:creationId xmlns:p14="http://schemas.microsoft.com/office/powerpoint/2010/main" xmlns="" val="230297604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D8FA3E5-83D5-4BEB-9ED1-3FA2FD15FA3D}" type="slidenum">
              <a:rPr lang="it-IT" smtClean="0"/>
              <a:pPr/>
              <a:t>3</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50021" y="1024108"/>
            <a:ext cx="4197810" cy="3508456"/>
          </a:xfrm>
          <a:prstGeom prst="rect">
            <a:avLst/>
          </a:prstGeom>
          <a:solidFill>
            <a:srgbClr val="FFFFFF"/>
          </a:solidFill>
          <a:ln w="9525">
            <a:solidFill>
              <a:srgbClr val="000000"/>
            </a:solidFill>
            <a:miter lim="800000"/>
            <a:headEnd/>
            <a:tailEnd/>
          </a:ln>
          <a:effectLst/>
        </p:spPr>
        <p:txBody>
          <a:bodyPr wrap="none" anchor="ctr"/>
          <a:lstStyle/>
          <a:p>
            <a:endParaRPr lang="it-IT"/>
          </a:p>
        </p:txBody>
      </p:sp>
      <p:sp>
        <p:nvSpPr>
          <p:cNvPr id="4098" name="Text Box 2"/>
          <p:cNvSpPr txBox="1">
            <a:spLocks noGrp="1" noChangeArrowheads="1"/>
          </p:cNvSpPr>
          <p:nvPr>
            <p:ph type="body"/>
          </p:nvPr>
        </p:nvSpPr>
        <p:spPr bwMode="auto">
          <a:xfrm>
            <a:off x="1083166" y="4871780"/>
            <a:ext cx="4938770" cy="3892900"/>
          </a:xfrm>
          <a:prstGeom prst="rect">
            <a:avLst/>
          </a:prstGeom>
          <a:noFill/>
          <a:ln>
            <a:round/>
            <a:headEnd/>
            <a:tailEnd/>
          </a:ln>
        </p:spPr>
        <p:txBody>
          <a:bodyPr lIns="0" tIns="0" rIns="0" bIns="0"/>
          <a:lstStyle/>
          <a:p>
            <a:pPr marL="85725" indent="-85725" eaLnBrk="1">
              <a:lnSpc>
                <a:spcPct val="93000"/>
              </a:lnSpc>
              <a:spcBef>
                <a:spcPct val="0"/>
              </a:spcBef>
              <a:buSzPct val="45000"/>
              <a:buFont typeface="Wingdings" charset="2"/>
              <a:buNone/>
              <a:tabLst>
                <a:tab pos="723900" algn="l"/>
                <a:tab pos="1447800" algn="l"/>
                <a:tab pos="2171700" algn="l"/>
                <a:tab pos="2895600" algn="l"/>
                <a:tab pos="3619500" algn="l"/>
                <a:tab pos="4343400" algn="l"/>
                <a:tab pos="5067300" algn="l"/>
              </a:tabLst>
            </a:pPr>
            <a:r>
              <a:rPr lang="en-GB">
                <a:latin typeface="Arial" charset="0"/>
                <a:ea typeface="msgothic" charset="0"/>
                <a:cs typeface="msgothic" charset="0"/>
              </a:rPr>
              <a:t>Samples of the text read by the dyslexic and normally developing children matched for reading level. (</a:t>
            </a:r>
            <a:r>
              <a:rPr lang="en-GB" i="1">
                <a:latin typeface="Arial" charset="0"/>
                <a:ea typeface="msgothic" charset="0"/>
                <a:cs typeface="msgothic" charset="0"/>
              </a:rPr>
              <a:t>A</a:t>
            </a:r>
            <a:r>
              <a:rPr lang="en-GB">
                <a:latin typeface="Arial" charset="0"/>
                <a:ea typeface="msgothic" charset="0"/>
                <a:cs typeface="msgothic" charset="0"/>
              </a:rPr>
              <a:t>) Normal text. (</a:t>
            </a:r>
            <a:r>
              <a:rPr lang="en-GB" i="1">
                <a:latin typeface="Arial" charset="0"/>
                <a:ea typeface="msgothic" charset="0"/>
                <a:cs typeface="msgothic" charset="0"/>
              </a:rPr>
              <a:t>B</a:t>
            </a:r>
            <a:r>
              <a:rPr lang="en-GB">
                <a:latin typeface="Arial" charset="0"/>
                <a:ea typeface="msgothic" charset="0"/>
                <a:cs typeface="msgothic" charset="0"/>
              </a:rPr>
              <a:t>) Spaced text.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D79BC58-F417-4D21-BCF3-04956C456039}" type="datetime1">
              <a:rPr lang="it-IT" smtClean="0"/>
              <a:pPr/>
              <a:t>15/03/2017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4A749AC-9422-4106-9CA5-7B146B3652AD}"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08A312E-FD51-490D-8DFC-2E75BDCF9D27}" type="datetime1">
              <a:rPr lang="it-IT" smtClean="0"/>
              <a:pPr/>
              <a:t>15/03/2017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4A749AC-9422-4106-9CA5-7B146B3652AD}"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0BC2DEA-6C62-49AF-AE54-540F237B491C}" type="datetime1">
              <a:rPr lang="it-IT" smtClean="0"/>
              <a:pPr/>
              <a:t>15/03/2017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4A749AC-9422-4106-9CA5-7B146B3652AD}"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926C81D-5E86-47D5-88B2-E5B310407D6B}" type="datetime1">
              <a:rPr lang="it-IT" smtClean="0"/>
              <a:pPr/>
              <a:t>15/03/2017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4A749AC-9422-4106-9CA5-7B146B3652AD}"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DEBBA1FB-B77C-4F4C-AA9A-FAE30EFA05B6}" type="datetime1">
              <a:rPr lang="it-IT" smtClean="0"/>
              <a:pPr/>
              <a:t>15/03/2017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4A749AC-9422-4106-9CA5-7B146B3652AD}"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B9462A0-116F-4CEC-A23C-13B98075DA2A}" type="datetime1">
              <a:rPr lang="it-IT" smtClean="0"/>
              <a:pPr/>
              <a:t>15/03/2017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4A749AC-9422-4106-9CA5-7B146B3652AD}"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FAF5A03-5519-40F1-9F3E-AAFF18FB5BB4}" type="datetime1">
              <a:rPr lang="it-IT" smtClean="0"/>
              <a:pPr/>
              <a:t>15/03/2017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4A749AC-9422-4106-9CA5-7B146B3652AD}"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D777DD59-198E-4EF9-BA59-3D0F9B2F88EB}" type="datetime1">
              <a:rPr lang="it-IT" smtClean="0"/>
              <a:pPr/>
              <a:t>15/03/2017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4A749AC-9422-4106-9CA5-7B146B3652AD}"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EAB894F-AF3C-457C-9BA6-388AE90D1CA2}" type="datetime1">
              <a:rPr lang="it-IT" smtClean="0"/>
              <a:pPr/>
              <a:t>15/03/2017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4A749AC-9422-4106-9CA5-7B146B3652AD}"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8D7782B-E7F2-434A-98C1-11A6C3A7CC38}" type="datetime1">
              <a:rPr lang="it-IT" smtClean="0"/>
              <a:pPr/>
              <a:t>15/03/2017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4A749AC-9422-4106-9CA5-7B146B3652AD}"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8BF7F83-3052-47B9-92DA-675C63A1F123}" type="datetime1">
              <a:rPr lang="it-IT" smtClean="0"/>
              <a:pPr/>
              <a:t>15/03/2017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4A749AC-9422-4106-9CA5-7B146B3652AD}"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5E74E9-82C5-45D2-AD27-DF58DFCECA85}" type="datetime1">
              <a:rPr lang="it-IT" smtClean="0"/>
              <a:pPr/>
              <a:t>15/03/2017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A749AC-9422-4106-9CA5-7B146B3652AD}"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it/images?q=eye%20tracking&amp;um=1&amp;ie=UTF-8&amp;source=og&amp;sa=N&amp;hl=it&amp;tab=wi&amp;biw=1280&amp;bih=675" TargetMode="External"/><Relationship Id="rId2" Type="http://schemas.openxmlformats.org/officeDocument/2006/relationships/hyperlink" Target="http://www.surl.org/usabilitynews/102/portal_column.asp" TargetMode="Externa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www.dsanotizie.it/index.php?option=com_content&amp;view=article&amp;id=58&amp;Itemid=80" TargetMode="External"/><Relationship Id="rId4" Type="http://schemas.openxmlformats.org/officeDocument/2006/relationships/hyperlink" Target="http://it.wikipedia.org/wiki/Dislessia"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it.wikipedia.org/wiki/Grafema"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assolodsavallecamonica.it/caratteri-ad-alta-leggibilita-per-i-ds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v.wikipedia.org/wiki/L%C3%A4snin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ilsole24ore.com/art/norme-e-tributi/2012-03-05/vincoli-manovre-064828.shtml?uuid=AbDVaR2E"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www.dafont.com/open-dislexic.font" TargetMode="External"/><Relationship Id="rId2" Type="http://schemas.openxmlformats.org/officeDocument/2006/relationships/hyperlink" Target="http://www.dafont.com/alpha.php?lettre=o&amp;page=27" TargetMode="External"/><Relationship Id="rId1" Type="http://schemas.openxmlformats.org/officeDocument/2006/relationships/slideLayout" Target="../slideLayouts/slideLayout2.xml"/><Relationship Id="rId6" Type="http://schemas.openxmlformats.org/officeDocument/2006/relationships/hyperlink" Target="http://www.biancoeneroedizioni.com/shop/pages.aspx?id=26" TargetMode="External"/><Relationship Id="rId5" Type="http://schemas.openxmlformats.org/officeDocument/2006/relationships/hyperlink" Target="http://www.assolodsavallecamonica.it/caratteri-ad-alta-leggibilita-per-i-dsa/www.testmefont.com" TargetMode="External"/><Relationship Id="rId4" Type="http://schemas.openxmlformats.org/officeDocument/2006/relationships/hyperlink" Target="https://github.com/molotro/TestMe02"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magnetofono.it/streaming/elettronicaanalogica_tenti/"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mpi.nl/world/tg/eye-tracking/eye-tracking.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500034" y="428604"/>
            <a:ext cx="7715304" cy="6215086"/>
          </a:xfrm>
          <a:prstGeom prst="rect">
            <a:avLst/>
          </a:prstGeom>
          <a:noFill/>
          <a:ln w="9525">
            <a:noFill/>
            <a:miter lim="800000"/>
            <a:headEnd/>
            <a:tailEnd/>
          </a:ln>
          <a:effectLst/>
        </p:spPr>
      </p:pic>
      <p:sp>
        <p:nvSpPr>
          <p:cNvPr id="2" name="Titolo 1"/>
          <p:cNvSpPr>
            <a:spLocks noGrp="1"/>
          </p:cNvSpPr>
          <p:nvPr>
            <p:ph type="ctrTitle"/>
          </p:nvPr>
        </p:nvSpPr>
        <p:spPr>
          <a:xfrm>
            <a:off x="2714612" y="2714620"/>
            <a:ext cx="5572164" cy="1885962"/>
          </a:xfrm>
        </p:spPr>
        <p:txBody>
          <a:bodyPr>
            <a:noAutofit/>
          </a:bodyPr>
          <a:lstStyle/>
          <a:p>
            <a:r>
              <a:rPr lang="it-IT" sz="4800" dirty="0" smtClean="0">
                <a:solidFill>
                  <a:srgbClr val="FFFF00"/>
                </a:solidFill>
              </a:rPr>
              <a:t>Abilità di lettura:</a:t>
            </a:r>
            <a:br>
              <a:rPr lang="it-IT" sz="4800" dirty="0" smtClean="0">
                <a:solidFill>
                  <a:srgbClr val="FFFF00"/>
                </a:solidFill>
              </a:rPr>
            </a:br>
            <a:r>
              <a:rPr lang="it-IT" sz="4800" dirty="0" smtClean="0">
                <a:solidFill>
                  <a:srgbClr val="FFFF00"/>
                </a:solidFill>
              </a:rPr>
              <a:t>parte prima (lettura strumentale)</a:t>
            </a:r>
            <a:endParaRPr lang="it-IT" sz="4800" dirty="0">
              <a:solidFill>
                <a:srgbClr val="FFFF00"/>
              </a:solidFill>
            </a:endParaRPr>
          </a:p>
        </p:txBody>
      </p:sp>
      <p:sp>
        <p:nvSpPr>
          <p:cNvPr id="4" name="Segnaposto numero diapositiva 3"/>
          <p:cNvSpPr>
            <a:spLocks noGrp="1"/>
          </p:cNvSpPr>
          <p:nvPr>
            <p:ph type="sldNum" sz="quarter" idx="12"/>
          </p:nvPr>
        </p:nvSpPr>
        <p:spPr/>
        <p:txBody>
          <a:bodyPr/>
          <a:lstStyle/>
          <a:p>
            <a:fld id="{14A749AC-9422-4106-9CA5-7B146B3652AD}" type="slidenum">
              <a:rPr lang="it-IT" smtClean="0"/>
              <a:pPr/>
              <a:t>1</a:t>
            </a:fld>
            <a:endParaRPr lang="it-IT"/>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l"/>
            <a:r>
              <a:rPr lang="it-IT" dirty="0" smtClean="0"/>
              <a:t>La scelta dei punti di fissazione non è casuale</a:t>
            </a:r>
            <a:br>
              <a:rPr lang="it-IT" dirty="0" smtClean="0"/>
            </a:br>
            <a:endParaRPr lang="it-IT" dirty="0"/>
          </a:p>
        </p:txBody>
      </p:sp>
      <p:sp>
        <p:nvSpPr>
          <p:cNvPr id="3" name="Segnaposto contenuto 2"/>
          <p:cNvSpPr>
            <a:spLocks noGrp="1"/>
          </p:cNvSpPr>
          <p:nvPr>
            <p:ph idx="1"/>
          </p:nvPr>
        </p:nvSpPr>
        <p:spPr>
          <a:xfrm>
            <a:off x="357158" y="1142984"/>
            <a:ext cx="8329642" cy="4983179"/>
          </a:xfrm>
        </p:spPr>
        <p:txBody>
          <a:bodyPr>
            <a:normAutofit lnSpcReduction="10000"/>
          </a:bodyPr>
          <a:lstStyle/>
          <a:p>
            <a:pPr>
              <a:buNone/>
            </a:pPr>
            <a:r>
              <a:rPr lang="it-IT" dirty="0" smtClean="0"/>
              <a:t>Riflette il processo di comprensione:</a:t>
            </a:r>
          </a:p>
          <a:p>
            <a:r>
              <a:rPr lang="it-IT" dirty="0" smtClean="0"/>
              <a:t>alcune parole sono fissate  di più (portano il contenuto: sostantivi e verbi), </a:t>
            </a:r>
          </a:p>
          <a:p>
            <a:r>
              <a:rPr lang="it-IT" dirty="0" smtClean="0"/>
              <a:t>altre parole vengono fissate meno (articoli, congiunzioni),</a:t>
            </a:r>
          </a:p>
          <a:p>
            <a:r>
              <a:rPr lang="it-IT" dirty="0" smtClean="0"/>
              <a:t>Le pause sono legate al significato del testo, alle parti più importanti,</a:t>
            </a:r>
          </a:p>
          <a:p>
            <a:r>
              <a:rPr lang="it-IT" dirty="0" smtClean="0"/>
              <a:t>durante le pause vengono compiuti processi di tipo inferenziale per collegare i segmenti di testo (Just e Carpenter, 1980).</a:t>
            </a:r>
          </a:p>
          <a:p>
            <a:endParaRPr lang="it-IT" dirty="0" smtClean="0"/>
          </a:p>
          <a:p>
            <a:pPr>
              <a:buNone/>
            </a:pPr>
            <a:endParaRPr lang="it-IT" dirty="0" smtClean="0"/>
          </a:p>
          <a:p>
            <a:endParaRPr lang="it-IT" dirty="0"/>
          </a:p>
        </p:txBody>
      </p:sp>
      <p:sp>
        <p:nvSpPr>
          <p:cNvPr id="4" name="Segnaposto numero diapositiva 3"/>
          <p:cNvSpPr>
            <a:spLocks noGrp="1"/>
          </p:cNvSpPr>
          <p:nvPr>
            <p:ph type="sldNum" sz="quarter" idx="12"/>
          </p:nvPr>
        </p:nvSpPr>
        <p:spPr/>
        <p:txBody>
          <a:bodyPr/>
          <a:lstStyle/>
          <a:p>
            <a:fld id="{14A749AC-9422-4106-9CA5-7B146B3652AD}" type="slidenum">
              <a:rPr lang="it-IT" smtClean="0"/>
              <a:pPr/>
              <a:t>10</a:t>
            </a:fld>
            <a:endParaRPr lang="it-IT"/>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dirty="0" err="1" smtClean="0"/>
              <a:t>Eye</a:t>
            </a:r>
            <a:r>
              <a:rPr lang="it-IT" dirty="0" smtClean="0"/>
              <a:t> </a:t>
            </a:r>
            <a:r>
              <a:rPr lang="it-IT" dirty="0" err="1" smtClean="0"/>
              <a:t>tracking</a:t>
            </a:r>
            <a:endParaRPr lang="it-IT" dirty="0"/>
          </a:p>
        </p:txBody>
      </p:sp>
      <p:sp>
        <p:nvSpPr>
          <p:cNvPr id="3" name="Segnaposto contenuto 2"/>
          <p:cNvSpPr>
            <a:spLocks noGrp="1"/>
          </p:cNvSpPr>
          <p:nvPr>
            <p:ph sz="half" idx="1"/>
          </p:nvPr>
        </p:nvSpPr>
        <p:spPr/>
        <p:txBody>
          <a:bodyPr>
            <a:normAutofit fontScale="92500" lnSpcReduction="20000"/>
          </a:bodyPr>
          <a:lstStyle/>
          <a:p>
            <a:pPr>
              <a:buNone/>
            </a:pPr>
            <a:r>
              <a:rPr lang="it-IT" dirty="0" smtClean="0"/>
              <a:t>Non c’e’ solo l’</a:t>
            </a:r>
            <a:r>
              <a:rPr lang="it-IT" dirty="0" err="1" smtClean="0"/>
              <a:t>eye</a:t>
            </a:r>
            <a:r>
              <a:rPr lang="it-IT" dirty="0" smtClean="0"/>
              <a:t> </a:t>
            </a:r>
            <a:r>
              <a:rPr lang="it-IT" dirty="0" err="1" smtClean="0"/>
              <a:t>tracking</a:t>
            </a:r>
            <a:r>
              <a:rPr lang="it-IT" dirty="0" smtClean="0"/>
              <a:t>: </a:t>
            </a:r>
          </a:p>
          <a:p>
            <a:pPr>
              <a:buNone/>
            </a:pPr>
            <a:r>
              <a:rPr lang="it-IT" dirty="0" smtClean="0"/>
              <a:t>è recente, “invadente”;</a:t>
            </a:r>
          </a:p>
          <a:p>
            <a:pPr>
              <a:buNone/>
            </a:pPr>
            <a:endParaRPr lang="it-IT" dirty="0" smtClean="0"/>
          </a:p>
          <a:p>
            <a:pPr>
              <a:buNone/>
            </a:pPr>
            <a:r>
              <a:rPr lang="it-IT" dirty="0" smtClean="0"/>
              <a:t> altre misure  sono più frequenti:</a:t>
            </a:r>
          </a:p>
          <a:p>
            <a:pPr>
              <a:buNone/>
            </a:pPr>
            <a:r>
              <a:rPr lang="it-IT" dirty="0" smtClean="0"/>
              <a:t>lettura con valutazione correttezza e velocità</a:t>
            </a:r>
          </a:p>
          <a:p>
            <a:pPr>
              <a:buNone/>
            </a:pPr>
            <a:r>
              <a:rPr lang="it-IT" dirty="0" smtClean="0"/>
              <a:t> pensiero a voce alta, rispondere a domande, test, ecc.</a:t>
            </a:r>
          </a:p>
          <a:p>
            <a:endParaRPr lang="it-IT" dirty="0"/>
          </a:p>
        </p:txBody>
      </p:sp>
      <p:sp>
        <p:nvSpPr>
          <p:cNvPr id="5" name="Segnaposto contenuto 4"/>
          <p:cNvSpPr>
            <a:spLocks noGrp="1"/>
          </p:cNvSpPr>
          <p:nvPr>
            <p:ph sz="half" idx="2"/>
          </p:nvPr>
        </p:nvSpPr>
        <p:spPr>
          <a:xfrm>
            <a:off x="4283968" y="1052736"/>
            <a:ext cx="4402832" cy="5073427"/>
          </a:xfrm>
        </p:spPr>
        <p:txBody>
          <a:bodyPr>
            <a:normAutofit fontScale="92500" lnSpcReduction="20000"/>
          </a:bodyPr>
          <a:lstStyle/>
          <a:p>
            <a:r>
              <a:rPr lang="it-IT" dirty="0" smtClean="0"/>
              <a:t>L’</a:t>
            </a:r>
            <a:r>
              <a:rPr lang="it-IT" dirty="0" err="1" smtClean="0"/>
              <a:t>eye</a:t>
            </a:r>
            <a:r>
              <a:rPr lang="it-IT" dirty="0" smtClean="0"/>
              <a:t> </a:t>
            </a:r>
            <a:r>
              <a:rPr lang="it-IT" dirty="0" err="1" smtClean="0"/>
              <a:t>tracking</a:t>
            </a:r>
            <a:r>
              <a:rPr lang="it-IT" dirty="0" smtClean="0"/>
              <a:t> si usa anche per altri scopi</a:t>
            </a:r>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r>
              <a:rPr lang="it-IT" sz="2200" dirty="0" smtClean="0">
                <a:hlinkClick r:id="rId2"/>
              </a:rPr>
              <a:t>http://www.surl.org/</a:t>
            </a:r>
            <a:r>
              <a:rPr lang="it-IT" sz="2200" dirty="0" err="1" smtClean="0">
                <a:hlinkClick r:id="rId2"/>
              </a:rPr>
              <a:t>usabilitynews</a:t>
            </a:r>
            <a:r>
              <a:rPr lang="it-IT" sz="2200" dirty="0" smtClean="0">
                <a:hlinkClick r:id="rId2"/>
              </a:rPr>
              <a:t>/102/portal_column.asp</a:t>
            </a:r>
            <a:endParaRPr lang="it-IT" sz="2200" dirty="0" smtClean="0"/>
          </a:p>
          <a:p>
            <a:endParaRPr lang="it-IT" sz="2200" dirty="0" smtClean="0"/>
          </a:p>
          <a:p>
            <a:r>
              <a:rPr lang="it-IT" sz="1200" dirty="0" smtClean="0">
                <a:hlinkClick r:id="rId3"/>
              </a:rPr>
              <a:t>http://www.google.it/</a:t>
            </a:r>
            <a:r>
              <a:rPr lang="it-IT" sz="1200" dirty="0" err="1" smtClean="0">
                <a:hlinkClick r:id="rId3"/>
              </a:rPr>
              <a:t>images</a:t>
            </a:r>
            <a:r>
              <a:rPr lang="it-IT" sz="1200" dirty="0" smtClean="0">
                <a:hlinkClick r:id="rId3"/>
              </a:rPr>
              <a:t>?q=eye%20tracking&amp;um=1&amp;ie=UTF-8&amp;source=og&amp;sa=N&amp;hl=it&amp;tab=wi&amp;biw=1280&amp;bih=675</a:t>
            </a:r>
            <a:endParaRPr lang="it-IT" sz="1100" dirty="0" smtClean="0"/>
          </a:p>
          <a:p>
            <a:endParaRPr lang="it-IT" dirty="0"/>
          </a:p>
        </p:txBody>
      </p:sp>
      <p:sp>
        <p:nvSpPr>
          <p:cNvPr id="4" name="Segnaposto numero diapositiva 3"/>
          <p:cNvSpPr>
            <a:spLocks noGrp="1"/>
          </p:cNvSpPr>
          <p:nvPr>
            <p:ph type="sldNum" sz="quarter" idx="12"/>
          </p:nvPr>
        </p:nvSpPr>
        <p:spPr/>
        <p:txBody>
          <a:bodyPr/>
          <a:lstStyle/>
          <a:p>
            <a:fld id="{14A749AC-9422-4106-9CA5-7B146B3652AD}" type="slidenum">
              <a:rPr lang="it-IT" smtClean="0"/>
              <a:pPr/>
              <a:t>11</a:t>
            </a:fld>
            <a:endParaRPr lang="it-IT"/>
          </a:p>
        </p:txBody>
      </p:sp>
      <p:pic>
        <p:nvPicPr>
          <p:cNvPr id="6" name="Immagine 5"/>
          <p:cNvPicPr/>
          <p:nvPr/>
        </p:nvPicPr>
        <p:blipFill>
          <a:blip r:embed="rId4" cstate="print"/>
          <a:srcRect/>
          <a:stretch>
            <a:fillRect/>
          </a:stretch>
        </p:blipFill>
        <p:spPr bwMode="auto">
          <a:xfrm>
            <a:off x="4716016" y="1772816"/>
            <a:ext cx="2075180" cy="285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LETTURA STRUMENTALE</a:t>
            </a:r>
            <a:endParaRPr lang="it-IT" dirty="0"/>
          </a:p>
        </p:txBody>
      </p:sp>
      <p:sp>
        <p:nvSpPr>
          <p:cNvPr id="3" name="Segnaposto contenuto 2"/>
          <p:cNvSpPr>
            <a:spLocks noGrp="1"/>
          </p:cNvSpPr>
          <p:nvPr>
            <p:ph idx="1"/>
          </p:nvPr>
        </p:nvSpPr>
        <p:spPr/>
        <p:txBody>
          <a:bodyPr>
            <a:normAutofit/>
          </a:bodyPr>
          <a:lstStyle/>
          <a:p>
            <a:r>
              <a:rPr lang="it-IT" dirty="0" smtClean="0"/>
              <a:t>consente l’accesso alla comprensione del testo scritto.</a:t>
            </a:r>
          </a:p>
          <a:p>
            <a:r>
              <a:rPr lang="it-IT" dirty="0" smtClean="0"/>
              <a:t>traguardo importante dell’apprendimento. </a:t>
            </a:r>
          </a:p>
          <a:p>
            <a:r>
              <a:rPr lang="it-IT" dirty="0" smtClean="0"/>
              <a:t>apprendimento complesso.</a:t>
            </a:r>
          </a:p>
          <a:p>
            <a:r>
              <a:rPr lang="it-IT" dirty="0" smtClean="0"/>
              <a:t>Richiede abilità di natura visiva, fonologica e abilità di integrazione visivo - uditiva.</a:t>
            </a:r>
          </a:p>
          <a:p>
            <a:endParaRPr lang="it-IT" dirty="0"/>
          </a:p>
        </p:txBody>
      </p:sp>
      <p:sp>
        <p:nvSpPr>
          <p:cNvPr id="4" name="Segnaposto numero diapositiva 3"/>
          <p:cNvSpPr>
            <a:spLocks noGrp="1"/>
          </p:cNvSpPr>
          <p:nvPr>
            <p:ph type="sldNum" sz="quarter" idx="12"/>
          </p:nvPr>
        </p:nvSpPr>
        <p:spPr/>
        <p:txBody>
          <a:bodyPr/>
          <a:lstStyle/>
          <a:p>
            <a:fld id="{14A749AC-9422-4106-9CA5-7B146B3652AD}" type="slidenum">
              <a:rPr lang="it-IT" smtClean="0"/>
              <a:pPr/>
              <a:t>12</a:t>
            </a:fld>
            <a:endParaRPr lang="it-IT"/>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428604"/>
            <a:ext cx="8229600" cy="1143000"/>
          </a:xfrm>
        </p:spPr>
        <p:txBody>
          <a:bodyPr>
            <a:normAutofit fontScale="90000"/>
          </a:bodyPr>
          <a:lstStyle/>
          <a:p>
            <a:r>
              <a:rPr lang="it-IT" dirty="0" smtClean="0"/>
              <a:t>Fasi di acquisizione della </a:t>
            </a:r>
            <a:r>
              <a:rPr lang="it-IT" dirty="0" err="1" smtClean="0"/>
              <a:t>lettoscrittura</a:t>
            </a:r>
            <a:r>
              <a:rPr lang="it-IT" dirty="0" smtClean="0"/>
              <a:t/>
            </a:r>
            <a:br>
              <a:rPr lang="it-IT" dirty="0" smtClean="0"/>
            </a:br>
            <a:r>
              <a:rPr lang="it-IT" dirty="0" smtClean="0"/>
              <a:t>(modello di </a:t>
            </a:r>
            <a:r>
              <a:rPr lang="it-IT" dirty="0" err="1" smtClean="0"/>
              <a:t>Uta</a:t>
            </a:r>
            <a:r>
              <a:rPr lang="it-IT" dirty="0" smtClean="0"/>
              <a:t> </a:t>
            </a:r>
            <a:r>
              <a:rPr lang="it-IT" dirty="0" err="1" smtClean="0"/>
              <a:t>Frith</a:t>
            </a:r>
            <a:r>
              <a:rPr lang="it-IT" dirty="0" smtClean="0"/>
              <a:t>, 1985)</a:t>
            </a:r>
            <a:br>
              <a:rPr lang="it-IT" dirty="0" smtClean="0"/>
            </a:br>
            <a:endParaRPr lang="it-IT" dirty="0"/>
          </a:p>
        </p:txBody>
      </p:sp>
      <p:sp>
        <p:nvSpPr>
          <p:cNvPr id="3" name="Segnaposto contenuto 2"/>
          <p:cNvSpPr>
            <a:spLocks noGrp="1"/>
          </p:cNvSpPr>
          <p:nvPr>
            <p:ph idx="1"/>
          </p:nvPr>
        </p:nvSpPr>
        <p:spPr/>
        <p:txBody>
          <a:bodyPr>
            <a:normAutofit/>
          </a:bodyPr>
          <a:lstStyle/>
          <a:p>
            <a:pPr>
              <a:buNone/>
            </a:pPr>
            <a:endParaRPr lang="it-IT" dirty="0" smtClean="0"/>
          </a:p>
          <a:p>
            <a:pPr>
              <a:buNone/>
            </a:pPr>
            <a:r>
              <a:rPr lang="it-IT" dirty="0" smtClean="0"/>
              <a:t>L’acquisizione della lettura avviene attraverso quattro fasi:</a:t>
            </a:r>
          </a:p>
          <a:p>
            <a:pPr>
              <a:buNone/>
            </a:pPr>
            <a:r>
              <a:rPr lang="it-IT" dirty="0" smtClean="0"/>
              <a:t>_ Stadio </a:t>
            </a:r>
            <a:r>
              <a:rPr lang="it-IT" dirty="0" err="1" smtClean="0"/>
              <a:t>logografico</a:t>
            </a:r>
            <a:endParaRPr lang="it-IT" dirty="0" smtClean="0"/>
          </a:p>
          <a:p>
            <a:pPr>
              <a:buNone/>
            </a:pPr>
            <a:r>
              <a:rPr lang="it-IT" dirty="0" smtClean="0"/>
              <a:t>_ Stadio alfabetico</a:t>
            </a:r>
          </a:p>
          <a:p>
            <a:pPr>
              <a:buNone/>
            </a:pPr>
            <a:r>
              <a:rPr lang="it-IT" dirty="0" smtClean="0"/>
              <a:t>_ Stadio ortografico</a:t>
            </a:r>
          </a:p>
          <a:p>
            <a:pPr>
              <a:buNone/>
            </a:pPr>
            <a:r>
              <a:rPr lang="it-IT" dirty="0" smtClean="0"/>
              <a:t>_ Stadio lessicale</a:t>
            </a:r>
          </a:p>
          <a:p>
            <a:endParaRPr lang="it-IT" dirty="0"/>
          </a:p>
        </p:txBody>
      </p:sp>
      <p:sp>
        <p:nvSpPr>
          <p:cNvPr id="4" name="Segnaposto numero diapositiva 3"/>
          <p:cNvSpPr>
            <a:spLocks noGrp="1"/>
          </p:cNvSpPr>
          <p:nvPr>
            <p:ph type="sldNum" sz="quarter" idx="12"/>
          </p:nvPr>
        </p:nvSpPr>
        <p:spPr/>
        <p:txBody>
          <a:bodyPr/>
          <a:lstStyle/>
          <a:p>
            <a:fld id="{14A749AC-9422-4106-9CA5-7B146B3652AD}" type="slidenum">
              <a:rPr lang="it-IT" smtClean="0"/>
              <a:pPr/>
              <a:t>13</a:t>
            </a:fld>
            <a:endParaRPr lang="it-IT"/>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lvl="0" algn="l"/>
            <a:r>
              <a:rPr lang="it-IT" b="1" dirty="0" err="1" smtClean="0"/>
              <a:t>Logografico</a:t>
            </a:r>
            <a:r>
              <a:rPr lang="it-IT" b="1" dirty="0" smtClean="0"/>
              <a:t>  (parole come disegno)</a:t>
            </a:r>
            <a:r>
              <a:rPr lang="it-IT" dirty="0" smtClean="0"/>
              <a:t/>
            </a:r>
            <a:br>
              <a:rPr lang="it-IT" dirty="0" smtClean="0"/>
            </a:br>
            <a:endParaRPr lang="it-IT" dirty="0"/>
          </a:p>
        </p:txBody>
      </p:sp>
      <p:sp>
        <p:nvSpPr>
          <p:cNvPr id="3" name="Segnaposto contenuto 2"/>
          <p:cNvSpPr>
            <a:spLocks noGrp="1"/>
          </p:cNvSpPr>
          <p:nvPr>
            <p:ph idx="1"/>
          </p:nvPr>
        </p:nvSpPr>
        <p:spPr/>
        <p:txBody>
          <a:bodyPr>
            <a:normAutofit/>
          </a:bodyPr>
          <a:lstStyle/>
          <a:p>
            <a:r>
              <a:rPr lang="it-IT" dirty="0" smtClean="0"/>
              <a:t>Il bambino sa riconoscere visivamente alcune parole note e significative (il suo nome, mamma..),</a:t>
            </a:r>
          </a:p>
          <a:p>
            <a:r>
              <a:rPr lang="it-IT" dirty="0" smtClean="0"/>
              <a:t> si è creata un’associazione tra configurazione grafica della parola e il significato, ma non ha conoscenze sull’ortografia e fonologia della parola. </a:t>
            </a:r>
          </a:p>
          <a:p>
            <a:r>
              <a:rPr lang="it-IT" dirty="0" smtClean="0"/>
              <a:t>Tratta la parola come un logo o un disegno.</a:t>
            </a:r>
          </a:p>
          <a:p>
            <a:endParaRPr lang="it-IT" dirty="0"/>
          </a:p>
        </p:txBody>
      </p:sp>
      <p:sp>
        <p:nvSpPr>
          <p:cNvPr id="4" name="Segnaposto numero diapositiva 3"/>
          <p:cNvSpPr>
            <a:spLocks noGrp="1"/>
          </p:cNvSpPr>
          <p:nvPr>
            <p:ph type="sldNum" sz="quarter" idx="12"/>
          </p:nvPr>
        </p:nvSpPr>
        <p:spPr/>
        <p:txBody>
          <a:bodyPr/>
          <a:lstStyle/>
          <a:p>
            <a:fld id="{14A749AC-9422-4106-9CA5-7B146B3652AD}" type="slidenum">
              <a:rPr lang="it-IT" smtClean="0"/>
              <a:pPr/>
              <a:t>14</a:t>
            </a:fld>
            <a:endParaRPr lang="it-IT"/>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Alfabetico (lettera per lettera)</a:t>
            </a:r>
            <a:endParaRPr lang="it-IT" dirty="0"/>
          </a:p>
        </p:txBody>
      </p:sp>
      <p:sp>
        <p:nvSpPr>
          <p:cNvPr id="3" name="Segnaposto contenuto 2"/>
          <p:cNvSpPr>
            <a:spLocks noGrp="1"/>
          </p:cNvSpPr>
          <p:nvPr>
            <p:ph idx="1"/>
          </p:nvPr>
        </p:nvSpPr>
        <p:spPr/>
        <p:txBody>
          <a:bodyPr/>
          <a:lstStyle/>
          <a:p>
            <a:pPr lvl="0">
              <a:buNone/>
            </a:pPr>
            <a:endParaRPr lang="it-IT" dirty="0" smtClean="0"/>
          </a:p>
          <a:p>
            <a:r>
              <a:rPr lang="it-IT" dirty="0" smtClean="0"/>
              <a:t> è all’inizio del processo di scolarizzazione,</a:t>
            </a:r>
          </a:p>
          <a:p>
            <a:r>
              <a:rPr lang="it-IT" dirty="0" smtClean="0"/>
              <a:t> il bambino impara a riconoscere che il suono di una parola può essere scomposto in parti più piccole (sillabe e fonemi) </a:t>
            </a:r>
          </a:p>
          <a:p>
            <a:r>
              <a:rPr lang="it-IT" dirty="0" smtClean="0"/>
              <a:t>apprende le regole di conversione grafema-fonema.</a:t>
            </a:r>
          </a:p>
          <a:p>
            <a:r>
              <a:rPr lang="it-IT" dirty="0" smtClean="0"/>
              <a:t>Legge parole e non parole (casa – </a:t>
            </a:r>
            <a:r>
              <a:rPr lang="it-IT" dirty="0" err="1" smtClean="0"/>
              <a:t>mata</a:t>
            </a:r>
            <a:r>
              <a:rPr lang="it-IT" dirty="0" smtClean="0"/>
              <a:t>).</a:t>
            </a:r>
          </a:p>
          <a:p>
            <a:endParaRPr lang="it-IT" dirty="0"/>
          </a:p>
        </p:txBody>
      </p:sp>
      <p:sp>
        <p:nvSpPr>
          <p:cNvPr id="4" name="Segnaposto numero diapositiva 3"/>
          <p:cNvSpPr>
            <a:spLocks noGrp="1"/>
          </p:cNvSpPr>
          <p:nvPr>
            <p:ph type="sldNum" sz="quarter" idx="12"/>
          </p:nvPr>
        </p:nvSpPr>
        <p:spPr/>
        <p:txBody>
          <a:bodyPr/>
          <a:lstStyle/>
          <a:p>
            <a:fld id="{14A749AC-9422-4106-9CA5-7B146B3652AD}" type="slidenum">
              <a:rPr lang="it-IT" smtClean="0"/>
              <a:pPr/>
              <a:t>15</a:t>
            </a:fld>
            <a:endParaRPr lang="it-IT"/>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lvl="0"/>
            <a:r>
              <a:rPr lang="it-IT" b="1" dirty="0" smtClean="0"/>
              <a:t>Stadio ortografico (analisi per unità ortografiche)</a:t>
            </a:r>
            <a:r>
              <a:rPr lang="it-IT" dirty="0" smtClean="0"/>
              <a:t/>
            </a:r>
            <a:br>
              <a:rPr lang="it-IT" dirty="0" smtClean="0"/>
            </a:br>
            <a:endParaRPr lang="it-IT" dirty="0"/>
          </a:p>
        </p:txBody>
      </p:sp>
      <p:sp>
        <p:nvSpPr>
          <p:cNvPr id="3" name="Segnaposto contenuto 2"/>
          <p:cNvSpPr>
            <a:spLocks noGrp="1"/>
          </p:cNvSpPr>
          <p:nvPr>
            <p:ph idx="1"/>
          </p:nvPr>
        </p:nvSpPr>
        <p:spPr/>
        <p:txBody>
          <a:bodyPr>
            <a:normAutofit/>
          </a:bodyPr>
          <a:lstStyle/>
          <a:p>
            <a:r>
              <a:rPr lang="it-IT" dirty="0" smtClean="0"/>
              <a:t>E’ una fase di perfezionamento e di </a:t>
            </a:r>
            <a:r>
              <a:rPr lang="it-IT" dirty="0" err="1" smtClean="0"/>
              <a:t>economizzazione</a:t>
            </a:r>
            <a:r>
              <a:rPr lang="it-IT" dirty="0" smtClean="0"/>
              <a:t> della fase alfabetica</a:t>
            </a:r>
          </a:p>
          <a:p>
            <a:r>
              <a:rPr lang="it-IT" dirty="0" smtClean="0"/>
              <a:t>Il bambino impara le regolarità e le eccezioni</a:t>
            </a:r>
          </a:p>
          <a:p>
            <a:r>
              <a:rPr lang="it-IT" dirty="0" smtClean="0"/>
              <a:t> le parole vengono segmentate in unità più grandi rispetto alle singole lettere </a:t>
            </a:r>
          </a:p>
          <a:p>
            <a:r>
              <a:rPr lang="it-IT" dirty="0" smtClean="0"/>
              <a:t>(ad esempio vengono riconosciute come unità intere “prefissi” e i “suffissi”) .</a:t>
            </a:r>
          </a:p>
          <a:p>
            <a:endParaRPr lang="it-IT" dirty="0"/>
          </a:p>
        </p:txBody>
      </p:sp>
      <p:sp>
        <p:nvSpPr>
          <p:cNvPr id="4" name="Segnaposto numero diapositiva 3"/>
          <p:cNvSpPr>
            <a:spLocks noGrp="1"/>
          </p:cNvSpPr>
          <p:nvPr>
            <p:ph type="sldNum" sz="quarter" idx="12"/>
          </p:nvPr>
        </p:nvSpPr>
        <p:spPr/>
        <p:txBody>
          <a:bodyPr/>
          <a:lstStyle/>
          <a:p>
            <a:fld id="{14A749AC-9422-4106-9CA5-7B146B3652AD}" type="slidenum">
              <a:rPr lang="it-IT" smtClean="0"/>
              <a:pPr/>
              <a:t>16</a:t>
            </a:fld>
            <a:endParaRPr lang="it-IT"/>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620688"/>
            <a:ext cx="8229600" cy="1143000"/>
          </a:xfrm>
        </p:spPr>
        <p:txBody>
          <a:bodyPr>
            <a:normAutofit fontScale="90000"/>
          </a:bodyPr>
          <a:lstStyle/>
          <a:p>
            <a:pPr lvl="0"/>
            <a:r>
              <a:rPr lang="it-IT" b="1" dirty="0" smtClean="0"/>
              <a:t>Stadio lessicale (parola come unità dotata di significato)</a:t>
            </a:r>
            <a:r>
              <a:rPr lang="it-IT" dirty="0" smtClean="0"/>
              <a:t/>
            </a:r>
            <a:br>
              <a:rPr lang="it-IT" dirty="0" smtClean="0"/>
            </a:br>
            <a:endParaRPr lang="it-IT" dirty="0"/>
          </a:p>
        </p:txBody>
      </p:sp>
      <p:sp>
        <p:nvSpPr>
          <p:cNvPr id="3" name="Segnaposto contenuto 2"/>
          <p:cNvSpPr>
            <a:spLocks noGrp="1"/>
          </p:cNvSpPr>
          <p:nvPr>
            <p:ph idx="1"/>
          </p:nvPr>
        </p:nvSpPr>
        <p:spPr>
          <a:xfrm>
            <a:off x="395536" y="1988840"/>
            <a:ext cx="8229600" cy="4525963"/>
          </a:xfrm>
        </p:spPr>
        <p:txBody>
          <a:bodyPr/>
          <a:lstStyle/>
          <a:p>
            <a:r>
              <a:rPr lang="it-IT" dirty="0" smtClean="0"/>
              <a:t> il bambino può riconoscere direttamente la parola, si forma un magazzino lessicale.</a:t>
            </a:r>
          </a:p>
          <a:p>
            <a:r>
              <a:rPr lang="it-IT" dirty="0" smtClean="0"/>
              <a:t> Le parole già note vengono lette senza convertire i grafemi in fonemi.</a:t>
            </a:r>
          </a:p>
          <a:p>
            <a:endParaRPr lang="it-IT" dirty="0"/>
          </a:p>
        </p:txBody>
      </p:sp>
      <p:sp>
        <p:nvSpPr>
          <p:cNvPr id="4" name="Segnaposto numero diapositiva 3"/>
          <p:cNvSpPr>
            <a:spLocks noGrp="1"/>
          </p:cNvSpPr>
          <p:nvPr>
            <p:ph type="sldNum" sz="quarter" idx="12"/>
          </p:nvPr>
        </p:nvSpPr>
        <p:spPr/>
        <p:txBody>
          <a:bodyPr/>
          <a:lstStyle/>
          <a:p>
            <a:fld id="{14A749AC-9422-4106-9CA5-7B146B3652AD}" type="slidenum">
              <a:rPr lang="it-IT" smtClean="0"/>
              <a:pPr/>
              <a:t>17</a:t>
            </a:fld>
            <a:endParaRPr lang="it-IT"/>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Per chiarire:</a:t>
            </a:r>
            <a:br>
              <a:rPr lang="it-IT" dirty="0" smtClean="0"/>
            </a:br>
            <a:endParaRPr lang="it-IT" dirty="0"/>
          </a:p>
        </p:txBody>
      </p:sp>
      <p:sp>
        <p:nvSpPr>
          <p:cNvPr id="3" name="Segnaposto contenuto 2"/>
          <p:cNvSpPr>
            <a:spLocks noGrp="1"/>
          </p:cNvSpPr>
          <p:nvPr>
            <p:ph idx="1"/>
          </p:nvPr>
        </p:nvSpPr>
        <p:spPr/>
        <p:txBody>
          <a:bodyPr>
            <a:normAutofit lnSpcReduction="10000"/>
          </a:bodyPr>
          <a:lstStyle/>
          <a:p>
            <a:r>
              <a:rPr lang="it-IT" i="1" dirty="0" smtClean="0"/>
              <a:t>Con l’alfabeto trascrivo segmenti acustici (fonemi) in simboli grafici.</a:t>
            </a:r>
          </a:p>
          <a:p>
            <a:r>
              <a:rPr lang="it-IT" i="1" dirty="0" smtClean="0"/>
              <a:t>Il linguaggio è solo apparentemente “segmentato”.</a:t>
            </a:r>
          </a:p>
          <a:p>
            <a:r>
              <a:rPr lang="it-IT" i="1" dirty="0" smtClean="0"/>
              <a:t>E’ costituito da continue onde di energia acustica.</a:t>
            </a:r>
          </a:p>
          <a:p>
            <a:r>
              <a:rPr lang="it-IT" i="1" dirty="0" smtClean="0"/>
              <a:t>Consapevolezza </a:t>
            </a:r>
            <a:r>
              <a:rPr lang="it-IT" i="1" dirty="0" err="1" smtClean="0"/>
              <a:t>fonologica=</a:t>
            </a:r>
            <a:r>
              <a:rPr lang="it-IT" i="1" dirty="0" smtClean="0"/>
              <a:t> capacità di riconoscere questi segmenti nel linguaggio parlato.</a:t>
            </a:r>
          </a:p>
          <a:p>
            <a:endParaRPr lang="it-IT" dirty="0"/>
          </a:p>
        </p:txBody>
      </p:sp>
      <p:sp>
        <p:nvSpPr>
          <p:cNvPr id="4" name="Segnaposto numero diapositiva 3"/>
          <p:cNvSpPr>
            <a:spLocks noGrp="1"/>
          </p:cNvSpPr>
          <p:nvPr>
            <p:ph type="sldNum" sz="quarter" idx="12"/>
          </p:nvPr>
        </p:nvSpPr>
        <p:spPr/>
        <p:txBody>
          <a:bodyPr/>
          <a:lstStyle/>
          <a:p>
            <a:fld id="{14A749AC-9422-4106-9CA5-7B146B3652AD}" type="slidenum">
              <a:rPr lang="it-IT" smtClean="0"/>
              <a:pPr/>
              <a:t>18</a:t>
            </a:fld>
            <a:endParaRPr lang="it-IT"/>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esempi</a:t>
            </a:r>
            <a:endParaRPr lang="it-IT" dirty="0"/>
          </a:p>
        </p:txBody>
      </p:sp>
      <p:sp>
        <p:nvSpPr>
          <p:cNvPr id="3" name="Segnaposto contenuto 2"/>
          <p:cNvSpPr>
            <a:spLocks noGrp="1"/>
          </p:cNvSpPr>
          <p:nvPr>
            <p:ph idx="1"/>
          </p:nvPr>
        </p:nvSpPr>
        <p:spPr/>
        <p:txBody>
          <a:bodyPr>
            <a:normAutofit fontScale="85000" lnSpcReduction="10000"/>
          </a:bodyPr>
          <a:lstStyle/>
          <a:p>
            <a:pPr>
              <a:buNone/>
            </a:pPr>
            <a:r>
              <a:rPr lang="it-IT" dirty="0" smtClean="0">
                <a:latin typeface="Times New Roman" pitchFamily="18" charset="0"/>
                <a:cs typeface="Times New Roman" pitchFamily="18" charset="0"/>
              </a:rPr>
              <a:t>bambino di fine prima elementare che deve leggere:</a:t>
            </a:r>
          </a:p>
          <a:p>
            <a:r>
              <a:rPr lang="it-IT" dirty="0" smtClean="0">
                <a:latin typeface="Times New Roman" pitchFamily="18" charset="0"/>
                <a:cs typeface="Times New Roman" pitchFamily="18" charset="0"/>
              </a:rPr>
              <a:t>parole nuove e/o difficili per ortografia e frequenza d’uso</a:t>
            </a:r>
          </a:p>
          <a:p>
            <a:pPr>
              <a:buNone/>
            </a:pPr>
            <a:r>
              <a:rPr lang="it-IT" dirty="0" smtClean="0">
                <a:latin typeface="Times New Roman" pitchFamily="18" charset="0"/>
                <a:cs typeface="Times New Roman" pitchFamily="18" charset="0"/>
              </a:rPr>
              <a:t>compie una decifrazione con conversione grafema fonema </a:t>
            </a:r>
          </a:p>
          <a:p>
            <a:pPr>
              <a:buNone/>
            </a:pPr>
            <a:r>
              <a:rPr lang="it-IT" dirty="0" smtClean="0">
                <a:latin typeface="Times New Roman" pitchFamily="18" charset="0"/>
                <a:cs typeface="Times New Roman" pitchFamily="18" charset="0"/>
              </a:rPr>
              <a:t> </a:t>
            </a:r>
          </a:p>
          <a:p>
            <a:pPr>
              <a:buNone/>
            </a:pPr>
            <a:r>
              <a:rPr lang="it-IT" dirty="0" smtClean="0">
                <a:latin typeface="Times New Roman" pitchFamily="18" charset="0"/>
                <a:cs typeface="Times New Roman" pitchFamily="18" charset="0"/>
              </a:rPr>
              <a:t>bambino di fine prima elementare che deve leggere: </a:t>
            </a:r>
          </a:p>
          <a:p>
            <a:r>
              <a:rPr lang="it-IT" dirty="0" smtClean="0">
                <a:latin typeface="Times New Roman" pitchFamily="18" charset="0"/>
                <a:cs typeface="Times New Roman" pitchFamily="18" charset="0"/>
              </a:rPr>
              <a:t>il proprio nome</a:t>
            </a:r>
          </a:p>
          <a:p>
            <a:r>
              <a:rPr lang="it-IT" dirty="0" smtClean="0">
                <a:latin typeface="Times New Roman" pitchFamily="18" charset="0"/>
                <a:cs typeface="Times New Roman" pitchFamily="18" charset="0"/>
              </a:rPr>
              <a:t>parole già conosciute</a:t>
            </a:r>
          </a:p>
          <a:p>
            <a:pPr>
              <a:buNone/>
            </a:pPr>
            <a:r>
              <a:rPr lang="it-IT" dirty="0" smtClean="0">
                <a:latin typeface="Times New Roman" pitchFamily="18" charset="0"/>
                <a:cs typeface="Times New Roman" pitchFamily="18" charset="0"/>
              </a:rPr>
              <a:t>accede direttamente al magazzino lessicale ( o lessico ortografico ) </a:t>
            </a:r>
          </a:p>
          <a:p>
            <a:endParaRPr lang="it-IT" dirty="0"/>
          </a:p>
        </p:txBody>
      </p:sp>
      <p:sp>
        <p:nvSpPr>
          <p:cNvPr id="4" name="Segnaposto numero diapositiva 3"/>
          <p:cNvSpPr>
            <a:spLocks noGrp="1"/>
          </p:cNvSpPr>
          <p:nvPr>
            <p:ph type="sldNum" sz="quarter" idx="12"/>
          </p:nvPr>
        </p:nvSpPr>
        <p:spPr/>
        <p:txBody>
          <a:bodyPr/>
          <a:lstStyle/>
          <a:p>
            <a:fld id="{14A749AC-9422-4106-9CA5-7B146B3652AD}" type="slidenum">
              <a:rPr lang="it-IT" smtClean="0"/>
              <a:pPr/>
              <a:t>19</a:t>
            </a:fld>
            <a:endParaRPr lang="it-IT"/>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Si  parla di lettura per intendere:</a:t>
            </a:r>
            <a:br>
              <a:rPr lang="it-IT" dirty="0" smtClean="0"/>
            </a:br>
            <a:endParaRPr lang="it-IT" dirty="0"/>
          </a:p>
        </p:txBody>
      </p:sp>
      <p:sp>
        <p:nvSpPr>
          <p:cNvPr id="3" name="Segnaposto contenuto 2"/>
          <p:cNvSpPr>
            <a:spLocks noGrp="1"/>
          </p:cNvSpPr>
          <p:nvPr>
            <p:ph idx="1"/>
          </p:nvPr>
        </p:nvSpPr>
        <p:spPr/>
        <p:txBody>
          <a:bodyPr>
            <a:normAutofit/>
          </a:bodyPr>
          <a:lstStyle/>
          <a:p>
            <a:pPr lvl="0"/>
            <a:r>
              <a:rPr lang="it-IT" b="1" dirty="0" smtClean="0"/>
              <a:t>La decodifica</a:t>
            </a:r>
            <a:r>
              <a:rPr lang="it-IT" dirty="0" smtClean="0"/>
              <a:t>: capacità di leggere a voce alta un testo, in modo corretto e veloce,</a:t>
            </a:r>
          </a:p>
          <a:p>
            <a:pPr lvl="0"/>
            <a:r>
              <a:rPr lang="it-IT" b="1" dirty="0" smtClean="0"/>
              <a:t>La comprensione</a:t>
            </a:r>
            <a:r>
              <a:rPr lang="it-IT" dirty="0" smtClean="0"/>
              <a:t>: capacità di rappresentarsi mentalmente il contenuto del testo.</a:t>
            </a:r>
          </a:p>
          <a:p>
            <a:pPr lvl="0"/>
            <a:endParaRPr lang="it-IT" dirty="0" smtClean="0"/>
          </a:p>
          <a:p>
            <a:pPr>
              <a:buNone/>
            </a:pPr>
            <a:r>
              <a:rPr lang="it-IT" dirty="0" smtClean="0"/>
              <a:t>decodifica = primo passo nella comprensione del testo scritto.</a:t>
            </a:r>
          </a:p>
          <a:p>
            <a:endParaRPr lang="it-IT" dirty="0"/>
          </a:p>
        </p:txBody>
      </p:sp>
      <p:sp>
        <p:nvSpPr>
          <p:cNvPr id="4" name="Segnaposto numero diapositiva 3"/>
          <p:cNvSpPr>
            <a:spLocks noGrp="1"/>
          </p:cNvSpPr>
          <p:nvPr>
            <p:ph type="sldNum" sz="quarter" idx="12"/>
          </p:nvPr>
        </p:nvSpPr>
        <p:spPr/>
        <p:txBody>
          <a:bodyPr/>
          <a:lstStyle/>
          <a:p>
            <a:fld id="{14A749AC-9422-4106-9CA5-7B146B3652AD}" type="slidenum">
              <a:rPr lang="it-IT" smtClean="0"/>
              <a:pPr/>
              <a:t>2</a:t>
            </a:fld>
            <a:endParaRPr lang="it-IT"/>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LETTURA STRUMENTALE ( NEL LETTORE ESPERTO ) </a:t>
            </a:r>
            <a:br>
              <a:rPr lang="it-IT" dirty="0" smtClean="0"/>
            </a:br>
            <a:endParaRPr lang="it-IT" dirty="0"/>
          </a:p>
        </p:txBody>
      </p:sp>
      <p:sp>
        <p:nvSpPr>
          <p:cNvPr id="3" name="Segnaposto contenuto 2"/>
          <p:cNvSpPr>
            <a:spLocks noGrp="1"/>
          </p:cNvSpPr>
          <p:nvPr>
            <p:ph idx="1"/>
          </p:nvPr>
        </p:nvSpPr>
        <p:spPr/>
        <p:txBody>
          <a:bodyPr>
            <a:normAutofit fontScale="92500"/>
          </a:bodyPr>
          <a:lstStyle/>
          <a:p>
            <a:pPr>
              <a:buNone/>
            </a:pPr>
            <a:r>
              <a:rPr lang="it-IT" b="1" dirty="0" smtClean="0">
                <a:latin typeface="Times New Roman" pitchFamily="18" charset="0"/>
                <a:cs typeface="Times New Roman" pitchFamily="18" charset="0"/>
              </a:rPr>
              <a:t>Modello </a:t>
            </a:r>
            <a:r>
              <a:rPr lang="it-IT" dirty="0" smtClean="0">
                <a:latin typeface="Times New Roman" pitchFamily="18" charset="0"/>
                <a:cs typeface="Times New Roman" pitchFamily="18" charset="0"/>
              </a:rPr>
              <a:t>della</a:t>
            </a:r>
            <a:r>
              <a:rPr lang="it-IT" i="1" dirty="0" smtClean="0">
                <a:latin typeface="Times New Roman" pitchFamily="18" charset="0"/>
                <a:cs typeface="Times New Roman" pitchFamily="18" charset="0"/>
              </a:rPr>
              <a:t> doppia via </a:t>
            </a:r>
            <a:r>
              <a:rPr lang="it-IT" dirty="0" smtClean="0">
                <a:latin typeface="Times New Roman" pitchFamily="18" charset="0"/>
                <a:cs typeface="Times New Roman" pitchFamily="18" charset="0"/>
              </a:rPr>
              <a:t>(</a:t>
            </a:r>
            <a:r>
              <a:rPr lang="it-IT" dirty="0" err="1" smtClean="0">
                <a:latin typeface="Times New Roman" pitchFamily="18" charset="0"/>
                <a:cs typeface="Times New Roman" pitchFamily="18" charset="0"/>
              </a:rPr>
              <a:t>Coltheart</a:t>
            </a:r>
            <a:r>
              <a:rPr lang="it-IT" dirty="0" smtClean="0">
                <a:latin typeface="Times New Roman" pitchFamily="18" charset="0"/>
                <a:cs typeface="Times New Roman" pitchFamily="18" charset="0"/>
              </a:rPr>
              <a:t>, 1981) prevede due modalità per arrivare alla lettura di parole:</a:t>
            </a:r>
          </a:p>
          <a:p>
            <a:pPr>
              <a:buNone/>
            </a:pPr>
            <a:r>
              <a:rPr lang="it-IT" dirty="0" smtClean="0">
                <a:latin typeface="Times New Roman" pitchFamily="18" charset="0"/>
                <a:cs typeface="Times New Roman" pitchFamily="18" charset="0"/>
              </a:rPr>
              <a:t> </a:t>
            </a:r>
          </a:p>
          <a:p>
            <a:r>
              <a:rPr lang="it-IT" dirty="0" smtClean="0">
                <a:latin typeface="Times New Roman" pitchFamily="18" charset="0"/>
                <a:cs typeface="Times New Roman" pitchFamily="18" charset="0"/>
              </a:rPr>
              <a:t>VIA FONOLOGICA </a:t>
            </a:r>
          </a:p>
          <a:p>
            <a:pPr>
              <a:buNone/>
            </a:pPr>
            <a:r>
              <a:rPr lang="it-IT" dirty="0" smtClean="0">
                <a:latin typeface="Times New Roman" pitchFamily="18" charset="0"/>
                <a:cs typeface="Times New Roman" pitchFamily="18" charset="0"/>
              </a:rPr>
              <a:t>(utilizzo di regole di conversione grafema fonema ) </a:t>
            </a:r>
          </a:p>
          <a:p>
            <a:r>
              <a:rPr lang="it-IT" dirty="0" smtClean="0">
                <a:latin typeface="Times New Roman" pitchFamily="18" charset="0"/>
                <a:cs typeface="Times New Roman" pitchFamily="18" charset="0"/>
              </a:rPr>
              <a:t>VIA LESSICALE </a:t>
            </a:r>
          </a:p>
          <a:p>
            <a:pPr>
              <a:buNone/>
            </a:pPr>
            <a:r>
              <a:rPr lang="it-IT" dirty="0" smtClean="0">
                <a:latin typeface="Times New Roman" pitchFamily="18" charset="0"/>
                <a:cs typeface="Times New Roman" pitchFamily="18" charset="0"/>
              </a:rPr>
              <a:t>( accesso diretto alle rappresentazioni mentali proprie delle parole del magazzino lessicale ) </a:t>
            </a:r>
          </a:p>
          <a:p>
            <a:endParaRPr lang="it-IT" dirty="0"/>
          </a:p>
        </p:txBody>
      </p:sp>
      <p:sp>
        <p:nvSpPr>
          <p:cNvPr id="4" name="Segnaposto numero diapositiva 3"/>
          <p:cNvSpPr>
            <a:spLocks noGrp="1"/>
          </p:cNvSpPr>
          <p:nvPr>
            <p:ph type="sldNum" sz="quarter" idx="12"/>
          </p:nvPr>
        </p:nvSpPr>
        <p:spPr/>
        <p:txBody>
          <a:bodyPr/>
          <a:lstStyle/>
          <a:p>
            <a:fld id="{14A749AC-9422-4106-9CA5-7B146B3652AD}" type="slidenum">
              <a:rPr lang="it-IT" smtClean="0"/>
              <a:pPr/>
              <a:t>20</a:t>
            </a:fld>
            <a:endParaRPr lang="it-IT"/>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Esempio:</a:t>
            </a:r>
            <a:br>
              <a:rPr lang="it-IT" dirty="0" smtClean="0"/>
            </a:br>
            <a:endParaRPr lang="it-IT" dirty="0"/>
          </a:p>
        </p:txBody>
      </p:sp>
      <p:sp>
        <p:nvSpPr>
          <p:cNvPr id="3" name="Segnaposto contenuto 2"/>
          <p:cNvSpPr>
            <a:spLocks noGrp="1"/>
          </p:cNvSpPr>
          <p:nvPr>
            <p:ph idx="1"/>
          </p:nvPr>
        </p:nvSpPr>
        <p:spPr/>
        <p:txBody>
          <a:bodyPr>
            <a:normAutofit/>
          </a:bodyPr>
          <a:lstStyle/>
          <a:p>
            <a:pPr>
              <a:buNone/>
            </a:pPr>
            <a:r>
              <a:rPr lang="it-IT" dirty="0" smtClean="0"/>
              <a:t>“Ma la </a:t>
            </a:r>
            <a:r>
              <a:rPr lang="it-IT" u="sng" dirty="0" smtClean="0"/>
              <a:t>persona</a:t>
            </a:r>
            <a:r>
              <a:rPr lang="it-IT" dirty="0" smtClean="0"/>
              <a:t> che Miriam preferiva, </a:t>
            </a:r>
            <a:r>
              <a:rPr lang="it-IT" u="sng" dirty="0" smtClean="0"/>
              <a:t>a parte</a:t>
            </a:r>
            <a:r>
              <a:rPr lang="it-IT" dirty="0" smtClean="0"/>
              <a:t> </a:t>
            </a:r>
            <a:r>
              <a:rPr lang="it-IT" dirty="0" err="1" smtClean="0"/>
              <a:t>Jalil</a:t>
            </a:r>
            <a:r>
              <a:rPr lang="it-IT" dirty="0" smtClean="0"/>
              <a:t>, naturalmente , era il Mullah </a:t>
            </a:r>
            <a:r>
              <a:rPr lang="it-IT" dirty="0" err="1" smtClean="0"/>
              <a:t>Faizullah</a:t>
            </a:r>
            <a:r>
              <a:rPr lang="it-IT" dirty="0" smtClean="0"/>
              <a:t>, l’anziano insegnante di Corano del villaggio, il suo </a:t>
            </a:r>
            <a:r>
              <a:rPr lang="it-IT" i="1" dirty="0" err="1" smtClean="0"/>
              <a:t>akhund</a:t>
            </a:r>
            <a:r>
              <a:rPr lang="it-IT" dirty="0" smtClean="0"/>
              <a:t>. Veniva da </a:t>
            </a:r>
            <a:r>
              <a:rPr lang="it-IT" dirty="0" err="1" smtClean="0"/>
              <a:t>Gul</a:t>
            </a:r>
            <a:r>
              <a:rPr lang="it-IT" dirty="0" smtClean="0"/>
              <a:t> </a:t>
            </a:r>
            <a:r>
              <a:rPr lang="it-IT" dirty="0" err="1" smtClean="0"/>
              <a:t>Daman</a:t>
            </a:r>
            <a:r>
              <a:rPr lang="it-IT" dirty="0" smtClean="0"/>
              <a:t> una o due volte a </a:t>
            </a:r>
            <a:r>
              <a:rPr lang="it-IT" u="sng" dirty="0" smtClean="0"/>
              <a:t>settimana </a:t>
            </a:r>
            <a:r>
              <a:rPr lang="it-IT" dirty="0" smtClean="0"/>
              <a:t>per insegnare a Miriam il </a:t>
            </a:r>
            <a:r>
              <a:rPr lang="it-IT" i="1" dirty="0" err="1" smtClean="0"/>
              <a:t>namaz</a:t>
            </a:r>
            <a:r>
              <a:rPr lang="it-IT" dirty="0" smtClean="0"/>
              <a:t> , le </a:t>
            </a:r>
            <a:r>
              <a:rPr lang="it-IT" u="sng" dirty="0" smtClean="0"/>
              <a:t>cinque</a:t>
            </a:r>
            <a:r>
              <a:rPr lang="it-IT" dirty="0" smtClean="0"/>
              <a:t> preghiere quotidiane e la recitazione del Corano, proprio come l’aveva insegnato a Nana , quando era ragazzina. “ </a:t>
            </a:r>
          </a:p>
          <a:p>
            <a:endParaRPr lang="it-IT" dirty="0"/>
          </a:p>
        </p:txBody>
      </p:sp>
      <p:sp>
        <p:nvSpPr>
          <p:cNvPr id="4" name="Segnaposto numero diapositiva 3"/>
          <p:cNvSpPr>
            <a:spLocks noGrp="1"/>
          </p:cNvSpPr>
          <p:nvPr>
            <p:ph type="sldNum" sz="quarter" idx="12"/>
          </p:nvPr>
        </p:nvSpPr>
        <p:spPr/>
        <p:txBody>
          <a:bodyPr/>
          <a:lstStyle/>
          <a:p>
            <a:fld id="{14A749AC-9422-4106-9CA5-7B146B3652AD}" type="slidenum">
              <a:rPr lang="it-IT" smtClean="0"/>
              <a:pPr/>
              <a:t>21</a:t>
            </a:fld>
            <a:endParaRPr lang="it-IT"/>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Via fonologica/lessicale</a:t>
            </a:r>
            <a:endParaRPr lang="it-IT" dirty="0"/>
          </a:p>
        </p:txBody>
      </p:sp>
      <p:sp>
        <p:nvSpPr>
          <p:cNvPr id="3" name="Segnaposto contenuto 2"/>
          <p:cNvSpPr>
            <a:spLocks noGrp="1"/>
          </p:cNvSpPr>
          <p:nvPr>
            <p:ph idx="1"/>
          </p:nvPr>
        </p:nvSpPr>
        <p:spPr>
          <a:xfrm>
            <a:off x="323528" y="1196752"/>
            <a:ext cx="8401080" cy="5114948"/>
          </a:xfrm>
        </p:spPr>
        <p:txBody>
          <a:bodyPr>
            <a:normAutofit fontScale="85000" lnSpcReduction="20000"/>
          </a:bodyPr>
          <a:lstStyle/>
          <a:p>
            <a:pPr>
              <a:buNone/>
            </a:pPr>
            <a:r>
              <a:rPr lang="it-IT" dirty="0" smtClean="0">
                <a:latin typeface="Times New Roman" pitchFamily="18" charset="0"/>
                <a:cs typeface="Times New Roman" pitchFamily="18" charset="0"/>
              </a:rPr>
              <a:t>Sono necessarie entrambe:</a:t>
            </a:r>
          </a:p>
          <a:p>
            <a:pPr>
              <a:buNone/>
            </a:pPr>
            <a:r>
              <a:rPr lang="it-IT" dirty="0" smtClean="0">
                <a:latin typeface="Times New Roman" pitchFamily="18" charset="0"/>
                <a:cs typeface="Times New Roman" pitchFamily="18" charset="0"/>
              </a:rPr>
              <a:t>-la via lessicale ci consente di ottimizzare il processo, </a:t>
            </a:r>
          </a:p>
          <a:p>
            <a:pPr>
              <a:buNone/>
            </a:pPr>
            <a:r>
              <a:rPr lang="it-IT" dirty="0" smtClean="0">
                <a:latin typeface="Times New Roman" pitchFamily="18" charset="0"/>
                <a:cs typeface="Times New Roman" pitchFamily="18" charset="0"/>
              </a:rPr>
              <a:t>-quella fonologica di leggere qualsiasi parola, anche quelle sconosciute.</a:t>
            </a:r>
          </a:p>
          <a:p>
            <a:endParaRPr lang="it-IT" dirty="0" smtClean="0">
              <a:latin typeface="Times New Roman" pitchFamily="18" charset="0"/>
              <a:cs typeface="Times New Roman" pitchFamily="18" charset="0"/>
            </a:endParaRPr>
          </a:p>
          <a:p>
            <a:pPr>
              <a:buNone/>
            </a:pPr>
            <a:r>
              <a:rPr lang="it-IT" dirty="0" smtClean="0">
                <a:latin typeface="Times New Roman" pitchFamily="18" charset="0"/>
                <a:cs typeface="Times New Roman" pitchFamily="18" charset="0"/>
              </a:rPr>
              <a:t>Nel misurare la prestazione nella lettura strumentale si  esamina:</a:t>
            </a:r>
          </a:p>
          <a:p>
            <a:r>
              <a:rPr lang="it-IT" dirty="0" smtClean="0">
                <a:latin typeface="Times New Roman" pitchFamily="18" charset="0"/>
                <a:cs typeface="Times New Roman" pitchFamily="18" charset="0"/>
              </a:rPr>
              <a:t>correttezza </a:t>
            </a:r>
          </a:p>
          <a:p>
            <a:r>
              <a:rPr lang="it-IT" dirty="0" smtClean="0">
                <a:latin typeface="Times New Roman" pitchFamily="18" charset="0"/>
                <a:cs typeface="Times New Roman" pitchFamily="18" charset="0"/>
              </a:rPr>
              <a:t>rapidità.</a:t>
            </a:r>
          </a:p>
          <a:p>
            <a:endParaRPr lang="it-IT" dirty="0" smtClean="0">
              <a:latin typeface="Times New Roman" pitchFamily="18" charset="0"/>
              <a:cs typeface="Times New Roman" pitchFamily="18" charset="0"/>
            </a:endParaRPr>
          </a:p>
          <a:p>
            <a:pPr>
              <a:buNone/>
            </a:pPr>
            <a:r>
              <a:rPr lang="it-IT" dirty="0" smtClean="0">
                <a:latin typeface="Times New Roman" pitchFamily="18" charset="0"/>
                <a:cs typeface="Times New Roman" pitchFamily="18" charset="0"/>
              </a:rPr>
              <a:t>Quando la lettura strumentale viene </a:t>
            </a:r>
            <a:r>
              <a:rPr lang="it-IT" sz="3300" b="1" dirty="0" smtClean="0">
                <a:latin typeface="Times New Roman" pitchFamily="18" charset="0"/>
                <a:cs typeface="Times New Roman" pitchFamily="18" charset="0"/>
              </a:rPr>
              <a:t>automatizzata</a:t>
            </a:r>
            <a:r>
              <a:rPr lang="it-IT" dirty="0" smtClean="0">
                <a:latin typeface="Times New Roman" pitchFamily="18" charset="0"/>
                <a:cs typeface="Times New Roman" pitchFamily="18" charset="0"/>
              </a:rPr>
              <a:t> si possono dedicare maggiori risorse cognitive allo scopo principale della lettura: la</a:t>
            </a:r>
            <a:r>
              <a:rPr lang="it-IT" sz="3300" b="1" dirty="0" smtClean="0">
                <a:latin typeface="Times New Roman" pitchFamily="18" charset="0"/>
                <a:cs typeface="Times New Roman" pitchFamily="18" charset="0"/>
              </a:rPr>
              <a:t> comprensione</a:t>
            </a:r>
            <a:r>
              <a:rPr lang="it-IT" dirty="0" smtClean="0">
                <a:latin typeface="Times New Roman" pitchFamily="18" charset="0"/>
                <a:cs typeface="Times New Roman" pitchFamily="18" charset="0"/>
              </a:rPr>
              <a:t>.</a:t>
            </a:r>
          </a:p>
          <a:p>
            <a:endParaRPr lang="it-IT" dirty="0"/>
          </a:p>
        </p:txBody>
      </p:sp>
      <p:sp>
        <p:nvSpPr>
          <p:cNvPr id="4" name="Segnaposto numero diapositiva 3"/>
          <p:cNvSpPr>
            <a:spLocks noGrp="1"/>
          </p:cNvSpPr>
          <p:nvPr>
            <p:ph type="sldNum" sz="quarter" idx="12"/>
          </p:nvPr>
        </p:nvSpPr>
        <p:spPr/>
        <p:txBody>
          <a:bodyPr/>
          <a:lstStyle/>
          <a:p>
            <a:fld id="{14A749AC-9422-4106-9CA5-7B146B3652AD}" type="slidenum">
              <a:rPr lang="it-IT" smtClean="0"/>
              <a:pPr/>
              <a:t>22</a:t>
            </a:fld>
            <a:endParaRPr lang="it-IT"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692696"/>
            <a:ext cx="8229600" cy="1143000"/>
          </a:xfrm>
        </p:spPr>
        <p:txBody>
          <a:bodyPr>
            <a:normAutofit fontScale="90000"/>
          </a:bodyPr>
          <a:lstStyle/>
          <a:p>
            <a:pPr algn="l"/>
            <a:r>
              <a:rPr lang="en-US" sz="3600" dirty="0" err="1" smtClean="0"/>
              <a:t>Ferreiro</a:t>
            </a:r>
            <a:r>
              <a:rPr lang="en-US" sz="3600" dirty="0" smtClean="0"/>
              <a:t>, Emilia,  What is written in a written sentence? A developmental answer, Journal of Education.</a:t>
            </a:r>
            <a:r>
              <a:rPr lang="it-IT" dirty="0" smtClean="0"/>
              <a:t> </a:t>
            </a:r>
            <a:r>
              <a:rPr lang="it-IT" sz="3600" dirty="0" smtClean="0"/>
              <a:t>vol. 160. (</a:t>
            </a:r>
            <a:r>
              <a:rPr lang="it-IT" sz="3600" dirty="0" err="1" smtClean="0"/>
              <a:t>Fall</a:t>
            </a:r>
            <a:r>
              <a:rPr lang="it-IT" sz="3600" dirty="0" smtClean="0"/>
              <a:t> 1978), pp. 25-39</a:t>
            </a:r>
            <a:r>
              <a:rPr lang="it-IT" dirty="0" smtClean="0"/>
              <a:t/>
            </a:r>
            <a:br>
              <a:rPr lang="it-IT" dirty="0" smtClean="0"/>
            </a:br>
            <a:endParaRPr lang="it-IT" dirty="0"/>
          </a:p>
        </p:txBody>
      </p:sp>
      <p:sp>
        <p:nvSpPr>
          <p:cNvPr id="5" name="Segnaposto contenuto 4"/>
          <p:cNvSpPr>
            <a:spLocks noGrp="1"/>
          </p:cNvSpPr>
          <p:nvPr>
            <p:ph sz="half" idx="1"/>
          </p:nvPr>
        </p:nvSpPr>
        <p:spPr>
          <a:xfrm>
            <a:off x="395536" y="2332037"/>
            <a:ext cx="4038600" cy="4525963"/>
          </a:xfrm>
        </p:spPr>
        <p:txBody>
          <a:bodyPr/>
          <a:lstStyle/>
          <a:p>
            <a:r>
              <a:rPr lang="it-IT" dirty="0" smtClean="0"/>
              <a:t>Prima si vedevano errori e mancanza di conoscenza</a:t>
            </a:r>
          </a:p>
          <a:p>
            <a:r>
              <a:rPr lang="it-IT" dirty="0" smtClean="0"/>
              <a:t>Ruolo passivo nell’apprendimento di associazioni</a:t>
            </a:r>
            <a:endParaRPr lang="it-IT" dirty="0"/>
          </a:p>
        </p:txBody>
      </p:sp>
      <p:sp>
        <p:nvSpPr>
          <p:cNvPr id="6" name="Segnaposto contenuto 5"/>
          <p:cNvSpPr>
            <a:spLocks noGrp="1"/>
          </p:cNvSpPr>
          <p:nvPr>
            <p:ph sz="half" idx="2"/>
          </p:nvPr>
        </p:nvSpPr>
        <p:spPr>
          <a:xfrm>
            <a:off x="4716016" y="2332037"/>
            <a:ext cx="4038600" cy="4525963"/>
          </a:xfrm>
        </p:spPr>
        <p:txBody>
          <a:bodyPr/>
          <a:lstStyle/>
          <a:p>
            <a:r>
              <a:rPr lang="it-IT" dirty="0" smtClean="0"/>
              <a:t>Ora si vedono produzioni originali, costruzione di ipotesi</a:t>
            </a:r>
          </a:p>
          <a:p>
            <a:r>
              <a:rPr lang="it-IT" dirty="0" smtClean="0"/>
              <a:t>Interpretazione dell’ambiente alfabetizzato in cui il bambino vive</a:t>
            </a:r>
            <a:endParaRPr lang="it-IT" dirty="0"/>
          </a:p>
        </p:txBody>
      </p:sp>
      <p:sp>
        <p:nvSpPr>
          <p:cNvPr id="4" name="Segnaposto numero diapositiva 3"/>
          <p:cNvSpPr>
            <a:spLocks noGrp="1"/>
          </p:cNvSpPr>
          <p:nvPr>
            <p:ph type="sldNum" sz="quarter" idx="12"/>
          </p:nvPr>
        </p:nvSpPr>
        <p:spPr/>
        <p:txBody>
          <a:bodyPr/>
          <a:lstStyle/>
          <a:p>
            <a:fld id="{14A749AC-9422-4106-9CA5-7B146B3652AD}" type="slidenum">
              <a:rPr lang="it-IT" smtClean="0"/>
              <a:pPr/>
              <a:t>23</a:t>
            </a:fld>
            <a:endParaRPr lang="it-IT"/>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260648"/>
            <a:ext cx="8229600" cy="4525963"/>
          </a:xfrm>
        </p:spPr>
        <p:txBody>
          <a:bodyPr/>
          <a:lstStyle/>
          <a:p>
            <a:r>
              <a:rPr lang="it-IT" dirty="0" smtClean="0"/>
              <a:t>Cosa rappresenta il testo?</a:t>
            </a:r>
          </a:p>
          <a:p>
            <a:r>
              <a:rPr lang="it-IT" dirty="0" smtClean="0"/>
              <a:t>Il suono?</a:t>
            </a:r>
          </a:p>
          <a:p>
            <a:r>
              <a:rPr lang="it-IT" dirty="0" smtClean="0"/>
              <a:t>Perché c’e’ una separazione tra le parole?</a:t>
            </a:r>
          </a:p>
          <a:p>
            <a:pPr>
              <a:buNone/>
            </a:pPr>
            <a:r>
              <a:rPr lang="it-IT" dirty="0" smtClean="0"/>
              <a:t>(esempio iposegmentazione)</a:t>
            </a:r>
            <a:endParaRPr lang="it-IT" dirty="0"/>
          </a:p>
        </p:txBody>
      </p:sp>
      <p:sp>
        <p:nvSpPr>
          <p:cNvPr id="4" name="Segnaposto numero diapositiva 3"/>
          <p:cNvSpPr>
            <a:spLocks noGrp="1"/>
          </p:cNvSpPr>
          <p:nvPr>
            <p:ph type="sldNum" sz="quarter" idx="12"/>
          </p:nvPr>
        </p:nvSpPr>
        <p:spPr/>
        <p:txBody>
          <a:bodyPr/>
          <a:lstStyle/>
          <a:p>
            <a:fld id="{14A749AC-9422-4106-9CA5-7B146B3652AD}" type="slidenum">
              <a:rPr lang="it-IT" smtClean="0"/>
              <a:pPr/>
              <a:t>24</a:t>
            </a:fld>
            <a:endParaRPr lang="it-IT"/>
          </a:p>
        </p:txBody>
      </p:sp>
      <p:pic>
        <p:nvPicPr>
          <p:cNvPr id="1026" name="Picture 2"/>
          <p:cNvPicPr>
            <a:picLocks noChangeAspect="1" noChangeArrowheads="1"/>
          </p:cNvPicPr>
          <p:nvPr/>
        </p:nvPicPr>
        <p:blipFill>
          <a:blip r:embed="rId2" cstate="print"/>
          <a:srcRect/>
          <a:stretch>
            <a:fillRect/>
          </a:stretch>
        </p:blipFill>
        <p:spPr bwMode="auto">
          <a:xfrm>
            <a:off x="2627784" y="2573186"/>
            <a:ext cx="5517951" cy="40591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l"/>
            <a:r>
              <a:rPr lang="it-IT" dirty="0" smtClean="0"/>
              <a:t/>
            </a:r>
            <a:br>
              <a:rPr lang="it-IT" dirty="0" smtClean="0"/>
            </a:br>
            <a:endParaRPr lang="it-IT" dirty="0"/>
          </a:p>
        </p:txBody>
      </p:sp>
      <p:sp>
        <p:nvSpPr>
          <p:cNvPr id="3" name="Segnaposto contenuto 2"/>
          <p:cNvSpPr>
            <a:spLocks noGrp="1"/>
          </p:cNvSpPr>
          <p:nvPr>
            <p:ph idx="1"/>
          </p:nvPr>
        </p:nvSpPr>
        <p:spPr>
          <a:xfrm>
            <a:off x="251520" y="476672"/>
            <a:ext cx="8435280" cy="5649491"/>
          </a:xfrm>
        </p:spPr>
        <p:txBody>
          <a:bodyPr>
            <a:normAutofit fontScale="85000" lnSpcReduction="20000"/>
          </a:bodyPr>
          <a:lstStyle/>
          <a:p>
            <a:r>
              <a:rPr lang="it-IT" dirty="0" smtClean="0"/>
              <a:t>La lingua italiana utilizza un sistema ortografico regolare </a:t>
            </a:r>
          </a:p>
          <a:p>
            <a:r>
              <a:rPr lang="it-IT" dirty="0" smtClean="0"/>
              <a:t>l’apprendimento del codice scritto è relativamente rapido e si consolida nei primi due anni della scuola primaria.</a:t>
            </a:r>
          </a:p>
          <a:p>
            <a:r>
              <a:rPr lang="it-IT" dirty="0" smtClean="0"/>
              <a:t>L’abilità di lettura ad alta voce dei soggetti italiani mostra un continuo sviluppo sia per quanto riguarda l’accuratezza che la rapidità, </a:t>
            </a:r>
          </a:p>
          <a:p>
            <a:r>
              <a:rPr lang="it-IT" dirty="0" smtClean="0"/>
              <a:t>con un incremento medio di 0,5 sillabe al secondo per ogni anno scolastico.</a:t>
            </a:r>
          </a:p>
          <a:p>
            <a:r>
              <a:rPr lang="it-IT" dirty="0" smtClean="0"/>
              <a:t> Alla fine della scuola media vengono lette 6 sillabe al secondo in un brano.</a:t>
            </a:r>
          </a:p>
          <a:p>
            <a:pPr>
              <a:buNone/>
            </a:pPr>
            <a:r>
              <a:rPr lang="it-IT" dirty="0" smtClean="0"/>
              <a:t> </a:t>
            </a:r>
          </a:p>
          <a:p>
            <a:r>
              <a:rPr lang="it-IT" dirty="0" err="1" smtClean="0"/>
              <a:t>Tressoldi</a:t>
            </a:r>
            <a:r>
              <a:rPr lang="it-IT" dirty="0" smtClean="0"/>
              <a:t>, Patrizio, 1996, L’evoluzione della lettura e della scrittura dalla 2° elementare alla 3° media. Età evolutiva.</a:t>
            </a:r>
          </a:p>
          <a:p>
            <a:endParaRPr lang="it-IT" dirty="0"/>
          </a:p>
        </p:txBody>
      </p:sp>
      <p:sp>
        <p:nvSpPr>
          <p:cNvPr id="4" name="Segnaposto numero diapositiva 3"/>
          <p:cNvSpPr>
            <a:spLocks noGrp="1"/>
          </p:cNvSpPr>
          <p:nvPr>
            <p:ph type="sldNum" sz="quarter" idx="12"/>
          </p:nvPr>
        </p:nvSpPr>
        <p:spPr/>
        <p:txBody>
          <a:bodyPr/>
          <a:lstStyle/>
          <a:p>
            <a:fld id="{14A749AC-9422-4106-9CA5-7B146B3652AD}" type="slidenum">
              <a:rPr lang="it-IT" smtClean="0"/>
              <a:pPr/>
              <a:t>25</a:t>
            </a:fld>
            <a:endParaRPr lang="it-IT"/>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Disturbi lettura, Dislessia</a:t>
            </a:r>
            <a:endParaRPr lang="it-IT" dirty="0"/>
          </a:p>
        </p:txBody>
      </p:sp>
      <p:sp>
        <p:nvSpPr>
          <p:cNvPr id="3" name="Segnaposto contenuto 2"/>
          <p:cNvSpPr>
            <a:spLocks noGrp="1"/>
          </p:cNvSpPr>
          <p:nvPr>
            <p:ph idx="1"/>
          </p:nvPr>
        </p:nvSpPr>
        <p:spPr/>
        <p:txBody>
          <a:bodyPr/>
          <a:lstStyle/>
          <a:p>
            <a:r>
              <a:rPr lang="it-IT" dirty="0" smtClean="0"/>
              <a:t>Stella: la dislessia è un disturbo che ostacola il normale processo di interpretazione dei segni grafici con cui si rappresentano per iscritto le parole.</a:t>
            </a:r>
          </a:p>
          <a:p>
            <a:r>
              <a:rPr lang="it-IT" dirty="0" smtClean="0"/>
              <a:t>Leggono male, ma capiscono </a:t>
            </a:r>
            <a:r>
              <a:rPr lang="it-IT" dirty="0" err="1" smtClean="0"/>
              <a:t>cio’</a:t>
            </a:r>
            <a:r>
              <a:rPr lang="it-IT" dirty="0" smtClean="0"/>
              <a:t> che leggono </a:t>
            </a:r>
          </a:p>
          <a:p>
            <a:r>
              <a:rPr lang="it-IT" dirty="0" smtClean="0"/>
              <a:t>problematica  è la capacità di riconoscimento visivo e di analisi della struttura della parola (capacità fonologica).</a:t>
            </a:r>
          </a:p>
          <a:p>
            <a:endParaRPr lang="it-IT" dirty="0" smtClean="0"/>
          </a:p>
          <a:p>
            <a:endParaRPr lang="it-IT" dirty="0"/>
          </a:p>
        </p:txBody>
      </p:sp>
      <p:sp>
        <p:nvSpPr>
          <p:cNvPr id="4" name="Segnaposto numero diapositiva 3"/>
          <p:cNvSpPr>
            <a:spLocks noGrp="1"/>
          </p:cNvSpPr>
          <p:nvPr>
            <p:ph type="sldNum" sz="quarter" idx="12"/>
          </p:nvPr>
        </p:nvSpPr>
        <p:spPr/>
        <p:txBody>
          <a:bodyPr/>
          <a:lstStyle/>
          <a:p>
            <a:fld id="{14A749AC-9422-4106-9CA5-7B146B3652AD}" type="slidenum">
              <a:rPr lang="it-IT" smtClean="0"/>
              <a:pPr/>
              <a:t>26</a:t>
            </a:fld>
            <a:endParaRPr lang="it-IT"/>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endParaRPr lang="it-IT" dirty="0"/>
          </a:p>
        </p:txBody>
      </p:sp>
      <p:sp>
        <p:nvSpPr>
          <p:cNvPr id="3" name="Segnaposto contenuto 2"/>
          <p:cNvSpPr>
            <a:spLocks noGrp="1"/>
          </p:cNvSpPr>
          <p:nvPr>
            <p:ph idx="1"/>
          </p:nvPr>
        </p:nvSpPr>
        <p:spPr/>
        <p:txBody>
          <a:bodyPr/>
          <a:lstStyle/>
          <a:p>
            <a:r>
              <a:rPr lang="it-IT" b="1" dirty="0" smtClean="0"/>
              <a:t>dislessia </a:t>
            </a:r>
            <a:endParaRPr lang="it-IT" dirty="0" smtClean="0"/>
          </a:p>
          <a:p>
            <a:endParaRPr lang="it-IT" dirty="0"/>
          </a:p>
        </p:txBody>
      </p:sp>
      <p:sp>
        <p:nvSpPr>
          <p:cNvPr id="4" name="Segnaposto numero diapositiva 3"/>
          <p:cNvSpPr>
            <a:spLocks noGrp="1"/>
          </p:cNvSpPr>
          <p:nvPr>
            <p:ph type="sldNum" sz="quarter" idx="12"/>
          </p:nvPr>
        </p:nvSpPr>
        <p:spPr/>
        <p:txBody>
          <a:bodyPr/>
          <a:lstStyle/>
          <a:p>
            <a:fld id="{14A749AC-9422-4106-9CA5-7B146B3652AD}" type="slidenum">
              <a:rPr lang="it-IT" smtClean="0"/>
              <a:pPr/>
              <a:t>27</a:t>
            </a:fld>
            <a:endParaRPr lang="it-IT"/>
          </a:p>
        </p:txBody>
      </p:sp>
      <p:pic>
        <p:nvPicPr>
          <p:cNvPr id="5" name="Immagine 4"/>
          <p:cNvPicPr/>
          <p:nvPr/>
        </p:nvPicPr>
        <p:blipFill>
          <a:blip r:embed="rId2" cstate="print"/>
          <a:srcRect/>
          <a:stretch>
            <a:fillRect/>
          </a:stretch>
        </p:blipFill>
        <p:spPr bwMode="auto">
          <a:xfrm>
            <a:off x="539552" y="2276872"/>
            <a:ext cx="3764383" cy="2174044"/>
          </a:xfrm>
          <a:prstGeom prst="rect">
            <a:avLst/>
          </a:prstGeom>
          <a:noFill/>
          <a:ln w="9525">
            <a:noFill/>
            <a:miter lim="800000"/>
            <a:headEnd/>
            <a:tailEnd/>
          </a:ln>
        </p:spPr>
      </p:pic>
      <p:pic>
        <p:nvPicPr>
          <p:cNvPr id="6" name="Immagine 5"/>
          <p:cNvPicPr/>
          <p:nvPr/>
        </p:nvPicPr>
        <p:blipFill>
          <a:blip r:embed="rId3" cstate="print"/>
          <a:srcRect/>
          <a:stretch>
            <a:fillRect/>
          </a:stretch>
        </p:blipFill>
        <p:spPr bwMode="auto">
          <a:xfrm>
            <a:off x="539552" y="4581128"/>
            <a:ext cx="3728613" cy="1663608"/>
          </a:xfrm>
          <a:prstGeom prst="rect">
            <a:avLst/>
          </a:prstGeom>
          <a:noFill/>
          <a:ln w="9525">
            <a:noFill/>
            <a:miter lim="800000"/>
            <a:headEnd/>
            <a:tailEnd/>
          </a:ln>
        </p:spPr>
      </p:pic>
      <p:sp>
        <p:nvSpPr>
          <p:cNvPr id="7" name="CasellaDiTesto 6"/>
          <p:cNvSpPr txBox="1"/>
          <p:nvPr/>
        </p:nvSpPr>
        <p:spPr>
          <a:xfrm>
            <a:off x="4211960" y="1196752"/>
            <a:ext cx="3744416" cy="4801314"/>
          </a:xfrm>
          <a:prstGeom prst="rect">
            <a:avLst/>
          </a:prstGeom>
          <a:noFill/>
        </p:spPr>
        <p:txBody>
          <a:bodyPr wrap="square" rtlCol="0">
            <a:spAutoFit/>
          </a:bodyPr>
          <a:lstStyle/>
          <a:p>
            <a:r>
              <a:rPr lang="it-IT" sz="2400" dirty="0" smtClean="0"/>
              <a:t>difficoltà a effettuare una lettura</a:t>
            </a:r>
          </a:p>
          <a:p>
            <a:r>
              <a:rPr lang="it-IT" sz="2400" dirty="0" smtClean="0"/>
              <a:t>accurata e/o fluente e</a:t>
            </a:r>
          </a:p>
          <a:p>
            <a:r>
              <a:rPr lang="it-IT" sz="2400" dirty="0" smtClean="0"/>
              <a:t>scarse abilità nella scrittura e nella</a:t>
            </a:r>
          </a:p>
          <a:p>
            <a:r>
              <a:rPr lang="it-IT" sz="2400" dirty="0" smtClean="0"/>
              <a:t>decodifica.</a:t>
            </a:r>
          </a:p>
          <a:p>
            <a:endParaRPr lang="it-IT" dirty="0" smtClean="0"/>
          </a:p>
          <a:p>
            <a:r>
              <a:rPr lang="it-IT" dirty="0" smtClean="0">
                <a:hlinkClick r:id="rId4"/>
              </a:rPr>
              <a:t>http://it.wikipedia.org/wiki/Dislessia</a:t>
            </a:r>
            <a:endParaRPr lang="it-IT" dirty="0" smtClean="0"/>
          </a:p>
          <a:p>
            <a:endParaRPr lang="it-IT" dirty="0" smtClean="0"/>
          </a:p>
          <a:p>
            <a:r>
              <a:rPr lang="it-IT" dirty="0" smtClean="0">
                <a:hlinkClick r:id="rId5"/>
              </a:rPr>
              <a:t>http://www.dsanotizie.it/</a:t>
            </a:r>
            <a:r>
              <a:rPr lang="it-IT" dirty="0" err="1" smtClean="0">
                <a:hlinkClick r:id="rId5"/>
              </a:rPr>
              <a:t>index.php</a:t>
            </a:r>
            <a:r>
              <a:rPr lang="it-IT" dirty="0" smtClean="0">
                <a:hlinkClick r:id="rId5"/>
              </a:rPr>
              <a:t>?option=com_content&amp;view=article&amp;id=58&amp;Itemid=80</a:t>
            </a:r>
            <a:endParaRPr lang="it-IT" dirty="0" smtClean="0"/>
          </a:p>
          <a:p>
            <a:endParaRPr lang="it-IT" dirty="0" smtClean="0"/>
          </a:p>
          <a:p>
            <a:endParaRPr lang="it-IT" dirty="0" smtClean="0"/>
          </a:p>
          <a:p>
            <a:endParaRPr lang="it-IT"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nvPr>
        </p:nvGraphicFramePr>
        <p:xfrm>
          <a:off x="251520" y="188640"/>
          <a:ext cx="8435280" cy="7634304"/>
        </p:xfrm>
        <a:graphic>
          <a:graphicData uri="http://schemas.openxmlformats.org/drawingml/2006/table">
            <a:tbl>
              <a:tblPr firstRow="1" bandRow="1">
                <a:tableStyleId>{2A488322-F2BA-4B5B-9748-0D474271808F}</a:tableStyleId>
              </a:tblPr>
              <a:tblGrid>
                <a:gridCol w="6264696"/>
                <a:gridCol w="2170584"/>
              </a:tblGrid>
              <a:tr h="925596">
                <a:tc gridSpan="2">
                  <a:txBody>
                    <a:bodyPr/>
                    <a:lstStyle/>
                    <a:p>
                      <a:r>
                        <a:rPr lang="it-IT" sz="4000" dirty="0" smtClean="0"/>
                        <a:t>Caratteristiche più comuni</a:t>
                      </a:r>
                      <a:endParaRPr lang="it-IT" sz="4000" dirty="0"/>
                    </a:p>
                  </a:txBody>
                  <a:tcPr/>
                </a:tc>
                <a:tc hMerge="1">
                  <a:txBody>
                    <a:bodyPr/>
                    <a:lstStyle/>
                    <a:p>
                      <a:endParaRPr lang="it-IT" dirty="0"/>
                    </a:p>
                  </a:txBody>
                  <a:tcPr/>
                </a:tc>
              </a:tr>
              <a:tr h="874604">
                <a:tc>
                  <a:txBody>
                    <a:bodyPr/>
                    <a:lstStyle/>
                    <a:p>
                      <a:r>
                        <a:rPr lang="it-IT" sz="2400" dirty="0" smtClean="0"/>
                        <a:t>Scarsa discriminazione di </a:t>
                      </a:r>
                      <a:r>
                        <a:rPr lang="it-IT" sz="2400" dirty="0" smtClean="0">
                          <a:hlinkClick r:id="rId2" tooltip="Grafema"/>
                        </a:rPr>
                        <a:t>grafemi</a:t>
                      </a:r>
                      <a:r>
                        <a:rPr lang="it-IT" sz="2400" dirty="0" smtClean="0"/>
                        <a:t> diversamente orientati nello spazio</a:t>
                      </a:r>
                    </a:p>
                    <a:p>
                      <a:endParaRPr lang="it-IT"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400" dirty="0" smtClean="0"/>
                        <a:t>p – b, d - q</a:t>
                      </a:r>
                    </a:p>
                    <a:p>
                      <a:endParaRPr lang="it-IT" sz="2400" dirty="0"/>
                    </a:p>
                  </a:txBody>
                  <a:tcPr/>
                </a:tc>
              </a:tr>
              <a:tr h="925596">
                <a:tc>
                  <a:txBody>
                    <a:bodyPr/>
                    <a:lstStyle/>
                    <a:p>
                      <a:r>
                        <a:rPr lang="it-IT" sz="2400" b="1" kern="1200" dirty="0" smtClean="0">
                          <a:solidFill>
                            <a:schemeClr val="dk1"/>
                          </a:solidFill>
                          <a:latin typeface="+mn-lt"/>
                          <a:ea typeface="+mn-ea"/>
                          <a:cs typeface="+mn-cs"/>
                        </a:rPr>
                        <a:t>di grafemi che differiscono per piccoli particolari</a:t>
                      </a:r>
                      <a:endParaRPr lang="it-IT" sz="2400" dirty="0"/>
                    </a:p>
                  </a:txBody>
                  <a:tcPr/>
                </a:tc>
                <a:tc>
                  <a:txBody>
                    <a:bodyPr/>
                    <a:lstStyle/>
                    <a:p>
                      <a:r>
                        <a:rPr lang="it-IT" sz="2400" dirty="0" smtClean="0"/>
                        <a:t>m – n, c - e</a:t>
                      </a:r>
                      <a:endParaRPr lang="it-IT" sz="2400" dirty="0"/>
                    </a:p>
                  </a:txBody>
                  <a:tcPr/>
                </a:tc>
              </a:tr>
              <a:tr h="925596">
                <a:tc>
                  <a:txBody>
                    <a:bodyPr/>
                    <a:lstStyle/>
                    <a:p>
                      <a:r>
                        <a:rPr lang="it-IT" sz="2400" b="1" kern="1200" dirty="0" smtClean="0">
                          <a:solidFill>
                            <a:schemeClr val="dk1"/>
                          </a:solidFill>
                          <a:latin typeface="+mn-lt"/>
                          <a:ea typeface="+mn-ea"/>
                          <a:cs typeface="+mn-cs"/>
                        </a:rPr>
                        <a:t>di grafemi che corrispondono a fonemi sordi e fonemi sonori</a:t>
                      </a:r>
                      <a:r>
                        <a:rPr lang="it-IT" sz="2400" kern="1200" dirty="0" smtClean="0">
                          <a:solidFill>
                            <a:schemeClr val="dk1"/>
                          </a:solidFill>
                          <a:latin typeface="+mn-lt"/>
                          <a:ea typeface="+mn-ea"/>
                          <a:cs typeface="+mn-cs"/>
                        </a:rPr>
                        <a:t/>
                      </a:r>
                      <a:br>
                        <a:rPr lang="it-IT" sz="2400" kern="1200" dirty="0" smtClean="0">
                          <a:solidFill>
                            <a:schemeClr val="dk1"/>
                          </a:solidFill>
                          <a:latin typeface="+mn-lt"/>
                          <a:ea typeface="+mn-ea"/>
                          <a:cs typeface="+mn-cs"/>
                        </a:rPr>
                      </a:br>
                      <a:endParaRPr lang="it-IT" sz="2400" dirty="0"/>
                    </a:p>
                  </a:txBody>
                  <a:tcPr/>
                </a:tc>
                <a:tc>
                  <a:txBody>
                    <a:bodyPr/>
                    <a:lstStyle/>
                    <a:p>
                      <a:r>
                        <a:rPr lang="it-IT" sz="2400" dirty="0" smtClean="0"/>
                        <a:t>f – v, t  -  d</a:t>
                      </a:r>
                      <a:endParaRPr lang="it-IT" sz="2400" dirty="0"/>
                    </a:p>
                  </a:txBody>
                  <a:tcPr/>
                </a:tc>
              </a:tr>
              <a:tr h="925596">
                <a:tc>
                  <a:txBody>
                    <a:bodyPr/>
                    <a:lstStyle/>
                    <a:p>
                      <a:r>
                        <a:rPr lang="it-IT" sz="2400" b="1" kern="1200" dirty="0" smtClean="0">
                          <a:solidFill>
                            <a:schemeClr val="dk1"/>
                          </a:solidFill>
                          <a:latin typeface="+mn-lt"/>
                          <a:ea typeface="+mn-ea"/>
                          <a:cs typeface="+mn-cs"/>
                        </a:rPr>
                        <a:t>Difficoltà di decodifica </a:t>
                      </a:r>
                      <a:r>
                        <a:rPr lang="it-IT" sz="2400" kern="1200" dirty="0" smtClean="0">
                          <a:solidFill>
                            <a:schemeClr val="dk1"/>
                          </a:solidFill>
                          <a:latin typeface="+mn-lt"/>
                          <a:ea typeface="+mn-ea"/>
                          <a:cs typeface="+mn-cs"/>
                        </a:rPr>
                        <a:t>sinistra-destra e dall'alto in basso</a:t>
                      </a:r>
                    </a:p>
                    <a:p>
                      <a:r>
                        <a:rPr lang="it-IT" sz="2400" kern="1200" dirty="0" smtClean="0">
                          <a:solidFill>
                            <a:schemeClr val="dk1"/>
                          </a:solidFill>
                          <a:latin typeface="+mn-lt"/>
                          <a:ea typeface="+mn-ea"/>
                          <a:cs typeface="+mn-cs"/>
                        </a:rPr>
                        <a:t>Omissione di grafemi o sillabe, salti di parole o righe, inversioni, ripetizioni</a:t>
                      </a:r>
                      <a:endParaRPr lang="it-IT" sz="2400" dirty="0"/>
                    </a:p>
                  </a:txBody>
                  <a:tcPr/>
                </a:tc>
                <a:tc>
                  <a:txBody>
                    <a:bodyPr/>
                    <a:lstStyle/>
                    <a:p>
                      <a:r>
                        <a:rPr lang="it-IT" sz="2400" dirty="0" smtClean="0"/>
                        <a:t>(</a:t>
                      </a:r>
                      <a:r>
                        <a:rPr lang="it-IT" sz="2400" dirty="0" err="1" smtClean="0"/>
                        <a:t>fote</a:t>
                      </a:r>
                      <a:r>
                        <a:rPr lang="it-IT" sz="2400" dirty="0" smtClean="0"/>
                        <a:t> – fonte, </a:t>
                      </a:r>
                      <a:r>
                        <a:rPr lang="it-IT" sz="2400" dirty="0" err="1" smtClean="0"/>
                        <a:t>talo</a:t>
                      </a:r>
                      <a:r>
                        <a:rPr lang="it-IT" sz="2400" dirty="0" smtClean="0"/>
                        <a:t> – tavolo – </a:t>
                      </a:r>
                      <a:r>
                        <a:rPr lang="it-IT" sz="2400" dirty="0" err="1" smtClean="0"/>
                        <a:t>tavovolo</a:t>
                      </a:r>
                      <a:r>
                        <a:rPr lang="it-IT" sz="2400" dirty="0" smtClean="0"/>
                        <a:t>)</a:t>
                      </a:r>
                      <a:endParaRPr lang="it-IT" sz="2400" dirty="0"/>
                    </a:p>
                  </a:txBody>
                  <a:tcPr/>
                </a:tc>
              </a:tr>
              <a:tr h="925596">
                <a:tc>
                  <a:txBody>
                    <a:bodyPr/>
                    <a:lstStyle/>
                    <a:p>
                      <a:r>
                        <a:rPr lang="it-IT" sz="2400" dirty="0" smtClean="0"/>
                        <a:t>Prevalenza componente intuitiva (errori di anticipazione)</a:t>
                      </a:r>
                      <a:endParaRPr lang="it-IT" sz="2400" dirty="0"/>
                    </a:p>
                  </a:txBody>
                  <a:tcPr/>
                </a:tc>
                <a:tc>
                  <a:txBody>
                    <a:bodyPr/>
                    <a:lstStyle/>
                    <a:p>
                      <a:endParaRPr lang="it-IT" sz="2400" dirty="0"/>
                    </a:p>
                  </a:txBody>
                  <a:tcPr/>
                </a:tc>
              </a:tr>
              <a:tr h="925596">
                <a:tc>
                  <a:txBody>
                    <a:bodyPr/>
                    <a:lstStyle/>
                    <a:p>
                      <a:endParaRPr lang="it-IT"/>
                    </a:p>
                  </a:txBody>
                  <a:tcPr/>
                </a:tc>
                <a:tc>
                  <a:txBody>
                    <a:bodyPr/>
                    <a:lstStyle/>
                    <a:p>
                      <a:endParaRPr lang="it-IT" dirty="0"/>
                    </a:p>
                  </a:txBody>
                  <a:tcPr/>
                </a:tc>
              </a:tr>
            </a:tbl>
          </a:graphicData>
        </a:graphic>
      </p:graphicFrame>
      <p:sp>
        <p:nvSpPr>
          <p:cNvPr id="4" name="Segnaposto numero diapositiva 3"/>
          <p:cNvSpPr>
            <a:spLocks noGrp="1"/>
          </p:cNvSpPr>
          <p:nvPr>
            <p:ph type="sldNum" sz="quarter" idx="12"/>
          </p:nvPr>
        </p:nvSpPr>
        <p:spPr/>
        <p:txBody>
          <a:bodyPr/>
          <a:lstStyle/>
          <a:p>
            <a:fld id="{14A749AC-9422-4106-9CA5-7B146B3652AD}" type="slidenum">
              <a:rPr lang="it-IT" smtClean="0"/>
              <a:pPr/>
              <a:t>28</a:t>
            </a:fld>
            <a:endParaRPr lang="it-IT"/>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000" dirty="0">
                <a:hlinkClick r:id="rId2"/>
              </a:rPr>
              <a:t>http://www.assolodsavallecamonica.it/caratteri-ad-alta-leggibilita-per-i-dsa/</a:t>
            </a:r>
            <a:r>
              <a:rPr lang="it-IT" sz="4000" dirty="0"/>
              <a:t/>
            </a:r>
            <a:br>
              <a:rPr lang="it-IT" sz="4000" dirty="0"/>
            </a:br>
            <a:endParaRPr lang="it-IT" dirty="0"/>
          </a:p>
        </p:txBody>
      </p:sp>
      <p:sp>
        <p:nvSpPr>
          <p:cNvPr id="3" name="Segnaposto contenuto 2"/>
          <p:cNvSpPr>
            <a:spLocks noGrp="1"/>
          </p:cNvSpPr>
          <p:nvPr>
            <p:ph idx="1"/>
          </p:nvPr>
        </p:nvSpPr>
        <p:spPr/>
        <p:txBody>
          <a:bodyPr>
            <a:normAutofit fontScale="85000" lnSpcReduction="10000"/>
          </a:bodyPr>
          <a:lstStyle/>
          <a:p>
            <a:pPr fontAlgn="base"/>
            <a:r>
              <a:rPr lang="it-IT" dirty="0" smtClean="0"/>
              <a:t>18 </a:t>
            </a:r>
            <a:r>
              <a:rPr lang="it-IT" dirty="0"/>
              <a:t>settembre 2013   </a:t>
            </a:r>
            <a:r>
              <a:rPr lang="it-IT" dirty="0" smtClean="0"/>
              <a:t>di </a:t>
            </a:r>
            <a:r>
              <a:rPr lang="it-IT" dirty="0"/>
              <a:t>Pamela </a:t>
            </a:r>
            <a:r>
              <a:rPr lang="it-IT" dirty="0" err="1"/>
              <a:t>Cappellazzi</a:t>
            </a:r>
            <a:endParaRPr lang="it-IT" dirty="0"/>
          </a:p>
          <a:p>
            <a:pPr fontAlgn="base"/>
            <a:r>
              <a:rPr lang="it-IT" dirty="0" err="1" smtClean="0"/>
              <a:t>…il</a:t>
            </a:r>
            <a:r>
              <a:rPr lang="it-IT" dirty="0" smtClean="0"/>
              <a:t> </a:t>
            </a:r>
            <a:r>
              <a:rPr lang="it-IT" dirty="0"/>
              <a:t>font  </a:t>
            </a:r>
            <a:r>
              <a:rPr lang="it-IT" dirty="0" err="1"/>
              <a:t>Arial</a:t>
            </a:r>
            <a:r>
              <a:rPr lang="it-IT" dirty="0"/>
              <a:t> di Word </a:t>
            </a:r>
            <a:r>
              <a:rPr lang="it-IT" dirty="0" smtClean="0"/>
              <a:t>è </a:t>
            </a:r>
            <a:r>
              <a:rPr lang="it-IT" dirty="0"/>
              <a:t>molto più leggibile </a:t>
            </a:r>
            <a:r>
              <a:rPr lang="it-IT" dirty="0" smtClean="0"/>
              <a:t>….</a:t>
            </a:r>
          </a:p>
          <a:p>
            <a:pPr fontAlgn="base"/>
            <a:r>
              <a:rPr lang="it-IT" dirty="0" smtClean="0"/>
              <a:t>Scrivendo </a:t>
            </a:r>
            <a:r>
              <a:rPr lang="it-IT" dirty="0"/>
              <a:t>in </a:t>
            </a:r>
            <a:r>
              <a:rPr lang="it-IT" dirty="0" err="1"/>
              <a:t>Arial</a:t>
            </a:r>
            <a:r>
              <a:rPr lang="it-IT" dirty="0"/>
              <a:t>, a grandezza 14 o più, con un’interlinea doppia, la capacità di lettura e comprensione del lettore dislessico aumenta considerevolmente.</a:t>
            </a:r>
          </a:p>
          <a:p>
            <a:pPr fontAlgn="base"/>
            <a:r>
              <a:rPr lang="it-IT" dirty="0"/>
              <a:t>Con questo articolo si vogliono segnalare alcune informazioni interessanti riguardo ai </a:t>
            </a:r>
            <a:r>
              <a:rPr lang="it-IT" b="1" dirty="0"/>
              <a:t>font</a:t>
            </a:r>
            <a:r>
              <a:rPr lang="it-IT" dirty="0"/>
              <a:t> studiati per la dislessia. Il </a:t>
            </a:r>
            <a:r>
              <a:rPr lang="it-IT" b="1" dirty="0"/>
              <a:t>font</a:t>
            </a:r>
            <a:r>
              <a:rPr lang="it-IT" dirty="0"/>
              <a:t>, o </a:t>
            </a:r>
            <a:r>
              <a:rPr lang="it-IT" b="1" dirty="0"/>
              <a:t>carattere di stampa</a:t>
            </a:r>
            <a:r>
              <a:rPr lang="it-IT" dirty="0"/>
              <a:t>, è infatti un elemento molto importante  per facilitare la decifrazione e quindi la comprensione del testo.</a:t>
            </a:r>
          </a:p>
          <a:p>
            <a:endParaRPr lang="it-IT" dirty="0"/>
          </a:p>
        </p:txBody>
      </p:sp>
      <p:sp>
        <p:nvSpPr>
          <p:cNvPr id="4" name="Segnaposto numero diapositiva 3"/>
          <p:cNvSpPr>
            <a:spLocks noGrp="1"/>
          </p:cNvSpPr>
          <p:nvPr>
            <p:ph type="sldNum" sz="quarter" idx="12"/>
          </p:nvPr>
        </p:nvSpPr>
        <p:spPr/>
        <p:txBody>
          <a:bodyPr/>
          <a:lstStyle/>
          <a:p>
            <a:fld id="{14A749AC-9422-4106-9CA5-7B146B3652AD}" type="slidenum">
              <a:rPr lang="it-IT" smtClean="0"/>
              <a:pPr/>
              <a:t>29</a:t>
            </a:fld>
            <a:endParaRPr lang="it-IT"/>
          </a:p>
        </p:txBody>
      </p:sp>
    </p:spTree>
    <p:extLst>
      <p:ext uri="{BB962C8B-B14F-4D97-AF65-F5344CB8AC3E}">
        <p14:creationId xmlns:p14="http://schemas.microsoft.com/office/powerpoint/2010/main" xmlns="" val="1581654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decodifica ≠ comprensione</a:t>
            </a:r>
            <a:endParaRPr lang="it-IT" dirty="0"/>
          </a:p>
        </p:txBody>
      </p:sp>
      <p:sp>
        <p:nvSpPr>
          <p:cNvPr id="3" name="Segnaposto contenuto 2"/>
          <p:cNvSpPr>
            <a:spLocks noGrp="1"/>
          </p:cNvSpPr>
          <p:nvPr>
            <p:ph idx="1"/>
          </p:nvPr>
        </p:nvSpPr>
        <p:spPr/>
        <p:txBody>
          <a:bodyPr>
            <a:normAutofit fontScale="92500"/>
          </a:bodyPr>
          <a:lstStyle/>
          <a:p>
            <a:pPr>
              <a:buNone/>
            </a:pPr>
            <a:r>
              <a:rPr lang="it-IT" dirty="0" smtClean="0"/>
              <a:t>Esempi:</a:t>
            </a:r>
          </a:p>
          <a:p>
            <a:r>
              <a:rPr lang="it-IT" dirty="0" smtClean="0"/>
              <a:t> leggiamo a voce alta </a:t>
            </a:r>
            <a:r>
              <a:rPr lang="it-IT" sz="1900" dirty="0" smtClean="0">
                <a:hlinkClick r:id="rId3"/>
              </a:rPr>
              <a:t>http://sv.wikipedia.org/wiki/L%C3%A4sning</a:t>
            </a:r>
            <a:endParaRPr lang="it-IT" dirty="0" smtClean="0"/>
          </a:p>
          <a:p>
            <a:r>
              <a:rPr lang="it-IT" dirty="0" smtClean="0"/>
              <a:t> testi tecnici, argomenti arcani :</a:t>
            </a:r>
          </a:p>
          <a:p>
            <a:pPr lvl="1"/>
            <a:r>
              <a:rPr lang="it-IT" dirty="0" smtClean="0"/>
              <a:t> un contratto di vendita di un immobile, la descrizione del sistema operativo di un computer,  il contratto online di un software.</a:t>
            </a:r>
          </a:p>
          <a:p>
            <a:pPr>
              <a:buNone/>
            </a:pPr>
            <a:r>
              <a:rPr lang="it-IT" dirty="0" smtClean="0"/>
              <a:t>Abbiamo una conoscenza minima dei termini, dei concetti chiave, delle conoscenze di background. </a:t>
            </a:r>
          </a:p>
          <a:p>
            <a:pPr>
              <a:buNone/>
            </a:pPr>
            <a:r>
              <a:rPr lang="it-IT" sz="1900" dirty="0" smtClean="0">
                <a:hlinkClick r:id="rId4"/>
              </a:rPr>
              <a:t>http://www.ilsole24ore.com/art/</a:t>
            </a:r>
            <a:r>
              <a:rPr lang="it-IT" sz="1900" dirty="0" err="1" smtClean="0">
                <a:hlinkClick r:id="rId4"/>
              </a:rPr>
              <a:t>norme-e-tributi</a:t>
            </a:r>
            <a:r>
              <a:rPr lang="it-IT" sz="1900" dirty="0" smtClean="0">
                <a:hlinkClick r:id="rId4"/>
              </a:rPr>
              <a:t>/2012-03-05/vincoli-manovre-064828.shtml?uuid=AbDVaR2E</a:t>
            </a:r>
            <a:endParaRPr lang="it-IT" sz="2600" dirty="0" smtClean="0"/>
          </a:p>
          <a:p>
            <a:endParaRPr lang="it-IT" dirty="0"/>
          </a:p>
        </p:txBody>
      </p:sp>
      <p:sp>
        <p:nvSpPr>
          <p:cNvPr id="4" name="Segnaposto numero diapositiva 3"/>
          <p:cNvSpPr>
            <a:spLocks noGrp="1"/>
          </p:cNvSpPr>
          <p:nvPr>
            <p:ph type="sldNum" sz="quarter" idx="12"/>
          </p:nvPr>
        </p:nvSpPr>
        <p:spPr/>
        <p:txBody>
          <a:bodyPr/>
          <a:lstStyle/>
          <a:p>
            <a:fld id="{14A749AC-9422-4106-9CA5-7B146B3652AD}" type="slidenum">
              <a:rPr lang="it-IT" smtClean="0"/>
              <a:pPr/>
              <a:t>3</a:t>
            </a:fld>
            <a:endParaRPr lang="it-IT"/>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260648"/>
            <a:ext cx="8507288" cy="6597352"/>
          </a:xfrm>
        </p:spPr>
        <p:txBody>
          <a:bodyPr>
            <a:normAutofit fontScale="47500" lnSpcReduction="20000"/>
          </a:bodyPr>
          <a:lstStyle/>
          <a:p>
            <a:pPr fontAlgn="base">
              <a:buNone/>
            </a:pPr>
            <a:r>
              <a:rPr lang="it-IT" b="1" dirty="0"/>
              <a:t>Caratteri ad alta leggibilità per i </a:t>
            </a:r>
            <a:r>
              <a:rPr lang="it-IT" b="1" dirty="0" smtClean="0"/>
              <a:t>DSA</a:t>
            </a:r>
          </a:p>
          <a:p>
            <a:pPr fontAlgn="base">
              <a:buNone/>
            </a:pPr>
            <a:endParaRPr lang="it-IT" b="1" dirty="0"/>
          </a:p>
          <a:p>
            <a:pPr fontAlgn="base">
              <a:buNone/>
            </a:pPr>
            <a:r>
              <a:rPr lang="it-IT" b="1" dirty="0" smtClean="0"/>
              <a:t>Open </a:t>
            </a:r>
            <a:r>
              <a:rPr lang="it-IT" b="1" dirty="0" err="1"/>
              <a:t>Dyslexic</a:t>
            </a:r>
            <a:r>
              <a:rPr lang="it-IT" dirty="0"/>
              <a:t> – </a:t>
            </a:r>
            <a:r>
              <a:rPr lang="it-IT" u="sng" dirty="0"/>
              <a:t>font gratuito</a:t>
            </a:r>
            <a:endParaRPr lang="it-IT" dirty="0"/>
          </a:p>
          <a:p>
            <a:pPr fontAlgn="base">
              <a:buNone/>
            </a:pPr>
            <a:r>
              <a:rPr lang="it-IT" dirty="0"/>
              <a:t>È un nuovo carattere creato per bambini-ragazzi con dislessia per migliorare la leggibilità dei testi. Le lettere hanno una forma particolare: una base “appesantita” che le ancora maggiormente al foglio. Si tratta di un espediente creato per aggiungere una specie di “forza di gravità” ad ogni lettera. Una volta scaricato il font deve essere installato sul proprio computer con un’operazione molto semplice (si scarica un file zippato che è da de-zippare con appositi programmi –vedi tipo </a:t>
            </a:r>
            <a:r>
              <a:rPr lang="it-IT" dirty="0" err="1"/>
              <a:t>IZArc</a:t>
            </a:r>
            <a:r>
              <a:rPr lang="it-IT" dirty="0"/>
              <a:t> gratuito-; dopo aver estratto il file desiderato – ci sono più tipi di caratteri tra cui scegliere- si deve fare doppio clic col tasto destro sul file desiderato, quindi cliccare sull’opzione “Installa” e lo si troverà poi tra i caratteri di Word).</a:t>
            </a:r>
          </a:p>
          <a:p>
            <a:pPr fontAlgn="base">
              <a:buNone/>
            </a:pPr>
            <a:r>
              <a:rPr lang="it-IT" dirty="0"/>
              <a:t>Il carattere è utilizzabile anche su </a:t>
            </a:r>
            <a:r>
              <a:rPr lang="it-IT" dirty="0" err="1"/>
              <a:t>iPhone</a:t>
            </a:r>
            <a:r>
              <a:rPr lang="it-IT" dirty="0"/>
              <a:t>, </a:t>
            </a:r>
            <a:r>
              <a:rPr lang="it-IT" dirty="0" err="1"/>
              <a:t>iPad</a:t>
            </a:r>
            <a:r>
              <a:rPr lang="it-IT" dirty="0"/>
              <a:t> e diverse versioni di </a:t>
            </a:r>
            <a:r>
              <a:rPr lang="it-IT" dirty="0" err="1"/>
              <a:t>Android</a:t>
            </a:r>
            <a:r>
              <a:rPr lang="it-IT" dirty="0"/>
              <a:t>.</a:t>
            </a:r>
          </a:p>
          <a:p>
            <a:pPr fontAlgn="base">
              <a:buNone/>
            </a:pPr>
            <a:r>
              <a:rPr lang="it-IT" dirty="0"/>
              <a:t>Per scaricare il font: </a:t>
            </a:r>
            <a:r>
              <a:rPr lang="it-IT" u="sng" dirty="0">
                <a:hlinkClick r:id="rId2"/>
              </a:rPr>
              <a:t>http://www.dafont.com/alpha.php?lettre=o&amp;page=27</a:t>
            </a:r>
            <a:r>
              <a:rPr lang="it-IT" u="sng" dirty="0">
                <a:hlinkClick r:id="rId3"/>
              </a:rPr>
              <a:t/>
            </a:r>
            <a:br>
              <a:rPr lang="it-IT" u="sng" dirty="0">
                <a:hlinkClick r:id="rId3"/>
              </a:rPr>
            </a:br>
            <a:endParaRPr lang="it-IT" dirty="0"/>
          </a:p>
          <a:p>
            <a:pPr fontAlgn="base">
              <a:buNone/>
            </a:pPr>
            <a:r>
              <a:rPr lang="it-IT" b="1" dirty="0" err="1"/>
              <a:t>TestMe</a:t>
            </a:r>
            <a:r>
              <a:rPr lang="it-IT" b="1" dirty="0"/>
              <a:t> </a:t>
            </a:r>
            <a:r>
              <a:rPr lang="it-IT" dirty="0"/>
              <a:t>- </a:t>
            </a:r>
            <a:r>
              <a:rPr lang="it-IT" u="sng" dirty="0"/>
              <a:t>font gratuito</a:t>
            </a:r>
            <a:endParaRPr lang="it-IT" dirty="0"/>
          </a:p>
          <a:p>
            <a:pPr fontAlgn="base">
              <a:buNone/>
            </a:pPr>
            <a:r>
              <a:rPr lang="it-IT" dirty="0" err="1"/>
              <a:t>TestMe</a:t>
            </a:r>
            <a:r>
              <a:rPr lang="it-IT" dirty="0"/>
              <a:t> è un font che aiuta il processo di lettura. È presente in 4 versioni uguali rispetto ai parametri tipografici salvo le variazioni relative a grazie e differenziazione delle forme:</a:t>
            </a:r>
          </a:p>
          <a:p>
            <a:pPr fontAlgn="base">
              <a:buNone/>
            </a:pPr>
            <a:r>
              <a:rPr lang="it-IT" dirty="0"/>
              <a:t>-          </a:t>
            </a:r>
            <a:r>
              <a:rPr lang="it-IT" dirty="0" err="1"/>
              <a:t>TestMe</a:t>
            </a:r>
            <a:r>
              <a:rPr lang="it-IT" dirty="0"/>
              <a:t> Sans, priva di grazie (sans </a:t>
            </a:r>
            <a:r>
              <a:rPr lang="it-IT" dirty="0" err="1"/>
              <a:t>serif</a:t>
            </a:r>
            <a:r>
              <a:rPr lang="it-IT" dirty="0"/>
              <a:t>), con spaziatura abbondante e ascendenti e discendenti lunghe;</a:t>
            </a:r>
          </a:p>
          <a:p>
            <a:pPr fontAlgn="base">
              <a:buNone/>
            </a:pPr>
            <a:r>
              <a:rPr lang="it-IT" dirty="0"/>
              <a:t>-          </a:t>
            </a:r>
            <a:r>
              <a:rPr lang="it-IT" dirty="0" err="1"/>
              <a:t>TestMe</a:t>
            </a:r>
            <a:r>
              <a:rPr lang="it-IT" dirty="0"/>
              <a:t> Sans Alternate, ha le grazie solo su alcune lettere e forma più nettamente differenziate;</a:t>
            </a:r>
          </a:p>
          <a:p>
            <a:pPr fontAlgn="base">
              <a:buNone/>
            </a:pPr>
            <a:r>
              <a:rPr lang="it-IT" dirty="0"/>
              <a:t>-          </a:t>
            </a:r>
            <a:r>
              <a:rPr lang="it-IT" dirty="0" err="1"/>
              <a:t>TestMe</a:t>
            </a:r>
            <a:r>
              <a:rPr lang="it-IT" dirty="0"/>
              <a:t> </a:t>
            </a:r>
            <a:r>
              <a:rPr lang="it-IT" dirty="0" err="1"/>
              <a:t>Serif</a:t>
            </a:r>
            <a:r>
              <a:rPr lang="it-IT" dirty="0"/>
              <a:t>  ha le grazie su tutte le lettere (</a:t>
            </a:r>
            <a:r>
              <a:rPr lang="it-IT" dirty="0" err="1"/>
              <a:t>serif</a:t>
            </a:r>
            <a:r>
              <a:rPr lang="it-IT" dirty="0"/>
              <a:t>);</a:t>
            </a:r>
          </a:p>
          <a:p>
            <a:pPr fontAlgn="base">
              <a:buNone/>
            </a:pPr>
            <a:r>
              <a:rPr lang="it-IT" dirty="0"/>
              <a:t>-          </a:t>
            </a:r>
            <a:r>
              <a:rPr lang="it-IT" dirty="0" err="1"/>
              <a:t>TestMe</a:t>
            </a:r>
            <a:r>
              <a:rPr lang="it-IT" dirty="0"/>
              <a:t> </a:t>
            </a:r>
            <a:r>
              <a:rPr lang="it-IT" dirty="0" err="1"/>
              <a:t>Serif</a:t>
            </a:r>
            <a:r>
              <a:rPr lang="it-IT" dirty="0"/>
              <a:t> Alternate.</a:t>
            </a:r>
          </a:p>
          <a:p>
            <a:pPr fontAlgn="base">
              <a:buNone/>
            </a:pPr>
            <a:r>
              <a:rPr lang="it-IT" dirty="0"/>
              <a:t>Il font si può scaricare gratuitamente a questo link: </a:t>
            </a:r>
            <a:r>
              <a:rPr lang="it-IT" u="sng" dirty="0">
                <a:hlinkClick r:id="rId4"/>
              </a:rPr>
              <a:t>https://github.com/molotro/TestMe02 </a:t>
            </a:r>
            <a:endParaRPr lang="it-IT" dirty="0"/>
          </a:p>
          <a:p>
            <a:pPr fontAlgn="base">
              <a:buNone/>
            </a:pPr>
            <a:r>
              <a:rPr lang="it-IT" dirty="0"/>
              <a:t>Oltre al sito </a:t>
            </a:r>
            <a:r>
              <a:rPr lang="it-IT" u="sng" dirty="0">
                <a:hlinkClick r:id="rId5"/>
              </a:rPr>
              <a:t>www.testmefont.com</a:t>
            </a:r>
            <a:r>
              <a:rPr lang="it-IT" dirty="0"/>
              <a:t> è attiva una pagina face book per diffondere il progetto e continuare la discussione sul tema, nonché per tenere informati gli utenti sui cambiamenti introdotti</a:t>
            </a:r>
            <a:r>
              <a:rPr lang="it-IT" dirty="0" smtClean="0"/>
              <a:t>.</a:t>
            </a:r>
          </a:p>
          <a:p>
            <a:pPr fontAlgn="base">
              <a:buNone/>
            </a:pPr>
            <a:endParaRPr lang="it-IT" dirty="0"/>
          </a:p>
          <a:p>
            <a:pPr fontAlgn="base">
              <a:buNone/>
            </a:pPr>
            <a:r>
              <a:rPr lang="it-IT" b="1" dirty="0"/>
              <a:t>BIANCONERO</a:t>
            </a:r>
            <a:r>
              <a:rPr lang="it-IT" dirty="0"/>
              <a:t> – </a:t>
            </a:r>
            <a:r>
              <a:rPr lang="it-IT" u="sng" dirty="0"/>
              <a:t>font gratuito per istituzioni e privati che lo utilizzino per scopi non commerciali</a:t>
            </a:r>
            <a:endParaRPr lang="it-IT" dirty="0"/>
          </a:p>
          <a:p>
            <a:pPr fontAlgn="base">
              <a:buNone/>
            </a:pPr>
            <a:r>
              <a:rPr lang="it-IT" dirty="0"/>
              <a:t>Si tratta di un font di invenzione tutta italiana. Grazie ad una marcata differenziazione delle lettere questo font rende molto più leggibili delle lettere che in genere vengono confuse: p-b, p-q, a-e.</a:t>
            </a:r>
          </a:p>
          <a:p>
            <a:pPr fontAlgn="base">
              <a:buNone/>
            </a:pPr>
            <a:r>
              <a:rPr lang="it-IT" dirty="0"/>
              <a:t>Per richiedere gratuitamente </a:t>
            </a:r>
            <a:r>
              <a:rPr lang="it-IT" b="1" dirty="0"/>
              <a:t>bianconero </a:t>
            </a:r>
            <a:r>
              <a:rPr lang="it-IT" dirty="0"/>
              <a:t>accedere al link: </a:t>
            </a:r>
            <a:r>
              <a:rPr lang="it-IT" u="sng" dirty="0">
                <a:hlinkClick r:id="rId6"/>
              </a:rPr>
              <a:t>http://www.biancoeneroedizioni.com/shop/pages.aspx?id=26</a:t>
            </a:r>
            <a:endParaRPr lang="it-IT" dirty="0"/>
          </a:p>
          <a:p>
            <a:endParaRPr lang="it-IT" dirty="0"/>
          </a:p>
        </p:txBody>
      </p:sp>
      <p:sp>
        <p:nvSpPr>
          <p:cNvPr id="4" name="Segnaposto numero diapositiva 3"/>
          <p:cNvSpPr>
            <a:spLocks noGrp="1"/>
          </p:cNvSpPr>
          <p:nvPr>
            <p:ph type="sldNum" sz="quarter" idx="12"/>
          </p:nvPr>
        </p:nvSpPr>
        <p:spPr/>
        <p:txBody>
          <a:bodyPr/>
          <a:lstStyle/>
          <a:p>
            <a:fld id="{14A749AC-9422-4106-9CA5-7B146B3652AD}" type="slidenum">
              <a:rPr lang="it-IT" smtClean="0"/>
              <a:pPr/>
              <a:t>30</a:t>
            </a:fld>
            <a:endParaRPr lang="it-IT"/>
          </a:p>
        </p:txBody>
      </p:sp>
    </p:spTree>
    <p:extLst>
      <p:ext uri="{BB962C8B-B14F-4D97-AF65-F5344CB8AC3E}">
        <p14:creationId xmlns:p14="http://schemas.microsoft.com/office/powerpoint/2010/main" xmlns="" val="2153816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14A749AC-9422-4106-9CA5-7B146B3652AD}" type="slidenum">
              <a:rPr lang="it-IT" smtClean="0"/>
              <a:pPr/>
              <a:t>31</a:t>
            </a:fld>
            <a:endParaRPr lang="it-IT"/>
          </a:p>
        </p:txBody>
      </p:sp>
      <p:pic>
        <p:nvPicPr>
          <p:cNvPr id="2050" name="Picture 2"/>
          <p:cNvPicPr>
            <a:picLocks noChangeAspect="1" noChangeArrowheads="1"/>
          </p:cNvPicPr>
          <p:nvPr/>
        </p:nvPicPr>
        <p:blipFill>
          <a:blip r:embed="rId2" cstate="print"/>
          <a:srcRect/>
          <a:stretch>
            <a:fillRect/>
          </a:stretch>
        </p:blipFill>
        <p:spPr bwMode="auto">
          <a:xfrm>
            <a:off x="0" y="0"/>
            <a:ext cx="12192000" cy="76200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14A749AC-9422-4106-9CA5-7B146B3652AD}" type="slidenum">
              <a:rPr lang="it-IT" smtClean="0"/>
              <a:pPr/>
              <a:t>32</a:t>
            </a:fld>
            <a:endParaRPr lang="it-IT"/>
          </a:p>
        </p:txBody>
      </p:sp>
      <p:pic>
        <p:nvPicPr>
          <p:cNvPr id="3074" name="Picture 2"/>
          <p:cNvPicPr>
            <a:picLocks noChangeAspect="1" noChangeArrowheads="1"/>
          </p:cNvPicPr>
          <p:nvPr/>
        </p:nvPicPr>
        <p:blipFill>
          <a:blip r:embed="rId2" cstate="print"/>
          <a:srcRect/>
          <a:stretch>
            <a:fillRect/>
          </a:stretch>
        </p:blipFill>
        <p:spPr bwMode="auto">
          <a:xfrm>
            <a:off x="0" y="0"/>
            <a:ext cx="12192000" cy="76200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smtClean="0"/>
              <a:t>E dopo?</a:t>
            </a:r>
            <a:endParaRPr lang="it-IT" dirty="0"/>
          </a:p>
        </p:txBody>
      </p:sp>
      <p:sp>
        <p:nvSpPr>
          <p:cNvPr id="4" name="Segnaposto contenuto 3"/>
          <p:cNvSpPr>
            <a:spLocks noGrp="1"/>
          </p:cNvSpPr>
          <p:nvPr>
            <p:ph idx="1"/>
          </p:nvPr>
        </p:nvSpPr>
        <p:spPr/>
        <p:txBody>
          <a:bodyPr/>
          <a:lstStyle/>
          <a:p>
            <a:r>
              <a:rPr lang="it-IT" dirty="0" smtClean="0"/>
              <a:t>Dislessia severa – 2, 3 su 10</a:t>
            </a:r>
          </a:p>
          <a:p>
            <a:r>
              <a:rPr lang="it-IT" dirty="0" smtClean="0"/>
              <a:t>Recuperati - 2</a:t>
            </a:r>
          </a:p>
          <a:p>
            <a:r>
              <a:rPr lang="it-IT" dirty="0" smtClean="0"/>
              <a:t>Compensati - 5</a:t>
            </a:r>
            <a:endParaRPr lang="it-IT" dirty="0"/>
          </a:p>
        </p:txBody>
      </p:sp>
      <p:sp>
        <p:nvSpPr>
          <p:cNvPr id="2" name="Segnaposto numero diapositiva 1"/>
          <p:cNvSpPr>
            <a:spLocks noGrp="1"/>
          </p:cNvSpPr>
          <p:nvPr>
            <p:ph type="sldNum" sz="quarter" idx="12"/>
          </p:nvPr>
        </p:nvSpPr>
        <p:spPr/>
        <p:txBody>
          <a:bodyPr/>
          <a:lstStyle/>
          <a:p>
            <a:fld id="{14A749AC-9422-4106-9CA5-7B146B3652AD}" type="slidenum">
              <a:rPr lang="it-IT" smtClean="0"/>
              <a:pPr/>
              <a:t>33</a:t>
            </a:fld>
            <a:endParaRPr lang="it-IT"/>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764704"/>
            <a:ext cx="8229600" cy="1143000"/>
          </a:xfrm>
        </p:spPr>
        <p:txBody>
          <a:bodyPr>
            <a:normAutofit fontScale="90000"/>
          </a:bodyPr>
          <a:lstStyle/>
          <a:p>
            <a:pPr algn="l"/>
            <a:r>
              <a:rPr lang="it-IT" b="1" dirty="0" err="1"/>
              <a:t>Tressoldi</a:t>
            </a:r>
            <a:r>
              <a:rPr lang="it-IT" b="1" dirty="0"/>
              <a:t>:</a:t>
            </a:r>
            <a:r>
              <a:rPr lang="it-IT" dirty="0"/>
              <a:t> con quali prove si valuta l’efficienza della fase alfabetica  e di quella lessicale?</a:t>
            </a:r>
            <a:br>
              <a:rPr lang="it-IT" dirty="0"/>
            </a:br>
            <a:endParaRPr lang="it-IT" dirty="0"/>
          </a:p>
        </p:txBody>
      </p:sp>
      <p:sp>
        <p:nvSpPr>
          <p:cNvPr id="3" name="Segnaposto contenuto 2"/>
          <p:cNvSpPr>
            <a:spLocks noGrp="1"/>
          </p:cNvSpPr>
          <p:nvPr>
            <p:ph idx="1"/>
          </p:nvPr>
        </p:nvSpPr>
        <p:spPr>
          <a:xfrm>
            <a:off x="467544" y="2060848"/>
            <a:ext cx="8229600" cy="4525963"/>
          </a:xfrm>
        </p:spPr>
        <p:txBody>
          <a:bodyPr>
            <a:normAutofit/>
          </a:bodyPr>
          <a:lstStyle/>
          <a:p>
            <a:r>
              <a:rPr lang="it-IT" u="sng" dirty="0" smtClean="0"/>
              <a:t>Prova di lettura di non parole </a:t>
            </a:r>
            <a:r>
              <a:rPr lang="it-IT" dirty="0" smtClean="0"/>
              <a:t>(che non possono essere lette in modo diretto ma solo con le regole proprie degli aspetti alfabetici e ortografici)</a:t>
            </a:r>
          </a:p>
          <a:p>
            <a:r>
              <a:rPr lang="it-IT" u="sng" dirty="0" smtClean="0"/>
              <a:t>Prova di lettura di omofone </a:t>
            </a:r>
            <a:r>
              <a:rPr lang="it-IT" dirty="0" smtClean="0"/>
              <a:t>(lago l’ago) che possono essere riconosciute solo facendo riferimento al lessico: solo riconoscendone il significato si può far riferimento all’ortografia).</a:t>
            </a:r>
          </a:p>
          <a:p>
            <a:endParaRPr lang="it-IT" dirty="0"/>
          </a:p>
        </p:txBody>
      </p:sp>
      <p:sp>
        <p:nvSpPr>
          <p:cNvPr id="4" name="Segnaposto numero diapositiva 3"/>
          <p:cNvSpPr>
            <a:spLocks noGrp="1"/>
          </p:cNvSpPr>
          <p:nvPr>
            <p:ph type="sldNum" sz="quarter" idx="12"/>
          </p:nvPr>
        </p:nvSpPr>
        <p:spPr/>
        <p:txBody>
          <a:bodyPr/>
          <a:lstStyle/>
          <a:p>
            <a:fld id="{14A749AC-9422-4106-9CA5-7B146B3652AD}" type="slidenum">
              <a:rPr lang="it-IT" smtClean="0"/>
              <a:pPr/>
              <a:t>34</a:t>
            </a:fld>
            <a:endParaRPr lang="it-IT"/>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4" name="Segnaposto numero diapositiva 3"/>
          <p:cNvSpPr>
            <a:spLocks noGrp="1"/>
          </p:cNvSpPr>
          <p:nvPr>
            <p:ph type="sldNum" sz="quarter" idx="12"/>
          </p:nvPr>
        </p:nvSpPr>
        <p:spPr/>
        <p:txBody>
          <a:bodyPr/>
          <a:lstStyle/>
          <a:p>
            <a:fld id="{14A749AC-9422-4106-9CA5-7B146B3652AD}" type="slidenum">
              <a:rPr lang="it-IT" smtClean="0"/>
              <a:pPr/>
              <a:t>35</a:t>
            </a:fld>
            <a:endParaRPr lang="it-IT"/>
          </a:p>
        </p:txBody>
      </p:sp>
      <p:pic>
        <p:nvPicPr>
          <p:cNvPr id="5" name="Segnaposto contenuto 4"/>
          <p:cNvPicPr>
            <a:picLocks noGrp="1"/>
          </p:cNvPicPr>
          <p:nvPr>
            <p:ph idx="1"/>
          </p:nvPr>
        </p:nvPicPr>
        <p:blipFill>
          <a:blip r:embed="rId2" cstate="print"/>
          <a:srcRect/>
          <a:stretch>
            <a:fillRect/>
          </a:stretch>
        </p:blipFill>
        <p:spPr bwMode="auto">
          <a:xfrm>
            <a:off x="457200" y="2116929"/>
            <a:ext cx="8229600" cy="3492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4" name="Segnaposto numero diapositiva 3"/>
          <p:cNvSpPr>
            <a:spLocks noGrp="1"/>
          </p:cNvSpPr>
          <p:nvPr>
            <p:ph type="sldNum" sz="quarter" idx="12"/>
          </p:nvPr>
        </p:nvSpPr>
        <p:spPr/>
        <p:txBody>
          <a:bodyPr/>
          <a:lstStyle/>
          <a:p>
            <a:fld id="{14A749AC-9422-4106-9CA5-7B146B3652AD}" type="slidenum">
              <a:rPr lang="it-IT" smtClean="0"/>
              <a:pPr/>
              <a:t>36</a:t>
            </a:fld>
            <a:endParaRPr lang="it-IT"/>
          </a:p>
        </p:txBody>
      </p:sp>
      <p:pic>
        <p:nvPicPr>
          <p:cNvPr id="5" name="Segnaposto contenuto 4"/>
          <p:cNvPicPr>
            <a:picLocks noGrp="1"/>
          </p:cNvPicPr>
          <p:nvPr>
            <p:ph idx="1"/>
          </p:nvPr>
        </p:nvPicPr>
        <p:blipFill>
          <a:blip r:embed="rId2" cstate="print"/>
          <a:srcRect/>
          <a:stretch>
            <a:fillRect/>
          </a:stretch>
        </p:blipFill>
        <p:spPr bwMode="auto">
          <a:xfrm>
            <a:off x="457714" y="1825086"/>
            <a:ext cx="8228572" cy="40761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4" name="Segnaposto numero diapositiva 3"/>
          <p:cNvSpPr>
            <a:spLocks noGrp="1"/>
          </p:cNvSpPr>
          <p:nvPr>
            <p:ph type="sldNum" sz="quarter" idx="12"/>
          </p:nvPr>
        </p:nvSpPr>
        <p:spPr/>
        <p:txBody>
          <a:bodyPr/>
          <a:lstStyle/>
          <a:p>
            <a:fld id="{14A749AC-9422-4106-9CA5-7B146B3652AD}" type="slidenum">
              <a:rPr lang="it-IT" smtClean="0"/>
              <a:pPr/>
              <a:t>37</a:t>
            </a:fld>
            <a:endParaRPr lang="it-IT"/>
          </a:p>
        </p:txBody>
      </p:sp>
      <p:pic>
        <p:nvPicPr>
          <p:cNvPr id="5" name="Segnaposto contenuto 4"/>
          <p:cNvPicPr>
            <a:picLocks noGrp="1"/>
          </p:cNvPicPr>
          <p:nvPr>
            <p:ph idx="1"/>
          </p:nvPr>
        </p:nvPicPr>
        <p:blipFill>
          <a:blip r:embed="rId2" cstate="print"/>
          <a:srcRect/>
          <a:stretch>
            <a:fillRect/>
          </a:stretch>
        </p:blipFill>
        <p:spPr bwMode="auto">
          <a:xfrm>
            <a:off x="457200" y="2274776"/>
            <a:ext cx="8229600" cy="31768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4" name="Segnaposto numero diapositiva 3"/>
          <p:cNvSpPr>
            <a:spLocks noGrp="1"/>
          </p:cNvSpPr>
          <p:nvPr>
            <p:ph type="sldNum" sz="quarter" idx="12"/>
          </p:nvPr>
        </p:nvSpPr>
        <p:spPr/>
        <p:txBody>
          <a:bodyPr/>
          <a:lstStyle/>
          <a:p>
            <a:fld id="{14A749AC-9422-4106-9CA5-7B146B3652AD}" type="slidenum">
              <a:rPr lang="it-IT" smtClean="0"/>
              <a:pPr/>
              <a:t>38</a:t>
            </a:fld>
            <a:endParaRPr lang="it-IT"/>
          </a:p>
        </p:txBody>
      </p:sp>
      <p:pic>
        <p:nvPicPr>
          <p:cNvPr id="5" name="Segnaposto contenuto 4"/>
          <p:cNvPicPr>
            <a:picLocks noGrp="1"/>
          </p:cNvPicPr>
          <p:nvPr>
            <p:ph idx="1"/>
          </p:nvPr>
        </p:nvPicPr>
        <p:blipFill>
          <a:blip r:embed="rId2" cstate="print"/>
          <a:srcRect/>
          <a:stretch>
            <a:fillRect/>
          </a:stretch>
        </p:blipFill>
        <p:spPr bwMode="auto">
          <a:xfrm>
            <a:off x="457200" y="2190056"/>
            <a:ext cx="8229600" cy="334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4" name="Segnaposto numero diapositiva 3"/>
          <p:cNvSpPr>
            <a:spLocks noGrp="1"/>
          </p:cNvSpPr>
          <p:nvPr>
            <p:ph type="sldNum" sz="quarter" idx="12"/>
          </p:nvPr>
        </p:nvSpPr>
        <p:spPr/>
        <p:txBody>
          <a:bodyPr/>
          <a:lstStyle/>
          <a:p>
            <a:fld id="{14A749AC-9422-4106-9CA5-7B146B3652AD}" type="slidenum">
              <a:rPr lang="it-IT" smtClean="0"/>
              <a:pPr/>
              <a:t>39</a:t>
            </a:fld>
            <a:endParaRPr lang="it-IT"/>
          </a:p>
        </p:txBody>
      </p:sp>
      <p:pic>
        <p:nvPicPr>
          <p:cNvPr id="1026" name="Picture 2"/>
          <p:cNvPicPr>
            <a:picLocks noGrp="1" noChangeAspect="1" noChangeArrowheads="1"/>
          </p:cNvPicPr>
          <p:nvPr>
            <p:ph idx="1"/>
          </p:nvPr>
        </p:nvPicPr>
        <p:blipFill>
          <a:blip r:embed="rId2" cstate="print"/>
          <a:srcRect/>
          <a:stretch>
            <a:fillRect/>
          </a:stretch>
        </p:blipFill>
        <p:spPr bwMode="auto">
          <a:xfrm>
            <a:off x="548922" y="1600200"/>
            <a:ext cx="8046156" cy="452596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Come si svolge la lettura</a:t>
            </a:r>
            <a:br>
              <a:rPr lang="it-IT" b="1" dirty="0" smtClean="0"/>
            </a:br>
            <a:r>
              <a:rPr lang="it-IT" b="1" dirty="0" smtClean="0"/>
              <a:t> (Lettura come processo)</a:t>
            </a:r>
            <a:endParaRPr lang="it-IT" dirty="0"/>
          </a:p>
        </p:txBody>
      </p:sp>
      <p:sp>
        <p:nvSpPr>
          <p:cNvPr id="3" name="Segnaposto contenuto 2"/>
          <p:cNvSpPr>
            <a:spLocks noGrp="1"/>
          </p:cNvSpPr>
          <p:nvPr>
            <p:ph idx="1"/>
          </p:nvPr>
        </p:nvSpPr>
        <p:spPr/>
        <p:txBody>
          <a:bodyPr>
            <a:normAutofit/>
          </a:bodyPr>
          <a:lstStyle/>
          <a:p>
            <a:pPr>
              <a:buNone/>
            </a:pPr>
            <a:endParaRPr lang="it-IT" dirty="0" smtClean="0"/>
          </a:p>
          <a:p>
            <a:pPr>
              <a:buNone/>
            </a:pPr>
            <a:r>
              <a:rPr lang="it-IT" dirty="0" smtClean="0"/>
              <a:t>Osserviamo un lettore mentre legge</a:t>
            </a:r>
          </a:p>
          <a:p>
            <a:r>
              <a:rPr lang="it-IT" dirty="0" smtClean="0"/>
              <a:t>sembra che gli occhi scorrano lungo il rigo da sinistra a destra, con riallineamento a sinistra alla fine del rigo. </a:t>
            </a:r>
          </a:p>
          <a:p>
            <a:r>
              <a:rPr lang="it-IT" dirty="0" smtClean="0"/>
              <a:t>Ma osservando i movimenti oculari si vede che non procede in maniera continua e uniforme.</a:t>
            </a:r>
          </a:p>
          <a:p>
            <a:endParaRPr lang="it-IT" dirty="0"/>
          </a:p>
        </p:txBody>
      </p:sp>
      <p:sp>
        <p:nvSpPr>
          <p:cNvPr id="4" name="Segnaposto numero diapositiva 3"/>
          <p:cNvSpPr>
            <a:spLocks noGrp="1"/>
          </p:cNvSpPr>
          <p:nvPr>
            <p:ph type="sldNum" sz="quarter" idx="12"/>
          </p:nvPr>
        </p:nvSpPr>
        <p:spPr/>
        <p:txBody>
          <a:bodyPr/>
          <a:lstStyle/>
          <a:p>
            <a:fld id="{14A749AC-9422-4106-9CA5-7B146B3652AD}" type="slidenum">
              <a:rPr lang="it-IT" smtClean="0"/>
              <a:pPr/>
              <a:t>4</a:t>
            </a:fld>
            <a:endParaRPr lang="it-IT"/>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w="9525">
            <a:noFill/>
            <a:round/>
            <a:headEnd/>
            <a:tailEnd/>
          </a:ln>
          <a:effectLst/>
        </p:spPr>
        <p:txBody>
          <a:bodyPr lIns="0" tIns="0" rIns="0" bIns="0"/>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a:solidFill>
                  <a:srgbClr val="000000"/>
                </a:solidFill>
                <a:latin typeface="Arial" charset="0"/>
                <a:ea typeface="msgothic" charset="0"/>
                <a:cs typeface="msgothic" charset="0"/>
              </a:rPr>
              <a:t>Samples of the text read by the dyslexic and normally developing children matched for reading level. </a:t>
            </a:r>
          </a:p>
        </p:txBody>
      </p:sp>
      <p:pic>
        <p:nvPicPr>
          <p:cNvPr id="3074" name="Picture 2"/>
          <p:cNvPicPr>
            <a:picLocks noChangeAspect="1" noChangeArrowheads="1"/>
          </p:cNvPicPr>
          <p:nvPr/>
        </p:nvPicPr>
        <p:blipFill>
          <a:blip r:embed="rId3" cstate="print"/>
          <a:srcRect/>
          <a:stretch>
            <a:fillRect/>
          </a:stretch>
        </p:blipFill>
        <p:spPr bwMode="auto">
          <a:xfrm>
            <a:off x="2880" y="5943504"/>
            <a:ext cx="9106560" cy="943299"/>
          </a:xfrm>
          <a:prstGeom prst="rect">
            <a:avLst/>
          </a:prstGeom>
          <a:noFill/>
          <a:ln w="9525">
            <a:noFill/>
            <a:round/>
            <a:headEnd/>
            <a:tailEnd/>
          </a:ln>
          <a:effectLst/>
        </p:spPr>
      </p:pic>
      <p:pic>
        <p:nvPicPr>
          <p:cNvPr id="3075" name="Picture 3"/>
          <p:cNvPicPr>
            <a:picLocks noChangeAspect="1" noChangeArrowheads="1"/>
          </p:cNvPicPr>
          <p:nvPr/>
        </p:nvPicPr>
        <p:blipFill>
          <a:blip r:embed="rId4" cstate="print"/>
          <a:srcRect/>
          <a:stretch>
            <a:fillRect/>
          </a:stretch>
        </p:blipFill>
        <p:spPr bwMode="auto">
          <a:xfrm>
            <a:off x="671040" y="1352302"/>
            <a:ext cx="7804800" cy="4146195"/>
          </a:xfrm>
          <a:prstGeom prst="rect">
            <a:avLst/>
          </a:prstGeom>
          <a:noFill/>
          <a:ln w="9525">
            <a:noFill/>
            <a:round/>
            <a:headEnd/>
            <a:tailEnd/>
          </a:ln>
          <a:effectLst/>
        </p:spPr>
      </p:pic>
      <p:sp>
        <p:nvSpPr>
          <p:cNvPr id="3076" name="Text Box 4"/>
          <p:cNvSpPr txBox="1">
            <a:spLocks noChangeArrowheads="1"/>
          </p:cNvSpPr>
          <p:nvPr/>
        </p:nvSpPr>
        <p:spPr bwMode="auto">
          <a:xfrm>
            <a:off x="671040" y="5972308"/>
            <a:ext cx="3918240" cy="2318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Lst>
            </a:pPr>
            <a:r>
              <a:rPr lang="en-GB" sz="1100" b="1" dirty="0">
                <a:solidFill>
                  <a:srgbClr val="000000"/>
                </a:solidFill>
                <a:latin typeface="Arial" charset="0"/>
                <a:ea typeface="msgothic" charset="0"/>
                <a:cs typeface="msgothic" charset="0"/>
              </a:rPr>
              <a:t>Marco </a:t>
            </a:r>
            <a:r>
              <a:rPr lang="en-GB" sz="1100" b="1" dirty="0" err="1">
                <a:solidFill>
                  <a:srgbClr val="000000"/>
                </a:solidFill>
                <a:latin typeface="Arial" charset="0"/>
                <a:ea typeface="msgothic" charset="0"/>
                <a:cs typeface="msgothic" charset="0"/>
              </a:rPr>
              <a:t>Zorzi</a:t>
            </a:r>
            <a:r>
              <a:rPr lang="en-GB" sz="1100" b="1" dirty="0">
                <a:solidFill>
                  <a:srgbClr val="000000"/>
                </a:solidFill>
                <a:latin typeface="Arial" charset="0"/>
                <a:ea typeface="msgothic" charset="0"/>
                <a:cs typeface="msgothic" charset="0"/>
              </a:rPr>
              <a:t> et al. PNAS 2012;109:11455-11459</a:t>
            </a:r>
          </a:p>
        </p:txBody>
      </p:sp>
      <p:sp>
        <p:nvSpPr>
          <p:cNvPr id="3077" name="Text Box 5"/>
          <p:cNvSpPr txBox="1">
            <a:spLocks noChangeArrowheads="1"/>
          </p:cNvSpPr>
          <p:nvPr/>
        </p:nvSpPr>
        <p:spPr bwMode="auto">
          <a:xfrm>
            <a:off x="97920" y="6613175"/>
            <a:ext cx="4930560" cy="3470764"/>
          </a:xfrm>
          <a:prstGeom prst="rect">
            <a:avLst/>
          </a:prstGeom>
          <a:noFill/>
          <a:ln w="9525">
            <a:noFill/>
            <a:round/>
            <a:headEnd/>
            <a:tailEnd/>
          </a:ln>
          <a:effectLst/>
        </p:spPr>
        <p:txBody>
          <a:bodyPr lIns="0" tIns="0" rIns="0" bIns="0"/>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charset="0"/>
                <a:ea typeface="msgothic" charset="0"/>
                <a:cs typeface="msgothic" charset="0"/>
              </a:rPr>
              <a:t>©2012 by National Academy of Sciences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323528" y="1196752"/>
            <a:ext cx="8229600" cy="1143000"/>
          </a:xfrm>
        </p:spPr>
        <p:txBody>
          <a:bodyPr>
            <a:normAutofit fontScale="90000"/>
          </a:bodyPr>
          <a:lstStyle/>
          <a:p>
            <a:pPr algn="l"/>
            <a:r>
              <a:rPr lang="en-US" sz="3100" dirty="0" err="1" smtClean="0"/>
              <a:t>Marinus</a:t>
            </a:r>
            <a:r>
              <a:rPr lang="en-US" sz="3100" dirty="0" smtClean="0"/>
              <a:t>, E., </a:t>
            </a:r>
            <a:r>
              <a:rPr lang="en-US" sz="3100" dirty="0" err="1" smtClean="0"/>
              <a:t>Mostard</a:t>
            </a:r>
            <a:r>
              <a:rPr lang="en-US" sz="3100" dirty="0" smtClean="0"/>
              <a:t>, M., </a:t>
            </a:r>
            <a:r>
              <a:rPr lang="en-US" sz="3100" dirty="0" err="1" smtClean="0"/>
              <a:t>Segers</a:t>
            </a:r>
            <a:r>
              <a:rPr lang="en-US" sz="3100" dirty="0" smtClean="0"/>
              <a:t>, E., Schubert, T. M., </a:t>
            </a:r>
            <a:r>
              <a:rPr lang="en-US" sz="3100" dirty="0" err="1" smtClean="0"/>
              <a:t>Madelaine</a:t>
            </a:r>
            <a:r>
              <a:rPr lang="en-US" sz="3100" dirty="0" smtClean="0"/>
              <a:t>, A., &amp; </a:t>
            </a:r>
            <a:r>
              <a:rPr lang="en-US" sz="3100" dirty="0" err="1" smtClean="0"/>
              <a:t>Wheldall</a:t>
            </a:r>
            <a:r>
              <a:rPr lang="en-US" sz="3100" dirty="0" smtClean="0"/>
              <a:t>, K. (2016). A Special Font for People with Dyslexia: Does it Work and, if so, why?. </a:t>
            </a:r>
            <a:r>
              <a:rPr lang="it-IT" sz="3100" i="1" dirty="0" err="1" smtClean="0"/>
              <a:t>Dyslexia</a:t>
            </a:r>
            <a:r>
              <a:rPr lang="it-IT" sz="3100" dirty="0" smtClean="0"/>
              <a:t>, </a:t>
            </a:r>
            <a:r>
              <a:rPr lang="it-IT" sz="3100" i="1" dirty="0" smtClean="0"/>
              <a:t>22</a:t>
            </a:r>
            <a:r>
              <a:rPr lang="it-IT" sz="3100" dirty="0" smtClean="0"/>
              <a:t>(3), 233-244.</a:t>
            </a:r>
            <a:br>
              <a:rPr lang="it-IT" sz="3100" dirty="0" smtClean="0"/>
            </a:br>
            <a:endParaRPr lang="it-IT" dirty="0"/>
          </a:p>
        </p:txBody>
      </p:sp>
      <p:sp>
        <p:nvSpPr>
          <p:cNvPr id="5" name="Segnaposto contenuto 4"/>
          <p:cNvSpPr>
            <a:spLocks noGrp="1"/>
          </p:cNvSpPr>
          <p:nvPr>
            <p:ph idx="1"/>
          </p:nvPr>
        </p:nvSpPr>
        <p:spPr>
          <a:xfrm>
            <a:off x="467544" y="2332037"/>
            <a:ext cx="8229600" cy="4525963"/>
          </a:xfrm>
        </p:spPr>
        <p:txBody>
          <a:bodyPr>
            <a:normAutofit lnSpcReduction="10000"/>
          </a:bodyPr>
          <a:lstStyle/>
          <a:p>
            <a:r>
              <a:rPr lang="en-US" dirty="0" smtClean="0"/>
              <a:t>In </a:t>
            </a:r>
            <a:r>
              <a:rPr lang="en-US" dirty="0" smtClean="0"/>
              <a:t>2008 Christian Boer, a Dutch artist, developed a special font (“</a:t>
            </a:r>
            <a:r>
              <a:rPr lang="en-US" dirty="0" err="1" smtClean="0"/>
              <a:t>Dyslexie</a:t>
            </a:r>
            <a:r>
              <a:rPr lang="en-US" dirty="0" smtClean="0"/>
              <a:t>”) to facilitate reading in children and adults with dyslexia.</a:t>
            </a:r>
            <a:endParaRPr lang="it-IT" dirty="0" smtClean="0"/>
          </a:p>
          <a:p>
            <a:r>
              <a:rPr lang="en-US" dirty="0" smtClean="0"/>
              <a:t> The font has received a lot of media attention worldwide (e.g., TheGuardian.com, Slate.com, TheAtlantic.com, USA Today, and io9.com). </a:t>
            </a:r>
            <a:endParaRPr lang="it-IT" dirty="0" smtClean="0"/>
          </a:p>
          <a:p>
            <a:r>
              <a:rPr lang="en-US" dirty="0" smtClean="0"/>
              <a:t>Interestingly, there is </a:t>
            </a:r>
            <a:r>
              <a:rPr lang="en-US" u="sng" dirty="0" smtClean="0"/>
              <a:t>barely any empirical evidence</a:t>
            </a:r>
            <a:r>
              <a:rPr lang="en-US" dirty="0" smtClean="0"/>
              <a:t> for the efficacy of </a:t>
            </a:r>
            <a:r>
              <a:rPr lang="en-US" dirty="0" err="1" smtClean="0"/>
              <a:t>Dyslexie</a:t>
            </a:r>
            <a:r>
              <a:rPr lang="en-US" dirty="0" smtClean="0"/>
              <a:t>. </a:t>
            </a:r>
            <a:endParaRPr lang="it-IT" dirty="0" smtClean="0"/>
          </a:p>
          <a:p>
            <a:endParaRPr lang="it-IT" dirty="0"/>
          </a:p>
        </p:txBody>
      </p:sp>
      <p:sp>
        <p:nvSpPr>
          <p:cNvPr id="2" name="Segnaposto numero diapositiva 1"/>
          <p:cNvSpPr>
            <a:spLocks noGrp="1"/>
          </p:cNvSpPr>
          <p:nvPr>
            <p:ph type="sldNum" sz="quarter" idx="12"/>
          </p:nvPr>
        </p:nvSpPr>
        <p:spPr/>
        <p:txBody>
          <a:bodyPr/>
          <a:lstStyle/>
          <a:p>
            <a:fld id="{14A749AC-9422-4106-9CA5-7B146B3652AD}" type="slidenum">
              <a:rPr lang="it-IT" smtClean="0"/>
              <a:pPr/>
              <a:t>41</a:t>
            </a:fld>
            <a:endParaRPr lang="it-IT"/>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endParaRPr lang="it-IT"/>
          </a:p>
        </p:txBody>
      </p:sp>
      <p:sp>
        <p:nvSpPr>
          <p:cNvPr id="2" name="Segnaposto numero diapositiva 1"/>
          <p:cNvSpPr>
            <a:spLocks noGrp="1"/>
          </p:cNvSpPr>
          <p:nvPr>
            <p:ph type="sldNum" sz="quarter" idx="12"/>
          </p:nvPr>
        </p:nvSpPr>
        <p:spPr/>
        <p:txBody>
          <a:bodyPr/>
          <a:lstStyle/>
          <a:p>
            <a:fld id="{14A749AC-9422-4106-9CA5-7B146B3652AD}" type="slidenum">
              <a:rPr lang="it-IT" smtClean="0"/>
              <a:pPr/>
              <a:t>42</a:t>
            </a:fld>
            <a:endParaRPr lang="it-IT"/>
          </a:p>
        </p:txBody>
      </p:sp>
      <p:pic>
        <p:nvPicPr>
          <p:cNvPr id="5" name="Picture 1"/>
          <p:cNvPicPr>
            <a:picLocks noGrp="1"/>
          </p:cNvPicPr>
          <p:nvPr>
            <p:ph idx="1"/>
          </p:nvPr>
        </p:nvPicPr>
        <p:blipFill>
          <a:blip r:embed="rId2" cstate="print">
            <a:extLst>
              <a:ext uri="{28A0092B-C50C-407E-A947-70E740481C1C}">
                <a14:useLocalDpi xmlns="" xmlns:wpc="http://schemas.microsoft.com/office/word/2010/wordprocessingCanvas" xmlns:cx="http://schemas.microsoft.com/office/drawing/2014/chartex"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39552" y="1844824"/>
            <a:ext cx="4608512" cy="1800200"/>
          </a:xfrm>
          <a:prstGeom prst="rect">
            <a:avLst/>
          </a:prstGeom>
          <a:noFill/>
          <a:ln>
            <a:noFill/>
          </a:ln>
        </p:spPr>
      </p:pic>
      <p:pic>
        <p:nvPicPr>
          <p:cNvPr id="6" name="Picture 2"/>
          <p:cNvPicPr/>
          <p:nvPr/>
        </p:nvPicPr>
        <p:blipFill>
          <a:blip r:embed="rId3" cstate="print">
            <a:extLst>
              <a:ext uri="{28A0092B-C50C-407E-A947-70E740481C1C}">
                <a14:useLocalDpi xmlns="" xmlns:wpc="http://schemas.microsoft.com/office/word/2010/wordprocessingCanvas" xmlns:cx="http://schemas.microsoft.com/office/drawing/2014/chartex"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267744" y="4149080"/>
            <a:ext cx="5124450" cy="21621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1800" dirty="0" smtClean="0">
                <a:hlinkClick r:id="rId2"/>
              </a:rPr>
              <a:t>http://www.magnetofono.it/streaming/</a:t>
            </a:r>
            <a:r>
              <a:rPr lang="it-IT" sz="1800" dirty="0" err="1" smtClean="0">
                <a:hlinkClick r:id="rId2"/>
              </a:rPr>
              <a:t>elettronicaanalogica_tenti</a:t>
            </a:r>
            <a:r>
              <a:rPr lang="it-IT" sz="1800" smtClean="0">
                <a:hlinkClick r:id="rId2"/>
              </a:rPr>
              <a:t>/</a:t>
            </a:r>
            <a:r>
              <a:rPr lang="it-IT" sz="1800" smtClean="0"/>
              <a:t/>
            </a:r>
            <a:br>
              <a:rPr lang="it-IT" sz="1800" smtClean="0"/>
            </a:br>
            <a:r>
              <a:rPr lang="it-IT" sz="1800" smtClean="0"/>
              <a:t>servizi di sottotitolazione a favore di utenti disabili e affetti da DSA. </a:t>
            </a:r>
            <a:br>
              <a:rPr lang="it-IT" sz="1800" smtClean="0"/>
            </a:br>
            <a:endParaRPr lang="it-IT" sz="1800" dirty="0"/>
          </a:p>
        </p:txBody>
      </p:sp>
      <p:sp>
        <p:nvSpPr>
          <p:cNvPr id="4" name="Segnaposto numero diapositiva 3"/>
          <p:cNvSpPr>
            <a:spLocks noGrp="1"/>
          </p:cNvSpPr>
          <p:nvPr>
            <p:ph type="sldNum" sz="quarter" idx="12"/>
          </p:nvPr>
        </p:nvSpPr>
        <p:spPr/>
        <p:txBody>
          <a:bodyPr/>
          <a:lstStyle/>
          <a:p>
            <a:fld id="{14A749AC-9422-4106-9CA5-7B146B3652AD}" type="slidenum">
              <a:rPr lang="it-IT" smtClean="0"/>
              <a:pPr/>
              <a:t>43</a:t>
            </a:fld>
            <a:endParaRPr lang="it-IT"/>
          </a:p>
        </p:txBody>
      </p:sp>
      <p:pic>
        <p:nvPicPr>
          <p:cNvPr id="1026" name="Picture 2"/>
          <p:cNvPicPr>
            <a:picLocks noGrp="1" noChangeAspect="1" noChangeArrowheads="1"/>
          </p:cNvPicPr>
          <p:nvPr>
            <p:ph idx="1"/>
          </p:nvPr>
        </p:nvPicPr>
        <p:blipFill>
          <a:blip r:embed="rId3" cstate="print"/>
          <a:srcRect/>
          <a:stretch>
            <a:fillRect/>
          </a:stretch>
        </p:blipFill>
        <p:spPr bwMode="auto">
          <a:xfrm>
            <a:off x="548922" y="1600200"/>
            <a:ext cx="8046156" cy="4525963"/>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14A749AC-9422-4106-9CA5-7B146B3652AD}" type="slidenum">
              <a:rPr lang="it-IT" smtClean="0"/>
              <a:pPr/>
              <a:t>44</a:t>
            </a:fld>
            <a:endParaRPr lang="it-IT"/>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l"/>
            <a:r>
              <a:rPr lang="it-IT" b="1" dirty="0" smtClean="0"/>
              <a:t> Il tracciamento dei movimenti oculari - </a:t>
            </a:r>
            <a:r>
              <a:rPr lang="it-IT" b="1" dirty="0" err="1" smtClean="0"/>
              <a:t>Eye</a:t>
            </a:r>
            <a:r>
              <a:rPr lang="it-IT" b="1" dirty="0" smtClean="0"/>
              <a:t> </a:t>
            </a:r>
            <a:r>
              <a:rPr lang="it-IT" b="1" dirty="0" err="1" smtClean="0"/>
              <a:t>tracking</a:t>
            </a:r>
            <a:r>
              <a:rPr lang="it-IT" dirty="0" smtClean="0"/>
              <a:t/>
            </a:r>
            <a:br>
              <a:rPr lang="it-IT" dirty="0" smtClean="0"/>
            </a:br>
            <a:endParaRPr lang="it-IT" dirty="0"/>
          </a:p>
        </p:txBody>
      </p:sp>
      <p:sp>
        <p:nvSpPr>
          <p:cNvPr id="4" name="Segnaposto numero diapositiva 3"/>
          <p:cNvSpPr>
            <a:spLocks noGrp="1"/>
          </p:cNvSpPr>
          <p:nvPr>
            <p:ph type="sldNum" sz="quarter" idx="12"/>
          </p:nvPr>
        </p:nvSpPr>
        <p:spPr/>
        <p:txBody>
          <a:bodyPr/>
          <a:lstStyle/>
          <a:p>
            <a:fld id="{14A749AC-9422-4106-9CA5-7B146B3652AD}" type="slidenum">
              <a:rPr lang="it-IT" smtClean="0"/>
              <a:pPr/>
              <a:t>5</a:t>
            </a:fld>
            <a:endParaRPr lang="it-IT"/>
          </a:p>
        </p:txBody>
      </p:sp>
      <p:pic>
        <p:nvPicPr>
          <p:cNvPr id="5" name="Segnaposto contenuto 4"/>
          <p:cNvPicPr>
            <a:picLocks noGrp="1"/>
          </p:cNvPicPr>
          <p:nvPr>
            <p:ph idx="1"/>
          </p:nvPr>
        </p:nvPicPr>
        <p:blipFill>
          <a:blip r:embed="rId2" cstate="print"/>
          <a:srcRect/>
          <a:stretch>
            <a:fillRect/>
          </a:stretch>
        </p:blipFill>
        <p:spPr bwMode="auto">
          <a:xfrm>
            <a:off x="571472" y="2000240"/>
            <a:ext cx="3810000" cy="3305175"/>
          </a:xfrm>
          <a:prstGeom prst="rect">
            <a:avLst/>
          </a:prstGeom>
          <a:noFill/>
          <a:ln w="9525">
            <a:noFill/>
            <a:miter lim="800000"/>
            <a:headEnd/>
            <a:tailEnd/>
          </a:ln>
        </p:spPr>
      </p:pic>
      <p:pic>
        <p:nvPicPr>
          <p:cNvPr id="6" name="Immagine 5"/>
          <p:cNvPicPr/>
          <p:nvPr/>
        </p:nvPicPr>
        <p:blipFill>
          <a:blip r:embed="rId3" cstate="print"/>
          <a:srcRect/>
          <a:stretch>
            <a:fillRect/>
          </a:stretch>
        </p:blipFill>
        <p:spPr bwMode="auto">
          <a:xfrm>
            <a:off x="5076056" y="836712"/>
            <a:ext cx="3299004" cy="2376264"/>
          </a:xfrm>
          <a:prstGeom prst="rect">
            <a:avLst/>
          </a:prstGeom>
          <a:noFill/>
          <a:ln w="9525">
            <a:noFill/>
            <a:miter lim="800000"/>
            <a:headEnd/>
            <a:tailEnd/>
          </a:ln>
        </p:spPr>
      </p:pic>
      <p:sp>
        <p:nvSpPr>
          <p:cNvPr id="7" name="CasellaDiTesto 6"/>
          <p:cNvSpPr txBox="1"/>
          <p:nvPr/>
        </p:nvSpPr>
        <p:spPr>
          <a:xfrm>
            <a:off x="714348" y="5715016"/>
            <a:ext cx="6143668" cy="923330"/>
          </a:xfrm>
          <a:prstGeom prst="rect">
            <a:avLst/>
          </a:prstGeom>
          <a:noFill/>
        </p:spPr>
        <p:txBody>
          <a:bodyPr wrap="square" rtlCol="0">
            <a:spAutoFit/>
          </a:bodyPr>
          <a:lstStyle/>
          <a:p>
            <a:r>
              <a:rPr lang="it-IT" dirty="0" smtClean="0"/>
              <a:t>Laboratorio di </a:t>
            </a:r>
            <a:r>
              <a:rPr lang="it-IT" dirty="0" err="1" smtClean="0"/>
              <a:t>Eye</a:t>
            </a:r>
            <a:r>
              <a:rPr lang="it-IT" dirty="0" smtClean="0"/>
              <a:t> </a:t>
            </a:r>
            <a:r>
              <a:rPr lang="it-IT" dirty="0" err="1" smtClean="0"/>
              <a:t>tracking</a:t>
            </a:r>
            <a:r>
              <a:rPr lang="it-IT" dirty="0" smtClean="0"/>
              <a:t> al MPI - Max </a:t>
            </a:r>
            <a:r>
              <a:rPr lang="it-IT" dirty="0" err="1" smtClean="0"/>
              <a:t>Planck</a:t>
            </a:r>
            <a:r>
              <a:rPr lang="it-IT" dirty="0" smtClean="0"/>
              <a:t> </a:t>
            </a:r>
            <a:r>
              <a:rPr lang="it-IT" dirty="0" err="1" smtClean="0"/>
              <a:t>Institute</a:t>
            </a:r>
            <a:r>
              <a:rPr lang="it-IT" dirty="0" smtClean="0"/>
              <a:t>.</a:t>
            </a:r>
            <a:endParaRPr lang="it-IT" u="sng" dirty="0" smtClean="0">
              <a:hlinkClick r:id="rId4"/>
            </a:endParaRPr>
          </a:p>
          <a:p>
            <a:r>
              <a:rPr lang="it-IT" u="sng" dirty="0" smtClean="0">
                <a:hlinkClick r:id="rId4"/>
              </a:rPr>
              <a:t>http://www.mpi.nl/world/</a:t>
            </a:r>
            <a:r>
              <a:rPr lang="it-IT" u="sng" dirty="0" err="1" smtClean="0">
                <a:hlinkClick r:id="rId4"/>
              </a:rPr>
              <a:t>tg</a:t>
            </a:r>
            <a:r>
              <a:rPr lang="it-IT" u="sng" dirty="0" smtClean="0">
                <a:hlinkClick r:id="rId4"/>
              </a:rPr>
              <a:t>/</a:t>
            </a:r>
            <a:r>
              <a:rPr lang="it-IT" u="sng" dirty="0" err="1" smtClean="0">
                <a:hlinkClick r:id="rId4"/>
              </a:rPr>
              <a:t>eye-tracking</a:t>
            </a:r>
            <a:r>
              <a:rPr lang="it-IT" u="sng" dirty="0" smtClean="0">
                <a:hlinkClick r:id="rId4"/>
              </a:rPr>
              <a:t>/</a:t>
            </a:r>
            <a:r>
              <a:rPr lang="it-IT" u="sng" dirty="0" err="1" smtClean="0">
                <a:hlinkClick r:id="rId4"/>
              </a:rPr>
              <a:t>eye-tracking.html</a:t>
            </a:r>
            <a:endParaRPr lang="it-IT" dirty="0" smtClean="0"/>
          </a:p>
          <a:p>
            <a:endParaRPr lang="it-IT" dirty="0"/>
          </a:p>
        </p:txBody>
      </p:sp>
      <p:pic>
        <p:nvPicPr>
          <p:cNvPr id="8" name="Immagine 7"/>
          <p:cNvPicPr/>
          <p:nvPr/>
        </p:nvPicPr>
        <p:blipFill>
          <a:blip r:embed="rId5" cstate="print"/>
          <a:srcRect/>
          <a:stretch>
            <a:fillRect/>
          </a:stretch>
        </p:blipFill>
        <p:spPr bwMode="auto">
          <a:xfrm>
            <a:off x="5364088" y="3212976"/>
            <a:ext cx="3168352" cy="2520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Eye</a:t>
            </a:r>
            <a:r>
              <a:rPr lang="it-IT" dirty="0" smtClean="0"/>
              <a:t> </a:t>
            </a:r>
            <a:r>
              <a:rPr lang="it-IT" dirty="0" err="1" smtClean="0"/>
              <a:t>tracking</a:t>
            </a:r>
            <a:endParaRPr lang="it-IT" dirty="0"/>
          </a:p>
        </p:txBody>
      </p:sp>
      <p:sp>
        <p:nvSpPr>
          <p:cNvPr id="3" name="Segnaposto contenuto 2"/>
          <p:cNvSpPr>
            <a:spLocks noGrp="1"/>
          </p:cNvSpPr>
          <p:nvPr>
            <p:ph idx="1"/>
          </p:nvPr>
        </p:nvSpPr>
        <p:spPr/>
        <p:txBody>
          <a:bodyPr/>
          <a:lstStyle/>
          <a:p>
            <a:pPr>
              <a:buNone/>
            </a:pPr>
            <a:r>
              <a:rPr lang="it-IT" dirty="0" smtClean="0"/>
              <a:t>Usa due parametri principali:</a:t>
            </a:r>
          </a:p>
          <a:p>
            <a:pPr>
              <a:buNone/>
            </a:pPr>
            <a:endParaRPr lang="it-IT" dirty="0" smtClean="0"/>
          </a:p>
          <a:p>
            <a:r>
              <a:rPr lang="it-IT" b="1" dirty="0" smtClean="0"/>
              <a:t> Il collocamento</a:t>
            </a:r>
            <a:r>
              <a:rPr lang="it-IT" dirty="0" smtClean="0"/>
              <a:t> delle fissazioni</a:t>
            </a:r>
          </a:p>
          <a:p>
            <a:r>
              <a:rPr lang="it-IT" b="1" dirty="0" smtClean="0"/>
              <a:t>La durata</a:t>
            </a:r>
            <a:r>
              <a:rPr lang="it-IT" dirty="0" smtClean="0"/>
              <a:t> delle fissazioni.</a:t>
            </a:r>
          </a:p>
          <a:p>
            <a:endParaRPr lang="it-IT" dirty="0" smtClean="0"/>
          </a:p>
          <a:p>
            <a:pPr>
              <a:buNone/>
            </a:pPr>
            <a:r>
              <a:rPr lang="it-IT" dirty="0" smtClean="0"/>
              <a:t>Misuriamo se un lettore guarda (fissa) una parola e quanto a lungo lo fa.</a:t>
            </a:r>
          </a:p>
          <a:p>
            <a:endParaRPr lang="it-IT" dirty="0"/>
          </a:p>
        </p:txBody>
      </p:sp>
      <p:sp>
        <p:nvSpPr>
          <p:cNvPr id="4" name="Segnaposto numero diapositiva 3"/>
          <p:cNvSpPr>
            <a:spLocks noGrp="1"/>
          </p:cNvSpPr>
          <p:nvPr>
            <p:ph type="sldNum" sz="quarter" idx="12"/>
          </p:nvPr>
        </p:nvSpPr>
        <p:spPr/>
        <p:txBody>
          <a:bodyPr/>
          <a:lstStyle/>
          <a:p>
            <a:fld id="{14A749AC-9422-4106-9CA5-7B146B3652AD}" type="slidenum">
              <a:rPr lang="it-IT" smtClean="0"/>
              <a:pPr/>
              <a:t>6</a:t>
            </a:fld>
            <a:endParaRPr lang="it-IT"/>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Eye</a:t>
            </a:r>
            <a:r>
              <a:rPr lang="it-IT" dirty="0" smtClean="0"/>
              <a:t> </a:t>
            </a:r>
            <a:r>
              <a:rPr lang="it-IT" dirty="0" err="1" smtClean="0"/>
              <a:t>tracking</a:t>
            </a:r>
            <a:endParaRPr lang="it-IT" dirty="0"/>
          </a:p>
        </p:txBody>
      </p:sp>
      <p:sp>
        <p:nvSpPr>
          <p:cNvPr id="3" name="Segnaposto contenuto 2"/>
          <p:cNvSpPr>
            <a:spLocks noGrp="1"/>
          </p:cNvSpPr>
          <p:nvPr>
            <p:ph idx="1"/>
          </p:nvPr>
        </p:nvSpPr>
        <p:spPr/>
        <p:txBody>
          <a:bodyPr>
            <a:normAutofit/>
          </a:bodyPr>
          <a:lstStyle/>
          <a:p>
            <a:pPr>
              <a:buNone/>
            </a:pPr>
            <a:r>
              <a:rPr lang="it-IT" dirty="0" smtClean="0"/>
              <a:t>Gli occhi alternano:</a:t>
            </a:r>
          </a:p>
          <a:p>
            <a:r>
              <a:rPr lang="it-IT" dirty="0" smtClean="0"/>
              <a:t>periodi di fissazione (100-500 millisecondi) </a:t>
            </a:r>
          </a:p>
          <a:p>
            <a:r>
              <a:rPr lang="it-IT" dirty="0" smtClean="0"/>
              <a:t> movimenti rapidi  (</a:t>
            </a:r>
            <a:r>
              <a:rPr lang="it-IT" dirty="0" err="1" smtClean="0"/>
              <a:t>saccadici</a:t>
            </a:r>
            <a:r>
              <a:rPr lang="it-IT" dirty="0" smtClean="0"/>
              <a:t>) ogni 5-9 caratteri del testo. </a:t>
            </a:r>
          </a:p>
          <a:p>
            <a:pPr>
              <a:buNone/>
            </a:pPr>
            <a:r>
              <a:rPr lang="it-IT" dirty="0" smtClean="0"/>
              <a:t> I movimenti durano 15-40 ms e trasportano gli occhi da un punto di fissazione al prossimo.</a:t>
            </a:r>
          </a:p>
          <a:p>
            <a:r>
              <a:rPr lang="it-IT" dirty="0" smtClean="0"/>
              <a:t> Durante il movimento non si ricavano informazioni dalla pagina.</a:t>
            </a:r>
          </a:p>
          <a:p>
            <a:endParaRPr lang="it-IT" dirty="0"/>
          </a:p>
        </p:txBody>
      </p:sp>
      <p:sp>
        <p:nvSpPr>
          <p:cNvPr id="4" name="Segnaposto numero diapositiva 3"/>
          <p:cNvSpPr>
            <a:spLocks noGrp="1"/>
          </p:cNvSpPr>
          <p:nvPr>
            <p:ph type="sldNum" sz="quarter" idx="12"/>
          </p:nvPr>
        </p:nvSpPr>
        <p:spPr/>
        <p:txBody>
          <a:bodyPr/>
          <a:lstStyle/>
          <a:p>
            <a:fld id="{14A749AC-9422-4106-9CA5-7B146B3652AD}" type="slidenum">
              <a:rPr lang="it-IT" smtClean="0"/>
              <a:pPr/>
              <a:t>7</a:t>
            </a:fld>
            <a:endParaRPr lang="it-IT"/>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Eye</a:t>
            </a:r>
            <a:r>
              <a:rPr lang="it-IT" dirty="0" smtClean="0"/>
              <a:t> </a:t>
            </a:r>
            <a:r>
              <a:rPr lang="it-IT" dirty="0" err="1" smtClean="0"/>
              <a:t>tracking</a:t>
            </a:r>
            <a:r>
              <a:rPr lang="it-IT" dirty="0" smtClean="0"/>
              <a:t> - lettura</a:t>
            </a:r>
            <a:endParaRPr lang="it-IT" dirty="0"/>
          </a:p>
        </p:txBody>
      </p:sp>
      <p:sp>
        <p:nvSpPr>
          <p:cNvPr id="3" name="Segnaposto contenuto 2"/>
          <p:cNvSpPr>
            <a:spLocks noGrp="1"/>
          </p:cNvSpPr>
          <p:nvPr>
            <p:ph idx="1"/>
          </p:nvPr>
        </p:nvSpPr>
        <p:spPr/>
        <p:txBody>
          <a:bodyPr>
            <a:normAutofit/>
          </a:bodyPr>
          <a:lstStyle/>
          <a:p>
            <a:pPr>
              <a:buNone/>
            </a:pPr>
            <a:r>
              <a:rPr lang="it-IT" dirty="0" smtClean="0"/>
              <a:t>Il movimento è usualmente da sinistra a destra, ma non sempre. </a:t>
            </a:r>
          </a:p>
          <a:p>
            <a:r>
              <a:rPr lang="it-IT" dirty="0" smtClean="0"/>
              <a:t>passaggi di ritorno: che portano il lettore dalla fine della linea all'inizio della prossima.</a:t>
            </a:r>
          </a:p>
          <a:p>
            <a:r>
              <a:rPr lang="it-IT" dirty="0" smtClean="0"/>
              <a:t>Regressioni all’indietro: piccole (nella stessa parola) lunghe (alcune parole o frasi indietro).</a:t>
            </a:r>
          </a:p>
          <a:p>
            <a:endParaRPr lang="it-IT" dirty="0"/>
          </a:p>
        </p:txBody>
      </p:sp>
      <p:sp>
        <p:nvSpPr>
          <p:cNvPr id="4" name="Segnaposto numero diapositiva 3"/>
          <p:cNvSpPr>
            <a:spLocks noGrp="1"/>
          </p:cNvSpPr>
          <p:nvPr>
            <p:ph type="sldNum" sz="quarter" idx="12"/>
          </p:nvPr>
        </p:nvSpPr>
        <p:spPr/>
        <p:txBody>
          <a:bodyPr/>
          <a:lstStyle/>
          <a:p>
            <a:fld id="{14A749AC-9422-4106-9CA5-7B146B3652AD}" type="slidenum">
              <a:rPr lang="it-IT" smtClean="0"/>
              <a:pPr/>
              <a:t>8</a:t>
            </a:fld>
            <a:endParaRPr lang="it-IT"/>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dirty="0" smtClean="0"/>
              <a:t>Due protocolli</a:t>
            </a:r>
            <a:endParaRPr lang="it-IT" dirty="0"/>
          </a:p>
        </p:txBody>
      </p:sp>
      <p:sp>
        <p:nvSpPr>
          <p:cNvPr id="4" name="Segnaposto numero diapositiva 3"/>
          <p:cNvSpPr>
            <a:spLocks noGrp="1"/>
          </p:cNvSpPr>
          <p:nvPr>
            <p:ph type="sldNum" sz="quarter" idx="12"/>
          </p:nvPr>
        </p:nvSpPr>
        <p:spPr/>
        <p:txBody>
          <a:bodyPr/>
          <a:lstStyle/>
          <a:p>
            <a:fld id="{14A749AC-9422-4106-9CA5-7B146B3652AD}" type="slidenum">
              <a:rPr lang="it-IT" smtClean="0"/>
              <a:pPr/>
              <a:t>9</a:t>
            </a:fld>
            <a:endParaRPr lang="it-IT"/>
          </a:p>
        </p:txBody>
      </p:sp>
      <p:pic>
        <p:nvPicPr>
          <p:cNvPr id="5" name="Segnaposto contenuto 4" descr="C:\Users\gisella\AppData\Local\Microsoft\Windows\Temporary Internet Files\Content.Word\debeni2.jpg"/>
          <p:cNvPicPr>
            <a:picLocks noGrp="1"/>
          </p:cNvPicPr>
          <p:nvPr>
            <p:ph idx="1"/>
          </p:nvPr>
        </p:nvPicPr>
        <p:blipFill>
          <a:blip r:embed="rId2" cstate="print"/>
          <a:srcRect/>
          <a:stretch>
            <a:fillRect/>
          </a:stretch>
        </p:blipFill>
        <p:spPr bwMode="auto">
          <a:xfrm>
            <a:off x="0" y="1700808"/>
            <a:ext cx="6804248" cy="4574312"/>
          </a:xfrm>
          <a:prstGeom prst="rect">
            <a:avLst/>
          </a:prstGeom>
          <a:noFill/>
          <a:ln w="9525">
            <a:noFill/>
            <a:miter lim="800000"/>
            <a:headEnd/>
            <a:tailEnd/>
          </a:ln>
        </p:spPr>
      </p:pic>
      <p:sp>
        <p:nvSpPr>
          <p:cNvPr id="6" name="Segnaposto contenuto 2"/>
          <p:cNvSpPr txBox="1">
            <a:spLocks/>
          </p:cNvSpPr>
          <p:nvPr/>
        </p:nvSpPr>
        <p:spPr>
          <a:xfrm>
            <a:off x="6444208" y="260648"/>
            <a:ext cx="2699792" cy="6408712"/>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3200" b="0" i="0" u="none" strike="noStrike" kern="1200" cap="none" spc="0" normalizeH="0" baseline="0" noProof="0" dirty="0" smtClean="0">
                <a:ln>
                  <a:noFill/>
                </a:ln>
                <a:solidFill>
                  <a:schemeClr val="tx1"/>
                </a:solidFill>
                <a:effectLst/>
                <a:uLnTx/>
                <a:uFillTx/>
                <a:latin typeface="+mn-lt"/>
                <a:ea typeface="+mn-ea"/>
                <a:cs typeface="+mn-cs"/>
              </a:rPr>
              <a:t>Il lettore poco abile: più fissazioni, di durata maggiore e molto irregolari nell’ordine.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it-IT"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3200" b="0" i="0" u="none" strike="noStrike" kern="1200" cap="none" spc="0" normalizeH="0" baseline="0" noProof="0" dirty="0" smtClean="0">
                <a:ln>
                  <a:noFill/>
                </a:ln>
                <a:solidFill>
                  <a:schemeClr val="tx1"/>
                </a:solidFill>
                <a:effectLst/>
                <a:uLnTx/>
                <a:uFillTx/>
                <a:latin typeface="+mn-lt"/>
                <a:ea typeface="+mn-ea"/>
                <a:cs typeface="+mn-cs"/>
              </a:rPr>
              <a:t>Ma ogni lettore può aver bisogno di compiere delle regressioni;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3200" b="0" i="0" u="none" strike="noStrike" kern="1200" cap="none" spc="0" normalizeH="0" baseline="0" noProof="0" dirty="0" smtClean="0">
                <a:ln>
                  <a:noFill/>
                </a:ln>
                <a:solidFill>
                  <a:schemeClr val="tx1"/>
                </a:solidFill>
                <a:effectLst/>
                <a:uLnTx/>
                <a:uFillTx/>
                <a:latin typeface="+mn-lt"/>
                <a:ea typeface="+mn-ea"/>
                <a:cs typeface="+mn-cs"/>
              </a:rPr>
              <a:t>quando ci rendiamo conto di non capire torniamo sui punti già letti per riesaminare il testo.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it-IT"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1153</TotalTime>
  <Words>1651</Words>
  <Application>Microsoft Office PowerPoint</Application>
  <PresentationFormat>Presentazione su schermo (4:3)</PresentationFormat>
  <Paragraphs>257</Paragraphs>
  <Slides>44</Slides>
  <Notes>2</Notes>
  <HiddenSlides>0</HiddenSlides>
  <MMClips>0</MMClips>
  <ScaleCrop>false</ScaleCrop>
  <HeadingPairs>
    <vt:vector size="4" baseType="variant">
      <vt:variant>
        <vt:lpstr>Tema</vt:lpstr>
      </vt:variant>
      <vt:variant>
        <vt:i4>1</vt:i4>
      </vt:variant>
      <vt:variant>
        <vt:lpstr>Titoli diapositive</vt:lpstr>
      </vt:variant>
      <vt:variant>
        <vt:i4>44</vt:i4>
      </vt:variant>
    </vt:vector>
  </HeadingPairs>
  <TitlesOfParts>
    <vt:vector size="45" baseType="lpstr">
      <vt:lpstr>Tema di Office</vt:lpstr>
      <vt:lpstr>Abilità di lettura: parte prima (lettura strumentale)</vt:lpstr>
      <vt:lpstr>Si  parla di lettura per intendere: </vt:lpstr>
      <vt:lpstr>decodifica ≠ comprensione</vt:lpstr>
      <vt:lpstr>Come si svolge la lettura  (Lettura come processo)</vt:lpstr>
      <vt:lpstr> Il tracciamento dei movimenti oculari - Eye tracking </vt:lpstr>
      <vt:lpstr>Eye tracking</vt:lpstr>
      <vt:lpstr>Eye tracking</vt:lpstr>
      <vt:lpstr>Eye tracking - lettura</vt:lpstr>
      <vt:lpstr>Due protocolli</vt:lpstr>
      <vt:lpstr>La scelta dei punti di fissazione non è casuale </vt:lpstr>
      <vt:lpstr>Eye tracking</vt:lpstr>
      <vt:lpstr>LETTURA STRUMENTALE</vt:lpstr>
      <vt:lpstr>Fasi di acquisizione della lettoscrittura (modello di Uta Frith, 1985) </vt:lpstr>
      <vt:lpstr>Logografico  (parole come disegno) </vt:lpstr>
      <vt:lpstr>Alfabetico (lettera per lettera)</vt:lpstr>
      <vt:lpstr>Stadio ortografico (analisi per unità ortografiche) </vt:lpstr>
      <vt:lpstr>Stadio lessicale (parola come unità dotata di significato) </vt:lpstr>
      <vt:lpstr>Per chiarire: </vt:lpstr>
      <vt:lpstr>esempi</vt:lpstr>
      <vt:lpstr>LETTURA STRUMENTALE ( NEL LETTORE ESPERTO )  </vt:lpstr>
      <vt:lpstr>Esempio: </vt:lpstr>
      <vt:lpstr>Via fonologica/lessicale</vt:lpstr>
      <vt:lpstr>Ferreiro, Emilia,  What is written in a written sentence? A developmental answer, Journal of Education. vol. 160. (Fall 1978), pp. 25-39 </vt:lpstr>
      <vt:lpstr>Diapositiva 24</vt:lpstr>
      <vt:lpstr> </vt:lpstr>
      <vt:lpstr>Disturbi lettura, Dislessia</vt:lpstr>
      <vt:lpstr>Diapositiva 27</vt:lpstr>
      <vt:lpstr>Diapositiva 28</vt:lpstr>
      <vt:lpstr>http://www.assolodsavallecamonica.it/caratteri-ad-alta-leggibilita-per-i-dsa/ </vt:lpstr>
      <vt:lpstr>Diapositiva 30</vt:lpstr>
      <vt:lpstr>Diapositiva 31</vt:lpstr>
      <vt:lpstr>Diapositiva 32</vt:lpstr>
      <vt:lpstr>E dopo?</vt:lpstr>
      <vt:lpstr>Tressoldi: con quali prove si valuta l’efficienza della fase alfabetica  e di quella lessicale? </vt:lpstr>
      <vt:lpstr>Diapositiva 35</vt:lpstr>
      <vt:lpstr>Diapositiva 36</vt:lpstr>
      <vt:lpstr>Diapositiva 37</vt:lpstr>
      <vt:lpstr>Diapositiva 38</vt:lpstr>
      <vt:lpstr>Diapositiva 39</vt:lpstr>
      <vt:lpstr>Diapositiva 40</vt:lpstr>
      <vt:lpstr>Marinus, E., Mostard, M., Segers, E., Schubert, T. M., Madelaine, A., &amp; Wheldall, K. (2016). A Special Font for People with Dyslexia: Does it Work and, if so, why?. Dyslexia, 22(3), 233-244. </vt:lpstr>
      <vt:lpstr>Diapositiva 42</vt:lpstr>
      <vt:lpstr>http://www.magnetofono.it/streaming/elettronicaanalogica_tenti/ servizi di sottotitolazione a favore di utenti disabili e affetti da DSA.  </vt:lpstr>
      <vt:lpstr>Diapositiva 44</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Abilità di lettura: parte prima (lettura strumentale)</dc:title>
  <dc:creator>gis</dc:creator>
  <cp:lastModifiedBy>gisella</cp:lastModifiedBy>
  <cp:revision>106</cp:revision>
  <dcterms:created xsi:type="dcterms:W3CDTF">2010-02-23T10:01:11Z</dcterms:created>
  <dcterms:modified xsi:type="dcterms:W3CDTF">2017-03-15T11:23:57Z</dcterms:modified>
</cp:coreProperties>
</file>