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2" r:id="rId6"/>
    <p:sldId id="278" r:id="rId7"/>
    <p:sldId id="281" r:id="rId8"/>
    <p:sldId id="261" r:id="rId9"/>
    <p:sldId id="260" r:id="rId10"/>
    <p:sldId id="264" r:id="rId11"/>
    <p:sldId id="265" r:id="rId12"/>
    <p:sldId id="266" r:id="rId13"/>
    <p:sldId id="267" r:id="rId14"/>
    <p:sldId id="268" r:id="rId15"/>
    <p:sldId id="279" r:id="rId16"/>
    <p:sldId id="270" r:id="rId17"/>
    <p:sldId id="280" r:id="rId18"/>
    <p:sldId id="271" r:id="rId19"/>
    <p:sldId id="273" r:id="rId20"/>
    <p:sldId id="272" r:id="rId21"/>
    <p:sldId id="276" r:id="rId22"/>
    <p:sldId id="277" r:id="rId23"/>
    <p:sldId id="275" r:id="rId24"/>
    <p:sldId id="285" r:id="rId25"/>
    <p:sldId id="283" r:id="rId26"/>
    <p:sldId id="286" r:id="rId27"/>
    <p:sldId id="287" r:id="rId28"/>
    <p:sldId id="288" r:id="rId29"/>
    <p:sldId id="274" r:id="rId30"/>
    <p:sldId id="282" r:id="rId3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BC54AB-AC70-4C39-92B9-C39D49B70612}" type="datetimeFigureOut">
              <a:rPr lang="it-IT" smtClean="0"/>
              <a:t>05/04/2018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83AE6-82BD-4AFD-AEDC-DA1F41AEF7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078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1E47F-48DF-48F5-8354-96C7B9EA1913}" type="datetime1">
              <a:rPr lang="it-IT" smtClean="0"/>
              <a:t>05/04/2018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A22DC-3258-4633-B9A7-B9618767856B}" type="datetime1">
              <a:rPr lang="it-IT" smtClean="0"/>
              <a:t>05/04/2018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FAC69-14A6-462F-B380-2D671C8EA87A}" type="datetime1">
              <a:rPr lang="it-IT" smtClean="0"/>
              <a:t>05/04/2018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524E-0E84-4BB3-A9E9-6A0C2E8FFB4C}" type="datetime1">
              <a:rPr lang="it-IT" smtClean="0"/>
              <a:t>05/04/2018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59978-A801-4B2E-950A-B0A166F9976D}" type="datetime1">
              <a:rPr lang="it-IT" smtClean="0"/>
              <a:t>05/04/2018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C4B46-0B20-42C8-ABE0-5B85D58FA4CB}" type="datetime1">
              <a:rPr lang="it-IT" smtClean="0"/>
              <a:t>05/04/2018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DA29A-2337-4A87-AD5F-7589F4C3D01C}" type="datetime1">
              <a:rPr lang="it-IT" smtClean="0"/>
              <a:t>05/04/2018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6CA16-7963-458B-B07C-F5AF44DA722F}" type="datetime1">
              <a:rPr lang="it-IT" smtClean="0"/>
              <a:t>05/04/2018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781B1-E9A2-40D5-A673-E5977D1BB955}" type="datetime1">
              <a:rPr lang="it-IT" smtClean="0"/>
              <a:t>05/04/2018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38426-3C3B-4F88-8132-81A77D796AD5}" type="datetime1">
              <a:rPr lang="it-IT" smtClean="0"/>
              <a:t>05/04/2018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5DD8-43A5-47EC-AD15-71BCBE8E1668}" type="datetime1">
              <a:rPr lang="it-IT" smtClean="0"/>
              <a:t>05/04/2018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FA350-3306-45B6-A559-4BD3AE2D4606}" type="datetime1">
              <a:rPr lang="it-IT" smtClean="0"/>
              <a:t>05/04/2018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6F6C7-9800-4025-B69A-D649BA093EC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Comunicare e persuadere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Caratteristiche del messaggio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Caratteristiche esaminate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b="1" dirty="0"/>
              <a:t>Della </a:t>
            </a:r>
            <a:r>
              <a:rPr lang="it-IT" b="1" dirty="0" smtClean="0"/>
              <a:t>fonte </a:t>
            </a:r>
            <a:r>
              <a:rPr lang="it-IT" dirty="0" smtClean="0"/>
              <a:t>(</a:t>
            </a:r>
            <a:r>
              <a:rPr lang="it-IT" dirty="0" err="1" smtClean="0"/>
              <a:t>cioe</a:t>
            </a:r>
            <a:r>
              <a:rPr lang="it-IT" dirty="0" err="1"/>
              <a:t>’</a:t>
            </a:r>
            <a:r>
              <a:rPr lang="it-IT" dirty="0"/>
              <a:t> </a:t>
            </a:r>
            <a:r>
              <a:rPr lang="it-IT" dirty="0" smtClean="0"/>
              <a:t>dell’emittente): la </a:t>
            </a:r>
            <a:r>
              <a:rPr lang="it-IT" dirty="0" err="1"/>
              <a:t>credibilita’</a:t>
            </a:r>
            <a:r>
              <a:rPr lang="it-IT" dirty="0"/>
              <a:t>, l’aspetto </a:t>
            </a:r>
            <a:r>
              <a:rPr lang="it-IT" dirty="0" smtClean="0"/>
              <a:t>fisico..</a:t>
            </a:r>
            <a:endParaRPr lang="it-IT" dirty="0"/>
          </a:p>
          <a:p>
            <a:r>
              <a:rPr lang="it-IT" b="1" dirty="0"/>
              <a:t>Del ricevente </a:t>
            </a:r>
            <a:r>
              <a:rPr lang="it-IT" b="1" dirty="0" smtClean="0"/>
              <a:t>:</a:t>
            </a:r>
            <a:r>
              <a:rPr lang="it-IT" dirty="0" smtClean="0"/>
              <a:t> </a:t>
            </a:r>
            <a:r>
              <a:rPr lang="it-IT" dirty="0"/>
              <a:t>le caratteristiche che potenzierebbero l’efficacia persuasiva: la predisposizione ad essere influenzati, la (bassa) autostima, l’intelligenza, le conoscenze precedenti</a:t>
            </a:r>
            <a:r>
              <a:rPr lang="it-IT" dirty="0" smtClean="0"/>
              <a:t>..</a:t>
            </a:r>
          </a:p>
          <a:p>
            <a:r>
              <a:rPr lang="it-IT" b="1" dirty="0">
                <a:solidFill>
                  <a:srgbClr val="00B050"/>
                </a:solidFill>
              </a:rPr>
              <a:t> </a:t>
            </a:r>
            <a:r>
              <a:rPr lang="it-IT" b="1" dirty="0" smtClean="0">
                <a:solidFill>
                  <a:srgbClr val="00B050"/>
                </a:solidFill>
              </a:rPr>
              <a:t>e del messaggio </a:t>
            </a:r>
            <a:r>
              <a:rPr lang="it-IT" dirty="0">
                <a:solidFill>
                  <a:srgbClr val="00B050"/>
                </a:solidFill>
              </a:rPr>
              <a:t> fattori come la </a:t>
            </a:r>
            <a:r>
              <a:rPr lang="it-IT" dirty="0" err="1">
                <a:solidFill>
                  <a:srgbClr val="00B050"/>
                </a:solidFill>
              </a:rPr>
              <a:t>complessita’</a:t>
            </a:r>
            <a:r>
              <a:rPr lang="it-IT" dirty="0">
                <a:solidFill>
                  <a:srgbClr val="00B050"/>
                </a:solidFill>
              </a:rPr>
              <a:t> del testo, l’ordine della presentazione e la prevenzione delle contro argomentazioni, l’uso di informazioni visive .</a:t>
            </a:r>
            <a:r>
              <a:rPr lang="it-IT" dirty="0" err="1" smtClean="0">
                <a:solidFill>
                  <a:srgbClr val="00B050"/>
                </a:solidFill>
              </a:rPr>
              <a:t>……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</a:t>
            </a:r>
            <a:r>
              <a:rPr lang="it-IT" dirty="0" smtClean="0"/>
              <a:t>l messaggio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it-IT" dirty="0"/>
              <a:t>La</a:t>
            </a:r>
            <a:r>
              <a:rPr lang="it-IT" b="1" dirty="0"/>
              <a:t> </a:t>
            </a:r>
            <a:r>
              <a:rPr lang="it-IT" b="1" dirty="0" err="1"/>
              <a:t>complessita’</a:t>
            </a:r>
            <a:r>
              <a:rPr lang="it-IT" dirty="0"/>
              <a:t> del </a:t>
            </a:r>
            <a:r>
              <a:rPr lang="it-IT" dirty="0" smtClean="0"/>
              <a:t>testo:</a:t>
            </a:r>
            <a:endParaRPr lang="it-IT" dirty="0"/>
          </a:p>
          <a:p>
            <a:r>
              <a:rPr lang="it-IT" dirty="0"/>
              <a:t>Vengono esaminate variabili come  la sequenza, la </a:t>
            </a:r>
            <a:r>
              <a:rPr lang="it-IT" dirty="0" err="1"/>
              <a:t>logicita’</a:t>
            </a:r>
            <a:r>
              <a:rPr lang="it-IT" dirty="0"/>
              <a:t> delle argomentazioni, il tipo di linguaggio </a:t>
            </a:r>
            <a:r>
              <a:rPr lang="it-IT" dirty="0" err="1" smtClean="0"/>
              <a:t>usato…</a:t>
            </a:r>
            <a:r>
              <a:rPr lang="it-IT" dirty="0" smtClean="0"/>
              <a:t> (come nella HE)</a:t>
            </a:r>
            <a:endParaRPr lang="it-IT" dirty="0"/>
          </a:p>
          <a:p>
            <a:r>
              <a:rPr lang="it-IT" dirty="0" smtClean="0"/>
              <a:t>quando </a:t>
            </a:r>
            <a:r>
              <a:rPr lang="it-IT" dirty="0"/>
              <a:t>il testo e’ eccessivamente difficile si abbassano memorizzazione e </a:t>
            </a:r>
            <a:r>
              <a:rPr lang="it-IT" dirty="0" smtClean="0"/>
              <a:t>persuasione (e’ in questione la nostra capacità di elaborazione)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sz="3600" dirty="0" smtClean="0"/>
              <a:t>Testi unilaterali e bilaterali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it-IT" dirty="0" smtClean="0"/>
              <a:t>– </a:t>
            </a:r>
            <a:r>
              <a:rPr lang="it-IT" dirty="0"/>
              <a:t>testi unilaterali (o a 1 faccia)  sono quelli che insistono solo sulla tesi che si vuole fare accettare, </a:t>
            </a:r>
            <a:endParaRPr lang="it-IT" dirty="0" smtClean="0"/>
          </a:p>
          <a:p>
            <a:pPr lvl="0"/>
            <a:r>
              <a:rPr lang="it-IT" dirty="0" smtClean="0"/>
              <a:t>testi </a:t>
            </a:r>
            <a:r>
              <a:rPr lang="it-IT" dirty="0"/>
              <a:t>bilaterali (o a due facce) sono quelli che riportano tesi alternative per confutarle.</a:t>
            </a:r>
          </a:p>
          <a:p>
            <a:r>
              <a:rPr lang="it-IT" dirty="0" smtClean="0"/>
              <a:t> </a:t>
            </a:r>
            <a:r>
              <a:rPr lang="it-IT" dirty="0"/>
              <a:t>1 faccia </a:t>
            </a:r>
            <a:r>
              <a:rPr lang="it-IT" dirty="0" smtClean="0"/>
              <a:t>meglio quando:</a:t>
            </a:r>
          </a:p>
          <a:p>
            <a:pPr lvl="1"/>
            <a:r>
              <a:rPr lang="it-IT" dirty="0" smtClean="0"/>
              <a:t> l’opinione e’ già  favorevole</a:t>
            </a:r>
          </a:p>
          <a:p>
            <a:pPr lvl="1"/>
            <a:r>
              <a:rPr lang="it-IT" dirty="0" smtClean="0"/>
              <a:t>con </a:t>
            </a:r>
            <a:r>
              <a:rPr lang="it-IT" dirty="0"/>
              <a:t>soggetti con livelli scolastici </a:t>
            </a:r>
            <a:r>
              <a:rPr lang="it-IT" dirty="0" smtClean="0"/>
              <a:t>bassi</a:t>
            </a:r>
          </a:p>
          <a:p>
            <a:r>
              <a:rPr lang="it-IT" dirty="0" smtClean="0"/>
              <a:t>a </a:t>
            </a:r>
            <a:r>
              <a:rPr lang="it-IT" dirty="0"/>
              <a:t>2 facce </a:t>
            </a:r>
            <a:r>
              <a:rPr lang="it-IT" dirty="0" smtClean="0"/>
              <a:t>meglio con:</a:t>
            </a:r>
          </a:p>
          <a:p>
            <a:pPr lvl="1"/>
            <a:r>
              <a:rPr lang="it-IT" dirty="0" smtClean="0"/>
              <a:t> </a:t>
            </a:r>
            <a:r>
              <a:rPr lang="it-IT" dirty="0"/>
              <a:t>ha opinioni contrarie (e con alti livelli di </a:t>
            </a:r>
            <a:r>
              <a:rPr lang="it-IT" dirty="0" err="1"/>
              <a:t>scolarita’</a:t>
            </a:r>
            <a:r>
              <a:rPr lang="it-IT" dirty="0"/>
              <a:t>) </a:t>
            </a:r>
            <a:r>
              <a:rPr lang="it-IT" dirty="0" err="1"/>
              <a:t>perche’</a:t>
            </a:r>
            <a:r>
              <a:rPr lang="it-IT" dirty="0"/>
              <a:t> il messaggio sembra </a:t>
            </a:r>
            <a:r>
              <a:rPr lang="it-IT" dirty="0" err="1"/>
              <a:t>piu’</a:t>
            </a:r>
            <a:r>
              <a:rPr lang="it-IT" dirty="0"/>
              <a:t> corretto e obiettivo.</a:t>
            </a:r>
          </a:p>
          <a:p>
            <a:r>
              <a:rPr lang="it-IT" dirty="0"/>
              <a:t>La confutazione (presento entrambe le facce e rifiuto quella contraria) </a:t>
            </a:r>
            <a:r>
              <a:rPr lang="it-IT" dirty="0" smtClean="0"/>
              <a:t>rende </a:t>
            </a:r>
            <a:r>
              <a:rPr lang="it-IT" dirty="0"/>
              <a:t>resistente al cambiamento, alle critiche.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l"/>
            <a:r>
              <a:rPr lang="en-US" b="1" dirty="0" err="1" smtClean="0"/>
              <a:t>L’ordine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presentazione</a:t>
            </a:r>
            <a:r>
              <a:rPr lang="en-US" b="1" dirty="0" smtClean="0"/>
              <a:t> 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 smtClean="0"/>
              <a:t>gli </a:t>
            </a:r>
            <a:r>
              <a:rPr lang="it-IT" b="1" dirty="0"/>
              <a:t>argomenti estremi (I  primi e gli ultimi) vengono ricordati meglio. </a:t>
            </a:r>
            <a:endParaRPr lang="it-IT" b="1" dirty="0" smtClean="0"/>
          </a:p>
          <a:p>
            <a:r>
              <a:rPr lang="it-IT" dirty="0" smtClean="0"/>
              <a:t>Le prime informazioni destano maggiormente l’attenzione, l’attenzione poi diminuisce, le informazioni finali tendono a venire </a:t>
            </a:r>
            <a:r>
              <a:rPr lang="it-IT" dirty="0" err="1" smtClean="0"/>
              <a:t>piu’</a:t>
            </a:r>
            <a:r>
              <a:rPr lang="it-IT" dirty="0" smtClean="0"/>
              <a:t> ricordate.</a:t>
            </a:r>
          </a:p>
          <a:p>
            <a:r>
              <a:rPr lang="it-IT" b="1" dirty="0" smtClean="0"/>
              <a:t>Quindi </a:t>
            </a:r>
            <a:r>
              <a:rPr lang="it-IT" b="1" dirty="0"/>
              <a:t>le argomentazioni </a:t>
            </a:r>
            <a:r>
              <a:rPr lang="it-IT" b="1" dirty="0" err="1"/>
              <a:t>piu’</a:t>
            </a:r>
            <a:r>
              <a:rPr lang="it-IT" b="1" dirty="0"/>
              <a:t> importanti non dovrebbero stare nel mezzo</a:t>
            </a:r>
            <a:r>
              <a:rPr lang="it-IT" b="1" dirty="0" smtClean="0"/>
              <a:t>.</a:t>
            </a:r>
          </a:p>
          <a:p>
            <a:r>
              <a:rPr lang="it-IT" b="1" dirty="0" smtClean="0"/>
              <a:t>Chi  ha una tendenza a riflettere difende le prime opinioni..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sz="4000" b="1" dirty="0" smtClean="0"/>
              <a:t>Condurre alle conclusioni</a:t>
            </a:r>
            <a:r>
              <a:rPr lang="it-IT" sz="4000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 smtClean="0"/>
              <a:t>testi </a:t>
            </a:r>
            <a:r>
              <a:rPr lang="it-IT" dirty="0"/>
              <a:t>che portano esplicitamente alle conclusioni vengano compresi </a:t>
            </a:r>
            <a:r>
              <a:rPr lang="it-IT" dirty="0" err="1"/>
              <a:t>piu’</a:t>
            </a:r>
            <a:r>
              <a:rPr lang="it-IT" dirty="0"/>
              <a:t> facilmente e quindi sono </a:t>
            </a:r>
            <a:r>
              <a:rPr lang="it-IT" dirty="0" err="1"/>
              <a:t>piu’</a:t>
            </a:r>
            <a:r>
              <a:rPr lang="it-IT" dirty="0"/>
              <a:t> efficaci. </a:t>
            </a:r>
            <a:endParaRPr lang="it-IT" dirty="0" smtClean="0"/>
          </a:p>
          <a:p>
            <a:pPr lvl="0"/>
            <a:r>
              <a:rPr lang="it-IT" dirty="0" smtClean="0"/>
              <a:t>Tuttavia </a:t>
            </a:r>
            <a:r>
              <a:rPr lang="it-IT" dirty="0"/>
              <a:t>preferiscono le conclusioni implicite i soggetti con alto livello scolastico, quelli molto coinvolti.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sz="4000" dirty="0" smtClean="0"/>
              <a:t>Il tipo di richiamo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– nei testi </a:t>
            </a:r>
            <a:r>
              <a:rPr lang="it-IT" dirty="0" err="1" smtClean="0"/>
              <a:t>puo’</a:t>
            </a:r>
            <a:r>
              <a:rPr lang="it-IT" dirty="0" smtClean="0"/>
              <a:t> prevalere l’attrazione razionale (creo un’opinione informata: </a:t>
            </a:r>
            <a:r>
              <a:rPr lang="it-IT" i="1" dirty="0" err="1" smtClean="0"/>
              <a:t>need</a:t>
            </a:r>
            <a:r>
              <a:rPr lang="it-IT" i="1" dirty="0" smtClean="0"/>
              <a:t> </a:t>
            </a:r>
            <a:r>
              <a:rPr lang="it-IT" i="1" dirty="0" err="1" smtClean="0"/>
              <a:t>for</a:t>
            </a:r>
            <a:r>
              <a:rPr lang="it-IT" i="1" dirty="0" smtClean="0"/>
              <a:t> </a:t>
            </a:r>
            <a:r>
              <a:rPr lang="it-IT" i="1" dirty="0" err="1" smtClean="0"/>
              <a:t>cognition</a:t>
            </a:r>
            <a:r>
              <a:rPr lang="it-IT" dirty="0" smtClean="0"/>
              <a:t>) o emotiva. </a:t>
            </a:r>
          </a:p>
          <a:p>
            <a:pPr lvl="0"/>
            <a:r>
              <a:rPr lang="it-IT" dirty="0" smtClean="0"/>
              <a:t>Per esempio si </a:t>
            </a:r>
            <a:r>
              <a:rPr lang="it-IT" dirty="0" err="1" smtClean="0"/>
              <a:t>puo’</a:t>
            </a:r>
            <a:r>
              <a:rPr lang="it-IT" dirty="0" smtClean="0"/>
              <a:t> fare appello alla </a:t>
            </a:r>
            <a:r>
              <a:rPr lang="it-IT" b="1" dirty="0" smtClean="0"/>
              <a:t>paura </a:t>
            </a:r>
            <a:r>
              <a:rPr lang="it-IT" dirty="0" smtClean="0"/>
              <a:t>per la prevenzione di condotte a rischio (smettere di fumare, aiuta a non iniziare), </a:t>
            </a:r>
          </a:p>
          <a:p>
            <a:pPr lvl="0"/>
            <a:r>
              <a:rPr lang="it-IT" dirty="0" smtClean="0"/>
              <a:t> basarsi sull’umorismo (mantiene alta l’attenzione, crea uno stato positivo).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Uso di testi visivi.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it-IT" dirty="0" smtClean="0"/>
              <a:t>Le </a:t>
            </a:r>
            <a:r>
              <a:rPr lang="it-IT" dirty="0"/>
              <a:t>immagini vengono usate per rinforzare le argomentazioni o per trasmettere ulteriori informazioni. </a:t>
            </a:r>
          </a:p>
          <a:p>
            <a:pPr lvl="0"/>
            <a:r>
              <a:rPr lang="it-IT" dirty="0"/>
              <a:t>Secondo </a:t>
            </a:r>
            <a:r>
              <a:rPr lang="it-IT" dirty="0" err="1"/>
              <a:t>Vannoni</a:t>
            </a:r>
            <a:r>
              <a:rPr lang="it-IT" dirty="0"/>
              <a:t> 1998 ci possono essere 4 tipi di immagini (congruenti o incongruenti con il contenuto del testo)</a:t>
            </a:r>
          </a:p>
          <a:p>
            <a:r>
              <a:rPr lang="it-IT" b="1" dirty="0"/>
              <a:t>Congruenti</a:t>
            </a:r>
            <a:endParaRPr lang="it-IT" dirty="0"/>
          </a:p>
          <a:p>
            <a:r>
              <a:rPr lang="it-IT" u="sng" dirty="0"/>
              <a:t>Immagini referenziali:</a:t>
            </a:r>
            <a:r>
              <a:rPr lang="it-IT" dirty="0"/>
              <a:t> le immagini che mostrano concetti, oggetti attributi citati nel testo (ancoraggi visivi per la memoria o prove di quanto detto)</a:t>
            </a:r>
          </a:p>
          <a:p>
            <a:r>
              <a:rPr lang="it-IT" u="sng" dirty="0"/>
              <a:t>Immagini di conferma</a:t>
            </a:r>
            <a:r>
              <a:rPr lang="it-IT" dirty="0"/>
              <a:t>: immagini che non si riferiscono direttamente all’area semantica trattata, ma possono confermare quanto detto nel testo (per parlare di un’azienda che si preoccupa dell’ambiente mostro cieli azzurri e prati fioriti e non un depuratore) </a:t>
            </a:r>
            <a:r>
              <a:rPr lang="it-IT" dirty="0" smtClean="0"/>
              <a:t>Mulino </a:t>
            </a:r>
            <a:r>
              <a:rPr lang="it-IT" dirty="0"/>
              <a:t>bianco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b="1" dirty="0" smtClean="0"/>
              <a:t>Incongruenti</a:t>
            </a:r>
            <a:r>
              <a:rPr lang="it-IT" sz="3600" dirty="0" smtClean="0"/>
              <a:t/>
            </a:r>
            <a:br>
              <a:rPr lang="it-IT" sz="3600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b="1" dirty="0" smtClean="0"/>
              <a:t>Immagini di opposizione: </a:t>
            </a:r>
            <a:r>
              <a:rPr lang="it-IT" dirty="0" smtClean="0"/>
              <a:t>stessa area semantica ma con significati opposti, apparentemente negando quanto trattato nel testo, ma in </a:t>
            </a:r>
            <a:r>
              <a:rPr lang="it-IT" dirty="0" err="1" smtClean="0"/>
              <a:t>realta’</a:t>
            </a:r>
            <a:r>
              <a:rPr lang="it-IT" dirty="0" smtClean="0"/>
              <a:t> evidenziandone aspetti complementari  (un’azienda tecnologica mette nella brochure immagini di lavorazione artigianale, intendendo che hanno una cura artigianale nella produzione del </a:t>
            </a:r>
            <a:r>
              <a:rPr lang="it-IT" dirty="0" err="1" smtClean="0"/>
              <a:t>prodottto</a:t>
            </a:r>
            <a:r>
              <a:rPr lang="it-IT" dirty="0" smtClean="0"/>
              <a:t>)</a:t>
            </a:r>
          </a:p>
          <a:p>
            <a:r>
              <a:rPr lang="it-IT" b="1" dirty="0" smtClean="0"/>
              <a:t>Immagini di contrapposizione </a:t>
            </a:r>
            <a:r>
              <a:rPr lang="it-IT" dirty="0" smtClean="0"/>
              <a:t>– si contrappongono al contenuto testuale per area semantica e per significato (per esempio per fini umoristici o per attivare l’attenzione mostro una piramide per descrivere un’azienda moderna). L’immagine si presenta come un veicolo privilegiato per la trasmissione di contenuti emotivi.</a:t>
            </a:r>
          </a:p>
          <a:p>
            <a:endParaRPr lang="it-IT" dirty="0" smtClean="0"/>
          </a:p>
          <a:p>
            <a:pPr>
              <a:buNone/>
            </a:pPr>
            <a:r>
              <a:rPr lang="it-IT" dirty="0" smtClean="0"/>
              <a:t>Le immagini incongruenti, inattese, creano una maggiore attenzione </a:t>
            </a:r>
          </a:p>
          <a:p>
            <a:pPr>
              <a:buNone/>
            </a:pPr>
            <a:r>
              <a:rPr lang="it-IT" dirty="0" smtClean="0"/>
              <a:t>Non devono sembrare casuali.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17</a:t>
            </a:fld>
            <a:endParaRPr lang="it-IT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Teorie della persuasione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Alice </a:t>
            </a:r>
            <a:r>
              <a:rPr lang="it-IT" dirty="0" err="1" smtClean="0"/>
              <a:t>Eagly</a:t>
            </a:r>
            <a:r>
              <a:rPr lang="it-IT" dirty="0" smtClean="0"/>
              <a:t> e Shelley </a:t>
            </a:r>
            <a:r>
              <a:rPr lang="it-IT" dirty="0" err="1" smtClean="0"/>
              <a:t>Chaiken</a:t>
            </a:r>
            <a:r>
              <a:rPr lang="it-IT" dirty="0" smtClean="0"/>
              <a:t> modello </a:t>
            </a:r>
            <a:r>
              <a:rPr lang="it-IT" dirty="0" err="1" smtClean="0"/>
              <a:t>euristico-sistematico</a:t>
            </a:r>
            <a:endParaRPr lang="it-IT" dirty="0" smtClean="0"/>
          </a:p>
          <a:p>
            <a:r>
              <a:rPr lang="it-IT" dirty="0" smtClean="0"/>
              <a:t>Richard </a:t>
            </a:r>
            <a:r>
              <a:rPr lang="it-IT" dirty="0" err="1"/>
              <a:t>Petty</a:t>
            </a:r>
            <a:r>
              <a:rPr lang="it-IT" dirty="0"/>
              <a:t> e John </a:t>
            </a:r>
            <a:r>
              <a:rPr lang="it-IT" dirty="0" err="1"/>
              <a:t>Cacioppo</a:t>
            </a:r>
            <a:r>
              <a:rPr lang="it-IT" dirty="0"/>
              <a:t> modello della probabilità dell’elaborazione</a:t>
            </a:r>
          </a:p>
          <a:p>
            <a:r>
              <a:rPr lang="it-IT" dirty="0" smtClean="0"/>
              <a:t>Sono </a:t>
            </a:r>
            <a:r>
              <a:rPr lang="it-IT" dirty="0"/>
              <a:t>modelli duali </a:t>
            </a:r>
            <a:r>
              <a:rPr lang="it-IT" dirty="0" err="1"/>
              <a:t>perche’</a:t>
            </a:r>
            <a:r>
              <a:rPr lang="it-IT" dirty="0"/>
              <a:t> prevedono due processi di natura diversa.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sz="4000" dirty="0" smtClean="0"/>
              <a:t>Il modello </a:t>
            </a:r>
            <a:r>
              <a:rPr lang="it-IT" sz="4000" dirty="0" err="1" smtClean="0"/>
              <a:t>euristico-sistematico</a:t>
            </a:r>
            <a:r>
              <a:rPr lang="it-IT" sz="4000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prevede </a:t>
            </a:r>
            <a:r>
              <a:rPr lang="it-IT" dirty="0"/>
              <a:t>un processo di tipo sistematico:  </a:t>
            </a:r>
            <a:endParaRPr lang="it-IT" dirty="0" smtClean="0"/>
          </a:p>
          <a:p>
            <a:pPr lvl="1"/>
            <a:r>
              <a:rPr lang="it-IT" dirty="0" smtClean="0"/>
              <a:t>elaborazione </a:t>
            </a:r>
            <a:r>
              <a:rPr lang="it-IT" dirty="0"/>
              <a:t>approfondita dei contenuti informativi del messaggio, </a:t>
            </a:r>
            <a:endParaRPr lang="it-IT" dirty="0" smtClean="0"/>
          </a:p>
          <a:p>
            <a:r>
              <a:rPr lang="it-IT" dirty="0" smtClean="0"/>
              <a:t>e </a:t>
            </a:r>
            <a:r>
              <a:rPr lang="it-IT" dirty="0"/>
              <a:t>un processo di tipo </a:t>
            </a:r>
            <a:r>
              <a:rPr lang="it-IT" dirty="0" smtClean="0"/>
              <a:t>euristico: </a:t>
            </a:r>
          </a:p>
          <a:p>
            <a:pPr lvl="1"/>
            <a:r>
              <a:rPr lang="it-IT" dirty="0" smtClean="0"/>
              <a:t>raggiungo </a:t>
            </a:r>
            <a:r>
              <a:rPr lang="it-IT" dirty="0"/>
              <a:t>una opinione attraverso l’applicazione di una euristica, una regola di decisione (se e’ caro </a:t>
            </a:r>
            <a:r>
              <a:rPr lang="it-IT" dirty="0" err="1"/>
              <a:t>sara’</a:t>
            </a:r>
            <a:r>
              <a:rPr lang="it-IT" dirty="0"/>
              <a:t> buono) e’ una strategia di risparmio di energie cognitive  che usa regole apprese in precedenza 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19</a:t>
            </a:fld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comunicazione è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un’attività complessa: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 </a:t>
            </a:r>
            <a:r>
              <a:rPr lang="it-IT" dirty="0"/>
              <a:t>avviene in un ambiente sociale </a:t>
            </a:r>
            <a:r>
              <a:rPr lang="it-IT" dirty="0" smtClean="0"/>
              <a:t>tra almeno due partecipanti che condividono </a:t>
            </a:r>
            <a:r>
              <a:rPr lang="it-IT" dirty="0"/>
              <a:t>un sistema di suoni, di segni e </a:t>
            </a:r>
            <a:r>
              <a:rPr lang="it-IT" dirty="0" smtClean="0"/>
              <a:t>significati e si scambiano</a:t>
            </a:r>
            <a:r>
              <a:rPr lang="it-IT" dirty="0"/>
              <a:t> </a:t>
            </a:r>
            <a:r>
              <a:rPr lang="it-IT" dirty="0" smtClean="0"/>
              <a:t>contenuti </a:t>
            </a:r>
            <a:r>
              <a:rPr lang="it-IT" dirty="0"/>
              <a:t>cognitivi ed emotivi.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368412"/>
          </a:xfrm>
        </p:spPr>
        <p:txBody>
          <a:bodyPr>
            <a:normAutofit/>
          </a:bodyPr>
          <a:lstStyle/>
          <a:p>
            <a:pPr algn="l"/>
            <a:r>
              <a:rPr lang="it-IT" sz="3600" dirty="0" smtClean="0"/>
              <a:t>Il modello della</a:t>
            </a:r>
            <a:br>
              <a:rPr lang="it-IT" sz="3600" dirty="0" smtClean="0"/>
            </a:br>
            <a:r>
              <a:rPr lang="it-IT" sz="3600" dirty="0" smtClean="0"/>
              <a:t> probabilità di elaborazione ELM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Il </a:t>
            </a:r>
            <a:r>
              <a:rPr lang="it-IT" dirty="0"/>
              <a:t>ricevente attiva un processo cognitivo tra due possibili</a:t>
            </a:r>
            <a:r>
              <a:rPr lang="it-IT" dirty="0" smtClean="0"/>
              <a:t>:</a:t>
            </a:r>
          </a:p>
          <a:p>
            <a:endParaRPr lang="it-IT" dirty="0"/>
          </a:p>
          <a:p>
            <a:r>
              <a:rPr lang="it-IT" dirty="0"/>
              <a:t>percorso centrale</a:t>
            </a:r>
          </a:p>
          <a:p>
            <a:r>
              <a:rPr lang="it-IT" dirty="0"/>
              <a:t>percorso </a:t>
            </a:r>
            <a:r>
              <a:rPr lang="it-IT" dirty="0" smtClean="0"/>
              <a:t>periferico</a:t>
            </a:r>
          </a:p>
          <a:p>
            <a:endParaRPr lang="it-IT" dirty="0"/>
          </a:p>
          <a:p>
            <a:r>
              <a:rPr lang="it-IT" b="1" dirty="0"/>
              <a:t>Il percorso centrale </a:t>
            </a:r>
            <a:r>
              <a:rPr lang="it-IT" dirty="0"/>
              <a:t>e’ un processo di elaborazione attenta e di riflessione accurata sulle argomentazioni e sulle informazioni contenute nel messaggio persuasivo, </a:t>
            </a:r>
            <a:endParaRPr lang="it-IT" dirty="0" smtClean="0"/>
          </a:p>
          <a:p>
            <a:r>
              <a:rPr lang="it-IT" dirty="0" smtClean="0"/>
              <a:t>richiede </a:t>
            </a:r>
            <a:r>
              <a:rPr lang="it-IT" dirty="0"/>
              <a:t>risorse cognitive: focalizzazione dell’attenzione, comprensione delle argomentazioni, confronto con le proprie credenze e conoscenze, valutazione.</a:t>
            </a:r>
          </a:p>
          <a:p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82" y="285728"/>
            <a:ext cx="1266825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20</a:t>
            </a:fld>
            <a:endParaRPr lang="it-IT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b="1" dirty="0" smtClean="0"/>
              <a:t>Il percorso periferico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ha a che fare con indici periferici,  il modo in cui le argomentazioni vengono presentate,  quindi informazioni non di contenuto, come l’</a:t>
            </a:r>
            <a:r>
              <a:rPr lang="it-IT" dirty="0" err="1" smtClean="0"/>
              <a:t>attrattivita</a:t>
            </a:r>
            <a:r>
              <a:rPr lang="it-IT" dirty="0" smtClean="0"/>
              <a:t>’ della fonte, l’associazione del messaggio con una musica piacevole o con colori vivaci.</a:t>
            </a:r>
          </a:p>
          <a:p>
            <a:r>
              <a:rPr lang="it-IT" dirty="0" smtClean="0"/>
              <a:t>L’idea e’ che  gli individui non possono elaborare tutti i messaggi in modo approfondito.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21</a:t>
            </a:fld>
            <a:endParaRPr lang="it-IT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it-IT" sz="3600" dirty="0" smtClean="0"/>
              <a:t>I fattori che aumentano la </a:t>
            </a:r>
            <a:r>
              <a:rPr lang="it-IT" sz="3600" dirty="0" err="1" smtClean="0"/>
              <a:t>probabilita’</a:t>
            </a:r>
            <a:r>
              <a:rPr lang="it-IT" sz="3600" dirty="0" smtClean="0"/>
              <a:t> di una elaborazione approfondita </a:t>
            </a:r>
            <a:br>
              <a:rPr lang="it-IT" sz="3600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1071546"/>
            <a:ext cx="8329642" cy="5054617"/>
          </a:xfrm>
        </p:spPr>
        <p:txBody>
          <a:bodyPr>
            <a:normAutofit fontScale="92500" lnSpcReduction="10000"/>
          </a:bodyPr>
          <a:lstStyle/>
          <a:p>
            <a:r>
              <a:rPr lang="it-IT" b="1" dirty="0" smtClean="0"/>
              <a:t>la motivazione </a:t>
            </a:r>
            <a:r>
              <a:rPr lang="it-IT" dirty="0" smtClean="0"/>
              <a:t>(il tema per me e’ rilevante, riguarda  me) </a:t>
            </a:r>
          </a:p>
          <a:p>
            <a:r>
              <a:rPr lang="it-IT" dirty="0" smtClean="0"/>
              <a:t> </a:t>
            </a:r>
            <a:r>
              <a:rPr lang="it-IT" b="1" dirty="0" smtClean="0"/>
              <a:t>l’abilita’ cognitiva </a:t>
            </a:r>
            <a:r>
              <a:rPr lang="it-IT" dirty="0" smtClean="0"/>
              <a:t>(devo essere in grado di elaborare il messaggio)</a:t>
            </a:r>
          </a:p>
          <a:p>
            <a:endParaRPr lang="it-IT" dirty="0" smtClean="0"/>
          </a:p>
          <a:p>
            <a:r>
              <a:rPr lang="it-IT" dirty="0" smtClean="0"/>
              <a:t>Bassa motivazione – bassa abilità:</a:t>
            </a:r>
          </a:p>
          <a:p>
            <a:pPr lvl="1"/>
            <a:r>
              <a:rPr lang="it-IT" dirty="0" smtClean="0"/>
              <a:t> percorso periferico, la </a:t>
            </a:r>
            <a:r>
              <a:rPr lang="it-IT" dirty="0" err="1" smtClean="0"/>
              <a:t>qualita’</a:t>
            </a:r>
            <a:r>
              <a:rPr lang="it-IT" dirty="0" smtClean="0"/>
              <a:t> dell’argomentazione non ha importanza, contano i segnali periferici; </a:t>
            </a:r>
          </a:p>
          <a:p>
            <a:r>
              <a:rPr lang="it-IT" dirty="0" smtClean="0"/>
              <a:t>Alta motivazione – alta attività:</a:t>
            </a:r>
          </a:p>
          <a:p>
            <a:pPr lvl="1"/>
            <a:r>
              <a:rPr lang="it-IT" dirty="0" smtClean="0"/>
              <a:t>Percorso centrale, aumenta l’importanza della </a:t>
            </a:r>
            <a:r>
              <a:rPr lang="it-IT" dirty="0" err="1" smtClean="0"/>
              <a:t>qualita’</a:t>
            </a:r>
            <a:r>
              <a:rPr lang="it-IT" dirty="0" smtClean="0"/>
              <a:t> dell’argomentazione.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22</a:t>
            </a:fld>
            <a:endParaRPr lang="it-IT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1736" y="642918"/>
            <a:ext cx="5483245" cy="5483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38958" y="285728"/>
            <a:ext cx="178595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23</a:t>
            </a:fld>
            <a:endParaRPr lang="it-IT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it-IT" sz="4000" dirty="0" err="1" smtClean="0"/>
              <a:t>Petty</a:t>
            </a:r>
            <a:r>
              <a:rPr lang="it-IT" sz="4000" dirty="0" smtClean="0"/>
              <a:t> e </a:t>
            </a:r>
            <a:r>
              <a:rPr lang="it-IT" sz="4000" dirty="0" err="1" smtClean="0"/>
              <a:t>Cacioppo</a:t>
            </a:r>
            <a:r>
              <a:rPr lang="it-IT" sz="4000" dirty="0" smtClean="0"/>
              <a:t> (1994). Esempio in To </a:t>
            </a:r>
            <a:r>
              <a:rPr lang="it-IT" sz="4000" dirty="0" err="1" smtClean="0"/>
              <a:t>think</a:t>
            </a:r>
            <a:r>
              <a:rPr lang="it-IT" sz="4000" dirty="0" smtClean="0"/>
              <a:t> or </a:t>
            </a:r>
            <a:r>
              <a:rPr lang="it-IT" sz="4000" dirty="0" err="1" smtClean="0"/>
              <a:t>not</a:t>
            </a:r>
            <a:r>
              <a:rPr lang="it-IT" sz="4000" dirty="0" smtClean="0"/>
              <a:t> to </a:t>
            </a:r>
            <a:r>
              <a:rPr lang="it-IT" sz="4000" dirty="0" err="1" smtClean="0"/>
              <a:t>think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it-IT" dirty="0" smtClean="0"/>
              <a:t>Amleto sta leggendo una rivista. La sua attenzione e’ catturata da un AD sulla spada Grande Danese, con </a:t>
            </a:r>
            <a:r>
              <a:rPr lang="it-IT" dirty="0" err="1" smtClean="0"/>
              <a:t>Fortebraccio</a:t>
            </a:r>
            <a:r>
              <a:rPr lang="it-IT" dirty="0" smtClean="0"/>
              <a:t> che  alza la spada in battaglia e il testo che dice:</a:t>
            </a:r>
          </a:p>
          <a:p>
            <a:r>
              <a:rPr lang="it-IT" dirty="0" smtClean="0"/>
              <a:t>10 ragioni per cui  Grande Danese ha la meglio sui suoi avversari</a:t>
            </a:r>
          </a:p>
          <a:p>
            <a:r>
              <a:rPr lang="it-IT" dirty="0" smtClean="0"/>
              <a:t> </a:t>
            </a:r>
          </a:p>
          <a:p>
            <a:r>
              <a:rPr lang="it-IT" dirty="0" smtClean="0"/>
              <a:t>L’AD continua:</a:t>
            </a:r>
          </a:p>
          <a:p>
            <a:r>
              <a:rPr lang="it-IT" dirty="0" smtClean="0"/>
              <a:t>ragione n. 1 – per la sua lama </a:t>
            </a:r>
            <a:r>
              <a:rPr lang="it-IT" dirty="0" err="1" smtClean="0"/>
              <a:t>piu’</a:t>
            </a:r>
            <a:r>
              <a:rPr lang="it-IT" dirty="0" smtClean="0"/>
              <a:t> tagliente, Grande danese uccide </a:t>
            </a:r>
            <a:r>
              <a:rPr lang="it-IT" dirty="0" err="1" smtClean="0"/>
              <a:t>piu’</a:t>
            </a:r>
            <a:r>
              <a:rPr lang="it-IT" dirty="0" smtClean="0"/>
              <a:t> veloce e in modo </a:t>
            </a:r>
            <a:r>
              <a:rPr lang="it-IT" dirty="0" err="1" smtClean="0"/>
              <a:t>piu’</a:t>
            </a:r>
            <a:r>
              <a:rPr lang="it-IT" dirty="0" smtClean="0"/>
              <a:t> decisivo.</a:t>
            </a:r>
          </a:p>
          <a:p>
            <a:r>
              <a:rPr lang="it-IT" dirty="0" smtClean="0"/>
              <a:t>Allora Amleto pensa:  </a:t>
            </a:r>
            <a:r>
              <a:rPr lang="it-IT" i="1" dirty="0" smtClean="0"/>
              <a:t>Ho bisogno di una spada che uccide velocemente e decisivamente. Con questa spada posso raddrizzare i torti che sono stati commessi. Raddrizzando i torti ci saranno meno villani, adulteri, assassini di re. Dopo che ho raddrizzato i torti </a:t>
            </a:r>
            <a:r>
              <a:rPr lang="it-IT" i="1" dirty="0" err="1" smtClean="0"/>
              <a:t>saro’</a:t>
            </a:r>
            <a:r>
              <a:rPr lang="it-IT" i="1" dirty="0" smtClean="0"/>
              <a:t> libero da questi pensieri che mi fanno uscire pazzo. Si, una spada di questo tipo e’ </a:t>
            </a:r>
            <a:r>
              <a:rPr lang="it-IT" i="1" dirty="0" err="1" smtClean="0"/>
              <a:t>cio’</a:t>
            </a:r>
            <a:r>
              <a:rPr lang="it-IT" i="1" dirty="0" smtClean="0"/>
              <a:t> di cui ho bisogno.</a:t>
            </a:r>
            <a:endParaRPr lang="it-IT" dirty="0" smtClean="0"/>
          </a:p>
          <a:p>
            <a:r>
              <a:rPr lang="it-IT" dirty="0" smtClean="0"/>
              <a:t>Amleto poi legge le altre 9 ragioni e ci ragiona su.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t-IT" dirty="0" err="1" smtClean="0"/>
              <a:t>Laerte</a:t>
            </a:r>
            <a:r>
              <a:rPr lang="it-IT" dirty="0" smtClean="0"/>
              <a:t> invece legge la stessa rivista e pensa:</a:t>
            </a:r>
          </a:p>
          <a:p>
            <a:endParaRPr lang="it-IT" dirty="0" smtClean="0"/>
          </a:p>
          <a:p>
            <a:r>
              <a:rPr lang="it-IT" i="1" dirty="0" err="1" smtClean="0"/>
              <a:t>Fortebraccio</a:t>
            </a:r>
            <a:r>
              <a:rPr lang="it-IT" i="1" dirty="0" smtClean="0"/>
              <a:t> sembra veramente fiero in questa figura e poi vengono elencati molti vantaggi </a:t>
            </a:r>
            <a:endParaRPr lang="it-IT" dirty="0" smtClean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24</a:t>
            </a:fld>
            <a:endParaRPr lang="it-IT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sz="3600" dirty="0" smtClean="0"/>
              <a:t>La via centrale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richiede elaborazioni:prestare attenzione alle informazioni rilevanti del messaggio e collegarle alle conoscenze precedenti, ottenendo delle implicazioni nuove.</a:t>
            </a:r>
          </a:p>
          <a:p>
            <a:r>
              <a:rPr lang="it-IT" dirty="0" smtClean="0"/>
              <a:t>Lo scopo e’ valutare  se la posizione proposta, l’argomentazione, e’ meritevole.</a:t>
            </a:r>
          </a:p>
          <a:p>
            <a:r>
              <a:rPr lang="it-IT" dirty="0" smtClean="0"/>
              <a:t>Questa </a:t>
            </a:r>
            <a:r>
              <a:rPr lang="it-IT" b="1" dirty="0" smtClean="0"/>
              <a:t>risposta cognitiva</a:t>
            </a:r>
            <a:r>
              <a:rPr lang="it-IT" dirty="0" smtClean="0"/>
              <a:t> all’argomento </a:t>
            </a:r>
            <a:r>
              <a:rPr lang="it-IT" dirty="0" err="1" smtClean="0"/>
              <a:t>puo’</a:t>
            </a:r>
            <a:r>
              <a:rPr lang="it-IT" dirty="0" smtClean="0"/>
              <a:t> essere positiva o sfavorevole all’argomento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25</a:t>
            </a:fld>
            <a:endParaRPr lang="it-IT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428604"/>
            <a:ext cx="8401080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a volte si forma o cambia un’attitudine attraverso un processo riflessivo in cui la persona fa attenzione agli argomenti, li esamina e valuta in base a dimensioni centrali. Questo tipo di processo porta alla formazione di un’attitudine:</a:t>
            </a:r>
          </a:p>
          <a:p>
            <a:r>
              <a:rPr lang="it-IT" dirty="0" smtClean="0"/>
              <a:t>accessibile (facile richiamarla alla mente)</a:t>
            </a:r>
          </a:p>
          <a:p>
            <a:r>
              <a:rPr lang="it-IT" dirty="0" err="1" smtClean="0"/>
              <a:t>persistent</a:t>
            </a:r>
            <a:r>
              <a:rPr lang="it-IT" dirty="0" smtClean="0"/>
              <a:t> e </a:t>
            </a:r>
            <a:r>
              <a:rPr lang="it-IT" dirty="0" err="1" smtClean="0"/>
              <a:t>e</a:t>
            </a:r>
            <a:r>
              <a:rPr lang="it-IT" dirty="0" smtClean="0"/>
              <a:t> stabile</a:t>
            </a:r>
          </a:p>
          <a:p>
            <a:r>
              <a:rPr lang="it-IT" dirty="0" smtClean="0"/>
              <a:t>resistente al challenge (sfida) con messaggi che competono</a:t>
            </a:r>
          </a:p>
          <a:p>
            <a:r>
              <a:rPr lang="it-IT" dirty="0" smtClean="0"/>
              <a:t>predittiva del comportamento.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26</a:t>
            </a:fld>
            <a:endParaRPr lang="it-IT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err="1" smtClean="0"/>
              <a:t>Laerte</a:t>
            </a:r>
            <a:r>
              <a:rPr lang="it-IT" dirty="0" smtClean="0"/>
              <a:t> valuta l’AD considerando l’</a:t>
            </a:r>
            <a:r>
              <a:rPr lang="it-IT" dirty="0" err="1" smtClean="0"/>
              <a:t>attrattivita</a:t>
            </a:r>
            <a:r>
              <a:rPr lang="it-IT" dirty="0" smtClean="0"/>
              <a:t>’ della fonte e la lunghezza del messaggio.</a:t>
            </a:r>
          </a:p>
          <a:p>
            <a:r>
              <a:rPr lang="it-IT" dirty="0" smtClean="0"/>
              <a:t>Non e’ adattivo o possibile per le persone fare uno sforzo mentale sostenuto  nel pensare a tutte le comunicazioni persuasive. </a:t>
            </a:r>
          </a:p>
          <a:p>
            <a:r>
              <a:rPr lang="it-IT" dirty="0" smtClean="0"/>
              <a:t>Dobbiamo agire come “</a:t>
            </a:r>
            <a:r>
              <a:rPr lang="it-IT" b="1" dirty="0" smtClean="0"/>
              <a:t>organismi pigri”, o “cognitive </a:t>
            </a:r>
            <a:r>
              <a:rPr lang="it-IT" b="1" dirty="0" err="1" smtClean="0"/>
              <a:t>misers</a:t>
            </a:r>
            <a:r>
              <a:rPr lang="it-IT" b="1" dirty="0" smtClean="0"/>
              <a:t>”</a:t>
            </a:r>
            <a:r>
              <a:rPr lang="it-IT" dirty="0" smtClean="0"/>
              <a:t>, soprattutto quando pensiamo che un certo argomento non ci riguarda tanto).</a:t>
            </a:r>
          </a:p>
          <a:p>
            <a:endParaRPr lang="it-IT" dirty="0" smtClean="0"/>
          </a:p>
          <a:p>
            <a:r>
              <a:rPr lang="it-IT" dirty="0" smtClean="0"/>
              <a:t>In questo caso l’attitudine sarà:</a:t>
            </a:r>
          </a:p>
          <a:p>
            <a:pPr lvl="0"/>
            <a:r>
              <a:rPr lang="it-IT" dirty="0" smtClean="0"/>
              <a:t>meno accessibile</a:t>
            </a:r>
          </a:p>
          <a:p>
            <a:pPr lvl="0"/>
            <a:r>
              <a:rPr lang="it-IT" dirty="0" smtClean="0"/>
              <a:t>meno persistente</a:t>
            </a:r>
          </a:p>
          <a:p>
            <a:pPr lvl="0"/>
            <a:r>
              <a:rPr lang="it-IT" dirty="0" smtClean="0"/>
              <a:t>meno resistente e </a:t>
            </a:r>
          </a:p>
          <a:p>
            <a:pPr lvl="0"/>
            <a:r>
              <a:rPr lang="it-IT" dirty="0" smtClean="0"/>
              <a:t>meno predittiva del comportamento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27</a:t>
            </a:fld>
            <a:endParaRPr lang="it-IT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857232"/>
            <a:ext cx="8401080" cy="5268931"/>
          </a:xfrm>
        </p:spPr>
        <p:txBody>
          <a:bodyPr/>
          <a:lstStyle/>
          <a:p>
            <a:r>
              <a:rPr lang="it-IT" dirty="0" smtClean="0"/>
              <a:t>Secondo il modello ELM la </a:t>
            </a:r>
            <a:r>
              <a:rPr lang="it-IT" dirty="0" err="1" smtClean="0"/>
              <a:t>probabilita’</a:t>
            </a:r>
            <a:r>
              <a:rPr lang="it-IT" dirty="0" smtClean="0"/>
              <a:t> di elaborare un messaggio è determinata da: motivazione e abilità</a:t>
            </a:r>
          </a:p>
          <a:p>
            <a:endParaRPr lang="it-IT" dirty="0" smtClean="0"/>
          </a:p>
          <a:p>
            <a:r>
              <a:rPr lang="it-IT" dirty="0" smtClean="0"/>
              <a:t>Questa probabilità  determina la </a:t>
            </a:r>
            <a:r>
              <a:rPr lang="it-IT" i="1" dirty="0" smtClean="0"/>
              <a:t>strada</a:t>
            </a:r>
            <a:r>
              <a:rPr lang="it-IT" dirty="0" smtClean="0"/>
              <a:t>:</a:t>
            </a:r>
          </a:p>
          <a:p>
            <a:pPr lvl="0"/>
            <a:r>
              <a:rPr lang="it-IT" dirty="0" smtClean="0"/>
              <a:t>quando e’ alta (</a:t>
            </a:r>
            <a:r>
              <a:rPr lang="it-IT" dirty="0" err="1" smtClean="0"/>
              <a:t>cioe’</a:t>
            </a:r>
            <a:r>
              <a:rPr lang="it-IT" dirty="0" smtClean="0"/>
              <a:t> si e’ motivati e capaci di elaborare) si </a:t>
            </a:r>
            <a:r>
              <a:rPr lang="it-IT" dirty="0" err="1" smtClean="0"/>
              <a:t>usera’</a:t>
            </a:r>
            <a:r>
              <a:rPr lang="it-IT" dirty="0" smtClean="0"/>
              <a:t> la strada centrale,</a:t>
            </a:r>
          </a:p>
          <a:p>
            <a:pPr lvl="0"/>
            <a:r>
              <a:rPr lang="it-IT" dirty="0" smtClean="0"/>
              <a:t>quando e’ bassa si </a:t>
            </a:r>
            <a:r>
              <a:rPr lang="it-IT" dirty="0" err="1" smtClean="0"/>
              <a:t>usera’</a:t>
            </a:r>
            <a:r>
              <a:rPr lang="it-IT" dirty="0" smtClean="0"/>
              <a:t> la strada periferica.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28</a:t>
            </a:fld>
            <a:endParaRPr lang="it-IT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it-IT" dirty="0" smtClean="0"/>
              <a:t>Incremento l’attenzione (e la motivazione a elaborare)..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b="1" dirty="0" smtClean="0"/>
              <a:t>creare uno stimolo personalmente rilevante</a:t>
            </a:r>
            <a:r>
              <a:rPr lang="it-IT" dirty="0" smtClean="0"/>
              <a:t> – creare testi che catturano l’attenzione in quanto possono avere conseguenze potenziali sulla vita del destinatario (percorso centrale)</a:t>
            </a:r>
          </a:p>
          <a:p>
            <a:r>
              <a:rPr lang="it-IT" b="1" dirty="0" smtClean="0"/>
              <a:t>creare stimoli piacevoli: </a:t>
            </a:r>
            <a:r>
              <a:rPr lang="it-IT" dirty="0" smtClean="0"/>
              <a:t>immagini di persone attraenti o famose, immagini piacevoli di luoghi, la musica (che </a:t>
            </a:r>
            <a:r>
              <a:rPr lang="it-IT" dirty="0" err="1" smtClean="0"/>
              <a:t>pero’</a:t>
            </a:r>
            <a:r>
              <a:rPr lang="it-IT" dirty="0" smtClean="0"/>
              <a:t> deve essere in rapporto con l’argomentazione per non diventare un fattore di disturbo), l’umorismo (percorso periferico)</a:t>
            </a:r>
          </a:p>
          <a:p>
            <a:r>
              <a:rPr lang="it-IT" b="1" dirty="0" smtClean="0"/>
              <a:t>creare stimoli sorprendenti</a:t>
            </a:r>
            <a:r>
              <a:rPr lang="it-IT" dirty="0" smtClean="0"/>
              <a:t> – interrompere l’elaborazione automatica, attraverso la novità (qualcosa di diverso rispetto a </a:t>
            </a:r>
            <a:r>
              <a:rPr lang="it-IT" dirty="0" err="1" smtClean="0"/>
              <a:t>cio’</a:t>
            </a:r>
            <a:r>
              <a:rPr lang="it-IT" dirty="0" smtClean="0"/>
              <a:t> che conosciamo in rapporto alla categoria percepita) e gli stimoli inattesi (percorso periferico)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29</a:t>
            </a:fld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it-IT" sz="3100" dirty="0" smtClean="0"/>
              <a:t>Un modello famoso per descrivere la struttura della comunicazione e’ quello di </a:t>
            </a:r>
            <a:r>
              <a:rPr lang="it-IT" sz="3100" dirty="0" err="1" smtClean="0"/>
              <a:t>Shannon</a:t>
            </a:r>
            <a:r>
              <a:rPr lang="it-IT" sz="3100" dirty="0" smtClean="0"/>
              <a:t> e </a:t>
            </a:r>
            <a:r>
              <a:rPr lang="it-IT" sz="3100" dirty="0" err="1" smtClean="0"/>
              <a:t>Weaver</a:t>
            </a:r>
            <a:r>
              <a:rPr lang="it-IT" sz="3100" dirty="0" smtClean="0"/>
              <a:t>, 1949.</a:t>
            </a:r>
            <a:br>
              <a:rPr lang="it-IT" sz="3100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smtClean="0"/>
              <a:t>Claude </a:t>
            </a:r>
            <a:r>
              <a:rPr lang="en-US" i="1" dirty="0"/>
              <a:t>Shannon </a:t>
            </a:r>
            <a:r>
              <a:rPr lang="en-US" i="1" dirty="0" smtClean="0"/>
              <a:t>era un </a:t>
            </a:r>
            <a:r>
              <a:rPr lang="en-US" i="1" dirty="0" err="1" smtClean="0"/>
              <a:t>ricercatore</a:t>
            </a:r>
            <a:r>
              <a:rPr lang="en-US" i="1" dirty="0" smtClean="0"/>
              <a:t> </a:t>
            </a:r>
            <a:r>
              <a:rPr lang="en-US" i="1" dirty="0" err="1" smtClean="0"/>
              <a:t>alla</a:t>
            </a:r>
            <a:r>
              <a:rPr lang="en-US" i="1" dirty="0" smtClean="0"/>
              <a:t> </a:t>
            </a:r>
            <a:r>
              <a:rPr lang="en-US" i="1" dirty="0"/>
              <a:t>Bell Telephone </a:t>
            </a:r>
            <a:r>
              <a:rPr lang="en-US" i="1" dirty="0" smtClean="0"/>
              <a:t>Company,</a:t>
            </a:r>
          </a:p>
          <a:p>
            <a:r>
              <a:rPr lang="en-US" i="1" dirty="0" err="1" smtClean="0"/>
              <a:t>Cercava</a:t>
            </a:r>
            <a:r>
              <a:rPr lang="en-US" i="1" dirty="0" smtClean="0"/>
              <a:t> </a:t>
            </a:r>
            <a:r>
              <a:rPr lang="en-US" i="1" dirty="0" err="1" smtClean="0"/>
              <a:t>di</a:t>
            </a:r>
            <a:r>
              <a:rPr lang="en-US" i="1" dirty="0" smtClean="0"/>
              <a:t> </a:t>
            </a:r>
            <a:r>
              <a:rPr lang="en-US" i="1" dirty="0" err="1" smtClean="0"/>
              <a:t>ottenere</a:t>
            </a:r>
            <a:r>
              <a:rPr lang="en-US" i="1" dirty="0" smtClean="0"/>
              <a:t> la </a:t>
            </a:r>
            <a:r>
              <a:rPr lang="en-US" i="1" dirty="0" err="1" smtClean="0"/>
              <a:t>maggiore</a:t>
            </a:r>
            <a:r>
              <a:rPr lang="en-US" i="1" dirty="0" smtClean="0"/>
              <a:t> </a:t>
            </a:r>
            <a:r>
              <a:rPr lang="en-US" i="1" dirty="0" err="1" smtClean="0"/>
              <a:t>capacita</a:t>
            </a:r>
            <a:r>
              <a:rPr lang="en-US" i="1" dirty="0" smtClean="0"/>
              <a:t>’ </a:t>
            </a:r>
            <a:r>
              <a:rPr lang="en-US" i="1" dirty="0" err="1" smtClean="0"/>
              <a:t>di</a:t>
            </a:r>
            <a:r>
              <a:rPr lang="en-US" i="1" dirty="0" smtClean="0"/>
              <a:t> </a:t>
            </a:r>
            <a:r>
              <a:rPr lang="en-US" i="1" dirty="0" err="1" smtClean="0"/>
              <a:t>trasmissione</a:t>
            </a:r>
            <a:r>
              <a:rPr lang="en-US" i="1" dirty="0" smtClean="0"/>
              <a:t> con la minima </a:t>
            </a:r>
            <a:r>
              <a:rPr lang="en-US" i="1" dirty="0" err="1" smtClean="0"/>
              <a:t>distorsione</a:t>
            </a:r>
            <a:r>
              <a:rPr lang="en-US" i="1" dirty="0" smtClean="0"/>
              <a:t>,</a:t>
            </a:r>
          </a:p>
          <a:p>
            <a:r>
              <a:rPr lang="en-US" i="1" dirty="0" smtClean="0"/>
              <a:t>Produce </a:t>
            </a:r>
            <a:r>
              <a:rPr lang="en-US" i="1" dirty="0" err="1" smtClean="0"/>
              <a:t>una</a:t>
            </a:r>
            <a:r>
              <a:rPr lang="en-US" i="1" dirty="0" smtClean="0"/>
              <a:t> </a:t>
            </a:r>
            <a:r>
              <a:rPr lang="en-US" i="1" dirty="0" err="1" smtClean="0"/>
              <a:t>teoria</a:t>
            </a:r>
            <a:r>
              <a:rPr lang="en-US" i="1" dirty="0" smtClean="0"/>
              <a:t> </a:t>
            </a:r>
            <a:r>
              <a:rPr lang="en-US" i="1" dirty="0" err="1" smtClean="0"/>
              <a:t>matematica</a:t>
            </a:r>
            <a:r>
              <a:rPr lang="en-US" i="1" dirty="0" smtClean="0"/>
              <a:t> </a:t>
            </a:r>
            <a:r>
              <a:rPr lang="en-US" i="1" dirty="0" err="1" smtClean="0"/>
              <a:t>della</a:t>
            </a:r>
            <a:r>
              <a:rPr lang="en-US" i="1" dirty="0" smtClean="0"/>
              <a:t> </a:t>
            </a:r>
            <a:r>
              <a:rPr lang="en-US" i="1" dirty="0" err="1" smtClean="0"/>
              <a:t>trasmissione</a:t>
            </a:r>
            <a:r>
              <a:rPr lang="en-US" i="1" dirty="0" smtClean="0"/>
              <a:t> del </a:t>
            </a:r>
            <a:r>
              <a:rPr lang="en-US" i="1" dirty="0" err="1" smtClean="0"/>
              <a:t>segnale</a:t>
            </a:r>
            <a:r>
              <a:rPr lang="en-US" i="1" dirty="0" smtClean="0"/>
              <a:t> (per </a:t>
            </a:r>
            <a:r>
              <a:rPr lang="en-US" i="1" dirty="0" err="1" smtClean="0"/>
              <a:t>il</a:t>
            </a:r>
            <a:r>
              <a:rPr lang="en-US" i="1" dirty="0" smtClean="0"/>
              <a:t> </a:t>
            </a:r>
            <a:r>
              <a:rPr lang="en-US" i="1" dirty="0" err="1" smtClean="0"/>
              <a:t>telefono</a:t>
            </a:r>
            <a:r>
              <a:rPr lang="en-US" i="1" dirty="0" smtClean="0"/>
              <a:t>)</a:t>
            </a:r>
          </a:p>
          <a:p>
            <a:r>
              <a:rPr lang="en-US" i="1" dirty="0" smtClean="0"/>
              <a:t>Warren </a:t>
            </a:r>
            <a:r>
              <a:rPr lang="en-US" i="1" dirty="0"/>
              <a:t>Weaver </a:t>
            </a:r>
            <a:r>
              <a:rPr lang="en-US" i="1" dirty="0" err="1" smtClean="0"/>
              <a:t>applica</a:t>
            </a:r>
            <a:r>
              <a:rPr lang="en-US" i="1" dirty="0" smtClean="0"/>
              <a:t> </a:t>
            </a:r>
            <a:r>
              <a:rPr lang="en-US" i="1" dirty="0" err="1" smtClean="0"/>
              <a:t>il</a:t>
            </a:r>
            <a:r>
              <a:rPr lang="en-US" i="1" dirty="0" smtClean="0"/>
              <a:t> </a:t>
            </a:r>
            <a:r>
              <a:rPr lang="en-US" i="1" dirty="0" err="1" smtClean="0"/>
              <a:t>concetto</a:t>
            </a:r>
            <a:r>
              <a:rPr lang="en-US" i="1" dirty="0" smtClean="0"/>
              <a:t> </a:t>
            </a:r>
            <a:r>
              <a:rPr lang="en-US" i="1" dirty="0" err="1" smtClean="0"/>
              <a:t>di</a:t>
            </a:r>
            <a:r>
              <a:rPr lang="en-US" i="1" dirty="0" smtClean="0"/>
              <a:t> </a:t>
            </a:r>
            <a:r>
              <a:rPr lang="en-US" i="1" dirty="0" err="1" smtClean="0"/>
              <a:t>perdita</a:t>
            </a:r>
            <a:r>
              <a:rPr lang="en-US" i="1" dirty="0" smtClean="0"/>
              <a:t> </a:t>
            </a:r>
            <a:r>
              <a:rPr lang="en-US" i="1" dirty="0" err="1" smtClean="0"/>
              <a:t>di</a:t>
            </a:r>
            <a:r>
              <a:rPr lang="en-US" i="1" dirty="0" smtClean="0"/>
              <a:t> </a:t>
            </a:r>
            <a:r>
              <a:rPr lang="en-US" i="1" dirty="0" err="1" smtClean="0"/>
              <a:t>informazione</a:t>
            </a:r>
            <a:r>
              <a:rPr lang="en-US" i="1" dirty="0" smtClean="0"/>
              <a:t> </a:t>
            </a:r>
            <a:r>
              <a:rPr lang="en-US" i="1" dirty="0" err="1" smtClean="0"/>
              <a:t>alla</a:t>
            </a:r>
            <a:r>
              <a:rPr lang="en-US" i="1" dirty="0" smtClean="0"/>
              <a:t> </a:t>
            </a:r>
            <a:r>
              <a:rPr lang="en-US" i="1" dirty="0" err="1" smtClean="0"/>
              <a:t>comunicazione</a:t>
            </a:r>
            <a:r>
              <a:rPr lang="en-US" i="1" dirty="0" smtClean="0"/>
              <a:t> </a:t>
            </a:r>
            <a:r>
              <a:rPr lang="en-US" i="1" dirty="0" err="1" smtClean="0"/>
              <a:t>interpersonale</a:t>
            </a:r>
            <a:r>
              <a:rPr lang="en-US" i="1" dirty="0" smtClean="0"/>
              <a:t>, </a:t>
            </a:r>
            <a:r>
              <a:rPr lang="en-US" i="1" dirty="0" err="1" smtClean="0"/>
              <a:t>creando</a:t>
            </a:r>
            <a:r>
              <a:rPr lang="en-US" i="1" dirty="0" smtClean="0"/>
              <a:t> </a:t>
            </a:r>
            <a:r>
              <a:rPr lang="en-US" i="1" dirty="0" err="1" smtClean="0"/>
              <a:t>uno</a:t>
            </a:r>
            <a:r>
              <a:rPr lang="en-US" i="1" dirty="0" smtClean="0"/>
              <a:t> </a:t>
            </a:r>
            <a:r>
              <a:rPr lang="en-US" i="1" dirty="0" err="1" smtClean="0"/>
              <a:t>dei</a:t>
            </a:r>
            <a:r>
              <a:rPr lang="en-US" i="1" dirty="0" smtClean="0"/>
              <a:t> </a:t>
            </a:r>
            <a:r>
              <a:rPr lang="en-US" i="1" dirty="0" err="1" smtClean="0"/>
              <a:t>modelli</a:t>
            </a:r>
            <a:r>
              <a:rPr lang="en-US" i="1" dirty="0" smtClean="0"/>
              <a:t> </a:t>
            </a:r>
            <a:r>
              <a:rPr lang="en-US" i="1" dirty="0" err="1" smtClean="0"/>
              <a:t>di</a:t>
            </a:r>
            <a:r>
              <a:rPr lang="en-US" i="1" dirty="0" smtClean="0"/>
              <a:t> </a:t>
            </a:r>
            <a:r>
              <a:rPr lang="en-US" i="1" dirty="0" err="1" smtClean="0"/>
              <a:t>comunicazione</a:t>
            </a:r>
            <a:r>
              <a:rPr lang="en-US" i="1" dirty="0" smtClean="0"/>
              <a:t> </a:t>
            </a:r>
            <a:r>
              <a:rPr lang="en-US" i="1" dirty="0" err="1" smtClean="0"/>
              <a:t>piu</a:t>
            </a:r>
            <a:r>
              <a:rPr lang="en-US" i="1" dirty="0" smtClean="0"/>
              <a:t>’ </a:t>
            </a:r>
            <a:r>
              <a:rPr lang="en-US" i="1" dirty="0" err="1" smtClean="0"/>
              <a:t>popolare</a:t>
            </a:r>
            <a:endParaRPr lang="en-US" i="1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dirty="0" smtClean="0"/>
              <a:t>Incremento l’abilità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dirty="0" smtClean="0"/>
              <a:t>stimoli facili da elaborare:</a:t>
            </a:r>
          </a:p>
          <a:p>
            <a:endParaRPr lang="it-IT" dirty="0" smtClean="0"/>
          </a:p>
          <a:p>
            <a:r>
              <a:rPr lang="it-IT" b="1" dirty="0" smtClean="0"/>
              <a:t>stimoli evidenti</a:t>
            </a:r>
            <a:r>
              <a:rPr lang="it-IT" dirty="0" smtClean="0"/>
              <a:t>: molto visibili, di lunga durata, in movimento, volume. </a:t>
            </a:r>
          </a:p>
          <a:p>
            <a:r>
              <a:rPr lang="it-IT" b="1" dirty="0" smtClean="0"/>
              <a:t>stimoli concreti</a:t>
            </a:r>
            <a:r>
              <a:rPr lang="it-IT" dirty="0" smtClean="0"/>
              <a:t> . costruiamo facilmente nella nostra mente immagini di cose concrete</a:t>
            </a:r>
          </a:p>
          <a:p>
            <a:r>
              <a:rPr lang="it-IT" b="1" dirty="0" smtClean="0"/>
              <a:t>stimoli in contrasto</a:t>
            </a:r>
            <a:r>
              <a:rPr lang="it-IT" dirty="0" smtClean="0"/>
              <a:t> – la differenza crea attenzione, il contrasto funziona bene per distinguersi dalla massa di cose simili (un tono di voce monotono perde l’attenzione)</a:t>
            </a:r>
          </a:p>
          <a:p>
            <a:r>
              <a:rPr lang="it-IT" b="1" dirty="0" err="1" smtClean="0"/>
              <a:t>prossimita’</a:t>
            </a:r>
            <a:r>
              <a:rPr lang="it-IT" b="1" dirty="0" smtClean="0"/>
              <a:t> dello stimolo </a:t>
            </a:r>
            <a:r>
              <a:rPr lang="it-IT" dirty="0" smtClean="0"/>
              <a:t>– attirano maggiormente l’attenzione stimoli vicini fisicamente, nel tempo.</a:t>
            </a:r>
          </a:p>
          <a:p>
            <a:r>
              <a:rPr lang="it-IT" b="1" dirty="0" smtClean="0"/>
              <a:t>Riduzione delle distrazioni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30</a:t>
            </a:fld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85694" y="1643050"/>
            <a:ext cx="7952668" cy="4429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543428" cy="4691063"/>
          </a:xfrm>
        </p:spPr>
        <p:txBody>
          <a:bodyPr>
            <a:normAutofit lnSpcReduction="10000"/>
          </a:bodyPr>
          <a:lstStyle/>
          <a:p>
            <a:r>
              <a:rPr lang="it-IT" sz="2400" dirty="0" smtClean="0"/>
              <a:t>ogni processo di comunicazione</a:t>
            </a:r>
          </a:p>
          <a:p>
            <a:r>
              <a:rPr lang="it-IT" sz="2400" i="1" dirty="0" smtClean="0"/>
              <a:t>linguistico </a:t>
            </a:r>
            <a:r>
              <a:rPr lang="it-IT" sz="2400" dirty="0" smtClean="0"/>
              <a:t>ma anche la </a:t>
            </a:r>
            <a:r>
              <a:rPr lang="it-IT" sz="2400" i="1" dirty="0" smtClean="0"/>
              <a:t>pittura</a:t>
            </a:r>
            <a:r>
              <a:rPr lang="it-IT" sz="2400" dirty="0" smtClean="0"/>
              <a:t>, o il </a:t>
            </a:r>
            <a:r>
              <a:rPr lang="it-IT" sz="2400" i="1" dirty="0" smtClean="0"/>
              <a:t>cinema</a:t>
            </a:r>
            <a:r>
              <a:rPr lang="it-IT" sz="2400" dirty="0" smtClean="0"/>
              <a:t>, non presenta mai una perfetta simmetria tra codifica e decodifica. </a:t>
            </a:r>
          </a:p>
          <a:p>
            <a:endParaRPr lang="it-IT" sz="2400" dirty="0"/>
          </a:p>
          <a:p>
            <a:endParaRPr lang="it-IT" sz="2400" dirty="0" smtClean="0"/>
          </a:p>
          <a:p>
            <a:r>
              <a:rPr lang="it-IT" sz="2400" dirty="0" smtClean="0"/>
              <a:t>La decodifica richiede sempre un lavoro di interpretazione, </a:t>
            </a:r>
          </a:p>
          <a:p>
            <a:r>
              <a:rPr lang="it-IT" sz="2400" dirty="0" smtClean="0"/>
              <a:t>effettuata dal/dai destinatari  in base alle loro competenze e alle circostanze. </a:t>
            </a:r>
          </a:p>
          <a:p>
            <a:endParaRPr lang="it-IT" dirty="0"/>
          </a:p>
        </p:txBody>
      </p:sp>
      <p:pic>
        <p:nvPicPr>
          <p:cNvPr id="4101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28314" y="1643050"/>
            <a:ext cx="4115686" cy="359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 testo non viene capito </a:t>
            </a:r>
            <a:r>
              <a:rPr lang="it-IT" dirty="0" err="1" smtClean="0"/>
              <a:t>perchè</a:t>
            </a:r>
            <a:r>
              <a:rPr lang="it-IT" dirty="0" smtClean="0"/>
              <a:t>: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Variabili del testo</a:t>
            </a:r>
          </a:p>
          <a:p>
            <a:r>
              <a:rPr lang="it-IT" dirty="0" smtClean="0"/>
              <a:t>Competenze linguistiche ed enciclopediche del ricevente</a:t>
            </a:r>
          </a:p>
          <a:p>
            <a:endParaRPr lang="it-IT" dirty="0" smtClean="0"/>
          </a:p>
          <a:p>
            <a:r>
              <a:rPr lang="it-IT" dirty="0" smtClean="0"/>
              <a:t>Non supera la soglia di attenzione e motivazione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Comunicazione.. persuasiva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Nella situazione </a:t>
            </a:r>
            <a:r>
              <a:rPr lang="it-IT" dirty="0" smtClean="0"/>
              <a:t>tipica: </a:t>
            </a:r>
          </a:p>
          <a:p>
            <a:r>
              <a:rPr lang="it-IT" dirty="0" smtClean="0"/>
              <a:t>una </a:t>
            </a:r>
            <a:r>
              <a:rPr lang="it-IT" dirty="0" smtClean="0"/>
              <a:t>persona o un gruppo (recipiente o audience) riceve una comunicazione (il messaggio) da un altro individuo o gruppo (</a:t>
            </a:r>
            <a:r>
              <a:rPr lang="it-IT" dirty="0" err="1" smtClean="0"/>
              <a:t>sourse</a:t>
            </a:r>
            <a:r>
              <a:rPr lang="it-IT" dirty="0" smtClean="0"/>
              <a:t>) in un </a:t>
            </a:r>
            <a:r>
              <a:rPr lang="it-IT" dirty="0" err="1" smtClean="0"/>
              <a:t>setting</a:t>
            </a:r>
            <a:r>
              <a:rPr lang="it-IT" dirty="0" smtClean="0"/>
              <a:t> particolare ( il contesto).</a:t>
            </a:r>
          </a:p>
          <a:p>
            <a:pPr marL="0" indent="0">
              <a:buNone/>
            </a:pPr>
            <a:r>
              <a:rPr lang="it-IT" i="1" dirty="0" smtClean="0"/>
              <a:t>Un team di avvocati presenta alla giuria l’argomentazione  dell’accusa</a:t>
            </a:r>
            <a:endParaRPr lang="it-IT" dirty="0" smtClean="0"/>
          </a:p>
          <a:p>
            <a:r>
              <a:rPr lang="it-IT" dirty="0" smtClean="0"/>
              <a:t>La comunicazione presenta delle ragioni o argomenti in favore o contro un oggetto (un prodotto)  una persona </a:t>
            </a:r>
            <a:r>
              <a:rPr lang="it-IT" dirty="0" smtClean="0"/>
              <a:t>(Trump) </a:t>
            </a:r>
            <a:r>
              <a:rPr lang="it-IT" dirty="0" smtClean="0"/>
              <a:t>un evento (l’aborto, le </a:t>
            </a:r>
            <a:r>
              <a:rPr lang="it-IT" dirty="0" smtClean="0"/>
              <a:t>vaccinazioni)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dirty="0"/>
              <a:t>F</a:t>
            </a:r>
            <a:r>
              <a:rPr lang="it-IT" sz="3600" dirty="0" smtClean="0"/>
              <a:t>unzione </a:t>
            </a:r>
            <a:r>
              <a:rPr lang="it-IT" sz="3600" dirty="0" smtClean="0"/>
              <a:t>centrale della </a:t>
            </a:r>
            <a:r>
              <a:rPr lang="it-IT" sz="3600" dirty="0" smtClean="0"/>
              <a:t>comunicazione: esercitare </a:t>
            </a:r>
            <a:r>
              <a:rPr lang="it-IT" sz="3600" dirty="0" smtClean="0"/>
              <a:t>qualche forma di influenza.</a:t>
            </a:r>
            <a:br>
              <a:rPr lang="it-IT" sz="3600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La </a:t>
            </a:r>
            <a:r>
              <a:rPr lang="it-IT" dirty="0"/>
              <a:t>comunicazione persuasiva mira a produrre dei </a:t>
            </a:r>
            <a:r>
              <a:rPr lang="it-IT" dirty="0" smtClean="0"/>
              <a:t>cambiamenti sul piano </a:t>
            </a:r>
            <a:r>
              <a:rPr lang="it-IT" b="1" dirty="0" smtClean="0"/>
              <a:t>cognitivo</a:t>
            </a:r>
            <a:r>
              <a:rPr lang="it-IT" dirty="0" smtClean="0"/>
              <a:t>:</a:t>
            </a:r>
            <a:endParaRPr lang="it-IT" dirty="0"/>
          </a:p>
          <a:p>
            <a:pPr lvl="1"/>
            <a:r>
              <a:rPr lang="it-IT" dirty="0"/>
              <a:t>di </a:t>
            </a:r>
            <a:r>
              <a:rPr lang="it-IT" dirty="0" smtClean="0"/>
              <a:t>opinione, credenze, atteggiamento,  valori  e..</a:t>
            </a:r>
          </a:p>
          <a:p>
            <a:pPr lvl="0"/>
            <a:endParaRPr lang="it-IT" dirty="0"/>
          </a:p>
          <a:p>
            <a:r>
              <a:rPr lang="it-IT" dirty="0" smtClean="0"/>
              <a:t>cambiamenti  sul piano del</a:t>
            </a:r>
            <a:r>
              <a:rPr lang="it-IT" b="1" dirty="0" smtClean="0"/>
              <a:t> comportamento</a:t>
            </a:r>
            <a:endParaRPr lang="it-IT" dirty="0"/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Dagli anni ’40 </a:t>
            </a:r>
            <a:r>
              <a:rPr lang="it-IT" dirty="0" smtClean="0"/>
              <a:t> </a:t>
            </a:r>
            <a:r>
              <a:rPr lang="it-IT" dirty="0"/>
              <a:t>studio scientifico dei fattori che possono influenzare l’efficacia persuasiva di una </a:t>
            </a:r>
            <a:r>
              <a:rPr lang="it-IT" dirty="0" smtClean="0"/>
              <a:t>comunicazione:</a:t>
            </a:r>
          </a:p>
          <a:p>
            <a:endParaRPr lang="it-IT" dirty="0" smtClean="0"/>
          </a:p>
          <a:p>
            <a:r>
              <a:rPr lang="it-IT" dirty="0" smtClean="0"/>
              <a:t> </a:t>
            </a:r>
            <a:r>
              <a:rPr lang="it-IT" dirty="0" smtClean="0"/>
              <a:t>1. compilazione </a:t>
            </a:r>
            <a:r>
              <a:rPr lang="it-IT" dirty="0"/>
              <a:t>della lista delle caratteristiche di </a:t>
            </a:r>
            <a:r>
              <a:rPr lang="it-IT" b="1" dirty="0"/>
              <a:t>fonte, messaggio e ricevente.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6F6C7-9800-4025-B69A-D649BA093ECE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1789</Words>
  <Application>Microsoft Office PowerPoint</Application>
  <PresentationFormat>Presentazione su schermo (4:3)</PresentationFormat>
  <Paragraphs>183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1" baseType="lpstr">
      <vt:lpstr>Tema di Office</vt:lpstr>
      <vt:lpstr>Comunicare e persuadere</vt:lpstr>
      <vt:lpstr>La comunicazione è </vt:lpstr>
      <vt:lpstr>Un modello famoso per descrivere la struttura della comunicazione e’ quello di Shannon e Weaver, 1949. </vt:lpstr>
      <vt:lpstr>Presentazione standard di PowerPoint</vt:lpstr>
      <vt:lpstr>Presentazione standard di PowerPoint</vt:lpstr>
      <vt:lpstr>Un testo non viene capito perchè:</vt:lpstr>
      <vt:lpstr>Comunicazione.. persuasiva</vt:lpstr>
      <vt:lpstr>    Funzione centrale della comunicazione: esercitare qualche forma di influenza. </vt:lpstr>
      <vt:lpstr>Presentazione standard di PowerPoint</vt:lpstr>
      <vt:lpstr>Caratteristiche esaminate</vt:lpstr>
      <vt:lpstr>Il messaggio</vt:lpstr>
      <vt:lpstr>Testi unilaterali e bilaterali </vt:lpstr>
      <vt:lpstr>L’ordine di presentazione  </vt:lpstr>
      <vt:lpstr>Condurre alle conclusioni </vt:lpstr>
      <vt:lpstr>Il tipo di richiamo </vt:lpstr>
      <vt:lpstr>Uso di testi visivi. </vt:lpstr>
      <vt:lpstr>Incongruenti </vt:lpstr>
      <vt:lpstr>Teorie della persuasione </vt:lpstr>
      <vt:lpstr>Il modello euristico-sistematico </vt:lpstr>
      <vt:lpstr>Il modello della  probabilità di elaborazione ELM </vt:lpstr>
      <vt:lpstr>Il percorso periferico </vt:lpstr>
      <vt:lpstr>I fattori che aumentano la probabilita’ di una elaborazione approfondita  </vt:lpstr>
      <vt:lpstr>Presentazione standard di PowerPoint</vt:lpstr>
      <vt:lpstr>Petty e Cacioppo (1994). Esempio in To think or not to think </vt:lpstr>
      <vt:lpstr>La via centrale </vt:lpstr>
      <vt:lpstr>Presentazione standard di PowerPoint</vt:lpstr>
      <vt:lpstr>Presentazione standard di PowerPoint</vt:lpstr>
      <vt:lpstr>Presentazione standard di PowerPoint</vt:lpstr>
      <vt:lpstr>Incremento l’attenzione (e la motivazione a elaborare)..</vt:lpstr>
      <vt:lpstr>Incremento l’abilità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Comunicare e persuadere</dc:title>
  <dc:creator>gis</dc:creator>
  <cp:lastModifiedBy>Acer</cp:lastModifiedBy>
  <cp:revision>51</cp:revision>
  <dcterms:created xsi:type="dcterms:W3CDTF">2008-10-20T14:13:08Z</dcterms:created>
  <dcterms:modified xsi:type="dcterms:W3CDTF">2018-04-05T09:40:16Z</dcterms:modified>
</cp:coreProperties>
</file>