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261E-31F9-47CF-88E8-82F0B171E847}" type="datetimeFigureOut">
              <a:rPr lang="it-IT" smtClean="0"/>
              <a:pPr/>
              <a:t>06/04/2017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5BEF-13A8-4DD7-AC78-578FA4C4E8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261E-31F9-47CF-88E8-82F0B171E847}" type="datetimeFigureOut">
              <a:rPr lang="it-IT" smtClean="0"/>
              <a:pPr/>
              <a:t>06/04/2017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5BEF-13A8-4DD7-AC78-578FA4C4E8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261E-31F9-47CF-88E8-82F0B171E847}" type="datetimeFigureOut">
              <a:rPr lang="it-IT" smtClean="0"/>
              <a:pPr/>
              <a:t>06/04/2017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5BEF-13A8-4DD7-AC78-578FA4C4E8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261E-31F9-47CF-88E8-82F0B171E847}" type="datetimeFigureOut">
              <a:rPr lang="it-IT" smtClean="0"/>
              <a:pPr/>
              <a:t>06/04/2017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5BEF-13A8-4DD7-AC78-578FA4C4E8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261E-31F9-47CF-88E8-82F0B171E847}" type="datetimeFigureOut">
              <a:rPr lang="it-IT" smtClean="0"/>
              <a:pPr/>
              <a:t>06/04/2017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5BEF-13A8-4DD7-AC78-578FA4C4E8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261E-31F9-47CF-88E8-82F0B171E847}" type="datetimeFigureOut">
              <a:rPr lang="it-IT" smtClean="0"/>
              <a:pPr/>
              <a:t>06/04/2017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5BEF-13A8-4DD7-AC78-578FA4C4E8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261E-31F9-47CF-88E8-82F0B171E847}" type="datetimeFigureOut">
              <a:rPr lang="it-IT" smtClean="0"/>
              <a:pPr/>
              <a:t>06/04/2017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5BEF-13A8-4DD7-AC78-578FA4C4E8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261E-31F9-47CF-88E8-82F0B171E847}" type="datetimeFigureOut">
              <a:rPr lang="it-IT" smtClean="0"/>
              <a:pPr/>
              <a:t>06/04/2017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5BEF-13A8-4DD7-AC78-578FA4C4E8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261E-31F9-47CF-88E8-82F0B171E847}" type="datetimeFigureOut">
              <a:rPr lang="it-IT" smtClean="0"/>
              <a:pPr/>
              <a:t>06/04/2017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5BEF-13A8-4DD7-AC78-578FA4C4E8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261E-31F9-47CF-88E8-82F0B171E847}" type="datetimeFigureOut">
              <a:rPr lang="it-IT" smtClean="0"/>
              <a:pPr/>
              <a:t>06/04/2017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5BEF-13A8-4DD7-AC78-578FA4C4E8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E261E-31F9-47CF-88E8-82F0B171E847}" type="datetimeFigureOut">
              <a:rPr lang="it-IT" smtClean="0"/>
              <a:pPr/>
              <a:t>06/04/2017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25BEF-13A8-4DD7-AC78-578FA4C4E86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E261E-31F9-47CF-88E8-82F0B171E847}" type="datetimeFigureOut">
              <a:rPr lang="it-IT" smtClean="0"/>
              <a:pPr/>
              <a:t>06/04/2017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25BEF-13A8-4DD7-AC78-578FA4C4E86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ymwriter.auxilia.i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blissymbolics.org/index.php/about-blissymbolic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d-psych.utah.edu/school-psych/_documents/grants/autism-training-grant/ASD-Alternative%20Communication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AAC e ASD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2968" y="1872178"/>
            <a:ext cx="7078063" cy="3982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Poi arrivano le </a:t>
            </a:r>
            <a:r>
              <a:rPr lang="it-IT" dirty="0" err="1" smtClean="0"/>
              <a:t>Apps</a:t>
            </a:r>
            <a:r>
              <a:rPr lang="it-IT" dirty="0" smtClean="0"/>
              <a:t>. </a:t>
            </a:r>
            <a:endParaRPr lang="it-IT" smtClean="0"/>
          </a:p>
          <a:p>
            <a:r>
              <a:rPr lang="it-IT" smtClean="0"/>
              <a:t>Nel </a:t>
            </a:r>
            <a:r>
              <a:rPr lang="it-IT" dirty="0" smtClean="0"/>
              <a:t>214  </a:t>
            </a:r>
            <a:r>
              <a:rPr lang="it-IT" dirty="0" err="1" smtClean="0"/>
              <a:t>apple</a:t>
            </a:r>
            <a:r>
              <a:rPr lang="it-IT" dirty="0" smtClean="0"/>
              <a:t> ne ha 250 dedicate </a:t>
            </a:r>
            <a:r>
              <a:rPr lang="it-IT" dirty="0" err="1" smtClean="0"/>
              <a:t>allAAC</a:t>
            </a:r>
            <a:r>
              <a:rPr lang="it-IT" dirty="0" smtClean="0"/>
              <a:t>.</a:t>
            </a:r>
          </a:p>
          <a:p>
            <a:r>
              <a:rPr lang="it-IT" dirty="0" smtClean="0"/>
              <a:t>Uno promettente è </a:t>
            </a:r>
            <a:r>
              <a:rPr lang="it-IT" dirty="0" err="1" smtClean="0"/>
              <a:t>CoughDrop</a:t>
            </a:r>
            <a:r>
              <a:rPr lang="it-IT" dirty="0" smtClean="0"/>
              <a:t>, che gira su tutti i </a:t>
            </a:r>
            <a:r>
              <a:rPr lang="it-IT" dirty="0" err="1" smtClean="0"/>
              <a:t>device</a:t>
            </a:r>
            <a:r>
              <a:rPr lang="it-IT" dirty="0" smtClean="0"/>
              <a:t>, consente un accesso multiplo.</a:t>
            </a:r>
          </a:p>
          <a:p>
            <a:endParaRPr lang="it-IT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 smtClean="0"/>
              <a:t>E. </a:t>
            </a:r>
            <a:r>
              <a:rPr lang="it-IT" sz="3600" dirty="0" err="1" smtClean="0"/>
              <a:t>Bortolotti</a:t>
            </a:r>
            <a:r>
              <a:rPr lang="it-IT" sz="3600" dirty="0" smtClean="0"/>
              <a:t>. </a:t>
            </a:r>
            <a:r>
              <a:rPr lang="it-IT" sz="3600" i="1" dirty="0" smtClean="0"/>
              <a:t>Percorsi inclusivi per la disabilità.</a:t>
            </a:r>
            <a:r>
              <a:rPr lang="it-IT" sz="3600" dirty="0" smtClean="0"/>
              <a:t/>
            </a:r>
            <a:br>
              <a:rPr lang="it-IT" sz="3600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La metodologia della </a:t>
            </a:r>
            <a:r>
              <a:rPr lang="it-IT" dirty="0" smtClean="0"/>
              <a:t>AAC </a:t>
            </a:r>
            <a:r>
              <a:rPr lang="it-IT" dirty="0" smtClean="0"/>
              <a:t>apre  le porte alla possibilità di comunicare in  condizioni di disabilità verbale. </a:t>
            </a:r>
          </a:p>
          <a:p>
            <a:r>
              <a:rPr lang="it-IT" dirty="0" smtClean="0"/>
              <a:t>persone con grave ritardo mentale,</a:t>
            </a:r>
          </a:p>
          <a:p>
            <a:r>
              <a:rPr lang="it-IT" dirty="0" smtClean="0"/>
              <a:t>con deficit sensoriali o motori, </a:t>
            </a:r>
          </a:p>
          <a:p>
            <a:r>
              <a:rPr lang="it-IT" dirty="0" smtClean="0"/>
              <a:t>da persone affette da autismo, </a:t>
            </a:r>
          </a:p>
          <a:p>
            <a:pPr>
              <a:buNone/>
            </a:pPr>
            <a:r>
              <a:rPr lang="it-IT" dirty="0" smtClean="0"/>
              <a:t> </a:t>
            </a:r>
          </a:p>
          <a:p>
            <a:r>
              <a:rPr lang="it-IT" dirty="0" smtClean="0"/>
              <a:t>in qualsiasi momento della vita di una persona.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comunicazione aumentativa Alternativa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un intervento precoce che sostituisce o aumenta il linguaggio verbale.</a:t>
            </a:r>
          </a:p>
          <a:p>
            <a:r>
              <a:rPr lang="it-IT" dirty="0" smtClean="0"/>
              <a:t>È aumentativa (accresce, non sostituisce la comunicazione verbale)</a:t>
            </a:r>
          </a:p>
          <a:p>
            <a:r>
              <a:rPr lang="it-IT" dirty="0" smtClean="0"/>
              <a:t>i bambini che non hanno mai sperimentato il linguaggio possono avere dei problemi a riconoscere figure, simboli e a organizzarli secondo un ordine che rispecchi quello della sintassi. </a:t>
            </a:r>
          </a:p>
          <a:p>
            <a:r>
              <a:rPr lang="it-IT" dirty="0" smtClean="0"/>
              <a:t>Ci vorrà un supporto meta cognitivo.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bambino con autismo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un ritardo o sviluppo anomalo per l’interazione sociale,</a:t>
            </a:r>
          </a:p>
          <a:p>
            <a:r>
              <a:rPr lang="it-IT" dirty="0" smtClean="0"/>
              <a:t>l’uso comunicativo del linguaggio </a:t>
            </a:r>
          </a:p>
          <a:p>
            <a:r>
              <a:rPr lang="it-IT" dirty="0" smtClean="0"/>
              <a:t>e il gioco di finzione.</a:t>
            </a:r>
          </a:p>
          <a:p>
            <a:r>
              <a:rPr lang="it-IT" dirty="0" smtClean="0"/>
              <a:t>Quindi è isolato, </a:t>
            </a:r>
          </a:p>
          <a:p>
            <a:r>
              <a:rPr lang="it-IT" dirty="0" smtClean="0"/>
              <a:t>incapace di condividere esperienze, non è consapevole  del pensiero e dei sentimenti degli altri 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AAC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sistemi più diffusi sono </a:t>
            </a:r>
          </a:p>
          <a:p>
            <a:r>
              <a:rPr lang="it-IT" dirty="0" smtClean="0"/>
              <a:t>Picture </a:t>
            </a:r>
            <a:r>
              <a:rPr lang="it-IT" dirty="0" err="1" smtClean="0"/>
              <a:t>communication</a:t>
            </a:r>
            <a:r>
              <a:rPr lang="it-IT" dirty="0" smtClean="0"/>
              <a:t> </a:t>
            </a:r>
            <a:r>
              <a:rPr lang="it-IT" dirty="0" err="1" smtClean="0"/>
              <a:t>symbols</a:t>
            </a:r>
            <a:r>
              <a:rPr lang="it-IT" dirty="0" smtClean="0"/>
              <a:t> (PCS)</a:t>
            </a:r>
          </a:p>
          <a:p>
            <a:r>
              <a:rPr lang="it-IT" dirty="0" err="1" smtClean="0"/>
              <a:t>Widgit</a:t>
            </a:r>
            <a:r>
              <a:rPr lang="it-IT" dirty="0" smtClean="0"/>
              <a:t> </a:t>
            </a:r>
            <a:r>
              <a:rPr lang="it-IT" dirty="0" err="1" smtClean="0"/>
              <a:t>Literacy</a:t>
            </a:r>
            <a:r>
              <a:rPr lang="it-IT" dirty="0" smtClean="0"/>
              <a:t> </a:t>
            </a:r>
            <a:r>
              <a:rPr lang="it-IT" dirty="0" err="1" smtClean="0"/>
              <a:t>Symbols</a:t>
            </a:r>
            <a:r>
              <a:rPr lang="it-IT" dirty="0" smtClean="0"/>
              <a:t> (WLS) </a:t>
            </a:r>
          </a:p>
          <a:p>
            <a:r>
              <a:rPr lang="it-IT" dirty="0" smtClean="0"/>
              <a:t> </a:t>
            </a:r>
            <a:r>
              <a:rPr lang="it-IT" dirty="0" err="1" smtClean="0"/>
              <a:t>Blissymbolics</a:t>
            </a:r>
            <a:r>
              <a:rPr lang="it-IT" dirty="0" smtClean="0"/>
              <a:t> (</a:t>
            </a:r>
            <a:r>
              <a:rPr lang="it-IT" dirty="0" err="1" smtClean="0"/>
              <a:t>Bliss</a:t>
            </a:r>
            <a:r>
              <a:rPr lang="it-IT" dirty="0" smtClean="0"/>
              <a:t>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Picture </a:t>
            </a:r>
            <a:r>
              <a:rPr lang="it-IT" dirty="0" err="1" smtClean="0"/>
              <a:t>communication</a:t>
            </a:r>
            <a:r>
              <a:rPr lang="it-IT" dirty="0" smtClean="0"/>
              <a:t> </a:t>
            </a:r>
            <a:r>
              <a:rPr lang="it-IT" dirty="0" err="1" smtClean="0"/>
              <a:t>symbols</a:t>
            </a:r>
            <a:r>
              <a:rPr lang="it-IT" dirty="0" smtClean="0"/>
              <a:t> (PCS)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4864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Un’ampia raccolta di simboli, </a:t>
            </a:r>
          </a:p>
          <a:p>
            <a:r>
              <a:rPr lang="it-IT" dirty="0" smtClean="0"/>
              <a:t>con un vocabolario ricco sui termini concreti, </a:t>
            </a:r>
          </a:p>
          <a:p>
            <a:endParaRPr lang="it-IT" dirty="0" smtClean="0"/>
          </a:p>
          <a:p>
            <a:r>
              <a:rPr lang="it-IT" dirty="0" smtClean="0"/>
              <a:t>Pochi gli elementi </a:t>
            </a:r>
          </a:p>
          <a:p>
            <a:pPr>
              <a:buNone/>
            </a:pPr>
            <a:r>
              <a:rPr lang="it-IT" dirty="0" smtClean="0"/>
              <a:t>morfosintattici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074" name="AutoShape 2" descr="Risultati immagini per pec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6" name="AutoShape 4" descr="Risultati immagini per pec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248025"/>
            <a:ext cx="360045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Widgit</a:t>
            </a:r>
            <a:r>
              <a:rPr lang="it-IT" dirty="0" smtClean="0"/>
              <a:t> </a:t>
            </a:r>
            <a:r>
              <a:rPr lang="it-IT" dirty="0" err="1" smtClean="0"/>
              <a:t>Literacy</a:t>
            </a:r>
            <a:r>
              <a:rPr lang="it-IT" dirty="0" smtClean="0"/>
              <a:t> </a:t>
            </a:r>
            <a:r>
              <a:rPr lang="it-IT" dirty="0" err="1" smtClean="0"/>
              <a:t>Symbols</a:t>
            </a:r>
            <a:r>
              <a:rPr lang="it-IT" dirty="0" smtClean="0"/>
              <a:t> (WLS)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Meno infantile come stile grafico, rappresenta anche la morfosintassi.</a:t>
            </a:r>
          </a:p>
          <a:p>
            <a:r>
              <a:rPr lang="it-IT" dirty="0" smtClean="0"/>
              <a:t>Un software </a:t>
            </a:r>
            <a:r>
              <a:rPr lang="it-IT" dirty="0" err="1" smtClean="0"/>
              <a:t>Symwriter</a:t>
            </a:r>
            <a:r>
              <a:rPr lang="it-IT" dirty="0" smtClean="0"/>
              <a:t> traduce un testo in simboli.</a:t>
            </a:r>
          </a:p>
          <a:p>
            <a:r>
              <a:rPr lang="it-IT" sz="1200" u="sng" dirty="0" smtClean="0">
                <a:hlinkClick r:id="rId2"/>
              </a:rPr>
              <a:t>http://symwriter.auxilia.it/</a:t>
            </a:r>
            <a:endParaRPr lang="it-IT" sz="1200" dirty="0" smtClean="0"/>
          </a:p>
          <a:p>
            <a:r>
              <a:rPr lang="it-IT" dirty="0" smtClean="0"/>
              <a:t> </a:t>
            </a:r>
          </a:p>
          <a:p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441700"/>
            <a:ext cx="574548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Blissymbolics</a:t>
            </a:r>
            <a:r>
              <a:rPr lang="it-IT" dirty="0" smtClean="0"/>
              <a:t> (</a:t>
            </a:r>
            <a:r>
              <a:rPr lang="it-IT" dirty="0" err="1" smtClean="0"/>
              <a:t>Bliss</a:t>
            </a:r>
            <a:r>
              <a:rPr lang="it-IT" dirty="0" smtClean="0"/>
              <a:t>)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525963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Un linguaggio grafico basato sul significato e non sulla fonetica (è stata creata per fornire un linguaggio ausiliare universale e solo dopo presa in considerazione per supportare la disabilità)</a:t>
            </a:r>
          </a:p>
          <a:p>
            <a:r>
              <a:rPr lang="it-IT" sz="2000" u="sng" dirty="0" smtClean="0">
                <a:hlinkClick r:id="rId2"/>
              </a:rPr>
              <a:t>http://www.blissymbolics.org/</a:t>
            </a:r>
            <a:r>
              <a:rPr lang="it-IT" sz="2000" u="sng" dirty="0" err="1" smtClean="0">
                <a:hlinkClick r:id="rId2"/>
              </a:rPr>
              <a:t>index.php</a:t>
            </a:r>
            <a:r>
              <a:rPr lang="it-IT" sz="2000" u="sng" dirty="0" smtClean="0">
                <a:hlinkClick r:id="rId2"/>
              </a:rPr>
              <a:t>/</a:t>
            </a:r>
            <a:r>
              <a:rPr lang="it-IT" sz="2000" u="sng" dirty="0" err="1" smtClean="0">
                <a:hlinkClick r:id="rId2"/>
              </a:rPr>
              <a:t>about-blissymbolics</a:t>
            </a:r>
            <a:endParaRPr lang="it-IT" sz="2000" dirty="0" smtClean="0"/>
          </a:p>
          <a:p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216785"/>
            <a:ext cx="4537710" cy="4641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 </a:t>
            </a:r>
            <a:r>
              <a:rPr lang="it-IT" dirty="0" err="1" smtClean="0"/>
              <a:t>Boon</a:t>
            </a:r>
            <a:r>
              <a:rPr lang="it-IT" dirty="0" smtClean="0"/>
              <a:t>, 2016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it-IT" dirty="0" smtClean="0"/>
          </a:p>
          <a:p>
            <a:r>
              <a:rPr lang="it-IT" sz="2000" dirty="0" smtClean="0">
                <a:hlinkClick r:id="rId2"/>
              </a:rPr>
              <a:t>http://ed-psych.utah.edu/school-psych/_documents/grants/autism-training-grant/ASD-Alternative%20Communication.pdf</a:t>
            </a:r>
            <a:endParaRPr lang="it-IT" sz="2000" dirty="0" smtClean="0"/>
          </a:p>
          <a:p>
            <a:r>
              <a:rPr lang="it-IT" dirty="0" smtClean="0"/>
              <a:t> </a:t>
            </a:r>
          </a:p>
          <a:p>
            <a:r>
              <a:rPr lang="it-IT" dirty="0" err="1" smtClean="0"/>
              <a:t>Cafiero</a:t>
            </a:r>
            <a:r>
              <a:rPr lang="it-IT" dirty="0" smtClean="0"/>
              <a:t> and </a:t>
            </a:r>
            <a:r>
              <a:rPr lang="it-IT" dirty="0" err="1" smtClean="0"/>
              <a:t>Meyer</a:t>
            </a:r>
            <a:r>
              <a:rPr lang="it-IT" dirty="0" smtClean="0"/>
              <a:t> (2008) </a:t>
            </a:r>
            <a:r>
              <a:rPr lang="it-IT" dirty="0" err="1" smtClean="0"/>
              <a:t>define</a:t>
            </a:r>
            <a:r>
              <a:rPr lang="it-IT" dirty="0" smtClean="0"/>
              <a:t> AAC </a:t>
            </a:r>
            <a:r>
              <a:rPr lang="it-IT" dirty="0" err="1" smtClean="0"/>
              <a:t>as</a:t>
            </a:r>
            <a:r>
              <a:rPr lang="it-IT" dirty="0" smtClean="0"/>
              <a:t> “</a:t>
            </a:r>
            <a:r>
              <a:rPr lang="it-IT" dirty="0" err="1" smtClean="0"/>
              <a:t>any</a:t>
            </a:r>
            <a:r>
              <a:rPr lang="it-IT" dirty="0" smtClean="0"/>
              <a:t> </a:t>
            </a:r>
            <a:r>
              <a:rPr lang="it-IT" dirty="0" err="1" smtClean="0"/>
              <a:t>tool</a:t>
            </a:r>
            <a:r>
              <a:rPr lang="it-IT" dirty="0" smtClean="0"/>
              <a:t>, </a:t>
            </a:r>
            <a:r>
              <a:rPr lang="it-IT" dirty="0" err="1" smtClean="0"/>
              <a:t>strategy</a:t>
            </a:r>
            <a:r>
              <a:rPr lang="it-IT" dirty="0" smtClean="0"/>
              <a:t>, or </a:t>
            </a:r>
            <a:r>
              <a:rPr lang="it-IT" dirty="0" err="1" smtClean="0"/>
              <a:t>technology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compensates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, </a:t>
            </a:r>
            <a:r>
              <a:rPr lang="it-IT" dirty="0" err="1" smtClean="0"/>
              <a:t>enhances</a:t>
            </a:r>
            <a:r>
              <a:rPr lang="it-IT" dirty="0" smtClean="0"/>
              <a:t>, </a:t>
            </a:r>
            <a:r>
              <a:rPr lang="it-IT" dirty="0" err="1" smtClean="0"/>
              <a:t>expands</a:t>
            </a:r>
            <a:r>
              <a:rPr lang="it-IT" dirty="0" smtClean="0"/>
              <a:t> or </a:t>
            </a:r>
            <a:r>
              <a:rPr lang="it-IT" dirty="0" err="1" smtClean="0"/>
              <a:t>helps</a:t>
            </a:r>
            <a:r>
              <a:rPr lang="it-IT" dirty="0" smtClean="0"/>
              <a:t> </a:t>
            </a:r>
            <a:r>
              <a:rPr lang="it-IT" dirty="0" err="1" smtClean="0"/>
              <a:t>develop</a:t>
            </a:r>
            <a:r>
              <a:rPr lang="it-IT" dirty="0" smtClean="0"/>
              <a:t> </a:t>
            </a:r>
            <a:r>
              <a:rPr lang="it-IT" dirty="0" err="1" smtClean="0"/>
              <a:t>communication</a:t>
            </a:r>
            <a:r>
              <a:rPr lang="it-IT" dirty="0" smtClean="0"/>
              <a:t> </a:t>
            </a:r>
            <a:r>
              <a:rPr lang="it-IT" dirty="0" err="1" smtClean="0"/>
              <a:t>skills</a:t>
            </a:r>
            <a:r>
              <a:rPr lang="it-IT" dirty="0" smtClean="0"/>
              <a:t>” </a:t>
            </a:r>
          </a:p>
          <a:p>
            <a:r>
              <a:rPr lang="it-IT" dirty="0" smtClean="0"/>
              <a:t> anni ’70 con strumenti non tecnologici come il linguaggio dei segni e simboli  con i gesti.</a:t>
            </a:r>
          </a:p>
          <a:p>
            <a:r>
              <a:rPr lang="it-IT" dirty="0" smtClean="0"/>
              <a:t> PECS, con foto e disegni, </a:t>
            </a:r>
          </a:p>
          <a:p>
            <a:r>
              <a:rPr lang="it-IT" dirty="0" smtClean="0"/>
              <a:t>1990 Arrivano i SGD: </a:t>
            </a:r>
            <a:r>
              <a:rPr lang="it-IT" dirty="0" err="1" smtClean="0"/>
              <a:t>speech</a:t>
            </a:r>
            <a:r>
              <a:rPr lang="it-IT" dirty="0" smtClean="0"/>
              <a:t> </a:t>
            </a:r>
            <a:r>
              <a:rPr lang="it-IT" dirty="0" err="1" smtClean="0"/>
              <a:t>generating</a:t>
            </a:r>
            <a:r>
              <a:rPr lang="it-IT" dirty="0" smtClean="0"/>
              <a:t> </a:t>
            </a:r>
            <a:r>
              <a:rPr lang="it-IT" dirty="0" err="1" smtClean="0"/>
              <a:t>devices</a:t>
            </a:r>
            <a:r>
              <a:rPr lang="it-IT" dirty="0" smtClean="0"/>
              <a:t> 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383</Words>
  <Application>Microsoft Office PowerPoint</Application>
  <PresentationFormat>Presentazione su schermo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di Office</vt:lpstr>
      <vt:lpstr>AAC e ASD</vt:lpstr>
      <vt:lpstr>E. Bortolotti. Percorsi inclusivi per la disabilità. </vt:lpstr>
      <vt:lpstr>La comunicazione aumentativa Alternativa </vt:lpstr>
      <vt:lpstr>Il bambino con autismo</vt:lpstr>
      <vt:lpstr>AAC</vt:lpstr>
      <vt:lpstr>Picture communication symbols (PCS) </vt:lpstr>
      <vt:lpstr>Widgit Literacy Symbols (WLS) </vt:lpstr>
      <vt:lpstr>Blissymbolics (Bliss) </vt:lpstr>
      <vt:lpstr> Boon, 2016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AAC</dc:title>
  <dc:creator>gisella</dc:creator>
  <cp:lastModifiedBy>PAOLETTI GISELLA</cp:lastModifiedBy>
  <cp:revision>4</cp:revision>
  <dcterms:created xsi:type="dcterms:W3CDTF">2017-04-04T14:43:36Z</dcterms:created>
  <dcterms:modified xsi:type="dcterms:W3CDTF">2017-04-06T12:05:08Z</dcterms:modified>
</cp:coreProperties>
</file>