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330" r:id="rId4"/>
    <p:sldId id="313" r:id="rId5"/>
    <p:sldId id="258" r:id="rId6"/>
    <p:sldId id="314" r:id="rId7"/>
    <p:sldId id="333" r:id="rId8"/>
    <p:sldId id="260" r:id="rId9"/>
    <p:sldId id="261" r:id="rId10"/>
    <p:sldId id="329" r:id="rId11"/>
    <p:sldId id="331" r:id="rId12"/>
    <p:sldId id="332" r:id="rId13"/>
    <p:sldId id="334" r:id="rId14"/>
    <p:sldId id="263" r:id="rId15"/>
    <p:sldId id="264" r:id="rId16"/>
    <p:sldId id="265" r:id="rId17"/>
    <p:sldId id="266" r:id="rId18"/>
    <p:sldId id="336" r:id="rId19"/>
    <p:sldId id="337" r:id="rId20"/>
    <p:sldId id="335" r:id="rId21"/>
    <p:sldId id="339" r:id="rId22"/>
    <p:sldId id="267" r:id="rId23"/>
    <p:sldId id="268" r:id="rId24"/>
    <p:sldId id="279" r:id="rId25"/>
    <p:sldId id="280" r:id="rId26"/>
    <p:sldId id="272" r:id="rId27"/>
    <p:sldId id="317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284" r:id="rId42"/>
    <p:sldId id="286" r:id="rId43"/>
    <p:sldId id="287" r:id="rId44"/>
    <p:sldId id="288" r:id="rId45"/>
    <p:sldId id="354" r:id="rId46"/>
    <p:sldId id="289" r:id="rId47"/>
    <p:sldId id="290" r:id="rId48"/>
    <p:sldId id="301" r:id="rId49"/>
    <p:sldId id="303" r:id="rId50"/>
    <p:sldId id="353" r:id="rId51"/>
    <p:sldId id="307" r:id="rId52"/>
    <p:sldId id="324" r:id="rId53"/>
    <p:sldId id="308" r:id="rId54"/>
    <p:sldId id="310" r:id="rId55"/>
    <p:sldId id="311" r:id="rId56"/>
    <p:sldId id="325" r:id="rId5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54E30-65A8-40B9-AA8E-C1143479525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28B0F-26C5-4C09-BE02-3DE71316EF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28B0F-26C5-4C09-BE02-3DE71316EFD1}" type="slidenum">
              <a:rPr lang="it-IT" smtClean="0"/>
              <a:pPr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77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67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88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27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38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5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0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09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9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28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6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23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82485-8687-48D6-9D02-D5FA4044A0CF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05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BALANCED SCORECARD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Da: Stefano Tonchia</a:t>
            </a:r>
          </a:p>
          <a:p>
            <a:r>
              <a:rPr lang="it-IT" dirty="0" smtClean="0"/>
              <a:t>Università di Udine </a:t>
            </a:r>
          </a:p>
          <a:p>
            <a:r>
              <a:rPr lang="it-IT" dirty="0" smtClean="0"/>
              <a:t>Progettare e gestire il sistema aziendale di misurazione delle prestazioni.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45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Una condizione necessaria: la «Flessibilità strategica»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E’ la capacità di modificare in tempi brevi la strategia aziendale.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 grandi imprese oggi per innovare prodotti e servizi o per adattarsi velocemente alle richieste del mercato  tendono a </a:t>
            </a:r>
            <a:r>
              <a:rPr lang="it-IT" sz="2400" u="sng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generare Spin-off sul consolidato e acquisire Start-up per il nuovo.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9713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La valutazione delle prestazioni è sempre più importante non tanto in relazione a standard predeterminati, quanto a supporto della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continuità del miglioramento</a:t>
            </a:r>
            <a:r>
              <a:rPr lang="it-IT" sz="2400" dirty="0">
                <a:latin typeface="Bodoni MT" pitchFamily="18" charset="0"/>
              </a:rPr>
              <a:t>. </a:t>
            </a: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PMS è l’intero sistema di rilevazione degli indicatori di prestazione, a partire da quelli elementari, che poi vengono sintetizzati nel Tableau de Bord (cruscotto aziendale)</a:t>
            </a:r>
          </a:p>
        </p:txBody>
      </p:sp>
    </p:spTree>
    <p:extLst>
      <p:ext uri="{BB962C8B-B14F-4D97-AF65-F5344CB8AC3E}">
        <p14:creationId xmlns:p14="http://schemas.microsoft.com/office/powerpoint/2010/main" val="2878921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Un </a:t>
            </a:r>
            <a:r>
              <a:rPr lang="it-IT" sz="2400" dirty="0">
                <a:latin typeface="Bodoni MT" pitchFamily="18" charset="0"/>
              </a:rPr>
              <a:t>tipo di PMS è il «</a:t>
            </a:r>
            <a:r>
              <a:rPr lang="it-IT" sz="2400" dirty="0" err="1">
                <a:solidFill>
                  <a:srgbClr val="FF0000"/>
                </a:solidFill>
                <a:latin typeface="Bodoni MT" pitchFamily="18" charset="0"/>
              </a:rPr>
              <a:t>Balanced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 Scorecard</a:t>
            </a:r>
            <a:r>
              <a:rPr lang="it-IT" sz="2400" dirty="0">
                <a:latin typeface="Bodoni MT" pitchFamily="18" charset="0"/>
              </a:rPr>
              <a:t>» (il segnapunti del football americano, bilanciato per tener conto delle diverse prospettive dalle quali si misura).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Il PMS ha avuto una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crescita esponenziale</a:t>
            </a:r>
            <a:r>
              <a:rPr lang="it-IT" sz="2400" dirty="0">
                <a:latin typeface="Bodoni MT" pitchFamily="18" charset="0"/>
              </a:rPr>
              <a:t> negli USA: oggi è presente nella maggior parte delle aziende di medio-grande dimensione. 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48182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Quali indicatori?</a:t>
            </a:r>
          </a:p>
          <a:p>
            <a:pPr marL="0" indent="0">
              <a:buNone/>
            </a:pPr>
            <a:endParaRPr lang="it-IT" sz="2400" dirty="0" smtClean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Customer Satisfaction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Time to market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Lead time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Efficienza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Efficacia</a:t>
            </a:r>
          </a:p>
          <a:p>
            <a:pPr>
              <a:buFontTx/>
              <a:buChar char="-"/>
            </a:pP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93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La </a:t>
            </a:r>
            <a:r>
              <a:rPr lang="it-IT" sz="2400" u="sng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Customer Satisfaction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rappresenta la sintesi delle prestazioni esterne, ovvero quelle percepite dal cliente. </a:t>
            </a:r>
          </a:p>
          <a:p>
            <a:endParaRPr lang="it-IT" sz="2400" b="1" dirty="0" smtClean="0">
              <a:solidFill>
                <a:srgbClr val="FF0000"/>
              </a:solidFill>
              <a:latin typeface="Bodoni MT" pitchFamily="18" charset="0"/>
            </a:endParaRPr>
          </a:p>
          <a:p>
            <a:r>
              <a:rPr lang="it-IT" sz="2400" b="1" dirty="0" smtClean="0">
                <a:solidFill>
                  <a:srgbClr val="FF0000"/>
                </a:solidFill>
                <a:latin typeface="Bodoni MT" pitchFamily="18" charset="0"/>
              </a:rPr>
              <a:t>Prestazioni di prodotto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: contenuti innovativi, usability, design, conformità ai requisiti, affidabilità…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odoni MT" pitchFamily="18" charset="0"/>
              </a:rPr>
              <a:t>Prestazioni di servizio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: rapidità di consegna, puntualità, assistenza, possibilità di personalizzazione extracatalogo..</a:t>
            </a:r>
          </a:p>
          <a:p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Per le aziende del terziario il servizio è il </a:t>
            </a:r>
            <a:r>
              <a:rPr lang="it-IT" sz="2400" i="1" dirty="0" smtClean="0">
                <a:solidFill>
                  <a:srgbClr val="00B050"/>
                </a:solidFill>
                <a:latin typeface="Bodoni MT" pitchFamily="18" charset="0"/>
              </a:rPr>
              <a:t>core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  dell’offerta.</a:t>
            </a:r>
            <a:endParaRPr lang="it-IT" sz="2400" dirty="0">
              <a:solidFill>
                <a:srgbClr val="00B050"/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Il Customer Retention Rate (CRR)</a:t>
            </a:r>
            <a:r>
              <a:rPr lang="it-IT" sz="2400" dirty="0" smtClean="0">
                <a:latin typeface="Bodoni MT" pitchFamily="18" charset="0"/>
              </a:rPr>
              <a:t> corrisponde alla % di clienti rimasti fedeli all’azienda alla fine di un certo intervallo di tempo.</a:t>
            </a:r>
          </a:p>
          <a:p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Gli indicatori diretti di Customer Satisfaction (CSI) </a:t>
            </a:r>
            <a:r>
              <a:rPr lang="it-IT" sz="2400" dirty="0" smtClean="0">
                <a:latin typeface="Bodoni MT" pitchFamily="18" charset="0"/>
              </a:rPr>
              <a:t>valutano la soddisfazione come gap fra </a:t>
            </a:r>
            <a:r>
              <a:rPr lang="it-IT" sz="2400" i="1" dirty="0" smtClean="0">
                <a:latin typeface="Bodoni MT" pitchFamily="18" charset="0"/>
              </a:rPr>
              <a:t>attese</a:t>
            </a:r>
            <a:r>
              <a:rPr lang="it-IT" sz="2400" dirty="0" smtClean="0">
                <a:latin typeface="Bodoni MT" pitchFamily="18" charset="0"/>
              </a:rPr>
              <a:t> e </a:t>
            </a:r>
            <a:r>
              <a:rPr lang="it-IT" sz="2400" i="1" dirty="0" smtClean="0">
                <a:latin typeface="Bodoni MT" pitchFamily="18" charset="0"/>
              </a:rPr>
              <a:t>percezioni</a:t>
            </a:r>
            <a:r>
              <a:rPr lang="it-IT" sz="2400" dirty="0" smtClean="0">
                <a:latin typeface="Bodoni MT" pitchFamily="18" charset="0"/>
              </a:rPr>
              <a:t> del prodotto/servizio secondo quanto espresso dai clienti attraverso strumenti per la rilevazione delle opinioni (questionari, interviste, analisi di Big Data..).  </a:t>
            </a: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1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Una delle possibili distinzioni fra le diverse componenti di un 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servizio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 cui possono associarsi dei voti (indicatori)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e dei pesi: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Aspetti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tangibili </a:t>
            </a:r>
            <a:r>
              <a:rPr lang="it-IT" sz="2400" dirty="0" smtClean="0">
                <a:latin typeface="Bodoni MT" pitchFamily="18" charset="0"/>
              </a:rPr>
              <a:t>(strutture fisiche, attrezzature…)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Affidabilità</a:t>
            </a:r>
            <a:r>
              <a:rPr lang="it-IT" sz="2400" dirty="0" smtClean="0">
                <a:latin typeface="Bodoni MT" pitchFamily="18" charset="0"/>
              </a:rPr>
              <a:t> (mantenimento delle promesse..)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Capacità di risposta </a:t>
            </a:r>
            <a:r>
              <a:rPr lang="it-IT" sz="2400" dirty="0" smtClean="0">
                <a:latin typeface="Bodoni MT" pitchFamily="18" charset="0"/>
              </a:rPr>
              <a:t>(volontà e prontezza nel servizio..)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Capacità di rassicurazione </a:t>
            </a:r>
            <a:r>
              <a:rPr lang="it-IT" sz="2400" dirty="0" smtClean="0">
                <a:latin typeface="Bodoni MT" pitchFamily="18" charset="0"/>
              </a:rPr>
              <a:t>(competenza, cortesia, sicurezza)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Empatia</a:t>
            </a:r>
            <a:r>
              <a:rPr lang="it-IT" sz="2400" dirty="0" smtClean="0">
                <a:latin typeface="Bodoni MT" pitchFamily="18" charset="0"/>
              </a:rPr>
              <a:t> (accessibilità, comunicazione adattata alla tipologia dei clienti, comprensione delle esigenze specifiche del cliente e delle sue abitudini..)</a:t>
            </a: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5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produttività </a:t>
            </a:r>
            <a:r>
              <a:rPr lang="it-IT" sz="2400" dirty="0" smtClean="0">
                <a:latin typeface="Bodoni MT" pitchFamily="18" charset="0"/>
              </a:rPr>
              <a:t>è il rapporto fra Output e Input</a:t>
            </a:r>
          </a:p>
          <a:p>
            <a:r>
              <a:rPr lang="it-IT" sz="2400" dirty="0" smtClean="0">
                <a:latin typeface="Bodoni MT" pitchFamily="18" charset="0"/>
              </a:rPr>
              <a:t>L’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efficienza</a:t>
            </a:r>
            <a:r>
              <a:rPr lang="it-IT" sz="2400" dirty="0" smtClean="0">
                <a:latin typeface="Bodoni MT" pitchFamily="18" charset="0"/>
              </a:rPr>
              <a:t>, in termini comparativi, è il rapporto fra produttività realizzata e produttività standard (numero &lt;1, di solito %),oppure fra produttività realizzata e produttività realizzata da altri o dalla propria unità in altri momenti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L’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efficacia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è il rapporto fra prestazione effettiva e prestazione desiderata (capacità di conseguire gli obiettivi indipendentemente dalle risorse consumate).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4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>
                <a:latin typeface="Bodoni MT" pitchFamily="18" charset="0"/>
              </a:rPr>
              <a:t>dimensione </a:t>
            </a:r>
            <a:r>
              <a:rPr lang="it-IT" sz="2400" b="1" u="sng" dirty="0">
                <a:latin typeface="Bodoni MT" pitchFamily="18" charset="0"/>
              </a:rPr>
              <a:t>tempo</a:t>
            </a:r>
            <a:r>
              <a:rPr lang="it-IT" sz="2400" u="sng" dirty="0">
                <a:latin typeface="Bodoni MT" pitchFamily="18" charset="0"/>
              </a:rPr>
              <a:t>: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L’intervallo </a:t>
            </a:r>
            <a:r>
              <a:rPr lang="it-IT" sz="2400" dirty="0">
                <a:latin typeface="Bodoni MT" pitchFamily="18" charset="0"/>
              </a:rPr>
              <a:t>di tempo medio intercorrente fra l’ingresso e l’uscita di una medesima unità di materiale in un impianto produttivo è detto </a:t>
            </a:r>
            <a:r>
              <a:rPr lang="it-IT" sz="2400" i="1" u="sng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tempo di attraversamento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(</a:t>
            </a:r>
            <a:r>
              <a:rPr lang="it-IT" sz="2400" i="1" u="sng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lead time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) 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Prestazioni di breve termine: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lead time medio di approvvigionamento, produzione e distribuzione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u="sng" dirty="0">
                <a:latin typeface="Bodoni MT" pitchFamily="18" charset="0"/>
              </a:rPr>
              <a:t>interne</a:t>
            </a:r>
            <a:r>
              <a:rPr lang="it-IT" sz="2400" dirty="0">
                <a:latin typeface="Bodoni MT" pitchFamily="18" charset="0"/>
              </a:rPr>
              <a:t>);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tempo medio di evasione degli ordini e puntualità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u="sng" dirty="0">
                <a:latin typeface="Bodoni MT" pitchFamily="18" charset="0"/>
              </a:rPr>
              <a:t>esterne</a:t>
            </a:r>
            <a:r>
              <a:rPr lang="it-IT" sz="2400" dirty="0">
                <a:latin typeface="Bodoni MT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Prestazioni di lungo termine: </a:t>
            </a:r>
            <a:r>
              <a:rPr lang="it-IT" sz="2400" i="1" u="sng" dirty="0">
                <a:solidFill>
                  <a:srgbClr val="FF0000"/>
                </a:solidFill>
                <a:latin typeface="Bodoni MT" pitchFamily="18" charset="0"/>
              </a:rPr>
              <a:t>time to market</a:t>
            </a:r>
            <a:r>
              <a:rPr lang="it-IT" sz="2400" i="1" dirty="0">
                <a:solidFill>
                  <a:srgbClr val="FF0000"/>
                </a:solidFill>
                <a:latin typeface="Bodoni MT" pitchFamily="18" charset="0"/>
              </a:rPr>
              <a:t> 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i="1" u="sng" dirty="0">
                <a:latin typeface="Bodoni MT" pitchFamily="18" charset="0"/>
              </a:rPr>
              <a:t>interne</a:t>
            </a:r>
            <a:r>
              <a:rPr lang="it-IT" sz="2400" dirty="0">
                <a:latin typeface="Bodoni MT" pitchFamily="18" charset="0"/>
              </a:rPr>
              <a:t>)</a:t>
            </a:r>
            <a:r>
              <a:rPr lang="it-IT" sz="2400" i="1" dirty="0">
                <a:latin typeface="Bodoni MT" pitchFamily="18" charset="0"/>
              </a:rPr>
              <a:t>; </a:t>
            </a:r>
            <a:r>
              <a:rPr lang="it-IT" sz="2400" dirty="0"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dall’idea al rilascio.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6348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Indicatore di prestazione con riferimento alle macchine: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Disponibilità di macchina: </a:t>
            </a:r>
          </a:p>
          <a:p>
            <a:pPr>
              <a:buNone/>
            </a:pP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Between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Failures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 /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Between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Failures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+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To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Repair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(tempo teoricamente disponibile) = </a:t>
            </a:r>
          </a:p>
          <a:p>
            <a:pPr>
              <a:buNone/>
            </a:pP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MTBF/ MTBF + MTTR (indicatore di affidabilità di macchina, su base probabilistica)</a:t>
            </a:r>
          </a:p>
        </p:txBody>
      </p:sp>
    </p:spTree>
    <p:extLst>
      <p:ext uri="{BB962C8B-B14F-4D97-AF65-F5344CB8AC3E}">
        <p14:creationId xmlns:p14="http://schemas.microsoft.com/office/powerpoint/2010/main" val="41301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endParaRPr lang="it-IT" sz="2800" dirty="0">
              <a:solidFill>
                <a:schemeClr val="accent5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I sistemi di misurazione delle prestazioni </a:t>
            </a: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  <a:cs typeface="Arial" pitchFamily="34" charset="0"/>
              </a:rPr>
              <a:t>(Performance Measurement  Systems – PMS) 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possono essere considerati come una delle novità manageriali più interessanti degli ultimi anni.  </a:t>
            </a:r>
          </a:p>
          <a:p>
            <a:pPr marL="0" indent="0">
              <a:buNone/>
            </a:pPr>
            <a:endParaRPr lang="it-IT" sz="2800" i="1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800" i="1" dirty="0" smtClean="0">
                <a:latin typeface="Bodoni MT" pitchFamily="18" charset="0"/>
              </a:rPr>
              <a:t> </a:t>
            </a:r>
            <a:endParaRPr lang="it-IT" sz="2800" i="1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endParaRPr lang="it-IT" i="1" dirty="0" smtClean="0">
              <a:solidFill>
                <a:schemeClr val="accent4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PMS: quali strumenti?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dirty="0" smtClean="0"/>
              <a:t>Come intervenire sull’organizzazione per ottenere buoni risultati misurabili con gli indicatori?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Flessibilità strategica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Sistema di Gestione per la Qualità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Concurrent Engineering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Flessibilità nel breve termine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Produzione Just in Time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Gestione per processi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Strutture Flat e Lean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Utilizzo della Business Intelligence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Benchmarking</a:t>
            </a:r>
          </a:p>
          <a:p>
            <a:pPr>
              <a:buFontTx/>
              <a:buChar char="-"/>
            </a:pPr>
            <a:endParaRPr lang="it-IT" sz="2400" dirty="0" smtClean="0"/>
          </a:p>
          <a:p>
            <a:pPr>
              <a:buFontTx/>
              <a:buChar char="-"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23016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PMS: quali strumenti?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Strategie</a:t>
            </a:r>
            <a:r>
              <a:rPr lang="it-IT" sz="2400" dirty="0" smtClean="0">
                <a:latin typeface="Bodoni MT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>
                <a:latin typeface="Bodoni MT" pitchFamily="18" charset="0"/>
              </a:rPr>
              <a:t>“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Swot analysis</a:t>
            </a:r>
            <a:r>
              <a:rPr lang="it-IT" sz="2400" dirty="0">
                <a:latin typeface="Bodoni MT" pitchFamily="18" charset="0"/>
              </a:rPr>
              <a:t>” è l’analisi dei </a:t>
            </a:r>
            <a:r>
              <a:rPr lang="it-IT" sz="2400" i="1" u="sng" dirty="0">
                <a:latin typeface="Bodoni MT" pitchFamily="18" charset="0"/>
              </a:rPr>
              <a:t>punti di forza e di debolezza interni</a:t>
            </a:r>
            <a:r>
              <a:rPr lang="it-IT" sz="2400" dirty="0">
                <a:latin typeface="Bodoni MT" pitchFamily="18" charset="0"/>
              </a:rPr>
              <a:t> e delle </a:t>
            </a:r>
            <a:r>
              <a:rPr lang="it-IT" sz="2400" i="1" u="sng" dirty="0">
                <a:latin typeface="Bodoni MT" pitchFamily="18" charset="0"/>
              </a:rPr>
              <a:t>opportunità e minacce esterne</a:t>
            </a:r>
            <a:r>
              <a:rPr lang="it-IT" sz="2400" i="1" dirty="0"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(scenario</a:t>
            </a:r>
            <a:r>
              <a:rPr lang="it-IT" sz="2400" dirty="0" smtClean="0">
                <a:latin typeface="Bodoni MT" pitchFamily="18" charset="0"/>
              </a:rPr>
              <a:t>)</a:t>
            </a:r>
            <a:endParaRPr lang="it-IT" sz="2400" dirty="0">
              <a:solidFill>
                <a:schemeClr val="accent5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Mission</a:t>
            </a:r>
            <a:r>
              <a:rPr lang="it-IT" sz="2400" dirty="0">
                <a:latin typeface="Bodoni MT" pitchFamily="18" charset="0"/>
              </a:rPr>
              <a:t> (chi siamo, perché e per chi operiamo)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vision</a:t>
            </a:r>
            <a:r>
              <a:rPr lang="it-IT" sz="2400" dirty="0">
                <a:latin typeface="Bodoni MT" pitchFamily="18" charset="0"/>
              </a:rPr>
              <a:t> (dove vogliamo andare e cosa vogliamo diventare) e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swot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 analysis </a:t>
            </a:r>
            <a:r>
              <a:rPr lang="it-IT" sz="2400" dirty="0">
                <a:latin typeface="Bodoni MT" pitchFamily="18" charset="0"/>
              </a:rPr>
              <a:t>portano alla definizione di una </a:t>
            </a:r>
            <a:r>
              <a:rPr lang="it-IT" sz="2400" b="1" u="sng" dirty="0">
                <a:latin typeface="Bodoni MT" pitchFamily="18" charset="0"/>
              </a:rPr>
              <a:t>strategia</a:t>
            </a:r>
            <a:r>
              <a:rPr lang="it-IT" sz="2400" dirty="0">
                <a:latin typeface="Bodoni MT" pitchFamily="18" charset="0"/>
              </a:rPr>
              <a:t> in termini di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priorità competitive</a:t>
            </a:r>
            <a:r>
              <a:rPr lang="it-IT" sz="2400" dirty="0">
                <a:latin typeface="Bodoni MT" pitchFamily="18" charset="0"/>
              </a:rPr>
              <a:t>,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leve di intervento </a:t>
            </a:r>
            <a:r>
              <a:rPr lang="it-IT" sz="2400" dirty="0">
                <a:latin typeface="Bodoni MT" pitchFamily="18" charset="0"/>
              </a:rPr>
              <a:t>e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politiche di gestione delle risorse</a:t>
            </a:r>
            <a:r>
              <a:rPr lang="it-IT" sz="2400" dirty="0">
                <a:latin typeface="Bodoni MT" pitchFamily="18" charset="0"/>
              </a:rPr>
              <a:t> (competenze</a:t>
            </a:r>
            <a:r>
              <a:rPr lang="it-IT" sz="2400" dirty="0" smtClean="0">
                <a:latin typeface="Bodoni MT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Può risolversi in acquisizioni di Start Up, scorpori, fusioni..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02742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Sistema di gestione per la qualità </a:t>
            </a:r>
            <a:r>
              <a:rPr lang="it-IT" sz="2400" dirty="0" smtClean="0">
                <a:solidFill>
                  <a:srgbClr val="002060"/>
                </a:solidFill>
                <a:latin typeface="Bodoni MT" pitchFamily="18" charset="0"/>
              </a:rPr>
              <a:t>(Quality Management System)- oggetto di certificazione- è l’ambiente in cui vengono </a:t>
            </a:r>
            <a:r>
              <a:rPr lang="it-IT" sz="2400" u="sng" dirty="0" smtClean="0">
                <a:solidFill>
                  <a:srgbClr val="002060"/>
                </a:solidFill>
                <a:latin typeface="Bodoni MT" pitchFamily="18" charset="0"/>
              </a:rPr>
              <a:t>misurate le prestazioni </a:t>
            </a:r>
            <a:r>
              <a:rPr lang="it-IT" sz="2400" dirty="0" smtClean="0">
                <a:solidFill>
                  <a:srgbClr val="002060"/>
                </a:solidFill>
                <a:latin typeface="Bodoni MT" pitchFamily="18" charset="0"/>
              </a:rPr>
              <a:t>attinenti alla qualità e in cui si sviluppa qualsiasi iniziativa concernente il suo miglioramento. </a:t>
            </a:r>
          </a:p>
          <a:p>
            <a:pPr marL="0" indent="0">
              <a:buNone/>
            </a:pP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Comprende la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struttura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organizzativa, le responsabilità, le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procedure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e le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messe in atto per la conduzione aziendale per la qualità e descritte nel «Manuale della Qualità».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</a:t>
            </a:r>
            <a:r>
              <a:rPr lang="it-IT" sz="2400" dirty="0"/>
              <a:t> 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Nel Total Quality Management (TQM) l’aspetto della misurazione e controllo della qualità assume un ruolo fondamentale: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a partire dalla soddisfazione del cliente, soddisfazione ottenuta anche attraverso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rapporti </a:t>
            </a: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interni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cliente- fornitore, tipici dei processi aziendali </a:t>
            </a:r>
            <a:r>
              <a:rPr lang="it-IT" sz="2400" dirty="0" smtClean="0">
                <a:latin typeface="Bodoni MT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con un orientamento al </a:t>
            </a:r>
            <a:r>
              <a:rPr lang="it-IT" sz="2400" u="sng" dirty="0" smtClean="0">
                <a:latin typeface="Bodoni MT" pitchFamily="18" charset="0"/>
              </a:rPr>
              <a:t>miglioramento continuo</a:t>
            </a:r>
            <a:r>
              <a:rPr lang="it-IT" sz="2400" dirty="0" smtClean="0">
                <a:latin typeface="Bodoni MT" pitchFamily="18" charset="0"/>
              </a:rPr>
              <a:t> piuttosto che al perseguimento degli standard. </a:t>
            </a: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0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Il Just in Time mira ad accorciare i tempi di risposta del sistema produttivo non attraverso la ridondanza di scorte ma riducendo 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dimensione dei lotti</a:t>
            </a:r>
            <a:r>
              <a:rPr lang="it-IT" sz="2400" dirty="0" smtClean="0">
                <a:latin typeface="Bodoni MT" pitchFamily="18" charset="0"/>
              </a:rPr>
              <a:t>, puntando alla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eliminazione dei difetti </a:t>
            </a:r>
            <a:r>
              <a:rPr lang="it-IT" sz="2400" dirty="0" smtClean="0">
                <a:latin typeface="Bodoni MT" pitchFamily="18" charset="0"/>
              </a:rPr>
              <a:t>ed alla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integrazione operativa </a:t>
            </a:r>
            <a:r>
              <a:rPr lang="it-IT" sz="2400" dirty="0" smtClean="0">
                <a:latin typeface="Bodoni MT" pitchFamily="18" charset="0"/>
              </a:rPr>
              <a:t>tra le diverse operazioni interne ed esterne al </a:t>
            </a:r>
            <a:r>
              <a:rPr lang="it-IT" sz="2400" dirty="0" err="1" smtClean="0">
                <a:latin typeface="Bodoni MT" pitchFamily="18" charset="0"/>
              </a:rPr>
              <a:t>plant</a:t>
            </a:r>
            <a:r>
              <a:rPr lang="it-IT" sz="2400" dirty="0">
                <a:latin typeface="Bodoni MT" pitchFamily="18" charset="0"/>
              </a:rPr>
              <a:t>.</a:t>
            </a:r>
            <a:endParaRPr lang="it-IT" sz="2400" dirty="0" smtClean="0">
              <a:latin typeface="Bodoni MT" pitchFamily="18" charset="0"/>
            </a:endParaRP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Privilegia le tecniche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PULL</a:t>
            </a:r>
            <a:r>
              <a:rPr lang="it-IT" sz="2400" dirty="0" smtClean="0">
                <a:latin typeface="Bodoni MT" pitchFamily="18" charset="0"/>
              </a:rPr>
              <a:t> che trainano i processi produttivi dalla fine, in base all’ingresso degli ordini. Richiede una lettura in ottica di processo.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Time Based Competition</a:t>
            </a:r>
            <a:r>
              <a:rPr lang="it-IT" sz="2800" dirty="0" smtClean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</a:rPr>
              <a:t>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Le leve che si ritiene abbiano maggior  impatto sui tempi sono: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Concurrent Engineering </a:t>
            </a:r>
            <a:r>
              <a:rPr lang="it-IT" sz="2400" dirty="0" smtClean="0">
                <a:latin typeface="Bodoni MT" pitchFamily="18" charset="0"/>
              </a:rPr>
              <a:t>(progettazione integrata di prodotto e processo)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Just in Time </a:t>
            </a:r>
            <a:r>
              <a:rPr lang="it-IT" sz="2400" dirty="0" smtClean="0">
                <a:latin typeface="Bodoni MT" pitchFamily="18" charset="0"/>
              </a:rPr>
              <a:t>(processo produttivo a scorte minime trainato dagli ordini)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La prima incide sul </a:t>
            </a:r>
            <a:r>
              <a:rPr lang="it-IT" sz="2400" u="sng" dirty="0" smtClean="0">
                <a:latin typeface="Bodoni MT" pitchFamily="18" charset="0"/>
              </a:rPr>
              <a:t>Time to Market</a:t>
            </a:r>
            <a:r>
              <a:rPr lang="it-IT" sz="2400" dirty="0" smtClean="0">
                <a:latin typeface="Bodoni MT" pitchFamily="18" charset="0"/>
              </a:rPr>
              <a:t>, la seconda sul </a:t>
            </a:r>
            <a:r>
              <a:rPr lang="it-IT" sz="2400" u="sng" dirty="0" smtClean="0">
                <a:latin typeface="Bodoni MT" pitchFamily="18" charset="0"/>
              </a:rPr>
              <a:t>Lead Time 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Flessibilità</a:t>
            </a:r>
            <a:r>
              <a:rPr lang="it-IT" sz="2400" dirty="0" smtClean="0">
                <a:latin typeface="Bodoni MT" pitchFamily="18" charset="0"/>
              </a:rPr>
              <a:t> di breve termine: 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Nei punti di interfaccia fornitore- cliente lungo le filiere, la flessibilità del fornitore consiste nella capacità di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modificare in tempi brevi volumi e mix</a:t>
            </a:r>
            <a:r>
              <a:rPr lang="it-IT" sz="2800" dirty="0" smtClean="0">
                <a:latin typeface="Bodoni MT" pitchFamily="18" charset="0"/>
              </a:rPr>
              <a:t>, che implica 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concessioni speciali in termini di storni di ordini già lanciati e accettazione di ordini sotto lead time.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2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Alla </a:t>
            </a:r>
            <a:r>
              <a:rPr lang="it-IT" sz="2400" dirty="0">
                <a:latin typeface="Bodoni MT" pitchFamily="18" charset="0"/>
              </a:rPr>
              <a:t>realizzazione della flessibilità contribuiscono da un lato 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umane </a:t>
            </a:r>
            <a:r>
              <a:rPr lang="it-IT" sz="2400" dirty="0" smtClean="0">
                <a:latin typeface="Bodoni MT" pitchFamily="18" charset="0"/>
              </a:rPr>
              <a:t>e </a:t>
            </a:r>
            <a:r>
              <a:rPr lang="it-IT" sz="2400" dirty="0">
                <a:latin typeface="Bodoni MT" pitchFamily="18" charset="0"/>
              </a:rPr>
              <a:t>dall’altro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l’automazione flessibile</a:t>
            </a:r>
            <a:r>
              <a:rPr lang="it-IT" sz="2400" dirty="0">
                <a:latin typeface="Bodoni MT" pitchFamily="18" charset="0"/>
              </a:rPr>
              <a:t> (tempi di set up molto contenuti</a:t>
            </a:r>
            <a:r>
              <a:rPr lang="it-IT" sz="2400" dirty="0" smtClean="0">
                <a:latin typeface="Bodoni MT" pitchFamily="18" charset="0"/>
              </a:rPr>
              <a:t>). 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In </a:t>
            </a:r>
            <a:r>
              <a:rPr lang="it-IT" sz="2400" dirty="0">
                <a:latin typeface="Bodoni MT" pitchFamily="18" charset="0"/>
              </a:rPr>
              <a:t>misura sempre più contenuta si ricorre alle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scorte</a:t>
            </a:r>
            <a:r>
              <a:rPr lang="it-IT" sz="2400" dirty="0">
                <a:latin typeface="Bodoni MT" pitchFamily="18" charset="0"/>
              </a:rPr>
              <a:t>. Ove possibile si ricorre alla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produzione a celle</a:t>
            </a:r>
            <a:r>
              <a:rPr lang="it-IT" sz="2400" dirty="0">
                <a:latin typeface="Bodoni MT" pitchFamily="18" charset="0"/>
              </a:rPr>
              <a:t> (bassi lead time</a:t>
            </a:r>
            <a:r>
              <a:rPr lang="it-IT" sz="2400" dirty="0" smtClean="0">
                <a:latin typeface="Bodoni MT" pitchFamily="18" charset="0"/>
              </a:rPr>
              <a:t>).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Entrerà sempre più in gioco la stampa in </a:t>
            </a:r>
            <a:r>
              <a:rPr lang="it-IT" sz="2400" dirty="0" smtClean="0">
                <a:latin typeface="Bodoni MT" pitchFamily="18" charset="0"/>
              </a:rPr>
              <a:t>3D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(prototipazione, phase out, piccole serie)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9827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Teoria delle Competenze: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Una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competenza chiave </a:t>
            </a:r>
            <a:r>
              <a:rPr lang="it-IT" sz="2400" dirty="0">
                <a:latin typeface="Bodoni MT" pitchFamily="18" charset="0"/>
              </a:rPr>
              <a:t>(core competence) per essere tale deve consentire l’accesso a un numero grande di mercati, essere percepita dal cliente finale come </a:t>
            </a:r>
            <a:r>
              <a:rPr lang="it-IT" sz="2400" i="1" dirty="0">
                <a:latin typeface="Bodoni MT" pitchFamily="18" charset="0"/>
              </a:rPr>
              <a:t>una delle fonti principali di valore del prodotto</a:t>
            </a:r>
            <a:r>
              <a:rPr lang="it-IT" sz="2400" dirty="0">
                <a:latin typeface="Bodoni MT" pitchFamily="18" charset="0"/>
              </a:rPr>
              <a:t>, risultare di difficile imitazione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Un’impresa dovrebbe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mantenere al suo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interno le competenze chiave (il resto può essere esternalizzato)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Le competenze, a differenza dei beni materiali, </a:t>
            </a:r>
            <a:r>
              <a:rPr lang="it-IT" sz="2400" i="1" dirty="0">
                <a:latin typeface="Bodoni MT" pitchFamily="18" charset="0"/>
              </a:rPr>
              <a:t>non si consumano</a:t>
            </a:r>
            <a:r>
              <a:rPr lang="it-IT" sz="2400" dirty="0">
                <a:latin typeface="Bodoni MT" pitchFamily="18" charset="0"/>
              </a:rPr>
              <a:t>, ma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si accrescono </a:t>
            </a:r>
            <a:r>
              <a:rPr lang="it-IT" sz="2400" dirty="0">
                <a:latin typeface="Bodoni MT" pitchFamily="18" charset="0"/>
              </a:rPr>
              <a:t>quanto più vengono utilizzate e condivise (in generale la conoscenza non si consuma!)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88680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>
                <a:latin typeface="Bodoni MT" pitchFamily="18" charset="0"/>
              </a:rPr>
              <a:t>In un’ottica di Competence Based Competition una azienda viene valutata per il suo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portafoglio di competenze  </a:t>
            </a:r>
            <a:r>
              <a:rPr lang="it-IT" sz="2400" dirty="0">
                <a:latin typeface="Bodoni MT" pitchFamily="18" charset="0"/>
              </a:rPr>
              <a:t>e non per il portafoglio prodotti (le competenze hanno una durata maggiore rispetto ai prodotti in cui sono incorporate)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 progetti sono molto innovativi è necessario un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mutamento di valori e cultura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che può essere ostacolato dalle competenze che si possiedono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(le organizzazioni hanno una loro forma di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colesterolo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)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(</a:t>
            </a:r>
            <a:r>
              <a:rPr lang="it-IT" sz="1600" dirty="0">
                <a:latin typeface="Bodoni MT" pitchFamily="18" charset="0"/>
              </a:rPr>
              <a:t>caso IBM nei PC per quanto riguarda il portafoglio competenze; caso IBM nello sforzo di adeguamento di competenze e cultura</a:t>
            </a:r>
            <a:r>
              <a:rPr lang="it-IT" sz="2400" dirty="0">
                <a:latin typeface="Bodoni MT" pitchFamily="18" charset="0"/>
              </a:rPr>
              <a:t>)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5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Performance Measurement Systems</a:t>
            </a:r>
            <a:r>
              <a:rPr lang="it-IT" sz="2400" dirty="0">
                <a:latin typeface="Bodoni MT" pitchFamily="18" charset="0"/>
              </a:rPr>
              <a:t>: 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Si pongono come raccordo fra la pianificazione strategica e il controllo </a:t>
            </a:r>
            <a:r>
              <a:rPr lang="it-IT" sz="2400" dirty="0" smtClean="0">
                <a:latin typeface="Bodoni MT" pitchFamily="18" charset="0"/>
              </a:rPr>
              <a:t>operativo </a:t>
            </a:r>
            <a:r>
              <a:rPr lang="it-IT" sz="2400" i="1" dirty="0">
                <a:latin typeface="Bodoni MT" pitchFamily="18" charset="0"/>
              </a:rPr>
              <a:t>(from the board room to the factory floor).</a:t>
            </a:r>
            <a:endParaRPr lang="it-IT" sz="2400" i="1" dirty="0">
              <a:solidFill>
                <a:schemeClr val="accent6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Si </a:t>
            </a:r>
            <a:r>
              <a:rPr lang="it-IT" sz="2400" dirty="0">
                <a:latin typeface="Bodoni MT" pitchFamily="18" charset="0"/>
              </a:rPr>
              <a:t>sono evoluti da una caratterizzazione basata sulla misurazione e controllo dei </a:t>
            </a:r>
            <a:r>
              <a:rPr lang="it-IT" sz="2400" i="1" u="sng" dirty="0">
                <a:latin typeface="Bodoni MT" pitchFamily="18" charset="0"/>
              </a:rPr>
              <a:t>costi</a:t>
            </a:r>
            <a:r>
              <a:rPr lang="it-IT" sz="2400" dirty="0">
                <a:latin typeface="Bodoni MT" pitchFamily="18" charset="0"/>
              </a:rPr>
              <a:t> a una basata  su prestazioni </a:t>
            </a:r>
            <a:r>
              <a:rPr lang="it-IT" sz="2400" i="1" u="sng" dirty="0">
                <a:latin typeface="Bodoni MT" pitchFamily="18" charset="0"/>
              </a:rPr>
              <a:t>non- cost</a:t>
            </a:r>
            <a:r>
              <a:rPr lang="it-IT" sz="2400" dirty="0">
                <a:latin typeface="Bodoni MT" pitchFamily="18" charset="0"/>
              </a:rPr>
              <a:t>.</a:t>
            </a:r>
          </a:p>
          <a:p>
            <a:pPr marL="0" indent="0">
              <a:buNone/>
            </a:pPr>
            <a:endParaRPr lang="it-IT" sz="2400" i="1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Per quanto riguarda le risorse umane l’attenzione si è spostata nel tempo dalle prestazioni individuali a quelle di gruppo. </a:t>
            </a: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22027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Valutazione </a:t>
            </a:r>
            <a:r>
              <a:rPr lang="it-IT" sz="2400" dirty="0">
                <a:latin typeface="Bodoni MT" pitchFamily="18" charset="0"/>
              </a:rPr>
              <a:t>delle risorse umane:</a:t>
            </a:r>
          </a:p>
          <a:p>
            <a:pPr>
              <a:buFontTx/>
              <a:buChar char="-"/>
            </a:pPr>
            <a:endParaRPr lang="it-IT" sz="2400" dirty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Valutazione della posizione </a:t>
            </a:r>
            <a:r>
              <a:rPr lang="it-IT" sz="2400" dirty="0" smtClean="0">
                <a:latin typeface="Bodoni MT" pitchFamily="18" charset="0"/>
              </a:rPr>
              <a:t>(connessa alle scelte organizzative)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Valutazione del potenziale </a:t>
            </a:r>
            <a:r>
              <a:rPr lang="it-IT" sz="2400" dirty="0">
                <a:latin typeface="Bodoni MT" pitchFamily="18" charset="0"/>
              </a:rPr>
              <a:t>(competenze in generale)</a:t>
            </a:r>
          </a:p>
          <a:p>
            <a:pPr>
              <a:buFontTx/>
              <a:buChar char="-"/>
            </a:pPr>
            <a:endParaRPr lang="it-IT" sz="2400" u="sng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Valutazione </a:t>
            </a:r>
            <a:r>
              <a:rPr lang="it-IT" sz="2400" u="sng" dirty="0">
                <a:solidFill>
                  <a:srgbClr val="C00000"/>
                </a:solidFill>
                <a:latin typeface="Bodoni MT" pitchFamily="18" charset="0"/>
              </a:rPr>
              <a:t>delle </a:t>
            </a: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prestazioni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(chieste dal PMS)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65248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L’</a:t>
            </a:r>
            <a:r>
              <a:rPr lang="it-IT" sz="2400" u="sng" dirty="0">
                <a:latin typeface="Bodoni MT" pitchFamily="18" charset="0"/>
              </a:rPr>
              <a:t>MBO</a:t>
            </a:r>
            <a:r>
              <a:rPr lang="it-IT" sz="2400" dirty="0">
                <a:latin typeface="Bodoni MT" pitchFamily="18" charset="0"/>
              </a:rPr>
              <a:t> è il più antico sistema di valutazione delle prestazioni: nasce per la dirigenza e nel tempo scende a livello di middle management. </a:t>
            </a: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Comporta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: definizione obiettivi – individuazione modalità di misura del loro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raggiungimento (confronto indicatori-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arget)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– valutazione – premio.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Molti autori sottolineano l’importanza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della più ampia diffusione </a:t>
            </a:r>
            <a:r>
              <a:rPr lang="it-IT" sz="2400" dirty="0">
                <a:latin typeface="Bodoni MT" pitchFamily="18" charset="0"/>
              </a:rPr>
              <a:t>dei risultati, anche attraverso cartellonistica.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791308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La </a:t>
            </a:r>
            <a:r>
              <a:rPr lang="it-IT" sz="2800" i="1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Gestione per processi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ha come scopo l’introduzione e la diffusione in tutta l’organizzazione </a:t>
            </a:r>
            <a:r>
              <a:rPr lang="it-IT" sz="2800" u="sng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dell’operare per obiettivi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.</a:t>
            </a:r>
          </a:p>
          <a:p>
            <a:pPr>
              <a:buNone/>
            </a:pPr>
            <a:endParaRPr lang="it-IT" sz="28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Un processo è un insieme di attività: ogni attività risulta composta da operazioni elementari, richiede l’utilizzo di risorse specifiche e persegue un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sotto-obiettivo</a:t>
            </a:r>
            <a:r>
              <a:rPr lang="it-IT" sz="2400" dirty="0">
                <a:latin typeface="Bodoni MT" pitchFamily="18" charset="0"/>
              </a:rPr>
              <a:t> che concorre al conseguimento sinergico dell’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obiettivo del processo</a:t>
            </a:r>
            <a:r>
              <a:rPr lang="it-IT" sz="2400" dirty="0">
                <a:latin typeface="Bodoni MT" pitchFamily="18" charset="0"/>
              </a:rPr>
              <a:t>,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obiettivo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che, con una struttura ad albero,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compone e integra i sotto obiettivi. </a:t>
            </a:r>
          </a:p>
          <a:p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27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Per attuare interventi volti al potenziamento dei processi:</a:t>
            </a:r>
          </a:p>
          <a:p>
            <a:pPr>
              <a:buFontTx/>
              <a:buChar char="-"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Identificazione </a:t>
            </a:r>
            <a:r>
              <a:rPr lang="it-IT" sz="2400" dirty="0">
                <a:latin typeface="Bodoni MT" pitchFamily="18" charset="0"/>
              </a:rPr>
              <a:t>del processo in esame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Definizione dei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confini</a:t>
            </a:r>
            <a:r>
              <a:rPr lang="it-IT" sz="2400" dirty="0">
                <a:latin typeface="Bodoni MT" pitchFamily="18" charset="0"/>
              </a:rPr>
              <a:t> (inizio- fornitore; fine- cliente)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Identificazione degli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input e degli output</a:t>
            </a:r>
            <a:r>
              <a:rPr lang="it-IT" sz="2400" dirty="0">
                <a:latin typeface="Bodoni MT" pitchFamily="18" charset="0"/>
              </a:rPr>
              <a:t> scambiati </a:t>
            </a:r>
            <a:r>
              <a:rPr lang="it-IT" sz="2400" dirty="0" smtClean="0">
                <a:latin typeface="Bodoni MT" pitchFamily="18" charset="0"/>
              </a:rPr>
              <a:t>lungo il processo (schemi a blocchi)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Analisi del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valore aggiunto </a:t>
            </a:r>
            <a:r>
              <a:rPr lang="it-IT" sz="2400" dirty="0">
                <a:latin typeface="Bodoni MT" pitchFamily="18" charset="0"/>
              </a:rPr>
              <a:t>in termini di soddisfazione del cliente </a:t>
            </a:r>
            <a:r>
              <a:rPr lang="it-IT" sz="2400" dirty="0" smtClean="0">
                <a:latin typeface="Bodoni MT" pitchFamily="18" charset="0"/>
              </a:rPr>
              <a:t>(da sottoporre a critica)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Identificazione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delle prestazioni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in uscita dal processo 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Definizione delle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responsabilità</a:t>
            </a:r>
            <a:r>
              <a:rPr lang="it-IT" sz="2400" dirty="0"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lungo il processo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Allocazione delle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</a:t>
            </a:r>
            <a:r>
              <a:rPr lang="it-IT" sz="2400" dirty="0">
                <a:latin typeface="Bodoni MT" pitchFamily="18" charset="0"/>
              </a:rPr>
              <a:t> (critica: oggetto di Benchmarking)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70142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>
                <a:latin typeface="Bodoni MT" pitchFamily="18" charset="0"/>
              </a:rPr>
              <a:t>Nuovi modelli produttivi: </a:t>
            </a:r>
          </a:p>
          <a:p>
            <a:pPr>
              <a:buFontTx/>
              <a:buChar char="-"/>
            </a:pPr>
            <a:endParaRPr lang="it-IT" sz="2000" dirty="0">
              <a:solidFill>
                <a:srgbClr val="FF0000"/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Lean Production</a:t>
            </a:r>
            <a:r>
              <a:rPr lang="it-IT" sz="2400" dirty="0">
                <a:latin typeface="Bodoni MT" pitchFamily="18" charset="0"/>
              </a:rPr>
              <a:t>: eliminare gli sprechi (scarti, tempi morti, giacenze inutilizzate, trasporti inutili…) – identificare quello che ha valore per il cliente ed eliminare le fasi che non aggiungono valore – fare in modo che fra le fasi non vi sia interruzione – adottare logiche </a:t>
            </a:r>
            <a:r>
              <a:rPr lang="it-IT" sz="2400" dirty="0" smtClean="0">
                <a:latin typeface="Bodoni MT" pitchFamily="18" charset="0"/>
              </a:rPr>
              <a:t>Pull.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144831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solidFill>
                <a:srgbClr val="FF0000"/>
              </a:solidFill>
              <a:latin typeface="Bodoni MT" pitchFamily="18" charset="0"/>
            </a:endParaRPr>
          </a:p>
          <a:p>
            <a:endParaRPr lang="it-IT" sz="2400" dirty="0">
              <a:solidFill>
                <a:srgbClr val="FF0000"/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World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Class Manufacturing (WCM)</a:t>
            </a:r>
            <a:r>
              <a:rPr lang="it-IT" sz="2400" dirty="0">
                <a:latin typeface="Bodoni MT" pitchFamily="18" charset="0"/>
              </a:rPr>
              <a:t>: integra la produzione snella con il TQM – il fuoco è sulla riduzione dei costi (cost deployment) – zero difetti, zero guasti, zero magazzino, …- tutti i team sono impegnati in termini progettuali sulla riduzione costi e sul miglioramento continuo.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66021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800" dirty="0">
                <a:solidFill>
                  <a:srgbClr val="C00000"/>
                </a:solidFill>
                <a:latin typeface="Bodoni MT" pitchFamily="18" charset="0"/>
              </a:rPr>
              <a:t>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  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Benchmarking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(da American Productivity and Quality Center): un sistematico e continuo processo di misurazione volto a comparare i processi di business di una organizzazione rispetto a quelli dei leader mondiali per ottenere informazioni che aiutino a migliorare le proprie prestazioni.</a:t>
            </a: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49760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Si </a:t>
            </a:r>
            <a:r>
              <a:rPr lang="it-IT" sz="2400" dirty="0">
                <a:latin typeface="Bodoni MT" pitchFamily="18" charset="0"/>
              </a:rPr>
              <a:t>distinguono: 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benchmarking di prodotto </a:t>
            </a:r>
            <a:r>
              <a:rPr lang="it-IT" sz="2400" dirty="0">
                <a:latin typeface="Bodoni MT" pitchFamily="18" charset="0"/>
              </a:rPr>
              <a:t>(confronto fra prodotti presenti sul mercato) 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benchmarking di processo </a:t>
            </a:r>
            <a:r>
              <a:rPr lang="it-IT" sz="2400" dirty="0">
                <a:latin typeface="Bodoni MT" pitchFamily="18" charset="0"/>
              </a:rPr>
              <a:t>(confronto fra le attività di una azienda e le corrispondenti dei concorrenti)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benchmarking strategico </a:t>
            </a:r>
            <a:r>
              <a:rPr lang="it-IT" sz="2400" dirty="0">
                <a:latin typeface="Bodoni MT" pitchFamily="18" charset="0"/>
              </a:rPr>
              <a:t>(confronto di posizionamento)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5228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None/>
            </a:pPr>
            <a:endParaRPr lang="it-IT" sz="2800" dirty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PMS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– livello micro</a:t>
            </a:r>
            <a:r>
              <a:rPr lang="it-IT" sz="2400" dirty="0">
                <a:latin typeface="Bodoni MT" pitchFamily="18" charset="0"/>
              </a:rPr>
              <a:t>:</a:t>
            </a: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La diffusione del “team working” ha incrementato le misure di gruppo piuttosto che individuali, con ampio coinvolgimento dei lavoratori nella misurazione delle prestazioni (es. Stuttgart).</a:t>
            </a:r>
          </a:p>
          <a:p>
            <a:pPr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775977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>
                <a:solidFill>
                  <a:srgbClr val="FF0000"/>
                </a:solidFill>
                <a:latin typeface="Bodoni MT" pitchFamily="18" charset="0"/>
              </a:rPr>
              <a:t>PMS – livello macro</a:t>
            </a:r>
            <a:r>
              <a:rPr lang="it-IT" sz="2800" dirty="0">
                <a:latin typeface="Bodoni MT" pitchFamily="18" charset="0"/>
              </a:rPr>
              <a:t>: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L’aspetto più critico è l’adeguamento dei PMS alla gestione per processi: le strutture piatte e trasversali sono </a:t>
            </a:r>
            <a:r>
              <a:rPr lang="it-IT" sz="2400" u="sng" dirty="0">
                <a:latin typeface="Bodoni MT" pitchFamily="18" charset="0"/>
              </a:rPr>
              <a:t>di per sé orientate ai processi</a:t>
            </a:r>
            <a:r>
              <a:rPr lang="it-IT" sz="2400" dirty="0">
                <a:latin typeface="Bodoni MT" pitchFamily="18" charset="0"/>
              </a:rPr>
              <a:t> e facilitano l’integrazione dei </a:t>
            </a:r>
            <a:r>
              <a:rPr lang="it-IT" sz="2400" dirty="0" smtClean="0">
                <a:latin typeface="Bodoni MT" pitchFamily="18" charset="0"/>
              </a:rPr>
              <a:t>PMS ai diversi livelli. </a:t>
            </a:r>
            <a:r>
              <a:rPr lang="it-IT" sz="2400" dirty="0">
                <a:latin typeface="Bodoni MT" pitchFamily="18" charset="0"/>
              </a:rPr>
              <a:t>Altrimenti occorre realizzare misure interfunzionali </a:t>
            </a:r>
            <a:r>
              <a:rPr lang="it-IT" sz="2400" dirty="0" smtClean="0">
                <a:latin typeface="Bodoni MT" pitchFamily="18" charset="0"/>
              </a:rPr>
              <a:t>e interdivisionali </a:t>
            </a:r>
            <a:r>
              <a:rPr lang="it-IT" sz="2400" dirty="0" smtClean="0">
                <a:latin typeface="Bodoni MT" pitchFamily="18" charset="0"/>
              </a:rPr>
              <a:t>affidate a ruoli trasversali.</a:t>
            </a: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63670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La misura di prestazione è il valore che assume un </a:t>
            </a:r>
            <a:r>
              <a:rPr lang="it-IT" sz="2800" i="1" u="sng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indicatore</a:t>
            </a:r>
            <a:r>
              <a:rPr lang="it-IT" sz="2800" i="1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 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di prestazione. La prestazione sarà ex ante </a:t>
            </a: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un </a:t>
            </a:r>
            <a:r>
              <a:rPr lang="it-IT" sz="2800" i="1" u="sng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obiettivo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di prestazione. Ex post un </a:t>
            </a:r>
            <a:r>
              <a:rPr lang="it-IT" sz="2800" i="1" u="sng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risultato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 di prestazione</a:t>
            </a: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.</a:t>
            </a:r>
          </a:p>
          <a:p>
            <a:endParaRPr lang="it-IT" sz="2800" dirty="0">
              <a:solidFill>
                <a:schemeClr val="accent6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I PMS hanno scopi non solo valutativi ma anche </a:t>
            </a:r>
            <a:r>
              <a:rPr lang="it-IT" sz="2800" i="1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motivazionali e di coinvolgimento</a:t>
            </a:r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, tesi non solo al  perseguimento di standard ma soprattutto al miglioramento continuo e all’eccellenza.</a:t>
            </a:r>
          </a:p>
          <a:p>
            <a:endParaRPr lang="it-IT" sz="2400" dirty="0">
              <a:latin typeface="Arial" pitchFamily="34" charset="0"/>
              <a:cs typeface="Arial" pitchFamily="34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677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PMS: quali strutture?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Esistono diversi tipi di PMS:</a:t>
            </a:r>
          </a:p>
          <a:p>
            <a:pPr marL="0" indent="0">
              <a:buNone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Gerarchici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Balance Scorecard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Orientamento ai processi </a:t>
            </a: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1514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Architettura di un PMS: 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Verticale</a:t>
            </a:r>
            <a:r>
              <a:rPr lang="it-IT" sz="2400" dirty="0" smtClean="0">
                <a:latin typeface="Bodoni MT" pitchFamily="18" charset="0"/>
              </a:rPr>
              <a:t>: definisce quali sono gli indicatori ai diversi </a:t>
            </a:r>
            <a:r>
              <a:rPr lang="it-IT" sz="2400" u="sng" dirty="0" smtClean="0">
                <a:latin typeface="Bodoni MT" pitchFamily="18" charset="0"/>
              </a:rPr>
              <a:t>livelli</a:t>
            </a:r>
            <a:r>
              <a:rPr lang="it-IT" sz="2400" dirty="0" smtClean="0">
                <a:latin typeface="Bodoni MT" pitchFamily="18" charset="0"/>
              </a:rPr>
              <a:t> organizzativi e come i vari indicatori si rapportano fra loro per costituire le sintesi.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Orizzontale</a:t>
            </a:r>
            <a:r>
              <a:rPr lang="it-IT" sz="2400" dirty="0" smtClean="0">
                <a:latin typeface="Bodoni MT" pitchFamily="18" charset="0"/>
              </a:rPr>
              <a:t>: vengono definiti gli indicatori per le diverse </a:t>
            </a:r>
            <a:r>
              <a:rPr lang="it-IT" sz="2400" u="sng" dirty="0" smtClean="0">
                <a:latin typeface="Bodoni MT" pitchFamily="18" charset="0"/>
              </a:rPr>
              <a:t>unità </a:t>
            </a:r>
            <a:r>
              <a:rPr lang="it-IT" sz="2400" dirty="0" smtClean="0">
                <a:latin typeface="Bodoni MT" pitchFamily="18" charset="0"/>
              </a:rPr>
              <a:t>di un medesimo livello.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Per processi</a:t>
            </a:r>
            <a:r>
              <a:rPr lang="it-IT" sz="2400" dirty="0" smtClean="0">
                <a:latin typeface="Bodoni MT" pitchFamily="18" charset="0"/>
              </a:rPr>
              <a:t>: vengono definiti gli indicatori in grado di </a:t>
            </a:r>
            <a:r>
              <a:rPr lang="it-IT" sz="2400" u="sng" dirty="0" smtClean="0">
                <a:latin typeface="Bodoni MT" pitchFamily="18" charset="0"/>
              </a:rPr>
              <a:t>controllare</a:t>
            </a:r>
            <a:r>
              <a:rPr lang="it-IT" sz="2400" dirty="0" smtClean="0">
                <a:latin typeface="Bodoni MT" pitchFamily="18" charset="0"/>
              </a:rPr>
              <a:t> i processi e stabilire le connessioni con gli indicatori delle unità organizzative coinvolte.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di PMS: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gerarchici</a:t>
            </a:r>
            <a:r>
              <a:rPr lang="it-IT" sz="2400" dirty="0" smtClean="0">
                <a:latin typeface="Bodoni MT" pitchFamily="18" charset="0"/>
              </a:rPr>
              <a:t>: misurano prestazioni cost e non cost a diversi livelli di aggregazione, fino alla traduzione ultima in risultati economico- finanziari per il Board.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Balanced Scorecard</a:t>
            </a:r>
            <a:r>
              <a:rPr lang="it-IT" sz="2400" dirty="0" smtClean="0">
                <a:latin typeface="Bodoni MT" pitchFamily="18" charset="0"/>
              </a:rPr>
              <a:t>: mantengono </a:t>
            </a:r>
            <a:r>
              <a:rPr lang="it-IT" sz="2400" i="1" dirty="0" smtClean="0">
                <a:latin typeface="Bodoni MT" pitchFamily="18" charset="0"/>
              </a:rPr>
              <a:t>orizzontali </a:t>
            </a:r>
            <a:r>
              <a:rPr lang="it-IT" sz="2400" dirty="0" smtClean="0">
                <a:latin typeface="Bodoni MT" pitchFamily="18" charset="0"/>
              </a:rPr>
              <a:t>diverse classi di prestazioni corrispondenti a diverse ottiche (aspetti finanziari, produttivi, del cliente, dell’innovazione).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con orientamento ai processi </a:t>
            </a:r>
            <a:r>
              <a:rPr lang="it-IT" sz="2400" dirty="0" smtClean="0">
                <a:latin typeface="Bodoni MT" pitchFamily="18" charset="0"/>
              </a:rPr>
              <a:t>(connessi alla catena del valore).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gerarchici: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livello più basso delle misure riguarda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reparti</a:t>
            </a:r>
            <a:r>
              <a:rPr lang="it-IT" sz="2400" dirty="0" smtClean="0">
                <a:latin typeface="Bodoni MT" pitchFamily="18" charset="0"/>
              </a:rPr>
              <a:t> e centri di lavoro.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Più in alto le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funzioni</a:t>
            </a:r>
            <a:r>
              <a:rPr lang="it-IT" sz="2400" dirty="0" smtClean="0">
                <a:latin typeface="Bodoni MT" pitchFamily="18" charset="0"/>
              </a:rPr>
              <a:t> aziendali e le staff di supporto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Sopra la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Unit</a:t>
            </a:r>
            <a:r>
              <a:rPr lang="it-IT" sz="2400" dirty="0" smtClean="0">
                <a:latin typeface="Bodoni MT" pitchFamily="18" charset="0"/>
              </a:rPr>
              <a:t>.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Al top il livello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Corporate </a:t>
            </a:r>
            <a:r>
              <a:rPr lang="it-IT" sz="2400" dirty="0" smtClean="0">
                <a:latin typeface="Bodoni MT" pitchFamily="18" charset="0"/>
              </a:rPr>
              <a:t>che sintetizza gli aspetti finanziari e di mercato.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Balance Scorecard</a:t>
            </a:r>
            <a:r>
              <a:rPr lang="it-IT" sz="2400" dirty="0" smtClean="0">
                <a:latin typeface="Bodoni MT" pitchFamily="18" charset="0"/>
              </a:rPr>
              <a:t>. La versione classica di Kaplan e Norton analizza la performance aziendale sotto </a:t>
            </a:r>
            <a:r>
              <a:rPr lang="it-IT" sz="2400" u="sng" dirty="0" smtClean="0">
                <a:latin typeface="Bodoni MT" pitchFamily="18" charset="0"/>
              </a:rPr>
              <a:t>quattro</a:t>
            </a:r>
            <a:r>
              <a:rPr lang="it-IT" sz="2400" dirty="0" smtClean="0">
                <a:latin typeface="Bodoni MT" pitchFamily="18" charset="0"/>
              </a:rPr>
              <a:t> diverse prospettive: 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Finanziaria (Cash- flow; quota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mercato)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 cliente (Tempo. qualità, servizio, prezzo)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Dei processi (Cicli di sviluppo prodotto e produzione)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Dell’innovazione e dell’apprendimento (Brevetti e vendite di nuovi prodotti)</a:t>
            </a:r>
          </a:p>
          <a:p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1390650"/>
            <a:ext cx="61245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66151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Kaplan e Norton sostengono che una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presentazione bilanciata </a:t>
            </a:r>
            <a:r>
              <a:rPr lang="it-IT" sz="2400" dirty="0" smtClean="0">
                <a:latin typeface="Bodoni MT" pitchFamily="18" charset="0"/>
              </a:rPr>
              <a:t>consente di guardare al business da almeno quattro differenti prospettive, utilizzando al massimo 15 – 20 indicatori.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 tempi più recenti a ciascuna delle quattro prospettive hanno associato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obiettivi strategici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che vengono collegati fra loro e sequenzializzati, dando origine ad una mappa strategica . Agli obiettivi vengono associati indicatori.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   (</a:t>
            </a:r>
            <a:r>
              <a:rPr lang="it-IT" sz="1400" dirty="0" smtClean="0">
                <a:latin typeface="Bodoni MT" pitchFamily="18" charset="0"/>
              </a:rPr>
              <a:t>S. Tonchia – Guida alla Balance Scorecard – Il Sole24Ore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1400" dirty="0" smtClean="0">
                <a:latin typeface="Bodoni MT" pitchFamily="18" charset="0"/>
              </a:rPr>
              <a:t>– pag. 147)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Nel 2008 Kaplan e Norton inseriscono la Balance Scorecard in un sistema articolato in cinque fasi: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1) </a:t>
            </a:r>
            <a:r>
              <a:rPr lang="it-IT" sz="2400" dirty="0" smtClean="0">
                <a:solidFill>
                  <a:srgbClr val="0070C0"/>
                </a:solidFill>
                <a:latin typeface="Bodoni MT" pitchFamily="18" charset="0"/>
              </a:rPr>
              <a:t>dalla Mission, dalla Vision, dall’analisi dei punti di forza e di debolezza e dall’ambiente competitivo viene sviluppata la </a:t>
            </a:r>
            <a:r>
              <a:rPr lang="it-IT" sz="2400" u="sng" dirty="0" smtClean="0">
                <a:solidFill>
                  <a:srgbClr val="0070C0"/>
                </a:solidFill>
                <a:latin typeface="Bodoni MT" pitchFamily="18" charset="0"/>
              </a:rPr>
              <a:t>strategia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2) la strategia scende lungo i livelli trasformandosi in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obiettivi</a:t>
            </a:r>
            <a:r>
              <a:rPr lang="it-IT" sz="2400" dirty="0" smtClean="0">
                <a:latin typeface="Bodoni MT" pitchFamily="18" charset="0"/>
              </a:rPr>
              <a:t> connessi ai parametri di performance secondo i criteri della Balanced Scorecard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3) </a:t>
            </a:r>
            <a:r>
              <a:rPr lang="it-IT" sz="2400" dirty="0" smtClean="0">
                <a:solidFill>
                  <a:srgbClr val="0070C0"/>
                </a:solidFill>
                <a:latin typeface="Bodoni MT" pitchFamily="18" charset="0"/>
              </a:rPr>
              <a:t>viene sviluppato il piano operativo per la realizzazione degli obiettivi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4) analisi dei dati,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progressi</a:t>
            </a:r>
            <a:r>
              <a:rPr lang="it-IT" sz="2400" dirty="0" smtClean="0">
                <a:latin typeface="Bodoni MT" pitchFamily="18" charset="0"/>
              </a:rPr>
              <a:t>, barriere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5) analisi di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redditività</a:t>
            </a:r>
            <a:r>
              <a:rPr lang="it-IT" sz="2400" dirty="0" smtClean="0">
                <a:latin typeface="Bodoni MT" pitchFamily="18" charset="0"/>
              </a:rPr>
              <a:t> della strategia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</a:rPr>
              <a:t>Scorecard Methods</a:t>
            </a:r>
            <a:r>
              <a:rPr lang="it-IT" sz="2800" dirty="0" smtClean="0">
                <a:latin typeface="Bodoni MT" pitchFamily="18" charset="0"/>
              </a:rPr>
              <a:t>: annoverano indicatori vari raggruppati in una </a:t>
            </a:r>
            <a:r>
              <a:rPr lang="it-IT" sz="2800" i="1" dirty="0" smtClean="0">
                <a:latin typeface="Bodoni MT" pitchFamily="18" charset="0"/>
              </a:rPr>
              <a:t>dimensione dell’intangibile </a:t>
            </a:r>
            <a:r>
              <a:rPr lang="it-IT" sz="2800" dirty="0" smtClean="0">
                <a:latin typeface="Bodoni MT" pitchFamily="18" charset="0"/>
              </a:rPr>
              <a:t>senza arrivare a sintesi di tipo monetario.</a:t>
            </a: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 </a:t>
            </a:r>
          </a:p>
          <a:p>
            <a:pPr>
              <a:buNone/>
            </a:pP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(Nel testo di riferimento per questa parte del corso – Stefano Tonchia, Balanced Scorecard – alle pag. 202/203/ 204 c’è un elenco di indicatori riferiti a tre dimensioni principali: il capitale umano, il capitale organizzativo e il capitale relazionale)</a:t>
            </a:r>
            <a:endParaRPr lang="it-IT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 PMS: quali strutture?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con 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«Orientamento ai processi»: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Si può distinguere fra un miglioramento graduale (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Process Improvement</a:t>
            </a:r>
            <a:r>
              <a:rPr lang="it-IT" sz="2400" dirty="0" smtClean="0">
                <a:latin typeface="Bodoni MT" pitchFamily="18" charset="0"/>
              </a:rPr>
              <a:t>) e un cambiamento radicale (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Process Reengineering</a:t>
            </a:r>
            <a:r>
              <a:rPr lang="it-IT" sz="2400" dirty="0" smtClean="0">
                <a:latin typeface="Bodoni MT" pitchFamily="18" charset="0"/>
              </a:rPr>
              <a:t>) 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  <a:latin typeface="Bodoni MT" pitchFamily="18" charset="0"/>
              </a:rPr>
              <a:t>Il successo dei PMS è potenziato dalle nuove tecnologie di Business Intelligence che possono evidenziare indicatori chiave di prestazione (KPI- Key Performance Indicators).</a:t>
            </a:r>
          </a:p>
          <a:p>
            <a:endParaRPr lang="it-IT" sz="2800" dirty="0" smtClean="0">
              <a:latin typeface="Bodoni MT" pitchFamily="18" charset="0"/>
            </a:endParaRPr>
          </a:p>
          <a:p>
            <a:r>
              <a:rPr lang="it-IT" sz="2800" dirty="0" smtClean="0">
                <a:latin typeface="Bodoni MT" pitchFamily="18" charset="0"/>
              </a:rPr>
              <a:t>I KPI sono algoritmi software che elaborano una serie di informazioni relative ad un processo, dando come risultato un parametro che ne rappresenta l’andamento</a:t>
            </a:r>
            <a:r>
              <a:rPr lang="it-IT" sz="2400" dirty="0" smtClean="0">
                <a:latin typeface="Bodoni MT" pitchFamily="18" charset="0"/>
              </a:rPr>
              <a:t>. (</a:t>
            </a:r>
            <a:r>
              <a:rPr lang="it-IT" sz="2400" dirty="0">
                <a:solidFill>
                  <a:srgbClr val="00B050"/>
                </a:solidFill>
                <a:latin typeface="Bodoni MT" pitchFamily="18" charset="0"/>
              </a:rPr>
              <a:t>G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li elementi che consentono di ricostruire il transit time, ad esempio, sono sparsi lungo i sottoprocessi)</a:t>
            </a: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solidFill>
                <a:schemeClr val="accent4">
                  <a:lumMod val="50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1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 generale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800" dirty="0" smtClean="0"/>
              <a:t>Aspetti evolutivi e loro connessioni con i PMS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1035390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Preso atto che le imprese tendono a passare da: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Fuoco sul valore patrimoniale/fuoco sul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valore e skills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Impresa “dei manager”/ impresa orientata al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cliente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Bigger is better/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faster</a:t>
            </a:r>
            <a:r>
              <a:rPr lang="it-IT" sz="2800" dirty="0" smtClean="0">
                <a:latin typeface="Bodoni MT" pitchFamily="18" charset="0"/>
              </a:rPr>
              <a:t>  is better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Comunicazioni top down/logica orizzontale del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cliente interno</a:t>
            </a:r>
          </a:p>
          <a:p>
            <a:pPr marL="0" indent="0">
              <a:buNone/>
            </a:pPr>
            <a:endParaRPr lang="it-IT" sz="28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Preso atto che le imprese tendono a passare da:</a:t>
            </a:r>
          </a:p>
          <a:p>
            <a:pPr>
              <a:buFontTx/>
              <a:buChar char="-"/>
            </a:pPr>
            <a:endParaRPr lang="it-IT" sz="28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Bassa </a:t>
            </a:r>
            <a:r>
              <a:rPr lang="it-IT" sz="2800" dirty="0">
                <a:latin typeface="Bodoni MT" pitchFamily="18" charset="0"/>
              </a:rPr>
              <a:t>varietà, scorte, </a:t>
            </a:r>
            <a:r>
              <a:rPr lang="it-IT" sz="2800" dirty="0" smtClean="0">
                <a:latin typeface="Bodoni MT" pitchFamily="18" charset="0"/>
              </a:rPr>
              <a:t>lotti alti/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alta</a:t>
            </a:r>
            <a:r>
              <a:rPr lang="it-IT" sz="2800" dirty="0" smtClean="0">
                <a:latin typeface="Bodoni MT" pitchFamily="18" charset="0"/>
              </a:rPr>
              <a:t>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varietà, 0 scorte, lotti piccoli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Verticalizzazione/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rete </a:t>
            </a:r>
            <a:r>
              <a:rPr lang="it-IT" sz="2800" dirty="0">
                <a:latin typeface="Bodoni MT" pitchFamily="18" charset="0"/>
              </a:rPr>
              <a:t>della manifattura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Gestione delle </a:t>
            </a:r>
            <a:r>
              <a:rPr lang="it-IT" sz="2800" dirty="0" smtClean="0">
                <a:latin typeface="Bodoni MT" pitchFamily="18" charset="0"/>
              </a:rPr>
              <a:t>transazioni individuali/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team </a:t>
            </a:r>
            <a:r>
              <a:rPr lang="it-IT" sz="2800" dirty="0">
                <a:latin typeface="Bodoni MT" pitchFamily="18" charset="0"/>
              </a:rPr>
              <a:t>working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Controllo/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miglioramento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Misure finanziarie/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misure</a:t>
            </a:r>
            <a:r>
              <a:rPr lang="it-IT" sz="2800" dirty="0">
                <a:latin typeface="Bodoni MT" pitchFamily="18" charset="0"/>
              </a:rPr>
              <a:t>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di performance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973386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Il PMS deve essere: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Internamente coerente</a:t>
            </a:r>
            <a:r>
              <a:rPr lang="it-IT" sz="2400" dirty="0" smtClean="0">
                <a:latin typeface="Bodoni MT" pitchFamily="18" charset="0"/>
              </a:rPr>
              <a:t>: debbono essere chiari i legami fra gli indicatori dove può esserci un trade- off (esempio: i miglioramenti di efficienza che producono riduzione della efficacia)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Coerente con le strategie </a:t>
            </a:r>
            <a:r>
              <a:rPr lang="it-IT" sz="2400" dirty="0" smtClean="0">
                <a:latin typeface="Bodoni MT" pitchFamily="18" charset="0"/>
              </a:rPr>
              <a:t>e in grado di venir adattato ai cambiamenti di strategia che possono volta per volta enfatizzare alcune prestazioni rispetto ad </a:t>
            </a:r>
            <a:r>
              <a:rPr lang="it-IT" sz="2400" dirty="0" smtClean="0">
                <a:latin typeface="Bodoni MT" pitchFamily="18" charset="0"/>
              </a:rPr>
              <a:t>altre (si interviene sui pesi dati agli indicatori)</a:t>
            </a: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Supportato dall’ICT </a:t>
            </a:r>
            <a:r>
              <a:rPr lang="it-IT" sz="2400" dirty="0" smtClean="0">
                <a:latin typeface="Bodoni MT" pitchFamily="18" charset="0"/>
              </a:rPr>
              <a:t>nelle sue forme più evolute (BI)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Per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PMS </a:t>
            </a:r>
            <a:r>
              <a:rPr lang="it-IT" sz="2400" i="1" dirty="0" smtClean="0">
                <a:solidFill>
                  <a:srgbClr val="C00000"/>
                </a:solidFill>
                <a:latin typeface="Bodoni MT" pitchFamily="18" charset="0"/>
              </a:rPr>
              <a:t>estesi </a:t>
            </a:r>
            <a:r>
              <a:rPr lang="it-IT" sz="2400" dirty="0" smtClean="0">
                <a:latin typeface="Bodoni MT" pitchFamily="18" charset="0"/>
              </a:rPr>
              <a:t>si intendono quelli che prendono in considerazione il network azienda – fornitori – clienti – istituzioni (Extended Enterprise)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In tal caso la competizione e il benchmarking non sono più firm to firm ma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network to network 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Il PMS esteso può riguardare anche imprese internazionali che hanno società in diversi paesi.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b="1" dirty="0" smtClean="0">
                <a:latin typeface="Bodoni MT" pitchFamily="18" charset="0"/>
              </a:rPr>
              <a:t>Innovazione</a:t>
            </a:r>
            <a:r>
              <a:rPr lang="it-IT" sz="2400" dirty="0" smtClean="0">
                <a:latin typeface="Bodoni MT" pitchFamily="18" charset="0"/>
              </a:rPr>
              <a:t> (OECD – Manuale di Oslo):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Un’innovazione è l’implementazione di un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prodotto nuovo </a:t>
            </a:r>
            <a:r>
              <a:rPr lang="it-IT" sz="2800" dirty="0" smtClean="0">
                <a:latin typeface="Bodoni MT" pitchFamily="18" charset="0"/>
              </a:rPr>
              <a:t>(bene o servizio) o di un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processo</a:t>
            </a:r>
            <a:r>
              <a:rPr lang="it-IT" sz="2800" dirty="0" smtClean="0">
                <a:latin typeface="Bodoni MT" pitchFamily="18" charset="0"/>
              </a:rPr>
              <a:t> o di un nuovo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metodo di marketing</a:t>
            </a:r>
            <a:r>
              <a:rPr lang="it-IT" sz="2800" dirty="0" smtClean="0">
                <a:latin typeface="Bodoni MT" pitchFamily="18" charset="0"/>
              </a:rPr>
              <a:t> o di una nuova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modalità organizzativa </a:t>
            </a:r>
            <a:r>
              <a:rPr lang="it-IT" sz="2800" dirty="0" smtClean="0">
                <a:latin typeface="Bodoni MT" pitchFamily="18" charset="0"/>
              </a:rPr>
              <a:t>nelle pratiche del business. 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800" dirty="0">
                <a:latin typeface="Bodoni MT" pitchFamily="18" charset="0"/>
              </a:rPr>
              <a:t>I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progetti </a:t>
            </a:r>
            <a:r>
              <a:rPr lang="it-IT" sz="2800" dirty="0">
                <a:latin typeface="Bodoni MT" pitchFamily="18" charset="0"/>
              </a:rPr>
              <a:t>sono lo strumento aziendale per la concretizzazione delle innovazioni; le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riforme </a:t>
            </a:r>
            <a:r>
              <a:rPr lang="it-IT" sz="2800" dirty="0">
                <a:latin typeface="Bodoni MT" pitchFamily="18" charset="0"/>
              </a:rPr>
              <a:t>possono essere considerate la versione pubblica (in politichese) dei progetti.</a:t>
            </a:r>
          </a:p>
          <a:p>
            <a:pPr>
              <a:buNone/>
            </a:pPr>
            <a:endParaRPr lang="it-IT" sz="28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Le </a:t>
            </a:r>
            <a:r>
              <a:rPr lang="it-IT" sz="2800" dirty="0">
                <a:latin typeface="Bodoni MT" pitchFamily="18" charset="0"/>
              </a:rPr>
              <a:t>misure sull’innovazione sono inevitabilmente </a:t>
            </a:r>
            <a:r>
              <a:rPr lang="it-IT" sz="2800" dirty="0">
                <a:solidFill>
                  <a:srgbClr val="C00000"/>
                </a:solidFill>
                <a:latin typeface="Bodoni MT" pitchFamily="18" charset="0"/>
              </a:rPr>
              <a:t>misure di risultato </a:t>
            </a:r>
            <a:r>
              <a:rPr lang="it-IT" sz="2800" dirty="0">
                <a:latin typeface="Bodoni MT" pitchFamily="18" charset="0"/>
              </a:rPr>
              <a:t>e quindi differite nel tempo.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7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</a:rPr>
              <a:t>Per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</a:rPr>
              <a:t>questo motivo la Business Intelligence sta alla base dei più avanzati PMS. </a:t>
            </a:r>
            <a:endParaRPr lang="it-IT" sz="2800" dirty="0" smtClean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endParaRPr lang="it-IT" sz="2800" dirty="0" smtClean="0">
              <a:latin typeface="Bodoni MT" pitchFamily="18" charset="0"/>
            </a:endParaRPr>
          </a:p>
          <a:p>
            <a:r>
              <a:rPr lang="it-IT" sz="2800" dirty="0" smtClean="0">
                <a:latin typeface="Bodoni MT" pitchFamily="18" charset="0"/>
              </a:rPr>
              <a:t>La </a:t>
            </a:r>
            <a:r>
              <a:rPr lang="it-IT" sz="2800" dirty="0">
                <a:latin typeface="Bodoni MT" pitchFamily="18" charset="0"/>
              </a:rPr>
              <a:t>Business Intelligence (BI) integra i sistemi a supporto alle decisioni (DSS) consentendo di avere un unico data base aziendale da interrogare per elaborare informazioni secondo finalità diverse.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800" dirty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È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impossibile ben misurare le prestazioni senza aver </a:t>
            </a:r>
            <a:r>
              <a:rPr lang="it-IT" sz="2800" i="1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identificato e mappato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 processi che le identificano</a:t>
            </a:r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</a:rPr>
              <a:t>.</a:t>
            </a:r>
          </a:p>
          <a:p>
            <a:pPr marL="0" indent="0">
              <a:buNone/>
            </a:pPr>
            <a:endParaRPr lang="it-IT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0B050"/>
                </a:solidFill>
              </a:rPr>
              <a:t>(i processi si mappano con gli schemi a blocchi che evidenziano i rapporti causa effetto, deterministici o stocastici, che intervengono in un processo)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20297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La misurazione delle prestazioni è una parte fondamentale della gestione aziendale in quanto permette di capire: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eravamo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siamo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vogliamo andare 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(obiettivi, indicatori, target)</a:t>
            </a: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Come sapremo di esserci arrivati 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(</a:t>
            </a:r>
            <a:r>
              <a:rPr lang="it-IT" sz="2400" smtClean="0">
                <a:solidFill>
                  <a:srgbClr val="00B050"/>
                </a:solidFill>
                <a:latin typeface="Bodoni MT" pitchFamily="18" charset="0"/>
              </a:rPr>
              <a:t>confronto obiettivi-risultati)</a:t>
            </a:r>
            <a:endParaRPr lang="it-IT" sz="2400" dirty="0">
              <a:solidFill>
                <a:srgbClr val="C00000"/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 sistemi contabili hanno rappresentato in passato l’unico tipo di meccanismo di misurazione delle prestazioni </a:t>
            </a:r>
            <a:r>
              <a:rPr lang="it-IT" dirty="0" smtClean="0">
                <a:solidFill>
                  <a:srgbClr val="00B050"/>
                </a:solidFill>
                <a:latin typeface="Bodoni MT" pitchFamily="18" charset="0"/>
              </a:rPr>
              <a:t>(con gli indicatori classici di Bilancio)</a:t>
            </a:r>
            <a:endParaRPr lang="it-IT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endParaRPr lang="it-IT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endParaRPr lang="it-IT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</TotalTime>
  <Words>3183</Words>
  <Application>Microsoft Office PowerPoint</Application>
  <PresentationFormat>Presentazione su schermo (4:3)</PresentationFormat>
  <Paragraphs>323</Paragraphs>
  <Slides>56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56</vt:i4>
      </vt:variant>
    </vt:vector>
  </HeadingPairs>
  <TitlesOfParts>
    <vt:vector size="57" baseType="lpstr">
      <vt:lpstr>Tema di Office</vt:lpstr>
      <vt:lpstr>BALANCED SCORECARD</vt:lpstr>
      <vt:lpstr>Premessa</vt:lpstr>
      <vt:lpstr>Premessa</vt:lpstr>
      <vt:lpstr>Premessa</vt:lpstr>
      <vt:lpstr>Premessa</vt:lpstr>
      <vt:lpstr>Premessa </vt:lpstr>
      <vt:lpstr>Premessa</vt:lpstr>
      <vt:lpstr> Premessa</vt:lpstr>
      <vt:lpstr> Premessa</vt:lpstr>
      <vt:lpstr>Premessa</vt:lpstr>
      <vt:lpstr>Premessa</vt:lpstr>
      <vt:lpstr>Premessa</vt:lpstr>
      <vt:lpstr>Indicatori</vt:lpstr>
      <vt:lpstr> Indicatori</vt:lpstr>
      <vt:lpstr> Indicatori</vt:lpstr>
      <vt:lpstr>Indicatori</vt:lpstr>
      <vt:lpstr>Indicatori</vt:lpstr>
      <vt:lpstr> Indicatori</vt:lpstr>
      <vt:lpstr>Indicatori</vt:lpstr>
      <vt:lpstr>PMS: quali strumenti?</vt:lpstr>
      <vt:lpstr>PMS: quali strumenti?</vt:lpstr>
      <vt:lpstr>Le prestazioni – Come ottenerle?</vt:lpstr>
      <vt:lpstr>  Le prestazioni – Come ottenerle?</vt:lpstr>
      <vt:lpstr>Le prestazioni – Come ottenerle?</vt:lpstr>
      <vt:lpstr>Le prestazioni – Come ottenerle?</vt:lpstr>
      <vt:lpstr>Le prestazioni – Come ottenerle? 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PMS: quali strutture?</vt:lpstr>
      <vt:lpstr>PMS: quali strutture?</vt:lpstr>
      <vt:lpstr>PMS: quali strutture?</vt:lpstr>
      <vt:lpstr>PMS: quali strutture?</vt:lpstr>
      <vt:lpstr>PMS: quali strutture?</vt:lpstr>
      <vt:lpstr>Presentazione standard di PowerPoint</vt:lpstr>
      <vt:lpstr>PMS: quali strutture?</vt:lpstr>
      <vt:lpstr>PMS: quali strutture?</vt:lpstr>
      <vt:lpstr>PMS</vt:lpstr>
      <vt:lpstr> PMS: quali strutture?</vt:lpstr>
      <vt:lpstr>In generale</vt:lpstr>
      <vt:lpstr>PMS</vt:lpstr>
      <vt:lpstr>PMS</vt:lpstr>
      <vt:lpstr>PMS</vt:lpstr>
      <vt:lpstr>PMS</vt:lpstr>
      <vt:lpstr>PMS</vt:lpstr>
      <vt:lpstr>PMS</vt:lpstr>
    </vt:vector>
  </TitlesOfParts>
  <Company>deams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SCORECARD</dc:title>
  <dc:creator>BANTERLE ALBERTO</dc:creator>
  <cp:lastModifiedBy>BANTERLE ALBERTO</cp:lastModifiedBy>
  <cp:revision>283</cp:revision>
  <dcterms:created xsi:type="dcterms:W3CDTF">2013-01-10T10:01:00Z</dcterms:created>
  <dcterms:modified xsi:type="dcterms:W3CDTF">2015-04-22T07:51:58Z</dcterms:modified>
</cp:coreProperties>
</file>