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67" r:id="rId4"/>
    <p:sldId id="257" r:id="rId5"/>
    <p:sldId id="258" r:id="rId6"/>
    <p:sldId id="292" r:id="rId7"/>
    <p:sldId id="276" r:id="rId8"/>
    <p:sldId id="259" r:id="rId9"/>
    <p:sldId id="269" r:id="rId10"/>
    <p:sldId id="280" r:id="rId11"/>
    <p:sldId id="274" r:id="rId12"/>
    <p:sldId id="273" r:id="rId13"/>
    <p:sldId id="285" r:id="rId14"/>
    <p:sldId id="284" r:id="rId15"/>
    <p:sldId id="286" r:id="rId16"/>
    <p:sldId id="263" r:id="rId17"/>
    <p:sldId id="295" r:id="rId18"/>
    <p:sldId id="264" r:id="rId19"/>
    <p:sldId id="265" r:id="rId20"/>
    <p:sldId id="288" r:id="rId21"/>
    <p:sldId id="289" r:id="rId22"/>
    <p:sldId id="290" r:id="rId23"/>
    <p:sldId id="296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84" autoAdjust="0"/>
  </p:normalViewPr>
  <p:slideViewPr>
    <p:cSldViewPr>
      <p:cViewPr>
        <p:scale>
          <a:sx n="92" d="100"/>
          <a:sy n="92" d="100"/>
        </p:scale>
        <p:origin x="-5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CBA8B-9E16-4B69-B4BA-57CD464174D7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90DC9-3964-47CA-B1D9-5FE811D204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25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…in</a:t>
            </a:r>
            <a:r>
              <a:rPr lang="it-IT" dirty="0" smtClean="0"/>
              <a:t> particolare la gestione di risorse finanziarie attraverso</a:t>
            </a:r>
          </a:p>
          <a:p>
            <a:r>
              <a:rPr lang="it-IT" dirty="0" smtClean="0"/>
              <a:t>l'adozione di idonee tecniche di bilancio, la gestione delle risorse umane e la</a:t>
            </a:r>
          </a:p>
          <a:p>
            <a:r>
              <a:rPr lang="it-IT" dirty="0" smtClean="0"/>
              <a:t>gestione di risorse strumentali; ciò al fine di assicurare economicità, speditezza e</a:t>
            </a:r>
          </a:p>
          <a:p>
            <a:r>
              <a:rPr lang="it-IT" dirty="0" smtClean="0"/>
              <a:t>rispondenza al pubblico interesse dell'attività degli uffici dipendenti;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RAPPORTO GENERALE </a:t>
            </a:r>
            <a:r>
              <a:rPr lang="it-IT" baseline="0" dirty="0" smtClean="0"/>
              <a:t> </a:t>
            </a:r>
            <a:r>
              <a:rPr lang="it-IT" dirty="0" smtClean="0"/>
              <a:t>SULL’AVVIO DEL CICLO </a:t>
            </a:r>
            <a:r>
              <a:rPr lang="it-IT" baseline="0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GESTIONE DELLA PERFORMANCE  2012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Totalmente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inadempenti</a:t>
            </a:r>
            <a:r>
              <a:rPr lang="it-IT" baseline="0" dirty="0" smtClean="0"/>
              <a:t> </a:t>
            </a:r>
            <a:r>
              <a:rPr lang="it-IT" dirty="0" smtClean="0"/>
              <a:t>undici  (circa  il </a:t>
            </a:r>
          </a:p>
          <a:p>
            <a:r>
              <a:rPr lang="it-IT" dirty="0" smtClean="0"/>
              <a:t>14%). due  enti  di  ricerca,  sei  enti  parco  e  tre  ”altri  enti” tali enti sono di piccole dimensioni. 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complesso avvio del processo </a:t>
            </a:r>
          </a:p>
          <a:p>
            <a:r>
              <a:rPr lang="it-IT" dirty="0" smtClean="0"/>
              <a:t>L’entrata  in  vigore  della  legge  n.  190/2012,  contenente  “Disposizioni  per  la  prevenzione  e  la repressione  della  corruzione  e  dell'illegalità  nella  pubblica  amministrazione”,  rappresenta  un </a:t>
            </a:r>
          </a:p>
          <a:p>
            <a:r>
              <a:rPr lang="it-IT" dirty="0" smtClean="0"/>
              <a:t>importante  momento  di  discontinuità  del  panorama  normativo  italiano:  l'enfasi  è  posta  sulla </a:t>
            </a:r>
          </a:p>
          <a:p>
            <a:r>
              <a:rPr lang="it-IT" dirty="0" smtClean="0"/>
              <a:t>necessità che occorre prevenire la corruzione e non solo reprimerla e che i diversi interventi  siano </a:t>
            </a:r>
          </a:p>
          <a:p>
            <a:r>
              <a:rPr lang="it-IT" dirty="0" smtClean="0"/>
              <a:t>parte di una politica integrata della quale occorre monitorare l'efficacia in modo da poter adottare </a:t>
            </a:r>
          </a:p>
          <a:p>
            <a:r>
              <a:rPr lang="it-IT" dirty="0" smtClean="0"/>
              <a:t>gli eventuali correttivi.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dirty="0" smtClean="0"/>
              <a:t>far vedere la programmazione dell’OIV difesa (CHE CIALTRONI)</a:t>
            </a:r>
          </a:p>
          <a:p>
            <a:r>
              <a:rPr lang="it-IT" dirty="0" smtClean="0"/>
              <a:t> Argomento n. 1- Obiettivi strategici </a:t>
            </a:r>
          </a:p>
          <a:p>
            <a:r>
              <a:rPr lang="it-IT" dirty="0" smtClean="0"/>
              <a:t>Variazioni rispetto alle evidenze del Rapporto individuale CiVIT di avvio del ciclo precedente: </a:t>
            </a:r>
          </a:p>
          <a:p>
            <a:r>
              <a:rPr lang="it-IT" dirty="0" smtClean="0"/>
              <a:t>1.  Definizione degli obiettivi strategici </a:t>
            </a:r>
          </a:p>
          <a:p>
            <a:r>
              <a:rPr lang="it-IT" dirty="0" smtClean="0"/>
              <a:t>1.1 Gli obiettivi strategici sono pertinenti con la missione istituzionale, con le strategie e con le priorità politiche dell’amministrazione? </a:t>
            </a:r>
          </a:p>
          <a:p>
            <a:r>
              <a:rPr lang="it-IT" dirty="0" smtClean="0"/>
              <a:t>Sì, tutti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Agli obiettivi contenuti nella Nota integrativa e nel Piano della performance  e  direttiva  generale  per  l'attività  amministrativa  e  la  gestione  è  associata  la </a:t>
            </a:r>
          </a:p>
          <a:p>
            <a:r>
              <a:rPr lang="it-IT" dirty="0" smtClean="0"/>
              <a:t>totalità delle risorse finanziarie attribuite al Dicastero con la legge di bilancio. Gli OBS ed i restanti  livelli  programmatici  (OBO  e  PO)  sono  sviluppati  in  perfetta  aderenza  con  lo </a:t>
            </a:r>
          </a:p>
          <a:p>
            <a:r>
              <a:rPr lang="it-IT" dirty="0" smtClean="0"/>
              <a:t>specifico quadro normativo di riferimento che, tra l'altro, definisce per la Difesa i compiti istituzionali e con l'Atto di indirizzo ministeriale che, in aderenza anche al programma di </a:t>
            </a:r>
          </a:p>
          <a:p>
            <a:r>
              <a:rPr lang="it-IT" dirty="0" smtClean="0"/>
              <a:t>Governo,  definisce  le  priorità  politiche.  Sono  esempi  di  obiettivi  aderenti  al  quadro normativo primario  gli  OBS da 213  a 218 mentre costituiscono lo sviluppo di strategie e </a:t>
            </a:r>
          </a:p>
          <a:p>
            <a:r>
              <a:rPr lang="it-IT" dirty="0" smtClean="0"/>
              <a:t>priorità politiche gli obiettivi dal 219 al 227. </a:t>
            </a:r>
          </a:p>
          <a:p>
            <a:r>
              <a:rPr lang="it-IT" dirty="0" smtClean="0"/>
              <a:t>1.2 Le modalità di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 esterni nel processo di definizione degli obiettivi, indicatori e target sono tali da assicurarne la rilevanza rispetto ai bisogni della collettività? C’è </a:t>
            </a:r>
          </a:p>
          <a:p>
            <a:r>
              <a:rPr lang="it-IT" dirty="0" smtClean="0"/>
              <a:t>stato anche un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 interni? 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Ai fini delle relazioni con gli </a:t>
            </a:r>
            <a:r>
              <a:rPr lang="it-IT" dirty="0" err="1" smtClean="0"/>
              <a:t>stakeholder</a:t>
            </a:r>
            <a:r>
              <a:rPr lang="it-IT" dirty="0" smtClean="0"/>
              <a:t> occorre tenere conto della specificità organizzativa della Difesa. Il Dicastero è un'amministrazione che produce servizi prevalentemente non </a:t>
            </a:r>
          </a:p>
          <a:p>
            <a:r>
              <a:rPr lang="it-IT" dirty="0" smtClean="0"/>
              <a:t>fruibili da singoli cittadini, ma destinati all'intera collettività (sicurezza esterna ed interna dello Stato) il rapporto con terzi interessati, non potendo investire </a:t>
            </a:r>
          </a:p>
          <a:p>
            <a:r>
              <a:rPr lang="it-IT" dirty="0" smtClean="0"/>
              <a:t>la comunità statale nel suo complesso, non può che essere orientato a specifiche categorie individuali o collettive che siano espressione attiva dell'amministrazione (i dipendenti del dicastero) ovvero fornitori di beni e servizi (aziende pubbliche o private) . I principali organismi 5 rappresentativi degli </a:t>
            </a:r>
            <a:r>
              <a:rPr lang="it-IT" dirty="0" err="1" smtClean="0"/>
              <a:t>stakeholder</a:t>
            </a:r>
            <a:r>
              <a:rPr lang="it-IT" dirty="0" smtClean="0"/>
              <a:t>, per il dicastero, sono la Federazione Aziende italiane per l'Aerospazio, la Difesa e la Sicurezza  e nel Consiglio nazionale dei consumatori e degli utenti . In sintesi, in riferimento al generale quadro normativo, </a:t>
            </a:r>
          </a:p>
          <a:p>
            <a:r>
              <a:rPr lang="it-IT" dirty="0" smtClean="0"/>
              <a:t>appare  difficoltosa l'individuazione degli outcome </a:t>
            </a:r>
          </a:p>
          <a:p>
            <a:r>
              <a:rPr lang="it-IT" dirty="0" smtClean="0"/>
              <a:t>delle attività della difesa in relazione ai bisogni effettivi degli </a:t>
            </a:r>
            <a:r>
              <a:rPr lang="it-IT" dirty="0" err="1" smtClean="0"/>
              <a:t>stakeholder</a:t>
            </a:r>
            <a:r>
              <a:rPr lang="it-IT" dirty="0" smtClean="0"/>
              <a:t>, soprattutto esterni. SIC</a:t>
            </a:r>
          </a:p>
          <a:p>
            <a:r>
              <a:rPr lang="it-IT" dirty="0" smtClean="0"/>
              <a:t>In linea generale, infatti, appare eccessivamente complesso ed aleatorio misurare e valutare gli effetti - in termini di contributo al livello di difesa e sicurezza nazionale o globale - della </a:t>
            </a:r>
          </a:p>
          <a:p>
            <a:r>
              <a:rPr lang="it-IT" dirty="0" smtClean="0"/>
              <a:t>partecipazione alle missioni di pace... </a:t>
            </a:r>
          </a:p>
          <a:p>
            <a:r>
              <a:rPr lang="it-IT" dirty="0" smtClean="0"/>
              <a:t>notevole è invece il coinvolgimento degli attori istituzionali interni al Dicastero.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Per gli </a:t>
            </a:r>
            <a:r>
              <a:rPr lang="it-IT" dirty="0" err="1" smtClean="0"/>
              <a:t>stakeholder</a:t>
            </a:r>
            <a:r>
              <a:rPr lang="it-IT" dirty="0" smtClean="0"/>
              <a:t> esterni: raccolta con cadenza annuale dei dati inerenti ai contratti di affidamento di lavori e di acquisizione di beni e servizi stipulati senza </a:t>
            </a:r>
          </a:p>
          <a:p>
            <a:r>
              <a:rPr lang="it-IT" dirty="0" smtClean="0"/>
              <a:t>gara, dei dati afferenti  ai  membri  delle commissioni di concorso, dei dati sul rispetto dei tempi  procedimentali  e  di  pagamento,    consultazione  del  CNCU  in  merito  al  programma </a:t>
            </a:r>
          </a:p>
          <a:p>
            <a:r>
              <a:rPr lang="it-IT" dirty="0" smtClean="0"/>
              <a:t>triennale per la trasparenza e l'integrità. Per gli </a:t>
            </a:r>
            <a:r>
              <a:rPr lang="it-IT" dirty="0" err="1" smtClean="0"/>
              <a:t>stakeholder</a:t>
            </a:r>
            <a:r>
              <a:rPr lang="it-IT" dirty="0" smtClean="0"/>
              <a:t> interni: partecipazione a tutte le riunioni  che  si  rendono  necessarie  nel  processo  di  definizione  degli  obiettivi, indicatori  e </a:t>
            </a:r>
          </a:p>
          <a:p>
            <a:r>
              <a:rPr lang="it-IT" dirty="0" smtClean="0"/>
              <a:t>target. </a:t>
            </a:r>
          </a:p>
          <a:p>
            <a:r>
              <a:rPr lang="it-IT" dirty="0" smtClean="0"/>
              <a:t>6 </a:t>
            </a:r>
          </a:p>
          <a:p>
            <a:r>
              <a:rPr lang="it-IT" dirty="0" smtClean="0"/>
              <a:t> 1.3 A cosa sono dovute eventuali variazioni degli obiettivi strategici rispetto all’anno precedente non indicate nel Piano?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Per il Dicastero della Difesa vi è da tempo perfetta coincidenza tra programmazione strategica e programmazione economico-finanziaria. ..</a:t>
            </a:r>
          </a:p>
          <a:p>
            <a:r>
              <a:rPr lang="it-IT" dirty="0" smtClean="0"/>
              <a:t>1.4  Esistono significative differenze nelle modalità di definizione degli obiettivi strategici tra le diverse strutture di primo livello dell’amministrazione? </a:t>
            </a:r>
          </a:p>
          <a:p>
            <a:r>
              <a:rPr lang="it-IT" dirty="0" smtClean="0"/>
              <a:t>No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parole):Tutti  gli  obiettivi  strategici  sono  attestati  allo  Stato  Maggiore della Difesa poiché </a:t>
            </a:r>
            <a:r>
              <a:rPr lang="it-IT" dirty="0" err="1" smtClean="0"/>
              <a:t>ope</a:t>
            </a:r>
            <a:r>
              <a:rPr lang="it-IT" dirty="0" smtClean="0"/>
              <a:t> </a:t>
            </a:r>
            <a:r>
              <a:rPr lang="it-IT" dirty="0" err="1" smtClean="0"/>
              <a:t>legis</a:t>
            </a:r>
            <a:r>
              <a:rPr lang="it-IT" dirty="0" smtClean="0"/>
              <a:t> si tratta dell'Organo programmatore interforze ed il Capo di </a:t>
            </a:r>
          </a:p>
          <a:p>
            <a:r>
              <a:rPr lang="it-IT" dirty="0" smtClean="0"/>
              <a:t>Stato Maggiore della Difesa è l'unico responsabile della pianificazione, della predisposizione e dell'impiego delle Forze armate nel loro complesso e predispone la pianificazione generale </a:t>
            </a:r>
          </a:p>
          <a:p>
            <a:r>
              <a:rPr lang="it-IT" dirty="0" smtClean="0"/>
              <a:t>finanziaria e quella operativa interforze. </a:t>
            </a:r>
          </a:p>
          <a:p>
            <a:r>
              <a:rPr lang="it-IT" dirty="0" smtClean="0"/>
              <a:t>2.  Indicatori associati agli obiettivi strategici </a:t>
            </a:r>
          </a:p>
          <a:p>
            <a:r>
              <a:rPr lang="it-IT" dirty="0" smtClean="0"/>
              <a:t>2.1 Gli indicatori sono adeguati per l’obiettivo di riferimento? Sono cioè tali da misurare le finalità che si intendono perseguire? </a:t>
            </a:r>
          </a:p>
          <a:p>
            <a:r>
              <a:rPr lang="it-IT" dirty="0" smtClean="0"/>
              <a:t>Sì, tutti </a:t>
            </a:r>
          </a:p>
          <a:p>
            <a:r>
              <a:rPr lang="it-IT" dirty="0" smtClean="0"/>
              <a:t>2.2 Gli indicatori sono alimentati da fonti dati affidabili? </a:t>
            </a:r>
          </a:p>
          <a:p>
            <a:r>
              <a:rPr lang="it-IT" dirty="0" smtClean="0"/>
              <a:t>Sì, almeno il 50%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parole):ES.  1)  OBS  213,  214  e  215  indicatore  "prontezza  operativa  di reparti/unità"  per  il  quale  i  dati  sono  desunti    dal  sistema  informativo  di  vertice  ed  il </a:t>
            </a:r>
          </a:p>
          <a:p>
            <a:r>
              <a:rPr lang="it-IT" dirty="0" smtClean="0"/>
              <a:t>processo di raccolta dei dati è standardizzato in ambito Stato Maggiore della Difesa. Es. 2) OBS 227 indicatore  Indice  di  variazione del livello di informatizzazione gestionale per il </a:t>
            </a:r>
          </a:p>
          <a:p>
            <a:r>
              <a:rPr lang="it-IT" dirty="0" smtClean="0"/>
              <a:t>quale i dati sono forniti dai referenti di OBO e PO sottostanti all'obiettivo strategico. </a:t>
            </a:r>
          </a:p>
          <a:p>
            <a:r>
              <a:rPr lang="it-IT" dirty="0" smtClean="0"/>
              <a:t>2.3 La misurazione degli indicatori si avvale di applicativi informatici e basi dati sottostanti? </a:t>
            </a:r>
          </a:p>
          <a:p>
            <a:r>
              <a:rPr lang="it-IT" dirty="0" smtClean="0"/>
              <a:t>Si, per almeno il 50% degli indicatori </a:t>
            </a:r>
          </a:p>
          <a:p>
            <a:r>
              <a:rPr lang="it-IT" dirty="0" smtClean="0"/>
              <a:t>(se sì) specificare i 5 sistemi informatici di maggior rilevanza ai fini della misurazione: </a:t>
            </a:r>
          </a:p>
          <a:p>
            <a:r>
              <a:rPr lang="it-IT" dirty="0" smtClean="0"/>
              <a:t>1.Sistema Informativo di Vertice (SIV) 1 e 2 </a:t>
            </a:r>
          </a:p>
          <a:p>
            <a:r>
              <a:rPr lang="it-IT" dirty="0" smtClean="0"/>
              <a:t>2. SIEFIN </a:t>
            </a:r>
          </a:p>
          <a:p>
            <a:r>
              <a:rPr lang="it-IT" dirty="0" smtClean="0"/>
              <a:t>3. INFOGEST </a:t>
            </a:r>
          </a:p>
          <a:p>
            <a:r>
              <a:rPr lang="it-IT" dirty="0" smtClean="0"/>
              <a:t>4. </a:t>
            </a:r>
            <a:r>
              <a:rPr lang="it-IT" dirty="0" err="1" smtClean="0"/>
              <a:t>GePaDD</a:t>
            </a:r>
            <a:r>
              <a:rPr lang="it-IT" dirty="0" smtClean="0"/>
              <a:t> </a:t>
            </a:r>
          </a:p>
          <a:p>
            <a:r>
              <a:rPr lang="it-IT" dirty="0" smtClean="0"/>
              <a:t>5. </a:t>
            </a:r>
            <a:r>
              <a:rPr lang="it-IT" dirty="0" err="1" smtClean="0"/>
              <a:t>ProAmm</a:t>
            </a:r>
            <a:r>
              <a:rPr lang="it-IT" dirty="0" smtClean="0"/>
              <a:t> </a:t>
            </a:r>
          </a:p>
          <a:p>
            <a:r>
              <a:rPr lang="it-IT" dirty="0" smtClean="0"/>
              <a:t>… </a:t>
            </a:r>
          </a:p>
          <a:p>
            <a:r>
              <a:rPr lang="it-IT" dirty="0" smtClean="0"/>
              <a:t>3.  Target associati agli indicatori degli obiettivi strategici </a:t>
            </a:r>
          </a:p>
          <a:p>
            <a:r>
              <a:rPr lang="it-IT" dirty="0" smtClean="0"/>
              <a:t>3.1 I target associati agli indicatori sono definiti sulla base di valori storici? </a:t>
            </a:r>
          </a:p>
          <a:p>
            <a:r>
              <a:rPr lang="it-IT" dirty="0" smtClean="0"/>
              <a:t>Sì, almeno il 50%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Es. 1) OBS 213, 214 e 215  indicatore "prontezza operativa di reparti/unità"  Es. 2) OBS 219 indicatore "avanzamento dei contratti in esecuzione rispetto ai </a:t>
            </a:r>
          </a:p>
          <a:p>
            <a:r>
              <a:rPr lang="it-IT" dirty="0" smtClean="0"/>
              <a:t>corrispondenti </a:t>
            </a:r>
            <a:r>
              <a:rPr lang="it-IT" dirty="0" err="1" smtClean="0"/>
              <a:t>cronoprogrammi</a:t>
            </a:r>
            <a:r>
              <a:rPr lang="it-IT" dirty="0" smtClean="0"/>
              <a:t>" </a:t>
            </a:r>
          </a:p>
          <a:p>
            <a:r>
              <a:rPr lang="it-IT" dirty="0" smtClean="0"/>
              <a:t>3.2 I target associati agli indicatori sono definiti sulla base di valori di benchmark (relativi a ripartizioni </a:t>
            </a:r>
          </a:p>
          <a:p>
            <a:r>
              <a:rPr lang="it-IT" dirty="0" smtClean="0"/>
              <a:t>interne all'amministrazione stessa o anche ad amministrazioni nazionali, estere)?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  OBS  219  indicatore  "grado  di  tempestività  dell'esecuzione contrattuale"  che  consente  un  confronto  tra  le  attività  di  diverse  direzioni  generali </a:t>
            </a:r>
          </a:p>
          <a:p>
            <a:r>
              <a:rPr lang="it-IT" dirty="0" smtClean="0"/>
              <a:t>responsabili dell'acquisizione di beni e servizi. </a:t>
            </a:r>
          </a:p>
          <a:p>
            <a:r>
              <a:rPr lang="it-IT" dirty="0" smtClean="0"/>
              <a:t>4.  Risorse assegnate agli obiettivi strategici </a:t>
            </a:r>
          </a:p>
          <a:p>
            <a:r>
              <a:rPr lang="it-IT" dirty="0" smtClean="0"/>
              <a:t>4.1 Come avviene il processo di assegnazione delle risorse finanziarie agli obiettivi?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I processi di programmazione strategica (filiera degli obiettivi) e di programmazione economico finanziaria (quantificazione delle esigenze) in ambito Dicastero sono temporalmente paralleli e </a:t>
            </a:r>
          </a:p>
          <a:p>
            <a:r>
              <a:rPr lang="it-IT" dirty="0" smtClean="0"/>
              <a:t>perfettamente integrati. ..</a:t>
            </a:r>
          </a:p>
          <a:p>
            <a:r>
              <a:rPr lang="it-IT" dirty="0" smtClean="0"/>
              <a:t>4.2 Come avviene il processo di assegnazione delle risorse umane agli obiettivi?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Gli  anni  persona  totali  sono attribuiti  in  percentuale  ad  ogni centro di costo apicale e da questi  attribuiti  ai  programmi  operativi (terzo  livello  della  filiera strategica)  e,  per  aggregazioni </a:t>
            </a:r>
          </a:p>
          <a:p>
            <a:r>
              <a:rPr lang="it-IT" dirty="0" smtClean="0"/>
              <a:t>successive  al  livello  dell'OBO sovrastante  ed  infine  dell'OBS sovrastante.  Un  apposito  </a:t>
            </a:r>
            <a:r>
              <a:rPr lang="it-IT" dirty="0" err="1" smtClean="0"/>
              <a:t>sitema</a:t>
            </a:r>
            <a:r>
              <a:rPr lang="it-IT" dirty="0" smtClean="0"/>
              <a:t> informatico  (</a:t>
            </a:r>
            <a:r>
              <a:rPr lang="it-IT" dirty="0" err="1" smtClean="0"/>
              <a:t>PIBOs</a:t>
            </a:r>
            <a:r>
              <a:rPr lang="it-IT" dirty="0" smtClean="0"/>
              <a:t>  BUDGET) presiede all'attività. </a:t>
            </a:r>
          </a:p>
          <a:p>
            <a:endParaRPr lang="it-IT" dirty="0" smtClean="0"/>
          </a:p>
          <a:p>
            <a:r>
              <a:rPr lang="it-IT" dirty="0" smtClean="0"/>
              <a:t> Argomento n. 2- Obiettivi operativi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(funzioni obiettivo) Con riferimento alla misurazione delle </a:t>
            </a:r>
            <a:r>
              <a:rPr lang="it-IT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nell’amministrazione pubblica, il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primo aspetto innovativo della legge 94/1997 è dunque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l’introduzione di previsioni di fabbisogno finanziario in base ai livelli di servizio da erogare o di obiettivi da raggiungere – (funzioni obiettivo)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 secondo è l’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inserimento di indicatori di efficacia e efficienza e l’idea di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utilizzarli per valutare i risultati conseguiti </a:t>
            </a:r>
          </a:p>
          <a:p>
            <a:r>
              <a:rPr lang="it-IT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Infatti nell’intento di snellire l’iter legislativo, la riforma della legge di bilancio aveva infatti ridotto il numero delle unità di voto con il passaggio dai capitoli (oltre 6 mila) alle unità previsionali di base (circa 1000).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Secondo il dettato normativo le Note preliminari avrebbero dovuto disporre, già a partire dal 1998, primo anno di introduzione della riforma del bilancio dello Stato (legge 94 del1997), le informazioni necessarie ai fini della programmazione economico‐finanziaria per il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raggiungimento degli obiettivi fissati dalle amministrazioni. Ciò nonostante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molti anni la stesura della nota preliminare, in termini del contenuto richiesto dal quadro normativo delineatosi, è stata di fatto disattesa.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debole è stata l’attenzione per queste prime fasi del processo, non si può nascondere che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ancora più debole è stata quella relativa alla misurazione vera e propria a fine anno dei risultati effettivamente conseguiti dalle amministrazioni</a:t>
            </a:r>
            <a:endParaRPr lang="it-IT" i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i="1" dirty="0" smtClean="0"/>
              <a:t>Tale documento definisce gli obiettivi strategici ed operativi in coerenza con il ciclo della programmazione finanziaria e di bilancio, individuando, con riferimento agli obiettivi finali ed intermedi ed alle risorse disponibili, gli indicatori per la misurazione e la valutazione della performance </a:t>
            </a:r>
            <a:r>
              <a:rPr lang="it-IT" i="1" dirty="0" err="1" smtClean="0"/>
              <a:t>dell</a:t>
            </a:r>
            <a:r>
              <a:rPr lang="it-IT" i="1" dirty="0" smtClean="0"/>
              <a:t>‟amministrazione, non-ché gli obiettivi assegnati al personale dirigenziale ed i relativi indicatori per la misurazione del raggiungimento degli obiettivi medesimi.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ATTENZIONE: tutta la </a:t>
            </a:r>
            <a:r>
              <a:rPr lang="it-IT" b="1" dirty="0" err="1" smtClean="0"/>
              <a:t>pa</a:t>
            </a:r>
            <a:r>
              <a:rPr lang="it-IT" b="1" dirty="0" smtClean="0"/>
              <a:t> deve adottare queste linee e dotarsi di Oiv ma la </a:t>
            </a:r>
            <a:r>
              <a:rPr lang="it-IT" b="1" dirty="0" err="1" smtClean="0"/>
              <a:t>civit</a:t>
            </a:r>
            <a:r>
              <a:rPr lang="it-IT" b="1" dirty="0" smtClean="0"/>
              <a:t> controlla solo una serie di amministrazioni centrali (ministeri, alcuni enti pubblici nazionali, enti di ricerca, enti previdenziali,</a:t>
            </a:r>
            <a:r>
              <a:rPr lang="it-IT" b="1" baseline="0" dirty="0" smtClean="0"/>
              <a:t> parchi scientifici e università</a:t>
            </a:r>
            <a:endParaRPr lang="it-IT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La CIVIT predispone ogni anno una graduatoria di </a:t>
            </a:r>
            <a:r>
              <a:rPr lang="it-IT" i="1" dirty="0" smtClean="0"/>
              <a:t>performance delle singole amministrazioni statali sulla base della quale la contrattazione collettiva nazionale ripartirà le risorse.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dirty="0" smtClean="0"/>
              <a:t>Dipartimento Funzione Pubblica (2011)</a:t>
            </a:r>
          </a:p>
          <a:p>
            <a:r>
              <a:rPr lang="it-IT" sz="1200" dirty="0" smtClean="0"/>
              <a:t>Bisognerebbe distinguere tra la relazione annuale sulla attività della </a:t>
            </a:r>
            <a:r>
              <a:rPr lang="it-IT" sz="1200" dirty="0" err="1" smtClean="0"/>
              <a:t>CiVit</a:t>
            </a:r>
            <a:r>
              <a:rPr lang="it-IT" sz="1200" dirty="0" smtClean="0"/>
              <a:t>  e i Report  paralleli, ma nell’esposizione conviene attribuire tutto a</a:t>
            </a:r>
            <a:r>
              <a:rPr lang="it-IT" sz="1200" baseline="0" dirty="0" smtClean="0"/>
              <a:t>i report</a:t>
            </a:r>
          </a:p>
          <a:p>
            <a:r>
              <a:rPr lang="it-IT" sz="1200" baseline="0" dirty="0" smtClean="0"/>
              <a:t>i numeri si riferiscono agli </a:t>
            </a:r>
            <a:r>
              <a:rPr lang="it-IT" sz="1200" dirty="0" smtClean="0"/>
              <a:t>invii dalle Amministrazioni e all'esame della Commissione (Ministeri, Enti nazionali, Università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Tale gradazione appare corretta e ragionevole; tuttavia, risulta alquanto variabile il livello di dettaglio nella descrizione del “</a:t>
            </a:r>
            <a:r>
              <a:rPr lang="it-IT" i="1" dirty="0" smtClean="0"/>
              <a:t>dizionario delle competenze”, ovvero della “lista” di competenze (conoscenze, capacità e attitudini)</a:t>
            </a:r>
            <a:r>
              <a:rPr lang="it-IT" dirty="0" smtClean="0"/>
              <a:t> </a:t>
            </a:r>
          </a:p>
          <a:p>
            <a:r>
              <a:rPr lang="it-IT" dirty="0" smtClean="0"/>
              <a:t>A questo proposito dalla Figura 9, che evidenzia il livello di descrizione del “</a:t>
            </a:r>
            <a:r>
              <a:rPr lang="it-IT" b="1" i="1" dirty="0" smtClean="0"/>
              <a:t>dizionario delle competenze”, emerge - utilizzando i valori considerati nella griglia di valutazione adottata nell’analisi - la seguente situazione: </a:t>
            </a:r>
          </a:p>
          <a:p>
            <a:r>
              <a:rPr lang="it-IT" dirty="0" smtClean="0"/>
              <a:t>( un </a:t>
            </a:r>
            <a:r>
              <a:rPr lang="it-IT" dirty="0" err="1" smtClean="0"/>
              <a:t>terzo-il</a:t>
            </a:r>
            <a:r>
              <a:rPr lang="it-IT" dirty="0" smtClean="0"/>
              <a:t> 33% riceve punteggi di 0,2 o 0,4, ottenuti in base al metodo di valutazione, adottato nelle griglie di analisi dei Sistemi, nel 27% dei casi, la descrizione del “</a:t>
            </a:r>
            <a:r>
              <a:rPr lang="it-IT" i="1" dirty="0" smtClean="0"/>
              <a:t>dizionario delle competenze” è apparsa sufficiente (punteggio di 0,6); </a:t>
            </a:r>
            <a:r>
              <a:rPr lang="it-IT" dirty="0" smtClean="0"/>
              <a:t>solo nel 7% dei casi la descrizione è apparsa ben dettagliata (punteggio 0,8). ;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0C02-4EA1-43F6-A6EE-B26B3FF3594A}" type="datetimeFigureOut">
              <a:rPr lang="it-IT" smtClean="0"/>
              <a:pPr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600950" cy="265588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	Performance management e riforma della PA </a:t>
            </a:r>
            <a:br>
              <a:rPr lang="it-IT" dirty="0" smtClean="0"/>
            </a:br>
            <a:r>
              <a:rPr lang="it-IT" dirty="0" smtClean="0"/>
              <a:t>(dlgs 150/2009 )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 smtClean="0"/>
              <a:t>3 Valutazione Qualità</a:t>
            </a:r>
            <a:endParaRPr lang="it-IT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/>
              <a:t>La legge prevede </a:t>
            </a:r>
          </a:p>
          <a:p>
            <a:r>
              <a:rPr lang="it-IT" sz="2800" dirty="0" smtClean="0"/>
              <a:t>definizione, adozione e pubblicizzazione degli </a:t>
            </a:r>
            <a:r>
              <a:rPr lang="it-IT" sz="2800" i="1" dirty="0" smtClean="0"/>
              <a:t>standard di qualità</a:t>
            </a:r>
            <a:r>
              <a:rPr lang="it-IT" sz="2800" dirty="0" smtClean="0"/>
              <a:t>, </a:t>
            </a:r>
          </a:p>
          <a:p>
            <a:r>
              <a:rPr lang="it-IT" sz="2800" dirty="0" smtClean="0"/>
              <a:t>i casi e le modalità di adozione delle </a:t>
            </a:r>
            <a:r>
              <a:rPr lang="it-IT" sz="2800" i="1" dirty="0" smtClean="0"/>
              <a:t>carte dei servizi</a:t>
            </a:r>
            <a:r>
              <a:rPr lang="it-IT" sz="2800" dirty="0" smtClean="0"/>
              <a:t>, i criteri di </a:t>
            </a:r>
            <a:r>
              <a:rPr lang="it-IT" sz="2800" i="1" dirty="0" smtClean="0"/>
              <a:t>misurazione della qualità </a:t>
            </a:r>
            <a:r>
              <a:rPr lang="it-IT" sz="2800" dirty="0" smtClean="0"/>
              <a:t>dei servizi, </a:t>
            </a:r>
          </a:p>
          <a:p>
            <a:r>
              <a:rPr lang="it-IT" sz="2800" dirty="0" smtClean="0"/>
              <a:t>le condizioni di </a:t>
            </a:r>
            <a:r>
              <a:rPr lang="it-IT" sz="2800" i="1" dirty="0" smtClean="0"/>
              <a:t>tutela</a:t>
            </a:r>
            <a:r>
              <a:rPr lang="it-IT" sz="2800" dirty="0" smtClean="0"/>
              <a:t> degli utenti, nonché i casi e le modalità di indennizzo</a:t>
            </a:r>
          </a:p>
          <a:p>
            <a:pPr>
              <a:buNone/>
            </a:pPr>
            <a:r>
              <a:rPr lang="it-IT" sz="2800" i="1" dirty="0" smtClean="0">
                <a:solidFill>
                  <a:srgbClr val="FF0000"/>
                </a:solidFill>
              </a:rPr>
              <a:t>(Ma sulla qualità l’inadempienza totale è evidente fin dall’inizio e tutti report (anche i successivi) lo sottolineano).</a:t>
            </a:r>
            <a:endParaRPr lang="it-IT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inciso sulla valutazione </a:t>
            </a:r>
            <a:r>
              <a:rPr lang="it-IT" sz="2800" u="sng" dirty="0" smtClean="0"/>
              <a:t>individuale</a:t>
            </a:r>
            <a:endParaRPr lang="it-IT" sz="28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i="1" dirty="0"/>
              <a:t>I</a:t>
            </a:r>
            <a:r>
              <a:rPr lang="it-IT" i="1" dirty="0" smtClean="0"/>
              <a:t>l modello di valutazione prevalente prevede l’attribuzione di un peso maggiore al conseguimento degli obiettivi di risultato </a:t>
            </a:r>
            <a:r>
              <a:rPr lang="it-IT" b="1" i="1" dirty="0" smtClean="0"/>
              <a:t>nella parte alta della catena</a:t>
            </a:r>
            <a:r>
              <a:rPr lang="it-IT" i="1" dirty="0" smtClean="0"/>
              <a:t>, </a:t>
            </a:r>
          </a:p>
          <a:p>
            <a:r>
              <a:rPr lang="it-IT" i="1" dirty="0" smtClean="0"/>
              <a:t>Scendendo nella catena si tende a riconoscere sempre maggior peso ai </a:t>
            </a:r>
            <a:r>
              <a:rPr lang="it-IT" b="1" i="1" dirty="0" smtClean="0"/>
              <a:t>comportamenti</a:t>
            </a:r>
            <a:r>
              <a:rPr lang="it-IT" i="1" dirty="0" smtClean="0"/>
              <a:t> organizzativi e alle </a:t>
            </a:r>
            <a:r>
              <a:rPr lang="it-IT" b="1" i="1" dirty="0" smtClean="0"/>
              <a:t>competenze</a:t>
            </a:r>
            <a:r>
              <a:rPr lang="it-IT" i="1" dirty="0" smtClean="0"/>
              <a:t>. </a:t>
            </a:r>
          </a:p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Ma  il 33% delle Amministrazioni non ha sviluppato alcun “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dizionario delle competenze”; </a:t>
            </a:r>
          </a:p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Tra quante lo hanno fatto, per un terzo la descrizione è inadeguata, poco meno di un terzo è insufficiente, solo nel 7% dei casi la descrizione è apparsa ben dettagliata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Quale modello viene utilizzato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5775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Il 47% delle Amministrazioni 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non prevede</a:t>
            </a:r>
            <a:r>
              <a:rPr lang="it-IT" dirty="0" smtClean="0"/>
              <a:t>, o non delinea chiaramente, un esplicito modello di misurazione della </a:t>
            </a:r>
            <a:r>
              <a:rPr lang="it-IT" i="1" dirty="0" smtClean="0"/>
              <a:t>performance. </a:t>
            </a:r>
          </a:p>
          <a:p>
            <a:r>
              <a:rPr lang="it-IT" dirty="0" smtClean="0"/>
              <a:t>il 15% di esse adotta la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Balanced Scorecard </a:t>
            </a:r>
            <a:r>
              <a:rPr lang="it-IT" dirty="0" smtClean="0"/>
              <a:t>(BSC)5, </a:t>
            </a:r>
          </a:p>
          <a:p>
            <a:r>
              <a:rPr lang="it-IT" dirty="0" smtClean="0"/>
              <a:t>il 14% prevede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modelli personalizzati</a:t>
            </a:r>
            <a:r>
              <a:rPr lang="it-IT" dirty="0" smtClean="0"/>
              <a:t> e la restante parte una combinazione di modelli che tuttavia non sembra fondata su criteri sistematici.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(Da una verifica </a:t>
            </a:r>
            <a:r>
              <a:rPr lang="it-IT" dirty="0" err="1" smtClean="0">
                <a:solidFill>
                  <a:srgbClr val="FF0000"/>
                </a:solidFill>
              </a:rPr>
              <a:t>Civit</a:t>
            </a:r>
            <a:r>
              <a:rPr lang="it-IT" i="1" dirty="0" smtClean="0">
                <a:solidFill>
                  <a:srgbClr val="FF0000"/>
                </a:solidFill>
              </a:rPr>
              <a:t> sullo sviluppo dei modelli: nel 10% di casi i modelli adottati nel Sistema sono stati effettivamente sviluppati nel Piano).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Criticità rilevate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B</a:t>
            </a:r>
            <a:r>
              <a:rPr lang="it-IT" dirty="0" smtClean="0"/>
              <a:t>assa qualità dei Sistemi in: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	</a:t>
            </a:r>
          </a:p>
          <a:p>
            <a:pPr>
              <a:buNone/>
            </a:pPr>
            <a:r>
              <a:rPr lang="it-IT" i="1" dirty="0"/>
              <a:t> </a:t>
            </a:r>
            <a:r>
              <a:rPr lang="it-IT" i="1" dirty="0" smtClean="0"/>
              <a:t>  -  definizione  di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indicatori e target </a:t>
            </a:r>
            <a:r>
              <a:rPr lang="it-IT" i="1" dirty="0" smtClean="0"/>
              <a:t>associati agli obiettivi; </a:t>
            </a:r>
          </a:p>
          <a:p>
            <a:pPr>
              <a:buNone/>
            </a:pPr>
            <a:r>
              <a:rPr lang="it-IT" dirty="0" smtClean="0"/>
              <a:t>	- coinvolgimento degli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stakeholder</a:t>
            </a:r>
            <a:r>
              <a:rPr lang="it-IT" i="1" dirty="0" smtClean="0"/>
              <a:t>; </a:t>
            </a:r>
          </a:p>
          <a:p>
            <a:pPr>
              <a:buNone/>
            </a:pPr>
            <a:r>
              <a:rPr lang="it-IT" dirty="0" smtClean="0"/>
              <a:t>	- definizione degli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outcome</a:t>
            </a:r>
            <a:r>
              <a:rPr lang="it-IT" i="1" dirty="0" smtClean="0"/>
              <a:t>;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OBIETTIVI STRATEGICI E OPERATIVI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 dirty="0" smtClean="0"/>
              <a:t>In generale, l’analisi evidenzia che i Piani, quando esistenti, contengono effettivamente sia gli obiettivi strategici (nel 94% dei casi), sia quelli operativi (nel 90% dei casi). </a:t>
            </a:r>
          </a:p>
          <a:p>
            <a:r>
              <a:rPr lang="it-IT" i="1" dirty="0" smtClean="0"/>
              <a:t>Tuttavia, sotto il profilo metodologico, tali obiettivi non sono </a:t>
            </a:r>
            <a:r>
              <a:rPr lang="it-IT" i="1" smtClean="0"/>
              <a:t>sempre </a:t>
            </a:r>
            <a:r>
              <a:rPr lang="it-IT" i="1" smtClean="0"/>
              <a:t>appropriati. </a:t>
            </a:r>
            <a:endParaRPr lang="it-IT" i="1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OBIETTIVI STRATEGICI E OPERATIVI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gli obiettivi non sono sempre misurati  Infatti, nel 33% dei piani analizzati, attraverso appositi </a:t>
            </a:r>
            <a:r>
              <a:rPr lang="it-IT" sz="3000" i="1" dirty="0" smtClean="0">
                <a:solidFill>
                  <a:schemeClr val="accent6">
                    <a:lumMod val="50000"/>
                  </a:schemeClr>
                </a:solidFill>
              </a:rPr>
              <a:t>indicatori</a:t>
            </a:r>
            <a:r>
              <a:rPr lang="it-IT" sz="3000" dirty="0" smtClean="0"/>
              <a:t>. Inoltre, nel 40% dei piani analizzati, gli obiettivi non sono regolarmente accompagnati dai valori </a:t>
            </a:r>
            <a:r>
              <a:rPr lang="it-IT" sz="3000" i="1" dirty="0" smtClean="0">
                <a:solidFill>
                  <a:schemeClr val="accent6">
                    <a:lumMod val="50000"/>
                  </a:schemeClr>
                </a:solidFill>
              </a:rPr>
              <a:t>target</a:t>
            </a:r>
            <a:r>
              <a:rPr lang="it-IT" sz="3000" i="1" dirty="0" smtClean="0"/>
              <a:t>. </a:t>
            </a:r>
          </a:p>
          <a:p>
            <a:r>
              <a:rPr lang="it-IT" sz="3000" dirty="0" smtClean="0"/>
              <a:t> l’11% degli obiettivi strategici analizzati è risultato essere scarsamente comprensibile, mentre il 39% lo è solo parzialmente 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SECONDO REPORT (2012)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Nel 2012 l’analisi CIVIT sulle criticità è  stata  ripetuta su:</a:t>
            </a:r>
          </a:p>
          <a:p>
            <a:pPr>
              <a:buNone/>
            </a:pPr>
            <a:r>
              <a:rPr lang="it-IT" sz="2400" dirty="0" smtClean="0"/>
              <a:t>-  i </a:t>
            </a:r>
            <a:r>
              <a:rPr lang="it-IT" sz="2400" dirty="0" smtClean="0">
                <a:solidFill>
                  <a:srgbClr val="00B0F0"/>
                </a:solidFill>
              </a:rPr>
              <a:t>Piani della performance </a:t>
            </a:r>
            <a:r>
              <a:rPr lang="it-IT" sz="2400" dirty="0" smtClean="0"/>
              <a:t>relativi al triennio 2012-2014,  </a:t>
            </a:r>
          </a:p>
          <a:p>
            <a:pPr>
              <a:buNone/>
            </a:pPr>
            <a:r>
              <a:rPr lang="it-IT" sz="2400" dirty="0" smtClean="0"/>
              <a:t>-  i  </a:t>
            </a:r>
            <a:r>
              <a:rPr lang="it-IT" sz="2400" dirty="0" smtClean="0">
                <a:solidFill>
                  <a:srgbClr val="00B0F0"/>
                </a:solidFill>
              </a:rPr>
              <a:t>Programmi  triennali  per  la  trasparenza  e  l’integrità</a:t>
            </a:r>
            <a:r>
              <a:rPr lang="it-IT" sz="2400" dirty="0" smtClean="0"/>
              <a:t>  relativi  al  triennio  2012-2014,  </a:t>
            </a:r>
          </a:p>
          <a:p>
            <a:pPr>
              <a:buNone/>
            </a:pPr>
            <a:r>
              <a:rPr lang="it-IT" sz="2400" dirty="0" smtClean="0"/>
              <a:t>-  i </a:t>
            </a:r>
            <a:r>
              <a:rPr lang="it-IT" sz="2400" dirty="0" smtClean="0">
                <a:solidFill>
                  <a:srgbClr val="00B0F0"/>
                </a:solidFill>
              </a:rPr>
              <a:t>Sistemi di misurazione e valutazione della performance </a:t>
            </a:r>
            <a:r>
              <a:rPr lang="it-IT" sz="2400" dirty="0" smtClean="0"/>
              <a:t>che le amministrazioni hanno aggiornato nell’anno 2012, </a:t>
            </a:r>
          </a:p>
          <a:p>
            <a:pPr>
              <a:buNone/>
            </a:pPr>
            <a:r>
              <a:rPr lang="it-IT" sz="2400" dirty="0" smtClean="0"/>
              <a:t>-  gli </a:t>
            </a:r>
            <a:r>
              <a:rPr lang="it-IT" sz="2400" dirty="0" smtClean="0">
                <a:solidFill>
                  <a:srgbClr val="00B0F0"/>
                </a:solidFill>
              </a:rPr>
              <a:t>Standard di qualità </a:t>
            </a:r>
            <a:r>
              <a:rPr lang="it-IT" sz="2400" dirty="0" smtClean="0"/>
              <a:t>vigenti nell’anno 2012.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Alcune date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Dicembre 2012: CIVIT – Rapporto generale sull’avvio del ciclo di gestione delle Performance</a:t>
            </a:r>
          </a:p>
          <a:p>
            <a:r>
              <a:rPr lang="it-IT" sz="2800" dirty="0" smtClean="0"/>
              <a:t>2013 Ministero della Difesa – Piano 2013/2015</a:t>
            </a:r>
          </a:p>
          <a:p>
            <a:r>
              <a:rPr lang="it-IT" sz="2800" dirty="0" smtClean="0"/>
              <a:t>2014 Ministero della Difesa – Piano 2014/2016</a:t>
            </a:r>
          </a:p>
          <a:p>
            <a:r>
              <a:rPr lang="it-IT" sz="2800" dirty="0" smtClean="0"/>
              <a:t>2014 Ministero della Salute – Piano 2014/2016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13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2800" dirty="0" smtClean="0"/>
              <a:t>PRINCIPALI EVIDENZE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Numerosi enti, prevalentemente di piccole e piccolissime  dimensioni,  sono-ancora- totalmente (14%)  o  parzialmente (40%)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inadempienti</a:t>
            </a:r>
            <a:r>
              <a:rPr lang="it-IT" sz="2800" dirty="0" smtClean="0"/>
              <a:t> rispetto agli obblighi minimi previsti dalla normativa. </a:t>
            </a:r>
          </a:p>
          <a:p>
            <a:endParaRPr lang="it-IT" sz="2800" dirty="0" smtClean="0"/>
          </a:p>
          <a:p>
            <a:r>
              <a:rPr lang="it-IT" sz="2800" dirty="0" smtClean="0"/>
              <a:t>Il numero delle amministrazioni inadempienti  è  sostanzialmente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stabile</a:t>
            </a:r>
            <a:r>
              <a:rPr lang="it-IT" sz="2800" dirty="0" smtClean="0"/>
              <a:t>  nel  tempo. 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PRINCIPALI EVIDENZE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le amministrazioni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totalmente inadempienti </a:t>
            </a:r>
            <a:r>
              <a:rPr lang="it-IT" sz="2400" dirty="0" smtClean="0"/>
              <a:t>– che non hanno  adottano  nessuno  degli  strumenti  previsti  nel  2012  –   (come detto circa  il 14%) sono costituite da: due  enti  di  ricerca,  sei  enti  parco  e  tre  ”altri  enti”  ( di piccole dimensioni o settoriali)</a:t>
            </a:r>
          </a:p>
          <a:p>
            <a:r>
              <a:rPr lang="it-IT" sz="2400" dirty="0" smtClean="0"/>
              <a:t>La situazione è sostanzialmente immutata rispetto </a:t>
            </a:r>
          </a:p>
          <a:p>
            <a:pPr>
              <a:buNone/>
            </a:pPr>
            <a:r>
              <a:rPr lang="it-IT" sz="2400" dirty="0" smtClean="0"/>
              <a:t>	all’anno precedente (2011) </a:t>
            </a:r>
          </a:p>
          <a:p>
            <a:r>
              <a:rPr lang="it-IT" sz="2400" dirty="0" smtClean="0"/>
              <a:t>Numerosi sono  i  dati, che non riportiamo, riguardanti  le  amministrazioni  che  sono  state 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parzialmente  inadempienti </a:t>
            </a:r>
            <a:r>
              <a:rPr lang="it-IT" sz="2400" dirty="0" smtClean="0"/>
              <a:t>(40%) 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 precedenti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Dlgs 29 del 1993</a:t>
            </a:r>
          </a:p>
          <a:p>
            <a:pPr>
              <a:buNone/>
            </a:pPr>
            <a:r>
              <a:rPr lang="it-IT" dirty="0" smtClean="0"/>
              <a:t>• </a:t>
            </a:r>
            <a:r>
              <a:rPr lang="it-IT" sz="3000" dirty="0"/>
              <a:t>A</a:t>
            </a:r>
            <a:r>
              <a:rPr lang="it-IT" sz="3000" dirty="0" smtClean="0"/>
              <a:t>ffidamento ai dirigenti ‐ nell'ambito delle scelte di programma e delle direttive fissate dal titolare della struttura ‐ di </a:t>
            </a:r>
            <a:r>
              <a:rPr lang="it-IT" sz="3000" dirty="0" smtClean="0">
                <a:solidFill>
                  <a:schemeClr val="accent6">
                    <a:lumMod val="50000"/>
                  </a:schemeClr>
                </a:solidFill>
              </a:rPr>
              <a:t>autonomi poteri </a:t>
            </a:r>
            <a:r>
              <a:rPr lang="it-IT" sz="3000" dirty="0" smtClean="0"/>
              <a:t>di direzione, di vigilanza e di controllo. </a:t>
            </a:r>
          </a:p>
          <a:p>
            <a:pPr>
              <a:buNone/>
            </a:pPr>
            <a:r>
              <a:rPr lang="it-IT" sz="3000" dirty="0" smtClean="0"/>
              <a:t>• la </a:t>
            </a:r>
            <a:r>
              <a:rPr lang="it-IT" sz="3000" dirty="0" smtClean="0">
                <a:solidFill>
                  <a:schemeClr val="accent6">
                    <a:lumMod val="50000"/>
                  </a:schemeClr>
                </a:solidFill>
              </a:rPr>
              <a:t>verifica dei risultati </a:t>
            </a:r>
            <a:r>
              <a:rPr lang="it-IT" sz="3000" dirty="0" smtClean="0"/>
              <a:t>mediante appositi </a:t>
            </a:r>
            <a:r>
              <a:rPr lang="it-IT" sz="3000" i="1" dirty="0" smtClean="0"/>
              <a:t>Nuclei di Valutazione</a:t>
            </a:r>
            <a:r>
              <a:rPr lang="it-IT" sz="3000" dirty="0" smtClean="0"/>
              <a:t> composti da dirigenti generali e da esperti, ovvero attraverso convenzioni con organismi pubblici o privati particolarmente qualificati nel controllo di gestione.</a:t>
            </a:r>
            <a:endParaRPr lang="it-IT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IL TERZO REPORT (2013)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133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/>
              <a:t>Le tematiche del Performance management, sono poste in secondo piano ciò che sembra contare di più e l’applicazione della nuova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normativa anticorruzione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l’ente referente diventa l’</a:t>
            </a:r>
            <a:r>
              <a:rPr lang="it-IT" sz="2800" b="1" dirty="0" smtClean="0"/>
              <a:t>ANAC</a:t>
            </a:r>
            <a:r>
              <a:rPr lang="it-IT" sz="2800" dirty="0" smtClean="0"/>
              <a:t>, </a:t>
            </a:r>
            <a:r>
              <a:rPr lang="it-IT" sz="2800" i="1" dirty="0" smtClean="0"/>
              <a:t>autorità nazionale anticorruzione e per la valutazione e la trasparenza delle amministrazioni pubbliche</a:t>
            </a:r>
          </a:p>
          <a:p>
            <a:pPr>
              <a:buNone/>
            </a:pPr>
            <a:r>
              <a:rPr lang="it-IT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esempio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Nel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Piano  della  performance  2013  –  2015  del  Ministero  della  Difesa </a:t>
            </a:r>
            <a:r>
              <a:rPr lang="it-IT" sz="2800" dirty="0" smtClean="0"/>
              <a:t> è  presente  un  chiaro collegamento tra le </a:t>
            </a:r>
            <a:r>
              <a:rPr lang="it-IT" sz="2800" u="sng" dirty="0" smtClean="0"/>
              <a:t>priorità politiche</a:t>
            </a:r>
            <a:r>
              <a:rPr lang="it-IT" sz="2800" dirty="0" smtClean="0"/>
              <a:t>, gli </a:t>
            </a:r>
            <a:r>
              <a:rPr lang="it-IT" sz="2800" u="sng" dirty="0" smtClean="0"/>
              <a:t>obiettivi strategici</a:t>
            </a:r>
            <a:r>
              <a:rPr lang="it-IT" sz="2800" dirty="0" smtClean="0"/>
              <a:t>, gli </a:t>
            </a:r>
            <a:r>
              <a:rPr lang="it-IT" sz="2800" u="sng" dirty="0" smtClean="0"/>
              <a:t>obiettivi operativi </a:t>
            </a:r>
            <a:r>
              <a:rPr lang="it-IT" sz="2800" dirty="0" smtClean="0"/>
              <a:t>e i </a:t>
            </a:r>
            <a:r>
              <a:rPr lang="it-IT" sz="2800" u="sng" dirty="0" smtClean="0"/>
              <a:t>piani operativi di  attività</a:t>
            </a:r>
            <a:r>
              <a:rPr lang="it-IT" sz="2800" dirty="0"/>
              <a:t>.</a:t>
            </a:r>
            <a:r>
              <a:rPr lang="it-IT" sz="2800" dirty="0" smtClean="0"/>
              <a:t> 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L’albero della performance </a:t>
            </a:r>
            <a:r>
              <a:rPr lang="it-IT" sz="2400" dirty="0" smtClean="0"/>
              <a:t>è stato adeguatamente declinato per ciascuna area strategica e in particolare sono stati individuati 3 priorità politiche, 11 obiettivi strategici (con 31 indicatori), 80 obiettivi operativi e infine 456 piani operativi di attività.</a:t>
            </a:r>
          </a:p>
          <a:p>
            <a:pPr marL="0" indent="0">
              <a:buNone/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esempio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Tra  gli  11  obiettivi  strategici,  l’amministrazione  ha  compreso  anche  gli  obiettivi  legati  al </a:t>
            </a:r>
            <a:r>
              <a:rPr lang="it-IT" sz="2800" dirty="0" smtClean="0"/>
              <a:t>funzionamento.  </a:t>
            </a:r>
          </a:p>
          <a:p>
            <a:r>
              <a:rPr lang="it-IT" sz="2800" dirty="0" smtClean="0"/>
              <a:t>Gli </a:t>
            </a:r>
            <a:r>
              <a:rPr lang="it-IT" sz="2800" dirty="0"/>
              <a:t>obiettivi strategici sono adeguatamente formulati e, come riporta l’OIV nel proprio documento di analisi  di  avvio  ciclo  2013,  sono  pertinenti  con  la  missione  istituzionale  e  con  la  strategia dell’amministrazione.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09162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Per concludere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I programmi avviati seguono il loro corso</a:t>
            </a:r>
          </a:p>
          <a:p>
            <a:r>
              <a:rPr lang="it-IT" sz="2400" dirty="0" smtClean="0"/>
              <a:t>L’enfasi però è oggi sulla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</a:rPr>
              <a:t>corruzione</a:t>
            </a:r>
            <a:r>
              <a:rPr lang="it-IT" sz="2400" i="1" dirty="0" smtClean="0"/>
              <a:t>, </a:t>
            </a:r>
            <a:r>
              <a:rPr lang="it-IT" sz="2400" dirty="0" smtClean="0"/>
              <a:t>fenomeno di grande rilievo che esclude il nostro paese dalla lista di quelli che, in termini di percezione dei cittadini, sono esenti o quasi dalla corruzione (tipo Canada, Svezia, Norvegia, Finlandia, Germania, Australia…)</a:t>
            </a:r>
          </a:p>
          <a:p>
            <a:r>
              <a:rPr lang="it-IT" sz="2400" dirty="0" smtClean="0"/>
              <a:t>Il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New Public Management </a:t>
            </a:r>
            <a:r>
              <a:rPr lang="it-IT" sz="2400" smtClean="0"/>
              <a:t>è però comunque </a:t>
            </a:r>
            <a:r>
              <a:rPr lang="it-IT" sz="2400" dirty="0" smtClean="0"/>
              <a:t>destinato a svilupparsi in tutto l’Occidente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3056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 precedenti (2)</a:t>
            </a:r>
            <a:br>
              <a:rPr lang="it-IT" sz="3200" dirty="0" smtClean="0"/>
            </a:br>
            <a:r>
              <a:rPr lang="it-IT" sz="3200" dirty="0" smtClean="0"/>
              <a:t>legge di riforma del bilancio n. 94 del </a:t>
            </a:r>
            <a:r>
              <a:rPr lang="it-IT" sz="3200" b="1" dirty="0" smtClean="0"/>
              <a:t>1997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D</a:t>
            </a:r>
            <a:r>
              <a:rPr lang="it-IT" sz="2800" dirty="0" smtClean="0"/>
              <a:t>ispone l’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illustrazione</a:t>
            </a:r>
            <a:r>
              <a:rPr lang="it-IT" sz="2800" dirty="0" smtClean="0"/>
              <a:t>, nelle</a:t>
            </a:r>
            <a:r>
              <a:rPr lang="it-IT" sz="2800" b="1" dirty="0" smtClean="0"/>
              <a:t> note preliminari </a:t>
            </a:r>
            <a:r>
              <a:rPr lang="it-IT" sz="2800" dirty="0" smtClean="0"/>
              <a:t>per ciascuno stato di previsione della spesa</a:t>
            </a:r>
            <a:r>
              <a:rPr lang="it-IT" sz="2800" b="1" dirty="0" smtClean="0"/>
              <a:t> </a:t>
            </a:r>
            <a:r>
              <a:rPr lang="it-IT" sz="2800" dirty="0" smtClean="0"/>
              <a:t>dei ministeri,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degli obiettivi che le amministrazioni intendono perseguire in termini di livello dei servizi  </a:t>
            </a:r>
          </a:p>
          <a:p>
            <a:r>
              <a:rPr lang="it-IT" sz="2800" dirty="0"/>
              <a:t>c</a:t>
            </a:r>
            <a:r>
              <a:rPr lang="it-IT" sz="2800" dirty="0" smtClean="0"/>
              <a:t>on indicazione degli </a:t>
            </a:r>
            <a:r>
              <a:rPr lang="it-IT" sz="2800" b="1" dirty="0" smtClean="0"/>
              <a:t>indicatori di efficacia ed efficienza </a:t>
            </a:r>
            <a:r>
              <a:rPr lang="it-IT" sz="2800" dirty="0" smtClean="0"/>
              <a:t>che si intendono utilizzare per valutare i risultati 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(per molti anni le indicazioni restano totalmente disattese)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riforma della Pubblica amministrazione ex dlgs 150/2009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3600" dirty="0" smtClean="0"/>
              <a:t>Obiettivo generale: un </a:t>
            </a:r>
            <a:r>
              <a:rPr lang="it-IT" sz="3600" dirty="0"/>
              <a:t>cambiamento radicale nei rapporti tra PA, </a:t>
            </a:r>
            <a:r>
              <a:rPr lang="it-IT" sz="3600" dirty="0" smtClean="0"/>
              <a:t>cittadini-utenti </a:t>
            </a:r>
            <a:r>
              <a:rPr lang="it-IT" sz="3600" dirty="0"/>
              <a:t>e </a:t>
            </a:r>
            <a:r>
              <a:rPr lang="it-IT" sz="3600" dirty="0" smtClean="0"/>
              <a:t>imprese attraverso: </a:t>
            </a:r>
          </a:p>
          <a:p>
            <a:pPr>
              <a:buNone/>
            </a:pPr>
            <a:endParaRPr lang="it-IT" sz="3600" dirty="0" smtClean="0"/>
          </a:p>
          <a:p>
            <a:r>
              <a:rPr lang="it-IT" dirty="0" smtClean="0"/>
              <a:t>Introduzione del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public project management </a:t>
            </a:r>
            <a:endParaRPr lang="it-IT" dirty="0" smtClean="0"/>
          </a:p>
          <a:p>
            <a:r>
              <a:rPr lang="it-IT" dirty="0"/>
              <a:t>A</a:t>
            </a:r>
            <a:r>
              <a:rPr lang="it-IT" dirty="0" smtClean="0"/>
              <a:t>deguato </a:t>
            </a:r>
            <a:r>
              <a:rPr lang="it-IT" dirty="0"/>
              <a:t>livello di </a:t>
            </a:r>
            <a:r>
              <a:rPr lang="it-IT" dirty="0" smtClean="0"/>
              <a:t>produttività </a:t>
            </a:r>
            <a:r>
              <a:rPr lang="it-IT" dirty="0"/>
              <a:t>del lavoro pubblico (efficienza</a:t>
            </a:r>
            <a:r>
              <a:rPr lang="it-IT" dirty="0" smtClean="0"/>
              <a:t>)- poi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spending review</a:t>
            </a:r>
            <a:r>
              <a:rPr lang="it-IT" dirty="0" smtClean="0"/>
              <a:t>- </a:t>
            </a:r>
          </a:p>
          <a:p>
            <a:r>
              <a:rPr lang="it-IT" dirty="0"/>
              <a:t>R</a:t>
            </a:r>
            <a:r>
              <a:rPr lang="it-IT" dirty="0" smtClean="0"/>
              <a:t>iconoscimento </a:t>
            </a:r>
            <a:r>
              <a:rPr lang="it-IT" dirty="0"/>
              <a:t>di meriti e demeriti dei dirigenti pubblici e del personale </a:t>
            </a:r>
            <a:r>
              <a:rPr lang="it-IT" i="1" dirty="0"/>
              <a:t>non </a:t>
            </a:r>
            <a:r>
              <a:rPr lang="it-IT" i="1" dirty="0" smtClean="0"/>
              <a:t>dirigente </a:t>
            </a:r>
            <a:r>
              <a:rPr lang="it-IT" dirty="0" smtClean="0"/>
              <a:t>–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valutazione individuale</a:t>
            </a:r>
            <a:r>
              <a:rPr lang="it-IT" dirty="0" smtClean="0"/>
              <a:t>-</a:t>
            </a:r>
          </a:p>
          <a:p>
            <a:r>
              <a:rPr lang="it-IT" dirty="0"/>
              <a:t>P</a:t>
            </a:r>
            <a:r>
              <a:rPr lang="it-IT" dirty="0" smtClean="0"/>
              <a:t>rogressivo miglioramento della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qualità delle prestazioni </a:t>
            </a:r>
            <a:r>
              <a:rPr lang="it-IT" dirty="0" smtClean="0"/>
              <a:t>erogate al pubblico; </a:t>
            </a:r>
          </a:p>
          <a:p>
            <a:r>
              <a:rPr lang="it-IT" dirty="0" smtClean="0"/>
              <a:t>Responsabilità e trasparenza di fronte </a:t>
            </a:r>
            <a:r>
              <a:rPr lang="it-IT" dirty="0"/>
              <a:t>al </a:t>
            </a:r>
            <a:r>
              <a:rPr lang="it-IT" dirty="0" smtClean="0"/>
              <a:t>cittadino-cliente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(accountability)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Strumenti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14422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800" dirty="0" smtClean="0"/>
              <a:t>Ogni amministrazione si </a:t>
            </a:r>
            <a:r>
              <a:rPr lang="it-IT" sz="2800" dirty="0"/>
              <a:t>deve dotare di un </a:t>
            </a:r>
            <a:r>
              <a:rPr lang="it-IT" sz="2800" dirty="0">
                <a:solidFill>
                  <a:srgbClr val="FF0000"/>
                </a:solidFill>
              </a:rPr>
              <a:t>“Programma triennale per la trasparenza e </a:t>
            </a:r>
            <a:r>
              <a:rPr lang="it-IT" sz="2800" dirty="0" smtClean="0">
                <a:solidFill>
                  <a:srgbClr val="FF0000"/>
                </a:solidFill>
              </a:rPr>
              <a:t>l’integrità </a:t>
            </a:r>
            <a:r>
              <a:rPr lang="it-IT" sz="2800" dirty="0">
                <a:solidFill>
                  <a:srgbClr val="FF0000"/>
                </a:solidFill>
              </a:rPr>
              <a:t>della performance</a:t>
            </a:r>
            <a:r>
              <a:rPr lang="it-IT" sz="2800" i="1" dirty="0" smtClean="0">
                <a:solidFill>
                  <a:srgbClr val="FF0000"/>
                </a:solidFill>
              </a:rPr>
              <a:t>”  </a:t>
            </a:r>
            <a:r>
              <a:rPr lang="it-IT" sz="2800" dirty="0" smtClean="0"/>
              <a:t>fissando: </a:t>
            </a:r>
          </a:p>
          <a:p>
            <a:pPr>
              <a:buFontTx/>
              <a:buChar char="-"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obiettivi</a:t>
            </a:r>
            <a:r>
              <a:rPr lang="it-IT" sz="2800" dirty="0" smtClean="0"/>
              <a:t> strategici in termini di: integrazione con programmazione finanziaria e di bilancio, </a:t>
            </a:r>
          </a:p>
          <a:p>
            <a:pPr>
              <a:buFontTx/>
              <a:buChar char="-"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indicatori</a:t>
            </a:r>
            <a:r>
              <a:rPr lang="it-IT" sz="2800" dirty="0" smtClean="0"/>
              <a:t> per la misurazione e la valutazione della performance</a:t>
            </a:r>
          </a:p>
          <a:p>
            <a:pPr marL="0" indent="0">
              <a:buNone/>
            </a:pPr>
            <a:endParaRPr lang="it-IT" sz="3000" dirty="0" smtClean="0"/>
          </a:p>
          <a:p>
            <a:endParaRPr lang="it-I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Per implementare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il programma e valutare i risultati viene istituita la: </a:t>
            </a:r>
          </a:p>
          <a:p>
            <a:pPr marL="0" indent="0">
              <a:buNone/>
            </a:pPr>
            <a:r>
              <a:rPr lang="it-IT" sz="2800" dirty="0" smtClean="0"/>
              <a:t>- </a:t>
            </a:r>
            <a:r>
              <a:rPr lang="it-IT" sz="2800" dirty="0" smtClean="0">
                <a:solidFill>
                  <a:srgbClr val="FF0000"/>
                </a:solidFill>
              </a:rPr>
              <a:t>Commissione centrale</a:t>
            </a:r>
            <a:r>
              <a:rPr lang="it-IT" sz="2800" dirty="0" smtClean="0"/>
              <a:t> </a:t>
            </a:r>
            <a:r>
              <a:rPr lang="it-IT" sz="2800" b="1" dirty="0" err="1">
                <a:solidFill>
                  <a:srgbClr val="FF0000"/>
                </a:solidFill>
              </a:rPr>
              <a:t>CiVIT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600" dirty="0" smtClean="0"/>
              <a:t>(a livello nazionale) per </a:t>
            </a:r>
            <a:r>
              <a:rPr lang="it-IT" sz="2600" dirty="0"/>
              <a:t>la valutazione, la </a:t>
            </a:r>
            <a:r>
              <a:rPr lang="it-IT" sz="2600" dirty="0" smtClean="0"/>
              <a:t>trasparenza </a:t>
            </a:r>
            <a:r>
              <a:rPr lang="it-IT" sz="2600" dirty="0"/>
              <a:t>e </a:t>
            </a:r>
            <a:r>
              <a:rPr lang="it-IT" sz="2600" dirty="0" smtClean="0"/>
              <a:t>l’integrità;</a:t>
            </a:r>
            <a:endParaRPr lang="it-IT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600" dirty="0" smtClean="0"/>
          </a:p>
          <a:p>
            <a:pPr marL="0" indent="0">
              <a:buNone/>
            </a:pPr>
            <a:r>
              <a:rPr lang="it-IT" sz="2600" dirty="0" smtClean="0">
                <a:solidFill>
                  <a:schemeClr val="accent6">
                    <a:lumMod val="50000"/>
                  </a:schemeClr>
                </a:solidFill>
              </a:rPr>
              <a:t>All’interno di </a:t>
            </a:r>
            <a:r>
              <a:rPr lang="it-IT" sz="2600" dirty="0">
                <a:solidFill>
                  <a:schemeClr val="accent6">
                    <a:lumMod val="50000"/>
                  </a:schemeClr>
                </a:solidFill>
              </a:rPr>
              <a:t>ciascuna </a:t>
            </a:r>
            <a:r>
              <a:rPr lang="it-IT" sz="2600" dirty="0" smtClean="0">
                <a:solidFill>
                  <a:schemeClr val="accent6">
                    <a:lumMod val="50000"/>
                  </a:schemeClr>
                </a:solidFill>
              </a:rPr>
              <a:t>amministrazione vengono pure istituiti gli:</a:t>
            </a:r>
            <a:endParaRPr lang="it-IT" sz="2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 smtClean="0"/>
              <a:t>-</a:t>
            </a:r>
            <a:r>
              <a:rPr lang="it-IT" sz="2800" dirty="0" smtClean="0">
                <a:solidFill>
                  <a:srgbClr val="FF0000"/>
                </a:solidFill>
              </a:rPr>
              <a:t> Organismi </a:t>
            </a:r>
            <a:r>
              <a:rPr lang="it-IT" sz="2800" dirty="0">
                <a:solidFill>
                  <a:srgbClr val="FF0000"/>
                </a:solidFill>
              </a:rPr>
              <a:t>di valutazione </a:t>
            </a:r>
            <a:r>
              <a:rPr lang="it-IT" sz="2800" b="1" dirty="0" err="1">
                <a:solidFill>
                  <a:srgbClr val="FF0000"/>
                </a:solidFill>
              </a:rPr>
              <a:t>Oiv</a:t>
            </a:r>
            <a:r>
              <a:rPr lang="it-IT" sz="2800" dirty="0"/>
              <a:t> </a:t>
            </a:r>
            <a:r>
              <a:rPr lang="it-IT" sz="2600" dirty="0" smtClean="0"/>
              <a:t>con il compito di monitorare (a livello locale) il </a:t>
            </a:r>
            <a:r>
              <a:rPr lang="it-IT" sz="2600" dirty="0"/>
              <a:t>funzionamento complessivo del sistema della valutazione, della trasparenza e integrità dei controlli interni ed elaborare una relazione annuale sullo stato dello stesso; </a:t>
            </a:r>
          </a:p>
          <a:p>
            <a:pPr marL="0" indent="0">
              <a:buNone/>
            </a:pPr>
            <a:r>
              <a:rPr lang="it-IT" sz="2800" dirty="0" smtClean="0"/>
              <a:t>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865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403" y="980728"/>
            <a:ext cx="796165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93978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PRIMO REPORT (2011)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47860" cy="5233214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Il </a:t>
            </a:r>
            <a:r>
              <a:rPr lang="it-IT" sz="2800" dirty="0"/>
              <a:t>primo report di </a:t>
            </a:r>
            <a:r>
              <a:rPr lang="it-IT" sz="2800" dirty="0" smtClean="0"/>
              <a:t>monitoraggio è ottimista:</a:t>
            </a:r>
          </a:p>
          <a:p>
            <a:r>
              <a:rPr lang="it-IT" sz="2800" b="1" dirty="0" smtClean="0"/>
              <a:t>71</a:t>
            </a:r>
            <a:r>
              <a:rPr lang="it-IT" sz="2800" dirty="0" smtClean="0"/>
              <a:t> Piani della performance) </a:t>
            </a:r>
          </a:p>
          <a:p>
            <a:r>
              <a:rPr lang="it-IT" sz="2800" b="1" dirty="0" smtClean="0"/>
              <a:t>79</a:t>
            </a:r>
            <a:r>
              <a:rPr lang="it-IT" sz="2800" dirty="0" smtClean="0"/>
              <a:t> </a:t>
            </a:r>
            <a:r>
              <a:rPr lang="it-IT" sz="2800" dirty="0"/>
              <a:t> </a:t>
            </a:r>
            <a:r>
              <a:rPr lang="it-IT" sz="2800" dirty="0" smtClean="0"/>
              <a:t>Sistemi </a:t>
            </a:r>
            <a:r>
              <a:rPr lang="it-IT" sz="2800" dirty="0"/>
              <a:t>di misurazione e valutazione della performance 	</a:t>
            </a:r>
          </a:p>
          <a:p>
            <a:r>
              <a:rPr lang="it-IT" sz="2800" b="1" dirty="0" smtClean="0"/>
              <a:t>36</a:t>
            </a:r>
            <a:r>
              <a:rPr lang="it-IT" sz="2800" dirty="0" smtClean="0"/>
              <a:t> Programmi della trasparenza e integrità</a:t>
            </a:r>
          </a:p>
          <a:p>
            <a:r>
              <a:rPr lang="it-IT" sz="2800" b="1" dirty="0" smtClean="0"/>
              <a:t>84</a:t>
            </a:r>
            <a:r>
              <a:rPr lang="it-IT" sz="2800" dirty="0" smtClean="0"/>
              <a:t> Oiv costituiti </a:t>
            </a:r>
            <a:endParaRPr lang="it-IT" sz="2800" dirty="0"/>
          </a:p>
          <a:p>
            <a:r>
              <a:rPr lang="it-IT" sz="2800" b="1" dirty="0"/>
              <a:t>6 </a:t>
            </a:r>
            <a:r>
              <a:rPr lang="it-IT" sz="2800" dirty="0" smtClean="0"/>
              <a:t> </a:t>
            </a:r>
            <a:r>
              <a:rPr lang="it-IT" sz="2800" dirty="0"/>
              <a:t>Standard di </a:t>
            </a:r>
            <a:r>
              <a:rPr lang="it-IT" sz="2800" dirty="0" smtClean="0"/>
              <a:t>qualità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Principali evidenze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324409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Il 34% delle Amministrazioni su un totale di 88 Amministrazioni che avrebbero dovuto inviare il proprio Sistema </a:t>
            </a:r>
            <a:r>
              <a:rPr lang="it-IT" sz="2800" i="1" dirty="0" smtClean="0">
                <a:solidFill>
                  <a:srgbClr val="FF0000"/>
                </a:solidFill>
              </a:rPr>
              <a:t>non ha risposto </a:t>
            </a:r>
          </a:p>
          <a:p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dirty="0" smtClean="0"/>
              <a:t>In totale hanno </a:t>
            </a:r>
            <a:r>
              <a:rPr lang="it-IT" sz="2800" i="1" dirty="0" smtClean="0">
                <a:solidFill>
                  <a:srgbClr val="C00000"/>
                </a:solidFill>
              </a:rPr>
              <a:t>adottato</a:t>
            </a:r>
            <a:r>
              <a:rPr lang="it-IT" sz="2800" dirty="0" smtClean="0"/>
              <a:t> il Piano della performance 2011-2013: l’85% delle 88 amministrazioni centrali che ricadono nell’ambito di prima applicazione della riforma.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3083</Words>
  <Application>Microsoft Office PowerPoint</Application>
  <PresentationFormat>Presentazione su schermo (4:3)</PresentationFormat>
  <Paragraphs>226</Paragraphs>
  <Slides>23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 Performance management e riforma della PA  (dlgs 150/2009 ) </vt:lpstr>
      <vt:lpstr>I precedenti</vt:lpstr>
      <vt:lpstr>I precedenti (2) legge di riforma del bilancio n. 94 del 1997</vt:lpstr>
      <vt:lpstr>La riforma della Pubblica amministrazione ex dlgs 150/2009</vt:lpstr>
      <vt:lpstr>Strumenti</vt:lpstr>
      <vt:lpstr>Strumenti</vt:lpstr>
      <vt:lpstr>Presentazione standard di PowerPoint</vt:lpstr>
      <vt:lpstr>PRIMO REPORT (2011)</vt:lpstr>
      <vt:lpstr>Principali evidenze</vt:lpstr>
      <vt:lpstr>3 Valutazione Qualità</vt:lpstr>
      <vt:lpstr>Un inciso sulla valutazione individuale</vt:lpstr>
      <vt:lpstr>Quale modello viene utilizzato</vt:lpstr>
      <vt:lpstr>Criticità rilevate</vt:lpstr>
      <vt:lpstr>OBIETTIVI STRATEGICI E OPERATIVI</vt:lpstr>
      <vt:lpstr> OBIETTIVI STRATEGICI E OPERATIVI  </vt:lpstr>
      <vt:lpstr>SECONDO REPORT (2012)</vt:lpstr>
      <vt:lpstr>Alcune date</vt:lpstr>
      <vt:lpstr> PRINCIPALI EVIDENZE </vt:lpstr>
      <vt:lpstr>PRINCIPALI EVIDENZE 2</vt:lpstr>
      <vt:lpstr>IL TERZO REPORT (2013) </vt:lpstr>
      <vt:lpstr>Un esempio</vt:lpstr>
      <vt:lpstr>Un esempio</vt:lpstr>
      <vt:lpstr>Per concludere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cb</dc:creator>
  <cp:lastModifiedBy>BANTERLE ALBERTO</cp:lastModifiedBy>
  <cp:revision>103</cp:revision>
  <dcterms:created xsi:type="dcterms:W3CDTF">2014-03-28T10:00:17Z</dcterms:created>
  <dcterms:modified xsi:type="dcterms:W3CDTF">2015-04-29T08:24:29Z</dcterms:modified>
</cp:coreProperties>
</file>