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9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13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23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0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95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596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70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600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47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865F2-5F1B-4225-9A1A-D64E031369A0}" type="datetimeFigureOut">
              <a:rPr lang="it-IT" smtClean="0"/>
              <a:t>27/04/2015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EB18-0CE5-4661-90F4-483154CCB9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01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La </a:t>
            </a:r>
            <a:r>
              <a:rPr lang="it-IT" sz="3200" b="1" i="1" dirty="0"/>
              <a:t>customer satisfaction</a:t>
            </a:r>
            <a:br>
              <a:rPr lang="it-IT" sz="3200" b="1" i="1" dirty="0"/>
            </a:br>
            <a:r>
              <a:rPr lang="it-IT" sz="3200" b="1" dirty="0"/>
              <a:t>nelle amministrazioni pubbliche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DIPARTIMENTO DELLA FUNZIONE PUBBLICA</a:t>
            </a:r>
          </a:p>
          <a:p>
            <a:r>
              <a:rPr lang="it-IT" sz="2400" dirty="0"/>
              <a:t>UFFICIO PER L’INNOVAZIONE</a:t>
            </a:r>
          </a:p>
          <a:p>
            <a:r>
              <a:rPr lang="it-IT" sz="2400" dirty="0"/>
              <a:t>DELLE PUBBLICHE AMMINISTRAZIONI</a:t>
            </a:r>
          </a:p>
        </p:txBody>
      </p:sp>
    </p:spTree>
    <p:extLst>
      <p:ext uri="{BB962C8B-B14F-4D97-AF65-F5344CB8AC3E}">
        <p14:creationId xmlns:p14="http://schemas.microsoft.com/office/powerpoint/2010/main" val="3028192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L’indagine esplorativa </a:t>
            </a:r>
            <a:r>
              <a:rPr lang="it-IT" sz="2400" dirty="0" smtClean="0"/>
              <a:t>preliminare: prima </a:t>
            </a:r>
            <a:r>
              <a:rPr lang="it-IT" sz="2400" dirty="0"/>
              <a:t>di procedere ad una raccolta diretta dei dati con la </a:t>
            </a:r>
            <a:r>
              <a:rPr lang="it-IT" sz="2400" dirty="0" smtClean="0"/>
              <a:t>ricerca sul </a:t>
            </a:r>
            <a:r>
              <a:rPr lang="it-IT" sz="2400" dirty="0"/>
              <a:t>campo, è opportuno rendersi conto </a:t>
            </a:r>
            <a:r>
              <a:rPr lang="it-IT" sz="2400" dirty="0">
                <a:solidFill>
                  <a:srgbClr val="FF0000"/>
                </a:solidFill>
              </a:rPr>
              <a:t>dell’eventuale esistenza </a:t>
            </a:r>
            <a:r>
              <a:rPr lang="it-IT" sz="2400" dirty="0" smtClean="0">
                <a:solidFill>
                  <a:srgbClr val="FF0000"/>
                </a:solidFill>
              </a:rPr>
              <a:t>di informazioni </a:t>
            </a:r>
            <a:r>
              <a:rPr lang="it-IT" sz="2400" dirty="0">
                <a:solidFill>
                  <a:srgbClr val="FF0000"/>
                </a:solidFill>
              </a:rPr>
              <a:t>già </a:t>
            </a:r>
            <a:r>
              <a:rPr lang="it-IT" sz="2400" dirty="0" smtClean="0">
                <a:solidFill>
                  <a:srgbClr val="FF0000"/>
                </a:solidFill>
              </a:rPr>
              <a:t>disponibili</a:t>
            </a:r>
            <a:r>
              <a:rPr lang="it-IT" sz="2400" dirty="0" smtClean="0"/>
              <a:t>.</a:t>
            </a: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 Il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costo per la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costruzione di </a:t>
            </a:r>
            <a:r>
              <a:rPr lang="it-IT" sz="2400" u="sng" dirty="0">
                <a:solidFill>
                  <a:schemeClr val="accent2">
                    <a:lumMod val="75000"/>
                  </a:schemeClr>
                </a:solidFill>
              </a:rPr>
              <a:t>dati primari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(per esempio tramite interviste) è in genere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notevolmente superiore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al costo di reperimento, selezione,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valutazione ed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eventuale rielaborazione di </a:t>
            </a:r>
            <a:r>
              <a:rPr lang="it-IT" sz="2400" u="sng" dirty="0">
                <a:solidFill>
                  <a:schemeClr val="accent2">
                    <a:lumMod val="75000"/>
                  </a:schemeClr>
                </a:solidFill>
              </a:rPr>
              <a:t>dati secondari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, cioè di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informazioni che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sono già state raccolte da altri e che sono disponibili a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terzi (es. Big Data)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2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Esempi di rilevazioni:  </a:t>
            </a:r>
            <a:endParaRPr lang="it-IT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400" b="1" dirty="0" smtClean="0"/>
          </a:p>
          <a:p>
            <a:pPr marL="0" indent="0">
              <a:buNone/>
            </a:pPr>
            <a:r>
              <a:rPr lang="it-IT" sz="2400" b="1" dirty="0" smtClean="0"/>
              <a:t>Servizi </a:t>
            </a:r>
            <a:r>
              <a:rPr lang="it-IT" sz="2400" b="1" dirty="0"/>
              <a:t>per la prima infanzia:</a:t>
            </a:r>
          </a:p>
          <a:p>
            <a:r>
              <a:rPr lang="it-IT" sz="2400" dirty="0" smtClean="0"/>
              <a:t>gli </a:t>
            </a:r>
            <a:r>
              <a:rPr lang="it-IT" sz="2400" u="sng" dirty="0"/>
              <a:t>orari</a:t>
            </a:r>
            <a:r>
              <a:rPr lang="it-IT" sz="2400" dirty="0"/>
              <a:t> di apertura degli asili nido</a:t>
            </a:r>
          </a:p>
          <a:p>
            <a:r>
              <a:rPr lang="it-IT" sz="2400" dirty="0" smtClean="0"/>
              <a:t>la </a:t>
            </a:r>
            <a:r>
              <a:rPr lang="it-IT" sz="2400" u="sng" dirty="0"/>
              <a:t>competenza</a:t>
            </a:r>
            <a:r>
              <a:rPr lang="it-IT" sz="2400" dirty="0"/>
              <a:t> del personale addetto ai bambini</a:t>
            </a:r>
          </a:p>
          <a:p>
            <a:r>
              <a:rPr lang="it-IT" sz="2400" dirty="0" smtClean="0"/>
              <a:t>il </a:t>
            </a:r>
            <a:r>
              <a:rPr lang="it-IT" sz="2400" u="sng" dirty="0"/>
              <a:t>rapporto</a:t>
            </a:r>
            <a:r>
              <a:rPr lang="it-IT" sz="2400" dirty="0"/>
              <a:t> fra gli educatori e le famiglie</a:t>
            </a:r>
          </a:p>
          <a:p>
            <a:r>
              <a:rPr lang="it-IT" sz="2400" dirty="0" smtClean="0"/>
              <a:t>i </a:t>
            </a:r>
            <a:r>
              <a:rPr lang="it-IT" sz="2400" u="sng" dirty="0"/>
              <a:t>pasti</a:t>
            </a:r>
            <a:r>
              <a:rPr lang="it-IT" sz="2400" dirty="0"/>
              <a:t> per i bambini</a:t>
            </a:r>
          </a:p>
          <a:p>
            <a:r>
              <a:rPr lang="it-IT" sz="2400" dirty="0" smtClean="0"/>
              <a:t>le </a:t>
            </a:r>
            <a:r>
              <a:rPr lang="it-IT" sz="2400" u="sng" dirty="0"/>
              <a:t>attrezzature</a:t>
            </a:r>
            <a:r>
              <a:rPr lang="it-IT" sz="2400" dirty="0"/>
              <a:t> educative</a:t>
            </a:r>
          </a:p>
          <a:p>
            <a:r>
              <a:rPr lang="it-IT" sz="2400" dirty="0" smtClean="0"/>
              <a:t>il </a:t>
            </a:r>
            <a:r>
              <a:rPr lang="it-IT" sz="2400" dirty="0"/>
              <a:t>livello di </a:t>
            </a:r>
            <a:r>
              <a:rPr lang="it-IT" sz="2400" u="sng" dirty="0"/>
              <a:t>igiene</a:t>
            </a:r>
            <a:r>
              <a:rPr lang="it-IT" sz="2400" dirty="0"/>
              <a:t> degli ambienti destinati ai bambini</a:t>
            </a:r>
          </a:p>
        </p:txBody>
      </p:sp>
    </p:spTree>
    <p:extLst>
      <p:ext uri="{BB962C8B-B14F-4D97-AF65-F5344CB8AC3E}">
        <p14:creationId xmlns:p14="http://schemas.microsoft.com/office/powerpoint/2010/main" val="1633760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 socio assistenziali:</a:t>
            </a:r>
          </a:p>
          <a:p>
            <a:endParaRPr lang="it-IT" sz="2400" dirty="0" smtClean="0"/>
          </a:p>
          <a:p>
            <a:r>
              <a:rPr lang="it-IT" sz="2400" dirty="0" smtClean="0"/>
              <a:t>la </a:t>
            </a:r>
            <a:r>
              <a:rPr lang="it-IT" sz="2400" u="sng" dirty="0"/>
              <a:t>competenza</a:t>
            </a:r>
            <a:r>
              <a:rPr lang="it-IT" sz="2400" dirty="0"/>
              <a:t> degli assistenti sociali</a:t>
            </a:r>
          </a:p>
          <a:p>
            <a:r>
              <a:rPr lang="it-IT" sz="2400" dirty="0" smtClean="0"/>
              <a:t>la </a:t>
            </a:r>
            <a:r>
              <a:rPr lang="it-IT" sz="2400" u="sng" dirty="0"/>
              <a:t>disponibilità</a:t>
            </a:r>
            <a:r>
              <a:rPr lang="it-IT" sz="2400" dirty="0"/>
              <a:t> degli assistenti sociali</a:t>
            </a:r>
          </a:p>
          <a:p>
            <a:r>
              <a:rPr lang="it-IT" sz="2400" dirty="0" smtClean="0"/>
              <a:t>la </a:t>
            </a:r>
            <a:r>
              <a:rPr lang="it-IT" sz="2400" u="sng" dirty="0"/>
              <a:t>flessibilità</a:t>
            </a:r>
            <a:r>
              <a:rPr lang="it-IT" sz="2400" dirty="0"/>
              <a:t> degli interventi di assistenza</a:t>
            </a:r>
          </a:p>
          <a:p>
            <a:r>
              <a:rPr lang="it-IT" sz="2400" dirty="0" smtClean="0"/>
              <a:t>il </a:t>
            </a:r>
            <a:r>
              <a:rPr lang="it-IT" sz="2400" u="sng" dirty="0"/>
              <a:t>rispetto</a:t>
            </a:r>
            <a:r>
              <a:rPr lang="it-IT" sz="2400" dirty="0"/>
              <a:t> della dignità </a:t>
            </a:r>
            <a:r>
              <a:rPr lang="it-IT" sz="2400" dirty="0" smtClean="0"/>
              <a:t>dell’assistito</a:t>
            </a:r>
            <a:endParaRPr lang="it-IT" sz="2400" dirty="0"/>
          </a:p>
          <a:p>
            <a:r>
              <a:rPr lang="it-IT" sz="2400" dirty="0" smtClean="0"/>
              <a:t>i </a:t>
            </a:r>
            <a:r>
              <a:rPr lang="it-IT" sz="2400" u="sng" dirty="0"/>
              <a:t>tempi</a:t>
            </a:r>
            <a:r>
              <a:rPr lang="it-IT" sz="2400" dirty="0"/>
              <a:t> per l’erogazione del servizio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59685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 culturali e per il tempo </a:t>
            </a:r>
            <a:r>
              <a:rPr lang="it-IT" sz="2400" b="1" dirty="0" smtClean="0"/>
              <a:t>libero </a:t>
            </a:r>
            <a:r>
              <a:rPr lang="it-IT" sz="2400" dirty="0" smtClean="0"/>
              <a:t>(mostre, eventi culturali..):</a:t>
            </a:r>
          </a:p>
          <a:p>
            <a:endParaRPr lang="it-IT" sz="2400" dirty="0" smtClean="0"/>
          </a:p>
          <a:p>
            <a:r>
              <a:rPr lang="it-IT" sz="2400" dirty="0" smtClean="0"/>
              <a:t>importanza</a:t>
            </a:r>
            <a:r>
              <a:rPr lang="it-IT" sz="2400" dirty="0" smtClean="0"/>
              <a:t> </a:t>
            </a:r>
            <a:r>
              <a:rPr lang="it-IT" sz="2400" dirty="0"/>
              <a:t>della mostra</a:t>
            </a:r>
          </a:p>
          <a:p>
            <a:r>
              <a:rPr lang="it-IT" sz="2400" dirty="0" smtClean="0"/>
              <a:t>Illuminazione e qualità degli ambienti</a:t>
            </a:r>
            <a:endParaRPr lang="it-IT" sz="2400" dirty="0"/>
          </a:p>
          <a:p>
            <a:r>
              <a:rPr lang="it-IT" sz="2400" dirty="0" smtClean="0"/>
              <a:t>visite </a:t>
            </a:r>
            <a:r>
              <a:rPr lang="it-IT" sz="2400" dirty="0"/>
              <a:t>guidate (con personale, audioguida, ecc.)</a:t>
            </a:r>
          </a:p>
          <a:p>
            <a:r>
              <a:rPr lang="it-IT" sz="2400" dirty="0" smtClean="0"/>
              <a:t>prenotazione </a:t>
            </a:r>
            <a:r>
              <a:rPr lang="it-IT" sz="2400" dirty="0"/>
              <a:t>(a distanza, telefonica, ecc.)</a:t>
            </a:r>
          </a:p>
          <a:p>
            <a:r>
              <a:rPr lang="it-IT" sz="2400" dirty="0" smtClean="0"/>
              <a:t>orari </a:t>
            </a:r>
            <a:r>
              <a:rPr lang="it-IT" sz="2400" dirty="0"/>
              <a:t>di </a:t>
            </a:r>
            <a:r>
              <a:rPr lang="it-IT" sz="2400" dirty="0" smtClean="0"/>
              <a:t>accesso</a:t>
            </a:r>
          </a:p>
          <a:p>
            <a:pPr marL="0" indent="0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b="1" dirty="0" smtClean="0"/>
              <a:t> </a:t>
            </a:r>
            <a:endParaRPr lang="it-IT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7128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Servizio di mense scolastiche:</a:t>
            </a:r>
          </a:p>
          <a:p>
            <a:endParaRPr lang="it-IT" sz="2400" dirty="0" smtClean="0"/>
          </a:p>
          <a:p>
            <a:r>
              <a:rPr lang="it-IT" sz="2400" dirty="0" smtClean="0"/>
              <a:t>diversificazione </a:t>
            </a:r>
            <a:r>
              <a:rPr lang="it-IT" sz="2400" dirty="0"/>
              <a:t>del menù nella settimana</a:t>
            </a:r>
          </a:p>
          <a:p>
            <a:r>
              <a:rPr lang="it-IT" sz="2400" dirty="0" smtClean="0"/>
              <a:t>qualità </a:t>
            </a:r>
            <a:r>
              <a:rPr lang="it-IT" sz="2400" dirty="0"/>
              <a:t>complessiva dei menù</a:t>
            </a:r>
          </a:p>
          <a:p>
            <a:r>
              <a:rPr lang="it-IT" sz="2400" dirty="0" smtClean="0"/>
              <a:t>abbondanza </a:t>
            </a:r>
            <a:r>
              <a:rPr lang="it-IT" sz="2400" dirty="0"/>
              <a:t>delle </a:t>
            </a:r>
            <a:r>
              <a:rPr lang="it-IT" sz="2400" dirty="0" smtClean="0"/>
              <a:t>porzioni</a:t>
            </a:r>
            <a:endParaRPr lang="it-IT" sz="2400" dirty="0"/>
          </a:p>
          <a:p>
            <a:r>
              <a:rPr lang="it-IT" sz="2400" dirty="0" smtClean="0"/>
              <a:t>utilizzo </a:t>
            </a:r>
            <a:r>
              <a:rPr lang="it-IT" sz="2400" dirty="0"/>
              <a:t>di prodotti biologici e di origine controllata</a:t>
            </a:r>
          </a:p>
          <a:p>
            <a:r>
              <a:rPr lang="it-IT" sz="2400" dirty="0" smtClean="0"/>
              <a:t>adeguata </a:t>
            </a:r>
            <a:r>
              <a:rPr lang="it-IT" sz="2400" dirty="0"/>
              <a:t>presenza nei menù di prodotti stagionali</a:t>
            </a:r>
          </a:p>
          <a:p>
            <a:r>
              <a:rPr lang="it-IT" sz="2400" dirty="0" smtClean="0"/>
              <a:t>presenza </a:t>
            </a:r>
            <a:r>
              <a:rPr lang="it-IT" sz="2400" dirty="0"/>
              <a:t>di piatti adeguati ai gusti dei bambini e </a:t>
            </a:r>
            <a:r>
              <a:rPr lang="it-IT" sz="2400" dirty="0" smtClean="0"/>
              <a:t>dei ragazzi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12584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Servizio sanitario in accettazione o alberghiero di un </a:t>
            </a:r>
            <a:r>
              <a:rPr lang="it-IT" sz="2400" b="1" dirty="0" smtClean="0"/>
              <a:t>ospedale - area </a:t>
            </a:r>
            <a:r>
              <a:rPr lang="it-IT" sz="2400" b="1" dirty="0"/>
              <a:t>prenotazione e </a:t>
            </a:r>
            <a:r>
              <a:rPr lang="it-IT" sz="2400" b="1" dirty="0" smtClean="0"/>
              <a:t>accettazione:</a:t>
            </a:r>
          </a:p>
          <a:p>
            <a:r>
              <a:rPr lang="it-IT" sz="2400" dirty="0"/>
              <a:t>efficienza del </a:t>
            </a:r>
            <a:r>
              <a:rPr lang="it-IT" sz="2400" u="sng" dirty="0"/>
              <a:t>servizio di prenotazione</a:t>
            </a:r>
            <a:r>
              <a:rPr lang="it-IT" sz="2400" dirty="0"/>
              <a:t> telefonica relativa </a:t>
            </a:r>
            <a:r>
              <a:rPr lang="it-IT" sz="2400" dirty="0" smtClean="0"/>
              <a:t>alle visite </a:t>
            </a:r>
            <a:r>
              <a:rPr lang="it-IT" sz="2400" dirty="0"/>
              <a:t>preliminari e al ricovero effettivo</a:t>
            </a:r>
          </a:p>
          <a:p>
            <a:r>
              <a:rPr lang="it-IT" sz="2400" dirty="0" smtClean="0"/>
              <a:t>velocità </a:t>
            </a:r>
            <a:r>
              <a:rPr lang="it-IT" sz="2400" dirty="0"/>
              <a:t>di ricovero, cioè </a:t>
            </a:r>
            <a:r>
              <a:rPr lang="it-IT" sz="2400" u="sng" dirty="0"/>
              <a:t>tempi di attesa</a:t>
            </a:r>
            <a:r>
              <a:rPr lang="it-IT" sz="2400" dirty="0"/>
              <a:t> dalla prenotazione </a:t>
            </a:r>
            <a:r>
              <a:rPr lang="it-IT" sz="2400" dirty="0" smtClean="0"/>
              <a:t>al ricovero effettivo</a:t>
            </a:r>
            <a:endParaRPr lang="it-IT" sz="2400" dirty="0"/>
          </a:p>
          <a:p>
            <a:r>
              <a:rPr lang="it-IT" sz="2400" u="sng" dirty="0" smtClean="0"/>
              <a:t>semplicità</a:t>
            </a:r>
            <a:r>
              <a:rPr lang="it-IT" sz="2400" dirty="0" smtClean="0"/>
              <a:t> </a:t>
            </a:r>
            <a:r>
              <a:rPr lang="it-IT" sz="2400" dirty="0"/>
              <a:t>delle procedure di accettazione, sia di </a:t>
            </a:r>
            <a:r>
              <a:rPr lang="it-IT" sz="2400" dirty="0" smtClean="0"/>
              <a:t>quelle amministrative </a:t>
            </a:r>
            <a:r>
              <a:rPr lang="it-IT" sz="2400" dirty="0"/>
              <a:t>allo sportello sia di quelle operative in reparto</a:t>
            </a:r>
          </a:p>
          <a:p>
            <a:r>
              <a:rPr lang="it-IT" sz="2400" u="sng" dirty="0" smtClean="0"/>
              <a:t>gentilezza </a:t>
            </a:r>
            <a:r>
              <a:rPr lang="it-IT" sz="2400" u="sng" dirty="0"/>
              <a:t>e </a:t>
            </a:r>
            <a:r>
              <a:rPr lang="it-IT" sz="2400" u="sng" dirty="0" smtClean="0"/>
              <a:t>disponibilità </a:t>
            </a:r>
            <a:r>
              <a:rPr lang="it-IT" sz="2400" dirty="0" smtClean="0"/>
              <a:t>del </a:t>
            </a:r>
            <a:r>
              <a:rPr lang="it-IT" sz="2400" dirty="0"/>
              <a:t>personale infermieristico </a:t>
            </a:r>
            <a:r>
              <a:rPr lang="it-IT" sz="2400" dirty="0" smtClean="0"/>
              <a:t>al momento </a:t>
            </a:r>
            <a:r>
              <a:rPr lang="it-IT" sz="2400" dirty="0"/>
              <a:t>del ricovero in reparto</a:t>
            </a:r>
          </a:p>
        </p:txBody>
      </p:sp>
    </p:spTree>
    <p:extLst>
      <p:ext uri="{BB962C8B-B14F-4D97-AF65-F5344CB8AC3E}">
        <p14:creationId xmlns:p14="http://schemas.microsoft.com/office/powerpoint/2010/main" val="1831059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La rilevazione: 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l’intervista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personale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l’intervista telefonica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l’intervista postale;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it-IT" sz="2400" dirty="0"/>
          </a:p>
          <a:p>
            <a:r>
              <a:rPr lang="it-IT" sz="2400" dirty="0" smtClean="0"/>
              <a:t>(</a:t>
            </a:r>
            <a:r>
              <a:rPr lang="it-IT" sz="2400" i="1" dirty="0"/>
              <a:t>Nel caso dell’intervista postale è necessario predisporre tutto quanto possa </a:t>
            </a:r>
            <a:r>
              <a:rPr lang="it-IT" sz="2400" i="1" dirty="0" smtClean="0"/>
              <a:t> motivare </a:t>
            </a:r>
            <a:r>
              <a:rPr lang="it-IT" sz="2400" i="1" dirty="0"/>
              <a:t>l’intervistato a rispondere</a:t>
            </a:r>
            <a:r>
              <a:rPr lang="it-IT" sz="2400" dirty="0" smtClean="0"/>
              <a:t>;</a:t>
            </a:r>
            <a:r>
              <a:rPr lang="it-IT" sz="2400" i="1" dirty="0" smtClean="0"/>
              <a:t> </a:t>
            </a:r>
            <a:r>
              <a:rPr lang="it-IT" sz="2400" i="1" dirty="0"/>
              <a:t>eviterà che il tasso di ritorno, normalmente </a:t>
            </a:r>
            <a:r>
              <a:rPr lang="it-IT" sz="2400" i="1" dirty="0" smtClean="0"/>
              <a:t>basso,</a:t>
            </a:r>
            <a:r>
              <a:rPr lang="it-IT" sz="2400" dirty="0" smtClean="0"/>
              <a:t> </a:t>
            </a:r>
            <a:r>
              <a:rPr lang="it-IT" sz="2400" i="1" dirty="0" smtClean="0"/>
              <a:t>scenda</a:t>
            </a:r>
            <a:r>
              <a:rPr lang="it-IT" sz="2400" dirty="0" smtClean="0"/>
              <a:t> </a:t>
            </a:r>
            <a:r>
              <a:rPr lang="it-IT" sz="2400" i="1" dirty="0"/>
              <a:t>a livelli </a:t>
            </a:r>
            <a:r>
              <a:rPr lang="it-IT" sz="2400" i="1" dirty="0" smtClean="0"/>
              <a:t>inaccettabili. </a:t>
            </a:r>
            <a:r>
              <a:rPr lang="it-IT" sz="2400" i="1" dirty="0"/>
              <a:t>I</a:t>
            </a:r>
            <a:r>
              <a:rPr lang="it-IT" sz="2400" i="1" dirty="0" smtClean="0"/>
              <a:t>n un’indagine sull’utente finale, si parla di un 10% medio</a:t>
            </a:r>
            <a:r>
              <a:rPr lang="it-IT" sz="2400" dirty="0" smtClean="0"/>
              <a:t>)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33199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 </a:t>
            </a:r>
            <a:r>
              <a:rPr lang="it-IT" sz="2400" dirty="0"/>
              <a:t>A chi e perché restituire i </a:t>
            </a:r>
            <a:r>
              <a:rPr lang="it-IT" sz="2400" dirty="0" smtClean="0"/>
              <a:t>risultati:</a:t>
            </a:r>
          </a:p>
          <a:p>
            <a:r>
              <a:rPr lang="it-IT" sz="2400" dirty="0" smtClean="0"/>
              <a:t>Il </a:t>
            </a:r>
            <a:r>
              <a:rPr lang="it-IT" sz="2400" dirty="0"/>
              <a:t>primo soggetto interessato alla restituzione è, naturalmente, il </a:t>
            </a:r>
            <a:r>
              <a:rPr lang="it-IT" sz="2400" dirty="0" smtClean="0"/>
              <a:t>committente </a:t>
            </a:r>
            <a:r>
              <a:rPr lang="it-IT" sz="2400" dirty="0" smtClean="0"/>
              <a:t>il quale, se è interessato </a:t>
            </a:r>
            <a:r>
              <a:rPr lang="it-IT" sz="2400" dirty="0" smtClean="0"/>
              <a:t>ad </a:t>
            </a:r>
            <a:r>
              <a:rPr lang="it-IT" sz="2400" dirty="0"/>
              <a:t>apportare miglioramenti al servizio, </a:t>
            </a:r>
            <a:r>
              <a:rPr lang="it-IT" sz="2400" dirty="0" smtClean="0"/>
              <a:t>diffonde l’informazione ai livelli operativi coinvolti.</a:t>
            </a:r>
            <a:endParaRPr lang="it-IT" sz="2400" dirty="0" smtClean="0"/>
          </a:p>
          <a:p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Un’amministrazione che voglia davvero investire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sull’ascolto, attraverso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le indagini di customer satisfaction, invia un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messaggio forte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ai propri pubblici di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riferimento.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62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Rilevare </a:t>
            </a:r>
            <a:r>
              <a:rPr lang="it-IT" sz="2400" dirty="0"/>
              <a:t>la </a:t>
            </a:r>
            <a:r>
              <a:rPr lang="it-IT" sz="2400" i="1" dirty="0"/>
              <a:t>customer satisfaction</a:t>
            </a:r>
            <a:r>
              <a:rPr lang="it-IT" sz="2400" dirty="0"/>
              <a:t> consente </a:t>
            </a:r>
            <a:r>
              <a:rPr lang="it-IT" sz="2400" dirty="0" smtClean="0"/>
              <a:t>alle amministrazioni </a:t>
            </a:r>
            <a:r>
              <a:rPr lang="it-IT" sz="2400" dirty="0"/>
              <a:t>di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uscire dalla propria autoreferenzialità</a:t>
            </a:r>
            <a:r>
              <a:rPr lang="it-IT" sz="2400" dirty="0"/>
              <a:t>, e </a:t>
            </a:r>
            <a:r>
              <a:rPr lang="it-IT" sz="2400" dirty="0" smtClean="0"/>
              <a:t>le aiuta </a:t>
            </a:r>
            <a:r>
              <a:rPr lang="it-IT" sz="2400" dirty="0"/>
              <a:t>a comprendere </a:t>
            </a:r>
            <a:r>
              <a:rPr lang="it-IT" sz="2400" dirty="0" smtClean="0"/>
              <a:t>i </a:t>
            </a:r>
            <a:r>
              <a:rPr lang="it-IT" sz="2400" dirty="0"/>
              <a:t>destinatari ultimi delle </a:t>
            </a:r>
            <a:r>
              <a:rPr lang="it-IT" sz="2400" dirty="0" smtClean="0"/>
              <a:t>proprie attività.</a:t>
            </a:r>
          </a:p>
          <a:p>
            <a:endParaRPr lang="it-IT" sz="2400" dirty="0" smtClean="0"/>
          </a:p>
          <a:p>
            <a:r>
              <a:rPr lang="it-IT" sz="2400" dirty="0" smtClean="0"/>
              <a:t>Il </a:t>
            </a:r>
            <a:r>
              <a:rPr lang="it-IT" sz="2400" dirty="0"/>
              <a:t>valore strategico della customer satisfaction nelle </a:t>
            </a:r>
            <a:r>
              <a:rPr lang="it-IT" sz="2400" dirty="0" smtClean="0"/>
              <a:t>amministrazioni pubbliche </a:t>
            </a:r>
            <a:r>
              <a:rPr lang="it-IT" sz="2400" dirty="0"/>
              <a:t>si trova negli obiettivi che essa persegue</a:t>
            </a:r>
            <a:r>
              <a:rPr lang="it-IT" sz="2400" dirty="0" smtClean="0"/>
              <a:t>: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individuare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i fattori su cui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si registra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lo scarto maggiore tra ciò che l’amministrazione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è in grado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di realizzare e ciò di cui gli utenti hanno effettivamente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bisogno.</a:t>
            </a: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0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La customer satisfaction </a:t>
            </a:r>
            <a:r>
              <a:rPr lang="it-IT" sz="2400" dirty="0" smtClean="0">
                <a:solidFill>
                  <a:srgbClr val="FF0000"/>
                </a:solidFill>
              </a:rPr>
              <a:t>può: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/>
              <a:t>favorire la comprensione dei bisogni </a:t>
            </a:r>
            <a:r>
              <a:rPr lang="it-IT" sz="2400" dirty="0" smtClean="0"/>
              <a:t>latenti</a:t>
            </a:r>
          </a:p>
          <a:p>
            <a:r>
              <a:rPr lang="it-IT" sz="2400" dirty="0"/>
              <a:t>aiutare a cogliere idee, spunti, </a:t>
            </a:r>
            <a:r>
              <a:rPr lang="it-IT" sz="2400" dirty="0" smtClean="0"/>
              <a:t>suggerimenti</a:t>
            </a:r>
          </a:p>
          <a:p>
            <a:r>
              <a:rPr lang="it-IT" sz="2400" dirty="0" smtClean="0"/>
              <a:t>promuovere</a:t>
            </a:r>
            <a:r>
              <a:rPr lang="it-IT" sz="2400" dirty="0" smtClean="0"/>
              <a:t> </a:t>
            </a:r>
            <a:r>
              <a:rPr lang="it-IT" sz="2400" dirty="0"/>
              <a:t>il superamento dei vincoli </a:t>
            </a:r>
            <a:r>
              <a:rPr lang="it-IT" sz="2400" dirty="0" smtClean="0"/>
              <a:t>interni</a:t>
            </a:r>
          </a:p>
          <a:p>
            <a:r>
              <a:rPr lang="it-IT" sz="2400" dirty="0"/>
              <a:t>supportare la verifica </a:t>
            </a:r>
            <a:r>
              <a:rPr lang="it-IT" sz="2400" dirty="0" smtClean="0"/>
              <a:t> dell’efficacia </a:t>
            </a:r>
            <a:r>
              <a:rPr lang="it-IT" sz="2400" dirty="0" smtClean="0"/>
              <a:t>delle politiche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0302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customer satisfaction esprime il livello di sovrapposizione tra </a:t>
            </a:r>
            <a:r>
              <a:rPr lang="it-IT" sz="2400" i="1" dirty="0" smtClean="0">
                <a:solidFill>
                  <a:srgbClr val="FF0000"/>
                </a:solidFill>
              </a:rPr>
              <a:t>qualità percepita </a:t>
            </a:r>
            <a:r>
              <a:rPr lang="it-IT" sz="2400" dirty="0"/>
              <a:t>e </a:t>
            </a:r>
            <a:r>
              <a:rPr lang="it-IT" sz="2400" i="1" dirty="0">
                <a:solidFill>
                  <a:srgbClr val="FF0000"/>
                </a:solidFill>
              </a:rPr>
              <a:t>qualità prevista</a:t>
            </a:r>
            <a:r>
              <a:rPr lang="it-IT" sz="2400" dirty="0"/>
              <a:t>; gli eventuali scostamenti </a:t>
            </a:r>
            <a:r>
              <a:rPr lang="it-IT" sz="2400" i="1" dirty="0"/>
              <a:t>(</a:t>
            </a:r>
            <a:r>
              <a:rPr lang="it-IT" sz="2400" i="1" dirty="0">
                <a:solidFill>
                  <a:srgbClr val="FF0000"/>
                </a:solidFill>
              </a:rPr>
              <a:t>gap</a:t>
            </a:r>
            <a:r>
              <a:rPr lang="it-IT" sz="2400" i="1" dirty="0"/>
              <a:t>) </a:t>
            </a:r>
            <a:r>
              <a:rPr lang="it-IT" sz="2400" dirty="0" smtClean="0"/>
              <a:t>esprimono i </a:t>
            </a:r>
            <a:r>
              <a:rPr lang="it-IT" sz="2400" dirty="0"/>
              <a:t>livelli di non </a:t>
            </a:r>
            <a:r>
              <a:rPr lang="it-IT" sz="2400" dirty="0" smtClean="0"/>
              <a:t>qualità.</a:t>
            </a:r>
          </a:p>
          <a:p>
            <a:r>
              <a:rPr lang="it-IT" sz="2400" dirty="0"/>
              <a:t>le </a:t>
            </a:r>
            <a:r>
              <a:rPr lang="it-IT" sz="2400" dirty="0">
                <a:solidFill>
                  <a:srgbClr val="FF0000"/>
                </a:solidFill>
              </a:rPr>
              <a:t>ricadute interne </a:t>
            </a:r>
            <a:r>
              <a:rPr lang="it-IT" sz="2400" dirty="0"/>
              <a:t>di un </a:t>
            </a:r>
            <a:r>
              <a:rPr lang="it-IT" sz="2400" dirty="0" smtClean="0"/>
              <a:t>uso sistematico </a:t>
            </a:r>
            <a:r>
              <a:rPr lang="it-IT" sz="2400" dirty="0"/>
              <a:t>d’indagini di customer satisfaction riguardano </a:t>
            </a:r>
            <a:r>
              <a:rPr lang="it-IT" sz="2400" dirty="0" smtClean="0"/>
              <a:t>in maniera </a:t>
            </a:r>
            <a:r>
              <a:rPr lang="it-IT" sz="2400" dirty="0"/>
              <a:t>rilevante tutti i processi di produzione dei servizi, </a:t>
            </a:r>
            <a:r>
              <a:rPr lang="it-IT" sz="2400" dirty="0" smtClean="0"/>
              <a:t>coinvolgendo non </a:t>
            </a:r>
            <a:r>
              <a:rPr lang="it-IT" sz="2400" dirty="0"/>
              <a:t>solo le attività di front-office, ma </a:t>
            </a:r>
            <a:r>
              <a:rPr lang="it-IT" sz="2400" dirty="0" smtClean="0"/>
              <a:t>tutte </a:t>
            </a:r>
            <a:r>
              <a:rPr lang="it-IT" sz="2400" dirty="0" smtClean="0"/>
              <a:t>le </a:t>
            </a:r>
            <a:r>
              <a:rPr lang="it-IT" sz="2400" dirty="0"/>
              <a:t>dimensioni </a:t>
            </a:r>
            <a:r>
              <a:rPr lang="it-IT" sz="2400" dirty="0" smtClean="0"/>
              <a:t>dell’organizzazione </a:t>
            </a:r>
            <a:r>
              <a:rPr lang="it-IT" sz="2400" dirty="0" smtClean="0"/>
              <a:t>retrostante (competenze</a:t>
            </a:r>
            <a:r>
              <a:rPr lang="it-IT" sz="2400" dirty="0" smtClean="0"/>
              <a:t>, tecnologie..)</a:t>
            </a:r>
          </a:p>
          <a:p>
            <a:r>
              <a:rPr lang="it-IT" sz="2400" dirty="0"/>
              <a:t>la </a:t>
            </a:r>
            <a:r>
              <a:rPr lang="it-IT" sz="2400" dirty="0" smtClean="0"/>
              <a:t>customer satisfaction </a:t>
            </a:r>
            <a:r>
              <a:rPr lang="it-IT" sz="2400" dirty="0"/>
              <a:t>può costituire una potente leva d’</a:t>
            </a:r>
            <a:r>
              <a:rPr lang="it-IT" sz="2400" dirty="0">
                <a:solidFill>
                  <a:srgbClr val="FF0000"/>
                </a:solidFill>
              </a:rPr>
              <a:t>accelerazione</a:t>
            </a:r>
            <a:r>
              <a:rPr lang="it-IT" sz="2400" dirty="0"/>
              <a:t> </a:t>
            </a:r>
            <a:r>
              <a:rPr lang="it-IT" sz="2400" dirty="0" smtClean="0"/>
              <a:t>e </a:t>
            </a:r>
            <a:r>
              <a:rPr lang="it-IT" sz="2400" dirty="0" smtClean="0">
                <a:solidFill>
                  <a:srgbClr val="FF0000"/>
                </a:solidFill>
              </a:rPr>
              <a:t>orientamento</a:t>
            </a:r>
            <a:r>
              <a:rPr lang="it-IT" sz="2400" dirty="0" smtClean="0"/>
              <a:t> </a:t>
            </a:r>
            <a:r>
              <a:rPr lang="it-IT" sz="2400" dirty="0"/>
              <a:t>del </a:t>
            </a:r>
            <a:r>
              <a:rPr lang="it-IT" sz="2400" dirty="0" smtClean="0"/>
              <a:t>cambiamento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1980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endParaRPr lang="it-IT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La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customer satisfaction </a:t>
            </a:r>
            <a:r>
              <a:rPr lang="it-IT" sz="2400" u="sng" dirty="0">
                <a:solidFill>
                  <a:schemeClr val="accent2">
                    <a:lumMod val="75000"/>
                  </a:schemeClr>
                </a:solidFill>
              </a:rPr>
              <a:t>misura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 le percezioni soggettive dei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fruitori dei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servizi e rafforza la </a:t>
            </a:r>
            <a:r>
              <a:rPr lang="it-IT" sz="2400" b="1" i="1" dirty="0">
                <a:solidFill>
                  <a:schemeClr val="accent2">
                    <a:lumMod val="75000"/>
                  </a:schemeClr>
                </a:solidFill>
              </a:rPr>
              <a:t>cultura della misura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, del ragionare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sulla base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di “dati e fatti” anziché sulla base d’impressioni e sensazioni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e la </a:t>
            </a:r>
            <a:r>
              <a:rPr lang="it-IT" sz="2400" b="1" i="1" dirty="0">
                <a:solidFill>
                  <a:schemeClr val="accent2">
                    <a:lumMod val="75000"/>
                  </a:schemeClr>
                </a:solidFill>
              </a:rPr>
              <a:t>cultura del risultato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, dove la principale misura delle azioni è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la soddisfazione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dei cittadini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3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Customer satisfaction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Favorisce </a:t>
            </a:r>
            <a:r>
              <a:rPr lang="it-IT" sz="2400" dirty="0"/>
              <a:t>il passaggio dalla logica delle funzioni a quella dei processi: la customer satisfaction rende evidente come il risultato di ciò che l’ente fornisce ai cittadini </a:t>
            </a:r>
            <a:r>
              <a:rPr lang="it-IT" sz="2400" u="sng" dirty="0"/>
              <a:t>non è frutto delle singole funzioni</a:t>
            </a:r>
            <a:r>
              <a:rPr lang="it-IT" sz="2400" dirty="0"/>
              <a:t> di un’amministrazione quanto, piuttosto, il risultato di </a:t>
            </a:r>
            <a:r>
              <a:rPr lang="it-IT" sz="2400" dirty="0">
                <a:solidFill>
                  <a:srgbClr val="FF0000"/>
                </a:solidFill>
              </a:rPr>
              <a:t>processi</a:t>
            </a:r>
            <a:r>
              <a:rPr lang="it-IT" sz="2400" dirty="0"/>
              <a:t> che sono </a:t>
            </a:r>
            <a:r>
              <a:rPr lang="it-IT" sz="2400" dirty="0">
                <a:solidFill>
                  <a:srgbClr val="FF0000"/>
                </a:solidFill>
              </a:rPr>
              <a:t>trasversali</a:t>
            </a:r>
            <a:r>
              <a:rPr lang="it-IT" sz="2400" dirty="0"/>
              <a:t> alle funzioni.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9118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customer satisfaction </a:t>
            </a:r>
            <a:r>
              <a:rPr lang="it-IT" sz="2400" dirty="0" smtClean="0"/>
              <a:t>non è uno </a:t>
            </a:r>
            <a:r>
              <a:rPr lang="it-IT" sz="2400" dirty="0"/>
              <a:t>strumento finalizzato a misurare </a:t>
            </a:r>
            <a:r>
              <a:rPr lang="it-IT" sz="2400" dirty="0" smtClean="0"/>
              <a:t>il </a:t>
            </a:r>
            <a:r>
              <a:rPr lang="it-IT" sz="2400" dirty="0" smtClean="0"/>
              <a:t>consenso </a:t>
            </a:r>
            <a:r>
              <a:rPr lang="it-IT" sz="2400" dirty="0"/>
              <a:t>della cittadinanza nei confronti della compagine </a:t>
            </a:r>
            <a:r>
              <a:rPr lang="it-IT" sz="2400" dirty="0" smtClean="0"/>
              <a:t>politica che </a:t>
            </a:r>
            <a:r>
              <a:rPr lang="it-IT" sz="2400" dirty="0"/>
              <a:t>guida </a:t>
            </a:r>
            <a:r>
              <a:rPr lang="it-IT" sz="2400" dirty="0" smtClean="0"/>
              <a:t>l’amministrazione</a:t>
            </a:r>
          </a:p>
          <a:p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La customer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satisfaction è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un 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sistema di ascolto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 che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prevede diverse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modalità di interazione con il cittadino e richiede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l’uso metodologicamente 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corretto di diversi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strumenti 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(questionari, interviste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, focus </a:t>
            </a:r>
            <a:r>
              <a:rPr lang="it-IT" sz="2400" dirty="0" err="1" smtClean="0">
                <a:solidFill>
                  <a:schemeClr val="accent2">
                    <a:lumMod val="75000"/>
                  </a:schemeClr>
                </a:solidFill>
              </a:rPr>
              <a:t>group</a:t>
            </a:r>
            <a:r>
              <a:rPr lang="it-IT" sz="2400" dirty="0" smtClean="0">
                <a:solidFill>
                  <a:schemeClr val="accent2">
                    <a:lumMod val="75000"/>
                  </a:schemeClr>
                </a:solidFill>
              </a:rPr>
              <a:t> …)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08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customer satisfaction </a:t>
            </a:r>
            <a:r>
              <a:rPr lang="it-IT" sz="2400" i="1" dirty="0">
                <a:solidFill>
                  <a:srgbClr val="FF0000"/>
                </a:solidFill>
              </a:rPr>
              <a:t>non è un dato statistico fine a se </a:t>
            </a:r>
            <a:r>
              <a:rPr lang="it-IT" sz="2400" i="1" dirty="0" smtClean="0">
                <a:solidFill>
                  <a:srgbClr val="FF0000"/>
                </a:solidFill>
              </a:rPr>
              <a:t>stesso</a:t>
            </a:r>
            <a:r>
              <a:rPr lang="it-IT" sz="2400" dirty="0" smtClean="0"/>
              <a:t>: </a:t>
            </a:r>
            <a:r>
              <a:rPr lang="it-IT" sz="2400" dirty="0"/>
              <a:t>il </a:t>
            </a:r>
            <a:r>
              <a:rPr lang="it-IT" sz="2400" dirty="0" smtClean="0"/>
              <a:t>dato rilevato, </a:t>
            </a:r>
            <a:r>
              <a:rPr lang="it-IT" sz="2400" dirty="0"/>
              <a:t>inserito in un </a:t>
            </a:r>
            <a:r>
              <a:rPr lang="it-IT" sz="2400" dirty="0" smtClean="0"/>
              <a:t>determinato contesto </a:t>
            </a:r>
            <a:r>
              <a:rPr lang="it-IT" sz="2400" dirty="0"/>
              <a:t>e verificato alla luce anche di altri dati di carattere </a:t>
            </a:r>
            <a:r>
              <a:rPr lang="it-IT" sz="2400" dirty="0" smtClean="0"/>
              <a:t>organizzativo, diventa </a:t>
            </a:r>
            <a:r>
              <a:rPr lang="it-IT" sz="2400" dirty="0"/>
              <a:t>un’informazione strategica che </a:t>
            </a:r>
            <a:r>
              <a:rPr lang="it-IT" sz="2400" u="sng" dirty="0"/>
              <a:t>può </a:t>
            </a:r>
            <a:r>
              <a:rPr lang="it-IT" sz="2400" u="sng" dirty="0" smtClean="0"/>
              <a:t>attivare </a:t>
            </a:r>
            <a:r>
              <a:rPr lang="it-IT" sz="2400" u="sng" dirty="0"/>
              <a:t>progetti e processi di miglioramento</a:t>
            </a:r>
            <a:r>
              <a:rPr lang="it-IT" sz="2400" dirty="0" smtClean="0"/>
              <a:t>.</a:t>
            </a:r>
          </a:p>
          <a:p>
            <a:r>
              <a:rPr lang="it-IT" sz="2400" dirty="0"/>
              <a:t>La customer satisfaction </a:t>
            </a:r>
            <a:r>
              <a:rPr lang="it-IT" sz="2400" i="1" dirty="0">
                <a:solidFill>
                  <a:srgbClr val="FF0000"/>
                </a:solidFill>
              </a:rPr>
              <a:t>non è solo misura delle abilità del </a:t>
            </a:r>
            <a:r>
              <a:rPr lang="it-IT" sz="2400" i="1" dirty="0" smtClean="0">
                <a:solidFill>
                  <a:srgbClr val="FF0000"/>
                </a:solidFill>
              </a:rPr>
              <a:t>front-office</a:t>
            </a:r>
            <a:r>
              <a:rPr lang="it-IT" sz="2400" dirty="0" smtClean="0"/>
              <a:t>: </a:t>
            </a:r>
            <a:r>
              <a:rPr lang="it-IT" sz="2400" dirty="0"/>
              <a:t>misura la capacità </a:t>
            </a:r>
            <a:r>
              <a:rPr lang="it-IT" sz="2400" dirty="0" smtClean="0"/>
              <a:t>dell’organizzazione </a:t>
            </a:r>
            <a:r>
              <a:rPr lang="it-IT" sz="2400" dirty="0" smtClean="0"/>
              <a:t>di </a:t>
            </a:r>
            <a:r>
              <a:rPr lang="it-IT" sz="2400" dirty="0"/>
              <a:t>generare </a:t>
            </a:r>
            <a:r>
              <a:rPr lang="it-IT" sz="2400" dirty="0" smtClean="0"/>
              <a:t>valore </a:t>
            </a:r>
            <a:r>
              <a:rPr lang="it-IT" sz="2400" dirty="0" smtClean="0"/>
              <a:t>per il </a:t>
            </a:r>
            <a:r>
              <a:rPr lang="it-IT" sz="2400" dirty="0"/>
              <a:t>cittadino e </a:t>
            </a:r>
            <a:r>
              <a:rPr lang="it-IT" sz="2400" dirty="0" smtClean="0"/>
              <a:t>riguarda tutti </a:t>
            </a:r>
            <a:r>
              <a:rPr lang="it-IT" sz="2400" dirty="0"/>
              <a:t>gli aspetti del servizio (tecnici, relazionali, ambientali, </a:t>
            </a:r>
            <a:r>
              <a:rPr lang="it-IT" sz="2400" dirty="0" smtClean="0"/>
              <a:t>d’immagine, economici</a:t>
            </a:r>
            <a:r>
              <a:rPr lang="it-IT" sz="2400" dirty="0"/>
              <a:t>, organizzativi).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05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Customer satisfaction nella PA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preparazione della </a:t>
            </a:r>
            <a:r>
              <a:rPr lang="it-IT" sz="2400" dirty="0" smtClean="0"/>
              <a:t>rilevazione: uno </a:t>
            </a:r>
            <a:r>
              <a:rPr lang="it-IT" sz="2400" dirty="0"/>
              <a:t>dei momenti più critici, per il successo di un’indagine </a:t>
            </a:r>
            <a:r>
              <a:rPr lang="it-IT" sz="2400" dirty="0" smtClean="0"/>
              <a:t>di customer </a:t>
            </a:r>
            <a:r>
              <a:rPr lang="it-IT" sz="2400" dirty="0"/>
              <a:t>satisfaction, è la fase iniziale, e soprattutto </a:t>
            </a:r>
            <a:r>
              <a:rPr lang="it-IT" sz="2400" dirty="0">
                <a:solidFill>
                  <a:srgbClr val="FF0000"/>
                </a:solidFill>
              </a:rPr>
              <a:t>il momento </a:t>
            </a:r>
            <a:r>
              <a:rPr lang="it-IT" sz="2400" dirty="0" smtClean="0">
                <a:solidFill>
                  <a:srgbClr val="FF0000"/>
                </a:solidFill>
              </a:rPr>
              <a:t>in cui </a:t>
            </a:r>
            <a:r>
              <a:rPr lang="it-IT" sz="2400" dirty="0">
                <a:solidFill>
                  <a:srgbClr val="FF0000"/>
                </a:solidFill>
              </a:rPr>
              <a:t>si stabiliscono gli </a:t>
            </a:r>
            <a:r>
              <a:rPr lang="it-IT" sz="2400" i="1" dirty="0">
                <a:solidFill>
                  <a:srgbClr val="FF0000"/>
                </a:solidFill>
              </a:rPr>
              <a:t>obiettivi</a:t>
            </a:r>
            <a:r>
              <a:rPr lang="it-IT" sz="2400" dirty="0"/>
              <a:t>, se possibile in modo definitivo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Si </a:t>
            </a:r>
            <a:r>
              <a:rPr lang="it-IT" sz="2400" dirty="0"/>
              <a:t>può cioè decidere di svolgere un’indagine </a:t>
            </a:r>
            <a:r>
              <a:rPr lang="it-IT" sz="2400" u="sng" dirty="0"/>
              <a:t>una tantum</a:t>
            </a:r>
            <a:r>
              <a:rPr lang="it-IT" sz="2400" dirty="0"/>
              <a:t>, per </a:t>
            </a:r>
            <a:r>
              <a:rPr lang="it-IT" sz="2400" dirty="0" smtClean="0"/>
              <a:t>fotografare la </a:t>
            </a:r>
            <a:r>
              <a:rPr lang="it-IT" sz="2400" dirty="0"/>
              <a:t>realtà in un determinato </a:t>
            </a:r>
            <a:r>
              <a:rPr lang="it-IT" sz="2400" dirty="0" smtClean="0"/>
              <a:t>momento, oppure </a:t>
            </a:r>
            <a:r>
              <a:rPr lang="it-IT" sz="2400" dirty="0"/>
              <a:t>si può </a:t>
            </a:r>
            <a:r>
              <a:rPr lang="it-IT" sz="2400" dirty="0" smtClean="0"/>
              <a:t>investire risorse </a:t>
            </a:r>
            <a:r>
              <a:rPr lang="it-IT" sz="2400" dirty="0"/>
              <a:t>per effettuare un </a:t>
            </a:r>
            <a:r>
              <a:rPr lang="it-IT" sz="2400" u="sng" dirty="0"/>
              <a:t>monitoraggio continuativo</a:t>
            </a:r>
            <a:r>
              <a:rPr lang="it-IT" sz="2400" dirty="0"/>
              <a:t>, cioè </a:t>
            </a:r>
            <a:r>
              <a:rPr lang="it-IT" sz="2400" dirty="0" smtClean="0"/>
              <a:t>ripetuto nel </a:t>
            </a:r>
            <a:r>
              <a:rPr lang="it-IT" sz="2400" dirty="0"/>
              <a:t>tempo a periodi fissi (mesi, bimestri, semestri, anni).</a:t>
            </a:r>
          </a:p>
          <a:p>
            <a:r>
              <a:rPr lang="it-IT" sz="2400" dirty="0"/>
              <a:t>Questa seconda soluzione consente di ricavare </a:t>
            </a:r>
            <a:r>
              <a:rPr lang="it-IT" sz="2400" dirty="0" smtClean="0"/>
              <a:t>un’</a:t>
            </a:r>
            <a:r>
              <a:rPr lang="it-IT" sz="2400" dirty="0" smtClean="0">
                <a:solidFill>
                  <a:srgbClr val="FF0000"/>
                </a:solidFill>
              </a:rPr>
              <a:t>osservazione dinamica </a:t>
            </a:r>
            <a:r>
              <a:rPr lang="it-IT" sz="2400" dirty="0"/>
              <a:t>della realtà</a:t>
            </a:r>
          </a:p>
        </p:txBody>
      </p:sp>
    </p:spTree>
    <p:extLst>
      <p:ext uri="{BB962C8B-B14F-4D97-AF65-F5344CB8AC3E}">
        <p14:creationId xmlns:p14="http://schemas.microsoft.com/office/powerpoint/2010/main" val="1526268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1051</Words>
  <Application>Microsoft Office PowerPoint</Application>
  <PresentationFormat>Presentazione su schermo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La customer satisfaction nelle amministrazioni pubbliche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  <vt:lpstr>Customer satisfaction nella PA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BANTERLE ALBERTO</dc:creator>
  <cp:lastModifiedBy>BANTERLE ALBERTO</cp:lastModifiedBy>
  <cp:revision>26</cp:revision>
  <dcterms:created xsi:type="dcterms:W3CDTF">2014-04-15T07:36:03Z</dcterms:created>
  <dcterms:modified xsi:type="dcterms:W3CDTF">2015-04-27T16:02:10Z</dcterms:modified>
</cp:coreProperties>
</file>