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6"/>
  </p:notesMasterIdLst>
  <p:sldIdLst>
    <p:sldId id="256" r:id="rId2"/>
    <p:sldId id="278" r:id="rId3"/>
    <p:sldId id="279" r:id="rId4"/>
    <p:sldId id="280" r:id="rId5"/>
    <p:sldId id="349" r:id="rId6"/>
    <p:sldId id="352" r:id="rId7"/>
    <p:sldId id="360" r:id="rId8"/>
    <p:sldId id="363" r:id="rId9"/>
    <p:sldId id="356" r:id="rId10"/>
    <p:sldId id="361" r:id="rId11"/>
    <p:sldId id="365" r:id="rId12"/>
    <p:sldId id="362" r:id="rId13"/>
    <p:sldId id="357" r:id="rId14"/>
    <p:sldId id="358" r:id="rId15"/>
  </p:sldIdLst>
  <p:sldSz cx="9144000" cy="6858000" type="screen4x3"/>
  <p:notesSz cx="6662738" cy="98329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8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595" autoAdjust="0"/>
  </p:normalViewPr>
  <p:slideViewPr>
    <p:cSldViewPr>
      <p:cViewPr varScale="1">
        <p:scale>
          <a:sx n="126" d="100"/>
          <a:sy n="126" d="100"/>
        </p:scale>
        <p:origin x="103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notesViewPr>
    <p:cSldViewPr>
      <p:cViewPr varScale="1">
        <p:scale>
          <a:sx n="60" d="100"/>
          <a:sy n="60" d="100"/>
        </p:scale>
        <p:origin x="-1104" y="-84"/>
      </p:cViewPr>
      <p:guideLst>
        <p:guide orient="horz" pos="309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6FD5F1-D075-457C-8F34-C2D9DBEC4514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5966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5546F6-623A-4031-85CB-D9B8AB0943CB}" type="slidenum">
              <a:rPr lang="it-IT" altLang="it-IT" smtClean="0">
                <a:latin typeface="Arial" charset="0"/>
                <a:cs typeface="Arial" charset="0"/>
              </a:rPr>
              <a:pPr/>
              <a:t>1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153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9E6C3F-6375-41FC-9CDE-1DEE336DA2FE}" type="slidenum">
              <a:rPr lang="it-IT" altLang="it-IT" smtClean="0">
                <a:latin typeface="Arial" charset="0"/>
                <a:cs typeface="Arial" charset="0"/>
              </a:rPr>
              <a:pPr/>
              <a:t>10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919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9E6C3F-6375-41FC-9CDE-1DEE336DA2FE}" type="slidenum">
              <a:rPr lang="it-IT" altLang="it-IT" smtClean="0">
                <a:latin typeface="Arial" charset="0"/>
                <a:cs typeface="Arial" charset="0"/>
              </a:rPr>
              <a:pPr/>
              <a:t>11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09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54AEBD0-95F9-455A-8A5B-FD49ADB40E46}" type="slidenum">
              <a:rPr lang="it-IT" altLang="it-IT" sz="1200"/>
              <a:pPr algn="r"/>
              <a:t>12</a:t>
            </a:fld>
            <a:endParaRPr lang="it-IT" altLang="it-IT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130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509B6E-57F9-47C7-B459-03441B616FD9}" type="slidenum">
              <a:rPr lang="it-IT" altLang="it-IT" smtClean="0">
                <a:latin typeface="Arial" charset="0"/>
                <a:cs typeface="Arial" charset="0"/>
              </a:rPr>
              <a:pPr/>
              <a:t>13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697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 txBox="1">
            <a:spLocks noGrp="1" noChangeArrowheads="1"/>
          </p:cNvSpPr>
          <p:nvPr/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7479DB3-1183-4B78-8CD2-DFEE05A73FF9}" type="slidenum">
              <a:rPr lang="it-IT" altLang="it-IT" sz="1200"/>
              <a:pPr algn="r"/>
              <a:t>14</a:t>
            </a:fld>
            <a:endParaRPr lang="it-IT" altLang="it-IT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688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55A7EA-90AE-480B-B2A3-7A93EDB15598}" type="slidenum">
              <a:rPr lang="it-IT" altLang="it-IT" smtClean="0">
                <a:latin typeface="Arial" charset="0"/>
                <a:cs typeface="Arial" charset="0"/>
              </a:rPr>
              <a:pPr/>
              <a:t>2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469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E3A89D-ED66-4BC1-999D-1B5EA414AE53}" type="slidenum">
              <a:rPr lang="it-IT" altLang="it-IT" smtClean="0">
                <a:latin typeface="Arial" charset="0"/>
                <a:cs typeface="Arial" charset="0"/>
              </a:rPr>
              <a:pPr/>
              <a:t>3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554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CC45054-1A6E-4EB5-9BF2-E6713FBE9D19}" type="slidenum">
              <a:rPr lang="it-IT" altLang="it-IT" smtClean="0">
                <a:latin typeface="Arial" charset="0"/>
                <a:cs typeface="Arial" charset="0"/>
              </a:rPr>
              <a:pPr/>
              <a:t>4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75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3DE7D4-C729-40D3-B5C0-7C72144D89EB}" type="slidenum">
              <a:rPr lang="it-IT" altLang="it-IT" smtClean="0">
                <a:latin typeface="Arial" charset="0"/>
                <a:cs typeface="Arial" charset="0"/>
              </a:rPr>
              <a:pPr/>
              <a:t>5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788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61C927-1FD7-48F2-88B0-29779660B532}" type="slidenum">
              <a:rPr lang="it-IT" altLang="it-IT" smtClean="0">
                <a:latin typeface="Arial" charset="0"/>
                <a:cs typeface="Arial" charset="0"/>
              </a:rPr>
              <a:pPr/>
              <a:t>6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552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66" tIns="47983" rIns="95966" bIns="47983" anchor="b"/>
          <a:lstStyle/>
          <a:p>
            <a:pPr algn="r"/>
            <a:fld id="{5EB68ED8-A2A5-426F-A069-32AA36A460D1}" type="slidenum">
              <a:rPr lang="it-IT" altLang="it-IT" sz="1300"/>
              <a:pPr algn="r"/>
              <a:t>7</a:t>
            </a:fld>
            <a:endParaRPr lang="it-IT" altLang="it-IT" sz="13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567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66" tIns="47983" rIns="95966" bIns="47983" anchor="b"/>
          <a:lstStyle/>
          <a:p>
            <a:pPr algn="r"/>
            <a:fld id="{5EB68ED8-A2A5-426F-A069-32AA36A460D1}" type="slidenum">
              <a:rPr lang="it-IT" altLang="it-IT" sz="1300"/>
              <a:pPr algn="r"/>
              <a:t>8</a:t>
            </a:fld>
            <a:endParaRPr lang="it-IT" altLang="it-IT" sz="13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8B93D0E-805B-47A4-85DA-A550863CFE4F}" type="slidenum">
              <a:rPr lang="it-IT" altLang="it-IT" sz="1200"/>
              <a:pPr algn="r"/>
              <a:t>9</a:t>
            </a:fld>
            <a:endParaRPr lang="it-IT" altLang="it-IT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76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38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 smtClean="0"/>
              <a:t>Fare clic per modificare lo stile del titolo</a:t>
            </a:r>
          </a:p>
        </p:txBody>
      </p:sp>
      <p:sp>
        <p:nvSpPr>
          <p:cNvPr id="138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it-IT" altLang="it-IT" noProof="0" smtClean="0"/>
              <a:t>Fare clic per modificare lo stile del sottotitolo dello schema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36CA3-3825-4A87-9D00-DB298094CE9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4DDDC-86E6-4515-9720-A7F1F3B6BA00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F8E09-15CD-4D12-961B-9771EEB193F5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96A2-565E-4C8F-ABCE-310A36F641B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25FB-3EEB-4D78-80EC-32CE127DE2E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C7A61-FE68-497B-A9C3-05419CFAEB43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3F57-68F6-4C02-94F9-C2C748D213D6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F99D7-7AD1-4B92-96C8-54B6B70C51C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C16F-01A9-4D61-8DE3-7D2228F5CEB5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05F9E-840A-4D27-92E8-17DBEB27D12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F3E5B-E7CC-4B30-A135-32569F272CD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97B43-7EDD-4BFC-8182-F1999B28719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19BB067-0C64-442A-9FC0-22F2C166C6B8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37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egresso.units.it/JOpac2/preg_images/paramSearch(1)?cocoon-view=xhtml&amp;left=1&amp;JID=32629&amp;right=6525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hyperlink" Target="http://kvk.bibliothek.kit.edu/index.html?lang=en&amp;digitalOnly=0&amp;embedFulltitle=0&amp;newTab=0" TargetMode="External"/><Relationship Id="rId4" Type="http://schemas.openxmlformats.org/officeDocument/2006/relationships/hyperlink" Target="https://www.biblioest.it/SebinaOpac/.do#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est.it/SebinaOpac/Opac" TargetMode="External"/><Relationship Id="rId7" Type="http://schemas.openxmlformats.org/officeDocument/2006/relationships/hyperlink" Target="https://www.biblio.units.it/nc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biblio.units.it/images/page591/CataloghiRetrospettivi/story.html" TargetMode="External"/><Relationship Id="rId5" Type="http://schemas.openxmlformats.org/officeDocument/2006/relationships/hyperlink" Target="http://www.sbn.it/opacsbn/opac/iccu/free.jsp" TargetMode="External"/><Relationship Id="rId4" Type="http://schemas.openxmlformats.org/officeDocument/2006/relationships/hyperlink" Target="http://www.biblioest.it/SebinaOpac/.d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.units.it/images/page591/BiblioEstComeRegistrarsi/story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2DF494E-E61E-44DD-B775-D3698F72ED6A}" type="slidenum">
              <a:rPr lang="it-IT" altLang="it-IT" smtClean="0">
                <a:cs typeface="Arial" charset="0"/>
              </a:rPr>
              <a:pPr/>
              <a:t>1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it-IT" smtClean="0">
                <a:solidFill>
                  <a:schemeClr val="bg1"/>
                </a:solidFill>
              </a:rPr>
              <a:t>Corso sulle ricerche bibliografiche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Gli strumenti di base</a:t>
            </a:r>
          </a:p>
          <a:p>
            <a:pPr eaLnBrk="1" hangingPunct="1"/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8A3181-9E41-4EB5-BF36-AB588E0F36EF}" type="slidenum">
              <a:rPr lang="it-IT" altLang="it-IT" smtClean="0">
                <a:cs typeface="Arial" charset="0"/>
              </a:rPr>
              <a:pPr/>
              <a:t>10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Alcuni identificativi univoci utili per le ricerche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229600" cy="46164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altLang="it-IT" sz="2400" b="1" dirty="0" smtClean="0"/>
              <a:t>LIBRI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ISBN = International Standard Book </a:t>
            </a:r>
            <a:r>
              <a:rPr lang="it-IT" altLang="it-IT" sz="1800" dirty="0" err="1" smtClean="0"/>
              <a:t>Number</a:t>
            </a:r>
            <a:r>
              <a:rPr lang="it-IT" altLang="it-IT" sz="1800" dirty="0" smtClean="0"/>
              <a:t> (10/13 caratteri)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Es. 0-8218-2905-X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altLang="it-IT" sz="1800" b="1" dirty="0" smtClean="0"/>
              <a:t>PERIODICI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ISSN = International Standard Serial </a:t>
            </a:r>
            <a:r>
              <a:rPr lang="it-IT" altLang="it-IT" sz="1800" dirty="0" err="1" smtClean="0"/>
              <a:t>Number</a:t>
            </a:r>
            <a:r>
              <a:rPr lang="it-IT" altLang="it-IT" sz="1800" dirty="0" smtClean="0"/>
              <a:t> (8 caratteri)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Es. 0004-9727</a:t>
            </a:r>
          </a:p>
          <a:p>
            <a:pPr marL="342900" lvl="1" indent="-342900" algn="ctr" eaLnBrk="1" hangingPunct="1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it-IT" altLang="it-IT" sz="1800" b="1" dirty="0">
                <a:ea typeface="+mn-ea"/>
              </a:rPr>
              <a:t>DOCUMENTI ELETTRONICI IN </a:t>
            </a:r>
            <a:r>
              <a:rPr lang="it-IT" altLang="it-IT" sz="1800" b="1" dirty="0" smtClean="0">
                <a:ea typeface="+mn-ea"/>
              </a:rPr>
              <a:t>RETE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it-IT" altLang="it-IT" sz="1800" dirty="0">
                <a:ea typeface="+mn-ea"/>
              </a:rPr>
              <a:t>DOI = Digital Object </a:t>
            </a:r>
            <a:r>
              <a:rPr lang="it-IT" altLang="it-IT" sz="1800" dirty="0" err="1" smtClean="0">
                <a:ea typeface="+mn-ea"/>
              </a:rPr>
              <a:t>Identifier</a:t>
            </a:r>
            <a:r>
              <a:rPr lang="it-IT" altLang="it-IT" sz="1800" dirty="0" smtClean="0">
                <a:ea typeface="+mn-ea"/>
              </a:rPr>
              <a:t> (utilizzato per identificare la proprietà intellettuale in Web)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Es</a:t>
            </a:r>
            <a:r>
              <a:rPr lang="it-IT" altLang="it-IT" sz="1800" dirty="0"/>
              <a:t>. </a:t>
            </a:r>
            <a:r>
              <a:rPr lang="it-IT" sz="1800" dirty="0" smtClean="0"/>
              <a:t>10.1021/ol203101s</a:t>
            </a:r>
            <a:endParaRPr lang="it-IT" altLang="it-IT" sz="1800" dirty="0"/>
          </a:p>
          <a:p>
            <a:pPr marL="457200" lvl="1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altLang="it-IT" sz="1800" dirty="0"/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it-IT" altLang="it-IT" sz="1600" b="1" dirty="0" smtClean="0"/>
              <a:t>Trovate in OPAC: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600" b="1" dirty="0" smtClean="0"/>
              <a:t>l’ISSN di </a:t>
            </a:r>
            <a:r>
              <a:rPr lang="it-IT" sz="1600" i="1" dirty="0"/>
              <a:t>Mathematical </a:t>
            </a:r>
            <a:r>
              <a:rPr lang="it-IT" sz="1600" i="1" dirty="0" err="1"/>
              <a:t>biosciences</a:t>
            </a:r>
            <a:r>
              <a:rPr lang="it-IT" sz="1600" i="1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600" b="1" dirty="0" smtClean="0"/>
              <a:t>l’ISBN </a:t>
            </a:r>
            <a:r>
              <a:rPr lang="it-IT" altLang="it-IT" sz="1600" b="1" dirty="0" smtClean="0"/>
              <a:t>di </a:t>
            </a:r>
            <a:r>
              <a:rPr lang="en-US" sz="1600" i="1" dirty="0"/>
              <a:t>The </a:t>
            </a:r>
            <a:r>
              <a:rPr lang="en-US" sz="1600" i="1" dirty="0"/>
              <a:t>mathematical </a:t>
            </a:r>
            <a:r>
              <a:rPr lang="en-US" sz="1600" i="1" dirty="0"/>
              <a:t>theory of finite element methods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en-US" sz="1600" b="1" dirty="0" err="1" smtClean="0"/>
              <a:t>Trovate</a:t>
            </a:r>
            <a:r>
              <a:rPr lang="en-US" sz="1600" b="1" dirty="0" smtClean="0"/>
              <a:t> in Web:</a:t>
            </a:r>
          </a:p>
          <a:p>
            <a:pPr lvl="1"/>
            <a:r>
              <a:rPr lang="it-IT" altLang="it-IT" sz="1600" b="1" dirty="0"/>
              <a:t>Il DOI di </a:t>
            </a:r>
            <a:r>
              <a:rPr lang="en-US" sz="1600" i="1" dirty="0"/>
              <a:t>On the Diophantine equation (x + 1)k + (x + 2)k + ... + (2x)k = </a:t>
            </a:r>
            <a:r>
              <a:rPr lang="en-US" sz="1600" i="1" dirty="0" err="1"/>
              <a:t>yn</a:t>
            </a:r>
            <a:endParaRPr lang="en-US" sz="1600" i="1" dirty="0"/>
          </a:p>
          <a:p>
            <a:pPr lvl="1"/>
            <a:endParaRPr lang="en-US" sz="1600" i="1" dirty="0"/>
          </a:p>
          <a:p>
            <a:pPr lvl="1"/>
            <a:endParaRPr lang="en-US" sz="1600" i="1" dirty="0"/>
          </a:p>
          <a:p>
            <a:pPr lvl="1" eaLnBrk="1" hangingPunct="1">
              <a:lnSpc>
                <a:spcPct val="80000"/>
              </a:lnSpc>
              <a:defRPr/>
            </a:pPr>
            <a:endParaRPr lang="it-IT" altLang="it-IT" sz="1600" b="1" i="1" dirty="0"/>
          </a:p>
        </p:txBody>
      </p:sp>
    </p:spTree>
    <p:extLst>
      <p:ext uri="{BB962C8B-B14F-4D97-AF65-F5344CB8AC3E}">
        <p14:creationId xmlns:p14="http://schemas.microsoft.com/office/powerpoint/2010/main" val="79158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8A3181-9E41-4EB5-BF36-AB588E0F36EF}" type="slidenum">
              <a:rPr lang="it-IT" altLang="it-IT" smtClean="0">
                <a:cs typeface="Arial" charset="0"/>
              </a:rPr>
              <a:pPr/>
              <a:t>11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dirty="0" smtClean="0"/>
              <a:t>La ricerca nei cataloghi partendo dalle citazioni bibliografiche</a:t>
            </a:r>
            <a:endParaRPr lang="it-IT" altLang="it-IT" sz="4000" dirty="0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229600" cy="4616450"/>
          </a:xfrm>
        </p:spPr>
        <p:txBody>
          <a:bodyPr/>
          <a:lstStyle/>
          <a:p>
            <a:pPr lvl="1"/>
            <a:endParaRPr lang="en-US" sz="1600" i="1" dirty="0" smtClean="0"/>
          </a:p>
          <a:p>
            <a:pPr lvl="1"/>
            <a:endParaRPr lang="en-US" sz="1600" i="1" dirty="0" smtClean="0"/>
          </a:p>
          <a:p>
            <a:pPr lvl="1"/>
            <a:endParaRPr lang="en-US" sz="1600" i="1" dirty="0"/>
          </a:p>
          <a:p>
            <a:r>
              <a:rPr lang="en-US" sz="1800" dirty="0"/>
              <a:t>Tyson JJ (1989) Effects of asymmetric division on a stochastic model of the cell division cycle. </a:t>
            </a:r>
            <a:r>
              <a:rPr lang="it-IT" sz="1800" i="1" dirty="0"/>
              <a:t>Math </a:t>
            </a:r>
            <a:r>
              <a:rPr lang="it-IT" sz="1800" i="1" dirty="0" err="1"/>
              <a:t>Biosci</a:t>
            </a:r>
            <a:r>
              <a:rPr lang="it-IT" sz="1800" i="1" dirty="0"/>
              <a:t> </a:t>
            </a:r>
            <a:r>
              <a:rPr lang="it-IT" sz="1800" dirty="0"/>
              <a:t>96:165-184</a:t>
            </a:r>
          </a:p>
          <a:p>
            <a:pPr lvl="1"/>
            <a:endParaRPr lang="it-IT" sz="1800" dirty="0"/>
          </a:p>
          <a:p>
            <a:r>
              <a:rPr lang="it-IT" sz="1800" dirty="0"/>
              <a:t>A.V. </a:t>
            </a:r>
            <a:r>
              <a:rPr lang="it-IT" sz="1800" dirty="0" err="1"/>
              <a:t>Lotov</a:t>
            </a:r>
            <a:r>
              <a:rPr lang="it-IT" sz="1800" dirty="0"/>
              <a:t>, G.K. </a:t>
            </a:r>
            <a:r>
              <a:rPr lang="it-IT" sz="1800" dirty="0" err="1"/>
              <a:t>Kamenev</a:t>
            </a:r>
            <a:r>
              <a:rPr lang="it-IT" sz="1800" dirty="0"/>
              <a:t>, V.E. </a:t>
            </a:r>
            <a:r>
              <a:rPr lang="it-IT" sz="1800" dirty="0" err="1"/>
              <a:t>Berezkin</a:t>
            </a:r>
            <a:r>
              <a:rPr lang="it-IT" sz="1800" dirty="0"/>
              <a:t>, </a:t>
            </a:r>
            <a:r>
              <a:rPr lang="it-IT" sz="1800" dirty="0" err="1"/>
              <a:t>Approximation</a:t>
            </a:r>
            <a:r>
              <a:rPr lang="it-IT" sz="1800" dirty="0"/>
              <a:t> and </a:t>
            </a:r>
            <a:r>
              <a:rPr lang="it-IT" sz="1800" dirty="0" err="1"/>
              <a:t>visualization</a:t>
            </a:r>
            <a:r>
              <a:rPr lang="it-IT" sz="1800" dirty="0"/>
              <a:t> of </a:t>
            </a:r>
            <a:r>
              <a:rPr lang="it-IT" sz="1800" dirty="0" smtClean="0"/>
              <a:t>the Pareto </a:t>
            </a:r>
            <a:r>
              <a:rPr lang="it-IT" sz="1800" dirty="0" err="1" smtClean="0"/>
              <a:t>frontier</a:t>
            </a:r>
            <a:r>
              <a:rPr lang="it-IT" sz="1800" dirty="0" smtClean="0"/>
              <a:t> for </a:t>
            </a:r>
            <a:r>
              <a:rPr lang="en-US" sz="1800" dirty="0" smtClean="0"/>
              <a:t>nonconvex </a:t>
            </a:r>
            <a:r>
              <a:rPr lang="en-US" sz="1800" dirty="0" err="1" smtClean="0"/>
              <a:t>multicriteria</a:t>
            </a:r>
            <a:r>
              <a:rPr lang="en-US" sz="1800" dirty="0" smtClean="0"/>
              <a:t> </a:t>
            </a:r>
            <a:r>
              <a:rPr lang="en-US" sz="1800" dirty="0"/>
              <a:t>problems</a:t>
            </a:r>
            <a:r>
              <a:rPr lang="en-US" sz="1800" i="1" dirty="0"/>
              <a:t>, </a:t>
            </a:r>
            <a:r>
              <a:rPr lang="en-US" sz="1800" i="1" dirty="0" err="1"/>
              <a:t>Doklady</a:t>
            </a:r>
            <a:r>
              <a:rPr lang="en-US" sz="1800" i="1" dirty="0"/>
              <a:t> of Russian Academy of Sciences </a:t>
            </a:r>
            <a:r>
              <a:rPr lang="en-US" sz="1800" dirty="0"/>
              <a:t>386 (6) (2002) 738–741 </a:t>
            </a:r>
            <a:r>
              <a:rPr lang="en-US" sz="1800" i="1" dirty="0"/>
              <a:t>(in </a:t>
            </a:r>
            <a:r>
              <a:rPr lang="en-US" sz="1800" i="1" dirty="0" smtClean="0"/>
              <a:t>Russian; English </a:t>
            </a:r>
            <a:r>
              <a:rPr lang="en-US" sz="1800" i="1" dirty="0"/>
              <a:t>translation in </a:t>
            </a:r>
            <a:r>
              <a:rPr lang="en-US" sz="1800" i="1" dirty="0" err="1"/>
              <a:t>Doklady</a:t>
            </a:r>
            <a:r>
              <a:rPr lang="en-US" sz="1800" i="1" dirty="0"/>
              <a:t> Mathematics 66(2) (2002) 260–262</a:t>
            </a:r>
            <a:r>
              <a:rPr lang="en-US" sz="1800" i="1" dirty="0" smtClean="0"/>
              <a:t>).</a:t>
            </a:r>
            <a:endParaRPr lang="it-IT" sz="1800" i="1" dirty="0" smtClean="0"/>
          </a:p>
          <a:p>
            <a:pPr lvl="1"/>
            <a:endParaRPr lang="it-IT" sz="1800" i="1" dirty="0"/>
          </a:p>
          <a:p>
            <a:r>
              <a:rPr lang="it-IT" sz="2000" i="1" dirty="0" smtClean="0"/>
              <a:t>I.R. </a:t>
            </a:r>
            <a:r>
              <a:rPr lang="it-IT" sz="2000" i="1" dirty="0" err="1" smtClean="0"/>
              <a:t>Shafarevich</a:t>
            </a:r>
            <a:r>
              <a:rPr lang="it-IT" sz="2000" i="1" dirty="0" smtClean="0"/>
              <a:t> (2003). </a:t>
            </a:r>
            <a:r>
              <a:rPr lang="it-IT" sz="2000" i="1" dirty="0" err="1"/>
              <a:t>Discourses</a:t>
            </a:r>
            <a:r>
              <a:rPr lang="it-IT" sz="2000" i="1" dirty="0"/>
              <a:t> on </a:t>
            </a:r>
            <a:r>
              <a:rPr lang="it-IT" sz="2000" i="1" dirty="0" smtClean="0"/>
              <a:t>algebra</a:t>
            </a:r>
            <a:r>
              <a:rPr lang="it-IT" sz="2000" dirty="0" smtClean="0"/>
              <a:t>. </a:t>
            </a:r>
            <a:r>
              <a:rPr lang="it-IT" sz="2000" dirty="0" err="1" smtClean="0"/>
              <a:t>Berlin</a:t>
            </a:r>
            <a:r>
              <a:rPr lang="it-IT" sz="2000" dirty="0" smtClean="0"/>
              <a:t>, </a:t>
            </a:r>
            <a:r>
              <a:rPr lang="it-IT" sz="2000" dirty="0" err="1" smtClean="0"/>
              <a:t>Springer</a:t>
            </a:r>
            <a:r>
              <a:rPr lang="it-IT" sz="2000" dirty="0" smtClean="0"/>
              <a:t>. 276 p.</a:t>
            </a:r>
            <a:endParaRPr lang="it-IT" sz="2000" dirty="0"/>
          </a:p>
          <a:p>
            <a:pPr lvl="1"/>
            <a:endParaRPr lang="it-IT" sz="1600" dirty="0"/>
          </a:p>
          <a:p>
            <a:pPr lvl="1"/>
            <a:endParaRPr lang="en-US" sz="1600" i="1" dirty="0"/>
          </a:p>
          <a:p>
            <a:pPr lvl="1"/>
            <a:endParaRPr lang="en-US" sz="1600" i="1" dirty="0"/>
          </a:p>
          <a:p>
            <a:pPr lvl="1" eaLnBrk="1" hangingPunct="1">
              <a:lnSpc>
                <a:spcPct val="80000"/>
              </a:lnSpc>
              <a:defRPr/>
            </a:pPr>
            <a:endParaRPr lang="it-IT" altLang="it-IT" sz="1600" b="1" i="1" dirty="0"/>
          </a:p>
        </p:txBody>
      </p:sp>
    </p:spTree>
    <p:extLst>
      <p:ext uri="{BB962C8B-B14F-4D97-AF65-F5344CB8AC3E}">
        <p14:creationId xmlns:p14="http://schemas.microsoft.com/office/powerpoint/2010/main" val="397709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A86C41-A1EF-468E-B697-76F44A7F61DB}" type="slidenum">
              <a:rPr lang="it-IT" altLang="it-IT" sz="1200">
                <a:latin typeface="Arial Black" pitchFamily="34" charset="0"/>
              </a:rPr>
              <a:pPr algn="r"/>
              <a:t>12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CATALOGHI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52292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t-IT" altLang="it-IT" b="1" smtClean="0"/>
              <a:t>	</a:t>
            </a:r>
            <a:r>
              <a:rPr lang="it-IT" altLang="it-IT" sz="2800" b="1" smtClean="0"/>
              <a:t>Nell’OPAC di ateneo non troviamo le descrizioni dei singoli articoli/contributi pubblicati nei periodici o nei libri (monografie).</a:t>
            </a:r>
          </a:p>
          <a:p>
            <a:pPr algn="just" eaLnBrk="1" hangingPunct="1">
              <a:buFont typeface="Wingdings" pitchFamily="2" charset="2"/>
              <a:buNone/>
            </a:pPr>
            <a:endParaRPr lang="it-IT" altLang="it-IT" sz="1100" b="1" smtClean="0"/>
          </a:p>
          <a:p>
            <a:pPr algn="just" eaLnBrk="1" hangingPunct="1">
              <a:buFont typeface="Wingdings" pitchFamily="2" charset="2"/>
              <a:buNone/>
            </a:pPr>
            <a:r>
              <a:rPr lang="it-IT" altLang="it-IT" sz="2800" b="1" smtClean="0"/>
              <a:t>	Importante:</a:t>
            </a:r>
          </a:p>
          <a:p>
            <a:pPr algn="just" eaLnBrk="1" hangingPunct="1">
              <a:buFont typeface="Wingdings" pitchFamily="2" charset="2"/>
              <a:buNone/>
            </a:pPr>
            <a:endParaRPr lang="it-IT" altLang="it-IT" sz="1100" b="1" smtClean="0"/>
          </a:p>
          <a:p>
            <a:pPr algn="just" eaLnBrk="1" hangingPunct="1">
              <a:buFont typeface="Wingdings" pitchFamily="2" charset="2"/>
              <a:buNone/>
            </a:pPr>
            <a:r>
              <a:rPr lang="it-IT" altLang="it-IT" sz="2800" smtClean="0"/>
              <a:t>	</a:t>
            </a:r>
            <a:r>
              <a:rPr lang="it-IT" altLang="it-IT" sz="2800" smtClean="0">
                <a:solidFill>
                  <a:srgbClr val="CC0000"/>
                </a:solidFill>
              </a:rPr>
              <a:t>Nell’OPAC di ateneo non devo mai impostare una ricerca partendo dall’autore o dal titolo del singolo articolo/contributo pubblicato in un periodico o in una monografia.</a:t>
            </a:r>
          </a:p>
        </p:txBody>
      </p:sp>
    </p:spTree>
    <p:extLst>
      <p:ext uri="{BB962C8B-B14F-4D97-AF65-F5344CB8AC3E}">
        <p14:creationId xmlns:p14="http://schemas.microsoft.com/office/powerpoint/2010/main" val="259667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CD447A-0964-4A75-A552-DDAC1FA231DA}" type="slidenum">
              <a:rPr lang="it-IT" altLang="it-IT" smtClean="0">
                <a:cs typeface="Arial" charset="0"/>
              </a:rPr>
              <a:pPr/>
              <a:t>13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3000" smtClean="0"/>
              <a:t>In BiblioEst dove trovo l’indicazione delle annate di un periodico possedute da una biblioteca?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229600" cy="461645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it-IT" altLang="it-IT" sz="1600" b="1" i="1" smtClean="0"/>
          </a:p>
        </p:txBody>
      </p:sp>
      <p:pic>
        <p:nvPicPr>
          <p:cNvPr id="35844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2117725"/>
            <a:ext cx="65532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numero diapositiva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6FEE80-EDF1-43F5-88AA-289FD917BCA7}" type="slidenum">
              <a:rPr lang="it-IT" altLang="it-IT" sz="1200">
                <a:latin typeface="Arial Black" pitchFamily="34" charset="0"/>
              </a:rPr>
              <a:pPr algn="r"/>
              <a:t>14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6563" y="171450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4000" smtClean="0"/>
              <a:t>Cerchiamo nei cataloghi: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1350" y="1936130"/>
            <a:ext cx="7539038" cy="4108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H. Cohen (2007). Quadratic Forms and Local-Global Principles. In: Number Theory. Vol. 1. Tools and Diophantine Equations. Springer, New York, NY. </a:t>
            </a:r>
            <a:r>
              <a:rPr lang="it-IT" sz="2000" dirty="0"/>
              <a:t>285-332 DO</a:t>
            </a:r>
            <a:r>
              <a:rPr lang="en-US" sz="2000" dirty="0"/>
              <a:t>I:</a:t>
            </a:r>
            <a:r>
              <a:rPr lang="it-IT" sz="2000" dirty="0"/>
              <a:t>10.1007/978-0-387-49923-9_5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O. </a:t>
            </a:r>
            <a:r>
              <a:rPr lang="en-US" sz="2000" dirty="0" err="1"/>
              <a:t>Hemer</a:t>
            </a:r>
            <a:r>
              <a:rPr lang="en-US" sz="2000" dirty="0"/>
              <a:t>. On the </a:t>
            </a:r>
            <a:r>
              <a:rPr lang="en-US" sz="2000" dirty="0" err="1"/>
              <a:t>diophantine</a:t>
            </a:r>
            <a:r>
              <a:rPr lang="en-US" sz="2000" dirty="0"/>
              <a:t> equation y² — k = x³. Diss. Uppsala (1952)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E. Arnold. Some </a:t>
            </a:r>
            <a:r>
              <a:rPr lang="en-US" sz="2000" dirty="0"/>
              <a:t>Geometric Applications of Symmetric Substitution Groups. </a:t>
            </a:r>
            <a:r>
              <a:rPr lang="en-US" sz="2000" i="1" dirty="0" smtClean="0"/>
              <a:t>Amer</a:t>
            </a:r>
            <a:r>
              <a:rPr lang="en-US" sz="2000" i="1" dirty="0"/>
              <a:t>. J. Math.</a:t>
            </a:r>
            <a:r>
              <a:rPr lang="en-US" sz="2000" dirty="0"/>
              <a:t> 45 (1923), no. 3, 192–207.</a:t>
            </a:r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37893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37894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AAB754-DE3A-41B3-88E2-811B07AD4E51}" type="slidenum">
              <a:rPr lang="it-IT" altLang="it-IT" smtClean="0">
                <a:cs typeface="Arial" charset="0"/>
              </a:rPr>
              <a:pPr/>
              <a:t>2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dirty="0" smtClean="0"/>
              <a:t/>
            </a:r>
            <a:br>
              <a:rPr lang="it-IT" altLang="it-IT" sz="4000" dirty="0" smtClean="0"/>
            </a:br>
            <a:r>
              <a:rPr lang="it-IT" altLang="it-IT" sz="4000" dirty="0" smtClean="0"/>
              <a:t>Catalogo o banca dati?</a:t>
            </a:r>
            <a:br>
              <a:rPr lang="it-IT" altLang="it-IT" sz="4000" dirty="0" smtClean="0"/>
            </a:br>
            <a:endParaRPr lang="it-IT" altLang="it-IT" sz="4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b="1" smtClean="0"/>
              <a:t>Cataloghi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smtClean="0"/>
              <a:t>	Servono a localizzare documenti (</a:t>
            </a:r>
            <a:r>
              <a:rPr lang="it-IT" altLang="it-IT" sz="2400" smtClean="0">
                <a:solidFill>
                  <a:srgbClr val="FF3300"/>
                </a:solidFill>
              </a:rPr>
              <a:t>sapere dove</a:t>
            </a:r>
            <a:r>
              <a:rPr lang="it-IT" altLang="it-IT" sz="24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b="1" smtClean="0"/>
              <a:t>Banche dati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smtClean="0"/>
              <a:t>	Servono a trovare citazioni bibliografiche di documenti su un determinato argomento (</a:t>
            </a:r>
            <a:r>
              <a:rPr lang="it-IT" altLang="it-IT" sz="2400" smtClean="0">
                <a:solidFill>
                  <a:srgbClr val="FF3300"/>
                </a:solidFill>
              </a:rPr>
              <a:t>sapere cosa</a:t>
            </a:r>
            <a:r>
              <a:rPr lang="it-IT" altLang="it-IT" sz="2400" smtClean="0"/>
              <a:t>)</a:t>
            </a:r>
          </a:p>
        </p:txBody>
      </p:sp>
      <p:pic>
        <p:nvPicPr>
          <p:cNvPr id="19460" name="Picture 4" descr="domande bibliotech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95963" y="404813"/>
            <a:ext cx="3105150" cy="1476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148064-D6EF-45D7-9655-BFA05DC82E4B}" type="slidenum">
              <a:rPr lang="it-IT" altLang="it-IT" smtClean="0">
                <a:cs typeface="Arial" charset="0"/>
              </a:rPr>
              <a:pPr/>
              <a:t>3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…ma ci sono gli ibridi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91513" cy="3886200"/>
          </a:xfrm>
        </p:spPr>
        <p:txBody>
          <a:bodyPr/>
          <a:lstStyle/>
          <a:p>
            <a:pPr eaLnBrk="1" hangingPunct="1"/>
            <a:r>
              <a:rPr lang="it-IT" altLang="it-IT" sz="2800" dirty="0" smtClean="0"/>
              <a:t>Banche dati integrate con risorse elettroniche</a:t>
            </a:r>
          </a:p>
          <a:p>
            <a:pPr eaLnBrk="1" hangingPunct="1"/>
            <a:r>
              <a:rPr lang="it-IT" altLang="it-IT" sz="2800" dirty="0" smtClean="0"/>
              <a:t>Archivi aperti</a:t>
            </a:r>
          </a:p>
          <a:p>
            <a:pPr eaLnBrk="1" hangingPunct="1"/>
            <a:r>
              <a:rPr lang="it-IT" altLang="it-IT" sz="2800" dirty="0" smtClean="0"/>
              <a:t>Portali di editori (ACS, </a:t>
            </a:r>
            <a:r>
              <a:rPr lang="it-IT" altLang="it-IT" sz="2800" dirty="0" err="1" smtClean="0"/>
              <a:t>Springer</a:t>
            </a:r>
            <a:r>
              <a:rPr lang="it-IT" altLang="it-IT" sz="2800" dirty="0" smtClean="0"/>
              <a:t>…)</a:t>
            </a:r>
          </a:p>
          <a:p>
            <a:pPr eaLnBrk="1" hangingPunct="1"/>
            <a:r>
              <a:rPr lang="it-IT" altLang="it-IT" sz="2800" dirty="0" smtClean="0"/>
              <a:t>Digital </a:t>
            </a:r>
            <a:r>
              <a:rPr lang="it-IT" altLang="it-IT" sz="2800" dirty="0" err="1" smtClean="0"/>
              <a:t>library</a:t>
            </a:r>
            <a:endParaRPr lang="it-IT" altLang="it-IT" sz="2800" dirty="0" smtClean="0"/>
          </a:p>
          <a:p>
            <a:pPr eaLnBrk="1" hangingPunct="1"/>
            <a:r>
              <a:rPr lang="it-IT" altLang="it-IT" sz="2800" dirty="0" err="1" smtClean="0"/>
              <a:t>Discovery</a:t>
            </a:r>
            <a:r>
              <a:rPr lang="it-IT" altLang="it-IT" sz="2800" dirty="0" smtClean="0"/>
              <a:t> service</a:t>
            </a:r>
          </a:p>
          <a:p>
            <a:pPr eaLnBrk="1" hangingPunct="1"/>
            <a:r>
              <a:rPr lang="it-IT" altLang="it-IT" sz="2800" dirty="0" smtClean="0"/>
              <a:t>…</a:t>
            </a:r>
          </a:p>
        </p:txBody>
      </p:sp>
      <p:pic>
        <p:nvPicPr>
          <p:cNvPr id="21508" name="Picture 4" descr="librop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84663" y="3922713"/>
            <a:ext cx="4038600" cy="1903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39FBB2-E693-4F76-913F-E73B1F7F12A7}" type="slidenum">
              <a:rPr lang="it-IT" altLang="it-IT" smtClean="0">
                <a:cs typeface="Arial" charset="0"/>
              </a:rPr>
              <a:pPr/>
              <a:t>4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I cataloghi si possono presentare in formati diversi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147050" cy="5192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/>
              <a:t>Cartacei (a schede)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>
                <a:hlinkClick r:id="rId3"/>
              </a:rPr>
              <a:t>Digitalizzati</a:t>
            </a:r>
            <a:r>
              <a:rPr lang="it-IT" altLang="it-IT" sz="2400" b="1" dirty="0" smtClean="0"/>
              <a:t> (schede in formato immagine)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>
                <a:hlinkClick r:id="rId4"/>
              </a:rPr>
              <a:t>OPAC</a:t>
            </a:r>
            <a:r>
              <a:rPr lang="it-IT" altLang="it-IT" sz="2400" b="1" dirty="0" smtClean="0"/>
              <a:t> (Online Public Access </a:t>
            </a:r>
            <a:r>
              <a:rPr lang="it-IT" altLang="it-IT" sz="2400" b="1" dirty="0" err="1" smtClean="0"/>
              <a:t>Catalog</a:t>
            </a:r>
            <a:r>
              <a:rPr lang="it-IT" altLang="it-IT" sz="2400" b="1" dirty="0" smtClean="0"/>
              <a:t> – cataloghi elettronici)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>
                <a:hlinkClick r:id="rId5"/>
              </a:rPr>
              <a:t>MetaOpac</a:t>
            </a:r>
            <a:r>
              <a:rPr lang="it-IT" altLang="it-IT" sz="2400" b="1" dirty="0" smtClean="0"/>
              <a:t> (interrogazione cumulativa di più OPAC)</a:t>
            </a:r>
            <a:endParaRPr lang="it-IT" altLang="it-IT" sz="20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altLang="it-IT" sz="2000" dirty="0" smtClean="0"/>
              <a:t>		</a:t>
            </a:r>
            <a:endParaRPr lang="it-IT" altLang="it-IT" sz="1600" dirty="0" smtClean="0"/>
          </a:p>
        </p:txBody>
      </p:sp>
      <p:pic>
        <p:nvPicPr>
          <p:cNvPr id="23556" name="Picture 4" descr="catalogo a schede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/>
          <a:srcRect/>
          <a:stretch>
            <a:fillRect/>
          </a:stretch>
        </p:blipFill>
        <p:spPr>
          <a:xfrm>
            <a:off x="2987675" y="1951038"/>
            <a:ext cx="2828925" cy="1657350"/>
          </a:xfrm>
        </p:spPr>
      </p:pic>
      <p:sp>
        <p:nvSpPr>
          <p:cNvPr id="23557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3558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3559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E0073E0-4B47-4827-B090-35A9B27B211F}" type="slidenum">
              <a:rPr lang="it-IT" altLang="it-IT" smtClean="0">
                <a:cs typeface="Arial" charset="0"/>
              </a:rPr>
              <a:pPr/>
              <a:t>5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171450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4000" smtClean="0"/>
              <a:t>I cataloghi dell’Università di Trieste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06575"/>
            <a:ext cx="8085138" cy="48625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it-IT" altLang="it-IT" sz="2000" dirty="0" smtClean="0"/>
              <a:t>L’OPAC dell’Università di Trieste è aggiornato correntemente dal 1993. Il recupero dei dati bibliografici storici è ancora in atto. Si presenta in due versioni: </a:t>
            </a:r>
            <a:r>
              <a:rPr lang="it-IT" altLang="it-IT" sz="2000" dirty="0" smtClean="0">
                <a:hlinkClick r:id="rId3"/>
              </a:rPr>
              <a:t>OPAC accessibile</a:t>
            </a:r>
            <a:r>
              <a:rPr lang="it-IT" altLang="it-IT" sz="2000" dirty="0" smtClean="0"/>
              <a:t> e </a:t>
            </a:r>
            <a:r>
              <a:rPr lang="it-IT" altLang="it-IT" sz="2000" dirty="0" err="1" smtClean="0">
                <a:hlinkClick r:id="rId4"/>
              </a:rPr>
              <a:t>Biblioest</a:t>
            </a:r>
            <a:r>
              <a:rPr lang="it-IT" altLang="it-IT" sz="2000" dirty="0" smtClean="0"/>
              <a:t>. È condiviso con altre biblioteche (civiche, statali, regionali …). È costituito da record bibliografici realizzati sulla base delle regole catalografiche del </a:t>
            </a:r>
            <a:r>
              <a:rPr lang="it-IT" altLang="it-IT" sz="2000" dirty="0" smtClean="0">
                <a:hlinkClick r:id="rId5"/>
              </a:rPr>
              <a:t>Sistema Bibliotecario Nazionale</a:t>
            </a:r>
            <a:r>
              <a:rPr lang="it-IT" altLang="it-IT" sz="2000" b="1" dirty="0" smtClean="0"/>
              <a:t>.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altLang="it-IT" sz="2000" dirty="0" smtClean="0"/>
              <a:t>I dati bibliografici non ancora inseriti nell’OPAC sono ricercabili nei </a:t>
            </a:r>
            <a:r>
              <a:rPr lang="it-IT" altLang="it-IT" sz="2000" dirty="0" smtClean="0">
                <a:hlinkClick r:id="rId6"/>
              </a:rPr>
              <a:t>Cataloghi retrospettivi del Sistema Bibliotecario di Ateneo</a:t>
            </a:r>
            <a:r>
              <a:rPr lang="it-IT" altLang="it-IT" sz="2000" dirty="0" smtClean="0"/>
              <a:t>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altLang="it-IT" sz="2000" dirty="0" smtClean="0"/>
              <a:t>I titoli dei periodici in formato elettronico sono ricercabili del </a:t>
            </a:r>
            <a:r>
              <a:rPr lang="it-IT" altLang="it-IT" sz="2000" dirty="0" smtClean="0">
                <a:hlinkClick r:id="rId7"/>
              </a:rPr>
              <a:t>Catalogo dei periodici elettronici</a:t>
            </a:r>
            <a:r>
              <a:rPr lang="it-IT" altLang="it-IT" sz="2000" dirty="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altLang="it-IT" sz="2000" dirty="0" smtClean="0"/>
              <a:t>		</a:t>
            </a:r>
            <a:endParaRPr lang="it-IT" altLang="it-IT" sz="1600" dirty="0" smtClean="0"/>
          </a:p>
        </p:txBody>
      </p:sp>
      <p:sp>
        <p:nvSpPr>
          <p:cNvPr id="25604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5606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49750F-8DFD-4C66-B638-ADCDD43F2A18}" type="slidenum">
              <a:rPr lang="it-IT" altLang="it-IT" smtClean="0">
                <a:cs typeface="Arial" charset="0"/>
              </a:rPr>
              <a:pPr/>
              <a:t>6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188913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mtClean="0"/>
              <a:t>CATALOGHI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50" y="1196975"/>
            <a:ext cx="8435975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altLang="it-IT" sz="2800" b="1" smtClean="0"/>
              <a:t>Nel catalogo BiblioEst troviamo le descrizioni di:</a:t>
            </a:r>
          </a:p>
          <a:p>
            <a:pPr eaLnBrk="1" hangingPunct="1">
              <a:buFont typeface="Wingdings" pitchFamily="2" charset="2"/>
              <a:buNone/>
            </a:pPr>
            <a:endParaRPr lang="it-IT" altLang="it-IT" sz="2800" b="1" smtClean="0"/>
          </a:p>
          <a:p>
            <a:pPr eaLnBrk="1" hangingPunct="1"/>
            <a:r>
              <a:rPr lang="it-IT" altLang="it-IT" sz="2800" smtClean="0"/>
              <a:t>Libri</a:t>
            </a:r>
          </a:p>
          <a:p>
            <a:pPr eaLnBrk="1" hangingPunct="1"/>
            <a:r>
              <a:rPr lang="it-IT" altLang="it-IT" sz="2800" smtClean="0"/>
              <a:t>Periodici</a:t>
            </a:r>
          </a:p>
          <a:p>
            <a:pPr eaLnBrk="1" hangingPunct="1"/>
            <a:r>
              <a:rPr lang="it-IT" altLang="it-IT" sz="2800" smtClean="0"/>
              <a:t>Libri digitali</a:t>
            </a:r>
          </a:p>
          <a:p>
            <a:pPr eaLnBrk="1" hangingPunct="1"/>
            <a:r>
              <a:rPr lang="it-IT" altLang="it-IT" sz="2800" smtClean="0"/>
              <a:t>Filmati </a:t>
            </a:r>
          </a:p>
          <a:p>
            <a:pPr eaLnBrk="1" hangingPunct="1"/>
            <a:r>
              <a:rPr lang="it-IT" altLang="it-IT" sz="2800" smtClean="0"/>
              <a:t>Slide di corsi</a:t>
            </a:r>
          </a:p>
          <a:p>
            <a:pPr eaLnBrk="1" hangingPunct="1"/>
            <a:r>
              <a:rPr lang="it-IT" altLang="it-IT" sz="280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altLang="it-IT" sz="2400" smtClean="0"/>
              <a:t>	Il pieno utilizzo dei servizi e delle informazioni presenti nel catalogo richiede la </a:t>
            </a:r>
            <a:r>
              <a:rPr lang="it-IT" altLang="it-IT" sz="2400" smtClean="0">
                <a:hlinkClick r:id="rId3"/>
              </a:rPr>
              <a:t>registrazione ai servizi personalizzati</a:t>
            </a:r>
            <a:r>
              <a:rPr lang="it-IT" altLang="it-IT" sz="2400" smtClean="0"/>
              <a:t>.</a:t>
            </a:r>
          </a:p>
        </p:txBody>
      </p:sp>
      <p:pic>
        <p:nvPicPr>
          <p:cNvPr id="27652" name="Picture 4" descr="cataloghi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500563" y="2132013"/>
            <a:ext cx="4038600" cy="28622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2F5400-766E-4616-A84B-1E0086D219B7}" type="slidenum">
              <a:rPr lang="it-IT" altLang="it-IT" sz="1200">
                <a:latin typeface="Arial Black" pitchFamily="34" charset="0"/>
              </a:rPr>
              <a:pPr algn="r"/>
              <a:t>7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 smtClean="0"/>
              <a:t>OPERATORI LOGICI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52292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t-IT" altLang="it-IT" b="1" dirty="0" smtClean="0"/>
              <a:t>	</a:t>
            </a:r>
            <a:endParaRPr lang="it-IT" altLang="it-IT" sz="2800" dirty="0" smtClean="0">
              <a:solidFill>
                <a:srgbClr val="CC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887" y="1828800"/>
            <a:ext cx="4086225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99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2F5400-766E-4616-A84B-1E0086D219B7}" type="slidenum">
              <a:rPr lang="it-IT" altLang="it-IT" sz="1200">
                <a:latin typeface="Arial Black" pitchFamily="34" charset="0"/>
              </a:rPr>
              <a:pPr algn="r"/>
              <a:t>8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 smtClean="0"/>
              <a:t>CARATTERI «JOLLY»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52292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t-IT" altLang="it-IT" b="1" dirty="0" smtClean="0"/>
              <a:t>	</a:t>
            </a:r>
            <a:endParaRPr lang="it-IT" altLang="it-IT" sz="2800" dirty="0" smtClean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1725126"/>
            <a:ext cx="705678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Sono caratteri speciali che consentono di eseguire ricerche tramite  </a:t>
            </a:r>
            <a:r>
              <a:rPr lang="it-IT" sz="2000" b="1" dirty="0"/>
              <a:t>parti di parole</a:t>
            </a:r>
            <a:r>
              <a:rPr lang="it-IT" sz="2000" dirty="0"/>
              <a:t> o per </a:t>
            </a:r>
            <a:r>
              <a:rPr lang="it-IT" sz="2000" b="1" dirty="0"/>
              <a:t>troncamento</a:t>
            </a:r>
            <a:r>
              <a:rPr lang="it-IT" sz="2000" dirty="0"/>
              <a:t>.</a:t>
            </a:r>
            <a:br>
              <a:rPr lang="it-IT" sz="2000" dirty="0"/>
            </a:br>
            <a:r>
              <a:rPr lang="it-IT" sz="2000" dirty="0"/>
              <a:t>Tali caratteri sono</a:t>
            </a:r>
            <a:r>
              <a:rPr lang="it-IT" sz="2000" dirty="0" smtClean="0"/>
              <a:t>:</a:t>
            </a:r>
          </a:p>
          <a:p>
            <a:endParaRPr lang="it-IT" dirty="0"/>
          </a:p>
          <a:p>
            <a:r>
              <a:rPr lang="it-IT" b="1" dirty="0" smtClean="0"/>
              <a:t>?</a:t>
            </a:r>
            <a:r>
              <a:rPr lang="it-IT" dirty="0" smtClean="0"/>
              <a:t> (punto interrogativo) che sostituisce esattamente un carattere.</a:t>
            </a:r>
          </a:p>
          <a:p>
            <a:r>
              <a:rPr lang="it-IT" b="1" dirty="0" smtClean="0"/>
              <a:t>*</a:t>
            </a:r>
            <a:r>
              <a:rPr lang="it-IT" dirty="0" smtClean="0"/>
              <a:t> (asterisco) che sostituisce un numero qualsiasi di caratteri.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Es. Una ricerca nel campo TITOLO con il termine </a:t>
            </a:r>
            <a:r>
              <a:rPr lang="it-IT" b="1" dirty="0" err="1" smtClean="0"/>
              <a:t>te?t</a:t>
            </a:r>
            <a:r>
              <a:rPr lang="it-IT" dirty="0" smtClean="0"/>
              <a:t> restituirà tutti i documenti con le parole </a:t>
            </a:r>
            <a:r>
              <a:rPr lang="it-IT" b="1" dirty="0" smtClean="0"/>
              <a:t>te</a:t>
            </a:r>
            <a:r>
              <a:rPr lang="it-IT" dirty="0" smtClean="0"/>
              <a:t>x</a:t>
            </a:r>
            <a:r>
              <a:rPr lang="it-IT" b="1" dirty="0" smtClean="0"/>
              <a:t>t</a:t>
            </a:r>
            <a:r>
              <a:rPr lang="it-IT" dirty="0" smtClean="0"/>
              <a:t> e </a:t>
            </a:r>
            <a:r>
              <a:rPr lang="it-IT" b="1" dirty="0" smtClean="0"/>
              <a:t>te</a:t>
            </a:r>
            <a:r>
              <a:rPr lang="it-IT" dirty="0" smtClean="0"/>
              <a:t>s</a:t>
            </a:r>
            <a:r>
              <a:rPr lang="it-IT" b="1" dirty="0" smtClean="0"/>
              <a:t>t</a:t>
            </a:r>
            <a:r>
              <a:rPr lang="it-IT" dirty="0" smtClean="0"/>
              <a:t> nei titoli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Es. Una ricerca nel campo TITOLO con il termine </a:t>
            </a:r>
            <a:r>
              <a:rPr lang="it-IT" b="1" dirty="0" smtClean="0"/>
              <a:t>ambient* </a:t>
            </a:r>
            <a:r>
              <a:rPr lang="it-IT" dirty="0" smtClean="0"/>
              <a:t>restituirà tutti i documenti con parole come </a:t>
            </a:r>
            <a:r>
              <a:rPr lang="it-IT" b="1" dirty="0" smtClean="0"/>
              <a:t>ambient</a:t>
            </a:r>
            <a:r>
              <a:rPr lang="it-IT" dirty="0" smtClean="0"/>
              <a:t>e, </a:t>
            </a:r>
            <a:r>
              <a:rPr lang="it-IT" b="1" dirty="0" smtClean="0"/>
              <a:t>ambient</a:t>
            </a:r>
            <a:r>
              <a:rPr lang="it-IT" dirty="0" smtClean="0"/>
              <a:t>i, </a:t>
            </a:r>
            <a:r>
              <a:rPr lang="it-IT" b="1" dirty="0" smtClean="0"/>
              <a:t>ambient</a:t>
            </a:r>
            <a:r>
              <a:rPr lang="it-IT" dirty="0" smtClean="0"/>
              <a:t>ale, </a:t>
            </a:r>
            <a:r>
              <a:rPr lang="it-IT" b="1" dirty="0" smtClean="0"/>
              <a:t>ambient</a:t>
            </a:r>
            <a:r>
              <a:rPr lang="it-IT" dirty="0" smtClean="0"/>
              <a:t>ali, </a:t>
            </a:r>
            <a:r>
              <a:rPr lang="it-IT" b="1" dirty="0" smtClean="0"/>
              <a:t>ambient</a:t>
            </a:r>
            <a:r>
              <a:rPr lang="it-IT" dirty="0" smtClean="0"/>
              <a:t>arsi … nei titoli.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6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9C0A99A-3C16-454D-9DF7-39DDDA0F9100}" type="slidenum">
              <a:rPr lang="it-IT" altLang="it-IT" sz="1200">
                <a:latin typeface="Arial Black" pitchFamily="34" charset="0"/>
              </a:rPr>
              <a:pPr algn="r"/>
              <a:t>9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smtClean="0"/>
              <a:t/>
            </a:r>
            <a:br>
              <a:rPr lang="it-IT" altLang="it-IT" sz="4000" smtClean="0"/>
            </a:br>
            <a:r>
              <a:rPr lang="it-IT" altLang="it-IT" sz="4000" smtClean="0"/>
              <a:t>La Ricerca avanzata in BiblioEst</a:t>
            </a:r>
            <a:br>
              <a:rPr lang="it-IT" altLang="it-IT" sz="4000" smtClean="0"/>
            </a:br>
            <a:endParaRPr lang="it-IT" altLang="it-IT" sz="3200" smtClean="0"/>
          </a:p>
        </p:txBody>
      </p:sp>
      <p:sp>
        <p:nvSpPr>
          <p:cNvPr id="1269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5175" y="1779636"/>
            <a:ext cx="8218488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it-IT" altLang="it-IT" sz="3600" dirty="0" smtClean="0"/>
          </a:p>
          <a:p>
            <a:pPr eaLnBrk="1" hangingPunct="1">
              <a:lnSpc>
                <a:spcPct val="80000"/>
              </a:lnSpc>
            </a:pPr>
            <a:endParaRPr lang="it-IT" altLang="it-IT" sz="3600" dirty="0" smtClean="0"/>
          </a:p>
          <a:p>
            <a:pPr eaLnBrk="1" hangingPunct="1">
              <a:lnSpc>
                <a:spcPct val="80000"/>
              </a:lnSpc>
            </a:pPr>
            <a:endParaRPr lang="it-IT" altLang="it-IT" sz="3600" dirty="0" smtClean="0"/>
          </a:p>
          <a:p>
            <a:pPr eaLnBrk="1" hangingPunct="1">
              <a:lnSpc>
                <a:spcPct val="80000"/>
              </a:lnSpc>
            </a:pPr>
            <a:endParaRPr lang="it-IT" altLang="it-IT" sz="3600" dirty="0" smtClean="0"/>
          </a:p>
          <a:p>
            <a:pPr eaLnBrk="1" hangingPunct="1">
              <a:lnSpc>
                <a:spcPct val="80000"/>
              </a:lnSpc>
            </a:pPr>
            <a:endParaRPr lang="it-IT" altLang="it-IT" sz="3600" dirty="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800" dirty="0" smtClean="0"/>
              <a:t>ESERCIZIO:</a:t>
            </a:r>
          </a:p>
          <a:p>
            <a:pPr marL="0" indent="0" eaLnBrk="1" hangingPunct="1">
              <a:buNone/>
              <a:defRPr/>
            </a:pPr>
            <a:r>
              <a:rPr lang="it-IT" altLang="it-IT" sz="2800" dirty="0" smtClean="0"/>
              <a:t>	</a:t>
            </a:r>
            <a:r>
              <a:rPr lang="it-IT" altLang="it-IT" sz="1800" dirty="0"/>
              <a:t>Cerchiamo </a:t>
            </a:r>
            <a:r>
              <a:rPr lang="it-IT" altLang="it-IT" sz="1800" dirty="0" smtClean="0"/>
              <a:t>le pubblicazioni in </a:t>
            </a:r>
            <a:r>
              <a:rPr lang="it-IT" altLang="it-IT" sz="1800" dirty="0"/>
              <a:t>italiano e in inglese che </a:t>
            </a:r>
            <a:r>
              <a:rPr lang="it-IT" altLang="it-IT" sz="1800" dirty="0" smtClean="0"/>
              <a:t>trattano delle equazioni differenziali lineari (escludendo le non lineari).</a:t>
            </a:r>
            <a:endParaRPr lang="it-IT" altLang="it-IT" sz="18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it-IT" altLang="it-IT" sz="1800" b="1" dirty="0" smtClean="0"/>
              <a:t>Facciamo un confronto tra i risultati ottenuti interrogando </a:t>
            </a:r>
            <a:r>
              <a:rPr lang="it-IT" altLang="it-IT" sz="1800" b="1" dirty="0" err="1" smtClean="0"/>
              <a:t>Biblioest</a:t>
            </a:r>
            <a:r>
              <a:rPr lang="it-IT" altLang="it-IT" sz="1800" b="1" dirty="0" smtClean="0"/>
              <a:t> e il </a:t>
            </a:r>
            <a:r>
              <a:rPr lang="it-IT" altLang="it-IT" sz="1800" b="1" dirty="0" err="1" smtClean="0"/>
              <a:t>Discovery</a:t>
            </a:r>
            <a:r>
              <a:rPr lang="it-IT" altLang="it-IT" sz="1800" b="1" dirty="0" smtClean="0"/>
              <a:t> service</a:t>
            </a:r>
            <a:endParaRPr lang="it-IT" altLang="it-IT" sz="1800" b="1" dirty="0"/>
          </a:p>
        </p:txBody>
      </p:sp>
      <p:pic>
        <p:nvPicPr>
          <p:cNvPr id="31748" name="Picture 5" descr="biblioest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913" y="2133600"/>
            <a:ext cx="3748087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6" descr="biblioest_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05038"/>
            <a:ext cx="5292725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69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69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4792</TotalTime>
  <Words>528</Words>
  <Application>Microsoft Office PowerPoint</Application>
  <PresentationFormat>On-screen Show (4:3)</PresentationFormat>
  <Paragraphs>140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Times New Roman</vt:lpstr>
      <vt:lpstr>Wingdings</vt:lpstr>
      <vt:lpstr>Pixel</vt:lpstr>
      <vt:lpstr>Corso sulle ricerche bibliografiche</vt:lpstr>
      <vt:lpstr> Catalogo o banca dati? </vt:lpstr>
      <vt:lpstr>…ma ci sono gli ibridi</vt:lpstr>
      <vt:lpstr>I cataloghi si possono presentare in formati diversi</vt:lpstr>
      <vt:lpstr>I cataloghi dell’Università di Trieste</vt:lpstr>
      <vt:lpstr>CATALOGHI</vt:lpstr>
      <vt:lpstr>OPERATORI LOGICI</vt:lpstr>
      <vt:lpstr>CARATTERI «JOLLY»</vt:lpstr>
      <vt:lpstr> La Ricerca avanzata in BiblioEst </vt:lpstr>
      <vt:lpstr>Alcuni identificativi univoci utili per le ricerche</vt:lpstr>
      <vt:lpstr>La ricerca nei cataloghi partendo dalle citazioni bibliografiche</vt:lpstr>
      <vt:lpstr>CATALOGHI</vt:lpstr>
      <vt:lpstr>In BiblioEst dove trovo l’indicazione delle annate di un periodico possedute da una biblioteca?</vt:lpstr>
      <vt:lpstr>Cerchiamo nei cataloghi: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sulle ricerche bibliografiche</dc:title>
  <dc:creator>AliceTuttoIncluso</dc:creator>
  <cp:lastModifiedBy>COCEVER CRISTINA</cp:lastModifiedBy>
  <cp:revision>411</cp:revision>
  <cp:lastPrinted>2008-05-14T18:28:30Z</cp:lastPrinted>
  <dcterms:created xsi:type="dcterms:W3CDTF">2008-05-11T18:38:40Z</dcterms:created>
  <dcterms:modified xsi:type="dcterms:W3CDTF">2018-03-02T12:31:14Z</dcterms:modified>
</cp:coreProperties>
</file>