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4" r:id="rId3"/>
    <p:sldId id="265" r:id="rId4"/>
    <p:sldId id="266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669"/>
  </p:normalViewPr>
  <p:slideViewPr>
    <p:cSldViewPr snapToGrid="0" snapToObjects="1">
      <p:cViewPr varScale="1">
        <p:scale>
          <a:sx n="85" d="100"/>
          <a:sy n="85" d="100"/>
        </p:scale>
        <p:origin x="19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5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5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6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2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1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1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2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4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6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B7E2-D21C-3443-8C61-F106FDD5DD8B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78D6E-25D2-8F47-B8D3-ACE8EBF20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2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1980292" y="168318"/>
            <a:ext cx="7772400" cy="6885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Progetto 1 Input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87959" y="897827"/>
            <a:ext cx="827321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Creare una </a:t>
            </a:r>
            <a:r>
              <a:rPr lang="it-IT" b="1" u="sng" dirty="0"/>
              <a:t>Funzione commentata</a:t>
            </a:r>
            <a:r>
              <a:rPr lang="it-IT" dirty="0"/>
              <a:t> che prenda come </a:t>
            </a:r>
            <a:r>
              <a:rPr lang="it-IT" b="1" u="sng" dirty="0"/>
              <a:t>input:</a:t>
            </a:r>
          </a:p>
          <a:p>
            <a:r>
              <a:rPr lang="it-IT" b="1" u="sng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Un parametro </a:t>
            </a:r>
            <a:r>
              <a:rPr lang="it-IT" dirty="0"/>
              <a:t>di testo che dovrà essere  riportato in ogni riga dell’output, sotto la colonna ‘Gruppo’. (Valore di Default se non presente “Gruppo”)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Un file di testo contente un elenco di Identificativi da ricercare (un identificativo per  riga, l’input potrà essere un vettore di tipo carattere  o un file esterno ad </a:t>
            </a:r>
            <a:r>
              <a:rPr lang="it-IT" dirty="0" err="1"/>
              <a:t>R</a:t>
            </a:r>
            <a:r>
              <a:rPr lang="it-IT" dirty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Un </a:t>
            </a:r>
            <a:r>
              <a:rPr lang="it-IT" dirty="0"/>
              <a:t>parametro che permetta di limitare la ricerca ad </a:t>
            </a:r>
            <a:r>
              <a:rPr lang="it-IT" dirty="0"/>
              <a:t>uno solo dei valori tra i 53 disponibili nella </a:t>
            </a:r>
            <a:r>
              <a:rPr lang="it-IT" b="1" dirty="0" err="1"/>
              <a:t>Primary</a:t>
            </a:r>
            <a:r>
              <a:rPr lang="it-IT" b="1" dirty="0"/>
              <a:t> </a:t>
            </a:r>
            <a:r>
              <a:rPr lang="it-IT" b="1" dirty="0" err="1"/>
              <a:t>Table</a:t>
            </a:r>
            <a:r>
              <a:rPr lang="it-IT" b="1" dirty="0"/>
              <a:t>:</a:t>
            </a:r>
            <a:r>
              <a:rPr lang="it-IT" dirty="0"/>
              <a:t> </a:t>
            </a:r>
            <a:r>
              <a:rPr lang="it-IT" dirty="0" err="1"/>
              <a:t>gtexGene</a:t>
            </a:r>
            <a:r>
              <a:rPr lang="it-IT" dirty="0"/>
              <a:t> </a:t>
            </a:r>
            <a:r>
              <a:rPr lang="it-IT" b="1" dirty="0"/>
              <a:t>Field</a:t>
            </a:r>
            <a:r>
              <a:rPr lang="it-IT" dirty="0"/>
              <a:t> </a:t>
            </a:r>
            <a:r>
              <a:rPr lang="it-IT" dirty="0" err="1"/>
              <a:t>expScores</a:t>
            </a:r>
            <a:r>
              <a:rPr lang="it-IT" dirty="0"/>
              <a:t> </a:t>
            </a:r>
            <a:r>
              <a:rPr lang="it-IT" dirty="0"/>
              <a:t> </a:t>
            </a:r>
            <a:r>
              <a:rPr lang="it-IT" b="1" dirty="0"/>
              <a:t>Database</a:t>
            </a:r>
            <a:r>
              <a:rPr lang="it-IT" b="1" dirty="0"/>
              <a:t>:</a:t>
            </a:r>
            <a:r>
              <a:rPr lang="it-IT" dirty="0"/>
              <a:t> </a:t>
            </a:r>
            <a:r>
              <a:rPr lang="it-IT" dirty="0"/>
              <a:t>hg38.</a:t>
            </a:r>
            <a:br>
              <a:rPr lang="it-IT" dirty="0"/>
            </a:br>
            <a:r>
              <a:rPr lang="it-IT" dirty="0"/>
              <a:t>(</a:t>
            </a:r>
            <a:r>
              <a:rPr lang="it-IT" dirty="0"/>
              <a:t>Valore di Default se non presente </a:t>
            </a:r>
            <a:r>
              <a:rPr lang="it-IT" dirty="0"/>
              <a:t>1 </a:t>
            </a:r>
            <a:r>
              <a:rPr lang="it-IT" dirty="0" err="1"/>
              <a:t>i.e</a:t>
            </a:r>
            <a:r>
              <a:rPr lang="it-IT" dirty="0"/>
              <a:t> primo campo)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Il nome del file di output dove dovranno essere scritti i risultati della funzione 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(Valore di Default se non presente </a:t>
            </a:r>
            <a:r>
              <a:rPr lang="it-IT" dirty="0" err="1"/>
              <a:t>Risultato.txt</a:t>
            </a:r>
            <a:r>
              <a:rPr lang="it-IT" dirty="0"/>
              <a:t>)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359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2140449" y="0"/>
            <a:ext cx="7612243" cy="45654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Progetto 1 Output</a:t>
            </a:r>
            <a:endParaRPr lang="en-US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612179" y="456543"/>
            <a:ext cx="86687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</a:t>
            </a:r>
            <a:r>
              <a:rPr lang="it-IT" b="1" u="sng" dirty="0"/>
              <a:t>funzione</a:t>
            </a:r>
            <a:r>
              <a:rPr lang="it-IT" dirty="0"/>
              <a:t> dovrà produrre cono output</a:t>
            </a:r>
            <a:r>
              <a:rPr lang="it-IT" b="1" u="sng" dirty="0"/>
              <a:t>:</a:t>
            </a:r>
          </a:p>
          <a:p>
            <a:pPr marL="342900" indent="-342900">
              <a:buFont typeface="Arial"/>
              <a:buChar char="•"/>
            </a:pPr>
            <a:r>
              <a:rPr lang="it-IT" dirty="0"/>
              <a:t>Un file di testo </a:t>
            </a:r>
            <a:r>
              <a:rPr lang="it-IT" dirty="0" err="1"/>
              <a:t>txt</a:t>
            </a:r>
            <a:r>
              <a:rPr lang="it-IT" dirty="0"/>
              <a:t> con nome costituito da: nome script ;data e ora dell’esecuzione dello script.  Il file dovrà contente l’elenco degli input forniti, l’elenco  degli oggetti prodotti dalla funzione ed eventuali segnali di errore prodotti dalla funzione stessa.</a:t>
            </a:r>
          </a:p>
          <a:p>
            <a:pPr marL="285750" indent="-285750">
              <a:buFont typeface="Arial"/>
              <a:buChar char="•"/>
            </a:pPr>
            <a:r>
              <a:rPr lang="it-IT" dirty="0"/>
              <a:t>Un oggetto </a:t>
            </a:r>
            <a:r>
              <a:rPr lang="it-IT" dirty="0" err="1"/>
              <a:t>tibble</a:t>
            </a:r>
            <a:r>
              <a:rPr lang="it-IT" dirty="0"/>
              <a:t> di output e scrivere un file </a:t>
            </a:r>
            <a:r>
              <a:rPr lang="it-IT" dirty="0"/>
              <a:t>di output (punto </a:t>
            </a:r>
            <a:r>
              <a:rPr lang="it-IT" dirty="0"/>
              <a:t>4 </a:t>
            </a:r>
            <a:r>
              <a:rPr lang="it-IT" dirty="0"/>
              <a:t>di input ) </a:t>
            </a:r>
            <a:r>
              <a:rPr lang="it-IT" dirty="0"/>
              <a:t>che contenga i risultati della ricerca effettuati su  UCSC </a:t>
            </a:r>
            <a:r>
              <a:rPr lang="it-IT" dirty="0" err="1"/>
              <a:t>Genome</a:t>
            </a:r>
            <a:r>
              <a:rPr lang="it-IT" dirty="0"/>
              <a:t> Browser </a:t>
            </a:r>
            <a:r>
              <a:rPr lang="it-IT" dirty="0" err="1"/>
              <a:t>nell’assembly</a:t>
            </a:r>
            <a:r>
              <a:rPr lang="it-IT" dirty="0"/>
              <a:t> di Uomo HG38.</a:t>
            </a:r>
            <a:r>
              <a:rPr lang="it-IT" dirty="0"/>
              <a:t> </a:t>
            </a:r>
            <a:r>
              <a:rPr lang="it-IT" dirty="0"/>
              <a:t>Per ogni riga di </a:t>
            </a:r>
            <a:r>
              <a:rPr lang="it-IT" dirty="0"/>
              <a:t>o</a:t>
            </a:r>
            <a:r>
              <a:rPr lang="it-IT" dirty="0"/>
              <a:t>utput </a:t>
            </a:r>
            <a:r>
              <a:rPr lang="it-IT" dirty="0"/>
              <a:t>d</a:t>
            </a:r>
            <a:r>
              <a:rPr lang="it-IT" dirty="0"/>
              <a:t>ovrà essere indicata: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L’identificativo usato per il parametro ‘Gruppo</a:t>
            </a:r>
            <a:r>
              <a:rPr lang="it-IT" dirty="0"/>
              <a:t>’.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L’identificativo </a:t>
            </a:r>
            <a:r>
              <a:rPr lang="it-IT" dirty="0"/>
              <a:t>usato per </a:t>
            </a:r>
            <a:r>
              <a:rPr lang="it-IT" dirty="0"/>
              <a:t>la ricerca.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err="1"/>
              <a:t>Evenutali</a:t>
            </a:r>
            <a:r>
              <a:rPr lang="it-IT" dirty="0"/>
              <a:t> </a:t>
            </a:r>
            <a:r>
              <a:rPr lang="it-IT" dirty="0"/>
              <a:t>Sinonimi </a:t>
            </a:r>
            <a:r>
              <a:rPr lang="it-IT" dirty="0"/>
              <a:t>dell’identificativo ottenuti dalla ricerca.</a:t>
            </a:r>
            <a:r>
              <a:rPr lang="it-IT" dirty="0"/>
              <a:t> ( </a:t>
            </a:r>
            <a:r>
              <a:rPr lang="it-IT" dirty="0" err="1"/>
              <a:t>Primary</a:t>
            </a:r>
            <a:r>
              <a:rPr lang="it-IT" dirty="0"/>
              <a:t> </a:t>
            </a:r>
            <a:r>
              <a:rPr lang="it-IT" dirty="0" err="1"/>
              <a:t>Table</a:t>
            </a:r>
            <a:r>
              <a:rPr lang="it-IT" dirty="0"/>
              <a:t>: </a:t>
            </a:r>
            <a:r>
              <a:rPr lang="it-IT" dirty="0" err="1"/>
              <a:t>ncbiRefSeq</a:t>
            </a:r>
            <a:r>
              <a:rPr lang="it-IT" dirty="0"/>
              <a:t>  </a:t>
            </a:r>
            <a:r>
              <a:rPr lang="it-IT" dirty="0" err="1"/>
              <a:t>field</a:t>
            </a:r>
            <a:r>
              <a:rPr lang="it-IT" b="1" dirty="0"/>
              <a:t>  </a:t>
            </a:r>
            <a:r>
              <a:rPr lang="it-IT" b="1" dirty="0" err="1"/>
              <a:t>name</a:t>
            </a:r>
            <a:r>
              <a:rPr lang="it-IT" b="1" dirty="0"/>
              <a:t>, </a:t>
            </a:r>
            <a:r>
              <a:rPr lang="it-IT" b="1" dirty="0"/>
              <a:t>name2</a:t>
            </a:r>
            <a:r>
              <a:rPr lang="it-IT" dirty="0"/>
              <a:t>).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La </a:t>
            </a:r>
            <a:r>
              <a:rPr lang="it-IT" dirty="0"/>
              <a:t>Posizione genomica </a:t>
            </a:r>
            <a:r>
              <a:rPr lang="it-IT" dirty="0"/>
              <a:t>dell’identificativo (N.B 6 campi </a:t>
            </a:r>
            <a:r>
              <a:rPr lang="it-IT" dirty="0" err="1"/>
              <a:t>separti</a:t>
            </a:r>
            <a:r>
              <a:rPr lang="it-IT" dirty="0"/>
              <a:t> </a:t>
            </a:r>
            <a:r>
              <a:rPr lang="it-IT" b="1" dirty="0" err="1"/>
              <a:t>chrom</a:t>
            </a:r>
            <a:r>
              <a:rPr lang="it-IT" b="1" dirty="0"/>
              <a:t>, </a:t>
            </a:r>
            <a:r>
              <a:rPr lang="it-IT" b="1" dirty="0" err="1"/>
              <a:t>strand</a:t>
            </a:r>
            <a:r>
              <a:rPr lang="it-IT" b="1" dirty="0"/>
              <a:t>, </a:t>
            </a:r>
            <a:r>
              <a:rPr lang="it-IT" b="1" dirty="0" err="1"/>
              <a:t>txStart</a:t>
            </a:r>
            <a:r>
              <a:rPr lang="it-IT" b="1" dirty="0"/>
              <a:t>, </a:t>
            </a:r>
            <a:r>
              <a:rPr lang="it-IT" b="1" dirty="0" err="1"/>
              <a:t>txEnd</a:t>
            </a:r>
            <a:r>
              <a:rPr lang="it-IT" b="1" dirty="0"/>
              <a:t>, </a:t>
            </a:r>
            <a:r>
              <a:rPr lang="it-IT" b="1" dirty="0" err="1"/>
              <a:t>cdsStart</a:t>
            </a:r>
            <a:r>
              <a:rPr lang="it-IT" b="1" dirty="0"/>
              <a:t>, </a:t>
            </a:r>
            <a:r>
              <a:rPr lang="it-IT" b="1" dirty="0" err="1"/>
              <a:t>cdsEnd</a:t>
            </a:r>
            <a:r>
              <a:rPr lang="it-IT" dirty="0"/>
              <a:t>).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L’eventuale valore di score del campo selezionato di </a:t>
            </a:r>
            <a:r>
              <a:rPr lang="it-IT" dirty="0" err="1"/>
              <a:t>expScores</a:t>
            </a:r>
            <a:r>
              <a:rPr lang="it-IT" dirty="0"/>
              <a:t> per l’identificativo usato.*1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Il rapporto </a:t>
            </a:r>
            <a:r>
              <a:rPr lang="it-IT" dirty="0"/>
              <a:t>del valore di </a:t>
            </a:r>
            <a:r>
              <a:rPr lang="it-IT" dirty="0" err="1"/>
              <a:t>expScores</a:t>
            </a:r>
            <a:r>
              <a:rPr lang="it-IT" dirty="0"/>
              <a:t> </a:t>
            </a:r>
            <a:r>
              <a:rPr lang="it-IT" dirty="0"/>
              <a:t>rispetto al valore medio di tutti gli score dello stesso campo.*2</a:t>
            </a:r>
          </a:p>
          <a:p>
            <a:pPr lvl="1"/>
            <a:r>
              <a:rPr lang="it-IT" dirty="0"/>
              <a:t>*1 Il </a:t>
            </a:r>
            <a:r>
              <a:rPr lang="it-IT" dirty="0"/>
              <a:t>valore per l’identificativo usato del campo selezionato di  </a:t>
            </a:r>
            <a:r>
              <a:rPr lang="it-IT" dirty="0" err="1"/>
              <a:t>expScores</a:t>
            </a:r>
            <a:r>
              <a:rPr lang="it-IT" dirty="0"/>
              <a:t> ( punto3 di input</a:t>
            </a:r>
            <a:r>
              <a:rPr lang="it-IT" dirty="0"/>
              <a:t>).</a:t>
            </a:r>
            <a:r>
              <a:rPr lang="it-IT" dirty="0"/>
              <a:t> (NB. </a:t>
            </a:r>
            <a:r>
              <a:rPr lang="it-IT" b="1" dirty="0" err="1"/>
              <a:t>expScores</a:t>
            </a:r>
            <a:r>
              <a:rPr lang="it-IT" b="1" dirty="0"/>
              <a:t> è un campo contenente 53 valori separato da virgola</a:t>
            </a:r>
            <a:r>
              <a:rPr lang="it-IT" b="1" dirty="0"/>
              <a:t>)</a:t>
            </a:r>
            <a:endParaRPr lang="it-IT" dirty="0"/>
          </a:p>
          <a:p>
            <a:pPr lvl="1"/>
            <a:r>
              <a:rPr lang="it-IT" dirty="0"/>
              <a:t>*2 Il </a:t>
            </a:r>
            <a:r>
              <a:rPr lang="it-IT" dirty="0"/>
              <a:t>rapporto del risultato del punto 3 rispetto al valore medio di tutti i dati </a:t>
            </a:r>
            <a:r>
              <a:rPr lang="it-IT" dirty="0" err="1"/>
              <a:t>expScores</a:t>
            </a:r>
            <a:r>
              <a:rPr lang="it-IT" dirty="0"/>
              <a:t> presenti nello stesso campo (medie delle campo nelle </a:t>
            </a:r>
            <a:r>
              <a:rPr lang="cs-CZ" dirty="0"/>
              <a:t>52896 </a:t>
            </a:r>
            <a:r>
              <a:rPr lang="cs-CZ" dirty="0" err="1"/>
              <a:t>righe</a:t>
            </a:r>
            <a:r>
              <a:rPr lang="cs-CZ" dirty="0"/>
              <a:t>)</a:t>
            </a:r>
            <a:endParaRPr lang="it-IT" dirty="0"/>
          </a:p>
          <a:p>
            <a:pPr marL="800100" lvl="1" indent="-3429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81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1980292" y="168318"/>
            <a:ext cx="7772400" cy="6885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Progetto 2 Input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87959" y="897826"/>
            <a:ext cx="82732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Creare una </a:t>
            </a:r>
            <a:r>
              <a:rPr lang="it-IT" b="1" u="sng" dirty="0"/>
              <a:t>Funzione commentata</a:t>
            </a:r>
            <a:r>
              <a:rPr lang="it-IT" dirty="0"/>
              <a:t> che prenda come </a:t>
            </a:r>
            <a:r>
              <a:rPr lang="it-IT" b="1" u="sng" dirty="0"/>
              <a:t>input:</a:t>
            </a:r>
          </a:p>
          <a:p>
            <a:r>
              <a:rPr lang="it-IT" b="1" u="sng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Un parametro </a:t>
            </a:r>
            <a:r>
              <a:rPr lang="it-IT" dirty="0"/>
              <a:t>di testo che dovrà essere  riportato in ogni riga dell’output, sotto la colonna ‘Gruppo’. (Valore di Default se non presente “Gruppo”)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Un file di testo contente un elenco di Identificativi da ricercare (un identificativo per  riga, l’input potrà essere un vettore di tipo carattere  o un file esterno ad </a:t>
            </a:r>
            <a:r>
              <a:rPr lang="it-IT" dirty="0" err="1"/>
              <a:t>R</a:t>
            </a:r>
            <a:r>
              <a:rPr lang="it-IT" dirty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Un </a:t>
            </a:r>
            <a:r>
              <a:rPr lang="it-IT" dirty="0"/>
              <a:t>parametro che permetta di limitare la ricerca ad </a:t>
            </a:r>
            <a:r>
              <a:rPr lang="it-IT" dirty="0"/>
              <a:t>uno solo dei valori tra i 53 disponibili nella </a:t>
            </a:r>
            <a:r>
              <a:rPr lang="it-IT" b="1" dirty="0"/>
              <a:t>tabella</a:t>
            </a:r>
            <a:r>
              <a:rPr lang="it-IT" dirty="0"/>
              <a:t> </a:t>
            </a:r>
            <a:r>
              <a:rPr lang="it-IT" dirty="0" err="1"/>
              <a:t>gtexTranscExpr</a:t>
            </a:r>
            <a:r>
              <a:rPr lang="it-IT" dirty="0"/>
              <a:t> </a:t>
            </a:r>
            <a:r>
              <a:rPr lang="it-IT" b="1" dirty="0"/>
              <a:t>Campo </a:t>
            </a:r>
            <a:r>
              <a:rPr lang="it-IT" dirty="0" err="1"/>
              <a:t>expScores</a:t>
            </a:r>
            <a:r>
              <a:rPr lang="it-IT" dirty="0"/>
              <a:t>  da importare tramite un </a:t>
            </a:r>
            <a:r>
              <a:rPr lang="it-IT" dirty="0"/>
              <a:t>file esterno </a:t>
            </a:r>
            <a:r>
              <a:rPr lang="it-IT" dirty="0" err="1"/>
              <a:t>gtexTranscExpr.gz</a:t>
            </a:r>
            <a:r>
              <a:rPr lang="it-IT" dirty="0"/>
              <a:t> </a:t>
            </a:r>
            <a:r>
              <a:rPr lang="it-IT" dirty="0"/>
              <a:t>(Valore </a:t>
            </a:r>
            <a:r>
              <a:rPr lang="it-IT" dirty="0"/>
              <a:t>di Default se non presente </a:t>
            </a:r>
            <a:r>
              <a:rPr lang="it-IT" dirty="0"/>
              <a:t>1 </a:t>
            </a:r>
            <a:r>
              <a:rPr lang="it-IT" dirty="0" err="1"/>
              <a:t>i.e</a:t>
            </a:r>
            <a:r>
              <a:rPr lang="it-IT" dirty="0"/>
              <a:t> primo Campo)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Il nome del file di output dove dovranno essere scritti i risultati della funzione 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(Valore di Default se non presente </a:t>
            </a:r>
            <a:r>
              <a:rPr lang="it-IT" dirty="0" err="1"/>
              <a:t>Risultato.txt</a:t>
            </a:r>
            <a:r>
              <a:rPr lang="it-IT" dirty="0"/>
              <a:t>)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859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2140449" y="0"/>
            <a:ext cx="7612243" cy="45654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Progetto 2 Output</a:t>
            </a:r>
            <a:endParaRPr lang="en-US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612179" y="456543"/>
            <a:ext cx="86687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</a:t>
            </a:r>
            <a:r>
              <a:rPr lang="it-IT" b="1" u="sng" dirty="0"/>
              <a:t>funzione</a:t>
            </a:r>
            <a:r>
              <a:rPr lang="it-IT" dirty="0"/>
              <a:t> dovrà produrre cono output</a:t>
            </a:r>
            <a:r>
              <a:rPr lang="it-IT" b="1" u="sng" dirty="0"/>
              <a:t>:</a:t>
            </a:r>
          </a:p>
          <a:p>
            <a:pPr marL="342900" indent="-342900">
              <a:buFont typeface="Arial"/>
              <a:buChar char="•"/>
            </a:pPr>
            <a:r>
              <a:rPr lang="it-IT" dirty="0"/>
              <a:t>Un file di testo </a:t>
            </a:r>
            <a:r>
              <a:rPr lang="it-IT" dirty="0" err="1"/>
              <a:t>txt</a:t>
            </a:r>
            <a:r>
              <a:rPr lang="it-IT" dirty="0"/>
              <a:t> con nome costituito da: nome script ;data e ora dell’esecuzione dello script.  Il file dovrà contente l’elenco degli input forniti, l’elenco  degli oggetti prodotti dalla funzione ed eventuali segnali di errore prodotti dalla funzione stessa.</a:t>
            </a:r>
          </a:p>
          <a:p>
            <a:pPr marL="285750" indent="-285750">
              <a:buFont typeface="Arial"/>
              <a:buChar char="•"/>
            </a:pPr>
            <a:r>
              <a:rPr lang="it-IT" dirty="0"/>
              <a:t>Un oggetto </a:t>
            </a:r>
            <a:r>
              <a:rPr lang="it-IT" dirty="0" err="1"/>
              <a:t>tibble</a:t>
            </a:r>
            <a:r>
              <a:rPr lang="it-IT" dirty="0"/>
              <a:t> di output e scrivere un file </a:t>
            </a:r>
            <a:r>
              <a:rPr lang="it-IT" dirty="0"/>
              <a:t>di output (punto </a:t>
            </a:r>
            <a:r>
              <a:rPr lang="it-IT" dirty="0"/>
              <a:t>4 </a:t>
            </a:r>
            <a:r>
              <a:rPr lang="it-IT" dirty="0"/>
              <a:t>di input ) </a:t>
            </a:r>
            <a:r>
              <a:rPr lang="it-IT" dirty="0"/>
              <a:t>che contenga i risultati della ricerca effettuati su  UCSC </a:t>
            </a:r>
            <a:r>
              <a:rPr lang="it-IT" dirty="0" err="1"/>
              <a:t>Genome</a:t>
            </a:r>
            <a:r>
              <a:rPr lang="it-IT" dirty="0"/>
              <a:t> Browser </a:t>
            </a:r>
            <a:r>
              <a:rPr lang="it-IT" dirty="0" err="1"/>
              <a:t>nell’assembly</a:t>
            </a:r>
            <a:r>
              <a:rPr lang="it-IT" dirty="0"/>
              <a:t> di Uomo HG38.</a:t>
            </a:r>
            <a:r>
              <a:rPr lang="it-IT" dirty="0"/>
              <a:t> </a:t>
            </a:r>
            <a:r>
              <a:rPr lang="it-IT" dirty="0"/>
              <a:t>Per ogni riga di </a:t>
            </a:r>
            <a:r>
              <a:rPr lang="it-IT" dirty="0"/>
              <a:t>o</a:t>
            </a:r>
            <a:r>
              <a:rPr lang="it-IT" dirty="0"/>
              <a:t>utput </a:t>
            </a:r>
            <a:r>
              <a:rPr lang="it-IT" dirty="0"/>
              <a:t>d</a:t>
            </a:r>
            <a:r>
              <a:rPr lang="it-IT" dirty="0"/>
              <a:t>ovrà essere indicata: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L’identificativo usato per il parametro ‘Gruppo</a:t>
            </a:r>
            <a:r>
              <a:rPr lang="it-IT" dirty="0"/>
              <a:t>’.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L’identificativo </a:t>
            </a:r>
            <a:r>
              <a:rPr lang="it-IT" dirty="0"/>
              <a:t>usato per </a:t>
            </a:r>
            <a:r>
              <a:rPr lang="it-IT" dirty="0"/>
              <a:t>la ricerca.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err="1"/>
              <a:t>Evenutali</a:t>
            </a:r>
            <a:r>
              <a:rPr lang="it-IT" dirty="0"/>
              <a:t> </a:t>
            </a:r>
            <a:r>
              <a:rPr lang="it-IT" dirty="0"/>
              <a:t>Sinonimi </a:t>
            </a:r>
            <a:r>
              <a:rPr lang="it-IT" dirty="0"/>
              <a:t>dell’identificativo ottenuti dalla ricerca.</a:t>
            </a:r>
            <a:r>
              <a:rPr lang="it-IT" dirty="0"/>
              <a:t> ( </a:t>
            </a:r>
            <a:r>
              <a:rPr lang="it-IT" dirty="0" err="1"/>
              <a:t>Primary</a:t>
            </a:r>
            <a:r>
              <a:rPr lang="it-IT" dirty="0"/>
              <a:t> </a:t>
            </a:r>
            <a:r>
              <a:rPr lang="it-IT" dirty="0" err="1"/>
              <a:t>Table</a:t>
            </a:r>
            <a:r>
              <a:rPr lang="it-IT" dirty="0"/>
              <a:t>: wgEncodeGencodeBasicV27  </a:t>
            </a:r>
            <a:r>
              <a:rPr lang="it-IT" dirty="0" err="1"/>
              <a:t>field</a:t>
            </a:r>
            <a:r>
              <a:rPr lang="it-IT" b="1" dirty="0"/>
              <a:t>  </a:t>
            </a:r>
            <a:r>
              <a:rPr lang="it-IT" b="1" dirty="0" err="1"/>
              <a:t>name</a:t>
            </a:r>
            <a:r>
              <a:rPr lang="it-IT" b="1" dirty="0"/>
              <a:t>, name2</a:t>
            </a:r>
            <a:r>
              <a:rPr lang="it-IT" dirty="0"/>
              <a:t>).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La </a:t>
            </a:r>
            <a:r>
              <a:rPr lang="it-IT" dirty="0"/>
              <a:t>Posizione genomica </a:t>
            </a:r>
            <a:r>
              <a:rPr lang="it-IT" dirty="0"/>
              <a:t>dell’identificativo (N.B 6 campi </a:t>
            </a:r>
            <a:r>
              <a:rPr lang="it-IT" dirty="0" err="1"/>
              <a:t>separti</a:t>
            </a:r>
            <a:r>
              <a:rPr lang="it-IT" dirty="0"/>
              <a:t> </a:t>
            </a:r>
            <a:r>
              <a:rPr lang="it-IT" b="1" dirty="0" err="1"/>
              <a:t>chrom</a:t>
            </a:r>
            <a:r>
              <a:rPr lang="it-IT" b="1" dirty="0"/>
              <a:t>, </a:t>
            </a:r>
            <a:r>
              <a:rPr lang="it-IT" b="1" dirty="0" err="1"/>
              <a:t>strand</a:t>
            </a:r>
            <a:r>
              <a:rPr lang="it-IT" b="1" dirty="0"/>
              <a:t>, </a:t>
            </a:r>
            <a:r>
              <a:rPr lang="it-IT" b="1" dirty="0" err="1"/>
              <a:t>txStart</a:t>
            </a:r>
            <a:r>
              <a:rPr lang="it-IT" b="1" dirty="0"/>
              <a:t>, </a:t>
            </a:r>
            <a:r>
              <a:rPr lang="it-IT" b="1" dirty="0" err="1"/>
              <a:t>txEnd</a:t>
            </a:r>
            <a:r>
              <a:rPr lang="it-IT" b="1" dirty="0"/>
              <a:t>, </a:t>
            </a:r>
            <a:r>
              <a:rPr lang="it-IT" b="1" dirty="0" err="1"/>
              <a:t>cdsStart</a:t>
            </a:r>
            <a:r>
              <a:rPr lang="it-IT" b="1" dirty="0"/>
              <a:t>, </a:t>
            </a:r>
            <a:r>
              <a:rPr lang="it-IT" b="1" dirty="0" err="1"/>
              <a:t>cdsEnd</a:t>
            </a:r>
            <a:r>
              <a:rPr lang="it-IT" dirty="0"/>
              <a:t>).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L’eventuale valore di score del campo selezionato di </a:t>
            </a:r>
            <a:r>
              <a:rPr lang="it-IT" dirty="0" err="1"/>
              <a:t>expScores</a:t>
            </a:r>
            <a:r>
              <a:rPr lang="it-IT" dirty="0"/>
              <a:t> per l’identificativo usato.*1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Il rapporto </a:t>
            </a:r>
            <a:r>
              <a:rPr lang="it-IT" dirty="0"/>
              <a:t>del valore di </a:t>
            </a:r>
            <a:r>
              <a:rPr lang="it-IT" dirty="0" err="1"/>
              <a:t>expScores</a:t>
            </a:r>
            <a:r>
              <a:rPr lang="it-IT" dirty="0"/>
              <a:t> </a:t>
            </a:r>
            <a:r>
              <a:rPr lang="it-IT" dirty="0"/>
              <a:t>rispetto al valore medio di tutti gli score dello stesso campo.*2</a:t>
            </a:r>
          </a:p>
          <a:p>
            <a:pPr lvl="1"/>
            <a:r>
              <a:rPr lang="it-IT" dirty="0"/>
              <a:t>*1 Il </a:t>
            </a:r>
            <a:r>
              <a:rPr lang="it-IT" dirty="0"/>
              <a:t>valore per l’identificativo usato del campo selezionato di  </a:t>
            </a:r>
            <a:r>
              <a:rPr lang="it-IT" dirty="0" err="1"/>
              <a:t>expScores</a:t>
            </a:r>
            <a:r>
              <a:rPr lang="it-IT" dirty="0"/>
              <a:t> ( punto3 di input</a:t>
            </a:r>
            <a:r>
              <a:rPr lang="it-IT" dirty="0"/>
              <a:t>).</a:t>
            </a:r>
            <a:r>
              <a:rPr lang="it-IT" dirty="0"/>
              <a:t> (NB. </a:t>
            </a:r>
            <a:r>
              <a:rPr lang="it-IT" b="1" dirty="0" err="1"/>
              <a:t>expScores</a:t>
            </a:r>
            <a:r>
              <a:rPr lang="it-IT" b="1" dirty="0"/>
              <a:t> è un campo contenente 53 valori separato da virgola</a:t>
            </a:r>
            <a:r>
              <a:rPr lang="it-IT" b="1" dirty="0"/>
              <a:t>)</a:t>
            </a:r>
            <a:endParaRPr lang="it-IT" dirty="0"/>
          </a:p>
          <a:p>
            <a:pPr lvl="1"/>
            <a:r>
              <a:rPr lang="it-IT" dirty="0"/>
              <a:t>*2 Il </a:t>
            </a:r>
            <a:r>
              <a:rPr lang="it-IT" dirty="0"/>
              <a:t>rapporto del risultato del punto 3 rispetto al valore medio di tutti i dati </a:t>
            </a:r>
            <a:r>
              <a:rPr lang="it-IT" dirty="0" err="1"/>
              <a:t>expScores</a:t>
            </a:r>
            <a:r>
              <a:rPr lang="it-IT" dirty="0"/>
              <a:t> presenti nello stesso campo (medie delle campo nelle </a:t>
            </a:r>
            <a:r>
              <a:rPr lang="cs-CZ" dirty="0"/>
              <a:t>52896 </a:t>
            </a:r>
            <a:r>
              <a:rPr lang="cs-CZ" dirty="0" err="1"/>
              <a:t>righe</a:t>
            </a:r>
            <a:r>
              <a:rPr lang="cs-CZ" dirty="0"/>
              <a:t>)</a:t>
            </a:r>
            <a:endParaRPr lang="it-IT" dirty="0"/>
          </a:p>
          <a:p>
            <a:pPr marL="800100" lvl="1" indent="-3429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934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1980292" y="168318"/>
            <a:ext cx="7772400" cy="6885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Progetto 3 Input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87959" y="897826"/>
            <a:ext cx="82732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Creare una </a:t>
            </a:r>
            <a:r>
              <a:rPr lang="it-IT" b="1" u="sng" dirty="0"/>
              <a:t>Funzione commentata</a:t>
            </a:r>
            <a:r>
              <a:rPr lang="it-IT" dirty="0"/>
              <a:t> che prenda come </a:t>
            </a:r>
            <a:r>
              <a:rPr lang="it-IT" b="1" u="sng" dirty="0"/>
              <a:t>input:</a:t>
            </a:r>
          </a:p>
          <a:p>
            <a:r>
              <a:rPr lang="it-IT" b="1" u="sng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Un parametro di testo che dovrà essere  riportato in ogni riga dell’output, sotto la colonna ‘Gruppo’. (Valore di Default se non presente “Gruppo”)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Un file di testo contente un elenco di Posizioni genomiche da usare (una posizione per riga, l’input potrà essere un </a:t>
            </a:r>
            <a:r>
              <a:rPr lang="it-IT" dirty="0" err="1"/>
              <a:t>dataframe</a:t>
            </a:r>
            <a:r>
              <a:rPr lang="it-IT" dirty="0"/>
              <a:t> o un file esterno ad </a:t>
            </a:r>
            <a:r>
              <a:rPr lang="it-IT" dirty="0" err="1"/>
              <a:t>R</a:t>
            </a:r>
            <a:r>
              <a:rPr lang="it-IT" dirty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Il nome del file di output dove dovranno essere scritti i risultati della funzione .</a:t>
            </a:r>
            <a:br>
              <a:rPr lang="it-IT" dirty="0"/>
            </a:br>
            <a:r>
              <a:rPr lang="it-IT" dirty="0"/>
              <a:t>(Valore di Default se non presente </a:t>
            </a:r>
            <a:r>
              <a:rPr lang="it-IT" dirty="0" err="1"/>
              <a:t>Risultato.txt</a:t>
            </a:r>
            <a:r>
              <a:rPr lang="it-IT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157320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2140449" y="0"/>
            <a:ext cx="7612243" cy="45654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Progetto 3 Output</a:t>
            </a:r>
            <a:endParaRPr lang="en-US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612179" y="672300"/>
            <a:ext cx="86687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</a:t>
            </a:r>
            <a:r>
              <a:rPr lang="it-IT" b="1" u="sng" dirty="0"/>
              <a:t>funzione</a:t>
            </a:r>
            <a:r>
              <a:rPr lang="it-IT" dirty="0"/>
              <a:t> dovrà produrre cono output</a:t>
            </a:r>
            <a:r>
              <a:rPr lang="it-IT" b="1" u="sng" dirty="0"/>
              <a:t>:</a:t>
            </a:r>
          </a:p>
          <a:p>
            <a:pPr marL="342900" indent="-342900">
              <a:buFont typeface="Arial"/>
              <a:buChar char="•"/>
            </a:pPr>
            <a:r>
              <a:rPr lang="it-IT" dirty="0"/>
              <a:t>Un file di testo </a:t>
            </a:r>
            <a:r>
              <a:rPr lang="it-IT" dirty="0" err="1"/>
              <a:t>txt</a:t>
            </a:r>
            <a:r>
              <a:rPr lang="it-IT" dirty="0"/>
              <a:t> con nome costituito da: nome script ;data e ora dell’esecuzione dello script.  Il file dovrà contente l’elenco degli input forniti, l’elenco  degli oggetti prodotti dalla funzione ed eventuali segnali di errore prodotti dalla funzione stessa.</a:t>
            </a:r>
          </a:p>
          <a:p>
            <a:pPr marL="285750" indent="-285750">
              <a:buFont typeface="Arial"/>
              <a:buChar char="•"/>
            </a:pPr>
            <a:r>
              <a:rPr lang="it-IT" dirty="0"/>
              <a:t>Un oggetto </a:t>
            </a:r>
            <a:r>
              <a:rPr lang="it-IT" dirty="0" err="1"/>
              <a:t>tibble</a:t>
            </a:r>
            <a:r>
              <a:rPr lang="it-IT" dirty="0"/>
              <a:t> di output e scrivere un file di output (punto 3 di input ) che contenga i risultati della ricerca effettuati su  UCSC </a:t>
            </a:r>
            <a:r>
              <a:rPr lang="it-IT" dirty="0" err="1"/>
              <a:t>Genome</a:t>
            </a:r>
            <a:r>
              <a:rPr lang="it-IT" dirty="0"/>
              <a:t> Browser </a:t>
            </a:r>
            <a:r>
              <a:rPr lang="it-IT" dirty="0" err="1"/>
              <a:t>nell’assembly</a:t>
            </a:r>
            <a:r>
              <a:rPr lang="it-IT" dirty="0"/>
              <a:t> di Uomo HG38. Per ogni riga di output dovrà essere indicata: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L’identificativo usato per il parametro ‘Gruppo’.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La Posizione genomica dell’identificativo (N.B 4 campi </a:t>
            </a:r>
            <a:r>
              <a:rPr lang="it-IT" dirty="0" err="1"/>
              <a:t>separti</a:t>
            </a:r>
            <a:r>
              <a:rPr lang="it-IT" dirty="0"/>
              <a:t> </a:t>
            </a:r>
            <a:r>
              <a:rPr lang="it-IT" b="1" dirty="0" err="1"/>
              <a:t>chrom</a:t>
            </a:r>
            <a:r>
              <a:rPr lang="it-IT" b="1" dirty="0"/>
              <a:t>, </a:t>
            </a:r>
            <a:r>
              <a:rPr lang="it-IT" b="1" dirty="0" err="1"/>
              <a:t>strand</a:t>
            </a:r>
            <a:r>
              <a:rPr lang="it-IT" b="1" dirty="0"/>
              <a:t>, Start, End</a:t>
            </a:r>
            <a:r>
              <a:rPr lang="it-IT" dirty="0"/>
              <a:t>).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Gli eventuali valori dei campi </a:t>
            </a:r>
            <a:r>
              <a:rPr lang="it-IT" b="1" dirty="0" err="1"/>
              <a:t>dbName</a:t>
            </a:r>
            <a:r>
              <a:rPr lang="it-IT" dirty="0"/>
              <a:t> ,</a:t>
            </a:r>
            <a:r>
              <a:rPr lang="it-IT" b="1" dirty="0"/>
              <a:t> </a:t>
            </a:r>
            <a:r>
              <a:rPr lang="it-IT" b="1" dirty="0" err="1"/>
              <a:t>comments</a:t>
            </a:r>
            <a:r>
              <a:rPr lang="it-IT" b="1" dirty="0"/>
              <a:t> e </a:t>
            </a:r>
            <a:r>
              <a:rPr lang="it-IT" b="1" dirty="0" err="1"/>
              <a:t>uniProtId</a:t>
            </a:r>
            <a:r>
              <a:rPr lang="it-IT" dirty="0"/>
              <a:t> ottenuti selezionando i dati compresi nelle posizioni genomiche usate rispetto </a:t>
            </a:r>
            <a:r>
              <a:rPr lang="it-IT" b="1" dirty="0" err="1"/>
              <a:t>Primary</a:t>
            </a:r>
            <a:r>
              <a:rPr lang="it-IT" b="1" dirty="0"/>
              <a:t> </a:t>
            </a:r>
            <a:r>
              <a:rPr lang="it-IT" b="1" dirty="0" err="1"/>
              <a:t>Table</a:t>
            </a:r>
            <a:r>
              <a:rPr lang="it-IT" b="1" dirty="0"/>
              <a:t>:</a:t>
            </a:r>
            <a:r>
              <a:rPr lang="it-IT" dirty="0"/>
              <a:t> </a:t>
            </a:r>
            <a:r>
              <a:rPr lang="it-IT" dirty="0" err="1"/>
              <a:t>unipOther</a:t>
            </a:r>
            <a:r>
              <a:rPr lang="it-IT" dirty="0"/>
              <a:t> </a:t>
            </a:r>
            <a:r>
              <a:rPr lang="it-IT" b="1" dirty="0"/>
              <a:t>Database:</a:t>
            </a:r>
            <a:r>
              <a:rPr lang="it-IT" dirty="0"/>
              <a:t> hg38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Gli eventuali valori del campo </a:t>
            </a:r>
            <a:r>
              <a:rPr lang="it-IT" b="1" dirty="0" err="1"/>
              <a:t>acc</a:t>
            </a:r>
            <a:r>
              <a:rPr lang="it-IT" dirty="0" err="1"/>
              <a:t>,</a:t>
            </a:r>
            <a:r>
              <a:rPr lang="it-IT" b="1" dirty="0" err="1"/>
              <a:t>uniprotName</a:t>
            </a:r>
            <a:r>
              <a:rPr lang="it-IT" b="1" dirty="0"/>
              <a:t>,</a:t>
            </a:r>
            <a:r>
              <a:rPr lang="it-IT" dirty="0"/>
              <a:t> </a:t>
            </a:r>
            <a:r>
              <a:rPr lang="it-IT" b="1" dirty="0"/>
              <a:t>status</a:t>
            </a:r>
            <a:r>
              <a:rPr lang="it-IT" dirty="0"/>
              <a:t> e </a:t>
            </a:r>
            <a:r>
              <a:rPr lang="it-IT" b="1" dirty="0" err="1"/>
              <a:t>geneName</a:t>
            </a:r>
            <a:r>
              <a:rPr lang="it-IT" dirty="0"/>
              <a:t> ottenuti selezionando i dati compresi nelle posizioni genomiche usate rispetto </a:t>
            </a:r>
            <a:r>
              <a:rPr lang="it-IT" b="1" dirty="0" err="1"/>
              <a:t>Primary</a:t>
            </a:r>
            <a:r>
              <a:rPr lang="it-IT" b="1" dirty="0"/>
              <a:t> </a:t>
            </a:r>
            <a:r>
              <a:rPr lang="it-IT" b="1" dirty="0" err="1"/>
              <a:t>Table</a:t>
            </a:r>
            <a:r>
              <a:rPr lang="it-IT" b="1" dirty="0"/>
              <a:t>:</a:t>
            </a:r>
            <a:r>
              <a:rPr lang="it-IT" dirty="0"/>
              <a:t>  </a:t>
            </a:r>
            <a:r>
              <a:rPr lang="it-IT" dirty="0" err="1"/>
              <a:t>unipAliSwissprot</a:t>
            </a:r>
            <a:r>
              <a:rPr lang="it-IT" dirty="0"/>
              <a:t> </a:t>
            </a:r>
            <a:r>
              <a:rPr lang="it-IT" b="1" dirty="0"/>
              <a:t>Database:</a:t>
            </a:r>
            <a:r>
              <a:rPr lang="it-IT" dirty="0"/>
              <a:t> hg38</a:t>
            </a:r>
          </a:p>
        </p:txBody>
      </p:sp>
    </p:spTree>
    <p:extLst>
      <p:ext uri="{BB962C8B-B14F-4D97-AF65-F5344CB8AC3E}">
        <p14:creationId xmlns:p14="http://schemas.microsoft.com/office/powerpoint/2010/main" val="111239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1980292" y="168318"/>
            <a:ext cx="7772400" cy="6885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Progetto 5 Input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87959" y="897826"/>
            <a:ext cx="82732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Creare una </a:t>
            </a:r>
            <a:r>
              <a:rPr lang="it-IT" b="1" u="sng" dirty="0"/>
              <a:t>Funzione commentata</a:t>
            </a:r>
            <a:r>
              <a:rPr lang="it-IT" dirty="0"/>
              <a:t> che prenda come </a:t>
            </a:r>
            <a:r>
              <a:rPr lang="it-IT" b="1" u="sng" dirty="0"/>
              <a:t>input:</a:t>
            </a:r>
          </a:p>
          <a:p>
            <a:r>
              <a:rPr lang="it-IT" b="1" u="sng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Un parametro di testo che dovrà essere  riportato in ogni riga dell’output, sotto la colonna ‘Gruppo’. (Valore di Default se non presente “Gruppo”)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Un file di testo contente un elenco di Identificativi da ricercare (un identificativo per  riga, l’input potrà essere un vettore di tipo carattere  o un file esterno ad </a:t>
            </a:r>
            <a:r>
              <a:rPr lang="it-IT" dirty="0" err="1"/>
              <a:t>R</a:t>
            </a:r>
            <a:r>
              <a:rPr lang="it-IT" dirty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Il nome del file di output dove dovranno essere scritti i risultati della funzione .</a:t>
            </a:r>
            <a:br>
              <a:rPr lang="it-IT" dirty="0"/>
            </a:br>
            <a:r>
              <a:rPr lang="it-IT" dirty="0"/>
              <a:t>(Valore di Default se non presente </a:t>
            </a:r>
            <a:r>
              <a:rPr lang="it-IT" dirty="0" err="1"/>
              <a:t>Risultato.txt</a:t>
            </a:r>
            <a:r>
              <a:rPr lang="it-IT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61393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2140449" y="0"/>
            <a:ext cx="7612243" cy="45654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Progetto 5 Output</a:t>
            </a:r>
            <a:endParaRPr lang="en-US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612179" y="672300"/>
            <a:ext cx="86687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</a:t>
            </a:r>
            <a:r>
              <a:rPr lang="it-IT" b="1" u="sng" dirty="0"/>
              <a:t>funzione</a:t>
            </a:r>
            <a:r>
              <a:rPr lang="it-IT" dirty="0"/>
              <a:t> dovrà produrre cono output</a:t>
            </a:r>
            <a:r>
              <a:rPr lang="it-IT" b="1" u="sng" dirty="0"/>
              <a:t>:</a:t>
            </a:r>
          </a:p>
          <a:p>
            <a:pPr marL="342900" indent="-342900">
              <a:buFont typeface="Arial"/>
              <a:buChar char="•"/>
            </a:pPr>
            <a:r>
              <a:rPr lang="it-IT" dirty="0"/>
              <a:t>Un file di testo </a:t>
            </a:r>
            <a:r>
              <a:rPr lang="it-IT" dirty="0" err="1"/>
              <a:t>txt</a:t>
            </a:r>
            <a:r>
              <a:rPr lang="it-IT" dirty="0"/>
              <a:t> con nome costituito da: nome script ;data e ora dell’esecuzione dello script.  Il file dovrà contente l’elenco degli input forniti, l’elenco  degli oggetti prodotti dalla funzione ed eventuali segnali di errore prodotti dalla funzione stessa.</a:t>
            </a:r>
          </a:p>
          <a:p>
            <a:pPr marL="285750" indent="-285750">
              <a:buFont typeface="Arial"/>
              <a:buChar char="•"/>
            </a:pPr>
            <a:r>
              <a:rPr lang="it-IT" dirty="0"/>
              <a:t>Un oggetto </a:t>
            </a:r>
            <a:r>
              <a:rPr lang="it-IT" dirty="0" err="1"/>
              <a:t>tibble</a:t>
            </a:r>
            <a:r>
              <a:rPr lang="it-IT" dirty="0"/>
              <a:t> di output e scrivere un file di output (punto 3 di input ) che contenga i risultati della ricerca effettuati su  UCSC </a:t>
            </a:r>
            <a:r>
              <a:rPr lang="it-IT" dirty="0" err="1"/>
              <a:t>Genome</a:t>
            </a:r>
            <a:r>
              <a:rPr lang="it-IT" dirty="0"/>
              <a:t> Browser </a:t>
            </a:r>
            <a:r>
              <a:rPr lang="it-IT" dirty="0" err="1"/>
              <a:t>nell’assembly</a:t>
            </a:r>
            <a:r>
              <a:rPr lang="it-IT" dirty="0"/>
              <a:t> di Uomo HG38. Per ogni riga di output dovrà essere indicata: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L’identificativo usato per il parametro ‘Gruppo’.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L’identificativo usato per la ricerca.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Gli eventuali valori dei campi </a:t>
            </a:r>
            <a:r>
              <a:rPr lang="it-IT" b="1" dirty="0" err="1"/>
              <a:t>geneId</a:t>
            </a:r>
            <a:r>
              <a:rPr lang="it-IT" dirty="0"/>
              <a:t>,</a:t>
            </a:r>
            <a:r>
              <a:rPr lang="it-IT" b="1" dirty="0"/>
              <a:t> </a:t>
            </a:r>
            <a:r>
              <a:rPr lang="it-IT" b="1" dirty="0" err="1"/>
              <a:t>geneName</a:t>
            </a:r>
            <a:r>
              <a:rPr lang="it-IT" b="1" dirty="0"/>
              <a:t>,</a:t>
            </a:r>
            <a:r>
              <a:rPr lang="it-IT" dirty="0"/>
              <a:t> </a:t>
            </a:r>
            <a:r>
              <a:rPr lang="it-IT" b="1" dirty="0" err="1"/>
              <a:t>transcriptId</a:t>
            </a:r>
            <a:r>
              <a:rPr lang="it-IT" dirty="0"/>
              <a:t>  ottenuti dalla ricerca rispetto </a:t>
            </a:r>
            <a:r>
              <a:rPr lang="it-IT" b="1" dirty="0" err="1"/>
              <a:t>Primary</a:t>
            </a:r>
            <a:r>
              <a:rPr lang="it-IT" b="1" dirty="0"/>
              <a:t> </a:t>
            </a:r>
            <a:r>
              <a:rPr lang="it-IT" b="1" dirty="0" err="1"/>
              <a:t>Table</a:t>
            </a:r>
            <a:r>
              <a:rPr lang="it-IT" b="1" dirty="0"/>
              <a:t>:</a:t>
            </a:r>
            <a:r>
              <a:rPr lang="it-IT" dirty="0"/>
              <a:t>  wgEncodeGencodeAttrsV27 </a:t>
            </a:r>
            <a:r>
              <a:rPr lang="it-IT" b="1" dirty="0"/>
              <a:t>Database:</a:t>
            </a:r>
            <a:r>
              <a:rPr lang="it-IT" dirty="0"/>
              <a:t> hg38</a:t>
            </a:r>
            <a:br>
              <a:rPr lang="it-IT" dirty="0"/>
            </a:br>
            <a:r>
              <a:rPr lang="it-IT" b="1" dirty="0" err="1"/>
              <a:t>field</a:t>
            </a:r>
            <a:r>
              <a:rPr lang="it-IT" b="1" dirty="0"/>
              <a:t>: </a:t>
            </a:r>
            <a:r>
              <a:rPr lang="it-IT" dirty="0" err="1"/>
              <a:t>geneName</a:t>
            </a:r>
            <a:r>
              <a:rPr lang="it-IT" dirty="0"/>
              <a:t> e/o </a:t>
            </a:r>
            <a:r>
              <a:rPr lang="it-IT" dirty="0" err="1"/>
              <a:t>geneId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(NB nel caso di molteplici </a:t>
            </a:r>
            <a:r>
              <a:rPr lang="it-IT" b="1" dirty="0" err="1"/>
              <a:t>transcriptId</a:t>
            </a:r>
            <a:r>
              <a:rPr lang="it-IT" b="1" dirty="0"/>
              <a:t> inserire una nuova riga</a:t>
            </a:r>
            <a:r>
              <a:rPr lang="it-IT" dirty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Gli eventuali valori dei campi </a:t>
            </a:r>
            <a:r>
              <a:rPr lang="it-IT" b="1" dirty="0" err="1"/>
              <a:t>rnaAcc</a:t>
            </a:r>
            <a:r>
              <a:rPr lang="it-IT" dirty="0"/>
              <a:t> ottenuti dalla ricerca degli identificativi individuati al punto 3 (</a:t>
            </a:r>
            <a:r>
              <a:rPr lang="it-IT" b="1" dirty="0" err="1"/>
              <a:t>transcriptId</a:t>
            </a:r>
            <a:r>
              <a:rPr lang="it-IT" dirty="0"/>
              <a:t> ) rispetto </a:t>
            </a:r>
            <a:br>
              <a:rPr lang="it-IT" dirty="0"/>
            </a:br>
            <a:r>
              <a:rPr lang="it-IT" b="1" dirty="0" err="1"/>
              <a:t>Primary</a:t>
            </a:r>
            <a:r>
              <a:rPr lang="it-IT" b="1" dirty="0"/>
              <a:t> </a:t>
            </a:r>
            <a:r>
              <a:rPr lang="it-IT" b="1" dirty="0" err="1"/>
              <a:t>Table</a:t>
            </a:r>
            <a:r>
              <a:rPr lang="it-IT" b="1" dirty="0"/>
              <a:t>: </a:t>
            </a:r>
            <a:r>
              <a:rPr lang="it-IT" dirty="0"/>
              <a:t>wgEncodeGencodeRefSeqV27 </a:t>
            </a:r>
            <a:r>
              <a:rPr lang="it-IT" b="1" dirty="0"/>
              <a:t>Database:</a:t>
            </a:r>
            <a:r>
              <a:rPr lang="it-IT" dirty="0"/>
              <a:t> hg38</a:t>
            </a:r>
            <a:br>
              <a:rPr lang="it-IT" dirty="0"/>
            </a:br>
            <a:r>
              <a:rPr lang="it-IT" b="1" dirty="0" err="1"/>
              <a:t>field</a:t>
            </a:r>
            <a:r>
              <a:rPr lang="it-IT" b="1" dirty="0"/>
              <a:t>: </a:t>
            </a:r>
            <a:r>
              <a:rPr lang="it-IT" dirty="0" err="1"/>
              <a:t>transcriptId</a:t>
            </a:r>
            <a:endParaRPr lang="it-IT" dirty="0"/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La Posizione genomica degli identificativi individuati al punto 3 (</a:t>
            </a:r>
            <a:r>
              <a:rPr lang="it-IT" b="1" dirty="0" err="1"/>
              <a:t>transcriptId</a:t>
            </a:r>
            <a:r>
              <a:rPr lang="it-IT" dirty="0"/>
              <a:t> ) rispetto </a:t>
            </a:r>
            <a:r>
              <a:rPr lang="it-IT" b="1" dirty="0" err="1"/>
              <a:t>Primary</a:t>
            </a:r>
            <a:r>
              <a:rPr lang="it-IT" b="1" dirty="0"/>
              <a:t> </a:t>
            </a:r>
            <a:r>
              <a:rPr lang="it-IT" b="1" dirty="0" err="1"/>
              <a:t>Table</a:t>
            </a:r>
            <a:r>
              <a:rPr lang="it-IT" b="1" dirty="0"/>
              <a:t>:</a:t>
            </a:r>
            <a:r>
              <a:rPr lang="it-IT" dirty="0"/>
              <a:t>  wgEncodeGencodeBasicV27 </a:t>
            </a:r>
            <a:r>
              <a:rPr lang="it-IT" b="1" dirty="0"/>
              <a:t>Database:</a:t>
            </a:r>
            <a:r>
              <a:rPr lang="it-IT" dirty="0"/>
              <a:t> hg38</a:t>
            </a:r>
            <a:br>
              <a:rPr lang="it-IT" dirty="0"/>
            </a:br>
            <a:r>
              <a:rPr lang="it-IT" b="1" dirty="0"/>
              <a:t> </a:t>
            </a:r>
            <a:r>
              <a:rPr lang="it-IT" b="1" dirty="0" err="1"/>
              <a:t>field</a:t>
            </a:r>
            <a:r>
              <a:rPr lang="it-IT" b="1" dirty="0"/>
              <a:t>: </a:t>
            </a:r>
            <a:r>
              <a:rPr lang="it-IT" dirty="0" err="1"/>
              <a:t>name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 (N.B 4 campi </a:t>
            </a:r>
            <a:r>
              <a:rPr lang="it-IT" dirty="0" err="1"/>
              <a:t>separti</a:t>
            </a:r>
            <a:r>
              <a:rPr lang="it-IT" dirty="0"/>
              <a:t> </a:t>
            </a:r>
            <a:r>
              <a:rPr lang="it-IT" b="1" dirty="0" err="1"/>
              <a:t>chrom</a:t>
            </a:r>
            <a:r>
              <a:rPr lang="it-IT" b="1" dirty="0"/>
              <a:t>, </a:t>
            </a:r>
            <a:r>
              <a:rPr lang="it-IT" b="1" dirty="0" err="1"/>
              <a:t>strand</a:t>
            </a:r>
            <a:r>
              <a:rPr lang="it-IT" b="1" dirty="0"/>
              <a:t>, </a:t>
            </a:r>
            <a:r>
              <a:rPr lang="it-IT" b="1" dirty="0" err="1"/>
              <a:t>txStart</a:t>
            </a:r>
            <a:r>
              <a:rPr lang="it-IT" b="1" dirty="0"/>
              <a:t>, </a:t>
            </a:r>
            <a:r>
              <a:rPr lang="it-IT" b="1" dirty="0" err="1"/>
              <a:t>txEnd</a:t>
            </a:r>
            <a:r>
              <a:rPr lang="it-IT" dirty="0"/>
              <a:t>).</a:t>
            </a:r>
          </a:p>
          <a:p>
            <a:pPr marL="800100" lvl="1" indent="-3429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566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875</Words>
  <Application>Microsoft Macintosh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Progetto 1 Input</vt:lpstr>
      <vt:lpstr>Progetto 1 Output</vt:lpstr>
      <vt:lpstr>Progetto 2 Input</vt:lpstr>
      <vt:lpstr>Progetto 2 Output</vt:lpstr>
      <vt:lpstr>Progetto 3 Input</vt:lpstr>
      <vt:lpstr>Progetto 3 Output</vt:lpstr>
      <vt:lpstr>Progetto 5 Input</vt:lpstr>
      <vt:lpstr>Progetto 5 Output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3 Input</dc:title>
  <dc:creator>Microsoft Office User</dc:creator>
  <cp:lastModifiedBy>Microsoft Office User</cp:lastModifiedBy>
  <cp:revision>2</cp:revision>
  <dcterms:created xsi:type="dcterms:W3CDTF">2018-03-06T08:10:48Z</dcterms:created>
  <dcterms:modified xsi:type="dcterms:W3CDTF">2018-03-07T07:57:35Z</dcterms:modified>
</cp:coreProperties>
</file>