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1"/>
  </p:sldMasterIdLst>
  <p:notesMasterIdLst>
    <p:notesMasterId r:id="rId10"/>
  </p:notesMasterIdLst>
  <p:handoutMasterIdLst>
    <p:handoutMasterId r:id="rId11"/>
  </p:handoutMasterIdLst>
  <p:sldIdLst>
    <p:sldId id="643" r:id="rId2"/>
    <p:sldId id="647" r:id="rId3"/>
    <p:sldId id="536" r:id="rId4"/>
    <p:sldId id="648" r:id="rId5"/>
    <p:sldId id="537" r:id="rId6"/>
    <p:sldId id="571" r:id="rId7"/>
    <p:sldId id="473" r:id="rId8"/>
    <p:sldId id="649" r:id="rId9"/>
  </p:sldIdLst>
  <p:sldSz cx="9144000" cy="6858000" type="screen4x3"/>
  <p:notesSz cx="7077075" cy="9385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D113A9D2-9D6B-4929-AA2D-F23B5EE8CBE7}" styleName="Stile con tema 2 - Colore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Stile chiaro 3 - Colore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881" autoAdjust="0"/>
    <p:restoredTop sz="93783" autoAdjust="0"/>
  </p:normalViewPr>
  <p:slideViewPr>
    <p:cSldViewPr snapToGrid="0">
      <p:cViewPr>
        <p:scale>
          <a:sx n="89" d="100"/>
          <a:sy n="89" d="100"/>
        </p:scale>
        <p:origin x="-750" y="210"/>
      </p:cViewPr>
      <p:guideLst>
        <p:guide orient="horz" pos="2160"/>
        <p:guide pos="2880"/>
      </p:guideLst>
    </p:cSldViewPr>
  </p:slideViewPr>
  <p:outlineViewPr>
    <p:cViewPr>
      <p:scale>
        <a:sx n="33" d="100"/>
        <a:sy n="33" d="100"/>
      </p:scale>
      <p:origin x="0" y="106596"/>
    </p:cViewPr>
  </p:outlineViewPr>
  <p:notesTextViewPr>
    <p:cViewPr>
      <p:scale>
        <a:sx n="1" d="1"/>
        <a:sy n="1" d="1"/>
      </p:scale>
      <p:origin x="0" y="0"/>
    </p:cViewPr>
  </p:notesTextViewPr>
  <p:notesViewPr>
    <p:cSldViewPr snapToGrid="0">
      <p:cViewPr>
        <p:scale>
          <a:sx n="106" d="100"/>
          <a:sy n="106" d="100"/>
        </p:scale>
        <p:origin x="-1110" y="-72"/>
      </p:cViewPr>
      <p:guideLst>
        <p:guide orient="horz" pos="3524"/>
        <p:guide pos="2229"/>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067050" cy="469900"/>
          </a:xfrm>
          <a:prstGeom prst="rect">
            <a:avLst/>
          </a:prstGeom>
        </p:spPr>
        <p:txBody>
          <a:bodyPr vert="horz" lIns="91440" tIns="45720" rIns="91440" bIns="45720" rtlCol="0"/>
          <a:lstStyle>
            <a:lvl1pPr algn="l">
              <a:defRPr sz="1200"/>
            </a:lvl1pPr>
          </a:lstStyle>
          <a:p>
            <a:endParaRPr lang="en-US"/>
          </a:p>
        </p:txBody>
      </p:sp>
      <p:sp>
        <p:nvSpPr>
          <p:cNvPr id="3" name="Segnaposto data 2"/>
          <p:cNvSpPr>
            <a:spLocks noGrp="1"/>
          </p:cNvSpPr>
          <p:nvPr>
            <p:ph type="dt" sz="quarter" idx="1"/>
          </p:nvPr>
        </p:nvSpPr>
        <p:spPr>
          <a:xfrm>
            <a:off x="4008438" y="0"/>
            <a:ext cx="3067050" cy="469900"/>
          </a:xfrm>
          <a:prstGeom prst="rect">
            <a:avLst/>
          </a:prstGeom>
        </p:spPr>
        <p:txBody>
          <a:bodyPr vert="horz" lIns="91440" tIns="45720" rIns="91440" bIns="45720" rtlCol="0"/>
          <a:lstStyle>
            <a:lvl1pPr algn="r">
              <a:defRPr sz="1200"/>
            </a:lvl1pPr>
          </a:lstStyle>
          <a:p>
            <a:fld id="{E3AE5AFB-6172-412B-A6EB-3290CFC077EC}" type="datetimeFigureOut">
              <a:rPr lang="en-US" smtClean="0"/>
              <a:pPr/>
              <a:t>3/11/2015</a:t>
            </a:fld>
            <a:endParaRPr lang="en-US"/>
          </a:p>
        </p:txBody>
      </p:sp>
      <p:sp>
        <p:nvSpPr>
          <p:cNvPr id="4" name="Segnaposto piè di pagina 3"/>
          <p:cNvSpPr>
            <a:spLocks noGrp="1"/>
          </p:cNvSpPr>
          <p:nvPr>
            <p:ph type="ftr" sz="quarter" idx="2"/>
          </p:nvPr>
        </p:nvSpPr>
        <p:spPr>
          <a:xfrm>
            <a:off x="0" y="8913813"/>
            <a:ext cx="3067050" cy="469900"/>
          </a:xfrm>
          <a:prstGeom prst="rect">
            <a:avLst/>
          </a:prstGeom>
        </p:spPr>
        <p:txBody>
          <a:bodyPr vert="horz" lIns="91440" tIns="45720" rIns="91440" bIns="45720" rtlCol="0" anchor="b"/>
          <a:lstStyle>
            <a:lvl1pPr algn="l">
              <a:defRPr sz="1200"/>
            </a:lvl1pPr>
          </a:lstStyle>
          <a:p>
            <a:endParaRPr lang="en-US"/>
          </a:p>
        </p:txBody>
      </p:sp>
      <p:sp>
        <p:nvSpPr>
          <p:cNvPr id="5" name="Segnaposto numero diapositiva 4"/>
          <p:cNvSpPr>
            <a:spLocks noGrp="1"/>
          </p:cNvSpPr>
          <p:nvPr>
            <p:ph type="sldNum" sz="quarter" idx="3"/>
          </p:nvPr>
        </p:nvSpPr>
        <p:spPr>
          <a:xfrm>
            <a:off x="4008438" y="8913813"/>
            <a:ext cx="3067050" cy="469900"/>
          </a:xfrm>
          <a:prstGeom prst="rect">
            <a:avLst/>
          </a:prstGeom>
        </p:spPr>
        <p:txBody>
          <a:bodyPr vert="horz" lIns="91440" tIns="45720" rIns="91440" bIns="45720" rtlCol="0" anchor="b"/>
          <a:lstStyle>
            <a:lvl1pPr algn="r">
              <a:defRPr sz="1200"/>
            </a:lvl1pPr>
          </a:lstStyle>
          <a:p>
            <a:fld id="{A612ABED-EACF-4B58-BB70-80DC78B67D0C}" type="slidenum">
              <a:rPr lang="en-US" smtClean="0"/>
              <a:pPr/>
              <a:t>‹N›</a:t>
            </a:fld>
            <a:endParaRPr lang="en-US"/>
          </a:p>
        </p:txBody>
      </p:sp>
    </p:spTree>
    <p:extLst>
      <p:ext uri="{BB962C8B-B14F-4D97-AF65-F5344CB8AC3E}">
        <p14:creationId xmlns="" xmlns:p14="http://schemas.microsoft.com/office/powerpoint/2010/main" val="2368702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066733" cy="469265"/>
          </a:xfrm>
          <a:prstGeom prst="rect">
            <a:avLst/>
          </a:prstGeom>
        </p:spPr>
        <p:txBody>
          <a:bodyPr vert="horz" lIns="94064" tIns="47032" rIns="94064" bIns="47032" rtlCol="0"/>
          <a:lstStyle>
            <a:lvl1pPr algn="l">
              <a:defRPr sz="1200"/>
            </a:lvl1pPr>
          </a:lstStyle>
          <a:p>
            <a:endParaRPr lang="en-US"/>
          </a:p>
        </p:txBody>
      </p:sp>
      <p:sp>
        <p:nvSpPr>
          <p:cNvPr id="3" name="Segnaposto data 2"/>
          <p:cNvSpPr>
            <a:spLocks noGrp="1"/>
          </p:cNvSpPr>
          <p:nvPr>
            <p:ph type="dt" idx="1"/>
          </p:nvPr>
        </p:nvSpPr>
        <p:spPr>
          <a:xfrm>
            <a:off x="4008705" y="0"/>
            <a:ext cx="3066733" cy="469265"/>
          </a:xfrm>
          <a:prstGeom prst="rect">
            <a:avLst/>
          </a:prstGeom>
        </p:spPr>
        <p:txBody>
          <a:bodyPr vert="horz" lIns="94064" tIns="47032" rIns="94064" bIns="47032" rtlCol="0"/>
          <a:lstStyle>
            <a:lvl1pPr algn="r">
              <a:defRPr sz="1200"/>
            </a:lvl1pPr>
          </a:lstStyle>
          <a:p>
            <a:fld id="{693DBCD2-DDA6-4279-B68F-CFFA81FDE4DF}" type="datetimeFigureOut">
              <a:rPr lang="en-US" smtClean="0"/>
              <a:pPr/>
              <a:t>3/11/2015</a:t>
            </a:fld>
            <a:endParaRPr lang="en-US"/>
          </a:p>
        </p:txBody>
      </p:sp>
      <p:sp>
        <p:nvSpPr>
          <p:cNvPr id="4" name="Segnaposto immagine diapositiva 3"/>
          <p:cNvSpPr>
            <a:spLocks noGrp="1" noRot="1" noChangeAspect="1"/>
          </p:cNvSpPr>
          <p:nvPr>
            <p:ph type="sldImg" idx="2"/>
          </p:nvPr>
        </p:nvSpPr>
        <p:spPr>
          <a:xfrm>
            <a:off x="2008538" y="169863"/>
            <a:ext cx="3060000" cy="2295001"/>
          </a:xfrm>
          <a:prstGeom prst="rect">
            <a:avLst/>
          </a:prstGeom>
          <a:noFill/>
          <a:ln w="12700">
            <a:solidFill>
              <a:prstClr val="black"/>
            </a:solidFill>
          </a:ln>
        </p:spPr>
        <p:txBody>
          <a:bodyPr vert="horz" lIns="94064" tIns="47032" rIns="94064" bIns="47032" rtlCol="0" anchor="ctr"/>
          <a:lstStyle/>
          <a:p>
            <a:endParaRPr lang="en-US"/>
          </a:p>
        </p:txBody>
      </p:sp>
      <p:sp>
        <p:nvSpPr>
          <p:cNvPr id="5" name="Segnaposto note 4"/>
          <p:cNvSpPr>
            <a:spLocks noGrp="1"/>
          </p:cNvSpPr>
          <p:nvPr>
            <p:ph type="body" sz="quarter" idx="3"/>
          </p:nvPr>
        </p:nvSpPr>
        <p:spPr>
          <a:xfrm>
            <a:off x="209550" y="2514600"/>
            <a:ext cx="6686550" cy="6496050"/>
          </a:xfrm>
          <a:prstGeom prst="rect">
            <a:avLst/>
          </a:prstGeom>
        </p:spPr>
        <p:txBody>
          <a:bodyPr vert="horz" lIns="94064" tIns="47032" rIns="94064" bIns="47032" rtlCol="0"/>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en-US" dirty="0"/>
          </a:p>
        </p:txBody>
      </p:sp>
      <p:sp>
        <p:nvSpPr>
          <p:cNvPr id="6" name="Segnaposto piè di pagina 5"/>
          <p:cNvSpPr>
            <a:spLocks noGrp="1"/>
          </p:cNvSpPr>
          <p:nvPr>
            <p:ph type="ftr" sz="quarter" idx="4"/>
          </p:nvPr>
        </p:nvSpPr>
        <p:spPr>
          <a:xfrm>
            <a:off x="0" y="8914406"/>
            <a:ext cx="3066733" cy="469265"/>
          </a:xfrm>
          <a:prstGeom prst="rect">
            <a:avLst/>
          </a:prstGeom>
        </p:spPr>
        <p:txBody>
          <a:bodyPr vert="horz" lIns="94064" tIns="47032" rIns="94064" bIns="47032" rtlCol="0" anchor="b"/>
          <a:lstStyle>
            <a:lvl1pPr algn="l">
              <a:defRPr sz="1200"/>
            </a:lvl1pPr>
          </a:lstStyle>
          <a:p>
            <a:endParaRPr lang="en-US"/>
          </a:p>
        </p:txBody>
      </p:sp>
      <p:sp>
        <p:nvSpPr>
          <p:cNvPr id="7" name="Segnaposto numero diapositiva 6"/>
          <p:cNvSpPr>
            <a:spLocks noGrp="1"/>
          </p:cNvSpPr>
          <p:nvPr>
            <p:ph type="sldNum" sz="quarter" idx="5"/>
          </p:nvPr>
        </p:nvSpPr>
        <p:spPr>
          <a:xfrm>
            <a:off x="4008705" y="8914406"/>
            <a:ext cx="3066733" cy="469265"/>
          </a:xfrm>
          <a:prstGeom prst="rect">
            <a:avLst/>
          </a:prstGeom>
        </p:spPr>
        <p:txBody>
          <a:bodyPr vert="horz" lIns="94064" tIns="47032" rIns="94064" bIns="47032" rtlCol="0" anchor="b"/>
          <a:lstStyle>
            <a:lvl1pPr algn="r">
              <a:defRPr sz="1200"/>
            </a:lvl1pPr>
          </a:lstStyle>
          <a:p>
            <a:fld id="{8BF4ABD8-56F3-42F3-B18B-0F98D2EF0829}" type="slidenum">
              <a:rPr lang="en-US" smtClean="0"/>
              <a:pPr/>
              <a:t>‹N›</a:t>
            </a:fld>
            <a:endParaRPr lang="en-US"/>
          </a:p>
        </p:txBody>
      </p:sp>
    </p:spTree>
    <p:extLst>
      <p:ext uri="{BB962C8B-B14F-4D97-AF65-F5344CB8AC3E}">
        <p14:creationId xmlns="" xmlns:p14="http://schemas.microsoft.com/office/powerpoint/2010/main" val="2502235473"/>
      </p:ext>
    </p:extLst>
  </p:cSld>
  <p:clrMap bg1="lt1" tx1="dk1" bg2="lt2" tx2="dk2" accent1="accent1" accent2="accent2" accent3="accent3" accent4="accent4" accent5="accent5" accent6="accent6" hlink="hlink" folHlink="folHlink"/>
  <p:notesStyle>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000" kern="1200">
        <a:solidFill>
          <a:schemeClr val="tx1"/>
        </a:solidFill>
        <a:latin typeface="+mn-lt"/>
        <a:ea typeface="+mn-ea"/>
        <a:cs typeface="+mn-cs"/>
      </a:defRPr>
    </a:lvl2pPr>
    <a:lvl3pPr marL="914400" algn="l" defTabSz="914400" rtl="0" eaLnBrk="1" latinLnBrk="0" hangingPunct="1">
      <a:defRPr sz="1000" kern="1200">
        <a:solidFill>
          <a:schemeClr val="tx1"/>
        </a:solidFill>
        <a:latin typeface="+mn-lt"/>
        <a:ea typeface="+mn-ea"/>
        <a:cs typeface="+mn-cs"/>
      </a:defRPr>
    </a:lvl3pPr>
    <a:lvl4pPr marL="1371600" algn="l" defTabSz="914400" rtl="0" eaLnBrk="1" latinLnBrk="0" hangingPunct="1">
      <a:defRPr sz="1000" kern="1200">
        <a:solidFill>
          <a:schemeClr val="tx1"/>
        </a:solidFill>
        <a:latin typeface="+mn-lt"/>
        <a:ea typeface="+mn-ea"/>
        <a:cs typeface="+mn-cs"/>
      </a:defRPr>
    </a:lvl4pPr>
    <a:lvl5pPr marL="1828800" algn="l" defTabSz="914400" rtl="0" eaLnBrk="1" latinLnBrk="0" hangingPunct="1">
      <a:defRPr sz="10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2209800" y="169863"/>
            <a:ext cx="3060700" cy="2295525"/>
          </a:xfrm>
        </p:spPr>
      </p:sp>
      <p:sp>
        <p:nvSpPr>
          <p:cNvPr id="3" name="Segnaposto note 2"/>
          <p:cNvSpPr>
            <a:spLocks noGrp="1"/>
          </p:cNvSpPr>
          <p:nvPr>
            <p:ph type="body" idx="1"/>
          </p:nvPr>
        </p:nvSpPr>
        <p:spPr/>
        <p:txBody>
          <a:bodyPr/>
          <a:lstStyle/>
          <a:p>
            <a:endParaRPr lang="en-US" dirty="0"/>
          </a:p>
        </p:txBody>
      </p:sp>
      <p:sp>
        <p:nvSpPr>
          <p:cNvPr id="4" name="Segnaposto numero diapositiva 3"/>
          <p:cNvSpPr>
            <a:spLocks noGrp="1"/>
          </p:cNvSpPr>
          <p:nvPr>
            <p:ph type="sldNum" sz="quarter" idx="10"/>
          </p:nvPr>
        </p:nvSpPr>
        <p:spPr/>
        <p:txBody>
          <a:bodyPr/>
          <a:lstStyle/>
          <a:p>
            <a:fld id="{8BF4ABD8-56F3-42F3-B18B-0F98D2EF0829}" type="slidenum">
              <a:rPr lang="en-US" smtClean="0"/>
              <a:pPr/>
              <a:t>1</a:t>
            </a:fld>
            <a:endParaRPr lang="en-US"/>
          </a:p>
        </p:txBody>
      </p:sp>
    </p:spTree>
    <p:extLst>
      <p:ext uri="{BB962C8B-B14F-4D97-AF65-F5344CB8AC3E}">
        <p14:creationId xmlns="" xmlns:p14="http://schemas.microsoft.com/office/powerpoint/2010/main" val="40899719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2008188" y="169863"/>
            <a:ext cx="3060700" cy="2295525"/>
          </a:xfrm>
        </p:spPr>
      </p:sp>
      <p:sp>
        <p:nvSpPr>
          <p:cNvPr id="3" name="Segnaposto note 2"/>
          <p:cNvSpPr>
            <a:spLocks noGrp="1"/>
          </p:cNvSpPr>
          <p:nvPr>
            <p:ph type="body" idx="1"/>
          </p:nvPr>
        </p:nvSpPr>
        <p:spPr/>
        <p:txBody>
          <a:bodyPr/>
          <a:lstStyle/>
          <a:p>
            <a:r>
              <a:rPr lang="it-IT" dirty="0" smtClean="0"/>
              <a:t>Sono argomenti di cui non si occupa solo la scienza economica. Se ne occupano anche: i sociologi; gli aziendalisti; i giuristi; i sindacati; il governo; le istituzioni (locali, nazionali, internazionali); ecc.</a:t>
            </a:r>
          </a:p>
          <a:p>
            <a:endParaRPr lang="it-IT" dirty="0" smtClean="0"/>
          </a:p>
          <a:p>
            <a:endParaRPr lang="it-IT" dirty="0" smtClean="0"/>
          </a:p>
          <a:p>
            <a:endParaRPr lang="it-IT" dirty="0" smtClean="0"/>
          </a:p>
          <a:p>
            <a:endParaRPr lang="en-GB" dirty="0"/>
          </a:p>
        </p:txBody>
      </p:sp>
      <p:sp>
        <p:nvSpPr>
          <p:cNvPr id="4" name="Segnaposto numero diapositiva 3"/>
          <p:cNvSpPr>
            <a:spLocks noGrp="1"/>
          </p:cNvSpPr>
          <p:nvPr>
            <p:ph type="sldNum" sz="quarter" idx="10"/>
          </p:nvPr>
        </p:nvSpPr>
        <p:spPr/>
        <p:txBody>
          <a:bodyPr/>
          <a:lstStyle/>
          <a:p>
            <a:fld id="{8BF4ABD8-56F3-42F3-B18B-0F98D2EF0829}" type="slidenum">
              <a:rPr lang="en-US" smtClean="0"/>
              <a:pPr/>
              <a:t>2</a:t>
            </a:fld>
            <a:endParaRPr lang="en-US"/>
          </a:p>
        </p:txBody>
      </p:sp>
    </p:spTree>
    <p:extLst>
      <p:ext uri="{BB962C8B-B14F-4D97-AF65-F5344CB8AC3E}">
        <p14:creationId xmlns="" xmlns:p14="http://schemas.microsoft.com/office/powerpoint/2010/main" val="28445121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2008188" y="207963"/>
            <a:ext cx="3060700" cy="2295525"/>
          </a:xfrm>
        </p:spPr>
      </p:sp>
      <p:sp>
        <p:nvSpPr>
          <p:cNvPr id="3" name="Segnaposto note 2"/>
          <p:cNvSpPr>
            <a:spLocks noGrp="1"/>
          </p:cNvSpPr>
          <p:nvPr>
            <p:ph type="body" idx="1"/>
          </p:nvPr>
        </p:nvSpPr>
        <p:spPr>
          <a:xfrm>
            <a:off x="209550" y="2527300"/>
            <a:ext cx="6686550" cy="6483350"/>
          </a:xfrm>
        </p:spPr>
        <p:txBody>
          <a:bodyPr>
            <a:normAutofit/>
          </a:bodyPr>
          <a:lstStyle/>
          <a:p>
            <a:pPr algn="just"/>
            <a:r>
              <a:rPr lang="it-IT" sz="1000" dirty="0" smtClean="0"/>
              <a:t>Il termine economia deriva dal greco «</a:t>
            </a:r>
            <a:r>
              <a:rPr lang="it-IT" sz="1000" dirty="0" err="1" smtClean="0"/>
              <a:t>oikonomía</a:t>
            </a:r>
            <a:r>
              <a:rPr lang="it-IT" sz="1000" dirty="0" smtClean="0"/>
              <a:t>» che significa amministrazione della casa. </a:t>
            </a:r>
          </a:p>
          <a:p>
            <a:pPr algn="just"/>
            <a:r>
              <a:rPr lang="it-IT" sz="1000" dirty="0" smtClean="0"/>
              <a:t>Nell'antichità infatti la parola «economia» era utilizzata prevalentemente nel senso stretto di amministrazione dei beni di famiglia. L’economia è dunque la scienza che studia come una società, composta da molte case, gestisca o possa gestire le proprie risorse. </a:t>
            </a:r>
          </a:p>
          <a:p>
            <a:pPr algn="just"/>
            <a:r>
              <a:rPr lang="it-IT" sz="1000" dirty="0" smtClean="0"/>
              <a:t>La gestione delle risorse è un compito difficile e complicato quando le stesse sono scarse ovvero insufficienti a soddisfare totalmente i bisogni di tutti i componenti della società. </a:t>
            </a:r>
          </a:p>
          <a:p>
            <a:pPr algn="just"/>
            <a:r>
              <a:rPr lang="it-IT" sz="1000" dirty="0" smtClean="0"/>
              <a:t>Una risorsa è definita scarsa quando:</a:t>
            </a:r>
          </a:p>
          <a:p>
            <a:pPr marL="171450" indent="-171450" algn="just">
              <a:buFont typeface="Arial" panose="020B0604020202020204" pitchFamily="34" charset="0"/>
              <a:buChar char="•"/>
            </a:pPr>
            <a:r>
              <a:rPr lang="it-IT" sz="1000" dirty="0" smtClean="0"/>
              <a:t>qualcuno la vuole, perché gli serve, la desidera, gli è utile</a:t>
            </a:r>
          </a:p>
          <a:p>
            <a:pPr marL="171450" indent="-171450" algn="just">
              <a:buFont typeface="Arial" panose="020B0604020202020204" pitchFamily="34" charset="0"/>
              <a:buChar char="•"/>
            </a:pPr>
            <a:r>
              <a:rPr lang="it-IT" sz="1000" dirty="0" smtClean="0"/>
              <a:t>non ce ne è abbastanza per tutti</a:t>
            </a:r>
          </a:p>
          <a:p>
            <a:pPr algn="just"/>
            <a:r>
              <a:rPr lang="it-IT" sz="1000" dirty="0" smtClean="0"/>
              <a:t>In altre parole, una cosa è scarsa, ed è perciò un bene economico, quando non è disponibile in quantità sufficiente rispetto al fabbisogno, o alla richiesta. </a:t>
            </a:r>
          </a:p>
          <a:p>
            <a:pPr algn="just"/>
            <a:r>
              <a:rPr lang="it-IT" sz="1000" dirty="0" smtClean="0"/>
              <a:t>La scarsità è una proprietà relativa. Essa non coincide né con l'utilità né con la rarità: per esempio, vi sono cose utili, ma disponibili in quantità sufficiente per tutti coloro che vogliono servirsene, e perciò non scarse; e vi sono cose rare, ma così poco utilizzate da non lasciare nessuno senza, e perciò ancora una volta non scarse.</a:t>
            </a:r>
          </a:p>
          <a:p>
            <a:pPr algn="just"/>
            <a:endParaRPr lang="it-IT" sz="1000" dirty="0" smtClean="0"/>
          </a:p>
          <a:p>
            <a:pPr algn="just"/>
            <a:r>
              <a:rPr lang="it-IT" sz="1000" dirty="0" smtClean="0"/>
              <a:t>Le cose scarse suscitano immediatamente un interesse economico:</a:t>
            </a:r>
          </a:p>
          <a:p>
            <a:pPr marL="171450" indent="-171450" algn="just">
              <a:buFont typeface="Arial" panose="020B0604020202020204" pitchFamily="34" charset="0"/>
              <a:buChar char="•"/>
            </a:pPr>
            <a:r>
              <a:rPr lang="it-IT" sz="1000" dirty="0" smtClean="0"/>
              <a:t>ha senso appropriarsene;</a:t>
            </a:r>
          </a:p>
          <a:p>
            <a:pPr marL="171450" indent="-171450" algn="just">
              <a:buFont typeface="Arial" panose="020B0604020202020204" pitchFamily="34" charset="0"/>
              <a:buChar char="•"/>
            </a:pPr>
            <a:r>
              <a:rPr lang="it-IT" sz="1000" dirty="0" smtClean="0"/>
              <a:t>ha senso pagare per averle, ossia comprarle;</a:t>
            </a:r>
          </a:p>
          <a:p>
            <a:pPr marL="171450" indent="-171450" algn="just">
              <a:buFont typeface="Arial" panose="020B0604020202020204" pitchFamily="34" charset="0"/>
              <a:buChar char="•"/>
            </a:pPr>
            <a:r>
              <a:rPr lang="it-IT" sz="1000" dirty="0" smtClean="0"/>
              <a:t>ha senso (ove possibile) produrle, e venderle.</a:t>
            </a:r>
          </a:p>
          <a:p>
            <a:pPr algn="just"/>
            <a:endParaRPr lang="it-IT" sz="1000" dirty="0" smtClean="0"/>
          </a:p>
          <a:p>
            <a:pPr algn="just"/>
            <a:endParaRPr lang="it-IT" sz="1000" dirty="0" smtClean="0"/>
          </a:p>
          <a:p>
            <a:pPr algn="just"/>
            <a:r>
              <a:rPr lang="it-IT" sz="1000" dirty="0" smtClean="0"/>
              <a:t>La scienza economica non si occupa della gestione delle risorse abbondanti (per esempio dell’aria), per il semplice fatto che non vi è nulla da gestire, in quanto ciascuno dispone di tutta la risorsa (l’aria) che desidera. </a:t>
            </a:r>
          </a:p>
          <a:p>
            <a:pPr algn="just"/>
            <a:endParaRPr lang="it-IT" sz="1000" dirty="0" smtClean="0"/>
          </a:p>
          <a:p>
            <a:pPr algn="just"/>
            <a:endParaRPr lang="it-IT" sz="1000" dirty="0" smtClean="0"/>
          </a:p>
        </p:txBody>
      </p:sp>
      <p:sp>
        <p:nvSpPr>
          <p:cNvPr id="4" name="Segnaposto numero diapositiva 3"/>
          <p:cNvSpPr>
            <a:spLocks noGrp="1"/>
          </p:cNvSpPr>
          <p:nvPr>
            <p:ph type="sldNum" sz="quarter" idx="10"/>
          </p:nvPr>
        </p:nvSpPr>
        <p:spPr/>
        <p:txBody>
          <a:bodyPr/>
          <a:lstStyle/>
          <a:p>
            <a:fld id="{8BF4ABD8-56F3-42F3-B18B-0F98D2EF0829}"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2008188" y="169863"/>
            <a:ext cx="3060700" cy="2295525"/>
          </a:xfrm>
        </p:spPr>
      </p:sp>
      <p:sp>
        <p:nvSpPr>
          <p:cNvPr id="3" name="Segnaposto note 2"/>
          <p:cNvSpPr>
            <a:spLocks noGrp="1"/>
          </p:cNvSpPr>
          <p:nvPr>
            <p:ph type="body" idx="1"/>
          </p:nvPr>
        </p:nvSpPr>
        <p:spPr/>
        <p:txBody>
          <a:bodyPr/>
          <a:lstStyle/>
          <a:p>
            <a:endParaRPr lang="it-IT" dirty="0" smtClean="0"/>
          </a:p>
          <a:p>
            <a:r>
              <a:rPr lang="it-IT" dirty="0" smtClean="0"/>
              <a:t>A causa della scarsità relativa delle risorse, il comportamento economico consiste in un processo di scelta finalizzato ad ottenere il massimo beneficio minimizzando l’uso delle risorse limitate. Dove c'è scarsità, dove ci sono mezzi suscettibili di diversi usi ma insufficienti a soddisfarli tutti, lì ci sono problemi di scelta.</a:t>
            </a:r>
          </a:p>
          <a:p>
            <a:r>
              <a:rPr lang="it-IT" dirty="0" smtClean="0"/>
              <a:t>Il consumatore deve decidere come spendere il suo stipendio, quali beni acquistare, quanto risparmiare, se fare straordinari per accrescere il suo reddito (spendendo parte di quell'altra risorsa di cui dispone, ossia il suo tempo), ecc.</a:t>
            </a:r>
          </a:p>
          <a:p>
            <a:r>
              <a:rPr lang="it-IT" dirty="0" smtClean="0"/>
              <a:t>Il risparmiatore deve decidere come investire i propri risparmi, se acquistare buoni del tesoro o azioni, se acquistare terreni o abitazioni, ecc. </a:t>
            </a:r>
          </a:p>
          <a:p>
            <a:r>
              <a:rPr lang="it-IT" dirty="0" smtClean="0"/>
              <a:t>L'impresa deve decidere cosa produrre, in quali quantità, con quali tecniche; deve decidere se assumere o licenziare; se accrescere la propria attività o uscire dal mercato, ecc. </a:t>
            </a:r>
          </a:p>
          <a:p>
            <a:r>
              <a:rPr lang="it-IT" dirty="0" smtClean="0"/>
              <a:t>Lo Stato deve decidere se aumentare o ridurre le tasse pagate dai cittadini; se, quanto e come indebitarsi; deve decidere come spendere le risorse così ottenute; se aumentare o ridurre le pensioni o le spese militari, ecc. </a:t>
            </a:r>
          </a:p>
          <a:p>
            <a:endParaRPr lang="it-IT" dirty="0" smtClean="0"/>
          </a:p>
          <a:p>
            <a:r>
              <a:rPr lang="it-IT" dirty="0" smtClean="0"/>
              <a:t>Dove c'è scarsità ci sono anche problemi di coordinamento. In genere i soggetti economici sono numerosi, e le scelte di ciascuno non influenzano soltanto i suoi obiettivi (il suo benessere, il suo profitto, ecc.). Di solito le scelte di un soggetto si ripercuotono anche sugli altri.</a:t>
            </a:r>
          </a:p>
          <a:p>
            <a:endParaRPr lang="en-GB" dirty="0"/>
          </a:p>
        </p:txBody>
      </p:sp>
      <p:sp>
        <p:nvSpPr>
          <p:cNvPr id="4" name="Segnaposto numero diapositiva 3"/>
          <p:cNvSpPr>
            <a:spLocks noGrp="1"/>
          </p:cNvSpPr>
          <p:nvPr>
            <p:ph type="sldNum" sz="quarter" idx="10"/>
          </p:nvPr>
        </p:nvSpPr>
        <p:spPr/>
        <p:txBody>
          <a:bodyPr/>
          <a:lstStyle/>
          <a:p>
            <a:fld id="{8BF4ABD8-56F3-42F3-B18B-0F98D2EF0829}" type="slidenum">
              <a:rPr lang="en-US" smtClean="0"/>
              <a:pPr/>
              <a:t>4</a:t>
            </a:fld>
            <a:endParaRPr lang="en-US"/>
          </a:p>
        </p:txBody>
      </p:sp>
    </p:spTree>
    <p:extLst>
      <p:ext uri="{BB962C8B-B14F-4D97-AF65-F5344CB8AC3E}">
        <p14:creationId xmlns="" xmlns:p14="http://schemas.microsoft.com/office/powerpoint/2010/main" val="39924453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2008188" y="209550"/>
            <a:ext cx="3060700" cy="2295525"/>
          </a:xfrm>
        </p:spPr>
      </p:sp>
      <p:sp>
        <p:nvSpPr>
          <p:cNvPr id="3" name="Segnaposto note 2"/>
          <p:cNvSpPr>
            <a:spLocks noGrp="1"/>
          </p:cNvSpPr>
          <p:nvPr>
            <p:ph type="body" idx="1"/>
          </p:nvPr>
        </p:nvSpPr>
        <p:spPr/>
        <p:txBody>
          <a:bodyPr/>
          <a:lstStyle/>
          <a:p>
            <a:pPr algn="just"/>
            <a:r>
              <a:rPr lang="it-IT" sz="1000" dirty="0" smtClean="0"/>
              <a:t>Esistono «quattro caratteri fondamentali» del comportamento umano che segnerebbero il confine del campo di interesse dell'economista: «Gli scopi sono molteplici; il tempo e i mezzi per conseguirli sono limitati e sono capaci di usi alternativi; nello stesso tempo, gli scopi hanno diversa importanza...Ora, la molteplicità degli scopi non ha in sé un necessario interesse per l'economista...Né la solo limitazione dei mezzi è per sé sufficiente a dare origine a fenomeni economici... Né, ancora, l'applicabilità alternativa di mezzi scarsi è condizione sufficiente ... Ma quando il tempo e i mezzi per conseguire gli scopi sono limitati e sono suscettibili di applicazione alternativa, e gli scopi possono essere distinti in ordine d'importanza, allora la condotta assume necessariamente la forma di una scelta...ha un aspetto economico»</a:t>
            </a:r>
          </a:p>
          <a:p>
            <a:pPr algn="just"/>
            <a:endParaRPr lang="it-IT" sz="1000" dirty="0" smtClean="0"/>
          </a:p>
          <a:p>
            <a:pPr algn="just"/>
            <a:r>
              <a:rPr lang="it-IT" sz="1000" dirty="0" smtClean="0"/>
              <a:t>L’obiettivo dell’economia,</a:t>
            </a:r>
            <a:r>
              <a:rPr lang="it-IT" sz="1000" baseline="0" dirty="0" smtClean="0"/>
              <a:t> in quanto scienza, </a:t>
            </a:r>
            <a:r>
              <a:rPr lang="it-IT" sz="1000" dirty="0" smtClean="0"/>
              <a:t>è quello di </a:t>
            </a:r>
            <a:r>
              <a:rPr lang="it-IT" sz="1000" u="sng" dirty="0" smtClean="0"/>
              <a:t>fornire</a:t>
            </a:r>
            <a:r>
              <a:rPr lang="it-IT" sz="1000" u="sng" baseline="0" dirty="0" smtClean="0"/>
              <a:t> uno schema di interpretazione della realtà</a:t>
            </a:r>
            <a:r>
              <a:rPr lang="it-IT" sz="1000" baseline="0" dirty="0" smtClean="0"/>
              <a:t>. </a:t>
            </a:r>
          </a:p>
          <a:p>
            <a:pPr marL="171450" indent="-171450" algn="just">
              <a:buFont typeface="Arial" pitchFamily="34" charset="0"/>
              <a:buChar char="•"/>
            </a:pPr>
            <a:r>
              <a:rPr lang="it-IT" sz="1000" baseline="0" dirty="0" smtClean="0"/>
              <a:t>Quando si fanno discorsi previsionali o attesi, si parlerà di stato dei fatti ex-ante e si dovrà tenere conto che, in generale, lo stato reale differirà comunque da quello atteso o previsto. </a:t>
            </a:r>
          </a:p>
          <a:p>
            <a:pPr marL="171450" indent="-171450" algn="just">
              <a:buFont typeface="Arial" pitchFamily="34" charset="0"/>
              <a:buChar char="•"/>
            </a:pPr>
            <a:r>
              <a:rPr lang="it-IT" sz="1000" baseline="0" dirty="0" smtClean="0"/>
              <a:t>Quando invece si fa riferimento a risultati finali registrati, cioè a dati certi in quanto storicamente verificatisi, allora si avrà uno stato dei fatti ex-post.</a:t>
            </a:r>
          </a:p>
          <a:p>
            <a:pPr algn="just"/>
            <a:endParaRPr lang="it-IT" sz="1000" baseline="0" dirty="0" smtClean="0"/>
          </a:p>
          <a:p>
            <a:pPr algn="just"/>
            <a:r>
              <a:rPr lang="it-IT" sz="1000" baseline="0" dirty="0" smtClean="0"/>
              <a:t>La ricerca scientifica è un processo creativo di scoperta che si sviluppa secondo un itinerario prefissato e secondo procedure prestabilite che si sono consolidate all’interno della comunità scientifica. Esiste un percorso “tipico” della ricerca sociale che parte dalla teoria, attraversa le fasi si raccolta e analisi dei dati e ritorna alla teoria attraverso cinque fasi:</a:t>
            </a:r>
          </a:p>
          <a:p>
            <a:pPr marL="171450" indent="-171450" algn="just">
              <a:buFont typeface="Arial" panose="020B0604020202020204" pitchFamily="34" charset="0"/>
              <a:buChar char="•"/>
            </a:pPr>
            <a:r>
              <a:rPr lang="it-IT" sz="1000" baseline="0" dirty="0" smtClean="0"/>
              <a:t>La prima fase è quella della teoria, la seconda quella delle ipotesi, legate tra di loro attraverso il </a:t>
            </a:r>
            <a:r>
              <a:rPr lang="it-IT" sz="1000" u="sng" baseline="0" dirty="0" smtClean="0"/>
              <a:t>processo della deduzione</a:t>
            </a:r>
            <a:r>
              <a:rPr lang="it-IT" sz="1000" baseline="0" dirty="0" smtClean="0"/>
              <a:t>. La teoria è generale mentre l’ipotesi ne rappresenta un’articolazione specifica.</a:t>
            </a:r>
          </a:p>
          <a:p>
            <a:pPr marL="171450" indent="-171450" algn="just">
              <a:buFont typeface="Arial" panose="020B0604020202020204" pitchFamily="34" charset="0"/>
              <a:buChar char="•"/>
            </a:pPr>
            <a:r>
              <a:rPr lang="it-IT" sz="1000" baseline="0" dirty="0" smtClean="0"/>
              <a:t>La terza fase è quella della raccolta dei dati, a cui si arriva attraverso la trasformazione delle ipotesi in affermazioni empiricamente osservabili. </a:t>
            </a:r>
          </a:p>
          <a:p>
            <a:pPr marL="171450" indent="-171450" algn="just">
              <a:buFont typeface="Arial" panose="020B0604020202020204" pitchFamily="34" charset="0"/>
              <a:buChar char="•"/>
            </a:pPr>
            <a:r>
              <a:rPr lang="it-IT" sz="1000" baseline="0" dirty="0" smtClean="0"/>
              <a:t>La quarta fase è quella dell’analisi dei dati. </a:t>
            </a:r>
          </a:p>
          <a:p>
            <a:pPr marL="171450" indent="-171450" algn="just">
              <a:buFont typeface="Arial" panose="020B0604020202020204" pitchFamily="34" charset="0"/>
              <a:buChar char="•"/>
            </a:pPr>
            <a:r>
              <a:rPr lang="it-IT" sz="1000" baseline="0" dirty="0" smtClean="0"/>
              <a:t>La quinta fase è quella della rappresentazione dei risultati, a cui si arriva tramite un processo di interpretazione delle analisi</a:t>
            </a:r>
          </a:p>
          <a:p>
            <a:pPr marL="171450" indent="-171450" algn="just">
              <a:buFont typeface="Arial" panose="020B0604020202020204" pitchFamily="34" charset="0"/>
              <a:buChar char="•"/>
            </a:pPr>
            <a:r>
              <a:rPr lang="it-IT" sz="1000" baseline="0" dirty="0" smtClean="0"/>
              <a:t>statistiche condotte nella fase precedente. Infine il ricercatore ritorna alla teoria iniziale tramite un </a:t>
            </a:r>
            <a:r>
              <a:rPr lang="it-IT" sz="1000" u="sng" baseline="0" dirty="0" smtClean="0"/>
              <a:t>processo di induzione</a:t>
            </a:r>
            <a:r>
              <a:rPr lang="it-IT" sz="1000" baseline="0" dirty="0" smtClean="0"/>
              <a:t>, che confronta i risultati ottenuti con la teoria precedente.</a:t>
            </a:r>
          </a:p>
          <a:p>
            <a:pPr algn="just"/>
            <a:endParaRPr lang="it-IT" sz="1000" baseline="0" dirty="0" smtClean="0"/>
          </a:p>
        </p:txBody>
      </p:sp>
      <p:sp>
        <p:nvSpPr>
          <p:cNvPr id="4" name="Segnaposto numero diapositiva 3"/>
          <p:cNvSpPr>
            <a:spLocks noGrp="1"/>
          </p:cNvSpPr>
          <p:nvPr>
            <p:ph type="sldNum" sz="quarter" idx="10"/>
          </p:nvPr>
        </p:nvSpPr>
        <p:spPr/>
        <p:txBody>
          <a:bodyPr/>
          <a:lstStyle/>
          <a:p>
            <a:fld id="{8BF4ABD8-56F3-42F3-B18B-0F98D2EF0829}" type="slidenum">
              <a:rPr lang="en-US" smtClean="0"/>
              <a:pPr/>
              <a:t>5</a:t>
            </a:fld>
            <a:endParaRPr lang="en-US"/>
          </a:p>
        </p:txBody>
      </p:sp>
    </p:spTree>
    <p:extLst>
      <p:ext uri="{BB962C8B-B14F-4D97-AF65-F5344CB8AC3E}">
        <p14:creationId xmlns="" xmlns:p14="http://schemas.microsoft.com/office/powerpoint/2010/main" val="14756050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2008188" y="209550"/>
            <a:ext cx="3060700" cy="2295525"/>
          </a:xfrm>
        </p:spPr>
      </p:sp>
      <p:sp>
        <p:nvSpPr>
          <p:cNvPr id="3" name="Segnaposto note 2"/>
          <p:cNvSpPr>
            <a:spLocks noGrp="1"/>
          </p:cNvSpPr>
          <p:nvPr>
            <p:ph type="body" idx="1"/>
          </p:nvPr>
        </p:nvSpPr>
        <p:spPr/>
        <p:txBody>
          <a:bodyPr/>
          <a:lstStyle/>
          <a:p>
            <a:pPr marL="13121" lvl="0" indent="0" algn="just">
              <a:buNone/>
            </a:pPr>
            <a:r>
              <a:rPr lang="it-IT" sz="1000" u="sng" baseline="0" dirty="0" smtClean="0"/>
              <a:t>Il paradigma è invece una prospettiva teorica che è condivisa e riconosciuta dagli scienziati, è fondata su acquisizioni precedenti e indirizza la ricerca riguardo alla scelta dei fatti rilevanti da studiare, alla formulazione delle ipotesi e ai metodi e tecniche di ricerca necessari</a:t>
            </a:r>
            <a:r>
              <a:rPr lang="it-IT" sz="1000" baseline="0" dirty="0" smtClean="0"/>
              <a:t>. Senza un paradigma una scienza non ha orientamenti né criteri di scelta, perché tutti i criteri, i problemi e le tecniche diventano ugualmente rilevanti. </a:t>
            </a:r>
          </a:p>
          <a:p>
            <a:pPr marL="13121" lvl="0" indent="0" algn="just">
              <a:buNone/>
            </a:pPr>
            <a:r>
              <a:rPr lang="it-IT" sz="1000" baseline="0" dirty="0" smtClean="0"/>
              <a:t>Il paradigma è una guida e fornisce agli scienziati un modello e le indicazioni per costruirlo. Con il paradigma lo scienziato acquisisce contemporaneamente teorie, metodi e criteri. Il paradigma è qualcosa di più ampio di una teoria, è una visione del mondo, una finestra mentale, una griglia di lettura che precede l’elaborazione teorica. La scienza normale corrisponde a quei periodi in cui esiste all’interno di una disciplina un paradigma condiviso dagli scienziati (esempi: tra gli anni ’40 e ’50 ha prevalso il concetto di sistema e la teoria funzionalista di T. Parsons. Egli rielabora il pensiero degli europei e crea una teoria basata sul sistema e sul consenso. A questo paradigma viene contrapposto quello di </a:t>
            </a:r>
            <a:r>
              <a:rPr lang="it-IT" sz="1000" baseline="0" dirty="0" err="1" smtClean="0"/>
              <a:t>Marx</a:t>
            </a:r>
            <a:r>
              <a:rPr lang="it-IT" sz="1000" baseline="0" dirty="0" smtClean="0"/>
              <a:t>, basato sul conflitto sociale)</a:t>
            </a:r>
          </a:p>
          <a:p>
            <a:endParaRPr lang="en-US" sz="1000" dirty="0"/>
          </a:p>
        </p:txBody>
      </p:sp>
      <p:sp>
        <p:nvSpPr>
          <p:cNvPr id="4" name="Segnaposto numero diapositiva 3"/>
          <p:cNvSpPr>
            <a:spLocks noGrp="1"/>
          </p:cNvSpPr>
          <p:nvPr>
            <p:ph type="sldNum" sz="quarter" idx="10"/>
          </p:nvPr>
        </p:nvSpPr>
        <p:spPr/>
        <p:txBody>
          <a:bodyPr/>
          <a:lstStyle/>
          <a:p>
            <a:fld id="{8BF4ABD8-56F3-42F3-B18B-0F98D2EF0829}" type="slidenum">
              <a:rPr lang="en-US" smtClean="0"/>
              <a:pPr/>
              <a:t>6</a:t>
            </a:fld>
            <a:endParaRPr lang="en-US"/>
          </a:p>
        </p:txBody>
      </p:sp>
    </p:spTree>
    <p:extLst>
      <p:ext uri="{BB962C8B-B14F-4D97-AF65-F5344CB8AC3E}">
        <p14:creationId xmlns="" xmlns:p14="http://schemas.microsoft.com/office/powerpoint/2010/main" val="13696541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2008538" y="210204"/>
            <a:ext cx="3060000" cy="2294999"/>
          </a:xfrm>
        </p:spPr>
      </p:sp>
      <p:sp>
        <p:nvSpPr>
          <p:cNvPr id="3" name="Segnaposto note 2"/>
          <p:cNvSpPr>
            <a:spLocks noGrp="1"/>
          </p:cNvSpPr>
          <p:nvPr>
            <p:ph type="body" idx="1"/>
          </p:nvPr>
        </p:nvSpPr>
        <p:spPr/>
        <p:txBody>
          <a:bodyPr/>
          <a:lstStyle/>
          <a:p>
            <a:pPr algn="just"/>
            <a:r>
              <a:rPr lang="it-IT" u="sng" dirty="0" smtClean="0"/>
              <a:t>L’economia è una scienza umana e sociale</a:t>
            </a:r>
            <a:r>
              <a:rPr lang="it-IT" dirty="0" smtClean="0"/>
              <a:t>, e gli studiosi che se ne occuparono giungendo alla formulazione di leggi e teorie, lo fecero sotto l’</a:t>
            </a:r>
            <a:r>
              <a:rPr lang="it-IT" u="sng" dirty="0" smtClean="0"/>
              <a:t>influsso della cultura e dei costumi </a:t>
            </a:r>
            <a:r>
              <a:rPr lang="it-IT" dirty="0" smtClean="0"/>
              <a:t>dei loro tempi, nei quali, ad esempio, erano del tutto normali fatti oggi inaccettabili, quali la schiavitù, la servitù della gleba, lo sfruttamento minorile, le condizioni penose del lavoro nelle navi, nelle miniere e nelle fabbriche.</a:t>
            </a:r>
          </a:p>
          <a:p>
            <a:pPr algn="just"/>
            <a:r>
              <a:rPr lang="it-IT" dirty="0" smtClean="0"/>
              <a:t>Lo studio, dunque, del «genere umano negli affari della vita», si è concentrato di volta in volta, a seconda dei Paesi e dei periodi considerati, su vari aspetti al momento prioritari e suscettibili di attenzione.</a:t>
            </a:r>
          </a:p>
          <a:p>
            <a:pPr algn="just"/>
            <a:endParaRPr lang="it-IT" dirty="0" smtClean="0"/>
          </a:p>
        </p:txBody>
      </p:sp>
      <p:sp>
        <p:nvSpPr>
          <p:cNvPr id="4" name="Segnaposto numero diapositiva 3"/>
          <p:cNvSpPr>
            <a:spLocks noGrp="1"/>
          </p:cNvSpPr>
          <p:nvPr>
            <p:ph type="sldNum" sz="quarter" idx="10"/>
          </p:nvPr>
        </p:nvSpPr>
        <p:spPr/>
        <p:txBody>
          <a:bodyPr/>
          <a:lstStyle/>
          <a:p>
            <a:fld id="{8BF4ABD8-56F3-42F3-B18B-0F98D2EF0829}" type="slidenum">
              <a:rPr lang="en-US" smtClean="0"/>
              <a:pPr/>
              <a:t>7</a:t>
            </a:fld>
            <a:endParaRPr lang="en-US"/>
          </a:p>
        </p:txBody>
      </p:sp>
    </p:spTree>
    <p:extLst>
      <p:ext uri="{BB962C8B-B14F-4D97-AF65-F5344CB8AC3E}">
        <p14:creationId xmlns="" xmlns:p14="http://schemas.microsoft.com/office/powerpoint/2010/main" val="14756050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sp>
        <p:nvSpPr>
          <p:cNvPr id="7" name="Rettangolo 6"/>
          <p:cNvSpPr/>
          <p:nvPr userDrawn="1"/>
        </p:nvSpPr>
        <p:spPr>
          <a:xfrm>
            <a:off x="0" y="764704"/>
            <a:ext cx="7812360" cy="1237552"/>
          </a:xfrm>
          <a:prstGeom prst="rect">
            <a:avLst/>
          </a:prstGeom>
          <a:solidFill>
            <a:srgbClr val="800000"/>
          </a:solidFill>
        </p:spPr>
        <p:style>
          <a:lnRef idx="0">
            <a:schemeClr val="accent5"/>
          </a:lnRef>
          <a:fillRef idx="3">
            <a:schemeClr val="accent5"/>
          </a:fillRef>
          <a:effectRef idx="3">
            <a:schemeClr val="accent5"/>
          </a:effectRef>
          <a:fontRef idx="minor">
            <a:schemeClr val="lt1"/>
          </a:fontRef>
        </p:style>
        <p:txBody>
          <a:bodyPr rtlCol="0" anchor="ctr"/>
          <a:lstStyle/>
          <a:p>
            <a:pPr algn="ctr"/>
            <a:r>
              <a:rPr lang="it-IT" sz="3600" b="1" dirty="0" smtClean="0"/>
              <a:t>Economia Applicata all’Ingegneria </a:t>
            </a:r>
            <a:endParaRPr lang="en-US" sz="3600" b="1" dirty="0"/>
          </a:p>
        </p:txBody>
      </p:sp>
      <p:sp>
        <p:nvSpPr>
          <p:cNvPr id="3" name="Sottotitolo 2"/>
          <p:cNvSpPr>
            <a:spLocks noGrp="1"/>
          </p:cNvSpPr>
          <p:nvPr>
            <p:ph type="subTitle" idx="1"/>
          </p:nvPr>
        </p:nvSpPr>
        <p:spPr>
          <a:xfrm>
            <a:off x="1691680" y="2492896"/>
            <a:ext cx="5760640" cy="1440160"/>
          </a:xfrm>
        </p:spPr>
        <p:txBody>
          <a:bodyPr>
            <a:normAutofit/>
          </a:bodyPr>
          <a:lstStyle>
            <a:lvl1pPr marL="0" indent="0" algn="ctr">
              <a:buNone/>
              <a:defRPr sz="2400" b="1">
                <a:solidFill>
                  <a:srgbClr val="8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dirty="0" smtClean="0"/>
              <a:t>Fare clic per modificare lo stile del sottotitolo dello schema</a:t>
            </a:r>
            <a:endParaRPr lang="en-US" dirty="0"/>
          </a:p>
        </p:txBody>
      </p:sp>
      <p:sp>
        <p:nvSpPr>
          <p:cNvPr id="8" name="Sottotitolo 2"/>
          <p:cNvSpPr txBox="1">
            <a:spLocks/>
          </p:cNvSpPr>
          <p:nvPr userDrawn="1"/>
        </p:nvSpPr>
        <p:spPr>
          <a:xfrm>
            <a:off x="4499992" y="4509120"/>
            <a:ext cx="4392488" cy="2016224"/>
          </a:xfrm>
          <a:prstGeom prst="rect">
            <a:avLst/>
          </a:prstGeom>
        </p:spPr>
        <p:txBody>
          <a:bodyPr vert="horz" lIns="91440" tIns="45720" rIns="91440" bIns="45720" rtlCol="0">
            <a:normAutofit/>
          </a:bodyPr>
          <a:lstStyle>
            <a:lvl1pPr marL="0" indent="0" algn="l" defTabSz="914400" rtl="0" eaLnBrk="1" latinLnBrk="0" hangingPunct="1">
              <a:spcBef>
                <a:spcPct val="20000"/>
              </a:spcBef>
              <a:buFont typeface="Arial" pitchFamily="34" charset="0"/>
              <a:buNone/>
              <a:defRPr sz="2400" b="1" kern="1200">
                <a:solidFill>
                  <a:schemeClr val="bg2">
                    <a:lumMod val="50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r"/>
            <a:r>
              <a:rPr lang="it-IT" sz="1800" b="0" dirty="0" err="1" smtClean="0">
                <a:solidFill>
                  <a:schemeClr val="tx1"/>
                </a:solidFill>
              </a:rPr>
              <a:t>a.a</a:t>
            </a:r>
            <a:r>
              <a:rPr lang="it-IT" sz="1800" b="0" baseline="0" dirty="0" err="1" smtClean="0">
                <a:solidFill>
                  <a:schemeClr val="tx1"/>
                </a:solidFill>
              </a:rPr>
              <a:t>.</a:t>
            </a:r>
            <a:r>
              <a:rPr lang="it-IT" sz="1800" b="0" baseline="0" dirty="0" smtClean="0">
                <a:solidFill>
                  <a:schemeClr val="tx1"/>
                </a:solidFill>
              </a:rPr>
              <a:t> 2014-2015</a:t>
            </a:r>
            <a:endParaRPr lang="it-IT" sz="1800" b="0" dirty="0" smtClean="0">
              <a:solidFill>
                <a:schemeClr val="tx1"/>
              </a:solidFill>
            </a:endParaRPr>
          </a:p>
          <a:p>
            <a:pPr algn="r"/>
            <a:endParaRPr lang="it-IT" sz="1800" b="0" dirty="0" smtClean="0">
              <a:solidFill>
                <a:schemeClr val="tx1"/>
              </a:solidFill>
            </a:endParaRPr>
          </a:p>
          <a:p>
            <a:pPr algn="r"/>
            <a:r>
              <a:rPr lang="it-IT" sz="1800" b="0" i="1" dirty="0" smtClean="0">
                <a:solidFill>
                  <a:schemeClr val="tx1"/>
                </a:solidFill>
              </a:rPr>
              <a:t>Dott.ssa Lorella Cucit, </a:t>
            </a:r>
            <a:r>
              <a:rPr lang="it-IT" sz="1800" b="0" i="1" dirty="0" err="1" smtClean="0">
                <a:solidFill>
                  <a:schemeClr val="tx1"/>
                </a:solidFill>
              </a:rPr>
              <a:t>PhD</a:t>
            </a:r>
            <a:endParaRPr lang="it-IT" sz="1800" b="0" i="1" dirty="0" smtClean="0">
              <a:solidFill>
                <a:schemeClr val="tx1"/>
              </a:solidFill>
            </a:endParaRPr>
          </a:p>
          <a:p>
            <a:pPr algn="r"/>
            <a:endParaRPr lang="en-US" sz="1800" b="0" dirty="0">
              <a:solidFill>
                <a:schemeClr val="tx1"/>
              </a:solidFill>
            </a:endParaRPr>
          </a:p>
        </p:txBody>
      </p:sp>
    </p:spTree>
    <p:extLst>
      <p:ext uri="{BB962C8B-B14F-4D97-AF65-F5344CB8AC3E}">
        <p14:creationId xmlns="" xmlns:p14="http://schemas.microsoft.com/office/powerpoint/2010/main" val="412039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3D8BECBE-30F8-4AF4-8C2A-DAD07E46297E}" type="datetimeFigureOut">
              <a:rPr lang="en-US" smtClean="0"/>
              <a:pPr/>
              <a:t>3/11/2015</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85A710AE-1C87-42F2-8E2E-90448866EC49}" type="slidenum">
              <a:rPr lang="en-US" smtClean="0"/>
              <a:pPr/>
              <a:t>‹N›</a:t>
            </a:fld>
            <a:endParaRPr lang="en-US"/>
          </a:p>
        </p:txBody>
      </p:sp>
    </p:spTree>
    <p:extLst>
      <p:ext uri="{BB962C8B-B14F-4D97-AF65-F5344CB8AC3E}">
        <p14:creationId xmlns="" xmlns:p14="http://schemas.microsoft.com/office/powerpoint/2010/main" val="1300513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3D8BECBE-30F8-4AF4-8C2A-DAD07E46297E}" type="datetimeFigureOut">
              <a:rPr lang="en-US" smtClean="0"/>
              <a:pPr/>
              <a:t>3/11/2015</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85A710AE-1C87-42F2-8E2E-90448866EC49}" type="slidenum">
              <a:rPr lang="en-US" smtClean="0"/>
              <a:pPr/>
              <a:t>‹N›</a:t>
            </a:fld>
            <a:endParaRPr lang="en-US"/>
          </a:p>
        </p:txBody>
      </p:sp>
    </p:spTree>
    <p:extLst>
      <p:ext uri="{BB962C8B-B14F-4D97-AF65-F5344CB8AC3E}">
        <p14:creationId xmlns="" xmlns:p14="http://schemas.microsoft.com/office/powerpoint/2010/main" val="3557481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908720"/>
            <a:ext cx="8640960" cy="5544616"/>
          </a:xfrm>
        </p:spPr>
        <p:txBody>
          <a:bodyPr/>
          <a:lstStyle>
            <a:lvl1pPr marL="269875" indent="-269875" algn="just">
              <a:spcBef>
                <a:spcPts val="1200"/>
              </a:spcBef>
              <a:buClr>
                <a:srgbClr val="800000"/>
              </a:buClr>
              <a:buSzPct val="70000"/>
              <a:buFont typeface="Wingdings" pitchFamily="2" charset="2"/>
              <a:buChar char="q"/>
              <a:defRPr sz="1900"/>
            </a:lvl1pPr>
            <a:lvl2pPr marL="538163" indent="-263525" algn="just">
              <a:spcBef>
                <a:spcPts val="600"/>
              </a:spcBef>
              <a:buClr>
                <a:srgbClr val="800000"/>
              </a:buClr>
              <a:buSzPct val="120000"/>
              <a:buFont typeface="Wingdings" pitchFamily="2" charset="2"/>
              <a:buChar char="§"/>
              <a:defRPr sz="1800"/>
            </a:lvl2pPr>
            <a:lvl3pPr marL="804863" indent="-228600" algn="just">
              <a:spcBef>
                <a:spcPts val="600"/>
              </a:spcBef>
              <a:buClr>
                <a:srgbClr val="800000"/>
              </a:buClr>
              <a:buFont typeface="Calibri" pitchFamily="34" charset="0"/>
              <a:buChar char="−"/>
              <a:defRPr sz="1600"/>
            </a:lvl3pPr>
          </a:lstStyle>
          <a:p>
            <a:pPr lvl="0"/>
            <a:r>
              <a:rPr lang="it-IT" dirty="0" smtClean="0"/>
              <a:t>Fare clic per modificare stili del testo dello schema</a:t>
            </a:r>
          </a:p>
          <a:p>
            <a:pPr lvl="1"/>
            <a:r>
              <a:rPr lang="it-IT" dirty="0" smtClean="0"/>
              <a:t>Secondo livello</a:t>
            </a:r>
          </a:p>
          <a:p>
            <a:pPr lvl="2"/>
            <a:r>
              <a:rPr lang="it-IT" dirty="0" smtClean="0"/>
              <a:t>Terzo livello</a:t>
            </a:r>
          </a:p>
        </p:txBody>
      </p:sp>
      <p:sp>
        <p:nvSpPr>
          <p:cNvPr id="7" name="Segnaposto piè di pagina 4"/>
          <p:cNvSpPr>
            <a:spLocks noGrp="1"/>
          </p:cNvSpPr>
          <p:nvPr>
            <p:ph type="ftr" sz="quarter" idx="11"/>
          </p:nvPr>
        </p:nvSpPr>
        <p:spPr>
          <a:xfrm>
            <a:off x="0" y="6597352"/>
            <a:ext cx="5724128" cy="260648"/>
          </a:xfrm>
        </p:spPr>
        <p:txBody>
          <a:bodyPr/>
          <a:lstStyle>
            <a:lvl1pPr algn="l">
              <a:defRPr/>
            </a:lvl1pPr>
          </a:lstStyle>
          <a:p>
            <a:r>
              <a:rPr lang="it-IT" dirty="0" smtClean="0"/>
              <a:t>Economia  Applicata all’Ingegneria  </a:t>
            </a:r>
            <a:endParaRPr lang="en-US" dirty="0"/>
          </a:p>
        </p:txBody>
      </p:sp>
      <p:sp>
        <p:nvSpPr>
          <p:cNvPr id="8" name="Segnaposto numero diapositiva 5"/>
          <p:cNvSpPr>
            <a:spLocks noGrp="1"/>
          </p:cNvSpPr>
          <p:nvPr>
            <p:ph type="sldNum" sz="quarter" idx="12"/>
          </p:nvPr>
        </p:nvSpPr>
        <p:spPr>
          <a:xfrm>
            <a:off x="7010400" y="6597352"/>
            <a:ext cx="2133600" cy="260648"/>
          </a:xfrm>
        </p:spPr>
        <p:txBody>
          <a:bodyPr/>
          <a:lstStyle/>
          <a:p>
            <a:fld id="{85A710AE-1C87-42F2-8E2E-90448866EC49}" type="slidenum">
              <a:rPr lang="en-US" smtClean="0"/>
              <a:pPr/>
              <a:t>‹N›</a:t>
            </a:fld>
            <a:endParaRPr lang="en-US"/>
          </a:p>
        </p:txBody>
      </p:sp>
      <p:sp>
        <p:nvSpPr>
          <p:cNvPr id="9" name="Rettangolo 8"/>
          <p:cNvSpPr/>
          <p:nvPr userDrawn="1"/>
        </p:nvSpPr>
        <p:spPr>
          <a:xfrm>
            <a:off x="467544" y="224931"/>
            <a:ext cx="8676456" cy="468000"/>
          </a:xfrm>
          <a:prstGeom prst="rect">
            <a:avLst/>
          </a:prstGeom>
          <a:solidFill>
            <a:schemeClr val="bg1"/>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sz="2400" dirty="0"/>
          </a:p>
        </p:txBody>
      </p:sp>
      <p:sp>
        <p:nvSpPr>
          <p:cNvPr id="2" name="Titolo 1"/>
          <p:cNvSpPr>
            <a:spLocks noGrp="1"/>
          </p:cNvSpPr>
          <p:nvPr>
            <p:ph type="title"/>
          </p:nvPr>
        </p:nvSpPr>
        <p:spPr>
          <a:xfrm>
            <a:off x="457200" y="224931"/>
            <a:ext cx="8435280" cy="468000"/>
          </a:xfrm>
        </p:spPr>
        <p:txBody>
          <a:bodyPr vert="horz" lIns="91440" tIns="45720" rIns="91440" bIns="45720" rtlCol="0">
            <a:normAutofit/>
          </a:bodyPr>
          <a:lstStyle>
            <a:lvl1pPr algn="r">
              <a:defRPr lang="en-US" sz="2400" b="1">
                <a:solidFill>
                  <a:srgbClr val="800000"/>
                </a:solidFill>
                <a:latin typeface="+mn-lt"/>
                <a:ea typeface="+mn-ea"/>
                <a:cs typeface="+mn-cs"/>
              </a:defRPr>
            </a:lvl1pPr>
          </a:lstStyle>
          <a:p>
            <a:pPr marL="0" lvl="0" indent="0">
              <a:spcBef>
                <a:spcPct val="20000"/>
              </a:spcBef>
              <a:buFont typeface="Arial" pitchFamily="34" charset="0"/>
            </a:pPr>
            <a:r>
              <a:rPr lang="it-IT" dirty="0" smtClean="0"/>
              <a:t>Fare clic per modificare lo stile del titolo</a:t>
            </a:r>
            <a:endParaRPr lang="en-US" dirty="0"/>
          </a:p>
        </p:txBody>
      </p:sp>
    </p:spTree>
    <p:extLst>
      <p:ext uri="{BB962C8B-B14F-4D97-AF65-F5344CB8AC3E}">
        <p14:creationId xmlns="" xmlns:p14="http://schemas.microsoft.com/office/powerpoint/2010/main" val="3507116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en-US"/>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3D8BECBE-30F8-4AF4-8C2A-DAD07E46297E}" type="datetimeFigureOut">
              <a:rPr lang="en-US" smtClean="0"/>
              <a:pPr/>
              <a:t>3/11/2015</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85A710AE-1C87-42F2-8E2E-90448866EC49}" type="slidenum">
              <a:rPr lang="en-US" smtClean="0"/>
              <a:pPr/>
              <a:t>‹N›</a:t>
            </a:fld>
            <a:endParaRPr lang="en-US"/>
          </a:p>
        </p:txBody>
      </p:sp>
    </p:spTree>
    <p:extLst>
      <p:ext uri="{BB962C8B-B14F-4D97-AF65-F5344CB8AC3E}">
        <p14:creationId xmlns="" xmlns:p14="http://schemas.microsoft.com/office/powerpoint/2010/main" val="310164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data 4"/>
          <p:cNvSpPr>
            <a:spLocks noGrp="1"/>
          </p:cNvSpPr>
          <p:nvPr>
            <p:ph type="dt" sz="half" idx="10"/>
          </p:nvPr>
        </p:nvSpPr>
        <p:spPr/>
        <p:txBody>
          <a:bodyPr/>
          <a:lstStyle/>
          <a:p>
            <a:fld id="{3D8BECBE-30F8-4AF4-8C2A-DAD07E46297E}" type="datetimeFigureOut">
              <a:rPr lang="en-US" smtClean="0"/>
              <a:pPr/>
              <a:t>3/11/2015</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85A710AE-1C87-42F2-8E2E-90448866EC49}" type="slidenum">
              <a:rPr lang="en-US" smtClean="0"/>
              <a:pPr/>
              <a:t>‹N›</a:t>
            </a:fld>
            <a:endParaRPr lang="en-US"/>
          </a:p>
        </p:txBody>
      </p:sp>
    </p:spTree>
    <p:extLst>
      <p:ext uri="{BB962C8B-B14F-4D97-AF65-F5344CB8AC3E}">
        <p14:creationId xmlns="" xmlns:p14="http://schemas.microsoft.com/office/powerpoint/2010/main" val="4187663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en-US"/>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Segnaposto data 6"/>
          <p:cNvSpPr>
            <a:spLocks noGrp="1"/>
          </p:cNvSpPr>
          <p:nvPr>
            <p:ph type="dt" sz="half" idx="10"/>
          </p:nvPr>
        </p:nvSpPr>
        <p:spPr/>
        <p:txBody>
          <a:bodyPr/>
          <a:lstStyle/>
          <a:p>
            <a:fld id="{3D8BECBE-30F8-4AF4-8C2A-DAD07E46297E}" type="datetimeFigureOut">
              <a:rPr lang="en-US" smtClean="0"/>
              <a:pPr/>
              <a:t>3/11/2015</a:t>
            </a:fld>
            <a:endParaRPr lang="en-US"/>
          </a:p>
        </p:txBody>
      </p:sp>
      <p:sp>
        <p:nvSpPr>
          <p:cNvPr id="8" name="Segnaposto piè di pagina 7"/>
          <p:cNvSpPr>
            <a:spLocks noGrp="1"/>
          </p:cNvSpPr>
          <p:nvPr>
            <p:ph type="ftr" sz="quarter" idx="11"/>
          </p:nvPr>
        </p:nvSpPr>
        <p:spPr/>
        <p:txBody>
          <a:bodyPr/>
          <a:lstStyle/>
          <a:p>
            <a:endParaRPr lang="en-US"/>
          </a:p>
        </p:txBody>
      </p:sp>
      <p:sp>
        <p:nvSpPr>
          <p:cNvPr id="9" name="Segnaposto numero diapositiva 8"/>
          <p:cNvSpPr>
            <a:spLocks noGrp="1"/>
          </p:cNvSpPr>
          <p:nvPr>
            <p:ph type="sldNum" sz="quarter" idx="12"/>
          </p:nvPr>
        </p:nvSpPr>
        <p:spPr/>
        <p:txBody>
          <a:bodyPr/>
          <a:lstStyle/>
          <a:p>
            <a:fld id="{85A710AE-1C87-42F2-8E2E-90448866EC49}" type="slidenum">
              <a:rPr lang="en-US" smtClean="0"/>
              <a:pPr/>
              <a:t>‹N›</a:t>
            </a:fld>
            <a:endParaRPr lang="en-US"/>
          </a:p>
        </p:txBody>
      </p:sp>
    </p:spTree>
    <p:extLst>
      <p:ext uri="{BB962C8B-B14F-4D97-AF65-F5344CB8AC3E}">
        <p14:creationId xmlns="" xmlns:p14="http://schemas.microsoft.com/office/powerpoint/2010/main" val="225253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data 2"/>
          <p:cNvSpPr>
            <a:spLocks noGrp="1"/>
          </p:cNvSpPr>
          <p:nvPr>
            <p:ph type="dt" sz="half" idx="10"/>
          </p:nvPr>
        </p:nvSpPr>
        <p:spPr/>
        <p:txBody>
          <a:bodyPr/>
          <a:lstStyle/>
          <a:p>
            <a:fld id="{3D8BECBE-30F8-4AF4-8C2A-DAD07E46297E}" type="datetimeFigureOut">
              <a:rPr lang="en-US" smtClean="0"/>
              <a:pPr/>
              <a:t>3/11/2015</a:t>
            </a:fld>
            <a:endParaRPr lang="en-US"/>
          </a:p>
        </p:txBody>
      </p:sp>
      <p:sp>
        <p:nvSpPr>
          <p:cNvPr id="4" name="Segnaposto piè di pagina 3"/>
          <p:cNvSpPr>
            <a:spLocks noGrp="1"/>
          </p:cNvSpPr>
          <p:nvPr>
            <p:ph type="ftr" sz="quarter" idx="11"/>
          </p:nvPr>
        </p:nvSpPr>
        <p:spPr/>
        <p:txBody>
          <a:bodyPr/>
          <a:lstStyle/>
          <a:p>
            <a:endParaRPr lang="en-US"/>
          </a:p>
        </p:txBody>
      </p:sp>
      <p:sp>
        <p:nvSpPr>
          <p:cNvPr id="5" name="Segnaposto numero diapositiva 4"/>
          <p:cNvSpPr>
            <a:spLocks noGrp="1"/>
          </p:cNvSpPr>
          <p:nvPr>
            <p:ph type="sldNum" sz="quarter" idx="12"/>
          </p:nvPr>
        </p:nvSpPr>
        <p:spPr/>
        <p:txBody>
          <a:bodyPr/>
          <a:lstStyle/>
          <a:p>
            <a:fld id="{85A710AE-1C87-42F2-8E2E-90448866EC49}" type="slidenum">
              <a:rPr lang="en-US" smtClean="0"/>
              <a:pPr/>
              <a:t>‹N›</a:t>
            </a:fld>
            <a:endParaRPr lang="en-US"/>
          </a:p>
        </p:txBody>
      </p:sp>
    </p:spTree>
    <p:extLst>
      <p:ext uri="{BB962C8B-B14F-4D97-AF65-F5344CB8AC3E}">
        <p14:creationId xmlns="" xmlns:p14="http://schemas.microsoft.com/office/powerpoint/2010/main" val="632675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3D8BECBE-30F8-4AF4-8C2A-DAD07E46297E}" type="datetimeFigureOut">
              <a:rPr lang="en-US" smtClean="0"/>
              <a:pPr/>
              <a:t>3/11/2015</a:t>
            </a:fld>
            <a:endParaRPr lang="en-US"/>
          </a:p>
        </p:txBody>
      </p:sp>
      <p:sp>
        <p:nvSpPr>
          <p:cNvPr id="3" name="Segnaposto piè di pagina 2"/>
          <p:cNvSpPr>
            <a:spLocks noGrp="1"/>
          </p:cNvSpPr>
          <p:nvPr>
            <p:ph type="ftr" sz="quarter" idx="11"/>
          </p:nvPr>
        </p:nvSpPr>
        <p:spPr/>
        <p:txBody>
          <a:bodyPr/>
          <a:lstStyle/>
          <a:p>
            <a:endParaRPr lang="en-US"/>
          </a:p>
        </p:txBody>
      </p:sp>
      <p:sp>
        <p:nvSpPr>
          <p:cNvPr id="4" name="Segnaposto numero diapositiva 3"/>
          <p:cNvSpPr>
            <a:spLocks noGrp="1"/>
          </p:cNvSpPr>
          <p:nvPr>
            <p:ph type="sldNum" sz="quarter" idx="12"/>
          </p:nvPr>
        </p:nvSpPr>
        <p:spPr/>
        <p:txBody>
          <a:bodyPr/>
          <a:lstStyle/>
          <a:p>
            <a:fld id="{85A710AE-1C87-42F2-8E2E-90448866EC49}" type="slidenum">
              <a:rPr lang="en-US" smtClean="0"/>
              <a:pPr/>
              <a:t>‹N›</a:t>
            </a:fld>
            <a:endParaRPr lang="en-US"/>
          </a:p>
        </p:txBody>
      </p:sp>
    </p:spTree>
    <p:extLst>
      <p:ext uri="{BB962C8B-B14F-4D97-AF65-F5344CB8AC3E}">
        <p14:creationId xmlns="" xmlns:p14="http://schemas.microsoft.com/office/powerpoint/2010/main" val="1222558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en-US"/>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D8BECBE-30F8-4AF4-8C2A-DAD07E46297E}" type="datetimeFigureOut">
              <a:rPr lang="en-US" smtClean="0"/>
              <a:pPr/>
              <a:t>3/11/2015</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85A710AE-1C87-42F2-8E2E-90448866EC49}" type="slidenum">
              <a:rPr lang="en-US" smtClean="0"/>
              <a:pPr/>
              <a:t>‹N›</a:t>
            </a:fld>
            <a:endParaRPr lang="en-US"/>
          </a:p>
        </p:txBody>
      </p:sp>
    </p:spTree>
    <p:extLst>
      <p:ext uri="{BB962C8B-B14F-4D97-AF65-F5344CB8AC3E}">
        <p14:creationId xmlns="" xmlns:p14="http://schemas.microsoft.com/office/powerpoint/2010/main" val="2999828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en-US"/>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D8BECBE-30F8-4AF4-8C2A-DAD07E46297E}" type="datetimeFigureOut">
              <a:rPr lang="en-US" smtClean="0"/>
              <a:pPr/>
              <a:t>3/11/2015</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85A710AE-1C87-42F2-8E2E-90448866EC49}" type="slidenum">
              <a:rPr lang="en-US" smtClean="0"/>
              <a:pPr/>
              <a:t>‹N›</a:t>
            </a:fld>
            <a:endParaRPr lang="en-US"/>
          </a:p>
        </p:txBody>
      </p:sp>
    </p:spTree>
    <p:extLst>
      <p:ext uri="{BB962C8B-B14F-4D97-AF65-F5344CB8AC3E}">
        <p14:creationId xmlns="" xmlns:p14="http://schemas.microsoft.com/office/powerpoint/2010/main" val="3399480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en-US"/>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8BECBE-30F8-4AF4-8C2A-DAD07E46297E}" type="datetimeFigureOut">
              <a:rPr lang="en-US" smtClean="0"/>
              <a:pPr/>
              <a:t>3/11/2015</a:t>
            </a:fld>
            <a:endParaRPr lang="en-US"/>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A710AE-1C87-42F2-8E2E-90448866EC49}" type="slidenum">
              <a:rPr lang="en-US" smtClean="0"/>
              <a:pPr/>
              <a:t>‹N›</a:t>
            </a:fld>
            <a:endParaRPr lang="en-US"/>
          </a:p>
        </p:txBody>
      </p:sp>
    </p:spTree>
    <p:extLst>
      <p:ext uri="{BB962C8B-B14F-4D97-AF65-F5344CB8AC3E}">
        <p14:creationId xmlns="" xmlns:p14="http://schemas.microsoft.com/office/powerpoint/2010/main" val="3854576659"/>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691680" y="2492896"/>
            <a:ext cx="5760640" cy="1728192"/>
          </a:xfrm>
        </p:spPr>
        <p:txBody>
          <a:bodyPr/>
          <a:lstStyle/>
          <a:p>
            <a:r>
              <a:rPr lang="it-IT" i="1" dirty="0" smtClean="0"/>
              <a:t>La scienza economica</a:t>
            </a:r>
          </a:p>
          <a:p>
            <a:pPr marL="285750" indent="-285750" algn="l">
              <a:buFont typeface="Wingdings" pitchFamily="2" charset="2"/>
              <a:buChar char="§"/>
            </a:pPr>
            <a:r>
              <a:rPr lang="it-IT" sz="1600" dirty="0" smtClean="0"/>
              <a:t>Concetti generali e definizioni </a:t>
            </a:r>
          </a:p>
          <a:p>
            <a:endParaRPr lang="en-US" dirty="0"/>
          </a:p>
        </p:txBody>
      </p:sp>
      <p:sp>
        <p:nvSpPr>
          <p:cNvPr id="4" name="Rettangolo arrotondato 3"/>
          <p:cNvSpPr/>
          <p:nvPr/>
        </p:nvSpPr>
        <p:spPr>
          <a:xfrm>
            <a:off x="1987291" y="2954539"/>
            <a:ext cx="3564000" cy="252000"/>
          </a:xfrm>
          <a:prstGeom prst="roundRect">
            <a:avLst/>
          </a:prstGeom>
          <a:noFill/>
          <a:ln>
            <a:solidFill>
              <a:srgbClr val="800000"/>
            </a:solidFill>
          </a:ln>
        </p:spPr>
        <p:style>
          <a:lnRef idx="1">
            <a:schemeClr val="accent5"/>
          </a:lnRef>
          <a:fillRef idx="2">
            <a:schemeClr val="accent5"/>
          </a:fillRef>
          <a:effectRef idx="1">
            <a:schemeClr val="accent5"/>
          </a:effectRef>
          <a:fontRef idx="minor">
            <a:schemeClr val="dk1"/>
          </a:fontRef>
        </p:style>
        <p:txBody>
          <a:bodyPr rtlCol="0" anchor="ctr"/>
          <a:lstStyle/>
          <a:p>
            <a:endParaRPr lang="it-IT" sz="1600" i="1" dirty="0"/>
          </a:p>
        </p:txBody>
      </p:sp>
    </p:spTree>
    <p:extLst>
      <p:ext uri="{BB962C8B-B14F-4D97-AF65-F5344CB8AC3E}">
        <p14:creationId xmlns="" xmlns:p14="http://schemas.microsoft.com/office/powerpoint/2010/main" val="22841559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r>
              <a:rPr lang="en-GB" dirty="0" err="1" smtClean="0"/>
              <a:t>Cosa</a:t>
            </a:r>
            <a:r>
              <a:rPr lang="en-GB" dirty="0" smtClean="0"/>
              <a:t> vi </a:t>
            </a:r>
            <a:r>
              <a:rPr lang="en-GB" dirty="0" err="1" smtClean="0"/>
              <a:t>viene</a:t>
            </a:r>
            <a:r>
              <a:rPr lang="en-GB" dirty="0" smtClean="0"/>
              <a:t> in </a:t>
            </a:r>
            <a:r>
              <a:rPr lang="en-GB" dirty="0" err="1" smtClean="0"/>
              <a:t>mente</a:t>
            </a:r>
            <a:r>
              <a:rPr lang="en-GB" dirty="0" smtClean="0"/>
              <a:t> </a:t>
            </a:r>
            <a:r>
              <a:rPr lang="en-GB" dirty="0" err="1" smtClean="0"/>
              <a:t>quando</a:t>
            </a:r>
            <a:r>
              <a:rPr lang="en-GB" dirty="0" smtClean="0"/>
              <a:t> </a:t>
            </a:r>
            <a:r>
              <a:rPr lang="en-GB" dirty="0" err="1" smtClean="0"/>
              <a:t>parliamo</a:t>
            </a:r>
            <a:r>
              <a:rPr lang="en-GB" dirty="0" smtClean="0"/>
              <a:t> di “</a:t>
            </a:r>
            <a:r>
              <a:rPr lang="en-GB" dirty="0" err="1" smtClean="0"/>
              <a:t>Economia</a:t>
            </a:r>
            <a:r>
              <a:rPr lang="en-GB" dirty="0" smtClean="0"/>
              <a:t>”? </a:t>
            </a:r>
            <a:r>
              <a:rPr lang="en-GB" dirty="0" err="1" smtClean="0"/>
              <a:t>Provate</a:t>
            </a:r>
            <a:r>
              <a:rPr lang="en-GB" dirty="0" smtClean="0"/>
              <a:t> ad </a:t>
            </a:r>
            <a:r>
              <a:rPr lang="en-GB" dirty="0" err="1" smtClean="0"/>
              <a:t>elencare</a:t>
            </a:r>
            <a:r>
              <a:rPr lang="en-GB" dirty="0" smtClean="0"/>
              <a:t> </a:t>
            </a:r>
            <a:r>
              <a:rPr lang="en-GB" dirty="0" err="1" smtClean="0"/>
              <a:t>alcuni</a:t>
            </a:r>
            <a:r>
              <a:rPr lang="en-GB" dirty="0" smtClean="0"/>
              <a:t> </a:t>
            </a:r>
            <a:r>
              <a:rPr lang="en-GB" dirty="0" err="1" smtClean="0"/>
              <a:t>degli</a:t>
            </a:r>
            <a:r>
              <a:rPr lang="en-GB" dirty="0" smtClean="0"/>
              <a:t> </a:t>
            </a:r>
            <a:r>
              <a:rPr lang="en-GB" dirty="0" err="1" smtClean="0"/>
              <a:t>argomenti</a:t>
            </a:r>
            <a:r>
              <a:rPr lang="en-GB" dirty="0" smtClean="0"/>
              <a:t> dui cui, secondo </a:t>
            </a:r>
            <a:r>
              <a:rPr lang="en-GB" dirty="0" err="1" smtClean="0"/>
              <a:t>voi</a:t>
            </a:r>
            <a:r>
              <a:rPr lang="en-GB" dirty="0" smtClean="0"/>
              <a:t>, </a:t>
            </a:r>
            <a:r>
              <a:rPr lang="en-GB" dirty="0" err="1" smtClean="0"/>
              <a:t>si</a:t>
            </a:r>
            <a:r>
              <a:rPr lang="en-GB" dirty="0" smtClean="0"/>
              <a:t> </a:t>
            </a:r>
            <a:r>
              <a:rPr lang="en-GB" dirty="0" err="1" smtClean="0"/>
              <a:t>occupa</a:t>
            </a:r>
            <a:r>
              <a:rPr lang="en-GB" dirty="0" smtClean="0"/>
              <a:t> </a:t>
            </a:r>
            <a:r>
              <a:rPr lang="en-GB" dirty="0" err="1" smtClean="0"/>
              <a:t>l’economia</a:t>
            </a:r>
            <a:r>
              <a:rPr lang="en-GB" dirty="0" smtClean="0"/>
              <a:t>.</a:t>
            </a:r>
            <a:endParaRPr lang="en-GB" dirty="0"/>
          </a:p>
        </p:txBody>
      </p:sp>
      <p:sp>
        <p:nvSpPr>
          <p:cNvPr id="3" name="Titolo 2"/>
          <p:cNvSpPr>
            <a:spLocks noGrp="1"/>
          </p:cNvSpPr>
          <p:nvPr>
            <p:ph type="title"/>
          </p:nvPr>
        </p:nvSpPr>
        <p:spPr/>
        <p:txBody>
          <a:bodyPr/>
          <a:lstStyle/>
          <a:p>
            <a:r>
              <a:rPr lang="en-GB" dirty="0" err="1" smtClean="0"/>
              <a:t>Introduzione</a:t>
            </a:r>
            <a:r>
              <a:rPr lang="en-GB" dirty="0" smtClean="0"/>
              <a:t> </a:t>
            </a:r>
            <a:r>
              <a:rPr lang="en-GB" dirty="0" err="1" smtClean="0"/>
              <a:t>all’economia</a:t>
            </a:r>
            <a:endParaRPr lang="en-GB" dirty="0"/>
          </a:p>
        </p:txBody>
      </p:sp>
      <p:sp>
        <p:nvSpPr>
          <p:cNvPr id="4" name="Rettangolo arrotondato 3"/>
          <p:cNvSpPr/>
          <p:nvPr/>
        </p:nvSpPr>
        <p:spPr>
          <a:xfrm>
            <a:off x="255814" y="1857437"/>
            <a:ext cx="8632372" cy="2225826"/>
          </a:xfrm>
          <a:prstGeom prst="roundRect">
            <a:avLst/>
          </a:prstGeom>
          <a:solidFill>
            <a:schemeClr val="bg1"/>
          </a:solidFill>
          <a:ln w="9525">
            <a:solidFill>
              <a:srgbClr val="80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i="1" dirty="0">
                <a:solidFill>
                  <a:schemeClr val="tx1"/>
                </a:solidFill>
              </a:rPr>
              <a:t>lavoro, imprese, </a:t>
            </a:r>
            <a:r>
              <a:rPr lang="it-IT" sz="2000" i="1" dirty="0" smtClean="0">
                <a:solidFill>
                  <a:schemeClr val="tx1"/>
                </a:solidFill>
              </a:rPr>
              <a:t>produzione di beni e servizi, </a:t>
            </a:r>
          </a:p>
          <a:p>
            <a:pPr algn="ctr"/>
            <a:r>
              <a:rPr lang="it-IT" sz="2000" i="1" dirty="0" smtClean="0">
                <a:solidFill>
                  <a:schemeClr val="tx1"/>
                </a:solidFill>
              </a:rPr>
              <a:t>acquisti</a:t>
            </a:r>
            <a:r>
              <a:rPr lang="it-IT" sz="2000" i="1" dirty="0">
                <a:solidFill>
                  <a:schemeClr val="tx1"/>
                </a:solidFill>
              </a:rPr>
              <a:t>, vendite, merci, </a:t>
            </a:r>
            <a:r>
              <a:rPr lang="it-IT" sz="2000" i="1" dirty="0" smtClean="0">
                <a:solidFill>
                  <a:schemeClr val="tx1"/>
                </a:solidFill>
              </a:rPr>
              <a:t>prezzi, mercato</a:t>
            </a:r>
            <a:r>
              <a:rPr lang="it-IT" sz="2000" i="1" dirty="0">
                <a:solidFill>
                  <a:schemeClr val="tx1"/>
                </a:solidFill>
              </a:rPr>
              <a:t>, concorrenza, monopolio; </a:t>
            </a:r>
            <a:endParaRPr lang="it-IT" sz="2000" i="1" dirty="0" smtClean="0">
              <a:solidFill>
                <a:schemeClr val="tx1"/>
              </a:solidFill>
            </a:endParaRPr>
          </a:p>
          <a:p>
            <a:pPr algn="ctr"/>
            <a:r>
              <a:rPr lang="it-IT" sz="2000" i="1" dirty="0" smtClean="0">
                <a:solidFill>
                  <a:schemeClr val="tx1"/>
                </a:solidFill>
              </a:rPr>
              <a:t>consumo, risparmio, debito, spese, tasse, pensioni </a:t>
            </a:r>
            <a:endParaRPr lang="it-IT" sz="2000" i="1" dirty="0">
              <a:solidFill>
                <a:schemeClr val="tx1"/>
              </a:solidFill>
            </a:endParaRPr>
          </a:p>
          <a:p>
            <a:pPr algn="ctr"/>
            <a:r>
              <a:rPr lang="it-IT" sz="2000" i="1" dirty="0" smtClean="0">
                <a:solidFill>
                  <a:schemeClr val="tx1"/>
                </a:solidFill>
              </a:rPr>
              <a:t>disoccupazione</a:t>
            </a:r>
            <a:r>
              <a:rPr lang="it-IT" sz="2000" i="1" dirty="0">
                <a:solidFill>
                  <a:schemeClr val="tx1"/>
                </a:solidFill>
              </a:rPr>
              <a:t>, </a:t>
            </a:r>
            <a:r>
              <a:rPr lang="it-IT" sz="2000" i="1" dirty="0" smtClean="0">
                <a:solidFill>
                  <a:schemeClr val="tx1"/>
                </a:solidFill>
              </a:rPr>
              <a:t>inflazione</a:t>
            </a:r>
          </a:p>
          <a:p>
            <a:pPr algn="ctr"/>
            <a:r>
              <a:rPr lang="it-IT" sz="2000" i="1" dirty="0" smtClean="0">
                <a:solidFill>
                  <a:schemeClr val="tx1"/>
                </a:solidFill>
              </a:rPr>
              <a:t>moneta</a:t>
            </a:r>
            <a:r>
              <a:rPr lang="it-IT" sz="2000" i="1" dirty="0">
                <a:solidFill>
                  <a:schemeClr val="tx1"/>
                </a:solidFill>
              </a:rPr>
              <a:t>, euro, </a:t>
            </a:r>
            <a:r>
              <a:rPr lang="it-IT" sz="2000" i="1" dirty="0" smtClean="0">
                <a:solidFill>
                  <a:schemeClr val="tx1"/>
                </a:solidFill>
              </a:rPr>
              <a:t>dollaro, azioni</a:t>
            </a:r>
            <a:r>
              <a:rPr lang="it-IT" sz="2000" i="1" dirty="0">
                <a:solidFill>
                  <a:schemeClr val="tx1"/>
                </a:solidFill>
              </a:rPr>
              <a:t>, </a:t>
            </a:r>
            <a:r>
              <a:rPr lang="it-IT" sz="2000" i="1" dirty="0" smtClean="0">
                <a:solidFill>
                  <a:schemeClr val="tx1"/>
                </a:solidFill>
              </a:rPr>
              <a:t>borsa</a:t>
            </a:r>
          </a:p>
          <a:p>
            <a:pPr algn="ctr"/>
            <a:r>
              <a:rPr lang="it-IT" sz="2000" i="1" dirty="0" smtClean="0">
                <a:solidFill>
                  <a:schemeClr val="tx1"/>
                </a:solidFill>
              </a:rPr>
              <a:t>espansione</a:t>
            </a:r>
            <a:r>
              <a:rPr lang="it-IT" sz="2000" i="1" dirty="0">
                <a:solidFill>
                  <a:schemeClr val="tx1"/>
                </a:solidFill>
              </a:rPr>
              <a:t>, </a:t>
            </a:r>
            <a:r>
              <a:rPr lang="it-IT" sz="2000" i="1" dirty="0" smtClean="0">
                <a:solidFill>
                  <a:schemeClr val="tx1"/>
                </a:solidFill>
              </a:rPr>
              <a:t>sviluppo, globalizzazione</a:t>
            </a:r>
            <a:r>
              <a:rPr lang="it-IT" sz="2000" i="1" dirty="0">
                <a:solidFill>
                  <a:schemeClr val="tx1"/>
                </a:solidFill>
              </a:rPr>
              <a:t>; ecc.</a:t>
            </a:r>
          </a:p>
        </p:txBody>
      </p:sp>
      <p:sp>
        <p:nvSpPr>
          <p:cNvPr id="5" name="Freccia in giù 4"/>
          <p:cNvSpPr/>
          <p:nvPr/>
        </p:nvSpPr>
        <p:spPr>
          <a:xfrm>
            <a:off x="4247803" y="4317584"/>
            <a:ext cx="648393" cy="365968"/>
          </a:xfrm>
          <a:prstGeom prst="downArrow">
            <a:avLst/>
          </a:prstGeom>
          <a:solidFill>
            <a:schemeClr val="bg1"/>
          </a:solidFill>
          <a:ln w="9525">
            <a:solidFill>
              <a:srgbClr val="80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ttangolo arrotondato 5"/>
          <p:cNvSpPr/>
          <p:nvPr/>
        </p:nvSpPr>
        <p:spPr>
          <a:xfrm>
            <a:off x="2151992" y="5029200"/>
            <a:ext cx="4840015" cy="716144"/>
          </a:xfrm>
          <a:prstGeom prst="roundRect">
            <a:avLst/>
          </a:prstGeom>
          <a:solidFill>
            <a:schemeClr val="bg1"/>
          </a:solidFill>
          <a:ln w="9525">
            <a:solidFill>
              <a:srgbClr val="80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i="1" dirty="0" smtClean="0">
                <a:solidFill>
                  <a:schemeClr val="tx1"/>
                </a:solidFill>
              </a:rPr>
              <a:t>TUTTO VERO MA … NON BASTA!</a:t>
            </a:r>
          </a:p>
        </p:txBody>
      </p:sp>
    </p:spTree>
    <p:extLst>
      <p:ext uri="{BB962C8B-B14F-4D97-AF65-F5344CB8AC3E}">
        <p14:creationId xmlns="" xmlns:p14="http://schemas.microsoft.com/office/powerpoint/2010/main" val="3432037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500"/>
                                        <p:tgtEl>
                                          <p:spTgt spid="4">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fade">
                                      <p:cBhvr>
                                        <p:cTn id="16" dur="500"/>
                                        <p:tgtEl>
                                          <p:spTgt spid="4">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fade">
                                      <p:cBhvr>
                                        <p:cTn id="19" dur="500"/>
                                        <p:tgtEl>
                                          <p:spTgt spid="4">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fade">
                                      <p:cBhvr>
                                        <p:cTn id="22" dur="500"/>
                                        <p:tgtEl>
                                          <p:spTgt spid="4">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ttangolo arrotondato 10"/>
          <p:cNvSpPr/>
          <p:nvPr/>
        </p:nvSpPr>
        <p:spPr>
          <a:xfrm>
            <a:off x="250371" y="856333"/>
            <a:ext cx="8632372" cy="926650"/>
          </a:xfrm>
          <a:prstGeom prst="roundRect">
            <a:avLst/>
          </a:prstGeom>
          <a:solidFill>
            <a:schemeClr val="bg1"/>
          </a:solidFill>
          <a:ln w="9525">
            <a:solidFill>
              <a:srgbClr val="80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00" i="1" dirty="0">
              <a:solidFill>
                <a:schemeClr val="tx1"/>
              </a:solidFill>
            </a:endParaRPr>
          </a:p>
        </p:txBody>
      </p:sp>
      <p:sp>
        <p:nvSpPr>
          <p:cNvPr id="2" name="Segnaposto contenuto 1"/>
          <p:cNvSpPr>
            <a:spLocks noGrp="1"/>
          </p:cNvSpPr>
          <p:nvPr>
            <p:ph idx="1"/>
          </p:nvPr>
        </p:nvSpPr>
        <p:spPr/>
        <p:txBody>
          <a:bodyPr>
            <a:normAutofit/>
          </a:bodyPr>
          <a:lstStyle/>
          <a:p>
            <a:pPr marL="0" indent="0" algn="ctr">
              <a:buNone/>
            </a:pPr>
            <a:r>
              <a:rPr lang="it-IT" sz="2000" b="1" dirty="0" smtClean="0"/>
              <a:t>LA SCARSITA’</a:t>
            </a:r>
          </a:p>
          <a:p>
            <a:endParaRPr lang="it-IT" dirty="0" smtClean="0"/>
          </a:p>
          <a:p>
            <a:r>
              <a:rPr lang="it-IT" dirty="0" smtClean="0"/>
              <a:t>Una </a:t>
            </a:r>
            <a:r>
              <a:rPr lang="it-IT" dirty="0"/>
              <a:t>cosa è scarsa se si verificano due circostanze</a:t>
            </a:r>
            <a:r>
              <a:rPr lang="it-IT" dirty="0" smtClean="0"/>
              <a:t>:</a:t>
            </a:r>
          </a:p>
          <a:p>
            <a:pPr lvl="1"/>
            <a:r>
              <a:rPr lang="it-IT" dirty="0" smtClean="0"/>
              <a:t>qualcuno </a:t>
            </a:r>
            <a:r>
              <a:rPr lang="it-IT" dirty="0"/>
              <a:t>la vuole (gli serve, la desidera, gli è utile</a:t>
            </a:r>
            <a:r>
              <a:rPr lang="it-IT" dirty="0" smtClean="0"/>
              <a:t>);</a:t>
            </a:r>
          </a:p>
          <a:p>
            <a:pPr lvl="1"/>
            <a:r>
              <a:rPr lang="it-IT" dirty="0"/>
              <a:t>non ce ne è abbastanza per tutti</a:t>
            </a:r>
            <a:endParaRPr lang="it-IT" dirty="0" smtClean="0"/>
          </a:p>
          <a:p>
            <a:pPr marL="0" indent="0">
              <a:buNone/>
            </a:pPr>
            <a:endParaRPr lang="it-IT" dirty="0" smtClean="0"/>
          </a:p>
          <a:p>
            <a:pPr marL="0" indent="0">
              <a:buNone/>
            </a:pPr>
            <a:endParaRPr lang="it-IT" dirty="0" smtClean="0"/>
          </a:p>
          <a:p>
            <a:pPr marL="0" indent="0">
              <a:buNone/>
            </a:pPr>
            <a:endParaRPr lang="it-IT" dirty="0" smtClean="0"/>
          </a:p>
          <a:p>
            <a:pPr marL="0" indent="0">
              <a:buNone/>
            </a:pPr>
            <a:endParaRPr lang="it-IT" dirty="0" smtClean="0"/>
          </a:p>
          <a:p>
            <a:pPr marL="0" indent="0">
              <a:buNone/>
            </a:pPr>
            <a:endParaRPr lang="it-IT" dirty="0"/>
          </a:p>
          <a:p>
            <a:pPr marL="0" indent="0" algn="ctr">
              <a:spcBef>
                <a:spcPts val="0"/>
              </a:spcBef>
              <a:buNone/>
            </a:pPr>
            <a:endParaRPr lang="it-IT" b="1" dirty="0" smtClean="0"/>
          </a:p>
          <a:p>
            <a:pPr marL="0" indent="0" algn="ctr">
              <a:spcBef>
                <a:spcPts val="0"/>
              </a:spcBef>
              <a:buNone/>
            </a:pPr>
            <a:r>
              <a:rPr lang="it-IT" b="1" i="1" dirty="0" smtClean="0"/>
              <a:t>L’economia </a:t>
            </a:r>
            <a:r>
              <a:rPr lang="it-IT" b="1" i="1" dirty="0"/>
              <a:t>è la scienza che studia </a:t>
            </a:r>
            <a:endParaRPr lang="it-IT" b="1" i="1" dirty="0" smtClean="0"/>
          </a:p>
          <a:p>
            <a:pPr marL="0" indent="0" algn="ctr">
              <a:spcBef>
                <a:spcPts val="0"/>
              </a:spcBef>
              <a:buNone/>
            </a:pPr>
            <a:r>
              <a:rPr lang="it-IT" b="1" i="1" dirty="0" smtClean="0"/>
              <a:t>il </a:t>
            </a:r>
            <a:r>
              <a:rPr lang="it-IT" b="1" i="1" dirty="0"/>
              <a:t>comportamento di tutti i componenti della società osservata, </a:t>
            </a:r>
            <a:endParaRPr lang="it-IT" b="1" i="1" dirty="0" smtClean="0"/>
          </a:p>
          <a:p>
            <a:pPr marL="0" indent="0" algn="ctr">
              <a:spcBef>
                <a:spcPts val="0"/>
              </a:spcBef>
              <a:buNone/>
            </a:pPr>
            <a:r>
              <a:rPr lang="it-IT" b="1" i="1" dirty="0" smtClean="0"/>
              <a:t>per </a:t>
            </a:r>
            <a:r>
              <a:rPr lang="it-IT" b="1" i="1" dirty="0"/>
              <a:t>capire come le proprie risorse scarse vengono prodotte, distribuite e utilizzate.</a:t>
            </a:r>
          </a:p>
          <a:p>
            <a:endParaRPr lang="it-IT" dirty="0"/>
          </a:p>
          <a:p>
            <a:endParaRPr lang="it-IT" b="1" dirty="0"/>
          </a:p>
          <a:p>
            <a:endParaRPr lang="it-IT" dirty="0" smtClean="0"/>
          </a:p>
          <a:p>
            <a:endParaRPr lang="it-IT" dirty="0" smtClean="0"/>
          </a:p>
          <a:p>
            <a:endParaRPr lang="it-IT" dirty="0" smtClean="0"/>
          </a:p>
          <a:p>
            <a:endParaRPr lang="it-IT" dirty="0"/>
          </a:p>
          <a:p>
            <a:endParaRPr lang="en-US" dirty="0"/>
          </a:p>
        </p:txBody>
      </p:sp>
      <p:sp>
        <p:nvSpPr>
          <p:cNvPr id="3" name="Titolo 2"/>
          <p:cNvSpPr>
            <a:spLocks noGrp="1"/>
          </p:cNvSpPr>
          <p:nvPr>
            <p:ph type="title"/>
          </p:nvPr>
        </p:nvSpPr>
        <p:spPr/>
        <p:txBody>
          <a:bodyPr/>
          <a:lstStyle/>
          <a:p>
            <a:r>
              <a:rPr lang="it-IT" dirty="0" smtClean="0"/>
              <a:t>L’elemento cruciale in ogni problema economico: la Scarsità</a:t>
            </a:r>
            <a:endParaRPr lang="en-US" dirty="0"/>
          </a:p>
        </p:txBody>
      </p:sp>
      <p:pic>
        <p:nvPicPr>
          <p:cNvPr id="4" name="Picture 2"/>
          <p:cNvPicPr>
            <a:picLocks noChangeAspect="1" noChangeArrowheads="1"/>
          </p:cNvPicPr>
          <p:nvPr/>
        </p:nvPicPr>
        <p:blipFill rotWithShape="1">
          <a:blip r:embed="rId3" cstate="print">
            <a:extLst>
              <a:ext uri="{28A0092B-C50C-407E-A947-70E740481C1C}">
                <a14:useLocalDpi xmlns="" xmlns:a14="http://schemas.microsoft.com/office/drawing/2010/main" val="0"/>
              </a:ext>
            </a:extLst>
          </a:blip>
          <a:srcRect l="14291" t="30905" r="11912" b="13865"/>
          <a:stretch/>
        </p:blipFill>
        <p:spPr bwMode="auto">
          <a:xfrm>
            <a:off x="2731532" y="3052133"/>
            <a:ext cx="3670049" cy="2015769"/>
          </a:xfrm>
          <a:prstGeom prst="rect">
            <a:avLst/>
          </a:prstGeom>
          <a:ln>
            <a:noFill/>
          </a:ln>
          <a:effectLst>
            <a:outerShdw blurRad="190500" algn="tl" rotWithShape="0">
              <a:srgbClr val="000000">
                <a:alpha val="70000"/>
              </a:srgbClr>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8" name="Text Box 6"/>
          <p:cNvSpPr txBox="1">
            <a:spLocks noChangeArrowheads="1"/>
          </p:cNvSpPr>
          <p:nvPr/>
        </p:nvSpPr>
        <p:spPr bwMode="auto">
          <a:xfrm>
            <a:off x="1246222" y="1399194"/>
            <a:ext cx="281994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r"/>
            <a:r>
              <a:rPr lang="it-IT" dirty="0"/>
              <a:t>desideri umani </a:t>
            </a:r>
            <a:r>
              <a:rPr lang="it-IT" b="1" dirty="0"/>
              <a:t>illimitati</a:t>
            </a:r>
          </a:p>
        </p:txBody>
      </p:sp>
      <p:sp>
        <p:nvSpPr>
          <p:cNvPr id="9" name="Text Box 7"/>
          <p:cNvSpPr txBox="1">
            <a:spLocks noChangeArrowheads="1"/>
          </p:cNvSpPr>
          <p:nvPr/>
        </p:nvSpPr>
        <p:spPr bwMode="auto">
          <a:xfrm>
            <a:off x="5076825" y="1397884"/>
            <a:ext cx="2886944"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it-IT" dirty="0"/>
              <a:t>mezzi per soddisfarli  </a:t>
            </a:r>
            <a:r>
              <a:rPr lang="it-IT" b="1" dirty="0"/>
              <a:t>limitati</a:t>
            </a:r>
          </a:p>
        </p:txBody>
      </p:sp>
      <p:sp>
        <p:nvSpPr>
          <p:cNvPr id="10" name="AutoShape 8"/>
          <p:cNvSpPr>
            <a:spLocks noChangeArrowheads="1"/>
          </p:cNvSpPr>
          <p:nvPr/>
        </p:nvSpPr>
        <p:spPr bwMode="auto">
          <a:xfrm>
            <a:off x="4241259" y="1454011"/>
            <a:ext cx="661481" cy="257079"/>
          </a:xfrm>
          <a:prstGeom prst="leftRightArrow">
            <a:avLst>
              <a:gd name="adj1" fmla="val 45086"/>
              <a:gd name="adj2" fmla="val 48500"/>
            </a:avLst>
          </a:prstGeom>
          <a:solidFill>
            <a:srgbClr val="C00000"/>
          </a:solidFill>
          <a:ln w="9525">
            <a:solidFill>
              <a:srgbClr val="C00000"/>
            </a:solidFill>
            <a:miter lim="800000"/>
            <a:headEnd/>
            <a:tailEnd/>
          </a:ln>
          <a:effectLst/>
        </p:spPr>
        <p:txBody>
          <a:bodyPr wrap="none" anchor="ctr"/>
          <a:lstStyle/>
          <a:p>
            <a:endParaRPr lang="en-GB"/>
          </a:p>
        </p:txBody>
      </p:sp>
    </p:spTree>
    <p:extLst>
      <p:ext uri="{BB962C8B-B14F-4D97-AF65-F5344CB8AC3E}">
        <p14:creationId xmlns="" xmlns:p14="http://schemas.microsoft.com/office/powerpoint/2010/main" val="19580972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r>
              <a:rPr lang="it-IT" dirty="0"/>
              <a:t>Il possesso di una cosa scarsa consente diverse possibilità:</a:t>
            </a:r>
          </a:p>
          <a:p>
            <a:pPr lvl="1"/>
            <a:r>
              <a:rPr lang="it-IT" dirty="0"/>
              <a:t>consumo (suo utilizzo per soddisfare un bisogno);</a:t>
            </a:r>
          </a:p>
          <a:p>
            <a:pPr lvl="1"/>
            <a:r>
              <a:rPr lang="it-IT" dirty="0"/>
              <a:t>scambio (vendita per acquistare altro);</a:t>
            </a:r>
          </a:p>
          <a:p>
            <a:endParaRPr lang="it-IT" smtClean="0"/>
          </a:p>
          <a:p>
            <a:r>
              <a:rPr lang="it-IT" smtClean="0"/>
              <a:t>Una </a:t>
            </a:r>
            <a:r>
              <a:rPr lang="it-IT" dirty="0"/>
              <a:t>risorsa è </a:t>
            </a:r>
            <a:r>
              <a:rPr lang="it-IT" dirty="0" smtClean="0"/>
              <a:t>ogni </a:t>
            </a:r>
            <a:r>
              <a:rPr lang="it-IT" dirty="0"/>
              <a:t>mezzo scarso impiegabile per scopi </a:t>
            </a:r>
            <a:r>
              <a:rPr lang="it-IT" dirty="0" smtClean="0"/>
              <a:t>alternativi</a:t>
            </a:r>
          </a:p>
          <a:p>
            <a:r>
              <a:rPr lang="it-IT" dirty="0"/>
              <a:t>L’insieme delle risorse di un soggetto costituisce la sua </a:t>
            </a:r>
            <a:r>
              <a:rPr lang="it-IT" dirty="0" smtClean="0"/>
              <a:t>ricchezza</a:t>
            </a:r>
          </a:p>
          <a:p>
            <a:endParaRPr lang="it-IT" dirty="0"/>
          </a:p>
          <a:p>
            <a:pPr marL="0" indent="0" algn="ctr">
              <a:spcBef>
                <a:spcPts val="0"/>
              </a:spcBef>
              <a:buNone/>
            </a:pPr>
            <a:r>
              <a:rPr lang="it-IT" b="1" i="1" dirty="0"/>
              <a:t>L’economia </a:t>
            </a:r>
            <a:r>
              <a:rPr lang="it-IT" b="1" i="1" dirty="0" smtClean="0"/>
              <a:t>è la scienza che studia </a:t>
            </a:r>
          </a:p>
          <a:p>
            <a:pPr marL="0" indent="0" algn="ctr">
              <a:spcBef>
                <a:spcPts val="0"/>
              </a:spcBef>
              <a:buNone/>
            </a:pPr>
            <a:r>
              <a:rPr lang="it-IT" b="1" i="1" dirty="0" smtClean="0"/>
              <a:t>i problemi (di </a:t>
            </a:r>
            <a:r>
              <a:rPr lang="it-IT" b="1" i="1" u="sng" dirty="0" smtClean="0"/>
              <a:t>Scelta</a:t>
            </a:r>
            <a:r>
              <a:rPr lang="it-IT" b="1" i="1" dirty="0" smtClean="0"/>
              <a:t> e di </a:t>
            </a:r>
            <a:r>
              <a:rPr lang="it-IT" b="1" i="1" u="sng" dirty="0" smtClean="0"/>
              <a:t>Coordinamento</a:t>
            </a:r>
            <a:r>
              <a:rPr lang="it-IT" b="1" i="1" dirty="0" smtClean="0"/>
              <a:t>) </a:t>
            </a:r>
          </a:p>
          <a:p>
            <a:pPr marL="0" indent="0" algn="ctr">
              <a:spcBef>
                <a:spcPts val="0"/>
              </a:spcBef>
              <a:buNone/>
            </a:pPr>
            <a:r>
              <a:rPr lang="it-IT" b="1" i="1" dirty="0" smtClean="0"/>
              <a:t>che </a:t>
            </a:r>
            <a:r>
              <a:rPr lang="it-IT" b="1" i="1" dirty="0"/>
              <a:t>hanno a che fare con l’utilizzo di mezzi scarsi </a:t>
            </a:r>
            <a:endParaRPr lang="it-IT" b="1" i="1" dirty="0" smtClean="0"/>
          </a:p>
          <a:p>
            <a:pPr marL="0" indent="0" algn="ctr">
              <a:spcBef>
                <a:spcPts val="0"/>
              </a:spcBef>
              <a:buNone/>
            </a:pPr>
            <a:r>
              <a:rPr lang="it-IT" b="1" i="1" dirty="0" smtClean="0"/>
              <a:t>suscettibili </a:t>
            </a:r>
            <a:r>
              <a:rPr lang="it-IT" b="1" i="1" dirty="0"/>
              <a:t>di impieghi </a:t>
            </a:r>
            <a:r>
              <a:rPr lang="it-IT" b="1" i="1" dirty="0" smtClean="0"/>
              <a:t>alternativi</a:t>
            </a:r>
          </a:p>
          <a:p>
            <a:pPr marL="0" indent="0" algn="ctr">
              <a:spcBef>
                <a:spcPts val="0"/>
              </a:spcBef>
              <a:buNone/>
            </a:pPr>
            <a:endParaRPr lang="it-IT" b="1" i="1" dirty="0"/>
          </a:p>
          <a:p>
            <a:r>
              <a:rPr lang="it-IT" dirty="0"/>
              <a:t>L’economia studia problemi di scelta e di </a:t>
            </a:r>
            <a:r>
              <a:rPr lang="it-IT" dirty="0" smtClean="0"/>
              <a:t>coordinamento </a:t>
            </a:r>
            <a:r>
              <a:rPr lang="it-IT" dirty="0"/>
              <a:t>ponendo l’accento non sul caso specifico ma sulla dimensione generale dei </a:t>
            </a:r>
            <a:r>
              <a:rPr lang="it-IT" dirty="0" smtClean="0"/>
              <a:t>problemi: </a:t>
            </a:r>
            <a:r>
              <a:rPr lang="it-IT" u="sng" dirty="0" smtClean="0"/>
              <a:t>l’economia è una scienza</a:t>
            </a:r>
            <a:endParaRPr lang="it-IT" u="sng" dirty="0"/>
          </a:p>
          <a:p>
            <a:endParaRPr lang="it-IT" dirty="0"/>
          </a:p>
          <a:p>
            <a:endParaRPr lang="en-GB" dirty="0"/>
          </a:p>
        </p:txBody>
      </p:sp>
      <p:sp>
        <p:nvSpPr>
          <p:cNvPr id="3" name="Titolo 2"/>
          <p:cNvSpPr>
            <a:spLocks noGrp="1"/>
          </p:cNvSpPr>
          <p:nvPr>
            <p:ph type="title"/>
          </p:nvPr>
        </p:nvSpPr>
        <p:spPr/>
        <p:txBody>
          <a:bodyPr/>
          <a:lstStyle/>
          <a:p>
            <a:r>
              <a:rPr lang="en-GB" dirty="0" err="1" smtClean="0"/>
              <a:t>Scelta</a:t>
            </a:r>
            <a:r>
              <a:rPr lang="en-GB" dirty="0" smtClean="0"/>
              <a:t> e </a:t>
            </a:r>
            <a:r>
              <a:rPr lang="en-GB" dirty="0" err="1" smtClean="0"/>
              <a:t>Coordinamento</a:t>
            </a:r>
            <a:endParaRPr lang="en-GB" dirty="0"/>
          </a:p>
        </p:txBody>
      </p:sp>
    </p:spTree>
    <p:extLst>
      <p:ext uri="{BB962C8B-B14F-4D97-AF65-F5344CB8AC3E}">
        <p14:creationId xmlns="" xmlns:p14="http://schemas.microsoft.com/office/powerpoint/2010/main" val="6613213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92500" lnSpcReduction="10000"/>
          </a:bodyPr>
          <a:lstStyle/>
          <a:p>
            <a:r>
              <a:rPr lang="it-IT" dirty="0"/>
              <a:t>«</a:t>
            </a:r>
            <a:r>
              <a:rPr lang="it-IT" i="1" dirty="0"/>
              <a:t>L'Economica è la scienza che studia la condotta umana come </a:t>
            </a:r>
            <a:r>
              <a:rPr lang="it-IT" i="1" dirty="0" smtClean="0"/>
              <a:t>una relazione </a:t>
            </a:r>
            <a:r>
              <a:rPr lang="it-IT" i="1" dirty="0"/>
              <a:t>tra scopi e mezzi scarsi applicabili ad usi alternativi … </a:t>
            </a:r>
            <a:r>
              <a:rPr lang="it-IT" i="1" dirty="0" smtClean="0"/>
              <a:t>quando </a:t>
            </a:r>
            <a:r>
              <a:rPr lang="it-IT" i="1" dirty="0"/>
              <a:t>il tempo e i mezzi per conseguire gli scopi sono limitati e sono suscettibili di applicazione alternativa, e gli scopi possono essere distinti in ordine d'importanza, allora la condotta assume necessariamente la forma di una scelta...ha un aspetto </a:t>
            </a:r>
            <a:r>
              <a:rPr lang="it-IT" i="1" dirty="0" smtClean="0"/>
              <a:t>economico</a:t>
            </a:r>
            <a:r>
              <a:rPr lang="it-IT" dirty="0" smtClean="0"/>
              <a:t>» </a:t>
            </a:r>
            <a:r>
              <a:rPr lang="it-IT" i="1" dirty="0"/>
              <a:t>(Lionel Robbins, Sulla natura e l'importanza della scienza economica</a:t>
            </a:r>
            <a:r>
              <a:rPr lang="it-IT" i="1" dirty="0" smtClean="0"/>
              <a:t>, 1947)</a:t>
            </a:r>
            <a:endParaRPr lang="it-IT" i="1" dirty="0"/>
          </a:p>
          <a:p>
            <a:r>
              <a:rPr lang="it-IT" dirty="0" smtClean="0"/>
              <a:t>In quanto scienza, l’economia ha l’obiettivo di  fornire uno </a:t>
            </a:r>
            <a:r>
              <a:rPr lang="it-IT" u="sng" dirty="0" smtClean="0"/>
              <a:t>schema di interpretazione della realtà</a:t>
            </a:r>
            <a:r>
              <a:rPr lang="it-IT" dirty="0" smtClean="0"/>
              <a:t> mediante:</a:t>
            </a:r>
            <a:endParaRPr lang="it-IT" dirty="0"/>
          </a:p>
          <a:p>
            <a:pPr lvl="1"/>
            <a:r>
              <a:rPr lang="it-IT" dirty="0" smtClean="0"/>
              <a:t>Scoperta delle leggi alla base dei fenomeni economici</a:t>
            </a:r>
            <a:endParaRPr lang="it-IT" dirty="0"/>
          </a:p>
          <a:p>
            <a:pPr lvl="1"/>
            <a:r>
              <a:rPr lang="it-IT" dirty="0" smtClean="0"/>
              <a:t>Formulazione di previsioni</a:t>
            </a:r>
            <a:endParaRPr lang="it-IT" dirty="0"/>
          </a:p>
          <a:p>
            <a:r>
              <a:rPr lang="it-IT" dirty="0" smtClean="0"/>
              <a:t>Metodi </a:t>
            </a:r>
            <a:r>
              <a:rPr lang="it-IT" dirty="0"/>
              <a:t>di analisi </a:t>
            </a:r>
          </a:p>
          <a:p>
            <a:pPr lvl="1"/>
            <a:r>
              <a:rPr lang="it-IT" dirty="0" smtClean="0"/>
              <a:t>Deduttivo (dal generale al particolare)</a:t>
            </a:r>
            <a:endParaRPr lang="it-IT" dirty="0"/>
          </a:p>
          <a:p>
            <a:pPr lvl="1"/>
            <a:r>
              <a:rPr lang="it-IT" dirty="0"/>
              <a:t>Induttivo </a:t>
            </a:r>
            <a:r>
              <a:rPr lang="it-IT" dirty="0" smtClean="0"/>
              <a:t>(dal particolare al generale)    </a:t>
            </a:r>
            <a:endParaRPr lang="it-IT" dirty="0"/>
          </a:p>
          <a:p>
            <a:r>
              <a:rPr lang="it-IT" dirty="0" smtClean="0"/>
              <a:t>… basato su:</a:t>
            </a:r>
          </a:p>
          <a:p>
            <a:pPr lvl="1"/>
            <a:r>
              <a:rPr lang="it-IT" dirty="0" smtClean="0"/>
              <a:t>Rappresentazione con modelli</a:t>
            </a:r>
          </a:p>
          <a:p>
            <a:pPr lvl="1"/>
            <a:r>
              <a:rPr lang="it-IT" dirty="0" smtClean="0"/>
              <a:t>Ipotesi di razionalità</a:t>
            </a:r>
          </a:p>
          <a:p>
            <a:pPr lvl="1"/>
            <a:r>
              <a:rPr lang="it-IT" dirty="0" smtClean="0"/>
              <a:t>Ipotesi di equilibrio</a:t>
            </a:r>
            <a:endParaRPr lang="it-IT" dirty="0"/>
          </a:p>
          <a:p>
            <a:pPr lvl="1"/>
            <a:endParaRPr lang="en-US" dirty="0"/>
          </a:p>
        </p:txBody>
      </p:sp>
      <p:sp>
        <p:nvSpPr>
          <p:cNvPr id="3" name="Titolo 2"/>
          <p:cNvSpPr>
            <a:spLocks noGrp="1"/>
          </p:cNvSpPr>
          <p:nvPr>
            <p:ph type="title"/>
          </p:nvPr>
        </p:nvSpPr>
        <p:spPr/>
        <p:txBody>
          <a:bodyPr/>
          <a:lstStyle/>
          <a:p>
            <a:r>
              <a:rPr lang="it-IT" dirty="0" smtClean="0"/>
              <a:t>L’economia come scienza</a:t>
            </a:r>
            <a:endParaRPr lang="en-US" dirty="0"/>
          </a:p>
        </p:txBody>
      </p:sp>
      <p:pic>
        <p:nvPicPr>
          <p:cNvPr id="10243" name="Picture 3"/>
          <p:cNvPicPr>
            <a:picLocks noChangeAspect="1" noChangeArrowheads="1"/>
          </p:cNvPicPr>
          <p:nvPr/>
        </p:nvPicPr>
        <p:blipFill rotWithShape="1">
          <a:blip r:embed="rId3" cstate="print">
            <a:extLst>
              <a:ext uri="{28A0092B-C50C-407E-A947-70E740481C1C}">
                <a14:useLocalDpi xmlns="" xmlns:a14="http://schemas.microsoft.com/office/drawing/2010/main" val="0"/>
              </a:ext>
            </a:extLst>
          </a:blip>
          <a:srcRect l="25460" t="32357" r="23189" b="11643"/>
          <a:stretch/>
        </p:blipFill>
        <p:spPr bwMode="auto">
          <a:xfrm>
            <a:off x="4933993" y="3605646"/>
            <a:ext cx="3769880" cy="253177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7179930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85000" lnSpcReduction="10000"/>
          </a:bodyPr>
          <a:lstStyle/>
          <a:p>
            <a:r>
              <a:rPr lang="it-IT" dirty="0" smtClean="0"/>
              <a:t>Un modello è una rappresentazione </a:t>
            </a:r>
            <a:r>
              <a:rPr lang="it-IT" dirty="0"/>
              <a:t>semplificata (e </a:t>
            </a:r>
            <a:r>
              <a:rPr lang="it-IT" dirty="0" smtClean="0"/>
              <a:t>stilizzata) del </a:t>
            </a:r>
            <a:r>
              <a:rPr lang="it-IT" dirty="0"/>
              <a:t>“pezzo” di realtà che si vuole studiare. Un modello elimina tutti i </a:t>
            </a:r>
            <a:r>
              <a:rPr lang="it-IT" dirty="0" smtClean="0"/>
              <a:t>particolari che </a:t>
            </a:r>
            <a:r>
              <a:rPr lang="it-IT" dirty="0"/>
              <a:t>vengono giudicati non </a:t>
            </a:r>
            <a:r>
              <a:rPr lang="it-IT" dirty="0" smtClean="0"/>
              <a:t>importanti in </a:t>
            </a:r>
            <a:r>
              <a:rPr lang="it-IT" dirty="0"/>
              <a:t>modo da mettere a fuoco l’essenziale</a:t>
            </a:r>
          </a:p>
          <a:p>
            <a:pPr marL="268288" indent="0">
              <a:buNone/>
            </a:pPr>
            <a:r>
              <a:rPr lang="it-IT" dirty="0" smtClean="0"/>
              <a:t>Due </a:t>
            </a:r>
            <a:r>
              <a:rPr lang="it-IT" dirty="0"/>
              <a:t>tipi di variabili:</a:t>
            </a:r>
          </a:p>
          <a:p>
            <a:pPr lvl="1"/>
            <a:r>
              <a:rPr lang="it-IT" u="sng" dirty="0" smtClean="0"/>
              <a:t>Variabili </a:t>
            </a:r>
            <a:r>
              <a:rPr lang="it-IT" u="sng" dirty="0"/>
              <a:t>esogene</a:t>
            </a:r>
            <a:r>
              <a:rPr lang="it-IT" dirty="0"/>
              <a:t>: </a:t>
            </a:r>
            <a:r>
              <a:rPr lang="it-IT" dirty="0" smtClean="0"/>
              <a:t>provengono dall’esterno del modello ed il loro valore viene determinato </a:t>
            </a:r>
            <a:r>
              <a:rPr lang="it-IT" dirty="0"/>
              <a:t>fuori dal modello e viene preso per dato (variabili non </a:t>
            </a:r>
            <a:r>
              <a:rPr lang="it-IT" dirty="0" smtClean="0"/>
              <a:t>controllabili)</a:t>
            </a:r>
          </a:p>
          <a:p>
            <a:pPr lvl="1"/>
            <a:r>
              <a:rPr lang="it-IT" u="sng" dirty="0" smtClean="0"/>
              <a:t>Variabili </a:t>
            </a:r>
            <a:r>
              <a:rPr lang="it-IT" u="sng" dirty="0"/>
              <a:t>endogene</a:t>
            </a:r>
            <a:r>
              <a:rPr lang="it-IT" dirty="0"/>
              <a:t>: vengono determinate dal modello dato il valore delle variabili esogene</a:t>
            </a:r>
          </a:p>
          <a:p>
            <a:pPr marL="268288" indent="0">
              <a:buNone/>
            </a:pPr>
            <a:r>
              <a:rPr lang="it-IT" dirty="0" smtClean="0"/>
              <a:t>Il </a:t>
            </a:r>
            <a:r>
              <a:rPr lang="it-IT" dirty="0"/>
              <a:t>modello spiega il comportamento delle variabili endogene in relazione alle esogene. </a:t>
            </a:r>
            <a:r>
              <a:rPr lang="it-IT" dirty="0" smtClean="0"/>
              <a:t> Problemi </a:t>
            </a:r>
            <a:r>
              <a:rPr lang="it-IT" dirty="0"/>
              <a:t>diversi richiedono modelli </a:t>
            </a:r>
            <a:r>
              <a:rPr lang="it-IT" dirty="0" smtClean="0"/>
              <a:t>diversi</a:t>
            </a:r>
          </a:p>
          <a:p>
            <a:pPr lvl="0"/>
            <a:r>
              <a:rPr lang="it-IT" dirty="0">
                <a:solidFill>
                  <a:prstClr val="black"/>
                </a:solidFill>
              </a:rPr>
              <a:t>Un soggetto prende una decisione (economica) in modo razionale se:</a:t>
            </a:r>
          </a:p>
          <a:p>
            <a:pPr lvl="1"/>
            <a:r>
              <a:rPr lang="it-IT" dirty="0">
                <a:solidFill>
                  <a:prstClr val="black"/>
                </a:solidFill>
              </a:rPr>
              <a:t>prende in considerazione tutte le alternative possibili (e solo quelle);</a:t>
            </a:r>
          </a:p>
          <a:p>
            <a:pPr lvl="1"/>
            <a:r>
              <a:rPr lang="it-IT" dirty="0">
                <a:solidFill>
                  <a:prstClr val="black"/>
                </a:solidFill>
              </a:rPr>
              <a:t>formula una graduatoria completa e coerente delle alternative sulla base delle sue preferenze;</a:t>
            </a:r>
          </a:p>
          <a:p>
            <a:pPr lvl="1"/>
            <a:r>
              <a:rPr lang="it-IT" dirty="0">
                <a:solidFill>
                  <a:prstClr val="black"/>
                </a:solidFill>
              </a:rPr>
              <a:t>sceglie l’alternativa (tra quelle realizzabili) più alta in graduatoria</a:t>
            </a:r>
            <a:r>
              <a:rPr lang="it-IT" dirty="0" smtClean="0">
                <a:solidFill>
                  <a:prstClr val="black"/>
                </a:solidFill>
              </a:rPr>
              <a:t>.</a:t>
            </a:r>
          </a:p>
          <a:p>
            <a:r>
              <a:rPr lang="it-IT" dirty="0">
                <a:solidFill>
                  <a:prstClr val="black"/>
                </a:solidFill>
              </a:rPr>
              <a:t>Un sistema economico è in equilibrio quando sono soddisfatte due condizioni:</a:t>
            </a:r>
          </a:p>
          <a:p>
            <a:pPr lvl="1"/>
            <a:r>
              <a:rPr lang="it-IT" dirty="0">
                <a:solidFill>
                  <a:prstClr val="black"/>
                </a:solidFill>
              </a:rPr>
              <a:t>ciascun soggetto economico non ha motivo di cambiare la propria scelta (</a:t>
            </a:r>
            <a:r>
              <a:rPr lang="it-IT" dirty="0" err="1">
                <a:solidFill>
                  <a:prstClr val="black"/>
                </a:solidFill>
              </a:rPr>
              <a:t>cond</a:t>
            </a:r>
            <a:r>
              <a:rPr lang="it-IT" dirty="0">
                <a:solidFill>
                  <a:prstClr val="black"/>
                </a:solidFill>
              </a:rPr>
              <a:t>. “soggettiva”)</a:t>
            </a:r>
          </a:p>
          <a:p>
            <a:pPr lvl="1"/>
            <a:r>
              <a:rPr lang="it-IT" dirty="0">
                <a:solidFill>
                  <a:prstClr val="black"/>
                </a:solidFill>
              </a:rPr>
              <a:t>le scelte dei vari soggetti coinvolti sono compatibili tra loro (</a:t>
            </a:r>
            <a:r>
              <a:rPr lang="it-IT" dirty="0" err="1">
                <a:solidFill>
                  <a:prstClr val="black"/>
                </a:solidFill>
              </a:rPr>
              <a:t>cond</a:t>
            </a:r>
            <a:r>
              <a:rPr lang="it-IT" dirty="0">
                <a:solidFill>
                  <a:prstClr val="black"/>
                </a:solidFill>
              </a:rPr>
              <a:t>. “oggettiva</a:t>
            </a:r>
            <a:r>
              <a:rPr lang="it-IT" dirty="0" smtClean="0">
                <a:solidFill>
                  <a:prstClr val="black"/>
                </a:solidFill>
              </a:rPr>
              <a:t>”)</a:t>
            </a:r>
          </a:p>
          <a:p>
            <a:pPr marL="0" indent="0">
              <a:buNone/>
            </a:pPr>
            <a:endParaRPr lang="it-IT" dirty="0" smtClean="0">
              <a:solidFill>
                <a:prstClr val="black"/>
              </a:solidFill>
            </a:endParaRPr>
          </a:p>
          <a:p>
            <a:pPr marL="0" indent="0" algn="ctr">
              <a:spcBef>
                <a:spcPts val="0"/>
              </a:spcBef>
              <a:buNone/>
            </a:pPr>
            <a:r>
              <a:rPr lang="it-IT" b="1" dirty="0" smtClean="0">
                <a:solidFill>
                  <a:prstClr val="black"/>
                </a:solidFill>
              </a:rPr>
              <a:t>L’ipotesi </a:t>
            </a:r>
            <a:r>
              <a:rPr lang="it-IT" b="1" dirty="0">
                <a:solidFill>
                  <a:prstClr val="black"/>
                </a:solidFill>
              </a:rPr>
              <a:t>di razionalità è rilevante soprattutto per i problemi di </a:t>
            </a:r>
            <a:r>
              <a:rPr lang="it-IT" b="1" dirty="0" smtClean="0">
                <a:solidFill>
                  <a:prstClr val="black"/>
                </a:solidFill>
              </a:rPr>
              <a:t>scelta</a:t>
            </a:r>
          </a:p>
          <a:p>
            <a:pPr marL="0" indent="0" algn="ctr">
              <a:spcBef>
                <a:spcPts val="0"/>
              </a:spcBef>
              <a:buNone/>
            </a:pPr>
            <a:r>
              <a:rPr lang="it-IT" b="1" dirty="0" smtClean="0">
                <a:solidFill>
                  <a:prstClr val="black"/>
                </a:solidFill>
              </a:rPr>
              <a:t>quella </a:t>
            </a:r>
            <a:r>
              <a:rPr lang="it-IT" b="1" dirty="0">
                <a:solidFill>
                  <a:prstClr val="black"/>
                </a:solidFill>
              </a:rPr>
              <a:t>di equilibrio per i problemi di coordinamento</a:t>
            </a:r>
            <a:r>
              <a:rPr lang="it-IT" b="1" dirty="0" smtClean="0">
                <a:solidFill>
                  <a:prstClr val="black"/>
                </a:solidFill>
              </a:rPr>
              <a:t>.</a:t>
            </a:r>
            <a:endParaRPr lang="it-IT" b="1" dirty="0">
              <a:solidFill>
                <a:prstClr val="black"/>
              </a:solidFill>
            </a:endParaRPr>
          </a:p>
          <a:p>
            <a:pPr lvl="1"/>
            <a:endParaRPr lang="it-IT" dirty="0">
              <a:solidFill>
                <a:prstClr val="black"/>
              </a:solidFill>
            </a:endParaRPr>
          </a:p>
          <a:p>
            <a:endParaRPr lang="it-IT" dirty="0"/>
          </a:p>
          <a:p>
            <a:endParaRPr lang="en-US" dirty="0"/>
          </a:p>
        </p:txBody>
      </p:sp>
      <p:sp>
        <p:nvSpPr>
          <p:cNvPr id="3" name="Titolo 2"/>
          <p:cNvSpPr>
            <a:spLocks noGrp="1"/>
          </p:cNvSpPr>
          <p:nvPr>
            <p:ph type="title"/>
          </p:nvPr>
        </p:nvSpPr>
        <p:spPr/>
        <p:txBody>
          <a:bodyPr/>
          <a:lstStyle/>
          <a:p>
            <a:r>
              <a:rPr lang="it-IT" dirty="0"/>
              <a:t>M</a:t>
            </a:r>
            <a:r>
              <a:rPr lang="it-IT" dirty="0" smtClean="0"/>
              <a:t>odelli economici, Razionalità ed Equilibrio</a:t>
            </a:r>
            <a:endParaRPr lang="en-US" dirty="0"/>
          </a:p>
        </p:txBody>
      </p:sp>
    </p:spTree>
    <p:extLst>
      <p:ext uri="{BB962C8B-B14F-4D97-AF65-F5344CB8AC3E}">
        <p14:creationId xmlns="" xmlns:p14="http://schemas.microsoft.com/office/powerpoint/2010/main" val="18684333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a:bodyPr>
          <a:lstStyle/>
          <a:p>
            <a:r>
              <a:rPr lang="it-IT" dirty="0" smtClean="0"/>
              <a:t>L’economia </a:t>
            </a:r>
            <a:r>
              <a:rPr lang="it-IT" dirty="0"/>
              <a:t>studia </a:t>
            </a:r>
            <a:r>
              <a:rPr lang="it-IT" dirty="0" smtClean="0"/>
              <a:t>il “</a:t>
            </a:r>
            <a:r>
              <a:rPr lang="it-IT" i="1" dirty="0" smtClean="0"/>
              <a:t>genere </a:t>
            </a:r>
            <a:r>
              <a:rPr lang="it-IT" i="1" dirty="0"/>
              <a:t>umano negli affari della vita</a:t>
            </a:r>
            <a:r>
              <a:rPr lang="it-IT" dirty="0" smtClean="0"/>
              <a:t>” (Marshall)</a:t>
            </a:r>
          </a:p>
          <a:p>
            <a:r>
              <a:rPr lang="it-IT" dirty="0"/>
              <a:t>«</a:t>
            </a:r>
            <a:r>
              <a:rPr lang="it-IT" i="1" dirty="0"/>
              <a:t>E’ la scienza che studia la condotta umana come una relazione tra scopi e mezzi scarsi applicabili ad usi alternativi</a:t>
            </a:r>
            <a:r>
              <a:rPr lang="it-IT" dirty="0"/>
              <a:t>» (Robbins L</a:t>
            </a:r>
            <a:r>
              <a:rPr lang="it-IT" dirty="0" smtClean="0"/>
              <a:t>.)</a:t>
            </a:r>
            <a:endParaRPr lang="it-IT" dirty="0"/>
          </a:p>
          <a:p>
            <a:r>
              <a:rPr lang="it-IT" dirty="0"/>
              <a:t>«</a:t>
            </a:r>
            <a:r>
              <a:rPr lang="it-IT" i="1" dirty="0"/>
              <a:t>E’ la scienza che studia le decisioni di soggetti razionali che vivono in società, volta a suggerire linee di azione per migliorare il benessere collettivo</a:t>
            </a:r>
            <a:r>
              <a:rPr lang="it-IT" dirty="0"/>
              <a:t>» (Cozzi T. e Zamagni S</a:t>
            </a:r>
            <a:r>
              <a:rPr lang="it-IT" dirty="0" smtClean="0"/>
              <a:t>.)</a:t>
            </a:r>
          </a:p>
          <a:p>
            <a:endParaRPr lang="it-IT" dirty="0"/>
          </a:p>
        </p:txBody>
      </p:sp>
      <p:sp>
        <p:nvSpPr>
          <p:cNvPr id="3" name="Titolo 2"/>
          <p:cNvSpPr>
            <a:spLocks noGrp="1"/>
          </p:cNvSpPr>
          <p:nvPr>
            <p:ph type="title"/>
          </p:nvPr>
        </p:nvSpPr>
        <p:spPr/>
        <p:txBody>
          <a:bodyPr/>
          <a:lstStyle/>
          <a:p>
            <a:r>
              <a:rPr lang="it-IT" dirty="0" smtClean="0"/>
              <a:t>L’economia come scienza sociale</a:t>
            </a:r>
            <a:endParaRPr lang="en-US" dirty="0"/>
          </a:p>
        </p:txBody>
      </p:sp>
      <p:sp>
        <p:nvSpPr>
          <p:cNvPr id="4" name="Rettangolo arrotondato 3"/>
          <p:cNvSpPr/>
          <p:nvPr/>
        </p:nvSpPr>
        <p:spPr>
          <a:xfrm>
            <a:off x="750405" y="3349468"/>
            <a:ext cx="7643191" cy="1550077"/>
          </a:xfrm>
          <a:prstGeom prst="roundRect">
            <a:avLst/>
          </a:prstGeom>
          <a:solidFill>
            <a:schemeClr val="bg1"/>
          </a:solidFill>
          <a:ln w="9525">
            <a:solidFill>
              <a:srgbClr val="80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i="1" dirty="0" smtClean="0">
                <a:solidFill>
                  <a:schemeClr val="tx1"/>
                </a:solidFill>
              </a:rPr>
              <a:t>L’economia</a:t>
            </a:r>
            <a:r>
              <a:rPr lang="it-IT" sz="2000" i="1" dirty="0">
                <a:solidFill>
                  <a:schemeClr val="tx1"/>
                </a:solidFill>
              </a:rPr>
              <a:t> </a:t>
            </a:r>
            <a:r>
              <a:rPr lang="it-IT" sz="2000" i="1" dirty="0" smtClean="0">
                <a:solidFill>
                  <a:schemeClr val="tx1"/>
                </a:solidFill>
              </a:rPr>
              <a:t>studia, </a:t>
            </a:r>
            <a:r>
              <a:rPr lang="it-IT" sz="2000" i="1" dirty="0">
                <a:solidFill>
                  <a:schemeClr val="tx1"/>
                </a:solidFill>
              </a:rPr>
              <a:t>in quanto rientrano negli affari degli uomini, </a:t>
            </a:r>
            <a:endParaRPr lang="it-IT" sz="2000" i="1" dirty="0" smtClean="0">
              <a:solidFill>
                <a:schemeClr val="tx1"/>
              </a:solidFill>
            </a:endParaRPr>
          </a:p>
          <a:p>
            <a:pPr algn="ctr"/>
            <a:r>
              <a:rPr lang="it-IT" sz="2000" i="1" dirty="0" smtClean="0">
                <a:solidFill>
                  <a:schemeClr val="tx1"/>
                </a:solidFill>
              </a:rPr>
              <a:t>le </a:t>
            </a:r>
            <a:r>
              <a:rPr lang="it-IT" sz="2000" i="1" dirty="0">
                <a:solidFill>
                  <a:schemeClr val="tx1"/>
                </a:solidFill>
              </a:rPr>
              <a:t>interazioni tra gli stessi, </a:t>
            </a:r>
            <a:endParaRPr lang="it-IT" sz="2000" i="1" dirty="0" smtClean="0">
              <a:solidFill>
                <a:schemeClr val="tx1"/>
              </a:solidFill>
            </a:endParaRPr>
          </a:p>
          <a:p>
            <a:pPr algn="ctr"/>
            <a:r>
              <a:rPr lang="it-IT" sz="2000" i="1" dirty="0" smtClean="0">
                <a:solidFill>
                  <a:schemeClr val="tx1"/>
                </a:solidFill>
              </a:rPr>
              <a:t>le </a:t>
            </a:r>
            <a:r>
              <a:rPr lang="it-IT" sz="2000" i="1" dirty="0">
                <a:solidFill>
                  <a:schemeClr val="tx1"/>
                </a:solidFill>
              </a:rPr>
              <a:t>forze che influenzano i sistemi economici nel loro complesso e </a:t>
            </a:r>
            <a:endParaRPr lang="it-IT" sz="2000" i="1" dirty="0" smtClean="0">
              <a:solidFill>
                <a:schemeClr val="tx1"/>
              </a:solidFill>
            </a:endParaRPr>
          </a:p>
          <a:p>
            <a:pPr algn="ctr"/>
            <a:r>
              <a:rPr lang="it-IT" sz="2000" i="1" dirty="0" smtClean="0">
                <a:solidFill>
                  <a:schemeClr val="tx1"/>
                </a:solidFill>
              </a:rPr>
              <a:t>le </a:t>
            </a:r>
            <a:r>
              <a:rPr lang="it-IT" sz="2000" i="1" dirty="0">
                <a:solidFill>
                  <a:schemeClr val="tx1"/>
                </a:solidFill>
              </a:rPr>
              <a:t>tendenze o le evoluzioni nel tempo.</a:t>
            </a:r>
          </a:p>
        </p:txBody>
      </p:sp>
    </p:spTree>
    <p:extLst>
      <p:ext uri="{BB962C8B-B14F-4D97-AF65-F5344CB8AC3E}">
        <p14:creationId xmlns="" xmlns:p14="http://schemas.microsoft.com/office/powerpoint/2010/main" val="1047681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62500" lnSpcReduction="20000"/>
          </a:bodyPr>
          <a:lstStyle/>
          <a:p>
            <a:r>
              <a:rPr lang="it-IT" dirty="0"/>
              <a:t>ECONOMIA POLITICA: </a:t>
            </a:r>
          </a:p>
          <a:p>
            <a:pPr lvl="1"/>
            <a:r>
              <a:rPr lang="it-IT" sz="1900" dirty="0"/>
              <a:t>studia i fenomeni economici dei grandi aggregati regionali, nazionali ed internazionali (MACRO)</a:t>
            </a:r>
          </a:p>
          <a:p>
            <a:pPr lvl="1"/>
            <a:r>
              <a:rPr lang="it-IT" sz="1900" dirty="0"/>
              <a:t>studia il problema economico inerente il singolo produttore e consumatore (MICRO)</a:t>
            </a:r>
          </a:p>
          <a:p>
            <a:r>
              <a:rPr lang="it-IT" dirty="0"/>
              <a:t>ECONOMIA INDUSTRIALE:</a:t>
            </a:r>
          </a:p>
          <a:p>
            <a:pPr lvl="1"/>
            <a:r>
              <a:rPr lang="it-IT" sz="1900" dirty="0"/>
              <a:t>studia  e supporta i processi di sviluppo o di ristrutturazione dei settori industriali o di aggregati di aziende definiti in base al processo produttivo o al prodotto finale (settore tessile, orafo, ecc.)</a:t>
            </a:r>
          </a:p>
          <a:p>
            <a:pPr lvl="1"/>
            <a:r>
              <a:rPr lang="it-IT" sz="1900" dirty="0"/>
              <a:t>è un scienza “intermedia” che osserva più da vicino la realtà su cui intervenire tramite politiche di intervento più analitiche e adatte allo specifico andamento del territorio/settore analizzato</a:t>
            </a:r>
          </a:p>
          <a:p>
            <a:r>
              <a:rPr lang="it-IT" dirty="0"/>
              <a:t>ECONOMIA AZIENDALE: </a:t>
            </a:r>
          </a:p>
          <a:p>
            <a:pPr lvl="1"/>
            <a:r>
              <a:rPr lang="it-IT" dirty="0"/>
              <a:t>studia i fenomeni economici a livello di singola azienda o di classi particolari di aziende</a:t>
            </a:r>
          </a:p>
          <a:p>
            <a:pPr lvl="1"/>
            <a:r>
              <a:rPr lang="it-IT" dirty="0"/>
              <a:t>si interessa delle scelte operate dagli uomini al fine di adattare gli scarsi mezzi a disposizione ai molteplici fini </a:t>
            </a:r>
            <a:r>
              <a:rPr lang="it-IT" dirty="0" smtClean="0"/>
              <a:t>aziendali</a:t>
            </a:r>
          </a:p>
          <a:p>
            <a:r>
              <a:rPr lang="it-IT" dirty="0" smtClean="0"/>
              <a:t>ECONOMIA DELLO SVILUPPO</a:t>
            </a:r>
          </a:p>
          <a:p>
            <a:pPr lvl="1"/>
            <a:r>
              <a:rPr lang="it-IT" sz="1900" dirty="0" smtClean="0"/>
              <a:t>si </a:t>
            </a:r>
            <a:r>
              <a:rPr lang="it-IT" sz="1900" dirty="0"/>
              <a:t>occupa dell'andamento di un sistema economico nel lungo </a:t>
            </a:r>
            <a:r>
              <a:rPr lang="it-IT" sz="1900" dirty="0" smtClean="0"/>
              <a:t>periodo</a:t>
            </a:r>
          </a:p>
          <a:p>
            <a:pPr lvl="1"/>
            <a:r>
              <a:rPr lang="it-IT" sz="1900" dirty="0" smtClean="0"/>
              <a:t>tratta </a:t>
            </a:r>
            <a:r>
              <a:rPr lang="it-IT" sz="1900" dirty="0"/>
              <a:t>della definizione e misurazione dello sviluppo economico, delle principali teorie dello sviluppo, dei temi e problemi relativi al sottosviluppo, dell'impatto dello sviluppo sull'ambiente.</a:t>
            </a:r>
          </a:p>
          <a:p>
            <a:r>
              <a:rPr lang="it-IT" dirty="0" smtClean="0"/>
              <a:t>ECONOMIA MONETARIA</a:t>
            </a:r>
          </a:p>
          <a:p>
            <a:pPr lvl="1"/>
            <a:r>
              <a:rPr lang="it-IT" sz="1900" dirty="0" smtClean="0"/>
              <a:t>studia </a:t>
            </a:r>
            <a:r>
              <a:rPr lang="it-IT" sz="1900" dirty="0"/>
              <a:t>le determinanti della domanda e dell'offerta di moneta </a:t>
            </a:r>
            <a:endParaRPr lang="it-IT" sz="1900" dirty="0" smtClean="0"/>
          </a:p>
          <a:p>
            <a:pPr lvl="1"/>
            <a:r>
              <a:rPr lang="it-IT" sz="1900" dirty="0" smtClean="0"/>
              <a:t>analizza le </a:t>
            </a:r>
            <a:r>
              <a:rPr lang="it-IT" sz="1900" dirty="0"/>
              <a:t>diverse funzioni della moneta, le sue diverse definizioni, il ruolo delle Banche centrali, gli strumenti da esse adottati </a:t>
            </a:r>
            <a:endParaRPr lang="it-IT" sz="1900" dirty="0" smtClean="0"/>
          </a:p>
          <a:p>
            <a:r>
              <a:rPr lang="it-IT" dirty="0" smtClean="0"/>
              <a:t>POLITICA ECONOMICA</a:t>
            </a:r>
          </a:p>
          <a:p>
            <a:pPr lvl="1"/>
            <a:r>
              <a:rPr lang="it-IT" sz="1900" dirty="0" smtClean="0"/>
              <a:t>costituisce </a:t>
            </a:r>
            <a:r>
              <a:rPr lang="it-IT" sz="1900" dirty="0"/>
              <a:t>un esempio di economia applicata, in quanto si occupa della individuazione di scelte che un governo possa concretamente adottare per realizzare un obiettivo ritenuto socialmente desiderabile.</a:t>
            </a:r>
          </a:p>
          <a:p>
            <a:pPr lvl="1"/>
            <a:r>
              <a:rPr lang="it-IT" sz="1900" dirty="0" smtClean="0"/>
              <a:t>si </a:t>
            </a:r>
            <a:r>
              <a:rPr lang="it-IT" sz="1900" dirty="0"/>
              <a:t>avvale spesso dell'econometria, che consente sia di sottoporre a verifica empirica alcune ipotesi teoriche, sia di stimare gli effetti di diverse scelte di politica economica. </a:t>
            </a:r>
          </a:p>
          <a:p>
            <a:pPr lvl="1"/>
            <a:endParaRPr lang="it-IT" dirty="0"/>
          </a:p>
          <a:p>
            <a:endParaRPr lang="en-GB" dirty="0"/>
          </a:p>
        </p:txBody>
      </p:sp>
      <p:sp>
        <p:nvSpPr>
          <p:cNvPr id="3" name="Titolo 2"/>
          <p:cNvSpPr>
            <a:spLocks noGrp="1"/>
          </p:cNvSpPr>
          <p:nvPr>
            <p:ph type="title"/>
          </p:nvPr>
        </p:nvSpPr>
        <p:spPr/>
        <p:txBody>
          <a:bodyPr/>
          <a:lstStyle/>
          <a:p>
            <a:r>
              <a:rPr lang="en-GB" dirty="0" smtClean="0"/>
              <a:t>Le discipline </a:t>
            </a:r>
            <a:r>
              <a:rPr lang="en-GB" dirty="0" err="1" smtClean="0"/>
              <a:t>Economiche</a:t>
            </a:r>
            <a:r>
              <a:rPr lang="en-GB" dirty="0" smtClean="0"/>
              <a:t> </a:t>
            </a:r>
            <a:endParaRPr lang="en-GB" dirty="0"/>
          </a:p>
        </p:txBody>
      </p:sp>
    </p:spTree>
    <p:extLst>
      <p:ext uri="{BB962C8B-B14F-4D97-AF65-F5344CB8AC3E}">
        <p14:creationId xmlns="" xmlns:p14="http://schemas.microsoft.com/office/powerpoint/2010/main" val="106194144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Personalizzato 1">
      <a:dk1>
        <a:sysClr val="windowText" lastClr="000000"/>
      </a:dk1>
      <a:lt1>
        <a:sysClr val="window" lastClr="FFFFFF"/>
      </a:lt1>
      <a:dk2>
        <a:srgbClr val="241F00"/>
      </a:dk2>
      <a:lt2>
        <a:srgbClr val="E5E9F7"/>
      </a:lt2>
      <a:accent1>
        <a:srgbClr val="800000"/>
      </a:accent1>
      <a:accent2>
        <a:srgbClr val="00B050"/>
      </a:accent2>
      <a:accent3>
        <a:srgbClr val="255775"/>
      </a:accent3>
      <a:accent4>
        <a:srgbClr val="A47C0C"/>
      </a:accent4>
      <a:accent5>
        <a:srgbClr val="39378D"/>
      </a:accent5>
      <a:accent6>
        <a:srgbClr val="680039"/>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2360</Words>
  <Application>Microsoft Office PowerPoint</Application>
  <PresentationFormat>Presentazione su schermo (4:3)</PresentationFormat>
  <Paragraphs>153</Paragraphs>
  <Slides>8</Slides>
  <Notes>7</Notes>
  <HiddenSlides>0</HiddenSlides>
  <MMClips>0</MMClips>
  <ScaleCrop>false</ScaleCrop>
  <HeadingPairs>
    <vt:vector size="4" baseType="variant">
      <vt:variant>
        <vt:lpstr>Tema</vt:lpstr>
      </vt:variant>
      <vt:variant>
        <vt:i4>1</vt:i4>
      </vt:variant>
      <vt:variant>
        <vt:lpstr>Titoli diapositive</vt:lpstr>
      </vt:variant>
      <vt:variant>
        <vt:i4>8</vt:i4>
      </vt:variant>
    </vt:vector>
  </HeadingPairs>
  <TitlesOfParts>
    <vt:vector size="9" baseType="lpstr">
      <vt:lpstr>Tema di Office</vt:lpstr>
      <vt:lpstr>Diapositiva 1</vt:lpstr>
      <vt:lpstr>Introduzione all’economia</vt:lpstr>
      <vt:lpstr>L’elemento cruciale in ogni problema economico: la Scarsità</vt:lpstr>
      <vt:lpstr>Scelta e Coordinamento</vt:lpstr>
      <vt:lpstr>L’economia come scienza</vt:lpstr>
      <vt:lpstr>Modelli economici, Razionalità ed Equilibrio</vt:lpstr>
      <vt:lpstr>L’economia come scienza sociale</vt:lpstr>
      <vt:lpstr>Le discipline Economiche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Fideuros</dc:creator>
  <cp:lastModifiedBy>500334</cp:lastModifiedBy>
  <cp:revision>859</cp:revision>
  <cp:lastPrinted>2012-02-29T12:38:15Z</cp:lastPrinted>
  <dcterms:created xsi:type="dcterms:W3CDTF">2011-12-08T14:18:23Z</dcterms:created>
  <dcterms:modified xsi:type="dcterms:W3CDTF">2015-03-11T12:43:28Z</dcterms:modified>
</cp:coreProperties>
</file>