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15"/>
  </p:notesMasterIdLst>
  <p:sldIdLst>
    <p:sldId id="580" r:id="rId2"/>
    <p:sldId id="323" r:id="rId3"/>
    <p:sldId id="584" r:id="rId4"/>
    <p:sldId id="463" r:id="rId5"/>
    <p:sldId id="324" r:id="rId6"/>
    <p:sldId id="326" r:id="rId7"/>
    <p:sldId id="583" r:id="rId8"/>
    <p:sldId id="590" r:id="rId9"/>
    <p:sldId id="332" r:id="rId10"/>
    <p:sldId id="335" r:id="rId11"/>
    <p:sldId id="586" r:id="rId12"/>
    <p:sldId id="340" r:id="rId13"/>
    <p:sldId id="341"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196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showOutlineIcons="0" vertBarState="maximized">
    <p:restoredLeft sz="17013" autoAdjust="0"/>
    <p:restoredTop sz="62075" autoAdjust="0"/>
  </p:normalViewPr>
  <p:slideViewPr>
    <p:cSldViewPr snapToGrid="0">
      <p:cViewPr>
        <p:scale>
          <a:sx n="60" d="100"/>
          <a:sy n="60" d="100"/>
        </p:scale>
        <p:origin x="-1338" y="-516"/>
      </p:cViewPr>
      <p:guideLst>
        <p:guide orient="horz" pos="2160"/>
        <p:guide pos="2880"/>
      </p:guideLst>
    </p:cSldViewPr>
  </p:slideViewPr>
  <p:outlineViewPr>
    <p:cViewPr>
      <p:scale>
        <a:sx n="33" d="100"/>
        <a:sy n="33" d="100"/>
      </p:scale>
      <p:origin x="0" y="106596"/>
    </p:cViewPr>
  </p:outlineViewPr>
  <p:notesTextViewPr>
    <p:cViewPr>
      <p:scale>
        <a:sx n="1" d="1"/>
        <a:sy n="1" d="1"/>
      </p:scale>
      <p:origin x="0" y="0"/>
    </p:cViewPr>
  </p:notesTextViewPr>
  <p:notesViewPr>
    <p:cSldViewPr snapToGrid="0">
      <p:cViewPr varScale="1">
        <p:scale>
          <a:sx n="67" d="100"/>
          <a:sy n="67" d="100"/>
        </p:scale>
        <p:origin x="-1914" y="-12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60" cy="496332"/>
          </a:xfrm>
          <a:prstGeom prst="rect">
            <a:avLst/>
          </a:prstGeom>
        </p:spPr>
        <p:txBody>
          <a:bodyPr vert="horz" lIns="94064" tIns="47032" rIns="94064" bIns="47032" rtlCol="0"/>
          <a:lstStyle>
            <a:lvl1pPr algn="l">
              <a:defRPr sz="1200"/>
            </a:lvl1pPr>
          </a:lstStyle>
          <a:p>
            <a:endParaRPr lang="en-US"/>
          </a:p>
        </p:txBody>
      </p:sp>
      <p:sp>
        <p:nvSpPr>
          <p:cNvPr id="3" name="Segnaposto data 2"/>
          <p:cNvSpPr>
            <a:spLocks noGrp="1"/>
          </p:cNvSpPr>
          <p:nvPr>
            <p:ph type="dt" idx="1"/>
          </p:nvPr>
        </p:nvSpPr>
        <p:spPr>
          <a:xfrm>
            <a:off x="3850443" y="0"/>
            <a:ext cx="2945660" cy="496332"/>
          </a:xfrm>
          <a:prstGeom prst="rect">
            <a:avLst/>
          </a:prstGeom>
        </p:spPr>
        <p:txBody>
          <a:bodyPr vert="horz" lIns="94064" tIns="47032" rIns="94064" bIns="47032" rtlCol="0"/>
          <a:lstStyle>
            <a:lvl1pPr algn="r">
              <a:defRPr sz="1200"/>
            </a:lvl1pPr>
          </a:lstStyle>
          <a:p>
            <a:fld id="{693DBCD2-DDA6-4279-B68F-CFFA81FDE4DF}" type="datetimeFigureOut">
              <a:rPr lang="en-US" smtClean="0"/>
              <a:pPr/>
              <a:t>3/6/2015</a:t>
            </a:fld>
            <a:endParaRPr lang="en-US"/>
          </a:p>
        </p:txBody>
      </p:sp>
      <p:sp>
        <p:nvSpPr>
          <p:cNvPr id="4" name="Segnaposto immagine diapositiva 3"/>
          <p:cNvSpPr>
            <a:spLocks noGrp="1" noRot="1" noChangeAspect="1"/>
          </p:cNvSpPr>
          <p:nvPr>
            <p:ph type="sldImg" idx="2"/>
          </p:nvPr>
        </p:nvSpPr>
        <p:spPr>
          <a:xfrm>
            <a:off x="1868838" y="476250"/>
            <a:ext cx="3060000" cy="2297188"/>
          </a:xfrm>
          <a:prstGeom prst="rect">
            <a:avLst/>
          </a:prstGeom>
          <a:noFill/>
          <a:ln w="12700">
            <a:solidFill>
              <a:prstClr val="black"/>
            </a:solidFill>
          </a:ln>
        </p:spPr>
        <p:txBody>
          <a:bodyPr vert="horz" lIns="94064" tIns="47032" rIns="94064" bIns="47032" rtlCol="0" anchor="ctr"/>
          <a:lstStyle/>
          <a:p>
            <a:endParaRPr lang="en-US"/>
          </a:p>
        </p:txBody>
      </p:sp>
      <p:sp>
        <p:nvSpPr>
          <p:cNvPr id="5" name="Segnaposto note 4"/>
          <p:cNvSpPr>
            <a:spLocks noGrp="1"/>
          </p:cNvSpPr>
          <p:nvPr>
            <p:ph type="body" sz="quarter" idx="3"/>
          </p:nvPr>
        </p:nvSpPr>
        <p:spPr>
          <a:xfrm>
            <a:off x="201277" y="2786063"/>
            <a:ext cx="6404270" cy="6865208"/>
          </a:xfrm>
          <a:prstGeom prst="rect">
            <a:avLst/>
          </a:prstGeom>
        </p:spPr>
        <p:txBody>
          <a:bodyPr vert="horz" lIns="94064" tIns="47032" rIns="94064" bIns="47032" rtlCol="0"/>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6" name="Segnaposto piè di pagina 5"/>
          <p:cNvSpPr>
            <a:spLocks noGrp="1"/>
          </p:cNvSpPr>
          <p:nvPr>
            <p:ph type="ftr" sz="quarter" idx="4"/>
          </p:nvPr>
        </p:nvSpPr>
        <p:spPr>
          <a:xfrm>
            <a:off x="0" y="9428584"/>
            <a:ext cx="2945660" cy="496332"/>
          </a:xfrm>
          <a:prstGeom prst="rect">
            <a:avLst/>
          </a:prstGeom>
        </p:spPr>
        <p:txBody>
          <a:bodyPr vert="horz" lIns="94064" tIns="47032" rIns="94064" bIns="47032" rtlCol="0" anchor="b"/>
          <a:lstStyle>
            <a:lvl1pPr algn="l">
              <a:defRPr sz="1200"/>
            </a:lvl1pPr>
          </a:lstStyle>
          <a:p>
            <a:endParaRPr lang="en-US"/>
          </a:p>
        </p:txBody>
      </p:sp>
      <p:sp>
        <p:nvSpPr>
          <p:cNvPr id="7" name="Segnaposto numero diapositiva 6"/>
          <p:cNvSpPr>
            <a:spLocks noGrp="1"/>
          </p:cNvSpPr>
          <p:nvPr>
            <p:ph type="sldNum" sz="quarter" idx="5"/>
          </p:nvPr>
        </p:nvSpPr>
        <p:spPr>
          <a:xfrm>
            <a:off x="3850443" y="9428584"/>
            <a:ext cx="2945660" cy="496332"/>
          </a:xfrm>
          <a:prstGeom prst="rect">
            <a:avLst/>
          </a:prstGeom>
        </p:spPr>
        <p:txBody>
          <a:bodyPr vert="horz" lIns="94064" tIns="47032" rIns="94064" bIns="47032" rtlCol="0" anchor="b"/>
          <a:lstStyle>
            <a:lvl1pPr algn="r">
              <a:defRPr sz="1200"/>
            </a:lvl1pPr>
          </a:lstStyle>
          <a:p>
            <a:fld id="{8BF4ABD8-56F3-42F3-B18B-0F98D2EF0829}" type="slidenum">
              <a:rPr lang="en-US" smtClean="0"/>
              <a:pPr/>
              <a:t>‹N›</a:t>
            </a:fld>
            <a:endParaRPr lang="en-US"/>
          </a:p>
        </p:txBody>
      </p:sp>
    </p:spTree>
    <p:extLst>
      <p:ext uri="{BB962C8B-B14F-4D97-AF65-F5344CB8AC3E}">
        <p14:creationId xmlns="" xmlns:p14="http://schemas.microsoft.com/office/powerpoint/2010/main" val="2502235473"/>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868488" y="476250"/>
            <a:ext cx="3060700" cy="2297113"/>
          </a:xfrm>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8BF4ABD8-56F3-42F3-B18B-0F98D2EF0829}" type="slidenum">
              <a:rPr lang="en-US" smtClean="0"/>
              <a:pPr/>
              <a:t>1</a:t>
            </a:fld>
            <a:endParaRPr lang="en-US"/>
          </a:p>
        </p:txBody>
      </p:sp>
    </p:spTree>
    <p:extLst>
      <p:ext uri="{BB962C8B-B14F-4D97-AF65-F5344CB8AC3E}">
        <p14:creationId xmlns="" xmlns:p14="http://schemas.microsoft.com/office/powerpoint/2010/main" val="1507192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t>Il sentiero di espansione dell’output di breve periodo si ottiene partendo da un livello di capitale fisso. In particolare, entrambe le funzioni di costo,</a:t>
            </a:r>
            <a:r>
              <a:rPr lang="it-IT" baseline="0" dirty="0" smtClean="0"/>
              <a:t> di lungo e breve periodo, </a:t>
            </a:r>
            <a:r>
              <a:rPr lang="it-IT" dirty="0" smtClean="0"/>
              <a:t>sono il risultato di un problema di ottimizzazione vincolata e l’aggiunta nel breve periodo del vincolo addizionale Capitale=K, implica che il costo di breve periodo non possa essere mai minore di quello relativo al lungo periodo.</a:t>
            </a:r>
          </a:p>
          <a:p>
            <a:pPr algn="just"/>
            <a:endParaRPr lang="it-IT" dirty="0" smtClean="0"/>
          </a:p>
          <a:p>
            <a:pPr algn="just"/>
            <a:r>
              <a:rPr lang="it-IT" dirty="0" smtClean="0"/>
              <a:t>Cosa implica il vincolo aggiuntivo dell’impiego di una quantità fissa di capitale? Un miglioramento o un peggioramento della situazione dell’impresa?</a:t>
            </a:r>
          </a:p>
          <a:p>
            <a:pPr algn="just"/>
            <a:r>
              <a:rPr lang="it-IT" dirty="0" smtClean="0"/>
              <a:t>Un vincolo addizionale implica necessariamente un risultato meno vantaggioso per l’impresa e la funzione di costo totale di breve periodo non può essere mai inferiore a quella relativa allo scenario di lungo periodo. In caso contrario, il costo totale di lungo periodo non rappresenterebbe il costo minimo di produzione di lungo periodo.</a:t>
            </a:r>
          </a:p>
          <a:p>
            <a:pPr algn="just"/>
            <a:endParaRPr lang="it-IT" dirty="0" smtClean="0"/>
          </a:p>
          <a:p>
            <a:pPr algn="just"/>
            <a:endParaRPr lang="it-IT" dirty="0" smtClean="0"/>
          </a:p>
          <a:p>
            <a:pPr algn="just"/>
            <a:r>
              <a:rPr lang="it-IT" dirty="0" smtClean="0"/>
              <a:t>Se associamo i costi corrispondenti ai punti</a:t>
            </a:r>
            <a:r>
              <a:rPr lang="it-IT" baseline="0" dirty="0" smtClean="0"/>
              <a:t> a, b, c, d alle quantità di output ad essi correlati, otteniamo la funzione di costo di breve periodo.</a:t>
            </a:r>
            <a:endParaRPr lang="en-US" dirty="0"/>
          </a:p>
        </p:txBody>
      </p:sp>
      <p:sp>
        <p:nvSpPr>
          <p:cNvPr id="4" name="Segnaposto numero diapositiva 3"/>
          <p:cNvSpPr>
            <a:spLocks noGrp="1"/>
          </p:cNvSpPr>
          <p:nvPr>
            <p:ph type="sldNum" sz="quarter" idx="10"/>
          </p:nvPr>
        </p:nvSpPr>
        <p:spPr/>
        <p:txBody>
          <a:bodyPr/>
          <a:lstStyle/>
          <a:p>
            <a:fld id="{8BF4ABD8-56F3-42F3-B18B-0F98D2EF0829}" type="slidenum">
              <a:rPr lang="en-US" smtClean="0"/>
              <a:pPr/>
              <a:t>10</a:t>
            </a:fld>
            <a:endParaRPr lang="en-US"/>
          </a:p>
        </p:txBody>
      </p:sp>
    </p:spTree>
    <p:extLst>
      <p:ext uri="{BB962C8B-B14F-4D97-AF65-F5344CB8AC3E}">
        <p14:creationId xmlns="" xmlns:p14="http://schemas.microsoft.com/office/powerpoint/2010/main" val="1777354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Funzione di costo totale di breve periodo</a:t>
            </a:r>
            <a:r>
              <a:rPr lang="it-IT" dirty="0" smtClean="0"/>
              <a:t>: viene</a:t>
            </a:r>
            <a:r>
              <a:rPr lang="it-IT" baseline="0" dirty="0" smtClean="0"/>
              <a:t> derivata dalla funzione di produzione di breve periodo e </a:t>
            </a:r>
            <a:r>
              <a:rPr lang="it-IT" dirty="0" smtClean="0"/>
              <a:t>descrive il costo totale di produzione per ciascun livello di output, data una quantità fissa di capitale.</a:t>
            </a:r>
          </a:p>
          <a:p>
            <a:r>
              <a:rPr lang="it-IT" dirty="0" smtClean="0"/>
              <a:t>L’entità dei costi fissi è data dall’altezza della funzione di costo di breve periodo nel punto corrispondente a 0 unità di output</a:t>
            </a:r>
          </a:p>
          <a:p>
            <a:endParaRPr lang="it-IT" dirty="0" smtClean="0"/>
          </a:p>
          <a:p>
            <a:r>
              <a:rPr lang="it-IT" dirty="0" smtClean="0"/>
              <a:t>All’inizio il</a:t>
            </a:r>
            <a:r>
              <a:rPr lang="it-IT" baseline="0" dirty="0" smtClean="0"/>
              <a:t> costo aumenta a tassi decrescenti ma, a partire dal punto B, l’aumento del costo avviene ad un tasso crescente. Per bassi livelli di output il prodotto marginale di una unità aggiuntiva di lavoro aumenta. Questo significa che, quando il produttore impiega una unità di lavoro in più, ottiene una quantità aggiuntiva di output maggiore di quella ottenuta impiegando l’unità di lavoro precedente. Quindi, per quanto i costi aumentino, l’aumento avviene ad un tasso decrescente.</a:t>
            </a:r>
          </a:p>
          <a:p>
            <a:r>
              <a:rPr lang="it-IT" baseline="0" dirty="0" smtClean="0"/>
              <a:t>Tuttavia, dopo il punto B ogni unità aggiuntiva di lavoro fa aumentare l’output meno di quanto non lo abbia fatto l’unità precedente e i costi aumentano perciò ad un tasso crescente.</a:t>
            </a:r>
          </a:p>
          <a:p>
            <a:endParaRPr lang="it-IT" dirty="0" smtClean="0"/>
          </a:p>
          <a:p>
            <a:r>
              <a:rPr lang="it-IT" b="1" dirty="0" smtClean="0"/>
              <a:t>Funzione del costo marginale di breve periodo</a:t>
            </a:r>
            <a:r>
              <a:rPr lang="it-IT" dirty="0" smtClean="0"/>
              <a:t>: misura quanto varia il costo totale di produzione all’aumentare della quantità prodotta. Corrisponde con la derivata della funzione del costo totale rispetto alla quantità prodotta</a:t>
            </a:r>
          </a:p>
          <a:p>
            <a:endParaRPr lang="it-IT" dirty="0" smtClean="0"/>
          </a:p>
          <a:p>
            <a:r>
              <a:rPr lang="it-IT" b="1" dirty="0" smtClean="0"/>
              <a:t>Funzione del costo medio di breve periodo</a:t>
            </a:r>
            <a:r>
              <a:rPr lang="it-IT" dirty="0" smtClean="0"/>
              <a:t>: rappresenta il costo totale diviso per il numero di unità di output. Data una certa tecnologia, il costo totale medio di breve periodo è uguale al costo marginale di breve periodo in corrispondenza di quel livello  di output per il quale il costo medio è minimo</a:t>
            </a:r>
          </a:p>
          <a:p>
            <a:r>
              <a:rPr lang="it-IT" dirty="0" smtClean="0"/>
              <a:t>Quando produciamo</a:t>
            </a:r>
            <a:r>
              <a:rPr lang="it-IT" baseline="0" dirty="0" smtClean="0"/>
              <a:t> poco output, gran parte del costo unitario è dovuto ai costi fissi</a:t>
            </a:r>
            <a:endParaRPr lang="it-IT" dirty="0" smtClean="0"/>
          </a:p>
          <a:p>
            <a:endParaRPr lang="en-US" dirty="0"/>
          </a:p>
        </p:txBody>
      </p:sp>
      <p:sp>
        <p:nvSpPr>
          <p:cNvPr id="4" name="Segnaposto numero diapositiva 3"/>
          <p:cNvSpPr>
            <a:spLocks noGrp="1"/>
          </p:cNvSpPr>
          <p:nvPr>
            <p:ph type="sldNum" sz="quarter" idx="10"/>
          </p:nvPr>
        </p:nvSpPr>
        <p:spPr/>
        <p:txBody>
          <a:bodyPr/>
          <a:lstStyle/>
          <a:p>
            <a:fld id="{8BF4ABD8-56F3-42F3-B18B-0F98D2EF0829}" type="slidenum">
              <a:rPr lang="en-US" smtClean="0"/>
              <a:pPr/>
              <a:t>11</a:t>
            </a:fld>
            <a:endParaRPr lang="en-US"/>
          </a:p>
        </p:txBody>
      </p:sp>
    </p:spTree>
    <p:extLst>
      <p:ext uri="{BB962C8B-B14F-4D97-AF65-F5344CB8AC3E}">
        <p14:creationId xmlns="" xmlns:p14="http://schemas.microsoft.com/office/powerpoint/2010/main" val="227658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t>Nella figura vengono rappresentate alcune</a:t>
            </a:r>
            <a:r>
              <a:rPr lang="it-IT" baseline="0" dirty="0" smtClean="0"/>
              <a:t> funzioni di costo di breve periodo , ognuna delle quali è caratterizzata da una certa quantità di capitale.</a:t>
            </a:r>
          </a:p>
        </p:txBody>
      </p:sp>
      <p:sp>
        <p:nvSpPr>
          <p:cNvPr id="4" name="Segnaposto numero diapositiva 3"/>
          <p:cNvSpPr>
            <a:spLocks noGrp="1"/>
          </p:cNvSpPr>
          <p:nvPr>
            <p:ph type="sldNum" sz="quarter" idx="10"/>
          </p:nvPr>
        </p:nvSpPr>
        <p:spPr/>
        <p:txBody>
          <a:bodyPr/>
          <a:lstStyle/>
          <a:p>
            <a:fld id="{8BF4ABD8-56F3-42F3-B18B-0F98D2EF0829}" type="slidenum">
              <a:rPr lang="en-US" smtClean="0"/>
              <a:pPr/>
              <a:t>12</a:t>
            </a:fld>
            <a:endParaRPr lang="en-US"/>
          </a:p>
        </p:txBody>
      </p:sp>
    </p:spTree>
    <p:extLst>
      <p:ext uri="{BB962C8B-B14F-4D97-AF65-F5344CB8AC3E}">
        <p14:creationId xmlns="" xmlns:p14="http://schemas.microsoft.com/office/powerpoint/2010/main" val="371682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8BF4ABD8-56F3-42F3-B18B-0F98D2EF0829}" type="slidenum">
              <a:rPr lang="en-US" smtClean="0"/>
              <a:pPr/>
              <a:t>13</a:t>
            </a:fld>
            <a:endParaRPr lang="en-US"/>
          </a:p>
        </p:txBody>
      </p:sp>
    </p:spTree>
    <p:extLst>
      <p:ext uri="{BB962C8B-B14F-4D97-AF65-F5344CB8AC3E}">
        <p14:creationId xmlns="" xmlns:p14="http://schemas.microsoft.com/office/powerpoint/2010/main" val="133256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868838" y="476250"/>
            <a:ext cx="3060000" cy="2297188"/>
          </a:xfrm>
        </p:spPr>
      </p:sp>
      <p:sp>
        <p:nvSpPr>
          <p:cNvPr id="3" name="Segnaposto note 2"/>
          <p:cNvSpPr>
            <a:spLocks noGrp="1"/>
          </p:cNvSpPr>
          <p:nvPr>
            <p:ph type="body" idx="1"/>
          </p:nvPr>
        </p:nvSpPr>
        <p:spPr>
          <a:xfrm>
            <a:off x="201277" y="2786063"/>
            <a:ext cx="6404270" cy="6865208"/>
          </a:xfrm>
        </p:spPr>
        <p:txBody>
          <a:bodyPr/>
          <a:lstStyle/>
          <a:p>
            <a:pPr algn="just"/>
            <a:r>
              <a:rPr lang="it-IT" dirty="0" smtClean="0"/>
              <a:t>Dopo quanto detto sula scelta ottima dell'individuo (e in particolare del consumatore) passiamo ora ad esaminare il lato delle decisioni dell'impresa inerenti la produzione e i costi. Così come dalla scelta dell'individuo abbiamo ottenuto la domanda delle merci, dalla teoria dell'impresa otterremo l'offerta.</a:t>
            </a:r>
          </a:p>
          <a:p>
            <a:pPr algn="just"/>
            <a:endParaRPr lang="it-IT" dirty="0" smtClean="0"/>
          </a:p>
          <a:p>
            <a:pPr marL="176371" indent="-176371" algn="just">
              <a:buFontTx/>
              <a:buChar char="-"/>
            </a:pPr>
            <a:r>
              <a:rPr lang="it-IT" u="sng" dirty="0" smtClean="0"/>
              <a:t>Costo opportunità</a:t>
            </a:r>
            <a:r>
              <a:rPr lang="it-IT" u="none" dirty="0" smtClean="0"/>
              <a:t>: costo di intraprendere una qualunque attività e che viene rappresentato dalle opportunità perse per svolgere quella attività </a:t>
            </a:r>
          </a:p>
          <a:p>
            <a:pPr marL="176371" indent="-176371" algn="just">
              <a:buFontTx/>
              <a:buChar char="-"/>
            </a:pPr>
            <a:r>
              <a:rPr lang="it-IT" u="sng" dirty="0" smtClean="0"/>
              <a:t>Profitto normale</a:t>
            </a:r>
            <a:r>
              <a:rPr lang="it-IT" dirty="0" smtClean="0"/>
              <a:t>: rendimento appena sufficiente a coprire il costo opportunità dell’imprenditore, rendimento appena sufficiente ad indurlo ad intraprendere un’attività</a:t>
            </a:r>
          </a:p>
          <a:p>
            <a:pPr marL="176371" indent="-176371" algn="just">
              <a:buFontTx/>
              <a:buChar char="-"/>
            </a:pPr>
            <a:r>
              <a:rPr lang="it-IT" u="sng" dirty="0" smtClean="0"/>
              <a:t>Extraprofitto</a:t>
            </a:r>
            <a:r>
              <a:rPr lang="it-IT" dirty="0" smtClean="0"/>
              <a:t>: profitto che va oltre l’ammontare necessario a far sì che l’imprenditore continui a svolgere un’attività</a:t>
            </a:r>
          </a:p>
          <a:p>
            <a:pPr marL="176371" indent="-176371" algn="just">
              <a:buFontTx/>
              <a:buChar char="-"/>
            </a:pPr>
            <a:r>
              <a:rPr lang="it-IT" u="sng" dirty="0" smtClean="0"/>
              <a:t>Ricavo totale (</a:t>
            </a:r>
            <a:r>
              <a:rPr lang="it-IT" u="sng" dirty="0" err="1" smtClean="0"/>
              <a:t>Rt</a:t>
            </a:r>
            <a:r>
              <a:rPr lang="it-IT" u="sng" dirty="0" smtClean="0"/>
              <a:t>)</a:t>
            </a:r>
            <a:r>
              <a:rPr lang="it-IT" dirty="0" smtClean="0"/>
              <a:t>:  ciò che l’impresa incassa dalla vendita dei prodotti, ossia, supponendo che ne produca uno soltanto, la cifra che si ottiene moltiplicando la quantità venduta (q) per il prezzo (p) al quale viene venduta</a:t>
            </a:r>
          </a:p>
          <a:p>
            <a:pPr marL="176371" indent="-176371" algn="just">
              <a:buFontTx/>
              <a:buChar char="-"/>
            </a:pPr>
            <a:r>
              <a:rPr lang="it-IT" u="sng" dirty="0" smtClean="0"/>
              <a:t>Costo totale</a:t>
            </a:r>
            <a:r>
              <a:rPr lang="it-IT" u="sng" baseline="0" dirty="0" smtClean="0"/>
              <a:t> (</a:t>
            </a:r>
            <a:r>
              <a:rPr lang="it-IT" u="sng" baseline="0" dirty="0" err="1" smtClean="0"/>
              <a:t>Ct</a:t>
            </a:r>
            <a:r>
              <a:rPr lang="it-IT" u="sng" baseline="0" dirty="0" smtClean="0"/>
              <a:t>)</a:t>
            </a:r>
            <a:r>
              <a:rPr lang="it-IT" baseline="0" dirty="0" smtClean="0"/>
              <a:t>:</a:t>
            </a:r>
            <a:r>
              <a:rPr lang="it-IT" dirty="0" smtClean="0"/>
              <a:t> non coincide col complesso delle spese sostenute dall’impresa nel corso del processo produttivo:</a:t>
            </a:r>
          </a:p>
          <a:p>
            <a:pPr marL="646692" lvl="1" indent="-176371" algn="just">
              <a:buFont typeface="Arial" pitchFamily="34" charset="0"/>
              <a:buChar char="•"/>
            </a:pPr>
            <a:r>
              <a:rPr lang="it-IT" dirty="0" smtClean="0"/>
              <a:t>vi sono spese che non vanno contabilizzate tra i costi (quando l’impresa acquista un mezzo di produzione durevole, nel costo di produzione va contata non tutta la spesa ma solo il prezzo del “servizio”  (interesse più ammortamento)</a:t>
            </a:r>
          </a:p>
          <a:p>
            <a:pPr marL="646692" lvl="1" indent="-176371" algn="just">
              <a:buFont typeface="Arial" pitchFamily="34" charset="0"/>
              <a:buChar char="•"/>
            </a:pPr>
            <a:r>
              <a:rPr lang="it-IT" dirty="0" smtClean="0"/>
              <a:t>vi sono costi cui non corrisponde una spesa effettiva (costo opportunità ossia il mancato guadagno che sarebbe derivato dall’uso alternativo)</a:t>
            </a:r>
          </a:p>
          <a:p>
            <a:pPr algn="just" defTabSz="940643">
              <a:defRPr/>
            </a:pPr>
            <a:endParaRPr lang="it-IT" dirty="0" smtClean="0"/>
          </a:p>
          <a:p>
            <a:pPr algn="just" defTabSz="940643">
              <a:defRPr/>
            </a:pPr>
            <a:r>
              <a:rPr lang="it-IT" dirty="0" smtClean="0"/>
              <a:t>Nell'analisi neoclassica di solito si ritiene che la produzione di una certa quantità Q di merce viene effettuata utilizzando i fattori della produzione: Lavoro </a:t>
            </a:r>
            <a:r>
              <a:rPr lang="it-IT" baseline="0" dirty="0" smtClean="0"/>
              <a:t>e Capitale. Il capitale viene di solito inteso come valore dei mezzi di produzione. </a:t>
            </a:r>
          </a:p>
          <a:p>
            <a:pPr algn="just"/>
            <a:endParaRPr lang="it-IT" dirty="0" smtClean="0"/>
          </a:p>
          <a:p>
            <a:pPr algn="just"/>
            <a:r>
              <a:rPr lang="it-IT" dirty="0" smtClean="0"/>
              <a:t>Gli</a:t>
            </a:r>
            <a:r>
              <a:rPr lang="it-IT" baseline="0" dirty="0" smtClean="0"/>
              <a:t> obiettivi che ci prefiggiamo sono:</a:t>
            </a:r>
          </a:p>
          <a:p>
            <a:pPr marL="176371" indent="-176371" algn="just">
              <a:buFont typeface="Arial" pitchFamily="34" charset="0"/>
              <a:buChar char="•"/>
            </a:pPr>
            <a:r>
              <a:rPr lang="it-IT" dirty="0" smtClean="0"/>
              <a:t>determinare la combinazione ottima di fattori che deve essere utilizzata per produrre un certo ammontare di output</a:t>
            </a:r>
          </a:p>
          <a:p>
            <a:pPr marL="176371" indent="-176371" algn="just">
              <a:buFont typeface="Arial" pitchFamily="34" charset="0"/>
              <a:buChar char="•"/>
            </a:pPr>
            <a:r>
              <a:rPr lang="it-IT" dirty="0" smtClean="0"/>
              <a:t>determinare l’output che si dovrebbe produrre dato il prezzo di mercato del bene prodotto.</a:t>
            </a:r>
          </a:p>
          <a:p>
            <a:pPr marL="176371" indent="-176371" algn="just">
              <a:buFont typeface="Arial" pitchFamily="34" charset="0"/>
              <a:buChar char="•"/>
            </a:pPr>
            <a:endParaRPr lang="it-IT" dirty="0" smtClean="0"/>
          </a:p>
          <a:p>
            <a:pPr algn="just"/>
            <a:endParaRPr lang="it-IT" dirty="0" smtClean="0"/>
          </a:p>
        </p:txBody>
      </p:sp>
      <p:sp>
        <p:nvSpPr>
          <p:cNvPr id="4" name="Segnaposto numero diapositiva 3"/>
          <p:cNvSpPr>
            <a:spLocks noGrp="1"/>
          </p:cNvSpPr>
          <p:nvPr>
            <p:ph type="sldNum" sz="quarter" idx="10"/>
          </p:nvPr>
        </p:nvSpPr>
        <p:spPr/>
        <p:txBody>
          <a:bodyPr/>
          <a:lstStyle/>
          <a:p>
            <a:fld id="{8BF4ABD8-56F3-42F3-B18B-0F98D2EF0829}" type="slidenum">
              <a:rPr lang="en-US" smtClean="0"/>
              <a:pPr/>
              <a:t>2</a:t>
            </a:fld>
            <a:endParaRPr lang="en-US"/>
          </a:p>
        </p:txBody>
      </p:sp>
    </p:spTree>
    <p:extLst>
      <p:ext uri="{BB962C8B-B14F-4D97-AF65-F5344CB8AC3E}">
        <p14:creationId xmlns="" xmlns:p14="http://schemas.microsoft.com/office/powerpoint/2010/main" val="257584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smtClean="0">
                <a:ln>
                  <a:noFill/>
                </a:ln>
                <a:solidFill>
                  <a:prstClr val="black"/>
                </a:solidFill>
                <a:effectLst/>
                <a:uLnTx/>
                <a:uFillTx/>
                <a:latin typeface="+mn-lt"/>
                <a:ea typeface="+mn-ea"/>
                <a:cs typeface="+mn-cs"/>
              </a:rPr>
              <a:t>E’ necessario conoscere le condizioni in cui il produttore si troverà a produrre: dobbiamo sapere quanto tempo egli avrà a disposizione per aggiustare la quantità impiegate dei fattori al loro livello ottimale.</a:t>
            </a:r>
          </a:p>
          <a:p>
            <a:pPr marL="176371" marR="0" lvl="0" indent="-176371"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000" b="0" i="0" u="none" strike="noStrike" kern="1200" cap="none" spc="0" normalizeH="0" baseline="0" noProof="0" dirty="0" smtClean="0">
                <a:ln>
                  <a:noFill/>
                </a:ln>
                <a:solidFill>
                  <a:prstClr val="black"/>
                </a:solidFill>
                <a:effectLst/>
                <a:uLnTx/>
                <a:uFillTx/>
                <a:latin typeface="+mn-lt"/>
                <a:ea typeface="+mn-ea"/>
                <a:cs typeface="+mn-cs"/>
              </a:rPr>
              <a:t>Nel </a:t>
            </a:r>
            <a:r>
              <a:rPr kumimoji="0" lang="it-IT" sz="1000" b="1" i="0" u="none" strike="noStrike" kern="1200" cap="none" spc="0" normalizeH="0" baseline="0" noProof="0" dirty="0" smtClean="0">
                <a:ln>
                  <a:noFill/>
                </a:ln>
                <a:solidFill>
                  <a:prstClr val="black"/>
                </a:solidFill>
                <a:effectLst/>
                <a:uLnTx/>
                <a:uFillTx/>
                <a:latin typeface="+mn-lt"/>
                <a:ea typeface="+mn-ea"/>
                <a:cs typeface="+mn-cs"/>
              </a:rPr>
              <a:t>brevissimo periodo </a:t>
            </a:r>
            <a:r>
              <a:rPr kumimoji="0" lang="it-IT" sz="1000" b="0" i="0" u="none" strike="noStrike" kern="1200" cap="none" spc="0" normalizeH="0" baseline="0" noProof="0" dirty="0" smtClean="0">
                <a:ln>
                  <a:noFill/>
                </a:ln>
                <a:solidFill>
                  <a:prstClr val="black"/>
                </a:solidFill>
                <a:effectLst/>
                <a:uLnTx/>
                <a:uFillTx/>
                <a:latin typeface="+mn-lt"/>
                <a:ea typeface="+mn-ea"/>
                <a:cs typeface="+mn-cs"/>
              </a:rPr>
              <a:t>il produttore si trova nell’impossibilità di variare l’impiego di entrambi i fattori produttivi</a:t>
            </a:r>
          </a:p>
          <a:p>
            <a:pPr marL="176371" marR="0" lvl="0" indent="-176371"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000" b="0" i="0" u="none" strike="noStrike" kern="1200" cap="none" spc="0" normalizeH="0" baseline="0" noProof="0" dirty="0" smtClean="0">
                <a:ln>
                  <a:noFill/>
                </a:ln>
                <a:solidFill>
                  <a:prstClr val="black"/>
                </a:solidFill>
                <a:effectLst/>
                <a:uLnTx/>
                <a:uFillTx/>
                <a:latin typeface="+mn-lt"/>
                <a:ea typeface="+mn-ea"/>
                <a:cs typeface="+mn-cs"/>
              </a:rPr>
              <a:t>Il </a:t>
            </a:r>
            <a:r>
              <a:rPr kumimoji="0" lang="it-IT" sz="1000" b="1" i="0" u="none" strike="noStrike" kern="1200" cap="none" spc="0" normalizeH="0" baseline="0" noProof="0" dirty="0" smtClean="0">
                <a:ln>
                  <a:noFill/>
                </a:ln>
                <a:solidFill>
                  <a:prstClr val="black"/>
                </a:solidFill>
                <a:effectLst/>
                <a:uLnTx/>
                <a:uFillTx/>
                <a:latin typeface="+mn-lt"/>
                <a:ea typeface="+mn-ea"/>
                <a:cs typeface="+mn-cs"/>
              </a:rPr>
              <a:t>breve periodo </a:t>
            </a:r>
            <a:r>
              <a:rPr kumimoji="0" lang="it-IT" sz="1000" b="0" i="0" u="none" strike="noStrike" kern="1200" cap="none" spc="0" normalizeH="0" baseline="0" noProof="0" dirty="0" smtClean="0">
                <a:ln>
                  <a:noFill/>
                </a:ln>
                <a:solidFill>
                  <a:prstClr val="black"/>
                </a:solidFill>
                <a:effectLst/>
                <a:uLnTx/>
                <a:uFillTx/>
                <a:latin typeface="+mn-lt"/>
                <a:ea typeface="+mn-ea"/>
                <a:cs typeface="+mn-cs"/>
              </a:rPr>
              <a:t>è quel lasso di tempo entro cui non è possibile modificare la quantità di capitale di cui si dispone. Quest’ultima, nel breve periodo, va considerata come data. </a:t>
            </a:r>
          </a:p>
          <a:p>
            <a:pPr marL="176371" marR="0" lvl="0" indent="-176371"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000" b="0" i="0" u="none" strike="noStrike" kern="1200" cap="none" spc="0" normalizeH="0" baseline="0" noProof="0" dirty="0" smtClean="0">
                <a:ln>
                  <a:noFill/>
                </a:ln>
                <a:solidFill>
                  <a:prstClr val="black"/>
                </a:solidFill>
                <a:effectLst/>
                <a:uLnTx/>
                <a:uFillTx/>
                <a:latin typeface="+mn-lt"/>
                <a:ea typeface="+mn-ea"/>
                <a:cs typeface="+mn-cs"/>
              </a:rPr>
              <a:t>Viceversa, nel </a:t>
            </a:r>
            <a:r>
              <a:rPr kumimoji="0" lang="it-IT" sz="1000" b="1" i="0" u="none" strike="noStrike" kern="1200" cap="none" spc="0" normalizeH="0" baseline="0" noProof="0" dirty="0" smtClean="0">
                <a:ln>
                  <a:noFill/>
                </a:ln>
                <a:solidFill>
                  <a:prstClr val="black"/>
                </a:solidFill>
                <a:effectLst/>
                <a:uLnTx/>
                <a:uFillTx/>
                <a:latin typeface="+mn-lt"/>
                <a:ea typeface="+mn-ea"/>
                <a:cs typeface="+mn-cs"/>
              </a:rPr>
              <a:t>lungo periodo </a:t>
            </a:r>
            <a:r>
              <a:rPr kumimoji="0" lang="it-IT" sz="1000" b="0" i="0" u="none" strike="noStrike" kern="1200" cap="none" spc="0" normalizeH="0" baseline="0" noProof="0" dirty="0" smtClean="0">
                <a:ln>
                  <a:noFill/>
                </a:ln>
                <a:solidFill>
                  <a:prstClr val="black"/>
                </a:solidFill>
                <a:effectLst/>
                <a:uLnTx/>
                <a:uFillTx/>
                <a:latin typeface="+mn-lt"/>
                <a:ea typeface="+mn-ea"/>
                <a:cs typeface="+mn-cs"/>
              </a:rPr>
              <a:t>tutti i fattori produttivi (lavoro e capitale) sono da considerarsi variabili. In altri termini, il lungo periodo è quel lasso di tempo nel quale è possibile modificare non solo la quantità impiegata di lavoro, ma anche quella di capitale.</a:t>
            </a:r>
            <a:endParaRPr lang="it-IT" dirty="0" smtClean="0"/>
          </a:p>
        </p:txBody>
      </p:sp>
      <p:sp>
        <p:nvSpPr>
          <p:cNvPr id="4" name="Segnaposto numero diapositiva 3"/>
          <p:cNvSpPr>
            <a:spLocks noGrp="1"/>
          </p:cNvSpPr>
          <p:nvPr>
            <p:ph type="sldNum" sz="quarter" idx="10"/>
          </p:nvPr>
        </p:nvSpPr>
        <p:spPr/>
        <p:txBody>
          <a:bodyPr/>
          <a:lstStyle/>
          <a:p>
            <a:fld id="{8BF4ABD8-56F3-42F3-B18B-0F98D2EF0829}" type="slidenum">
              <a:rPr lang="en-US" smtClean="0"/>
              <a:pPr/>
              <a:t>3</a:t>
            </a:fld>
            <a:endParaRPr lang="en-US"/>
          </a:p>
        </p:txBody>
      </p:sp>
    </p:spTree>
    <p:extLst>
      <p:ext uri="{BB962C8B-B14F-4D97-AF65-F5344CB8AC3E}">
        <p14:creationId xmlns="" xmlns:p14="http://schemas.microsoft.com/office/powerpoint/2010/main" val="2575843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868488" y="476250"/>
            <a:ext cx="3060700" cy="2297113"/>
          </a:xfrm>
        </p:spPr>
      </p:sp>
      <p:sp>
        <p:nvSpPr>
          <p:cNvPr id="3" name="Segnaposto note 2"/>
          <p:cNvSpPr>
            <a:spLocks noGrp="1"/>
          </p:cNvSpPr>
          <p:nvPr>
            <p:ph type="body" idx="1"/>
          </p:nvPr>
        </p:nvSpPr>
        <p:spPr/>
        <p:txBody>
          <a:bodyPr/>
          <a:lstStyle/>
          <a:p>
            <a:pPr algn="just"/>
            <a:r>
              <a:rPr lang="it-IT" dirty="0" smtClean="0"/>
              <a:t>Esempio di processo produttivo</a:t>
            </a:r>
            <a:r>
              <a:rPr lang="it-IT" baseline="0" dirty="0" smtClean="0"/>
              <a:t> per produrre marmellata: </a:t>
            </a:r>
            <a:r>
              <a:rPr lang="it-IT" i="1" baseline="0" dirty="0" smtClean="0"/>
              <a:t>Prendete la frutta raccolta da 6fornitori e mettetela in 1 ciotola da 1 litro. Cuocete la frutta sul fuoco finchè non diventa marmellata. Il risultato dovrebbero essere 4 kg di marmellata. Se raddoppiate il numero di ciotole e il numero di fornitori, otterrete una quantità doppia di marmellata e così via. </a:t>
            </a:r>
            <a:endParaRPr lang="it-IT" i="1" dirty="0" smtClean="0"/>
          </a:p>
          <a:p>
            <a:pPr algn="just"/>
            <a:endParaRPr lang="it-IT" dirty="0" smtClean="0"/>
          </a:p>
          <a:p>
            <a:pPr algn="just"/>
            <a:r>
              <a:rPr lang="it-IT" dirty="0" smtClean="0"/>
              <a:t>Potrebbero però</a:t>
            </a:r>
            <a:r>
              <a:rPr lang="it-IT" baseline="0" dirty="0" smtClean="0"/>
              <a:t> esistere altri modi di produrre la marmellata, magari migliori di quello descritto, ad esempio impiegare una quantità doppia di capitale e la metà del lavoro (sostituendo cioè lavoro con capitale, risparmiando sull’ammontare dei salari)</a:t>
            </a:r>
            <a:endParaRPr lang="it-IT" dirty="0" smtClean="0"/>
          </a:p>
          <a:p>
            <a:pPr algn="just"/>
            <a:endParaRPr lang="it-IT" dirty="0" smtClean="0"/>
          </a:p>
          <a:p>
            <a:pPr algn="just"/>
            <a:r>
              <a:rPr lang="it-IT" dirty="0" smtClean="0"/>
              <a:t>Processo 1: processo con maggiore intensità di lavoro</a:t>
            </a:r>
          </a:p>
          <a:p>
            <a:pPr algn="just"/>
            <a:r>
              <a:rPr lang="it-IT" dirty="0" smtClean="0"/>
              <a:t>Processo 2: processo con maggiore intensità di capitale</a:t>
            </a:r>
          </a:p>
          <a:p>
            <a:endParaRPr lang="en-US" dirty="0"/>
          </a:p>
        </p:txBody>
      </p:sp>
      <p:sp>
        <p:nvSpPr>
          <p:cNvPr id="4" name="Segnaposto numero diapositiva 3"/>
          <p:cNvSpPr>
            <a:spLocks noGrp="1"/>
          </p:cNvSpPr>
          <p:nvPr>
            <p:ph type="sldNum" sz="quarter" idx="10"/>
          </p:nvPr>
        </p:nvSpPr>
        <p:spPr/>
        <p:txBody>
          <a:bodyPr/>
          <a:lstStyle/>
          <a:p>
            <a:fld id="{8BF4ABD8-56F3-42F3-B18B-0F98D2EF0829}" type="slidenum">
              <a:rPr lang="en-US" smtClean="0"/>
              <a:pPr/>
              <a:t>4</a:t>
            </a:fld>
            <a:endParaRPr lang="en-US"/>
          </a:p>
        </p:txBody>
      </p:sp>
    </p:spTree>
    <p:extLst>
      <p:ext uri="{BB962C8B-B14F-4D97-AF65-F5344CB8AC3E}">
        <p14:creationId xmlns="" xmlns:p14="http://schemas.microsoft.com/office/powerpoint/2010/main" val="1892591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t>Mentre una tecnologia è rappresentata dalla mappa degli isoquanti, una tecnica è semplicemente un punto specifico su uno di essi.</a:t>
            </a:r>
          </a:p>
          <a:p>
            <a:pPr algn="just"/>
            <a:endParaRPr lang="it-IT" dirty="0" smtClean="0"/>
          </a:p>
          <a:p>
            <a:pPr algn="just"/>
            <a:r>
              <a:rPr lang="it-IT" dirty="0" smtClean="0"/>
              <a:t>Man mano che aggiungiamo nuovi processi, l’isoquanto presenta un</a:t>
            </a:r>
            <a:r>
              <a:rPr lang="it-IT" baseline="0" dirty="0" smtClean="0"/>
              <a:t> numero sempre maggiore di punti angolosi, ma ciò non cambia la sua forma convessa verso l’origine. </a:t>
            </a:r>
          </a:p>
          <a:p>
            <a:pPr algn="just"/>
            <a:r>
              <a:rPr lang="it-IT" baseline="0" dirty="0" smtClean="0"/>
              <a:t>La famiglia di isoquanti ci permette anche di individuare quale sia la quantità massima di output che è possibile produrre con ogni data quantità di fattori. Da essa è pertanto possibile risalire a quella che viene definita </a:t>
            </a:r>
            <a:r>
              <a:rPr lang="it-IT" b="1" baseline="0" dirty="0" smtClean="0"/>
              <a:t>funzione di produzione.</a:t>
            </a:r>
          </a:p>
        </p:txBody>
      </p:sp>
      <p:sp>
        <p:nvSpPr>
          <p:cNvPr id="4" name="Segnaposto numero diapositiva 3"/>
          <p:cNvSpPr>
            <a:spLocks noGrp="1"/>
          </p:cNvSpPr>
          <p:nvPr>
            <p:ph type="sldNum" sz="quarter" idx="10"/>
          </p:nvPr>
        </p:nvSpPr>
        <p:spPr/>
        <p:txBody>
          <a:bodyPr/>
          <a:lstStyle/>
          <a:p>
            <a:fld id="{8BF4ABD8-56F3-42F3-B18B-0F98D2EF0829}" type="slidenum">
              <a:rPr lang="en-US" smtClean="0"/>
              <a:pPr/>
              <a:t>5</a:t>
            </a:fld>
            <a:endParaRPr lang="en-US"/>
          </a:p>
        </p:txBody>
      </p:sp>
    </p:spTree>
    <p:extLst>
      <p:ext uri="{BB962C8B-B14F-4D97-AF65-F5344CB8AC3E}">
        <p14:creationId xmlns="" xmlns:p14="http://schemas.microsoft.com/office/powerpoint/2010/main" val="403938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b="1" dirty="0" smtClean="0"/>
              <a:t>ATTRIBUTI</a:t>
            </a:r>
            <a:r>
              <a:rPr lang="it-IT" b="1" baseline="0" dirty="0" smtClean="0"/>
              <a:t> DELLA TECNOLOGIA </a:t>
            </a:r>
            <a:endParaRPr lang="it-IT" b="1" dirty="0" smtClean="0"/>
          </a:p>
          <a:p>
            <a:pPr algn="just"/>
            <a:endParaRPr lang="it-IT" dirty="0" smtClean="0"/>
          </a:p>
          <a:p>
            <a:pPr algn="just"/>
            <a:r>
              <a:rPr lang="it-IT" dirty="0" smtClean="0"/>
              <a:t>Che cosa succede all’output</a:t>
            </a:r>
            <a:r>
              <a:rPr lang="it-IT" baseline="0" dirty="0" smtClean="0"/>
              <a:t> se moltiplichiamo tutti i fattori per una stessa quantità? </a:t>
            </a:r>
          </a:p>
          <a:p>
            <a:pPr algn="just"/>
            <a:r>
              <a:rPr lang="it-IT" b="1" baseline="0" dirty="0" smtClean="0"/>
              <a:t>Rendimenti di scala di una tecnologia</a:t>
            </a:r>
            <a:r>
              <a:rPr lang="it-IT" baseline="0" dirty="0" smtClean="0"/>
              <a:t>: misurano il rapporto tra la variazione nella quantità di output ottenuta in seguito ad una variazione proporzionalmente identica nell’impiego di tutti i fattori produttivi:</a:t>
            </a:r>
          </a:p>
          <a:p>
            <a:pPr marL="176371" indent="-176371" algn="just" defTabSz="940643">
              <a:buFontTx/>
              <a:buChar char="-"/>
            </a:pPr>
            <a:r>
              <a:rPr lang="it-IT" dirty="0" smtClean="0"/>
              <a:t>Rendimenti di scala costanti: se raddoppiando l’impiego di capitale e lavoro, l’output raddoppia</a:t>
            </a:r>
          </a:p>
          <a:p>
            <a:pPr marL="176371" indent="-176371" algn="just" defTabSz="940643">
              <a:buFontTx/>
              <a:buChar char="-"/>
            </a:pPr>
            <a:r>
              <a:rPr lang="it-IT" baseline="0" dirty="0" smtClean="0"/>
              <a:t>Rendimenti di scala crescenti: se raddoppiando l’impiego di capitale e lavoro, l’output più che raddoppia</a:t>
            </a:r>
          </a:p>
          <a:p>
            <a:pPr marL="176371" indent="-176371" algn="just" defTabSz="940643">
              <a:buFontTx/>
              <a:buChar char="-"/>
            </a:pPr>
            <a:r>
              <a:rPr lang="it-IT" dirty="0" smtClean="0"/>
              <a:t>Rendimenti di scala decrescenti: se raddoppiando l’impiego di capitale e lavoro, l’output aumenta</a:t>
            </a:r>
            <a:r>
              <a:rPr lang="it-IT" baseline="0" dirty="0" smtClean="0"/>
              <a:t> meno del doppio</a:t>
            </a:r>
            <a:endParaRPr lang="it-IT" dirty="0" smtClean="0"/>
          </a:p>
          <a:p>
            <a:pPr algn="just"/>
            <a:r>
              <a:rPr lang="it-IT" dirty="0" smtClean="0"/>
              <a:t>I rendimenti di scala crescenti possono esistere per una serie di ragioni:</a:t>
            </a:r>
          </a:p>
          <a:p>
            <a:pPr marL="171450" indent="-171450" algn="just">
              <a:buFontTx/>
              <a:buChar char="-"/>
            </a:pPr>
            <a:r>
              <a:rPr lang="it-IT" dirty="0" smtClean="0"/>
              <a:t>all’aumentare della dimensione e dell’output di un’impresa, i lavoratori sono in grado di</a:t>
            </a:r>
            <a:r>
              <a:rPr lang="it-IT" baseline="0" dirty="0" smtClean="0"/>
              <a:t> specializzarsi in certe mansioni, il che fa aumentare la loro produttività </a:t>
            </a:r>
          </a:p>
          <a:p>
            <a:pPr marL="171450" indent="-171450" algn="just">
              <a:buFontTx/>
              <a:buChar char="-"/>
            </a:pPr>
            <a:r>
              <a:rPr lang="it-IT" baseline="0" dirty="0" smtClean="0"/>
              <a:t>Certi beni capitali non sono appropriai quando la produzione avviene su piccola scala mentre danno luogo a grandi risparmi se utilizzati in produzione su vasta scala.</a:t>
            </a:r>
          </a:p>
          <a:p>
            <a:pPr marL="171450" indent="-171450" algn="just">
              <a:buFontTx/>
              <a:buChar char="-"/>
            </a:pPr>
            <a:endParaRPr lang="it-IT" baseline="0" dirty="0" smtClean="0"/>
          </a:p>
          <a:p>
            <a:pPr marL="171450" indent="-171450" algn="just">
              <a:buFontTx/>
              <a:buChar char="-"/>
            </a:pPr>
            <a:endParaRPr lang="it-IT" baseline="0" dirty="0" smtClean="0"/>
          </a:p>
          <a:p>
            <a:pPr marL="0" indent="0" algn="just">
              <a:buFontTx/>
              <a:buNone/>
            </a:pPr>
            <a:r>
              <a:rPr lang="it-IT" b="1" baseline="0" dirty="0" smtClean="0"/>
              <a:t>Elasticità di sostituzione</a:t>
            </a:r>
            <a:r>
              <a:rPr lang="it-IT" baseline="0" dirty="0" smtClean="0"/>
              <a:t>: misura la facilità con cui si può sostituire un fattore produttivo con un altro nella produzione di una certa quantità di output. Misura la variazione percentuale del rapporto tra le quantità impiegate dei fattori che si verifica a seguito di una data variazione percentuale del rapporto tra i prezzi dei fattori. </a:t>
            </a:r>
            <a:endParaRPr lang="en-US" dirty="0"/>
          </a:p>
        </p:txBody>
      </p:sp>
      <p:sp>
        <p:nvSpPr>
          <p:cNvPr id="4" name="Segnaposto numero diapositiva 3"/>
          <p:cNvSpPr>
            <a:spLocks noGrp="1"/>
          </p:cNvSpPr>
          <p:nvPr>
            <p:ph type="sldNum" sz="quarter" idx="10"/>
          </p:nvPr>
        </p:nvSpPr>
        <p:spPr/>
        <p:txBody>
          <a:bodyPr/>
          <a:lstStyle/>
          <a:p>
            <a:fld id="{8BF4ABD8-56F3-42F3-B18B-0F98D2EF0829}" type="slidenum">
              <a:rPr lang="en-US" smtClean="0"/>
              <a:pPr/>
              <a:t>6</a:t>
            </a:fld>
            <a:endParaRPr lang="en-US"/>
          </a:p>
        </p:txBody>
      </p:sp>
    </p:spTree>
    <p:extLst>
      <p:ext uri="{BB962C8B-B14F-4D97-AF65-F5344CB8AC3E}">
        <p14:creationId xmlns="" xmlns:p14="http://schemas.microsoft.com/office/powerpoint/2010/main" val="227658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US" dirty="0"/>
          </a:p>
        </p:txBody>
      </p:sp>
      <p:sp>
        <p:nvSpPr>
          <p:cNvPr id="4" name="Segnaposto numero diapositiva 3"/>
          <p:cNvSpPr>
            <a:spLocks noGrp="1"/>
          </p:cNvSpPr>
          <p:nvPr>
            <p:ph type="sldNum" sz="quarter" idx="10"/>
          </p:nvPr>
        </p:nvSpPr>
        <p:spPr/>
        <p:txBody>
          <a:bodyPr/>
          <a:lstStyle/>
          <a:p>
            <a:fld id="{8BF4ABD8-56F3-42F3-B18B-0F98D2EF0829}" type="slidenum">
              <a:rPr lang="en-US" smtClean="0"/>
              <a:pPr/>
              <a:t>7</a:t>
            </a:fld>
            <a:endParaRPr lang="en-US"/>
          </a:p>
        </p:txBody>
      </p:sp>
    </p:spTree>
    <p:extLst>
      <p:ext uri="{BB962C8B-B14F-4D97-AF65-F5344CB8AC3E}">
        <p14:creationId xmlns="" xmlns:p14="http://schemas.microsoft.com/office/powerpoint/2010/main" val="22765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US" dirty="0"/>
          </a:p>
        </p:txBody>
      </p:sp>
      <p:sp>
        <p:nvSpPr>
          <p:cNvPr id="4" name="Segnaposto numero diapositiva 3"/>
          <p:cNvSpPr>
            <a:spLocks noGrp="1"/>
          </p:cNvSpPr>
          <p:nvPr>
            <p:ph type="sldNum" sz="quarter" idx="10"/>
          </p:nvPr>
        </p:nvSpPr>
        <p:spPr/>
        <p:txBody>
          <a:bodyPr/>
          <a:lstStyle/>
          <a:p>
            <a:fld id="{8BF4ABD8-56F3-42F3-B18B-0F98D2EF0829}" type="slidenum">
              <a:rPr lang="en-US" smtClean="0"/>
              <a:pPr/>
              <a:t>8</a:t>
            </a:fld>
            <a:endParaRPr lang="en-US"/>
          </a:p>
        </p:txBody>
      </p:sp>
    </p:spTree>
    <p:extLst>
      <p:ext uri="{BB962C8B-B14F-4D97-AF65-F5344CB8AC3E}">
        <p14:creationId xmlns="" xmlns:p14="http://schemas.microsoft.com/office/powerpoint/2010/main" val="22765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dirty="0" smtClean="0"/>
              <a:t>Per determinare il livello ottimo di produzione e la combinazione dei fattore di produzione, dobbiamo passare da unità di misura fisiche a unità di misura monetarie (cioè espresse in euro), ovvero ai costi.</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it-IT" dirty="0" smtClean="0"/>
              <a:t>Il problema fondamentale del produttore è capire che</a:t>
            </a:r>
            <a:r>
              <a:rPr lang="it-IT" baseline="0" dirty="0" smtClean="0"/>
              <a:t> relazione esiste tra l’output prodotto ed i costi sostenuti per realizzarlo. </a:t>
            </a:r>
            <a:r>
              <a:rPr kumimoji="0" lang="it-IT" sz="1000" b="1" i="0" u="none" strike="noStrike" kern="1200" cap="none" spc="0" normalizeH="0" baseline="0" noProof="0" dirty="0" smtClean="0">
                <a:ln>
                  <a:noFill/>
                </a:ln>
                <a:solidFill>
                  <a:prstClr val="black"/>
                </a:solidFill>
                <a:effectLst/>
                <a:uLnTx/>
                <a:uFillTx/>
                <a:latin typeface="+mn-lt"/>
                <a:ea typeface="+mn-ea"/>
                <a:cs typeface="+mn-cs"/>
              </a:rPr>
              <a:t>funzione di costo</a:t>
            </a:r>
            <a:r>
              <a:rPr kumimoji="0" lang="it-IT" sz="1000" b="0" i="0" u="none" strike="noStrike" kern="1200" cap="none" spc="0" normalizeH="0" baseline="0" noProof="0" dirty="0" smtClean="0">
                <a:ln>
                  <a:noFill/>
                </a:ln>
                <a:solidFill>
                  <a:prstClr val="black"/>
                </a:solidFill>
                <a:effectLst/>
                <a:uLnTx/>
                <a:uFillTx/>
                <a:latin typeface="+mn-lt"/>
                <a:ea typeface="+mn-ea"/>
                <a:cs typeface="+mn-cs"/>
              </a:rPr>
              <a:t>. La funzione di costo descrive il metodo </a:t>
            </a:r>
            <a:r>
              <a:rPr kumimoji="0" lang="it-IT" sz="1000" b="0" i="0" u="sng" strike="noStrike" kern="1200" cap="none" spc="0" normalizeH="0" baseline="0" noProof="0" dirty="0" smtClean="0">
                <a:ln>
                  <a:noFill/>
                </a:ln>
                <a:solidFill>
                  <a:prstClr val="black"/>
                </a:solidFill>
                <a:effectLst/>
                <a:uLnTx/>
                <a:uFillTx/>
                <a:latin typeface="+mn-lt"/>
                <a:ea typeface="+mn-ea"/>
                <a:cs typeface="+mn-cs"/>
              </a:rPr>
              <a:t>meno costoso</a:t>
            </a:r>
            <a:r>
              <a:rPr kumimoji="0" lang="it-IT" sz="1000" b="0" i="0" u="none" strike="noStrike" kern="1200" cap="none" spc="0" normalizeH="0" baseline="0" noProof="0" dirty="0" smtClean="0">
                <a:ln>
                  <a:noFill/>
                </a:ln>
                <a:solidFill>
                  <a:prstClr val="black"/>
                </a:solidFill>
                <a:effectLst/>
                <a:uLnTx/>
                <a:uFillTx/>
                <a:latin typeface="+mn-lt"/>
                <a:ea typeface="+mn-ea"/>
                <a:cs typeface="+mn-cs"/>
              </a:rPr>
              <a:t> o </a:t>
            </a:r>
            <a:r>
              <a:rPr kumimoji="0" lang="it-IT" sz="1000" b="0" i="0" u="sng" strike="noStrike" kern="1200" cap="none" spc="0" normalizeH="0" baseline="0" noProof="0" dirty="0" smtClean="0">
                <a:ln>
                  <a:noFill/>
                </a:ln>
                <a:solidFill>
                  <a:prstClr val="black"/>
                </a:solidFill>
                <a:effectLst/>
                <a:uLnTx/>
                <a:uFillTx/>
                <a:latin typeface="+mn-lt"/>
                <a:ea typeface="+mn-ea"/>
                <a:cs typeface="+mn-cs"/>
              </a:rPr>
              <a:t>più efficiente</a:t>
            </a:r>
            <a:r>
              <a:rPr kumimoji="0" lang="it-IT" sz="1000" b="0" i="0" u="none" strike="noStrike" kern="1200" cap="none" spc="0" normalizeH="0" baseline="0" noProof="0" dirty="0" smtClean="0">
                <a:ln>
                  <a:noFill/>
                </a:ln>
                <a:solidFill>
                  <a:prstClr val="black"/>
                </a:solidFill>
                <a:effectLst/>
                <a:uLnTx/>
                <a:uFillTx/>
                <a:latin typeface="+mn-lt"/>
                <a:ea typeface="+mn-ea"/>
                <a:cs typeface="+mn-cs"/>
              </a:rPr>
              <a:t> di produrre ciascun livello di output</a:t>
            </a:r>
          </a:p>
          <a:p>
            <a:pPr algn="just"/>
            <a:endParaRPr lang="it-IT" baseline="0" dirty="0" smtClean="0"/>
          </a:p>
          <a:p>
            <a:pPr algn="just"/>
            <a:r>
              <a:rPr lang="it-IT" baseline="0" dirty="0" smtClean="0"/>
              <a:t>Per poter calcolare la quantità ottima di output dovrà inoltre conoscere la relazione tra il costo dell’output ed il ricavo che si otterrà dalla vendita dei prodotti. </a:t>
            </a:r>
          </a:p>
          <a:p>
            <a:pPr algn="just"/>
            <a:r>
              <a:rPr lang="it-IT" dirty="0" smtClean="0"/>
              <a:t>Come abbiamo visto in precedenza, a curva di domanda indica la quantità che i consumatori saranno disposti ad acquistare a ciascun livello di prezzo e pertanto ci dice il </a:t>
            </a:r>
            <a:r>
              <a:rPr lang="it-IT" b="1" dirty="0" smtClean="0"/>
              <a:t>ricavo</a:t>
            </a:r>
            <a:r>
              <a:rPr lang="it-IT" dirty="0" smtClean="0"/>
              <a:t> che il produttore otterrà dalla vendita delle diverse quantità di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smtClean="0">
                <a:ln>
                  <a:noFill/>
                </a:ln>
                <a:solidFill>
                  <a:prstClr val="black"/>
                </a:solidFill>
                <a:effectLst/>
                <a:uLnTx/>
                <a:uFillTx/>
                <a:latin typeface="+mn-lt"/>
                <a:ea typeface="+mn-ea"/>
                <a:cs typeface="+mn-cs"/>
              </a:rPr>
              <a:t>IPOTESI: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smtClean="0">
                <a:ln>
                  <a:noFill/>
                </a:ln>
                <a:solidFill>
                  <a:prstClr val="black"/>
                </a:solidFill>
                <a:effectLst/>
                <a:uLnTx/>
                <a:uFillTx/>
                <a:latin typeface="+mn-lt"/>
                <a:ea typeface="+mn-ea"/>
                <a:cs typeface="+mn-cs"/>
              </a:rPr>
              <a:t>- Ad ogni tecnologia è associata una particolare funzione di costo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smtClean="0">
                <a:ln>
                  <a:noFill/>
                </a:ln>
                <a:solidFill>
                  <a:prstClr val="black"/>
                </a:solidFill>
                <a:effectLst/>
                <a:uLnTx/>
                <a:uFillTx/>
                <a:latin typeface="+mn-lt"/>
                <a:ea typeface="+mn-ea"/>
                <a:cs typeface="+mn-cs"/>
              </a:rPr>
              <a:t>- Ogni produttore cerca di produrre al minimo costo possibile al fine di massimizzare i profitti ottenibili dalla vendita dei beni</a:t>
            </a:r>
          </a:p>
          <a:p>
            <a:pPr algn="just"/>
            <a:endParaRPr lang="it-IT" dirty="0" smtClean="0"/>
          </a:p>
          <a:p>
            <a:pPr algn="just"/>
            <a:r>
              <a:rPr lang="it-IT" u="sng" dirty="0" smtClean="0"/>
              <a:t>Una combinazione di fattori è ottima quando permette di produrre una data quantità di output al minor costo possibile</a:t>
            </a:r>
            <a:r>
              <a:rPr lang="it-IT" dirty="0" smtClean="0"/>
              <a:t>. La tecnica produttiva ottimale è quella che si colloca in corrispondenza del punto di tangenza fra l’isoquanto “obiettivo” e la linea di isocosto; una combinazione (K,L) che sta su un isocosto più alto non minimizza i costi di produzione; una combinazione (K,L) che sta su un isocosto più basso non riesce invece a produrre la quantità obiettivo. Se decide di produrre la quantità y, l’impresa può infatti scegliere un punto (una tecnica) sull’isoquanto corrispondente. La tecnica che costa meno è il punto di quell’isoquanto cui corrisponde l’isocosto con l’intercetta più bassa. </a:t>
            </a:r>
          </a:p>
          <a:p>
            <a:pPr algn="just"/>
            <a:endParaRPr lang="it-IT" dirty="0" smtClean="0"/>
          </a:p>
          <a:p>
            <a:pPr algn="just"/>
            <a:r>
              <a:rPr lang="it-IT" dirty="0" smtClean="0"/>
              <a:t>Esistono diversi tipi di funzione di costo, ognuno dei quali riflette l’esistenza di vincoli particolari posti all’attività di produzione. Al fine di analizzare le condizioni alle quali tali vincoli limitano le possibilità produttive dell’impresa, gli economisti trovano conveniente distinguere tra due scenari alternativi: il lungo e il breve periodo. Nel lungo periodo l’impresa può variare l’impiego di entrambi gli input. Nel breve periodo, viceversa, solo uno dei due input può essere utilizzato in quantità variabili, mentre l’altro è fisso.</a:t>
            </a:r>
          </a:p>
          <a:p>
            <a:pPr algn="just"/>
            <a:endParaRPr lang="it-IT" dirty="0" smtClean="0"/>
          </a:p>
          <a:p>
            <a:pPr algn="just"/>
            <a:r>
              <a:rPr lang="it-IT" dirty="0" smtClean="0"/>
              <a:t>E’ possibile derivare una funzione di costo sia per il breve che per il lungo periodo. Le funzioni di costo di breve e lungo periodo sono diverse perché l’attività di produzione di breve periodo è sottoposta al vincolo aggiuntivo dell’impiego di una quantità fissa di capitale.</a:t>
            </a:r>
          </a:p>
          <a:p>
            <a:pPr algn="just"/>
            <a:endParaRPr lang="it-IT" dirty="0" smtClean="0"/>
          </a:p>
          <a:p>
            <a:pPr algn="just"/>
            <a:endParaRPr lang="en-US" dirty="0"/>
          </a:p>
        </p:txBody>
      </p:sp>
      <p:sp>
        <p:nvSpPr>
          <p:cNvPr id="4" name="Segnaposto numero diapositiva 3"/>
          <p:cNvSpPr>
            <a:spLocks noGrp="1"/>
          </p:cNvSpPr>
          <p:nvPr>
            <p:ph type="sldNum" sz="quarter" idx="10"/>
          </p:nvPr>
        </p:nvSpPr>
        <p:spPr/>
        <p:txBody>
          <a:bodyPr/>
          <a:lstStyle/>
          <a:p>
            <a:fld id="{8BF4ABD8-56F3-42F3-B18B-0F98D2EF0829}" type="slidenum">
              <a:rPr lang="en-US" smtClean="0"/>
              <a:pPr/>
              <a:t>9</a:t>
            </a:fld>
            <a:endParaRPr lang="en-US"/>
          </a:p>
        </p:txBody>
      </p:sp>
    </p:spTree>
    <p:extLst>
      <p:ext uri="{BB962C8B-B14F-4D97-AF65-F5344CB8AC3E}">
        <p14:creationId xmlns="" xmlns:p14="http://schemas.microsoft.com/office/powerpoint/2010/main" val="65719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Rettangolo 6"/>
          <p:cNvSpPr/>
          <p:nvPr userDrawn="1"/>
        </p:nvSpPr>
        <p:spPr>
          <a:xfrm>
            <a:off x="0" y="764704"/>
            <a:ext cx="7812360" cy="1237552"/>
          </a:xfrm>
          <a:prstGeom prst="rect">
            <a:avLst/>
          </a:prstGeom>
          <a:solidFill>
            <a:srgbClr val="80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it-IT" sz="3600" b="1" dirty="0" smtClean="0"/>
              <a:t>Economia Applicata all’Ingegneria </a:t>
            </a:r>
            <a:endParaRPr lang="en-US" sz="3600" b="1" dirty="0"/>
          </a:p>
        </p:txBody>
      </p:sp>
      <p:sp>
        <p:nvSpPr>
          <p:cNvPr id="3" name="Sottotitolo 2"/>
          <p:cNvSpPr>
            <a:spLocks noGrp="1"/>
          </p:cNvSpPr>
          <p:nvPr>
            <p:ph type="subTitle" idx="1"/>
          </p:nvPr>
        </p:nvSpPr>
        <p:spPr>
          <a:xfrm>
            <a:off x="1691680" y="2492896"/>
            <a:ext cx="5760640" cy="1440160"/>
          </a:xfrm>
        </p:spPr>
        <p:txBody>
          <a:bodyPr>
            <a:normAutofit/>
          </a:bodyPr>
          <a:lstStyle>
            <a:lvl1pPr marL="0" indent="0" algn="ctr">
              <a:buNone/>
              <a:defRPr sz="2400" b="1">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en-US" dirty="0"/>
          </a:p>
        </p:txBody>
      </p:sp>
      <p:sp>
        <p:nvSpPr>
          <p:cNvPr id="8" name="Sottotitolo 2"/>
          <p:cNvSpPr txBox="1">
            <a:spLocks/>
          </p:cNvSpPr>
          <p:nvPr userDrawn="1"/>
        </p:nvSpPr>
        <p:spPr>
          <a:xfrm>
            <a:off x="4499992" y="4509120"/>
            <a:ext cx="4392488" cy="201622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400" b="1" kern="1200">
                <a:solidFill>
                  <a:schemeClr val="bg2">
                    <a:lumMod val="5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800" b="0" dirty="0" err="1" smtClean="0">
                <a:solidFill>
                  <a:schemeClr val="tx1"/>
                </a:solidFill>
              </a:rPr>
              <a:t>a.a</a:t>
            </a:r>
            <a:r>
              <a:rPr lang="it-IT" sz="1800" b="0" baseline="0" dirty="0" err="1" smtClean="0">
                <a:solidFill>
                  <a:schemeClr val="tx1"/>
                </a:solidFill>
              </a:rPr>
              <a:t>.</a:t>
            </a:r>
            <a:r>
              <a:rPr lang="it-IT" sz="1800" b="0" baseline="0" dirty="0" smtClean="0">
                <a:solidFill>
                  <a:schemeClr val="tx1"/>
                </a:solidFill>
              </a:rPr>
              <a:t> </a:t>
            </a:r>
            <a:r>
              <a:rPr lang="it-IT" sz="1800" b="0" baseline="0" dirty="0" smtClean="0">
                <a:solidFill>
                  <a:schemeClr val="tx1"/>
                </a:solidFill>
              </a:rPr>
              <a:t>2014-2015</a:t>
            </a:r>
            <a:endParaRPr lang="it-IT" sz="1800" b="0" dirty="0" smtClean="0">
              <a:solidFill>
                <a:schemeClr val="tx1"/>
              </a:solidFill>
            </a:endParaRPr>
          </a:p>
          <a:p>
            <a:pPr algn="r"/>
            <a:endParaRPr lang="it-IT" sz="1800" b="0" dirty="0" smtClean="0">
              <a:solidFill>
                <a:schemeClr val="tx1"/>
              </a:solidFill>
            </a:endParaRPr>
          </a:p>
          <a:p>
            <a:pPr algn="r"/>
            <a:r>
              <a:rPr lang="it-IT" sz="1800" b="0" i="1" dirty="0" smtClean="0">
                <a:solidFill>
                  <a:schemeClr val="tx1"/>
                </a:solidFill>
              </a:rPr>
              <a:t>dott.ssa</a:t>
            </a:r>
            <a:r>
              <a:rPr lang="it-IT" sz="1800" b="0" i="1" baseline="0" dirty="0" smtClean="0">
                <a:solidFill>
                  <a:schemeClr val="tx1"/>
                </a:solidFill>
              </a:rPr>
              <a:t> Lorella Cucit,</a:t>
            </a:r>
            <a:r>
              <a:rPr lang="it-IT" sz="1800" b="0" i="1" dirty="0" smtClean="0">
                <a:solidFill>
                  <a:schemeClr val="tx1"/>
                </a:solidFill>
              </a:rPr>
              <a:t> </a:t>
            </a:r>
            <a:r>
              <a:rPr lang="it-IT" sz="1800" b="0" i="1" dirty="0" err="1" smtClean="0">
                <a:solidFill>
                  <a:schemeClr val="tx1"/>
                </a:solidFill>
              </a:rPr>
              <a:t>Ph.D</a:t>
            </a:r>
            <a:endParaRPr lang="it-IT" sz="1800" b="0" i="1" dirty="0" smtClean="0">
              <a:solidFill>
                <a:schemeClr val="tx1"/>
              </a:solidFill>
            </a:endParaRPr>
          </a:p>
          <a:p>
            <a:pPr algn="r"/>
            <a:endParaRPr lang="en-US" sz="1800" b="0" dirty="0">
              <a:solidFill>
                <a:schemeClr val="tx1"/>
              </a:solidFill>
            </a:endParaRPr>
          </a:p>
        </p:txBody>
      </p:sp>
    </p:spTree>
    <p:extLst>
      <p:ext uri="{BB962C8B-B14F-4D97-AF65-F5344CB8AC3E}">
        <p14:creationId xmlns="" xmlns:p14="http://schemas.microsoft.com/office/powerpoint/2010/main" val="41203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3D8BECBE-30F8-4AF4-8C2A-DAD07E46297E}" type="datetimeFigureOut">
              <a:rPr lang="en-US" smtClean="0"/>
              <a:pPr/>
              <a:t>3/6/2015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5A710AE-1C87-42F2-8E2E-90448866EC49}" type="slidenum">
              <a:rPr lang="en-US" smtClean="0"/>
              <a:pPr/>
              <a:t>‹N›</a:t>
            </a:fld>
            <a:endParaRPr lang="en-US"/>
          </a:p>
        </p:txBody>
      </p:sp>
    </p:spTree>
    <p:extLst>
      <p:ext uri="{BB962C8B-B14F-4D97-AF65-F5344CB8AC3E}">
        <p14:creationId xmlns="" xmlns:p14="http://schemas.microsoft.com/office/powerpoint/2010/main" val="130051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3D8BECBE-30F8-4AF4-8C2A-DAD07E46297E}" type="datetimeFigureOut">
              <a:rPr lang="en-US" smtClean="0"/>
              <a:pPr/>
              <a:t>3/6/2015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5A710AE-1C87-42F2-8E2E-90448866EC49}" type="slidenum">
              <a:rPr lang="en-US" smtClean="0"/>
              <a:pPr/>
              <a:t>‹N›</a:t>
            </a:fld>
            <a:endParaRPr lang="en-US"/>
          </a:p>
        </p:txBody>
      </p:sp>
    </p:spTree>
    <p:extLst>
      <p:ext uri="{BB962C8B-B14F-4D97-AF65-F5344CB8AC3E}">
        <p14:creationId xmlns="" xmlns:p14="http://schemas.microsoft.com/office/powerpoint/2010/main" val="355748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908720"/>
            <a:ext cx="8640960" cy="5544616"/>
          </a:xfrm>
        </p:spPr>
        <p:txBody>
          <a:bodyPr/>
          <a:lstStyle>
            <a:lvl1pPr marL="269875" indent="-269875" algn="just">
              <a:spcBef>
                <a:spcPts val="1200"/>
              </a:spcBef>
              <a:buClr>
                <a:srgbClr val="800000"/>
              </a:buClr>
              <a:buSzPct val="70000"/>
              <a:buFont typeface="Wingdings" pitchFamily="2" charset="2"/>
              <a:buChar char="q"/>
              <a:defRPr sz="1900"/>
            </a:lvl1pPr>
            <a:lvl2pPr marL="538163" indent="-263525" algn="just">
              <a:spcBef>
                <a:spcPts val="600"/>
              </a:spcBef>
              <a:buClr>
                <a:srgbClr val="800000"/>
              </a:buClr>
              <a:buSzPct val="120000"/>
              <a:buFont typeface="Wingdings" pitchFamily="2" charset="2"/>
              <a:buChar char="§"/>
              <a:defRPr sz="1800"/>
            </a:lvl2pPr>
            <a:lvl3pPr marL="804863" indent="-228600" algn="just">
              <a:spcBef>
                <a:spcPts val="600"/>
              </a:spcBef>
              <a:buClr>
                <a:srgbClr val="800000"/>
              </a:buClr>
              <a:buFont typeface="Calibri" pitchFamily="34" charset="0"/>
              <a:buChar char="−"/>
              <a:defRPr sz="1600"/>
            </a:lvl3pPr>
          </a:lstStyle>
          <a:p>
            <a:pPr lvl="0"/>
            <a:r>
              <a:rPr lang="it-IT" dirty="0" smtClean="0"/>
              <a:t>Fare clic per modificare stili del testo dello schema</a:t>
            </a:r>
          </a:p>
          <a:p>
            <a:pPr lvl="1"/>
            <a:r>
              <a:rPr lang="it-IT" dirty="0" smtClean="0"/>
              <a:t>Secondo livello</a:t>
            </a:r>
          </a:p>
          <a:p>
            <a:pPr lvl="2"/>
            <a:r>
              <a:rPr lang="it-IT" dirty="0" smtClean="0"/>
              <a:t>Terzo livello</a:t>
            </a:r>
          </a:p>
        </p:txBody>
      </p:sp>
      <p:sp>
        <p:nvSpPr>
          <p:cNvPr id="7" name="Segnaposto piè di pagina 4"/>
          <p:cNvSpPr>
            <a:spLocks noGrp="1"/>
          </p:cNvSpPr>
          <p:nvPr>
            <p:ph type="ftr" sz="quarter" idx="11"/>
          </p:nvPr>
        </p:nvSpPr>
        <p:spPr>
          <a:xfrm>
            <a:off x="0" y="6597352"/>
            <a:ext cx="5724128" cy="260648"/>
          </a:xfrm>
        </p:spPr>
        <p:txBody>
          <a:bodyPr/>
          <a:lstStyle>
            <a:lvl1pPr algn="l">
              <a:defRPr/>
            </a:lvl1pPr>
          </a:lstStyle>
          <a:p>
            <a:r>
              <a:rPr lang="it-IT" dirty="0" smtClean="0"/>
              <a:t>Economia  Applicata all’Ingegneria  </a:t>
            </a:r>
            <a:endParaRPr lang="en-US" dirty="0"/>
          </a:p>
        </p:txBody>
      </p:sp>
      <p:sp>
        <p:nvSpPr>
          <p:cNvPr id="8" name="Segnaposto numero diapositiva 5"/>
          <p:cNvSpPr>
            <a:spLocks noGrp="1"/>
          </p:cNvSpPr>
          <p:nvPr>
            <p:ph type="sldNum" sz="quarter" idx="12"/>
          </p:nvPr>
        </p:nvSpPr>
        <p:spPr>
          <a:xfrm>
            <a:off x="7010400" y="6597352"/>
            <a:ext cx="2133600" cy="260648"/>
          </a:xfrm>
        </p:spPr>
        <p:txBody>
          <a:bodyPr/>
          <a:lstStyle/>
          <a:p>
            <a:fld id="{85A710AE-1C87-42F2-8E2E-90448866EC49}" type="slidenum">
              <a:rPr lang="en-US" smtClean="0"/>
              <a:pPr/>
              <a:t>‹N›</a:t>
            </a:fld>
            <a:endParaRPr lang="en-US"/>
          </a:p>
        </p:txBody>
      </p:sp>
      <p:sp>
        <p:nvSpPr>
          <p:cNvPr id="9" name="Rettangolo 8"/>
          <p:cNvSpPr/>
          <p:nvPr userDrawn="1"/>
        </p:nvSpPr>
        <p:spPr>
          <a:xfrm>
            <a:off x="467544" y="224931"/>
            <a:ext cx="8676456" cy="468000"/>
          </a:xfrm>
          <a:prstGeom prst="rect">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dirty="0"/>
          </a:p>
        </p:txBody>
      </p:sp>
      <p:sp>
        <p:nvSpPr>
          <p:cNvPr id="2" name="Titolo 1"/>
          <p:cNvSpPr>
            <a:spLocks noGrp="1"/>
          </p:cNvSpPr>
          <p:nvPr>
            <p:ph type="title"/>
          </p:nvPr>
        </p:nvSpPr>
        <p:spPr>
          <a:xfrm>
            <a:off x="457200" y="224931"/>
            <a:ext cx="8435280" cy="468000"/>
          </a:xfrm>
        </p:spPr>
        <p:txBody>
          <a:bodyPr vert="horz" lIns="91440" tIns="45720" rIns="91440" bIns="45720" rtlCol="0">
            <a:normAutofit/>
          </a:bodyPr>
          <a:lstStyle>
            <a:lvl1pPr algn="r">
              <a:defRPr lang="en-US" sz="2400" b="1">
                <a:solidFill>
                  <a:srgbClr val="800000"/>
                </a:solidFill>
                <a:latin typeface="+mn-lt"/>
                <a:ea typeface="+mn-ea"/>
                <a:cs typeface="+mn-cs"/>
              </a:defRPr>
            </a:lvl1pPr>
          </a:lstStyle>
          <a:p>
            <a:pPr marL="0" lvl="0" indent="0">
              <a:spcBef>
                <a:spcPct val="20000"/>
              </a:spcBef>
              <a:buFont typeface="Arial" pitchFamily="34" charset="0"/>
            </a:pPr>
            <a:r>
              <a:rPr lang="it-IT" dirty="0" smtClean="0"/>
              <a:t>Fare clic per modificare lo stile del titolo</a:t>
            </a:r>
            <a:endParaRPr lang="en-US" dirty="0"/>
          </a:p>
        </p:txBody>
      </p:sp>
    </p:spTree>
    <p:extLst>
      <p:ext uri="{BB962C8B-B14F-4D97-AF65-F5344CB8AC3E}">
        <p14:creationId xmlns="" xmlns:p14="http://schemas.microsoft.com/office/powerpoint/2010/main" val="350711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D8BECBE-30F8-4AF4-8C2A-DAD07E46297E}" type="datetimeFigureOut">
              <a:rPr lang="en-US" smtClean="0"/>
              <a:pPr/>
              <a:t>3/6/2015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5A710AE-1C87-42F2-8E2E-90448866EC49}" type="slidenum">
              <a:rPr lang="en-US" smtClean="0"/>
              <a:pPr/>
              <a:t>‹N›</a:t>
            </a:fld>
            <a:endParaRPr lang="en-US"/>
          </a:p>
        </p:txBody>
      </p:sp>
    </p:spTree>
    <p:extLst>
      <p:ext uri="{BB962C8B-B14F-4D97-AF65-F5344CB8AC3E}">
        <p14:creationId xmlns="" xmlns:p14="http://schemas.microsoft.com/office/powerpoint/2010/main" val="31016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3D8BECBE-30F8-4AF4-8C2A-DAD07E46297E}" type="datetimeFigureOut">
              <a:rPr lang="en-US" smtClean="0"/>
              <a:pPr/>
              <a:t>3/6/2015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5A710AE-1C87-42F2-8E2E-90448866EC49}" type="slidenum">
              <a:rPr lang="en-US" smtClean="0"/>
              <a:pPr/>
              <a:t>‹N›</a:t>
            </a:fld>
            <a:endParaRPr lang="en-US"/>
          </a:p>
        </p:txBody>
      </p:sp>
    </p:spTree>
    <p:extLst>
      <p:ext uri="{BB962C8B-B14F-4D97-AF65-F5344CB8AC3E}">
        <p14:creationId xmlns="" xmlns:p14="http://schemas.microsoft.com/office/powerpoint/2010/main" val="418766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3D8BECBE-30F8-4AF4-8C2A-DAD07E46297E}" type="datetimeFigureOut">
              <a:rPr lang="en-US" smtClean="0"/>
              <a:pPr/>
              <a:t>3/6/2015</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85A710AE-1C87-42F2-8E2E-90448866EC49}" type="slidenum">
              <a:rPr lang="en-US" smtClean="0"/>
              <a:pPr/>
              <a:t>‹N›</a:t>
            </a:fld>
            <a:endParaRPr lang="en-US"/>
          </a:p>
        </p:txBody>
      </p:sp>
    </p:spTree>
    <p:extLst>
      <p:ext uri="{BB962C8B-B14F-4D97-AF65-F5344CB8AC3E}">
        <p14:creationId xmlns="" xmlns:p14="http://schemas.microsoft.com/office/powerpoint/2010/main" val="22525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3D8BECBE-30F8-4AF4-8C2A-DAD07E46297E}" type="datetimeFigureOut">
              <a:rPr lang="en-US" smtClean="0"/>
              <a:pPr/>
              <a:t>3/6/2015</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85A710AE-1C87-42F2-8E2E-90448866EC49}" type="slidenum">
              <a:rPr lang="en-US" smtClean="0"/>
              <a:pPr/>
              <a:t>‹N›</a:t>
            </a:fld>
            <a:endParaRPr lang="en-US"/>
          </a:p>
        </p:txBody>
      </p:sp>
    </p:spTree>
    <p:extLst>
      <p:ext uri="{BB962C8B-B14F-4D97-AF65-F5344CB8AC3E}">
        <p14:creationId xmlns="" xmlns:p14="http://schemas.microsoft.com/office/powerpoint/2010/main" val="63267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D8BECBE-30F8-4AF4-8C2A-DAD07E46297E}" type="datetimeFigureOut">
              <a:rPr lang="en-US" smtClean="0"/>
              <a:pPr/>
              <a:t>3/6/2015</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85A710AE-1C87-42F2-8E2E-90448866EC49}" type="slidenum">
              <a:rPr lang="en-US" smtClean="0"/>
              <a:pPr/>
              <a:t>‹N›</a:t>
            </a:fld>
            <a:endParaRPr lang="en-US"/>
          </a:p>
        </p:txBody>
      </p:sp>
    </p:spTree>
    <p:extLst>
      <p:ext uri="{BB962C8B-B14F-4D97-AF65-F5344CB8AC3E}">
        <p14:creationId xmlns="" xmlns:p14="http://schemas.microsoft.com/office/powerpoint/2010/main" val="122255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8BECBE-30F8-4AF4-8C2A-DAD07E46297E}" type="datetimeFigureOut">
              <a:rPr lang="en-US" smtClean="0"/>
              <a:pPr/>
              <a:t>3/6/2015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5A710AE-1C87-42F2-8E2E-90448866EC49}" type="slidenum">
              <a:rPr lang="en-US" smtClean="0"/>
              <a:pPr/>
              <a:t>‹N›</a:t>
            </a:fld>
            <a:endParaRPr lang="en-US"/>
          </a:p>
        </p:txBody>
      </p:sp>
    </p:spTree>
    <p:extLst>
      <p:ext uri="{BB962C8B-B14F-4D97-AF65-F5344CB8AC3E}">
        <p14:creationId xmlns="" xmlns:p14="http://schemas.microsoft.com/office/powerpoint/2010/main" val="299982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8BECBE-30F8-4AF4-8C2A-DAD07E46297E}" type="datetimeFigureOut">
              <a:rPr lang="en-US" smtClean="0"/>
              <a:pPr/>
              <a:t>3/6/2015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5A710AE-1C87-42F2-8E2E-90448866EC49}" type="slidenum">
              <a:rPr lang="en-US" smtClean="0"/>
              <a:pPr/>
              <a:t>‹N›</a:t>
            </a:fld>
            <a:endParaRPr lang="en-US"/>
          </a:p>
        </p:txBody>
      </p:sp>
    </p:spTree>
    <p:extLst>
      <p:ext uri="{BB962C8B-B14F-4D97-AF65-F5344CB8AC3E}">
        <p14:creationId xmlns="" xmlns:p14="http://schemas.microsoft.com/office/powerpoint/2010/main" val="339948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BECBE-30F8-4AF4-8C2A-DAD07E46297E}" type="datetimeFigureOut">
              <a:rPr lang="en-US" smtClean="0"/>
              <a:pPr/>
              <a:t>3/6/2015</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710AE-1C87-42F2-8E2E-90448866EC49}" type="slidenum">
              <a:rPr lang="en-US" smtClean="0"/>
              <a:pPr/>
              <a:t>‹N›</a:t>
            </a:fld>
            <a:endParaRPr lang="en-US"/>
          </a:p>
        </p:txBody>
      </p:sp>
    </p:spTree>
    <p:extLst>
      <p:ext uri="{BB962C8B-B14F-4D97-AF65-F5344CB8AC3E}">
        <p14:creationId xmlns="" xmlns:p14="http://schemas.microsoft.com/office/powerpoint/2010/main" val="385457665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2"/>
          <p:cNvSpPr>
            <a:spLocks noGrp="1"/>
          </p:cNvSpPr>
          <p:nvPr>
            <p:ph type="subTitle" idx="1"/>
          </p:nvPr>
        </p:nvSpPr>
        <p:spPr/>
        <p:txBody>
          <a:bodyPr>
            <a:normAutofit fontScale="92500" lnSpcReduction="10000"/>
          </a:bodyPr>
          <a:lstStyle/>
          <a:p>
            <a:r>
              <a:rPr lang="it-IT" i="1" dirty="0" smtClean="0"/>
              <a:t>Microeconomia</a:t>
            </a:r>
          </a:p>
          <a:p>
            <a:pPr marL="285750" indent="-285750" algn="l">
              <a:buFont typeface="Wingdings" pitchFamily="2" charset="2"/>
              <a:buChar char="§"/>
            </a:pPr>
            <a:r>
              <a:rPr lang="it-IT" sz="1600" dirty="0" smtClean="0"/>
              <a:t>Introduzione</a:t>
            </a:r>
          </a:p>
          <a:p>
            <a:pPr marL="285750" indent="-285750" algn="l">
              <a:buFont typeface="Wingdings" pitchFamily="2" charset="2"/>
              <a:buChar char="§"/>
            </a:pPr>
            <a:r>
              <a:rPr lang="it-IT" sz="1600" dirty="0" smtClean="0"/>
              <a:t>Teoria del consumatore</a:t>
            </a:r>
          </a:p>
          <a:p>
            <a:pPr marL="285750" indent="-285750" algn="l">
              <a:buFont typeface="Wingdings" pitchFamily="2" charset="2"/>
              <a:buChar char="§"/>
            </a:pPr>
            <a:r>
              <a:rPr lang="it-IT" sz="1600" dirty="0" smtClean="0"/>
              <a:t>Impresa e produzione</a:t>
            </a:r>
          </a:p>
          <a:p>
            <a:pPr marL="285750" indent="-285750" algn="l">
              <a:buFont typeface="Wingdings" pitchFamily="2" charset="2"/>
              <a:buChar char="§"/>
            </a:pPr>
            <a:r>
              <a:rPr lang="it-IT" sz="1600" dirty="0" smtClean="0"/>
              <a:t>Teoria dei mercati</a:t>
            </a:r>
          </a:p>
          <a:p>
            <a:pPr marL="285750" indent="-285750" algn="l">
              <a:buFont typeface="Wingdings" pitchFamily="2" charset="2"/>
              <a:buChar char="§"/>
            </a:pPr>
            <a:endParaRPr lang="it-IT" sz="1600" dirty="0" smtClean="0"/>
          </a:p>
          <a:p>
            <a:endParaRPr lang="en-US" dirty="0"/>
          </a:p>
        </p:txBody>
      </p:sp>
      <p:sp>
        <p:nvSpPr>
          <p:cNvPr id="3" name="Rettangolo arrotondato 2"/>
          <p:cNvSpPr/>
          <p:nvPr/>
        </p:nvSpPr>
        <p:spPr>
          <a:xfrm>
            <a:off x="1987291" y="3341633"/>
            <a:ext cx="3564000" cy="252000"/>
          </a:xfrm>
          <a:prstGeom prst="roundRect">
            <a:avLst/>
          </a:prstGeom>
          <a:noFill/>
          <a:ln>
            <a:solidFill>
              <a:srgbClr val="800000"/>
            </a:solidFill>
          </a:ln>
        </p:spPr>
        <p:style>
          <a:lnRef idx="1">
            <a:schemeClr val="accent5"/>
          </a:lnRef>
          <a:fillRef idx="2">
            <a:schemeClr val="accent5"/>
          </a:fillRef>
          <a:effectRef idx="1">
            <a:schemeClr val="accent5"/>
          </a:effectRef>
          <a:fontRef idx="minor">
            <a:schemeClr val="dk1"/>
          </a:fontRef>
        </p:style>
        <p:txBody>
          <a:bodyPr rtlCol="0" anchor="ctr"/>
          <a:lstStyle/>
          <a:p>
            <a:endParaRPr lang="it-IT" sz="1600" i="1" dirty="0"/>
          </a:p>
        </p:txBody>
      </p:sp>
    </p:spTree>
    <p:extLst>
      <p:ext uri="{BB962C8B-B14F-4D97-AF65-F5344CB8AC3E}">
        <p14:creationId xmlns="" xmlns:p14="http://schemas.microsoft.com/office/powerpoint/2010/main" val="1469125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9257" y="908720"/>
            <a:ext cx="4313222" cy="5544616"/>
          </a:xfrm>
        </p:spPr>
        <p:txBody>
          <a:bodyPr>
            <a:normAutofit/>
          </a:bodyPr>
          <a:lstStyle/>
          <a:p>
            <a:r>
              <a:rPr lang="it-IT" dirty="0" smtClean="0"/>
              <a:t>Nel breve periodo uno dei fattori di produzione è fisso (K </a:t>
            </a:r>
            <a:r>
              <a:rPr lang="it-IT" dirty="0"/>
              <a:t>∙ </a:t>
            </a:r>
            <a:r>
              <a:rPr lang="it-IT" dirty="0" err="1"/>
              <a:t>w</a:t>
            </a:r>
            <a:r>
              <a:rPr lang="it-IT" baseline="-25000" dirty="0" err="1"/>
              <a:t>capitale</a:t>
            </a:r>
            <a:r>
              <a:rPr lang="it-IT" baseline="-25000" dirty="0"/>
              <a:t> </a:t>
            </a:r>
            <a:r>
              <a:rPr lang="it-IT" dirty="0" smtClean="0"/>
              <a:t>=k) e pertanto il produttore potrebbe non essere in grado di realizzare la combinazione ottima di fattori</a:t>
            </a:r>
          </a:p>
          <a:p>
            <a:pPr marL="0" indent="0" algn="ctr">
              <a:buNone/>
            </a:pPr>
            <a:r>
              <a:rPr lang="it-IT" dirty="0" err="1"/>
              <a:t>C</a:t>
            </a:r>
            <a:r>
              <a:rPr lang="it-IT" baseline="-25000" dirty="0" err="1"/>
              <a:t>t</a:t>
            </a:r>
            <a:r>
              <a:rPr lang="it-IT" dirty="0"/>
              <a:t> = L ∙ </a:t>
            </a:r>
            <a:r>
              <a:rPr lang="it-IT" dirty="0" err="1"/>
              <a:t>w</a:t>
            </a:r>
            <a:r>
              <a:rPr lang="it-IT" baseline="-25000" dirty="0" err="1"/>
              <a:t>lavoro</a:t>
            </a:r>
            <a:r>
              <a:rPr lang="it-IT" dirty="0"/>
              <a:t> + </a:t>
            </a:r>
            <a:r>
              <a:rPr lang="it-IT" dirty="0" smtClean="0"/>
              <a:t>k</a:t>
            </a:r>
            <a:endParaRPr lang="en-US" dirty="0"/>
          </a:p>
          <a:p>
            <a:r>
              <a:rPr lang="it-IT" b="1" dirty="0" smtClean="0"/>
              <a:t>La combinazione ottima di fattori è quella che in cui viene impiegata la minor quantità possibile dei fattori variabili, </a:t>
            </a:r>
            <a:r>
              <a:rPr lang="it-IT" dirty="0" smtClean="0"/>
              <a:t>che perciò possono essere aggiustati in modo tale da ottenere il livello desiderato di output</a:t>
            </a:r>
          </a:p>
          <a:p>
            <a:r>
              <a:rPr lang="it-IT" dirty="0" smtClean="0"/>
              <a:t>La produzione nel breve periodo è sempre più costosa della produzione nel lungo periodo</a:t>
            </a:r>
            <a:endParaRPr lang="en-US" dirty="0"/>
          </a:p>
        </p:txBody>
      </p:sp>
      <p:sp>
        <p:nvSpPr>
          <p:cNvPr id="3" name="Titolo 2"/>
          <p:cNvSpPr>
            <a:spLocks noGrp="1"/>
          </p:cNvSpPr>
          <p:nvPr>
            <p:ph type="title"/>
          </p:nvPr>
        </p:nvSpPr>
        <p:spPr/>
        <p:txBody>
          <a:bodyPr/>
          <a:lstStyle/>
          <a:p>
            <a:r>
              <a:rPr lang="it-IT" dirty="0"/>
              <a:t>Combinazione ottima nel </a:t>
            </a:r>
            <a:r>
              <a:rPr lang="it-IT" dirty="0" smtClean="0"/>
              <a:t>breve </a:t>
            </a:r>
            <a:r>
              <a:rPr lang="it-IT" dirty="0"/>
              <a:t>periodo</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3680" y="876619"/>
            <a:ext cx="4411757" cy="46250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ttangolo arrotondato 4"/>
          <p:cNvSpPr/>
          <p:nvPr/>
        </p:nvSpPr>
        <p:spPr>
          <a:xfrm>
            <a:off x="5878286" y="2471771"/>
            <a:ext cx="1757547" cy="456508"/>
          </a:xfrm>
          <a:prstGeom prst="roundRect">
            <a:avLst/>
          </a:prstGeom>
          <a:noFill/>
          <a:ln>
            <a:solidFill>
              <a:srgbClr val="800000"/>
            </a:solidFill>
          </a:ln>
        </p:spPr>
        <p:style>
          <a:lnRef idx="1">
            <a:schemeClr val="accent5"/>
          </a:lnRef>
          <a:fillRef idx="2">
            <a:schemeClr val="accent5"/>
          </a:fillRef>
          <a:effectRef idx="1">
            <a:schemeClr val="accent5"/>
          </a:effectRef>
          <a:fontRef idx="minor">
            <a:schemeClr val="dk1"/>
          </a:fontRef>
        </p:style>
        <p:txBody>
          <a:bodyPr rtlCol="0" anchor="ctr"/>
          <a:lstStyle/>
          <a:p>
            <a:endParaRPr lang="it-IT" sz="1600" i="1" dirty="0">
              <a:solidFill>
                <a:srgbClr val="800000"/>
              </a:solidFill>
            </a:endParaRPr>
          </a:p>
        </p:txBody>
      </p:sp>
      <p:sp>
        <p:nvSpPr>
          <p:cNvPr id="4" name="CasellaDiTesto 3"/>
          <p:cNvSpPr txBox="1"/>
          <p:nvPr/>
        </p:nvSpPr>
        <p:spPr>
          <a:xfrm>
            <a:off x="457200" y="1082040"/>
            <a:ext cx="184731" cy="369332"/>
          </a:xfrm>
          <a:prstGeom prst="rect">
            <a:avLst/>
          </a:prstGeom>
          <a:solidFill>
            <a:schemeClr val="bg1"/>
          </a:solidFill>
        </p:spPr>
        <p:txBody>
          <a:bodyPr wrap="none" rtlCol="0">
            <a:spAutoFit/>
          </a:bodyPr>
          <a:lstStyle/>
          <a:p>
            <a:endParaRPr lang="en-US" dirty="0"/>
          </a:p>
        </p:txBody>
      </p:sp>
    </p:spTree>
    <p:extLst>
      <p:ext uri="{BB962C8B-B14F-4D97-AF65-F5344CB8AC3E}">
        <p14:creationId xmlns="" xmlns:p14="http://schemas.microsoft.com/office/powerpoint/2010/main" val="1084643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076687" y="908720"/>
            <a:ext cx="5815793" cy="5544616"/>
          </a:xfrm>
        </p:spPr>
        <p:txBody>
          <a:bodyPr>
            <a:normAutofit fontScale="70000" lnSpcReduction="20000"/>
          </a:bodyPr>
          <a:lstStyle/>
          <a:p>
            <a:r>
              <a:rPr lang="it-IT" b="1" dirty="0" smtClean="0"/>
              <a:t>Costo fisso </a:t>
            </a:r>
            <a:r>
              <a:rPr lang="it-IT" dirty="0"/>
              <a:t>(CF) se non varia al variare del livello di </a:t>
            </a:r>
            <a:r>
              <a:rPr lang="it-IT" dirty="0" smtClean="0"/>
              <a:t>produzione</a:t>
            </a:r>
            <a:r>
              <a:rPr lang="it-IT" dirty="0"/>
              <a:t>. </a:t>
            </a:r>
            <a:r>
              <a:rPr lang="it-IT" dirty="0" smtClean="0"/>
              <a:t>L’impresa </a:t>
            </a:r>
            <a:r>
              <a:rPr lang="it-IT" dirty="0"/>
              <a:t>lo </a:t>
            </a:r>
            <a:r>
              <a:rPr lang="it-IT" dirty="0" smtClean="0"/>
              <a:t>sostiene indipendentemente </a:t>
            </a:r>
            <a:r>
              <a:rPr lang="it-IT" dirty="0"/>
              <a:t>dalla </a:t>
            </a:r>
            <a:r>
              <a:rPr lang="it-IT" dirty="0" smtClean="0"/>
              <a:t>quantità prodotta</a:t>
            </a:r>
            <a:endParaRPr lang="it-IT" dirty="0"/>
          </a:p>
          <a:p>
            <a:r>
              <a:rPr lang="it-IT" b="1" dirty="0" smtClean="0"/>
              <a:t>Costo variabile </a:t>
            </a:r>
            <a:r>
              <a:rPr lang="it-IT" dirty="0"/>
              <a:t>(CV ) se varia in funzione del livello di produzione. </a:t>
            </a:r>
            <a:r>
              <a:rPr lang="it-IT" dirty="0" smtClean="0"/>
              <a:t>L’impresa lo sostiene </a:t>
            </a:r>
            <a:r>
              <a:rPr lang="it-IT" dirty="0"/>
              <a:t>in misura variabile a seconda </a:t>
            </a:r>
            <a:r>
              <a:rPr lang="it-IT" dirty="0" smtClean="0"/>
              <a:t>del livello </a:t>
            </a:r>
            <a:r>
              <a:rPr lang="it-IT" dirty="0"/>
              <a:t>di </a:t>
            </a:r>
            <a:r>
              <a:rPr lang="it-IT" dirty="0" smtClean="0"/>
              <a:t>produzione</a:t>
            </a:r>
            <a:endParaRPr lang="it-IT" dirty="0"/>
          </a:p>
          <a:p>
            <a:r>
              <a:rPr lang="it-IT" b="1" dirty="0" smtClean="0"/>
              <a:t>Costo </a:t>
            </a:r>
            <a:r>
              <a:rPr lang="it-IT" b="1" dirty="0"/>
              <a:t>totale </a:t>
            </a:r>
            <a:r>
              <a:rPr lang="it-IT" dirty="0"/>
              <a:t>(</a:t>
            </a:r>
            <a:r>
              <a:rPr lang="it-IT" dirty="0" smtClean="0"/>
              <a:t>CT): somma </a:t>
            </a:r>
            <a:r>
              <a:rPr lang="it-IT" dirty="0"/>
              <a:t>dei costi fissi e dei costi variabili </a:t>
            </a:r>
            <a:endParaRPr lang="it-IT" dirty="0" smtClean="0"/>
          </a:p>
          <a:p>
            <a:r>
              <a:rPr lang="it-IT" dirty="0"/>
              <a:t>La forma delle curve di costo di breve periodo </a:t>
            </a:r>
            <a:r>
              <a:rPr lang="it-IT" dirty="0" smtClean="0"/>
              <a:t>è collegata </a:t>
            </a:r>
            <a:r>
              <a:rPr lang="it-IT" dirty="0"/>
              <a:t>all’andamento della funzione </a:t>
            </a:r>
            <a:r>
              <a:rPr lang="it-IT" dirty="0" smtClean="0"/>
              <a:t>di produzione </a:t>
            </a:r>
            <a:r>
              <a:rPr lang="it-IT" dirty="0"/>
              <a:t>di breve periodo:</a:t>
            </a:r>
            <a:endParaRPr lang="it-IT" dirty="0" smtClean="0"/>
          </a:p>
          <a:p>
            <a:r>
              <a:rPr lang="it-IT" b="1" dirty="0" smtClean="0"/>
              <a:t>Costo </a:t>
            </a:r>
            <a:r>
              <a:rPr lang="it-IT" b="1" dirty="0"/>
              <a:t>marginale </a:t>
            </a:r>
            <a:r>
              <a:rPr lang="it-IT" dirty="0" smtClean="0"/>
              <a:t>(MC): </a:t>
            </a:r>
            <a:r>
              <a:rPr lang="it-IT" dirty="0"/>
              <a:t>rappresenta l’aumento di costo generato dall’aumento marginale </a:t>
            </a:r>
            <a:r>
              <a:rPr lang="it-IT" dirty="0" smtClean="0"/>
              <a:t>della produzione </a:t>
            </a:r>
            <a:r>
              <a:rPr lang="it-IT" dirty="0"/>
              <a:t>e corrisponde alla derivata del costo totale rispetto alla quantità dell’output: </a:t>
            </a:r>
            <a:r>
              <a:rPr lang="it-IT" dirty="0" smtClean="0"/>
              <a:t>MC=∂</a:t>
            </a:r>
            <a:r>
              <a:rPr lang="it-IT" dirty="0"/>
              <a:t>CT/∂q</a:t>
            </a:r>
            <a:r>
              <a:rPr lang="it-IT" dirty="0" smtClean="0"/>
              <a:t>.</a:t>
            </a:r>
          </a:p>
          <a:p>
            <a:pPr marL="268288" indent="0">
              <a:buNone/>
            </a:pPr>
            <a:r>
              <a:rPr lang="it-IT" dirty="0" smtClean="0"/>
              <a:t>E’ dato dall’inclinazione della curva di costo totale</a:t>
            </a:r>
            <a:endParaRPr lang="it-IT" dirty="0"/>
          </a:p>
          <a:p>
            <a:r>
              <a:rPr lang="it-IT" b="1" dirty="0"/>
              <a:t>C</a:t>
            </a:r>
            <a:r>
              <a:rPr lang="it-IT" b="1" dirty="0" smtClean="0"/>
              <a:t>osto medio totale </a:t>
            </a:r>
            <a:r>
              <a:rPr lang="it-IT" dirty="0" smtClean="0"/>
              <a:t>(AC): </a:t>
            </a:r>
            <a:r>
              <a:rPr lang="it-IT" dirty="0"/>
              <a:t>corrisponde al costo totale diviso per il livello di produzione: </a:t>
            </a:r>
            <a:r>
              <a:rPr lang="it-IT" dirty="0" smtClean="0"/>
              <a:t>AC </a:t>
            </a:r>
            <a:r>
              <a:rPr lang="it-IT" dirty="0"/>
              <a:t>= </a:t>
            </a:r>
            <a:r>
              <a:rPr lang="it-IT" dirty="0" smtClean="0"/>
              <a:t>CT/q</a:t>
            </a:r>
            <a:r>
              <a:rPr lang="it-IT" dirty="0"/>
              <a:t>. </a:t>
            </a:r>
            <a:endParaRPr lang="it-IT" dirty="0" smtClean="0"/>
          </a:p>
          <a:p>
            <a:pPr marL="268288" indent="0">
              <a:buNone/>
            </a:pPr>
            <a:r>
              <a:rPr lang="it-IT" dirty="0" smtClean="0"/>
              <a:t>Corrisponde </a:t>
            </a:r>
            <a:r>
              <a:rPr lang="it-IT" dirty="0"/>
              <a:t>all’inclinazione del raggio che congiunge l’origine con il punto sulla curva del costo totale associato a quella quantità di output</a:t>
            </a:r>
            <a:endParaRPr lang="it-IT" dirty="0" smtClean="0"/>
          </a:p>
          <a:p>
            <a:pPr marL="261938" indent="0">
              <a:buNone/>
            </a:pPr>
            <a:r>
              <a:rPr lang="it-IT" dirty="0" smtClean="0"/>
              <a:t>Esso </a:t>
            </a:r>
            <a:r>
              <a:rPr lang="it-IT" dirty="0"/>
              <a:t>rappresenta il costo unitario di produzione e si può anche scomporre in due componenti:</a:t>
            </a:r>
          </a:p>
          <a:p>
            <a:pPr lvl="1"/>
            <a:r>
              <a:rPr lang="it-IT" dirty="0" smtClean="0"/>
              <a:t>Costo </a:t>
            </a:r>
            <a:r>
              <a:rPr lang="it-IT" dirty="0"/>
              <a:t>medio fisso (CMF) pari al costo fisso diviso per il prodotto: </a:t>
            </a:r>
            <a:r>
              <a:rPr lang="it-IT" dirty="0" smtClean="0"/>
              <a:t>AC</a:t>
            </a:r>
            <a:r>
              <a:rPr lang="it-IT" baseline="-25000" dirty="0" smtClean="0"/>
              <a:t>F</a:t>
            </a:r>
            <a:r>
              <a:rPr lang="it-IT" dirty="0" smtClean="0"/>
              <a:t> </a:t>
            </a:r>
            <a:r>
              <a:rPr lang="it-IT" dirty="0"/>
              <a:t>= CF/q.</a:t>
            </a:r>
          </a:p>
          <a:p>
            <a:pPr lvl="1"/>
            <a:r>
              <a:rPr lang="it-IT" dirty="0" smtClean="0"/>
              <a:t>Costo </a:t>
            </a:r>
            <a:r>
              <a:rPr lang="it-IT" dirty="0"/>
              <a:t>medio variabile (</a:t>
            </a:r>
            <a:r>
              <a:rPr lang="it-IT" dirty="0" smtClean="0"/>
              <a:t>CMV) </a:t>
            </a:r>
            <a:r>
              <a:rPr lang="it-IT" dirty="0"/>
              <a:t>pari al costo variabile diviso per il prodotto: </a:t>
            </a:r>
            <a:r>
              <a:rPr lang="it-IT" dirty="0" smtClean="0"/>
              <a:t>AC</a:t>
            </a:r>
            <a:r>
              <a:rPr lang="it-IT" baseline="-25000" dirty="0" smtClean="0"/>
              <a:t>V</a:t>
            </a:r>
            <a:r>
              <a:rPr lang="it-IT" dirty="0" smtClean="0"/>
              <a:t> </a:t>
            </a:r>
            <a:r>
              <a:rPr lang="it-IT" dirty="0"/>
              <a:t>= CV/q.</a:t>
            </a:r>
          </a:p>
          <a:p>
            <a:r>
              <a:rPr lang="it-IT" dirty="0"/>
              <a:t>Data una certa tecnologia, </a:t>
            </a:r>
            <a:r>
              <a:rPr lang="it-IT" b="1" dirty="0"/>
              <a:t>il costo totale medio di breve periodo è uguale al costo marginale di breve periodo in corrispondenza di quel livello  di output per il quale il costo medio è minimo</a:t>
            </a:r>
          </a:p>
          <a:p>
            <a:endParaRPr lang="it-IT" sz="1600" dirty="0" smtClean="0"/>
          </a:p>
          <a:p>
            <a:pPr marL="0" indent="0" algn="ctr">
              <a:buNone/>
            </a:pPr>
            <a:endParaRPr lang="it-IT" sz="1600" dirty="0"/>
          </a:p>
          <a:p>
            <a:pPr marL="0" indent="0" algn="ctr">
              <a:buNone/>
            </a:pPr>
            <a:endParaRPr lang="it-IT" dirty="0"/>
          </a:p>
          <a:p>
            <a:pPr marL="0" indent="0" algn="ctr">
              <a:buNone/>
            </a:pPr>
            <a:endParaRPr lang="en-US" dirty="0"/>
          </a:p>
        </p:txBody>
      </p:sp>
      <p:sp>
        <p:nvSpPr>
          <p:cNvPr id="3" name="Titolo 2"/>
          <p:cNvSpPr>
            <a:spLocks noGrp="1"/>
          </p:cNvSpPr>
          <p:nvPr>
            <p:ph type="title"/>
          </p:nvPr>
        </p:nvSpPr>
        <p:spPr/>
        <p:txBody>
          <a:bodyPr/>
          <a:lstStyle/>
          <a:p>
            <a:r>
              <a:rPr lang="it-IT" dirty="0" smtClean="0"/>
              <a:t>I costi di produzione nel breve periodo </a:t>
            </a:r>
            <a:endParaRPr lang="en-US" dirty="0"/>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3681" y="846139"/>
            <a:ext cx="2692399" cy="2822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3682" y="3696017"/>
            <a:ext cx="2692400" cy="2822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962729" y="5193791"/>
            <a:ext cx="255198" cy="246221"/>
          </a:xfrm>
          <a:prstGeom prst="rect">
            <a:avLst/>
          </a:prstGeom>
          <a:solidFill>
            <a:schemeClr val="bg1"/>
          </a:solidFill>
        </p:spPr>
        <p:txBody>
          <a:bodyPr wrap="none" rtlCol="0">
            <a:spAutoFit/>
          </a:bodyPr>
          <a:lstStyle/>
          <a:p>
            <a:r>
              <a:rPr lang="it-IT" sz="1000" dirty="0" smtClean="0"/>
              <a:t>B</a:t>
            </a:r>
            <a:endParaRPr lang="en-US" sz="1000" dirty="0"/>
          </a:p>
        </p:txBody>
      </p:sp>
    </p:spTree>
    <p:extLst>
      <p:ext uri="{BB962C8B-B14F-4D97-AF65-F5344CB8AC3E}">
        <p14:creationId xmlns="" xmlns:p14="http://schemas.microsoft.com/office/powerpoint/2010/main" val="3294104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959902" y="908720"/>
            <a:ext cx="5932578" cy="5544616"/>
          </a:xfrm>
        </p:spPr>
        <p:txBody>
          <a:bodyPr>
            <a:normAutofit fontScale="92500" lnSpcReduction="20000"/>
          </a:bodyPr>
          <a:lstStyle/>
          <a:p>
            <a:r>
              <a:rPr lang="it-IT" dirty="0" smtClean="0"/>
              <a:t>Nel lungo periodo è possibile modificare l’impiego di capitale di modo da collocarsi sulla curva di costo medio di breve periodo che riteniamo più opportuna</a:t>
            </a:r>
          </a:p>
          <a:p>
            <a:r>
              <a:rPr lang="it-IT" dirty="0" smtClean="0"/>
              <a:t>Andiamo a determinare la quantità ottima di capitale necessaria per produrre ciascun livello di output</a:t>
            </a:r>
          </a:p>
          <a:p>
            <a:pPr lvl="1"/>
            <a:r>
              <a:rPr lang="it-IT" dirty="0"/>
              <a:t>Rappresentiamo le funzioni di costo di breve periodo che corrispondono a diverse quantità di </a:t>
            </a:r>
            <a:r>
              <a:rPr lang="it-IT" dirty="0" smtClean="0"/>
              <a:t>capitale</a:t>
            </a:r>
          </a:p>
          <a:p>
            <a:pPr lvl="1"/>
            <a:r>
              <a:rPr lang="it-IT" dirty="0" smtClean="0"/>
              <a:t>Per quantità di output inferiori ad a, è più conveniente impiegare 5 unità di capitale (le altre due curve implicano costi fissi troppo alti)</a:t>
            </a:r>
          </a:p>
          <a:p>
            <a:pPr lvl="1"/>
            <a:r>
              <a:rPr lang="it-IT" dirty="0" smtClean="0"/>
              <a:t>Se la quantità di output è compresa tra 5  e 10 unità, risulta ottimale impiegare 10 unità di capitale</a:t>
            </a:r>
          </a:p>
          <a:p>
            <a:pPr marL="269875" lvl="1" indent="-269875">
              <a:spcBef>
                <a:spcPts val="1200"/>
              </a:spcBef>
              <a:buSzPct val="70000"/>
              <a:buFont typeface="Wingdings" pitchFamily="2" charset="2"/>
              <a:buChar char="q"/>
            </a:pPr>
            <a:r>
              <a:rPr lang="it-IT" sz="1900" dirty="0"/>
              <a:t>Per ogni quantità di output desiderata esiste uno stock ottimale di capitale in grado di minimizzare il costo medio di produzione dell’output desiderato</a:t>
            </a:r>
          </a:p>
          <a:p>
            <a:r>
              <a:rPr lang="it-IT" b="1" dirty="0" smtClean="0"/>
              <a:t>Funzione </a:t>
            </a:r>
            <a:r>
              <a:rPr lang="it-IT" b="1" dirty="0"/>
              <a:t>del costo totale di lungo </a:t>
            </a:r>
            <a:r>
              <a:rPr lang="it-IT" b="1" dirty="0" smtClean="0"/>
              <a:t>periodo</a:t>
            </a:r>
            <a:r>
              <a:rPr lang="it-IT" dirty="0" smtClean="0"/>
              <a:t>: è data dal minor costo totale che si dovrebbe sostenere per produrre quella stessa quantità nel breve periodo </a:t>
            </a:r>
          </a:p>
          <a:p>
            <a:r>
              <a:rPr lang="it-IT" b="1" dirty="0" smtClean="0"/>
              <a:t>Funzione </a:t>
            </a:r>
            <a:r>
              <a:rPr lang="it-IT" b="1" dirty="0"/>
              <a:t>di costo medio di lungo periodo</a:t>
            </a:r>
            <a:r>
              <a:rPr lang="it-IT" dirty="0"/>
              <a:t>: è data dal bordo inferiore della famiglia di curve del costo medio di breve periodo</a:t>
            </a:r>
            <a:endParaRPr lang="en-US" dirty="0"/>
          </a:p>
          <a:p>
            <a:endParaRPr lang="it-IT" dirty="0" smtClean="0"/>
          </a:p>
        </p:txBody>
      </p:sp>
      <p:sp>
        <p:nvSpPr>
          <p:cNvPr id="3" name="Titolo 2"/>
          <p:cNvSpPr>
            <a:spLocks noGrp="1"/>
          </p:cNvSpPr>
          <p:nvPr>
            <p:ph type="title"/>
          </p:nvPr>
        </p:nvSpPr>
        <p:spPr/>
        <p:txBody>
          <a:bodyPr/>
          <a:lstStyle/>
          <a:p>
            <a:r>
              <a:rPr lang="it-IT" dirty="0" smtClean="0"/>
              <a:t>Costo di lungo periodo</a:t>
            </a:r>
            <a:endParaRPr lang="en-US" dirty="0"/>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0633" y="903987"/>
            <a:ext cx="2729269" cy="28612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0632" y="3781645"/>
            <a:ext cx="2732787" cy="2861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809203" y="3380446"/>
            <a:ext cx="245580" cy="246221"/>
          </a:xfrm>
          <a:prstGeom prst="rect">
            <a:avLst/>
          </a:prstGeom>
          <a:noFill/>
        </p:spPr>
        <p:txBody>
          <a:bodyPr wrap="none" rtlCol="0">
            <a:spAutoFit/>
          </a:bodyPr>
          <a:lstStyle/>
          <a:p>
            <a:r>
              <a:rPr lang="it-IT" sz="1000" dirty="0" smtClean="0"/>
              <a:t>a</a:t>
            </a:r>
            <a:endParaRPr lang="en-US" sz="1000" dirty="0"/>
          </a:p>
        </p:txBody>
      </p:sp>
      <p:sp>
        <p:nvSpPr>
          <p:cNvPr id="7" name="CasellaDiTesto 6"/>
          <p:cNvSpPr txBox="1"/>
          <p:nvPr/>
        </p:nvSpPr>
        <p:spPr>
          <a:xfrm>
            <a:off x="2086396" y="3390177"/>
            <a:ext cx="251992" cy="246221"/>
          </a:xfrm>
          <a:prstGeom prst="rect">
            <a:avLst/>
          </a:prstGeom>
          <a:noFill/>
        </p:spPr>
        <p:txBody>
          <a:bodyPr wrap="none" rtlCol="0">
            <a:spAutoFit/>
          </a:bodyPr>
          <a:lstStyle/>
          <a:p>
            <a:r>
              <a:rPr lang="it-IT" sz="1000" dirty="0" smtClean="0"/>
              <a:t>b</a:t>
            </a:r>
            <a:endParaRPr lang="en-US" sz="1000" dirty="0"/>
          </a:p>
        </p:txBody>
      </p:sp>
      <p:sp>
        <p:nvSpPr>
          <p:cNvPr id="9" name="CasellaDiTesto 8"/>
          <p:cNvSpPr txBox="1"/>
          <p:nvPr/>
        </p:nvSpPr>
        <p:spPr>
          <a:xfrm>
            <a:off x="554005" y="1412622"/>
            <a:ext cx="971741" cy="400110"/>
          </a:xfrm>
          <a:prstGeom prst="rect">
            <a:avLst/>
          </a:prstGeom>
          <a:solidFill>
            <a:schemeClr val="bg1"/>
          </a:solidFill>
        </p:spPr>
        <p:txBody>
          <a:bodyPr wrap="none" rtlCol="0">
            <a:spAutoFit/>
          </a:bodyPr>
          <a:lstStyle/>
          <a:p>
            <a:r>
              <a:rPr lang="it-IT" sz="1000" dirty="0" smtClean="0"/>
              <a:t>Costo totale di </a:t>
            </a:r>
          </a:p>
          <a:p>
            <a:r>
              <a:rPr lang="it-IT" sz="1000" dirty="0" smtClean="0"/>
              <a:t>Lungo periodo</a:t>
            </a:r>
            <a:endParaRPr lang="en-US" sz="1000" dirty="0"/>
          </a:p>
        </p:txBody>
      </p:sp>
    </p:spTree>
    <p:extLst>
      <p:ext uri="{BB962C8B-B14F-4D97-AF65-F5344CB8AC3E}">
        <p14:creationId xmlns="" xmlns:p14="http://schemas.microsoft.com/office/powerpoint/2010/main" val="1039597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55375" y="908720"/>
            <a:ext cx="4337104" cy="5544616"/>
          </a:xfrm>
        </p:spPr>
        <p:txBody>
          <a:bodyPr>
            <a:normAutofit lnSpcReduction="10000"/>
          </a:bodyPr>
          <a:lstStyle/>
          <a:p>
            <a:r>
              <a:rPr lang="it-IT" dirty="0" smtClean="0"/>
              <a:t>La curva del costo marginale di lungo periodo interseca la curva di costo medio di lungo periodo nel punto in cui quest’ultimo raggiunge il suo minimo (e)</a:t>
            </a:r>
            <a:endParaRPr lang="it-IT" dirty="0"/>
          </a:p>
          <a:p>
            <a:r>
              <a:rPr lang="it-IT" dirty="0" smtClean="0"/>
              <a:t>Il costo marginale di lungo periodo è uguale al costo marginale di breve periodo in corrispondenza di quella quantità di output per cui il costo medio di breve periodo è uguale al costo medio di lungo periodo</a:t>
            </a:r>
          </a:p>
          <a:p>
            <a:pPr lvl="1"/>
            <a:r>
              <a:rPr lang="it-IT" dirty="0" smtClean="0"/>
              <a:t>Per quantità minori di output il costo marginale di lungo periodo è maggiore rispetto al costo marginale di breve periodo</a:t>
            </a:r>
          </a:p>
          <a:p>
            <a:pPr lvl="1"/>
            <a:r>
              <a:rPr lang="it-IT" dirty="0" smtClean="0"/>
              <a:t>Per quantità superiori di output il costo marginale di lungo periodo è inferiore al costo marginale di breve periodo </a:t>
            </a:r>
            <a:endParaRPr lang="en-US" dirty="0"/>
          </a:p>
        </p:txBody>
      </p:sp>
      <p:sp>
        <p:nvSpPr>
          <p:cNvPr id="3" name="Titolo 2"/>
          <p:cNvSpPr>
            <a:spLocks noGrp="1"/>
          </p:cNvSpPr>
          <p:nvPr>
            <p:ph type="title"/>
          </p:nvPr>
        </p:nvSpPr>
        <p:spPr/>
        <p:txBody>
          <a:bodyPr/>
          <a:lstStyle/>
          <a:p>
            <a:r>
              <a:rPr lang="it-IT" dirty="0" smtClean="0"/>
              <a:t>Funzione del costo marginale di lungo periodo</a:t>
            </a:r>
            <a:endParaRPr lang="en-US" dirty="0"/>
          </a:p>
        </p:txBody>
      </p:sp>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3102" y="889824"/>
            <a:ext cx="4395664" cy="4608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Ovale 3"/>
          <p:cNvSpPr/>
          <p:nvPr/>
        </p:nvSpPr>
        <p:spPr>
          <a:xfrm>
            <a:off x="2681417" y="4164228"/>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 name="CasellaDiTesto 5"/>
          <p:cNvSpPr txBox="1"/>
          <p:nvPr/>
        </p:nvSpPr>
        <p:spPr>
          <a:xfrm>
            <a:off x="2753417" y="4236228"/>
            <a:ext cx="251992" cy="246221"/>
          </a:xfrm>
          <a:prstGeom prst="rect">
            <a:avLst/>
          </a:prstGeom>
          <a:noFill/>
        </p:spPr>
        <p:txBody>
          <a:bodyPr wrap="none" rtlCol="0">
            <a:spAutoFit/>
          </a:bodyPr>
          <a:lstStyle/>
          <a:p>
            <a:r>
              <a:rPr lang="it-IT" sz="1000" dirty="0" smtClean="0"/>
              <a:t>e</a:t>
            </a:r>
            <a:endParaRPr lang="en-US" sz="1000" dirty="0"/>
          </a:p>
        </p:txBody>
      </p:sp>
    </p:spTree>
    <p:extLst>
      <p:ext uri="{BB962C8B-B14F-4D97-AF65-F5344CB8AC3E}">
        <p14:creationId xmlns="" xmlns:p14="http://schemas.microsoft.com/office/powerpoint/2010/main" val="1493538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r>
              <a:rPr lang="it-IT" sz="1800" b="1" dirty="0" smtClean="0"/>
              <a:t>Impresa</a:t>
            </a:r>
            <a:r>
              <a:rPr lang="it-IT" sz="1800" dirty="0" smtClean="0"/>
              <a:t>: </a:t>
            </a:r>
            <a:r>
              <a:rPr lang="it-IT" sz="1800" dirty="0"/>
              <a:t>qualsiasi </a:t>
            </a:r>
            <a:r>
              <a:rPr lang="it-IT" sz="1800" dirty="0" smtClean="0"/>
              <a:t>soggetto che </a:t>
            </a:r>
            <a:r>
              <a:rPr lang="it-IT" sz="1800" dirty="0"/>
              <a:t>produce beni e li vende sul </a:t>
            </a:r>
            <a:r>
              <a:rPr lang="it-IT" sz="1800" dirty="0" smtClean="0"/>
              <a:t>mercato, allo </a:t>
            </a:r>
            <a:r>
              <a:rPr lang="it-IT" sz="1800" dirty="0"/>
              <a:t>scopo di rendere massimo il proprio </a:t>
            </a:r>
            <a:r>
              <a:rPr lang="it-IT" sz="1800" u="sng" dirty="0"/>
              <a:t>profitto</a:t>
            </a:r>
            <a:r>
              <a:rPr lang="it-IT" sz="1800" dirty="0"/>
              <a:t> (</a:t>
            </a:r>
            <a:r>
              <a:rPr lang="el-GR" sz="1800" dirty="0"/>
              <a:t>π</a:t>
            </a:r>
            <a:r>
              <a:rPr lang="it-IT" sz="1800" dirty="0" smtClean="0"/>
              <a:t>) ossia la </a:t>
            </a:r>
            <a:r>
              <a:rPr lang="it-IT" sz="1800" dirty="0"/>
              <a:t>differenza tra i ricavi (</a:t>
            </a:r>
            <a:r>
              <a:rPr lang="it-IT" sz="1800" dirty="0" err="1"/>
              <a:t>R</a:t>
            </a:r>
            <a:r>
              <a:rPr lang="it-IT" sz="1800" baseline="-25000" dirty="0" err="1"/>
              <a:t>t</a:t>
            </a:r>
            <a:r>
              <a:rPr lang="it-IT" sz="1800" dirty="0"/>
              <a:t>) ottenuti dalla vendita dei prodotti e  i costi (</a:t>
            </a:r>
            <a:r>
              <a:rPr lang="it-IT" sz="1800" dirty="0" err="1"/>
              <a:t>C</a:t>
            </a:r>
            <a:r>
              <a:rPr lang="it-IT" sz="1800" baseline="-25000" dirty="0" err="1"/>
              <a:t>t</a:t>
            </a:r>
            <a:r>
              <a:rPr lang="it-IT" sz="1800" dirty="0"/>
              <a:t>) sostenuti per l’acquisto e l’impiego degli </a:t>
            </a:r>
            <a:r>
              <a:rPr lang="it-IT" sz="1800" dirty="0" smtClean="0"/>
              <a:t>input. </a:t>
            </a:r>
            <a:endParaRPr lang="it-IT" sz="1800" dirty="0"/>
          </a:p>
          <a:p>
            <a:r>
              <a:rPr lang="it-IT" sz="1800" b="1" dirty="0" smtClean="0"/>
              <a:t>Produzione</a:t>
            </a:r>
            <a:r>
              <a:rPr lang="it-IT" sz="1800" dirty="0" smtClean="0"/>
              <a:t>: </a:t>
            </a:r>
            <a:r>
              <a:rPr lang="it-IT" sz="1800" dirty="0"/>
              <a:t>l’attività che impiega </a:t>
            </a:r>
            <a:r>
              <a:rPr lang="it-IT" sz="1800" dirty="0" smtClean="0"/>
              <a:t>input secondo </a:t>
            </a:r>
            <a:r>
              <a:rPr lang="it-IT" sz="1800" dirty="0"/>
              <a:t>una determinata legge tecnica (funzione di produzione) e che in questo modo ottiene </a:t>
            </a:r>
            <a:r>
              <a:rPr lang="it-IT" sz="1800" dirty="0" smtClean="0"/>
              <a:t>output </a:t>
            </a:r>
            <a:r>
              <a:rPr lang="it-IT" sz="1800" dirty="0"/>
              <a:t>o prodotti (beni e servizi da vendere sul mercato o, eventualmente, da consumare</a:t>
            </a:r>
            <a:r>
              <a:rPr lang="it-IT" sz="1800" dirty="0" smtClean="0"/>
              <a:t>)</a:t>
            </a:r>
          </a:p>
          <a:p>
            <a:pPr lvl="0"/>
            <a:r>
              <a:rPr lang="it-IT" sz="1800" dirty="0">
                <a:solidFill>
                  <a:prstClr val="black"/>
                </a:solidFill>
              </a:rPr>
              <a:t>Per comprendere il comportamento delle imprese è necessario esaminare i seguenti elementi:</a:t>
            </a:r>
          </a:p>
          <a:p>
            <a:pPr lvl="1"/>
            <a:r>
              <a:rPr lang="it-IT" b="1" dirty="0">
                <a:solidFill>
                  <a:prstClr val="black"/>
                </a:solidFill>
              </a:rPr>
              <a:t>La tecnologia di produzione</a:t>
            </a:r>
            <a:r>
              <a:rPr lang="it-IT" dirty="0">
                <a:solidFill>
                  <a:prstClr val="black"/>
                </a:solidFill>
              </a:rPr>
              <a:t>, ossia il modo in cui i fattori produttivi o input (</a:t>
            </a:r>
            <a:r>
              <a:rPr lang="it-IT" dirty="0" smtClean="0">
                <a:solidFill>
                  <a:prstClr val="black"/>
                </a:solidFill>
              </a:rPr>
              <a:t>lavoro, capitale, ecc.) vengono utilizzati in modo da essere trasformati in prodotto o output. Formalmente, per descrivere la tecnologia si ricorre alla funzione di produzione. Naturalmente il produttore vorrebbe essere in grado di produrre tante unità di output quante ne desidera senza preoccuparsi dei livelli di impiego di lavoro e capitale, ma questo desiderio non è tecnologicamente realizzabile</a:t>
            </a:r>
            <a:endParaRPr lang="it-IT" dirty="0">
              <a:solidFill>
                <a:prstClr val="black"/>
              </a:solidFill>
            </a:endParaRPr>
          </a:p>
          <a:p>
            <a:pPr lvl="1"/>
            <a:r>
              <a:rPr lang="it-IT" b="1" dirty="0">
                <a:solidFill>
                  <a:prstClr val="black"/>
                </a:solidFill>
              </a:rPr>
              <a:t>Il vincolo di costo</a:t>
            </a:r>
            <a:r>
              <a:rPr lang="it-IT" dirty="0">
                <a:solidFill>
                  <a:prstClr val="black"/>
                </a:solidFill>
              </a:rPr>
              <a:t>: le imprese devono massimizzare la produzione dati i costi di produzione o minimizzare i costi per produrre una data quantità di output. I costi di produzione sono determinati in parte dai prezzi degli input </a:t>
            </a:r>
          </a:p>
          <a:p>
            <a:pPr lvl="1"/>
            <a:r>
              <a:rPr lang="it-IT" b="1" dirty="0">
                <a:solidFill>
                  <a:prstClr val="black"/>
                </a:solidFill>
              </a:rPr>
              <a:t>La scelta dei fattori</a:t>
            </a:r>
            <a:r>
              <a:rPr lang="it-IT" dirty="0">
                <a:solidFill>
                  <a:prstClr val="black"/>
                </a:solidFill>
              </a:rPr>
              <a:t>: data la tecnologia di produzione e i prezzi dei fattori produttivi, ciascuna impresa deve scegliere la migliore combinazione dei fattori da impiegare nella produzione</a:t>
            </a:r>
          </a:p>
          <a:p>
            <a:endParaRPr lang="it-IT" dirty="0"/>
          </a:p>
          <a:p>
            <a:endParaRPr lang="it-IT" dirty="0" smtClean="0"/>
          </a:p>
          <a:p>
            <a:endParaRPr lang="it-IT" dirty="0"/>
          </a:p>
        </p:txBody>
      </p:sp>
      <p:sp>
        <p:nvSpPr>
          <p:cNvPr id="3" name="Titolo 2"/>
          <p:cNvSpPr>
            <a:spLocks noGrp="1"/>
          </p:cNvSpPr>
          <p:nvPr>
            <p:ph type="title"/>
          </p:nvPr>
        </p:nvSpPr>
        <p:spPr/>
        <p:txBody>
          <a:bodyPr/>
          <a:lstStyle/>
          <a:p>
            <a:r>
              <a:rPr lang="it-IT" dirty="0" smtClean="0"/>
              <a:t>Alcune definizioni</a:t>
            </a:r>
            <a:endParaRPr lang="en-US" dirty="0"/>
          </a:p>
        </p:txBody>
      </p:sp>
    </p:spTree>
    <p:extLst>
      <p:ext uri="{BB962C8B-B14F-4D97-AF65-F5344CB8AC3E}">
        <p14:creationId xmlns="" xmlns:p14="http://schemas.microsoft.com/office/powerpoint/2010/main" val="326635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r>
              <a:rPr lang="it-IT" dirty="0" smtClean="0"/>
              <a:t>Per </a:t>
            </a:r>
            <a:r>
              <a:rPr lang="it-IT" dirty="0"/>
              <a:t>la produzione dell’output, le imprese utilizzano svariati fattori produttivi o </a:t>
            </a:r>
            <a:r>
              <a:rPr lang="it-IT" dirty="0" smtClean="0"/>
              <a:t>input (</a:t>
            </a:r>
            <a:r>
              <a:rPr lang="it-IT" dirty="0"/>
              <a:t>lavoro, capitale, </a:t>
            </a:r>
            <a:r>
              <a:rPr lang="it-IT" dirty="0" smtClean="0"/>
              <a:t>materie prime</a:t>
            </a:r>
            <a:r>
              <a:rPr lang="it-IT" dirty="0"/>
              <a:t>, terra, ecc</a:t>
            </a:r>
            <a:r>
              <a:rPr lang="it-IT" dirty="0" smtClean="0"/>
              <a:t>.). Per </a:t>
            </a:r>
            <a:r>
              <a:rPr lang="it-IT" dirty="0"/>
              <a:t>semplicità ne considereremo solamente due: </a:t>
            </a:r>
            <a:endParaRPr lang="it-IT" dirty="0" smtClean="0"/>
          </a:p>
          <a:p>
            <a:pPr lvl="1"/>
            <a:r>
              <a:rPr lang="it-IT" dirty="0"/>
              <a:t>il capitale, K</a:t>
            </a:r>
          </a:p>
          <a:p>
            <a:pPr lvl="1"/>
            <a:r>
              <a:rPr lang="it-IT" dirty="0"/>
              <a:t>il lavoro, L</a:t>
            </a:r>
          </a:p>
          <a:p>
            <a:r>
              <a:rPr lang="it-IT" dirty="0" smtClean="0"/>
              <a:t>Per </a:t>
            </a:r>
            <a:r>
              <a:rPr lang="it-IT" dirty="0"/>
              <a:t>produrre l’output, l’impresa può combinare e trasformare i fattori produttivi in svariati </a:t>
            </a:r>
            <a:r>
              <a:rPr lang="it-IT" dirty="0" smtClean="0"/>
              <a:t>modi.</a:t>
            </a:r>
            <a:endParaRPr lang="it-IT" dirty="0"/>
          </a:p>
          <a:p>
            <a:r>
              <a:rPr lang="it-IT" dirty="0" smtClean="0"/>
              <a:t>Vincoli temporali nella </a:t>
            </a:r>
            <a:r>
              <a:rPr lang="it-IT" dirty="0"/>
              <a:t>scelta </a:t>
            </a:r>
            <a:r>
              <a:rPr lang="it-IT" dirty="0" smtClean="0"/>
              <a:t>dei fattori produttivi:</a:t>
            </a:r>
            <a:endParaRPr lang="it-IT" dirty="0"/>
          </a:p>
          <a:p>
            <a:pPr lvl="1"/>
            <a:r>
              <a:rPr lang="it-IT" u="sng" dirty="0"/>
              <a:t>Lungo periodo</a:t>
            </a:r>
            <a:r>
              <a:rPr lang="it-IT" dirty="0"/>
              <a:t>: </a:t>
            </a:r>
            <a:r>
              <a:rPr lang="it-IT" dirty="0" smtClean="0"/>
              <a:t>l’impresa può scegliere liberamente tutti e due i fattori di produzione, entrambi variabili</a:t>
            </a:r>
            <a:endParaRPr lang="it-IT" dirty="0"/>
          </a:p>
          <a:p>
            <a:pPr lvl="1"/>
            <a:r>
              <a:rPr lang="it-IT" u="sng" dirty="0"/>
              <a:t>Breve periodo</a:t>
            </a:r>
            <a:r>
              <a:rPr lang="it-IT" dirty="0"/>
              <a:t>: </a:t>
            </a:r>
            <a:r>
              <a:rPr lang="it-IT" dirty="0" smtClean="0"/>
              <a:t>l’impresa </a:t>
            </a:r>
            <a:r>
              <a:rPr lang="it-IT" dirty="0"/>
              <a:t>può scegliere solo la quantità di un </a:t>
            </a:r>
            <a:r>
              <a:rPr lang="it-IT" dirty="0" smtClean="0"/>
              <a:t>fattore di produzione, (variabile) mentre deve </a:t>
            </a:r>
            <a:r>
              <a:rPr lang="it-IT" dirty="0"/>
              <a:t>assumere come un dato non modificabile la quantità dell’altro </a:t>
            </a:r>
            <a:r>
              <a:rPr lang="it-IT" dirty="0" smtClean="0"/>
              <a:t>fattore di produzione (fisso)</a:t>
            </a:r>
            <a:endParaRPr lang="it-IT" dirty="0"/>
          </a:p>
          <a:p>
            <a:endParaRPr lang="it-IT" dirty="0" smtClean="0"/>
          </a:p>
          <a:p>
            <a:endParaRPr lang="it-IT" dirty="0"/>
          </a:p>
        </p:txBody>
      </p:sp>
      <p:sp>
        <p:nvSpPr>
          <p:cNvPr id="3" name="Titolo 2"/>
          <p:cNvSpPr>
            <a:spLocks noGrp="1"/>
          </p:cNvSpPr>
          <p:nvPr>
            <p:ph type="title"/>
          </p:nvPr>
        </p:nvSpPr>
        <p:spPr/>
        <p:txBody>
          <a:bodyPr/>
          <a:lstStyle/>
          <a:p>
            <a:r>
              <a:rPr lang="it-IT" dirty="0" smtClean="0"/>
              <a:t>I fattori produttivi</a:t>
            </a:r>
            <a:endParaRPr lang="en-US" dirty="0"/>
          </a:p>
        </p:txBody>
      </p:sp>
    </p:spTree>
    <p:extLst>
      <p:ext uri="{BB962C8B-B14F-4D97-AF65-F5344CB8AC3E}">
        <p14:creationId xmlns="" xmlns:p14="http://schemas.microsoft.com/office/powerpoint/2010/main" val="3102246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Attività e processi produttivi</a:t>
            </a:r>
            <a:endParaRPr lang="en-US" dirty="0"/>
          </a:p>
        </p:txBody>
      </p:sp>
      <p:sp>
        <p:nvSpPr>
          <p:cNvPr id="5" name="Segnaposto contenuto 1"/>
          <p:cNvSpPr txBox="1">
            <a:spLocks/>
          </p:cNvSpPr>
          <p:nvPr/>
        </p:nvSpPr>
        <p:spPr>
          <a:xfrm>
            <a:off x="3962401" y="928047"/>
            <a:ext cx="4930079" cy="5603940"/>
          </a:xfrm>
          <a:prstGeom prst="rect">
            <a:avLst/>
          </a:prstGeom>
        </p:spPr>
        <p:txBody>
          <a:bodyPr vert="horz" lIns="91440" tIns="45720" rIns="91440" bIns="45720" rtlCol="0">
            <a:normAutofit/>
          </a:bodyPr>
          <a:lstStyle>
            <a:lvl1pPr marL="269875" indent="-269875" algn="just" defTabSz="914400" rtl="0" eaLnBrk="1" latinLnBrk="0" hangingPunct="1">
              <a:spcBef>
                <a:spcPts val="1200"/>
              </a:spcBef>
              <a:buClr>
                <a:schemeClr val="bg2">
                  <a:lumMod val="50000"/>
                </a:schemeClr>
              </a:buClr>
              <a:buSzPct val="70000"/>
              <a:buFont typeface="Wingdings" pitchFamily="2" charset="2"/>
              <a:buChar char="q"/>
              <a:defRPr sz="1900" kern="1200">
                <a:solidFill>
                  <a:schemeClr val="tx1"/>
                </a:solidFill>
                <a:latin typeface="+mn-lt"/>
                <a:ea typeface="+mn-ea"/>
                <a:cs typeface="+mn-cs"/>
              </a:defRPr>
            </a:lvl1pPr>
            <a:lvl2pPr marL="720725" indent="-263525" algn="just" defTabSz="914400" rtl="0" eaLnBrk="1" latinLnBrk="0" hangingPunct="1">
              <a:spcBef>
                <a:spcPts val="1200"/>
              </a:spcBef>
              <a:buClr>
                <a:schemeClr val="bg2">
                  <a:lumMod val="50000"/>
                </a:schemeClr>
              </a:buClr>
              <a:buSzPct val="120000"/>
              <a:buFont typeface="Wingdings" pitchFamily="2" charset="2"/>
              <a:buChar char="§"/>
              <a:defRPr sz="1800" kern="1200">
                <a:solidFill>
                  <a:schemeClr val="tx1"/>
                </a:solidFill>
                <a:latin typeface="+mn-lt"/>
                <a:ea typeface="+mn-ea"/>
                <a:cs typeface="+mn-cs"/>
              </a:defRPr>
            </a:lvl2pPr>
            <a:lvl3pPr marL="1143000" indent="-228600" algn="just" defTabSz="914400" rtl="0" eaLnBrk="1" latinLnBrk="0" hangingPunct="1">
              <a:spcBef>
                <a:spcPts val="1200"/>
              </a:spcBef>
              <a:buClr>
                <a:schemeClr val="bg2">
                  <a:lumMod val="50000"/>
                </a:schemeClr>
              </a:buClr>
              <a:buFont typeface="Calibri"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00000"/>
              </a:buClr>
            </a:pPr>
            <a:r>
              <a:rPr lang="it-IT" b="1" dirty="0"/>
              <a:t>Processo produttivo</a:t>
            </a:r>
            <a:r>
              <a:rPr lang="it-IT" dirty="0"/>
              <a:t>: insieme delle attività che l’imprenditore svolge per </a:t>
            </a:r>
            <a:r>
              <a:rPr lang="it-IT" dirty="0" smtClean="0"/>
              <a:t>produrre. Ogni processo che implica un rapporto lavoro-capitale costante viene definito </a:t>
            </a:r>
            <a:r>
              <a:rPr lang="it-IT" u="sng" dirty="0" smtClean="0"/>
              <a:t>processo lineare</a:t>
            </a:r>
            <a:r>
              <a:rPr lang="it-IT" dirty="0" smtClean="0"/>
              <a:t>. I processi produttivi sono delimitati dagli assi orizzontale e verticale e non toccano mai questi assi</a:t>
            </a:r>
          </a:p>
          <a:p>
            <a:pPr>
              <a:buClr>
                <a:srgbClr val="800000"/>
              </a:buClr>
            </a:pPr>
            <a:r>
              <a:rPr lang="it-IT" dirty="0" smtClean="0"/>
              <a:t> </a:t>
            </a:r>
            <a:r>
              <a:rPr lang="it-IT" b="1" dirty="0" smtClean="0"/>
              <a:t>Tecnologia</a:t>
            </a:r>
            <a:r>
              <a:rPr lang="it-IT" dirty="0" smtClean="0"/>
              <a:t>: insieme di tutti i processi di cui si sia a conoscenza per la produzione di un certo output. </a:t>
            </a:r>
            <a:r>
              <a:rPr lang="it-IT" dirty="0"/>
              <a:t>La tecnologia di produzione determina la </a:t>
            </a:r>
            <a:r>
              <a:rPr lang="it-IT" dirty="0" smtClean="0"/>
              <a:t>relazione tra </a:t>
            </a:r>
            <a:r>
              <a:rPr lang="it-IT" dirty="0"/>
              <a:t>fattori di produzione e prodotti</a:t>
            </a:r>
            <a:endParaRPr lang="it-IT" dirty="0" smtClean="0"/>
          </a:p>
          <a:p>
            <a:pPr>
              <a:buClr>
                <a:srgbClr val="800000"/>
              </a:buClr>
            </a:pPr>
            <a:r>
              <a:rPr lang="it-IT" b="1" dirty="0" smtClean="0"/>
              <a:t>Insieme </a:t>
            </a:r>
            <a:r>
              <a:rPr lang="it-IT" b="1" dirty="0"/>
              <a:t>di </a:t>
            </a:r>
            <a:r>
              <a:rPr lang="it-IT" b="1" dirty="0" smtClean="0"/>
              <a:t>produzione (Y)</a:t>
            </a:r>
            <a:r>
              <a:rPr lang="it-IT" dirty="0" smtClean="0"/>
              <a:t>: </a:t>
            </a:r>
            <a:r>
              <a:rPr lang="it-IT" dirty="0"/>
              <a:t>insieme delle combinazioni con cui è possibile convertire capitale e lavoro in </a:t>
            </a:r>
            <a:r>
              <a:rPr lang="it-IT" dirty="0" smtClean="0"/>
              <a:t>output (insieme dei modi tecnologicamente ammissibili per convertire capitale e lavoro in output). </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2613" y="982639"/>
            <a:ext cx="3739788" cy="39205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26825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125338" y="908720"/>
            <a:ext cx="5767142" cy="5544616"/>
          </a:xfrm>
        </p:spPr>
        <p:txBody>
          <a:bodyPr>
            <a:normAutofit fontScale="85000" lnSpcReduction="10000"/>
          </a:bodyPr>
          <a:lstStyle/>
          <a:p>
            <a:r>
              <a:rPr lang="it-IT" dirty="0" smtClean="0"/>
              <a:t>Siano </a:t>
            </a:r>
            <a:r>
              <a:rPr lang="it-IT" dirty="0" err="1" smtClean="0"/>
              <a:t>y</a:t>
            </a:r>
            <a:r>
              <a:rPr lang="it-IT" baseline="-25000" dirty="0" err="1" smtClean="0"/>
              <a:t>n</a:t>
            </a:r>
            <a:r>
              <a:rPr lang="it-IT" dirty="0"/>
              <a:t> </a:t>
            </a:r>
            <a:r>
              <a:rPr lang="it-IT" dirty="0" smtClean="0"/>
              <a:t>le </a:t>
            </a:r>
            <a:r>
              <a:rPr lang="it-IT" b="1" dirty="0" smtClean="0"/>
              <a:t>attività tecnologicamente efficienti </a:t>
            </a:r>
            <a:r>
              <a:rPr lang="it-IT" dirty="0" smtClean="0"/>
              <a:t>ossia attività in cui non vi è spreco di risorse, attività che producono un dato output con il minimo impiego di fattori</a:t>
            </a:r>
          </a:p>
          <a:p>
            <a:r>
              <a:rPr lang="it-IT" b="1" dirty="0" smtClean="0"/>
              <a:t>Isoquanto</a:t>
            </a:r>
            <a:r>
              <a:rPr lang="it-IT" dirty="0" smtClean="0"/>
              <a:t>: curva </a:t>
            </a:r>
            <a:r>
              <a:rPr lang="it-IT" dirty="0"/>
              <a:t>che unisce tutte le coppie di </a:t>
            </a:r>
            <a:r>
              <a:rPr lang="it-IT" dirty="0" smtClean="0"/>
              <a:t>lavoro e capitale che </a:t>
            </a:r>
            <a:r>
              <a:rPr lang="it-IT" dirty="0"/>
              <a:t>consentono di produrre </a:t>
            </a:r>
            <a:r>
              <a:rPr lang="it-IT" dirty="0" smtClean="0"/>
              <a:t>la stessa quantità di output. </a:t>
            </a:r>
          </a:p>
          <a:p>
            <a:pPr lvl="1"/>
            <a:r>
              <a:rPr lang="it-IT" sz="1900" dirty="0"/>
              <a:t>Al di sopra di p</a:t>
            </a:r>
            <a:r>
              <a:rPr lang="it-IT" sz="1900" baseline="-25000" dirty="0"/>
              <a:t>2</a:t>
            </a:r>
            <a:r>
              <a:rPr lang="it-IT" sz="1900" dirty="0"/>
              <a:t>, l’isoquanto è costituito da  una semiretta verticale che ha origine in </a:t>
            </a:r>
            <a:r>
              <a:rPr lang="it-IT" sz="1900" dirty="0" smtClean="0"/>
              <a:t>y</a:t>
            </a:r>
            <a:r>
              <a:rPr lang="it-IT" sz="1900" baseline="-25000" dirty="0" smtClean="0"/>
              <a:t>2</a:t>
            </a:r>
          </a:p>
          <a:p>
            <a:pPr lvl="1"/>
            <a:r>
              <a:rPr lang="it-IT" sz="1900" dirty="0">
                <a:solidFill>
                  <a:prstClr val="black"/>
                </a:solidFill>
              </a:rPr>
              <a:t>Al di </a:t>
            </a:r>
            <a:r>
              <a:rPr lang="it-IT" sz="1900" dirty="0" smtClean="0">
                <a:solidFill>
                  <a:prstClr val="black"/>
                </a:solidFill>
              </a:rPr>
              <a:t>sotto </a:t>
            </a:r>
            <a:r>
              <a:rPr lang="it-IT" sz="1900" dirty="0">
                <a:solidFill>
                  <a:prstClr val="black"/>
                </a:solidFill>
              </a:rPr>
              <a:t>di </a:t>
            </a:r>
            <a:r>
              <a:rPr lang="it-IT" sz="1900" dirty="0" smtClean="0">
                <a:solidFill>
                  <a:prstClr val="black"/>
                </a:solidFill>
              </a:rPr>
              <a:t>p</a:t>
            </a:r>
            <a:r>
              <a:rPr lang="it-IT" sz="1900" baseline="-25000" dirty="0" smtClean="0">
                <a:solidFill>
                  <a:prstClr val="black"/>
                </a:solidFill>
              </a:rPr>
              <a:t>1</a:t>
            </a:r>
            <a:r>
              <a:rPr lang="it-IT" sz="1900" dirty="0" smtClean="0">
                <a:solidFill>
                  <a:prstClr val="black"/>
                </a:solidFill>
              </a:rPr>
              <a:t>, </a:t>
            </a:r>
            <a:r>
              <a:rPr lang="it-IT" sz="1900" dirty="0">
                <a:solidFill>
                  <a:prstClr val="black"/>
                </a:solidFill>
              </a:rPr>
              <a:t>l’isoquanto è costituito da  una semiretta </a:t>
            </a:r>
            <a:r>
              <a:rPr lang="it-IT" sz="1900" dirty="0" smtClean="0">
                <a:solidFill>
                  <a:prstClr val="black"/>
                </a:solidFill>
              </a:rPr>
              <a:t>orizzontale </a:t>
            </a:r>
            <a:r>
              <a:rPr lang="it-IT" sz="1900" dirty="0">
                <a:solidFill>
                  <a:prstClr val="black"/>
                </a:solidFill>
              </a:rPr>
              <a:t>che ha origine in </a:t>
            </a:r>
            <a:r>
              <a:rPr lang="it-IT" sz="1900" dirty="0" smtClean="0">
                <a:solidFill>
                  <a:prstClr val="black"/>
                </a:solidFill>
              </a:rPr>
              <a:t>y</a:t>
            </a:r>
            <a:r>
              <a:rPr lang="it-IT" sz="1900" baseline="-25000" dirty="0" smtClean="0">
                <a:solidFill>
                  <a:prstClr val="black"/>
                </a:solidFill>
              </a:rPr>
              <a:t>1</a:t>
            </a:r>
            <a:endParaRPr lang="it-IT" sz="1900" baseline="-25000" dirty="0">
              <a:solidFill>
                <a:prstClr val="black"/>
              </a:solidFill>
            </a:endParaRPr>
          </a:p>
          <a:p>
            <a:r>
              <a:rPr lang="it-IT" dirty="0" smtClean="0"/>
              <a:t>L’isoquanto </a:t>
            </a:r>
            <a:r>
              <a:rPr lang="it-IT" dirty="0"/>
              <a:t>somiglia alla curva di indifferenza: </a:t>
            </a:r>
            <a:r>
              <a:rPr lang="it-IT" dirty="0" smtClean="0"/>
              <a:t>hanno entrambe pendenza </a:t>
            </a:r>
            <a:r>
              <a:rPr lang="it-IT" dirty="0"/>
              <a:t>negativa e </a:t>
            </a:r>
            <a:r>
              <a:rPr lang="it-IT" dirty="0" smtClean="0"/>
              <a:t>sono convessi </a:t>
            </a:r>
            <a:r>
              <a:rPr lang="it-IT" dirty="0"/>
              <a:t>verso </a:t>
            </a:r>
            <a:r>
              <a:rPr lang="it-IT" dirty="0" smtClean="0"/>
              <a:t>l’origine</a:t>
            </a:r>
          </a:p>
          <a:p>
            <a:r>
              <a:rPr lang="it-IT" b="1" dirty="0" smtClean="0"/>
              <a:t>Funzione </a:t>
            </a:r>
            <a:r>
              <a:rPr lang="it-IT" b="1" dirty="0"/>
              <a:t>di </a:t>
            </a:r>
            <a:r>
              <a:rPr lang="it-IT" b="1" dirty="0" smtClean="0"/>
              <a:t>produzione</a:t>
            </a:r>
            <a:r>
              <a:rPr lang="it-IT" dirty="0" smtClean="0"/>
              <a:t>:</a:t>
            </a:r>
            <a:r>
              <a:rPr lang="it-IT" b="1" dirty="0" smtClean="0"/>
              <a:t> </a:t>
            </a:r>
            <a:r>
              <a:rPr lang="it-IT" dirty="0" smtClean="0"/>
              <a:t>indica la quantità </a:t>
            </a:r>
            <a:r>
              <a:rPr lang="it-IT" dirty="0"/>
              <a:t>massima di output che </a:t>
            </a:r>
            <a:r>
              <a:rPr lang="it-IT" dirty="0" smtClean="0"/>
              <a:t>un’impresa può </a:t>
            </a:r>
            <a:r>
              <a:rPr lang="it-IT" dirty="0"/>
              <a:t>produrre per ogni </a:t>
            </a:r>
            <a:r>
              <a:rPr lang="it-IT" dirty="0" smtClean="0"/>
              <a:t>specifica combinazione </a:t>
            </a:r>
            <a:r>
              <a:rPr lang="it-IT" dirty="0"/>
              <a:t>di input, dato lo stato </a:t>
            </a:r>
            <a:r>
              <a:rPr lang="it-IT" dirty="0" smtClean="0"/>
              <a:t>della tecnologia </a:t>
            </a:r>
          </a:p>
          <a:p>
            <a:pPr marL="0" indent="0" algn="ctr">
              <a:buNone/>
            </a:pPr>
            <a:r>
              <a:rPr lang="it-IT" dirty="0" smtClean="0"/>
              <a:t>Y </a:t>
            </a:r>
            <a:r>
              <a:rPr lang="it-IT" dirty="0"/>
              <a:t>= f(K,L) </a:t>
            </a:r>
            <a:endParaRPr lang="it-IT" dirty="0" smtClean="0"/>
          </a:p>
          <a:p>
            <a:pPr marL="0" indent="0" algn="ctr">
              <a:buNone/>
            </a:pPr>
            <a:r>
              <a:rPr lang="it-IT" dirty="0" smtClean="0"/>
              <a:t>Y </a:t>
            </a:r>
            <a:r>
              <a:rPr lang="it-IT" dirty="0"/>
              <a:t>= Output, K = Capitale, L = </a:t>
            </a:r>
            <a:r>
              <a:rPr lang="it-IT" dirty="0" smtClean="0"/>
              <a:t>Lavoro</a:t>
            </a:r>
          </a:p>
          <a:p>
            <a:pPr marL="265113" indent="0">
              <a:buNone/>
            </a:pPr>
            <a:r>
              <a:rPr lang="it-IT" dirty="0" smtClean="0"/>
              <a:t>Viene </a:t>
            </a:r>
            <a:r>
              <a:rPr lang="it-IT" dirty="0"/>
              <a:t>rappresentata attraverso una mappa di isoquanti. </a:t>
            </a:r>
          </a:p>
        </p:txBody>
      </p:sp>
      <p:sp>
        <p:nvSpPr>
          <p:cNvPr id="3" name="Titolo 2"/>
          <p:cNvSpPr>
            <a:spLocks noGrp="1"/>
          </p:cNvSpPr>
          <p:nvPr>
            <p:ph type="title"/>
          </p:nvPr>
        </p:nvSpPr>
        <p:spPr/>
        <p:txBody>
          <a:bodyPr/>
          <a:lstStyle/>
          <a:p>
            <a:r>
              <a:rPr lang="it-IT" dirty="0" smtClean="0"/>
              <a:t>Isoquanti e funzione di produzione</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1301" y="896939"/>
            <a:ext cx="2781300" cy="29157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1300" y="3820107"/>
            <a:ext cx="2781299" cy="29157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44284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Segnaposto contenuto 1"/>
              <p:cNvSpPr>
                <a:spLocks noGrp="1"/>
              </p:cNvSpPr>
              <p:nvPr>
                <p:ph idx="1"/>
              </p:nvPr>
            </p:nvSpPr>
            <p:spPr>
              <a:xfrm>
                <a:off x="3989692" y="908720"/>
                <a:ext cx="4902788" cy="5544616"/>
              </a:xfrm>
            </p:spPr>
            <p:txBody>
              <a:bodyPr>
                <a:normAutofit/>
              </a:bodyPr>
              <a:lstStyle/>
              <a:p>
                <a:r>
                  <a:rPr lang="it-IT" b="1" dirty="0" smtClean="0"/>
                  <a:t>Prodotto marginale di un  fattore produttivo</a:t>
                </a:r>
                <a:r>
                  <a:rPr lang="it-IT" dirty="0"/>
                  <a:t>: misura quanto </a:t>
                </a:r>
                <a:r>
                  <a:rPr lang="it-IT" dirty="0" smtClean="0"/>
                  <a:t>varia </a:t>
                </a:r>
                <a:r>
                  <a:rPr lang="it-IT" dirty="0"/>
                  <a:t>l’output se </a:t>
                </a:r>
                <a:r>
                  <a:rPr lang="it-IT" dirty="0" smtClean="0"/>
                  <a:t>varia di </a:t>
                </a:r>
                <a:r>
                  <a:rPr lang="it-IT" dirty="0"/>
                  <a:t>una unità l’impiego del fattore, mantenendo costanti tutti gli altri fattori</a:t>
                </a:r>
              </a:p>
              <a:p>
                <a:pPr marL="0" indent="0" algn="ctr">
                  <a:buNone/>
                </a:pPr>
                <a14:m>
                  <m:oMath xmlns:m="http://schemas.openxmlformats.org/officeDocument/2006/math">
                    <m:r>
                      <a:rPr lang="it-IT" sz="1800" i="1">
                        <a:latin typeface="Cambria Math"/>
                      </a:rPr>
                      <m:t>𝑃𝑟𝑜𝑑𝑜𝑡𝑡𝑜</m:t>
                    </m:r>
                    <m:r>
                      <a:rPr lang="it-IT" sz="1800" i="1">
                        <a:latin typeface="Cambria Math"/>
                      </a:rPr>
                      <m:t> </m:t>
                    </m:r>
                    <m:r>
                      <a:rPr lang="it-IT" sz="1800" i="1">
                        <a:latin typeface="Cambria Math"/>
                      </a:rPr>
                      <m:t>𝑚𝑎𝑟𝑔𝑖𝑛𝑎𝑙𝑒</m:t>
                    </m:r>
                    <m:r>
                      <a:rPr lang="it-IT" sz="1800" i="1">
                        <a:latin typeface="Cambria Math"/>
                      </a:rPr>
                      <m:t> </m:t>
                    </m:r>
                    <m:r>
                      <a:rPr lang="it-IT" sz="1800" i="1">
                        <a:latin typeface="Cambria Math"/>
                      </a:rPr>
                      <m:t>𝑑𝑖</m:t>
                    </m:r>
                    <m:r>
                      <a:rPr lang="it-IT" sz="1800" i="1">
                        <a:latin typeface="Cambria Math"/>
                      </a:rPr>
                      <m:t> </m:t>
                    </m:r>
                    <m:r>
                      <a:rPr lang="it-IT" sz="1800" i="1">
                        <a:latin typeface="Cambria Math"/>
                      </a:rPr>
                      <m:t>𝑥</m:t>
                    </m:r>
                    <m:r>
                      <a:rPr lang="it-IT" sz="1800" i="1" baseline="-25000">
                        <a:latin typeface="Cambria Math"/>
                      </a:rPr>
                      <m:t>2</m:t>
                    </m:r>
                    <m:r>
                      <a:rPr lang="it-IT" sz="1800" i="1">
                        <a:latin typeface="Cambria Math"/>
                      </a:rPr>
                      <m:t> </m:t>
                    </m:r>
                    <m:r>
                      <a:rPr lang="it-IT" sz="1800" i="1">
                        <a:latin typeface="Cambria Math"/>
                      </a:rPr>
                      <m:t>𝑖𝑛</m:t>
                    </m:r>
                    <m:r>
                      <a:rPr lang="it-IT" sz="1800" i="1">
                        <a:latin typeface="Cambria Math"/>
                      </a:rPr>
                      <m:t> </m:t>
                    </m:r>
                    <m:r>
                      <m:rPr>
                        <m:sty m:val="p"/>
                      </m:rPr>
                      <a:rPr lang="el-GR" sz="1800" i="1">
                        <a:latin typeface="Cambria Math"/>
                      </a:rPr>
                      <m:t>α</m:t>
                    </m:r>
                  </m:oMath>
                </a14:m>
                <a:r>
                  <a:rPr lang="en-US" sz="1800" dirty="0"/>
                  <a:t> = </a:t>
                </a:r>
                <a14:m>
                  <m:oMath xmlns:m="http://schemas.openxmlformats.org/officeDocument/2006/math">
                    <m:f>
                      <m:fPr>
                        <m:ctrlPr>
                          <a:rPr lang="en-US" sz="1800" i="1">
                            <a:latin typeface="Cambria Math"/>
                          </a:rPr>
                        </m:ctrlPr>
                      </m:fPr>
                      <m:num>
                        <m:r>
                          <m:rPr>
                            <m:sty m:val="p"/>
                          </m:rPr>
                          <a:rPr lang="el-GR" sz="1800">
                            <a:latin typeface="Cambria Math"/>
                          </a:rPr>
                          <m:t>Δ</m:t>
                        </m:r>
                        <m:r>
                          <a:rPr lang="en-US" sz="1800" i="1">
                            <a:latin typeface="Cambria Math"/>
                          </a:rPr>
                          <m:t>𝑦</m:t>
                        </m:r>
                      </m:num>
                      <m:den>
                        <m:r>
                          <m:rPr>
                            <m:sty m:val="p"/>
                          </m:rPr>
                          <a:rPr lang="el-GR" sz="1800">
                            <a:latin typeface="Cambria Math"/>
                          </a:rPr>
                          <m:t>Δ</m:t>
                        </m:r>
                        <m:r>
                          <a:rPr lang="it-IT" sz="1800" i="1">
                            <a:latin typeface="Cambria Math"/>
                          </a:rPr>
                          <m:t>𝑥</m:t>
                        </m:r>
                        <m:r>
                          <a:rPr lang="it-IT" sz="1800" i="1" baseline="-25000">
                            <a:latin typeface="Cambria Math"/>
                          </a:rPr>
                          <m:t>2</m:t>
                        </m:r>
                      </m:den>
                    </m:f>
                  </m:oMath>
                </a14:m>
                <a:endParaRPr lang="en-US" sz="1800" dirty="0"/>
              </a:p>
              <a:p>
                <a:r>
                  <a:rPr lang="it-IT" b="1" dirty="0" smtClean="0"/>
                  <a:t>Saggio </a:t>
                </a:r>
                <a:r>
                  <a:rPr lang="it-IT" b="1" dirty="0"/>
                  <a:t>marginale di sostituzione tecnica (SMST</a:t>
                </a:r>
                <a:r>
                  <a:rPr lang="it-IT" b="1" dirty="0" smtClean="0"/>
                  <a:t>)</a:t>
                </a:r>
                <a:r>
                  <a:rPr lang="it-IT" dirty="0" smtClean="0"/>
                  <a:t>: saggio al quale un fattore può essere sostituito con l’altro a parità di output (Corrisponde </a:t>
                </a:r>
                <a:r>
                  <a:rPr lang="it-IT" dirty="0"/>
                  <a:t>con la pendenza </a:t>
                </a:r>
                <a:r>
                  <a:rPr lang="it-IT" dirty="0" smtClean="0"/>
                  <a:t>dell’isoquanto e misura </a:t>
                </a:r>
                <a:r>
                  <a:rPr lang="it-IT" dirty="0"/>
                  <a:t>di quanto si deve aumentare x</a:t>
                </a:r>
                <a:r>
                  <a:rPr lang="it-IT" baseline="-25000" dirty="0"/>
                  <a:t>2</a:t>
                </a:r>
                <a:r>
                  <a:rPr lang="it-IT" dirty="0"/>
                  <a:t> se si vuole produrre la stessa quantità y con una unità in meno di </a:t>
                </a:r>
                <a:r>
                  <a:rPr lang="it-IT" dirty="0" smtClean="0"/>
                  <a:t>x</a:t>
                </a:r>
                <a:r>
                  <a:rPr lang="it-IT" baseline="-25000" dirty="0" smtClean="0"/>
                  <a:t>1</a:t>
                </a:r>
                <a:r>
                  <a:rPr lang="it-IT" dirty="0" smtClean="0"/>
                  <a:t>)</a:t>
                </a:r>
                <a:endParaRPr lang="it-IT" dirty="0"/>
              </a:p>
              <a:p>
                <a:pPr marL="0" indent="0" algn="ctr">
                  <a:buNone/>
                </a:pPr>
                <a:r>
                  <a:rPr lang="it-IT" sz="2400" dirty="0" smtClean="0"/>
                  <a:t/>
                </a:r>
                <a14:m>
                  <m:oMath xmlns:m="http://schemas.openxmlformats.org/officeDocument/2006/math">
                    <m:f>
                      <m:fPr>
                        <m:ctrlPr>
                          <a:rPr lang="it-IT" sz="2400" i="1">
                            <a:latin typeface="Cambria Math"/>
                          </a:rPr>
                        </m:ctrlPr>
                      </m:fPr>
                      <m:num>
                        <m:r>
                          <a:rPr lang="it-IT" sz="2400" i="1">
                            <a:latin typeface="Cambria Math"/>
                          </a:rPr>
                          <m:t>𝑃𝑟𝑜𝑑</m:t>
                        </m:r>
                        <m:r>
                          <a:rPr lang="it-IT" sz="2400" b="0" i="1" smtClean="0">
                            <a:latin typeface="Cambria Math"/>
                          </a:rPr>
                          <m:t>𝑜𝑡𝑡𝑜</m:t>
                        </m:r>
                        <m:r>
                          <a:rPr lang="it-IT" sz="2400" i="1">
                            <a:latin typeface="Cambria Math"/>
                          </a:rPr>
                          <m:t> </m:t>
                        </m:r>
                        <m:r>
                          <a:rPr lang="it-IT" sz="2400" i="1">
                            <a:latin typeface="Cambria Math"/>
                          </a:rPr>
                          <m:t>𝑚𝑎𝑟𝑔𝑖𝑛𝑎𝑙𝑒</m:t>
                        </m:r>
                        <m:r>
                          <a:rPr lang="it-IT" sz="2400" i="1">
                            <a:latin typeface="Cambria Math"/>
                          </a:rPr>
                          <m:t> </m:t>
                        </m:r>
                        <m:r>
                          <a:rPr lang="it-IT" sz="2400" i="1">
                            <a:latin typeface="Cambria Math"/>
                          </a:rPr>
                          <m:t>𝑥</m:t>
                        </m:r>
                        <m:r>
                          <a:rPr lang="it-IT" sz="2400" i="1" baseline="-25000">
                            <a:latin typeface="Cambria Math"/>
                          </a:rPr>
                          <m:t>1</m:t>
                        </m:r>
                      </m:num>
                      <m:den>
                        <m:r>
                          <a:rPr lang="it-IT" sz="2400" i="1">
                            <a:latin typeface="Cambria Math"/>
                          </a:rPr>
                          <m:t>𝑃𝑟𝑜𝑑𝑜𝑡𝑡𝑜</m:t>
                        </m:r>
                        <m:r>
                          <a:rPr lang="it-IT" sz="2400" i="1">
                            <a:latin typeface="Cambria Math"/>
                          </a:rPr>
                          <m:t> </m:t>
                        </m:r>
                        <m:r>
                          <a:rPr lang="it-IT" sz="2400" i="1">
                            <a:latin typeface="Cambria Math"/>
                          </a:rPr>
                          <m:t>𝑚𝑎𝑟𝑔𝑖𝑛𝑎𝑙𝑒</m:t>
                        </m:r>
                        <m:r>
                          <a:rPr lang="it-IT" sz="2400" i="1">
                            <a:latin typeface="Cambria Math"/>
                          </a:rPr>
                          <m:t> </m:t>
                        </m:r>
                        <m:r>
                          <a:rPr lang="it-IT" sz="2400" i="1">
                            <a:latin typeface="Cambria Math"/>
                          </a:rPr>
                          <m:t>𝑥</m:t>
                        </m:r>
                        <m:r>
                          <a:rPr lang="it-IT" sz="2400" i="1" baseline="-25000">
                            <a:latin typeface="Cambria Math"/>
                          </a:rPr>
                          <m:t>2</m:t>
                        </m:r>
                      </m:den>
                    </m:f>
                    <m:r>
                      <a:rPr lang="it-IT" sz="2400" i="1">
                        <a:latin typeface="Cambria Math"/>
                      </a:rPr>
                      <m:t>= </m:t>
                    </m:r>
                    <m:f>
                      <m:fPr>
                        <m:ctrlPr>
                          <a:rPr lang="it-IT" sz="2400" i="1">
                            <a:latin typeface="Cambria Math"/>
                          </a:rPr>
                        </m:ctrlPr>
                      </m:fPr>
                      <m:num>
                        <m:f>
                          <m:fPr>
                            <m:ctrlPr>
                              <a:rPr lang="it-IT" sz="2400" i="1">
                                <a:latin typeface="Cambria Math"/>
                              </a:rPr>
                            </m:ctrlPr>
                          </m:fPr>
                          <m:num>
                            <m:r>
                              <m:rPr>
                                <m:sty m:val="p"/>
                              </m:rPr>
                              <a:rPr lang="el-GR" sz="2400">
                                <a:latin typeface="Cambria Math"/>
                              </a:rPr>
                              <m:t>Δ</m:t>
                            </m:r>
                            <m:r>
                              <a:rPr lang="it-IT" sz="2400" i="1">
                                <a:latin typeface="Cambria Math"/>
                              </a:rPr>
                              <m:t>𝑦</m:t>
                            </m:r>
                          </m:num>
                          <m:den>
                            <m:r>
                              <m:rPr>
                                <m:sty m:val="p"/>
                              </m:rPr>
                              <a:rPr lang="el-GR" sz="2400">
                                <a:latin typeface="Cambria Math"/>
                              </a:rPr>
                              <m:t>Δ</m:t>
                            </m:r>
                            <m:r>
                              <a:rPr lang="it-IT" sz="2400" i="1">
                                <a:latin typeface="Cambria Math"/>
                              </a:rPr>
                              <m:t>𝑥</m:t>
                            </m:r>
                            <m:r>
                              <a:rPr lang="it-IT" sz="2400" i="1" baseline="-25000">
                                <a:latin typeface="Cambria Math"/>
                              </a:rPr>
                              <m:t>1</m:t>
                            </m:r>
                          </m:den>
                        </m:f>
                      </m:num>
                      <m:den>
                        <m:f>
                          <m:fPr>
                            <m:ctrlPr>
                              <a:rPr lang="it-IT" sz="2400" i="1">
                                <a:latin typeface="Cambria Math"/>
                              </a:rPr>
                            </m:ctrlPr>
                          </m:fPr>
                          <m:num>
                            <m:r>
                              <m:rPr>
                                <m:sty m:val="p"/>
                              </m:rPr>
                              <a:rPr lang="el-GR" sz="2400">
                                <a:latin typeface="Cambria Math"/>
                              </a:rPr>
                              <m:t>Δ</m:t>
                            </m:r>
                            <m:r>
                              <a:rPr lang="it-IT" sz="2400" i="1">
                                <a:latin typeface="Cambria Math"/>
                              </a:rPr>
                              <m:t>𝑦</m:t>
                            </m:r>
                          </m:num>
                          <m:den>
                            <m:r>
                              <m:rPr>
                                <m:sty m:val="p"/>
                              </m:rPr>
                              <a:rPr lang="el-GR" sz="2400">
                                <a:latin typeface="Cambria Math"/>
                              </a:rPr>
                              <m:t>Δ</m:t>
                            </m:r>
                            <m:r>
                              <a:rPr lang="it-IT" sz="2400" i="1">
                                <a:latin typeface="Cambria Math"/>
                              </a:rPr>
                              <m:t>𝑥</m:t>
                            </m:r>
                            <m:r>
                              <a:rPr lang="it-IT" sz="2400" i="1" baseline="-25000">
                                <a:latin typeface="Cambria Math"/>
                              </a:rPr>
                              <m:t>2</m:t>
                            </m:r>
                          </m:den>
                        </m:f>
                      </m:den>
                    </m:f>
                  </m:oMath>
                </a14:m>
                <a:endParaRPr lang="it-IT" sz="2400" dirty="0" smtClean="0"/>
              </a:p>
              <a:p>
                <a:pPr marL="0" indent="0" algn="ctr">
                  <a:buNone/>
                </a:pPr>
                <a:endParaRPr lang="it-IT" sz="1600" dirty="0"/>
              </a:p>
              <a:p>
                <a:pPr marL="0" indent="0" algn="ctr">
                  <a:buNone/>
                </a:pPr>
                <a:endParaRPr lang="it-IT" dirty="0"/>
              </a:p>
              <a:p>
                <a:pPr marL="0" indent="0" algn="ctr">
                  <a:buNone/>
                </a:pPr>
                <a:endParaRPr lang="en-US" dirty="0"/>
              </a:p>
            </p:txBody>
          </p:sp>
        </mc:Choice>
        <mc:Fallback>
          <p:sp>
            <p:nvSpPr>
              <p:cNvPr id="2" name="Segnaposto contenuto 1"/>
              <p:cNvSpPr>
                <a:spLocks noGrp="1" noRot="1" noChangeAspect="1" noMove="1" noResize="1" noEditPoints="1" noAdjustHandles="1" noChangeArrowheads="1" noChangeShapeType="1" noTextEdit="1"/>
              </p:cNvSpPr>
              <p:nvPr>
                <p:ph idx="1"/>
              </p:nvPr>
            </p:nvSpPr>
            <p:spPr>
              <a:xfrm>
                <a:off x="3989692" y="908720"/>
                <a:ext cx="4902788" cy="5544616"/>
              </a:xfrm>
              <a:blipFill rotWithShape="1">
                <a:blip r:embed="rId3"/>
                <a:stretch>
                  <a:fillRect t="-549" r="-1118"/>
                </a:stretch>
              </a:blipFill>
            </p:spPr>
            <p:txBody>
              <a:bodyPr/>
              <a:lstStyle/>
              <a:p>
                <a:r>
                  <a:rPr lang="en-US">
                    <a:noFill/>
                  </a:rPr>
                  <a:t> </a:t>
                </a:r>
              </a:p>
            </p:txBody>
          </p:sp>
        </mc:Fallback>
      </mc:AlternateContent>
      <p:sp>
        <p:nvSpPr>
          <p:cNvPr id="3" name="Titolo 2"/>
          <p:cNvSpPr>
            <a:spLocks noGrp="1"/>
          </p:cNvSpPr>
          <p:nvPr>
            <p:ph type="title"/>
          </p:nvPr>
        </p:nvSpPr>
        <p:spPr/>
        <p:txBody>
          <a:bodyPr/>
          <a:lstStyle/>
          <a:p>
            <a:r>
              <a:rPr lang="it-IT" dirty="0" smtClean="0"/>
              <a:t>Saggio marginale di sostituzione tecnica</a:t>
            </a:r>
            <a:endParaRPr lang="en-US" dirty="0"/>
          </a:p>
        </p:txBody>
      </p:sp>
      <p:pic>
        <p:nvPicPr>
          <p:cNvPr id="614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1343" y="894442"/>
            <a:ext cx="3768349" cy="3950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Rettangolo arrotondato 23"/>
          <p:cNvSpPr/>
          <p:nvPr/>
        </p:nvSpPr>
        <p:spPr>
          <a:xfrm>
            <a:off x="4572000" y="4933060"/>
            <a:ext cx="3788229" cy="1023604"/>
          </a:xfrm>
          <a:prstGeom prst="roundRect">
            <a:avLst/>
          </a:prstGeom>
          <a:noFill/>
          <a:ln>
            <a:solidFill>
              <a:srgbClr val="800000"/>
            </a:solidFill>
          </a:ln>
        </p:spPr>
        <p:style>
          <a:lnRef idx="1">
            <a:schemeClr val="accent5"/>
          </a:lnRef>
          <a:fillRef idx="2">
            <a:schemeClr val="accent5"/>
          </a:fillRef>
          <a:effectRef idx="1">
            <a:schemeClr val="accent5"/>
          </a:effectRef>
          <a:fontRef idx="minor">
            <a:schemeClr val="dk1"/>
          </a:fontRef>
        </p:style>
        <p:txBody>
          <a:bodyPr rtlCol="0" anchor="ctr"/>
          <a:lstStyle/>
          <a:p>
            <a:endParaRPr lang="it-IT" sz="1600" i="1" dirty="0">
              <a:solidFill>
                <a:srgbClr val="800000"/>
              </a:solidFill>
            </a:endParaRPr>
          </a:p>
        </p:txBody>
      </p:sp>
    </p:spTree>
    <p:extLst>
      <p:ext uri="{BB962C8B-B14F-4D97-AF65-F5344CB8AC3E}">
        <p14:creationId xmlns="" xmlns:p14="http://schemas.microsoft.com/office/powerpoint/2010/main" val="300281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21343" y="908720"/>
            <a:ext cx="8671137" cy="5544616"/>
          </a:xfrm>
        </p:spPr>
        <p:txBody>
          <a:bodyPr>
            <a:normAutofit/>
          </a:bodyPr>
          <a:lstStyle/>
          <a:p>
            <a:r>
              <a:rPr lang="it-IT" dirty="0" smtClean="0"/>
              <a:t>Determinare la combinazione ottima di fattori che deve essere utilizzata per produrre un certo ammontare di output</a:t>
            </a:r>
          </a:p>
          <a:p>
            <a:r>
              <a:rPr lang="it-IT" dirty="0" smtClean="0"/>
              <a:t>Determinare l’output che si dovrebbe produrre dato il prezzo di mercato del bene prodotto </a:t>
            </a:r>
          </a:p>
          <a:p>
            <a:endParaRPr lang="it-IT" b="1" dirty="0" smtClean="0"/>
          </a:p>
          <a:p>
            <a:endParaRPr lang="it-IT" b="1" dirty="0"/>
          </a:p>
          <a:p>
            <a:pPr marL="0" indent="0" algn="ctr">
              <a:buNone/>
            </a:pPr>
            <a:r>
              <a:rPr lang="it-IT" sz="2000" b="1" dirty="0" smtClean="0"/>
              <a:t>E’ necessario conoscere </a:t>
            </a:r>
          </a:p>
          <a:p>
            <a:pPr marL="0" indent="0" algn="ctr">
              <a:buNone/>
            </a:pPr>
            <a:r>
              <a:rPr lang="it-IT" sz="2000" b="1" dirty="0" smtClean="0"/>
              <a:t>le condizioni in cui il produttore si troverà a produrre </a:t>
            </a:r>
          </a:p>
          <a:p>
            <a:endParaRPr lang="it-IT" b="1" dirty="0" smtClean="0"/>
          </a:p>
          <a:p>
            <a:r>
              <a:rPr lang="it-IT" b="1" dirty="0" smtClean="0"/>
              <a:t>Funzione </a:t>
            </a:r>
            <a:r>
              <a:rPr lang="it-IT" b="1" dirty="0"/>
              <a:t>di produzione di lungo periodo</a:t>
            </a:r>
            <a:r>
              <a:rPr lang="it-IT" dirty="0"/>
              <a:t>: </a:t>
            </a:r>
            <a:r>
              <a:rPr lang="it-IT" dirty="0" smtClean="0"/>
              <a:t>il produttore ha a disposizione un periodo di tempo sufficientemente lungo per adeguare l’impiego di tutti i fattori ai livelli ottimali </a:t>
            </a:r>
          </a:p>
          <a:p>
            <a:r>
              <a:rPr lang="it-IT" b="1" dirty="0" smtClean="0"/>
              <a:t>Funzione di produzione di breve periodo</a:t>
            </a:r>
            <a:r>
              <a:rPr lang="it-IT" dirty="0" smtClean="0"/>
              <a:t>: il produttore potrà variare l’impiego di un solo fattore, il lavoro</a:t>
            </a:r>
            <a:endParaRPr lang="it-IT" dirty="0"/>
          </a:p>
          <a:p>
            <a:pPr marL="0" indent="0" algn="ctr">
              <a:buNone/>
            </a:pPr>
            <a:endParaRPr lang="it-IT" dirty="0"/>
          </a:p>
          <a:p>
            <a:pPr marL="0" indent="0" algn="ctr">
              <a:buNone/>
            </a:pPr>
            <a:endParaRPr lang="en-US" dirty="0"/>
          </a:p>
        </p:txBody>
      </p:sp>
      <p:sp>
        <p:nvSpPr>
          <p:cNvPr id="3" name="Titolo 2"/>
          <p:cNvSpPr>
            <a:spLocks noGrp="1"/>
          </p:cNvSpPr>
          <p:nvPr>
            <p:ph type="title"/>
          </p:nvPr>
        </p:nvSpPr>
        <p:spPr/>
        <p:txBody>
          <a:bodyPr/>
          <a:lstStyle/>
          <a:p>
            <a:r>
              <a:rPr lang="it-IT" dirty="0" smtClean="0"/>
              <a:t>Gli scopi della teoria del comportamento del produttore </a:t>
            </a:r>
            <a:endParaRPr lang="en-US" dirty="0"/>
          </a:p>
        </p:txBody>
      </p:sp>
      <p:sp>
        <p:nvSpPr>
          <p:cNvPr id="5" name="Triangolo isoscele 4"/>
          <p:cNvSpPr/>
          <p:nvPr/>
        </p:nvSpPr>
        <p:spPr>
          <a:xfrm flipV="1">
            <a:off x="3389376" y="2694432"/>
            <a:ext cx="2365248" cy="195072"/>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dirty="0" smtClean="0"/>
          </a:p>
          <a:p>
            <a:pPr algn="ctr"/>
            <a:r>
              <a:rPr lang="it-IT" dirty="0" smtClean="0"/>
              <a:t>        </a:t>
            </a:r>
            <a:endParaRPr lang="en-US" dirty="0"/>
          </a:p>
        </p:txBody>
      </p:sp>
      <p:sp>
        <p:nvSpPr>
          <p:cNvPr id="6" name="Rettangolo arrotondato 5"/>
          <p:cNvSpPr/>
          <p:nvPr/>
        </p:nvSpPr>
        <p:spPr>
          <a:xfrm>
            <a:off x="1576686" y="3189604"/>
            <a:ext cx="5990627" cy="1023604"/>
          </a:xfrm>
          <a:prstGeom prst="roundRect">
            <a:avLst/>
          </a:prstGeom>
          <a:noFill/>
          <a:ln>
            <a:solidFill>
              <a:srgbClr val="800000"/>
            </a:solidFill>
          </a:ln>
        </p:spPr>
        <p:style>
          <a:lnRef idx="1">
            <a:schemeClr val="accent5"/>
          </a:lnRef>
          <a:fillRef idx="2">
            <a:schemeClr val="accent5"/>
          </a:fillRef>
          <a:effectRef idx="1">
            <a:schemeClr val="accent5"/>
          </a:effectRef>
          <a:fontRef idx="minor">
            <a:schemeClr val="dk1"/>
          </a:fontRef>
        </p:style>
        <p:txBody>
          <a:bodyPr rtlCol="0" anchor="ctr"/>
          <a:lstStyle/>
          <a:p>
            <a:endParaRPr lang="it-IT" sz="1600" i="1" dirty="0">
              <a:solidFill>
                <a:srgbClr val="800000"/>
              </a:solidFill>
            </a:endParaRPr>
          </a:p>
        </p:txBody>
      </p:sp>
    </p:spTree>
    <p:extLst>
      <p:ext uri="{BB962C8B-B14F-4D97-AF65-F5344CB8AC3E}">
        <p14:creationId xmlns="" xmlns:p14="http://schemas.microsoft.com/office/powerpoint/2010/main" val="555552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011168" y="908720"/>
            <a:ext cx="4881312" cy="5544616"/>
          </a:xfrm>
        </p:spPr>
        <p:txBody>
          <a:bodyPr>
            <a:normAutofit fontScale="92500" lnSpcReduction="20000"/>
          </a:bodyPr>
          <a:lstStyle/>
          <a:p>
            <a:r>
              <a:rPr lang="it-IT" b="1" dirty="0" smtClean="0"/>
              <a:t>Curva del prodotto totale</a:t>
            </a:r>
            <a:r>
              <a:rPr lang="it-IT" dirty="0" smtClean="0"/>
              <a:t>: rappresenta la relazione tra lavoro impiegato e output (mantenendo la quantità del capitale costante) </a:t>
            </a:r>
          </a:p>
          <a:p>
            <a:pPr lvl="1"/>
            <a:r>
              <a:rPr lang="it-IT" sz="1900" dirty="0"/>
              <a:t>All’aumentare della quantità di lavoro , l’output aumenta. Inizialmente questo aumento avviene ad un tasso crescente, in quanto ogni lavoratore in più fa aumentare l’output più di quanto abbia fatto l’ultimo lavoratore prima di lui</a:t>
            </a:r>
          </a:p>
          <a:p>
            <a:pPr lvl="1"/>
            <a:r>
              <a:rPr lang="it-IT" sz="1900" dirty="0"/>
              <a:t>Una volta raggiunto il punto E l’aumento dell’output ha luogo ad un tasso decrescente ed ogni lavoratore in più fa aumentare l’output meno di quanto abbia fatto il lavoratore precedente. Questo è dovuto al fatto che manteniamo costante il capitale e ogni unità addizionale di lavoro, dopo una certa soglia,  avrà sempre minore importanza nel processo di produzione di output (le unità di lavoro si ostacolano l’un l’altra</a:t>
            </a:r>
            <a:r>
              <a:rPr lang="it-IT" dirty="0" smtClean="0"/>
              <a:t>)</a:t>
            </a:r>
          </a:p>
          <a:p>
            <a:pPr marL="269875" lvl="1" indent="-269875">
              <a:spcBef>
                <a:spcPts val="1200"/>
              </a:spcBef>
              <a:buSzPct val="70000"/>
              <a:buFont typeface="Wingdings" pitchFamily="2" charset="2"/>
              <a:buChar char="q"/>
            </a:pPr>
            <a:r>
              <a:rPr lang="it-IT" sz="1900" b="1" dirty="0"/>
              <a:t>Curva del prodotto </a:t>
            </a:r>
            <a:r>
              <a:rPr lang="it-IT" sz="1900" b="1" dirty="0" smtClean="0"/>
              <a:t>marginale</a:t>
            </a:r>
            <a:r>
              <a:rPr lang="it-IT" sz="1900" dirty="0" smtClean="0"/>
              <a:t>: rappresenta la pendenza della funzione di produzione di breve periodo</a:t>
            </a:r>
            <a:endParaRPr lang="it-IT" sz="1900" dirty="0"/>
          </a:p>
        </p:txBody>
      </p:sp>
      <p:sp>
        <p:nvSpPr>
          <p:cNvPr id="3" name="Titolo 2"/>
          <p:cNvSpPr>
            <a:spLocks noGrp="1"/>
          </p:cNvSpPr>
          <p:nvPr>
            <p:ph type="title"/>
          </p:nvPr>
        </p:nvSpPr>
        <p:spPr/>
        <p:txBody>
          <a:bodyPr/>
          <a:lstStyle/>
          <a:p>
            <a:r>
              <a:rPr lang="it-IT" dirty="0" smtClean="0"/>
              <a:t>Funzione di produzione di breve periodo</a:t>
            </a:r>
            <a:endParaRPr lang="en-US"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5327" y="981456"/>
            <a:ext cx="3405163" cy="51694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54312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7" name="Segnaposto contenuto 1"/>
              <p:cNvSpPr txBox="1">
                <a:spLocks/>
              </p:cNvSpPr>
              <p:nvPr/>
            </p:nvSpPr>
            <p:spPr>
              <a:xfrm>
                <a:off x="3155973" y="891678"/>
                <a:ext cx="5719085" cy="5544616"/>
              </a:xfrm>
              <a:prstGeom prst="rect">
                <a:avLst/>
              </a:prstGeom>
            </p:spPr>
            <p:txBody>
              <a:bodyPr vert="horz" lIns="91440" tIns="45720" rIns="91440" bIns="45720" rtlCol="0">
                <a:normAutofit fontScale="85000" lnSpcReduction="20000"/>
              </a:bodyPr>
              <a:lstStyle>
                <a:lvl1pPr marL="269875" indent="-269875" algn="just" defTabSz="914400" rtl="0" eaLnBrk="1" latinLnBrk="0" hangingPunct="1">
                  <a:spcBef>
                    <a:spcPts val="1200"/>
                  </a:spcBef>
                  <a:buClr>
                    <a:srgbClr val="800000"/>
                  </a:buClr>
                  <a:buSzPct val="70000"/>
                  <a:buFont typeface="Wingdings" pitchFamily="2" charset="2"/>
                  <a:buChar char="q"/>
                  <a:defRPr sz="1900" kern="1200">
                    <a:solidFill>
                      <a:schemeClr val="tx1"/>
                    </a:solidFill>
                    <a:latin typeface="+mn-lt"/>
                    <a:ea typeface="+mn-ea"/>
                    <a:cs typeface="+mn-cs"/>
                  </a:defRPr>
                </a:lvl1pPr>
                <a:lvl2pPr marL="538163" indent="-263525" algn="just" defTabSz="914400" rtl="0" eaLnBrk="1" latinLnBrk="0" hangingPunct="1">
                  <a:spcBef>
                    <a:spcPts val="600"/>
                  </a:spcBef>
                  <a:buClr>
                    <a:srgbClr val="800000"/>
                  </a:buClr>
                  <a:buSzPct val="120000"/>
                  <a:buFont typeface="Wingdings" pitchFamily="2" charset="2"/>
                  <a:buChar char="§"/>
                  <a:defRPr sz="1800" kern="1200">
                    <a:solidFill>
                      <a:schemeClr val="tx1"/>
                    </a:solidFill>
                    <a:latin typeface="+mn-lt"/>
                    <a:ea typeface="+mn-ea"/>
                    <a:cs typeface="+mn-cs"/>
                  </a:defRPr>
                </a:lvl2pPr>
                <a:lvl3pPr marL="804863" indent="-228600" algn="just" defTabSz="914400" rtl="0" eaLnBrk="1" latinLnBrk="0" hangingPunct="1">
                  <a:spcBef>
                    <a:spcPts val="600"/>
                  </a:spcBef>
                  <a:buClr>
                    <a:srgbClr val="800000"/>
                  </a:buClr>
                  <a:buFont typeface="Calibri"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b="1" dirty="0" smtClean="0"/>
                  <a:t>Una combinazione di fattori è ottima quando permette di produrre una data quantità di output al minor costo possibile </a:t>
                </a:r>
              </a:p>
              <a:p>
                <a:r>
                  <a:rPr lang="it-IT" b="1" dirty="0" smtClean="0"/>
                  <a:t>Curva di isocosto (AB)</a:t>
                </a:r>
                <a:r>
                  <a:rPr lang="it-IT" dirty="0" smtClean="0"/>
                  <a:t>: curva che individua tutte le combinazioni dei due fattori che possono essere acquistate con una stessa somma di denaro. </a:t>
                </a:r>
              </a:p>
              <a:p>
                <a:pPr marL="268288" indent="0">
                  <a:buNone/>
                  <a:tabLst>
                    <a:tab pos="268288" algn="l"/>
                  </a:tabLst>
                </a:pPr>
                <a:r>
                  <a:rPr lang="it-IT" dirty="0" smtClean="0"/>
                  <a:t>Essa ha una pendenza pari all’opposto del rapporto tra i prezzi dei fattori produttivi (- </a:t>
                </a:r>
                <a:r>
                  <a:rPr lang="it-IT" dirty="0" err="1" smtClean="0"/>
                  <a:t>w</a:t>
                </a:r>
                <a:r>
                  <a:rPr lang="it-IT" baseline="-25000" dirty="0" err="1" smtClean="0"/>
                  <a:t>lavoro</a:t>
                </a:r>
                <a:r>
                  <a:rPr lang="it-IT" dirty="0" smtClean="0"/>
                  <a:t>/</a:t>
                </a:r>
                <a:r>
                  <a:rPr lang="it-IT" dirty="0" err="1" smtClean="0"/>
                  <a:t>w</a:t>
                </a:r>
                <a:r>
                  <a:rPr lang="it-IT" baseline="-25000" dirty="0" err="1" smtClean="0"/>
                  <a:t>capitale</a:t>
                </a:r>
                <a:r>
                  <a:rPr lang="it-IT" dirty="0" smtClean="0"/>
                  <a:t>)</a:t>
                </a:r>
                <a:endParaRPr lang="en-US" sz="1600" dirty="0"/>
              </a:p>
              <a:p>
                <a:r>
                  <a:rPr lang="it-IT" b="1" dirty="0" smtClean="0"/>
                  <a:t>Combinazione ottima dei fattori</a:t>
                </a:r>
                <a:r>
                  <a:rPr lang="it-IT" dirty="0" smtClean="0"/>
                  <a:t>: combinazione di fattori che si trova lungo la curva di isocosto più bassa tangente all’isoquanto associato al livello di output voluto</a:t>
                </a:r>
                <a:endParaRPr lang="it-IT" dirty="0"/>
              </a:p>
              <a:p>
                <a:pPr marL="268288" indent="0">
                  <a:buNone/>
                </a:pPr>
                <a:r>
                  <a:rPr lang="it-IT" dirty="0"/>
                  <a:t>Nel punto di combinazione ottima dei fattori si ha:</a:t>
                </a:r>
              </a:p>
              <a:p>
                <a:pPr marL="0" indent="0" algn="ctr">
                  <a:buNone/>
                </a:pPr>
                <a14:m>
                  <m:oMath xmlns:m="http://schemas.openxmlformats.org/officeDocument/2006/math">
                    <m:r>
                      <a:rPr lang="it-IT" b="0" i="1" smtClean="0">
                        <a:latin typeface="Cambria Math"/>
                      </a:rPr>
                      <m:t>𝑆𝑀𝑆𝑇</m:t>
                    </m:r>
                    <m:r>
                      <a:rPr lang="it-IT" b="0" i="1" smtClean="0">
                        <a:latin typeface="Cambria Math"/>
                      </a:rPr>
                      <m:t> </m:t>
                    </m:r>
                    <m:r>
                      <a:rPr lang="it-IT" b="0" i="1" baseline="-25000" smtClean="0">
                        <a:latin typeface="Cambria Math"/>
                      </a:rPr>
                      <m:t>𝑙𝑎𝑣𝑜𝑟𝑜</m:t>
                    </m:r>
                    <m:r>
                      <a:rPr lang="it-IT" b="0" i="1" baseline="-25000" smtClean="0">
                        <a:latin typeface="Cambria Math"/>
                      </a:rPr>
                      <m:t>/</m:t>
                    </m:r>
                    <m:r>
                      <a:rPr lang="it-IT" b="0" i="1" baseline="-25000" smtClean="0">
                        <a:latin typeface="Cambria Math"/>
                      </a:rPr>
                      <m:t>𝑐𝑎𝑝𝑖𝑡𝑎𝑙𝑒</m:t>
                    </m:r>
                  </m:oMath>
                </a14:m>
                <a:r>
                  <a:rPr lang="it-IT" baseline="-25000" dirty="0" smtClean="0"/>
                  <a:t/>
                </a:r>
                <a:r>
                  <a:rPr lang="it-IT" dirty="0" smtClean="0"/>
                  <a:t>= </a:t>
                </a:r>
                <a14:m>
                  <m:oMath xmlns:m="http://schemas.openxmlformats.org/officeDocument/2006/math">
                    <m:f>
                      <m:fPr>
                        <m:ctrlPr>
                          <a:rPr lang="it-IT" i="1" smtClean="0">
                            <a:latin typeface="Cambria Math"/>
                          </a:rPr>
                        </m:ctrlPr>
                      </m:fPr>
                      <m:num>
                        <m:r>
                          <a:rPr lang="it-IT" i="1">
                            <a:latin typeface="Cambria Math"/>
                          </a:rPr>
                          <m:t>𝑤</m:t>
                        </m:r>
                        <m:r>
                          <a:rPr lang="it-IT" b="0" i="1" baseline="-25000" smtClean="0">
                            <a:latin typeface="Cambria Math"/>
                          </a:rPr>
                          <m:t>𝑙𝑎𝑣𝑜𝑟𝑜</m:t>
                        </m:r>
                      </m:num>
                      <m:den>
                        <m:r>
                          <a:rPr lang="it-IT" i="1">
                            <a:latin typeface="Cambria Math"/>
                          </a:rPr>
                          <m:t>𝑤</m:t>
                        </m:r>
                        <m:r>
                          <a:rPr lang="it-IT" i="1" baseline="-25000">
                            <a:latin typeface="Cambria Math"/>
                          </a:rPr>
                          <m:t>𝑐𝑎𝑝𝑖𝑡𝑎𝑙𝑒</m:t>
                        </m:r>
                      </m:den>
                    </m:f>
                  </m:oMath>
                </a14:m>
                <a:endParaRPr lang="it-IT" dirty="0"/>
              </a:p>
              <a:p>
                <a:r>
                  <a:rPr lang="it-IT" b="1" dirty="0"/>
                  <a:t>Sentiero di espansione del prodotto</a:t>
                </a:r>
                <a:r>
                  <a:rPr lang="it-IT" dirty="0"/>
                  <a:t>: curva che contiene i punti di tangenza tra le curve isocosto e gli isoquanti, dati i </a:t>
                </a:r>
                <a:r>
                  <a:rPr lang="it-IT" dirty="0" smtClean="0"/>
                  <a:t>prezzi </a:t>
                </a:r>
                <a:r>
                  <a:rPr lang="it-IT" dirty="0"/>
                  <a:t>dei </a:t>
                </a:r>
                <a:r>
                  <a:rPr lang="it-IT" dirty="0" smtClean="0"/>
                  <a:t>fattori. E’ l’insieme delle combinazioni di fattori che producono ogni dato livello di output al costo minimo</a:t>
                </a:r>
              </a:p>
              <a:p>
                <a:r>
                  <a:rPr lang="it-IT" b="1" dirty="0" smtClean="0"/>
                  <a:t>Funzione di costo di lungo periodo</a:t>
                </a:r>
                <a:r>
                  <a:rPr lang="it-IT" dirty="0" smtClean="0"/>
                  <a:t>: immagine, nello spazio costo-output del sentiero di espansione del prodotto. Essa individua, per ogni possibile livello di output, la combinazione di input di costo minimo, quando tutti gli input sono variabili</a:t>
                </a:r>
              </a:p>
              <a:p>
                <a:pPr marL="0" indent="0" algn="ctr">
                  <a:buNone/>
                </a:pPr>
                <a:r>
                  <a:rPr lang="it-IT" dirty="0" err="1" smtClean="0"/>
                  <a:t>C</a:t>
                </a:r>
                <a:r>
                  <a:rPr lang="it-IT" baseline="-25000" dirty="0" err="1" smtClean="0"/>
                  <a:t>t</a:t>
                </a:r>
                <a:r>
                  <a:rPr lang="it-IT" dirty="0" smtClean="0"/>
                  <a:t> = L ∙ </a:t>
                </a:r>
                <a:r>
                  <a:rPr lang="it-IT" dirty="0" err="1" smtClean="0"/>
                  <a:t>w</a:t>
                </a:r>
                <a:r>
                  <a:rPr lang="it-IT" baseline="-25000" dirty="0" err="1" smtClean="0"/>
                  <a:t>lavoro</a:t>
                </a:r>
                <a:r>
                  <a:rPr lang="it-IT" dirty="0" smtClean="0"/>
                  <a:t> + K ∙ </a:t>
                </a:r>
                <a:r>
                  <a:rPr lang="it-IT" dirty="0" err="1" smtClean="0"/>
                  <a:t>w</a:t>
                </a:r>
                <a:r>
                  <a:rPr lang="it-IT" baseline="-25000" dirty="0" err="1" smtClean="0"/>
                  <a:t>capitale</a:t>
                </a:r>
                <a:endParaRPr lang="en-US" dirty="0"/>
              </a:p>
            </p:txBody>
          </p:sp>
        </mc:Choice>
        <mc:Fallback>
          <p:sp>
            <p:nvSpPr>
              <p:cNvPr id="7" name="Segnaposto contenuto 1"/>
              <p:cNvSpPr txBox="1">
                <a:spLocks noRot="1" noChangeAspect="1" noMove="1" noResize="1" noEditPoints="1" noAdjustHandles="1" noChangeArrowheads="1" noChangeShapeType="1" noTextEdit="1"/>
              </p:cNvSpPr>
              <p:nvPr/>
            </p:nvSpPr>
            <p:spPr>
              <a:xfrm>
                <a:off x="3155973" y="891678"/>
                <a:ext cx="5719085" cy="5544616"/>
              </a:xfrm>
              <a:prstGeom prst="rect">
                <a:avLst/>
              </a:prstGeom>
              <a:blipFill rotWithShape="1">
                <a:blip r:embed="rId3"/>
                <a:stretch>
                  <a:fillRect t="-1099" r="-533" b="-440"/>
                </a:stretch>
              </a:blipFill>
            </p:spPr>
            <p:txBody>
              <a:bodyPr/>
              <a:lstStyle/>
              <a:p>
                <a:r>
                  <a:rPr lang="en-US">
                    <a:noFill/>
                  </a:rPr>
                  <a:t> </a:t>
                </a:r>
              </a:p>
            </p:txBody>
          </p:sp>
        </mc:Fallback>
      </mc:AlternateContent>
      <p:sp>
        <p:nvSpPr>
          <p:cNvPr id="3" name="Titolo 2"/>
          <p:cNvSpPr>
            <a:spLocks noGrp="1"/>
          </p:cNvSpPr>
          <p:nvPr>
            <p:ph type="title"/>
          </p:nvPr>
        </p:nvSpPr>
        <p:spPr/>
        <p:txBody>
          <a:bodyPr/>
          <a:lstStyle/>
          <a:p>
            <a:r>
              <a:rPr lang="it-IT" dirty="0" smtClean="0"/>
              <a:t>Combinazione ottima di fattori</a:t>
            </a:r>
            <a:endParaRPr lang="en-US" dirty="0"/>
          </a:p>
        </p:txBody>
      </p:sp>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4087" y="891678"/>
            <a:ext cx="2734065" cy="2866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14087" y="3757907"/>
            <a:ext cx="2733670" cy="2866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51793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Personalizzato 1">
      <a:dk1>
        <a:sysClr val="windowText" lastClr="000000"/>
      </a:dk1>
      <a:lt1>
        <a:sysClr val="window" lastClr="FFFFFF"/>
      </a:lt1>
      <a:dk2>
        <a:srgbClr val="241F00"/>
      </a:dk2>
      <a:lt2>
        <a:srgbClr val="E5E9F7"/>
      </a:lt2>
      <a:accent1>
        <a:srgbClr val="800000"/>
      </a:accent1>
      <a:accent2>
        <a:srgbClr val="00B050"/>
      </a:accent2>
      <a:accent3>
        <a:srgbClr val="255775"/>
      </a:accent3>
      <a:accent4>
        <a:srgbClr val="A47C0C"/>
      </a:accent4>
      <a:accent5>
        <a:srgbClr val="39378D"/>
      </a:accent5>
      <a:accent6>
        <a:srgbClr val="68003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3408</Words>
  <Application>Microsoft Office PowerPoint</Application>
  <PresentationFormat>Presentazione su schermo (4:3)</PresentationFormat>
  <Paragraphs>185</Paragraphs>
  <Slides>13</Slides>
  <Notes>13</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Diapositiva 1</vt:lpstr>
      <vt:lpstr>Alcune definizioni</vt:lpstr>
      <vt:lpstr>I fattori produttivi</vt:lpstr>
      <vt:lpstr>Attività e processi produttivi</vt:lpstr>
      <vt:lpstr>Isoquanti e funzione di produzione</vt:lpstr>
      <vt:lpstr>Saggio marginale di sostituzione tecnica</vt:lpstr>
      <vt:lpstr>Gli scopi della teoria del comportamento del produttore </vt:lpstr>
      <vt:lpstr>Funzione di produzione di breve periodo</vt:lpstr>
      <vt:lpstr>Combinazione ottima di fattori</vt:lpstr>
      <vt:lpstr>Combinazione ottima nel breve periodo</vt:lpstr>
      <vt:lpstr>I costi di produzione nel breve periodo </vt:lpstr>
      <vt:lpstr>Costo di lungo periodo</vt:lpstr>
      <vt:lpstr>Funzione del costo marginale di lungo periodo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Fideuros</dc:creator>
  <cp:lastModifiedBy>500334</cp:lastModifiedBy>
  <cp:revision>977</cp:revision>
  <cp:lastPrinted>2013-03-08T12:37:56Z</cp:lastPrinted>
  <dcterms:created xsi:type="dcterms:W3CDTF">2011-12-08T14:18:23Z</dcterms:created>
  <dcterms:modified xsi:type="dcterms:W3CDTF">2015-03-06T14:16:43Z</dcterms:modified>
</cp:coreProperties>
</file>