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84" r:id="rId1"/>
  </p:sldMasterIdLst>
  <p:notesMasterIdLst>
    <p:notesMasterId r:id="rId18"/>
  </p:notesMasterIdLst>
  <p:sldIdLst>
    <p:sldId id="581" r:id="rId2"/>
    <p:sldId id="582" r:id="rId3"/>
    <p:sldId id="351" r:id="rId4"/>
    <p:sldId id="567" r:id="rId5"/>
    <p:sldId id="368" r:id="rId6"/>
    <p:sldId id="369" r:id="rId7"/>
    <p:sldId id="565" r:id="rId8"/>
    <p:sldId id="370" r:id="rId9"/>
    <p:sldId id="389" r:id="rId10"/>
    <p:sldId id="390" r:id="rId11"/>
    <p:sldId id="391" r:id="rId12"/>
    <p:sldId id="394" r:id="rId13"/>
    <p:sldId id="583" r:id="rId14"/>
    <p:sldId id="568" r:id="rId15"/>
    <p:sldId id="465" r:id="rId16"/>
    <p:sldId id="584" r:id="rId17"/>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00000"/>
    <a:srgbClr val="C19696"/>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D113A9D2-9D6B-4929-AA2D-F23B5EE8CBE7}" styleName="Stile con tema 2 - Colore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BC89EF96-8CEA-46FF-86C4-4CE0E7609802}" styleName="Stile chiaro 3 - Colore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MasterView">
  <p:normalViewPr showOutlineIcons="0">
    <p:restoredLeft sz="17013" autoAdjust="0"/>
    <p:restoredTop sz="85714" autoAdjust="0"/>
  </p:normalViewPr>
  <p:slideViewPr>
    <p:cSldViewPr snapToGrid="0">
      <p:cViewPr varScale="1">
        <p:scale>
          <a:sx n="80" d="100"/>
          <a:sy n="80" d="100"/>
        </p:scale>
        <p:origin x="-942" y="-84"/>
      </p:cViewPr>
      <p:guideLst>
        <p:guide orient="horz" pos="2160"/>
        <p:guide pos="2880"/>
      </p:guideLst>
    </p:cSldViewPr>
  </p:slideViewPr>
  <p:outlineViewPr>
    <p:cViewPr>
      <p:scale>
        <a:sx n="33" d="100"/>
        <a:sy n="33" d="100"/>
      </p:scale>
      <p:origin x="0" y="106596"/>
    </p:cViewPr>
  </p:outlineViewPr>
  <p:notesTextViewPr>
    <p:cViewPr>
      <p:scale>
        <a:sx n="1" d="1"/>
        <a:sy n="1" d="1"/>
      </p:scale>
      <p:origin x="0" y="0"/>
    </p:cViewPr>
  </p:notesTextViewPr>
  <p:notesViewPr>
    <p:cSldViewPr snapToGrid="0">
      <p:cViewPr varScale="1">
        <p:scale>
          <a:sx n="70" d="100"/>
          <a:sy n="70" d="100"/>
        </p:scale>
        <p:origin x="-2166" y="-102"/>
      </p:cViewPr>
      <p:guideLst>
        <p:guide orient="horz" pos="3127"/>
        <p:guide pos="2141"/>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45660" cy="496332"/>
          </a:xfrm>
          <a:prstGeom prst="rect">
            <a:avLst/>
          </a:prstGeom>
        </p:spPr>
        <p:txBody>
          <a:bodyPr vert="horz" lIns="94064" tIns="47032" rIns="94064" bIns="47032" rtlCol="0"/>
          <a:lstStyle>
            <a:lvl1pPr algn="l">
              <a:defRPr sz="1200"/>
            </a:lvl1pPr>
          </a:lstStyle>
          <a:p>
            <a:endParaRPr lang="en-US"/>
          </a:p>
        </p:txBody>
      </p:sp>
      <p:sp>
        <p:nvSpPr>
          <p:cNvPr id="3" name="Segnaposto data 2"/>
          <p:cNvSpPr>
            <a:spLocks noGrp="1"/>
          </p:cNvSpPr>
          <p:nvPr>
            <p:ph type="dt" idx="1"/>
          </p:nvPr>
        </p:nvSpPr>
        <p:spPr>
          <a:xfrm>
            <a:off x="3850443" y="0"/>
            <a:ext cx="2945660" cy="496332"/>
          </a:xfrm>
          <a:prstGeom prst="rect">
            <a:avLst/>
          </a:prstGeom>
        </p:spPr>
        <p:txBody>
          <a:bodyPr vert="horz" lIns="94064" tIns="47032" rIns="94064" bIns="47032" rtlCol="0"/>
          <a:lstStyle>
            <a:lvl1pPr algn="r">
              <a:defRPr sz="1200"/>
            </a:lvl1pPr>
          </a:lstStyle>
          <a:p>
            <a:fld id="{693DBCD2-DDA6-4279-B68F-CFFA81FDE4DF}" type="datetimeFigureOut">
              <a:rPr lang="en-US" smtClean="0"/>
              <a:pPr/>
              <a:t>4/1/2015</a:t>
            </a:fld>
            <a:endParaRPr lang="en-US"/>
          </a:p>
        </p:txBody>
      </p:sp>
      <p:sp>
        <p:nvSpPr>
          <p:cNvPr id="4" name="Segnaposto immagine diapositiva 3"/>
          <p:cNvSpPr>
            <a:spLocks noGrp="1" noRot="1" noChangeAspect="1"/>
          </p:cNvSpPr>
          <p:nvPr>
            <p:ph type="sldImg" idx="2"/>
          </p:nvPr>
        </p:nvSpPr>
        <p:spPr>
          <a:xfrm>
            <a:off x="1868838" y="473904"/>
            <a:ext cx="3060000" cy="2297188"/>
          </a:xfrm>
          <a:prstGeom prst="rect">
            <a:avLst/>
          </a:prstGeom>
          <a:noFill/>
          <a:ln w="12700">
            <a:solidFill>
              <a:prstClr val="black"/>
            </a:solidFill>
          </a:ln>
        </p:spPr>
        <p:txBody>
          <a:bodyPr vert="horz" lIns="94064" tIns="47032" rIns="94064" bIns="47032" rtlCol="0" anchor="ctr"/>
          <a:lstStyle/>
          <a:p>
            <a:endParaRPr lang="en-US"/>
          </a:p>
        </p:txBody>
      </p:sp>
      <p:sp>
        <p:nvSpPr>
          <p:cNvPr id="5" name="Segnaposto note 4"/>
          <p:cNvSpPr>
            <a:spLocks noGrp="1"/>
          </p:cNvSpPr>
          <p:nvPr>
            <p:ph type="body" sz="quarter" idx="3"/>
          </p:nvPr>
        </p:nvSpPr>
        <p:spPr>
          <a:xfrm>
            <a:off x="201277" y="2784143"/>
            <a:ext cx="6404270" cy="6867128"/>
          </a:xfrm>
          <a:prstGeom prst="rect">
            <a:avLst/>
          </a:prstGeom>
        </p:spPr>
        <p:txBody>
          <a:bodyPr vert="horz" lIns="94064" tIns="47032" rIns="94064" bIns="47032" rtlCol="0"/>
          <a:lstStyle/>
          <a:p>
            <a:pPr lvl="0"/>
            <a:r>
              <a:rPr lang="it-IT" dirty="0" smtClean="0"/>
              <a:t>Fare clic per modificare stili del testo dello schema</a:t>
            </a:r>
          </a:p>
          <a:p>
            <a:pPr lvl="1"/>
            <a:r>
              <a:rPr lang="it-IT" dirty="0" smtClean="0"/>
              <a:t>Secondo livello</a:t>
            </a:r>
          </a:p>
          <a:p>
            <a:pPr lvl="2"/>
            <a:r>
              <a:rPr lang="it-IT" dirty="0" smtClean="0"/>
              <a:t>Terzo livello</a:t>
            </a:r>
          </a:p>
          <a:p>
            <a:pPr lvl="3"/>
            <a:r>
              <a:rPr lang="it-IT" dirty="0" smtClean="0"/>
              <a:t>Quarto livello</a:t>
            </a:r>
          </a:p>
          <a:p>
            <a:pPr lvl="4"/>
            <a:r>
              <a:rPr lang="it-IT" dirty="0" smtClean="0"/>
              <a:t>Quinto livello</a:t>
            </a:r>
            <a:endParaRPr lang="en-US" dirty="0"/>
          </a:p>
        </p:txBody>
      </p:sp>
      <p:sp>
        <p:nvSpPr>
          <p:cNvPr id="6" name="Segnaposto piè di pagina 5"/>
          <p:cNvSpPr>
            <a:spLocks noGrp="1"/>
          </p:cNvSpPr>
          <p:nvPr>
            <p:ph type="ftr" sz="quarter" idx="4"/>
          </p:nvPr>
        </p:nvSpPr>
        <p:spPr>
          <a:xfrm>
            <a:off x="0" y="9428584"/>
            <a:ext cx="2945660" cy="496332"/>
          </a:xfrm>
          <a:prstGeom prst="rect">
            <a:avLst/>
          </a:prstGeom>
        </p:spPr>
        <p:txBody>
          <a:bodyPr vert="horz" lIns="94064" tIns="47032" rIns="94064" bIns="47032" rtlCol="0" anchor="b"/>
          <a:lstStyle>
            <a:lvl1pPr algn="l">
              <a:defRPr sz="1200"/>
            </a:lvl1pPr>
          </a:lstStyle>
          <a:p>
            <a:endParaRPr lang="en-US"/>
          </a:p>
        </p:txBody>
      </p:sp>
      <p:sp>
        <p:nvSpPr>
          <p:cNvPr id="7" name="Segnaposto numero diapositiva 6"/>
          <p:cNvSpPr>
            <a:spLocks noGrp="1"/>
          </p:cNvSpPr>
          <p:nvPr>
            <p:ph type="sldNum" sz="quarter" idx="5"/>
          </p:nvPr>
        </p:nvSpPr>
        <p:spPr>
          <a:xfrm>
            <a:off x="3850443" y="9428584"/>
            <a:ext cx="2945660" cy="496332"/>
          </a:xfrm>
          <a:prstGeom prst="rect">
            <a:avLst/>
          </a:prstGeom>
        </p:spPr>
        <p:txBody>
          <a:bodyPr vert="horz" lIns="94064" tIns="47032" rIns="94064" bIns="47032" rtlCol="0" anchor="b"/>
          <a:lstStyle>
            <a:lvl1pPr algn="r">
              <a:defRPr sz="1200"/>
            </a:lvl1pPr>
          </a:lstStyle>
          <a:p>
            <a:fld id="{8BF4ABD8-56F3-42F3-B18B-0F98D2EF0829}" type="slidenum">
              <a:rPr lang="en-US" smtClean="0"/>
              <a:pPr/>
              <a:t>‹N›</a:t>
            </a:fld>
            <a:endParaRPr lang="en-US"/>
          </a:p>
        </p:txBody>
      </p:sp>
    </p:spTree>
    <p:extLst>
      <p:ext uri="{BB962C8B-B14F-4D97-AF65-F5344CB8AC3E}">
        <p14:creationId xmlns:p14="http://schemas.microsoft.com/office/powerpoint/2010/main" xmlns="" val="2502235473"/>
      </p:ext>
    </p:extLst>
  </p:cSld>
  <p:clrMap bg1="lt1" tx1="dk1" bg2="lt2" tx2="dk2" accent1="accent1" accent2="accent2" accent3="accent3" accent4="accent4" accent5="accent5" accent6="accent6" hlink="hlink" folHlink="folHlink"/>
  <p:notesStyle>
    <a:lvl1pPr marL="0" algn="l" defTabSz="914400" rtl="0" eaLnBrk="1" latinLnBrk="0" hangingPunct="1">
      <a:defRPr sz="1000" kern="1200">
        <a:solidFill>
          <a:schemeClr val="tx1"/>
        </a:solidFill>
        <a:latin typeface="+mn-lt"/>
        <a:ea typeface="+mn-ea"/>
        <a:cs typeface="+mn-cs"/>
      </a:defRPr>
    </a:lvl1pPr>
    <a:lvl2pPr marL="457200" algn="l" defTabSz="914400" rtl="0" eaLnBrk="1" latinLnBrk="0" hangingPunct="1">
      <a:defRPr sz="1000" kern="1200">
        <a:solidFill>
          <a:schemeClr val="tx1"/>
        </a:solidFill>
        <a:latin typeface="+mn-lt"/>
        <a:ea typeface="+mn-ea"/>
        <a:cs typeface="+mn-cs"/>
      </a:defRPr>
    </a:lvl2pPr>
    <a:lvl3pPr marL="914400" algn="l" defTabSz="914400" rtl="0" eaLnBrk="1" latinLnBrk="0" hangingPunct="1">
      <a:defRPr sz="1000" kern="1200">
        <a:solidFill>
          <a:schemeClr val="tx1"/>
        </a:solidFill>
        <a:latin typeface="+mn-lt"/>
        <a:ea typeface="+mn-ea"/>
        <a:cs typeface="+mn-cs"/>
      </a:defRPr>
    </a:lvl3pPr>
    <a:lvl4pPr marL="1371600" algn="l" defTabSz="914400" rtl="0" eaLnBrk="1" latinLnBrk="0" hangingPunct="1">
      <a:defRPr sz="1000" kern="1200">
        <a:solidFill>
          <a:schemeClr val="tx1"/>
        </a:solidFill>
        <a:latin typeface="+mn-lt"/>
        <a:ea typeface="+mn-ea"/>
        <a:cs typeface="+mn-cs"/>
      </a:defRPr>
    </a:lvl4pPr>
    <a:lvl5pPr marL="1828800" algn="l" defTabSz="914400" rtl="0" eaLnBrk="1" latinLnBrk="0" hangingPunct="1">
      <a:defRPr sz="10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a:xfrm>
            <a:off x="1868488" y="474663"/>
            <a:ext cx="3060700" cy="2297112"/>
          </a:xfrm>
        </p:spPr>
      </p:sp>
      <p:sp>
        <p:nvSpPr>
          <p:cNvPr id="3" name="Segnaposto note 2"/>
          <p:cNvSpPr>
            <a:spLocks noGrp="1"/>
          </p:cNvSpPr>
          <p:nvPr>
            <p:ph type="body" idx="1"/>
          </p:nvPr>
        </p:nvSpPr>
        <p:spPr/>
        <p:txBody>
          <a:bodyPr/>
          <a:lstStyle/>
          <a:p>
            <a:r>
              <a:rPr lang="it-IT" dirty="0" smtClean="0"/>
              <a:t>Qual è la quantità ottima di output da produrre?</a:t>
            </a:r>
          </a:p>
          <a:p>
            <a:r>
              <a:rPr lang="it-IT" dirty="0" smtClean="0"/>
              <a:t>Qual è il prezzo che</a:t>
            </a:r>
            <a:r>
              <a:rPr lang="it-IT" baseline="0" dirty="0" smtClean="0"/>
              <a:t> deve essere fissato per massimizzare il profitto?</a:t>
            </a:r>
            <a:endParaRPr lang="en-US" dirty="0"/>
          </a:p>
        </p:txBody>
      </p:sp>
      <p:sp>
        <p:nvSpPr>
          <p:cNvPr id="4" name="Segnaposto numero diapositiva 3"/>
          <p:cNvSpPr>
            <a:spLocks noGrp="1"/>
          </p:cNvSpPr>
          <p:nvPr>
            <p:ph type="sldNum" sz="quarter" idx="10"/>
          </p:nvPr>
        </p:nvSpPr>
        <p:spPr/>
        <p:txBody>
          <a:bodyPr/>
          <a:lstStyle/>
          <a:p>
            <a:fld id="{8BF4ABD8-56F3-42F3-B18B-0F98D2EF0829}" type="slidenum">
              <a:rPr lang="en-US" smtClean="0"/>
              <a:pPr/>
              <a:t>1</a:t>
            </a:fld>
            <a:endParaRPr lang="en-US"/>
          </a:p>
        </p:txBody>
      </p:sp>
    </p:spTree>
    <p:extLst>
      <p:ext uri="{BB962C8B-B14F-4D97-AF65-F5344CB8AC3E}">
        <p14:creationId xmlns:p14="http://schemas.microsoft.com/office/powerpoint/2010/main" xmlns="" val="150719226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a:xfrm>
            <a:off x="1868838" y="487552"/>
            <a:ext cx="3060000" cy="2297188"/>
          </a:xfrm>
        </p:spPr>
      </p:sp>
      <p:sp>
        <p:nvSpPr>
          <p:cNvPr id="3" name="Segnaposto note 2"/>
          <p:cNvSpPr>
            <a:spLocks noGrp="1"/>
          </p:cNvSpPr>
          <p:nvPr>
            <p:ph type="body" idx="1"/>
          </p:nvPr>
        </p:nvSpPr>
        <p:spPr/>
        <p:txBody>
          <a:bodyPr/>
          <a:lstStyle/>
          <a:p>
            <a:pPr algn="just"/>
            <a:r>
              <a:rPr lang="it-IT" dirty="0" smtClean="0"/>
              <a:t>Quando le imprese sono “piccole” le uniche forme di mercato possibili sono la concorrenza perfetta (prodotto omogeneo) e la concorrenza monopolistica (prodotto differenziato)</a:t>
            </a:r>
          </a:p>
          <a:p>
            <a:pPr algn="just"/>
            <a:r>
              <a:rPr lang="it-IT" dirty="0" smtClean="0"/>
              <a:t>Come mai, in alcuni mercati, ci sono imprese “grandi”? Ciò è dovuto alla presenza di economie di scala</a:t>
            </a:r>
          </a:p>
          <a:p>
            <a:pPr algn="just"/>
            <a:endParaRPr lang="it-IT" dirty="0" smtClean="0"/>
          </a:p>
          <a:p>
            <a:pPr algn="just"/>
            <a:r>
              <a:rPr lang="it-IT" dirty="0" smtClean="0"/>
              <a:t>La presenza di </a:t>
            </a:r>
            <a:r>
              <a:rPr lang="it-IT" b="1" dirty="0" smtClean="0"/>
              <a:t>economie di scala </a:t>
            </a:r>
            <a:r>
              <a:rPr lang="it-IT" dirty="0" smtClean="0"/>
              <a:t>è legata alla presenza di rendimenti di scala crescenti nella funzione di produzione. ESEMPIO. La funzione di produzione y ha rendimenti crescenti (al raddoppio dei due inputs il prodotto quadruplica); quando il prodotto quadruplica il costo unitario si dimezza; perciò ci sono economie di scala.</a:t>
            </a:r>
          </a:p>
          <a:p>
            <a:pPr algn="just"/>
            <a:r>
              <a:rPr lang="it-IT" dirty="0" smtClean="0"/>
              <a:t>La singola impresa ha interesse a crescere di dimensione, abbassando così i costi unitari e conseguendo perciò extraprofitti. Le altre imprese dovranno imitarla. L’offerta aumenta, il prezzo scende fino a che gli extraprofitti si annullano. Nel nuovo equilibrio ci sono meno imprese più grandi. </a:t>
            </a:r>
          </a:p>
          <a:p>
            <a:pPr algn="just"/>
            <a:r>
              <a:rPr lang="it-IT" dirty="0" smtClean="0"/>
              <a:t>Il processo continua. Fino a quando?</a:t>
            </a:r>
          </a:p>
          <a:p>
            <a:pPr algn="just"/>
            <a:endParaRPr lang="it-IT" dirty="0" smtClean="0"/>
          </a:p>
          <a:p>
            <a:pPr algn="just"/>
            <a:r>
              <a:rPr lang="it-IT" dirty="0" smtClean="0"/>
              <a:t>Le imprese hanno convenienza a crescere di dimensione fino a quando l’effetto delle diseconomie di scala compensa quello delle economie di scala. A quel punto la convenienza viene meno.</a:t>
            </a:r>
          </a:p>
          <a:p>
            <a:pPr algn="just"/>
            <a:r>
              <a:rPr lang="it-IT" dirty="0" smtClean="0"/>
              <a:t>Se il prevalere delle diseconomie si manifesta presto, le imprese restano di piccole dimensioni; se invece si manifesta tardi, la dimensione media delle imprese del mercato sarà maggiore</a:t>
            </a:r>
          </a:p>
          <a:p>
            <a:pPr algn="just"/>
            <a:endParaRPr lang="it-IT" dirty="0" smtClean="0"/>
          </a:p>
          <a:p>
            <a:pPr algn="just"/>
            <a:r>
              <a:rPr lang="it-IT" dirty="0" smtClean="0"/>
              <a:t>Con l’espressione «</a:t>
            </a:r>
            <a:r>
              <a:rPr lang="it-IT" b="1" dirty="0" smtClean="0"/>
              <a:t>scala minima efficiente</a:t>
            </a:r>
            <a:r>
              <a:rPr lang="it-IT" dirty="0" smtClean="0"/>
              <a:t>» si intende la dimensione dell’impianto che sfrutta al massimo l’effetto delle economie di scala (in impianti maggiori il prevalere delle diseconomie di scala fa risalire il costo unitario). La “scala minima efficiente” può essere misurata con la quantità prodotta da quell’impianto quando, appunto, viene usato in modo economicamente efficiente (con la tecnica identificata dall’isocosto tangente all’isoquanto). </a:t>
            </a:r>
          </a:p>
          <a:p>
            <a:pPr algn="just"/>
            <a:endParaRPr lang="it-IT" dirty="0" smtClean="0"/>
          </a:p>
          <a:p>
            <a:pPr algn="just"/>
            <a:r>
              <a:rPr lang="it-IT" dirty="0" smtClean="0"/>
              <a:t>Sia </a:t>
            </a:r>
            <a:r>
              <a:rPr lang="it-IT" dirty="0" err="1" smtClean="0"/>
              <a:t>ye</a:t>
            </a:r>
            <a:r>
              <a:rPr lang="it-IT" dirty="0" smtClean="0"/>
              <a:t> questa quantità e sia </a:t>
            </a:r>
            <a:r>
              <a:rPr lang="it-IT" dirty="0" err="1" smtClean="0"/>
              <a:t>ACe</a:t>
            </a:r>
            <a:r>
              <a:rPr lang="it-IT" dirty="0" smtClean="0"/>
              <a:t> il costo medio corrispondente.</a:t>
            </a:r>
          </a:p>
          <a:p>
            <a:pPr algn="just"/>
            <a:r>
              <a:rPr lang="it-IT" dirty="0" smtClean="0"/>
              <a:t>Sia </a:t>
            </a:r>
            <a:r>
              <a:rPr lang="it-IT" dirty="0" err="1" smtClean="0"/>
              <a:t>ym</a:t>
            </a:r>
            <a:r>
              <a:rPr lang="it-IT" dirty="0" smtClean="0"/>
              <a:t> la quantità assorbita dal mercato quando p = </a:t>
            </a:r>
            <a:r>
              <a:rPr lang="it-IT" dirty="0" err="1" smtClean="0"/>
              <a:t>ACe</a:t>
            </a:r>
            <a:r>
              <a:rPr lang="it-IT" dirty="0" smtClean="0"/>
              <a:t> </a:t>
            </a:r>
          </a:p>
          <a:p>
            <a:pPr algn="just"/>
            <a:r>
              <a:rPr lang="it-IT" dirty="0" smtClean="0"/>
              <a:t>Il rapporto </a:t>
            </a:r>
            <a:r>
              <a:rPr lang="it-IT" dirty="0" err="1" smtClean="0"/>
              <a:t>ym</a:t>
            </a:r>
            <a:r>
              <a:rPr lang="it-IT" dirty="0" smtClean="0"/>
              <a:t> / </a:t>
            </a:r>
            <a:r>
              <a:rPr lang="it-IT" dirty="0" err="1" smtClean="0"/>
              <a:t>ye</a:t>
            </a:r>
            <a:r>
              <a:rPr lang="it-IT" dirty="0" smtClean="0"/>
              <a:t> ci dà il numero massimo delle imprese destinate a rimanere nel mercato quando il processo di crescita dimensionale si arresta: nel grafico c’è posto per due.</a:t>
            </a:r>
          </a:p>
          <a:p>
            <a:pPr algn="just"/>
            <a:endParaRPr lang="en-US" dirty="0"/>
          </a:p>
        </p:txBody>
      </p:sp>
      <p:sp>
        <p:nvSpPr>
          <p:cNvPr id="4" name="Segnaposto numero diapositiva 3"/>
          <p:cNvSpPr>
            <a:spLocks noGrp="1"/>
          </p:cNvSpPr>
          <p:nvPr>
            <p:ph type="sldNum" sz="quarter" idx="10"/>
          </p:nvPr>
        </p:nvSpPr>
        <p:spPr/>
        <p:txBody>
          <a:bodyPr/>
          <a:lstStyle/>
          <a:p>
            <a:fld id="{8BF4ABD8-56F3-42F3-B18B-0F98D2EF0829}" type="slidenum">
              <a:rPr lang="en-US" smtClean="0"/>
              <a:pPr/>
              <a:t>10</a:t>
            </a:fld>
            <a:endParaRPr lang="en-US"/>
          </a:p>
        </p:txBody>
      </p:sp>
    </p:spTree>
    <p:extLst>
      <p:ext uri="{BB962C8B-B14F-4D97-AF65-F5344CB8AC3E}">
        <p14:creationId xmlns:p14="http://schemas.microsoft.com/office/powerpoint/2010/main" xmlns="" val="250429683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pPr algn="just"/>
            <a:r>
              <a:rPr lang="it-IT" dirty="0" smtClean="0"/>
              <a:t>È la dimensione stessa che funziona come barriera all’entrata. In questo caso si parla di «</a:t>
            </a:r>
            <a:r>
              <a:rPr lang="it-IT" b="1" dirty="0" smtClean="0"/>
              <a:t>monopolio naturale</a:t>
            </a:r>
            <a:r>
              <a:rPr lang="it-IT" dirty="0" smtClean="0"/>
              <a:t>». Ci possono essere monopoli difesi da altri tipi di barriere (non legate alle economie di scala), come, per esempio, le barriere legali (licenze, brevetti, ecc.), o merceologiche (acqua minerale)</a:t>
            </a:r>
          </a:p>
          <a:p>
            <a:pPr algn="just"/>
            <a:endParaRPr lang="it-IT" dirty="0" smtClean="0"/>
          </a:p>
          <a:p>
            <a:pPr algn="just"/>
            <a:r>
              <a:rPr lang="it-IT" b="1" dirty="0" smtClean="0"/>
              <a:t>Per l'impresa in concorrenza perfetta il prezzo è un dato esogeno e la domanda è perfettamente elastica</a:t>
            </a:r>
            <a:r>
              <a:rPr lang="it-IT" dirty="0" smtClean="0"/>
              <a:t>. L'impresa infatti è molto piccola: essa sa che se si adegua al prezzo di mercato potrà vendere tutta la merce che desidera (se non si adeguasse al prezzo di mercato, o non venderebbe nulla – praticando un prezzo superiore a quello di mercato - oppure non massimizzerebbe il profitto </a:t>
            </a:r>
            <a:r>
              <a:rPr lang="it-IT" dirty="0" err="1" smtClean="0"/>
              <a:t>profitto</a:t>
            </a:r>
            <a:r>
              <a:rPr lang="it-IT" dirty="0" smtClean="0"/>
              <a:t> – praticando un prezzo inferiore a quello di mercato).</a:t>
            </a:r>
          </a:p>
          <a:p>
            <a:pPr algn="just"/>
            <a:endParaRPr lang="it-IT" dirty="0" smtClean="0"/>
          </a:p>
          <a:p>
            <a:pPr algn="just"/>
            <a:r>
              <a:rPr lang="it-IT" dirty="0" smtClean="0"/>
              <a:t>Per l'impresa in monopolio le cose sono diverse. </a:t>
            </a:r>
            <a:r>
              <a:rPr lang="it-IT" b="1" dirty="0" smtClean="0"/>
              <a:t>L'impresa monopolista controlla l'intero mercato, il che significa che essa si trova di fronte alla domanda complessiva del mercato che può rivolgersi solo a lei</a:t>
            </a:r>
            <a:r>
              <a:rPr lang="it-IT" dirty="0" smtClean="0"/>
              <a:t>. Il problema del monopolista è quindi quello di posizionarsi sulla curva di domanda del mercato in modo da scegliere la combinazione (p, Q) che massimizza il suo profitto.</a:t>
            </a:r>
          </a:p>
          <a:p>
            <a:pPr algn="just"/>
            <a:r>
              <a:rPr lang="it-IT" dirty="0" smtClean="0"/>
              <a:t>Ovviamente il monopolista dovrà tenere conto del fatto che se decide di aumentare il prezzo, i consumatori diminuiranno la quantità domandata. Egli deve quindi fare la sua scelta tenendo conto della reazione dei consumatori.</a:t>
            </a:r>
          </a:p>
          <a:p>
            <a:pPr algn="just"/>
            <a:endParaRPr lang="it-IT" dirty="0" smtClean="0"/>
          </a:p>
          <a:p>
            <a:pPr algn="just"/>
            <a:r>
              <a:rPr lang="it-IT" dirty="0" smtClean="0"/>
              <a:t>Ad ogni modo, è chiaro che </a:t>
            </a:r>
            <a:r>
              <a:rPr lang="it-IT" b="1" dirty="0" smtClean="0"/>
              <a:t>il monopolista prende decisioni sia su Q che su p e quindi non è più un </a:t>
            </a:r>
            <a:r>
              <a:rPr lang="it-IT" b="1" dirty="0" err="1" smtClean="0"/>
              <a:t>price-taker</a:t>
            </a:r>
            <a:r>
              <a:rPr lang="it-IT" b="1" dirty="0" smtClean="0"/>
              <a:t> ma è un </a:t>
            </a:r>
            <a:r>
              <a:rPr lang="it-IT" b="1" dirty="0" err="1" smtClean="0"/>
              <a:t>price</a:t>
            </a:r>
            <a:r>
              <a:rPr lang="it-IT" b="1" dirty="0" smtClean="0"/>
              <a:t>-maker</a:t>
            </a:r>
            <a:r>
              <a:rPr lang="it-IT" dirty="0" smtClean="0"/>
              <a:t>.</a:t>
            </a:r>
          </a:p>
          <a:p>
            <a:pPr algn="just"/>
            <a:endParaRPr lang="it-IT" dirty="0" smtClean="0"/>
          </a:p>
          <a:p>
            <a:pPr algn="just"/>
            <a:r>
              <a:rPr lang="it-IT" dirty="0" smtClean="0"/>
              <a:t>Nel calcolo dell'impresa in concorrenza perfetta il ricavo marginale coincideva con il prezzo.</a:t>
            </a:r>
            <a:r>
              <a:rPr lang="it-IT" baseline="0" dirty="0" smtClean="0"/>
              <a:t> </a:t>
            </a:r>
            <a:r>
              <a:rPr lang="it-IT" dirty="0" smtClean="0"/>
              <a:t>Infatti, il ricavo derivante da ogni unità in più prodotta e venduta coincide in concorrenza perfetta proprio con il prezzo di ogni unità di merce. In monopolio le cose cambiano. </a:t>
            </a:r>
            <a:r>
              <a:rPr lang="it-IT" b="1" dirty="0" smtClean="0"/>
              <a:t>Il monopolista </a:t>
            </a:r>
            <a:r>
              <a:rPr lang="it-IT" b="0" dirty="0" smtClean="0"/>
              <a:t>infatti fronteggia una domanda di mercato decrescente, per cui egli </a:t>
            </a:r>
            <a:r>
              <a:rPr lang="it-IT" b="1" dirty="0" smtClean="0"/>
              <a:t>sa che se vuole produrre e vendere una unità in più di merce dovrà accettare un riduzione del prezzo su tutte le unità vendute per convincere i consumatori a comprare la merce aggiuntiva</a:t>
            </a:r>
            <a:r>
              <a:rPr lang="it-IT" dirty="0" smtClean="0"/>
              <a:t>.</a:t>
            </a:r>
          </a:p>
          <a:p>
            <a:pPr algn="just"/>
            <a:r>
              <a:rPr lang="it-IT" dirty="0" smtClean="0"/>
              <a:t>Perciò il ricavo che ottiene da quella unità in più è dato dal prezzo incassato su quell’ultima unità meno il minor prezzo su tutte le unità precedenti.</a:t>
            </a:r>
          </a:p>
          <a:p>
            <a:pPr algn="just"/>
            <a:r>
              <a:rPr lang="it-IT" dirty="0" smtClean="0"/>
              <a:t>MR = 𝑝 – 𝑞∙(Δ𝑝/Δ𝑞)</a:t>
            </a:r>
          </a:p>
          <a:p>
            <a:pPr algn="just"/>
            <a:r>
              <a:rPr lang="it-IT" dirty="0" smtClean="0"/>
              <a:t>La dimensione del minor prezzo dipende dall’inclinazione della curva di domanda, ossia, appunto dal rapporto Δ𝑝/Δ𝑞</a:t>
            </a:r>
          </a:p>
          <a:p>
            <a:pPr algn="just"/>
            <a:endParaRPr lang="en-US" dirty="0"/>
          </a:p>
        </p:txBody>
      </p:sp>
      <p:sp>
        <p:nvSpPr>
          <p:cNvPr id="4" name="Segnaposto numero diapositiva 3"/>
          <p:cNvSpPr>
            <a:spLocks noGrp="1"/>
          </p:cNvSpPr>
          <p:nvPr>
            <p:ph type="sldNum" sz="quarter" idx="10"/>
          </p:nvPr>
        </p:nvSpPr>
        <p:spPr/>
        <p:txBody>
          <a:bodyPr/>
          <a:lstStyle/>
          <a:p>
            <a:fld id="{8BF4ABD8-56F3-42F3-B18B-0F98D2EF0829}" type="slidenum">
              <a:rPr lang="en-US" smtClean="0"/>
              <a:pPr/>
              <a:t>11</a:t>
            </a:fld>
            <a:endParaRPr lang="en-US"/>
          </a:p>
        </p:txBody>
      </p:sp>
    </p:spTree>
    <p:extLst>
      <p:ext uri="{BB962C8B-B14F-4D97-AF65-F5344CB8AC3E}">
        <p14:creationId xmlns:p14="http://schemas.microsoft.com/office/powerpoint/2010/main" xmlns="" val="361515133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pPr algn="just"/>
            <a:r>
              <a:rPr lang="it-IT" dirty="0" smtClean="0"/>
              <a:t>In concorrenza perfetta l'impresa poteva aumentare la q di una unità e come MR otteneva il prezzo «pieno» della unità in più venduta. Quindi in concorrenza perfetta D ≡ MR. </a:t>
            </a:r>
          </a:p>
          <a:p>
            <a:pPr algn="just"/>
            <a:r>
              <a:rPr lang="it-IT" dirty="0" smtClean="0"/>
              <a:t>Invece </a:t>
            </a:r>
            <a:r>
              <a:rPr lang="it-IT" b="1" dirty="0" smtClean="0"/>
              <a:t>in monopolio l'impresa ottiene MR &lt; p, poiché per vendere deve ridurre il prezzo sulle altre unità</a:t>
            </a:r>
            <a:r>
              <a:rPr lang="it-IT" dirty="0" smtClean="0"/>
              <a:t>. Per cui, visto che la domanda esprime il prezzo, MR si situa sotto di essa.</a:t>
            </a:r>
          </a:p>
          <a:p>
            <a:pPr algn="just"/>
            <a:endParaRPr lang="it-IT" dirty="0" smtClean="0"/>
          </a:p>
          <a:p>
            <a:pPr algn="just"/>
            <a:r>
              <a:rPr lang="it-IT" dirty="0" smtClean="0"/>
              <a:t>La scelta del monopolista può essere ora identificata con lo stesso procedimento seguito per l’impresa in concorrenza perfetta.</a:t>
            </a:r>
          </a:p>
          <a:p>
            <a:pPr algn="just"/>
            <a:r>
              <a:rPr lang="it-IT" dirty="0" smtClean="0"/>
              <a:t>Per determinare l'equilibrio del monopolista, aggiungiamo ora, alle curve di domanda e del MR, le curve di costo che non cambiano rispetto alla concorrenza perfetta.</a:t>
            </a:r>
          </a:p>
          <a:p>
            <a:pPr algn="just"/>
            <a:r>
              <a:rPr lang="it-IT" b="1" dirty="0" smtClean="0"/>
              <a:t>Il punto di ottimo </a:t>
            </a:r>
            <a:r>
              <a:rPr lang="it-IT" b="1" i="1" dirty="0" smtClean="0"/>
              <a:t>e</a:t>
            </a:r>
            <a:r>
              <a:rPr lang="it-IT" b="1" dirty="0" smtClean="0"/>
              <a:t> è determinato dall'intersezione del MC e del MR</a:t>
            </a:r>
            <a:r>
              <a:rPr lang="it-IT" dirty="0" smtClean="0"/>
              <a:t>. Esso individua la quantità prodotta ed offerta che consente di massimizzare il profitto, dato il prezzo che la domanda di mercato è disposta a pagare per questa quantità e i costi di produzione. Il massimo profitto coincide con l'area rettangolare evidenziata</a:t>
            </a:r>
            <a:r>
              <a:rPr lang="it-IT" baseline="0" dirty="0" smtClean="0"/>
              <a:t> </a:t>
            </a:r>
            <a:r>
              <a:rPr lang="it-IT" dirty="0" smtClean="0"/>
              <a:t>che è la differenza tra i ricavi totali e i costi totali.</a:t>
            </a:r>
          </a:p>
          <a:p>
            <a:pPr algn="just"/>
            <a:endParaRPr lang="it-IT" dirty="0" smtClean="0"/>
          </a:p>
          <a:p>
            <a:pPr algn="just"/>
            <a:r>
              <a:rPr lang="it-IT" dirty="0" smtClean="0"/>
              <a:t>È da notare che il surplus del consumatore, evidenziato</a:t>
            </a:r>
            <a:r>
              <a:rPr lang="it-IT" baseline="0" dirty="0" smtClean="0"/>
              <a:t> in rosso </a:t>
            </a:r>
            <a:r>
              <a:rPr lang="it-IT" dirty="0" smtClean="0"/>
              <a:t>è più piccolo di quello che si avrebbe in concorrenza perfetta.</a:t>
            </a:r>
          </a:p>
          <a:p>
            <a:pPr algn="just"/>
            <a:endParaRPr lang="it-IT" dirty="0" smtClean="0"/>
          </a:p>
          <a:p>
            <a:pPr algn="just"/>
            <a:r>
              <a:rPr lang="it-IT" dirty="0" smtClean="0"/>
              <a:t>Rispetto all'impresa in concorrenza il monopolista dunque: </a:t>
            </a:r>
          </a:p>
          <a:p>
            <a:pPr marL="235161" indent="-235161" algn="just">
              <a:buAutoNum type="arabicParenR"/>
            </a:pPr>
            <a:r>
              <a:rPr lang="it-IT" dirty="0" smtClean="0"/>
              <a:t>produce meno</a:t>
            </a:r>
          </a:p>
          <a:p>
            <a:pPr marL="235161" indent="-235161" algn="just">
              <a:buAutoNum type="arabicParenR"/>
            </a:pPr>
            <a:r>
              <a:rPr lang="it-IT" dirty="0" smtClean="0"/>
              <a:t>vende ad un prezzo più alto</a:t>
            </a:r>
          </a:p>
          <a:p>
            <a:pPr marL="235161" indent="-235161" algn="just">
              <a:buAutoNum type="arabicParenR"/>
            </a:pPr>
            <a:r>
              <a:rPr lang="it-IT" dirty="0" smtClean="0"/>
              <a:t>gode di un profitto superiore</a:t>
            </a:r>
          </a:p>
          <a:p>
            <a:pPr marL="235161" indent="-235161" algn="just">
              <a:buAutoNum type="arabicParenR"/>
            </a:pPr>
            <a:r>
              <a:rPr lang="it-IT" dirty="0" smtClean="0"/>
              <a:t>riduce il surplus del consumatore</a:t>
            </a:r>
          </a:p>
          <a:p>
            <a:pPr marL="235161" indent="-235161" algn="just">
              <a:buAutoNum type="arabicParenR"/>
            </a:pPr>
            <a:endParaRPr lang="it-IT" dirty="0" smtClean="0"/>
          </a:p>
          <a:p>
            <a:pPr marL="0" indent="0" algn="just">
              <a:buNone/>
            </a:pPr>
            <a:r>
              <a:rPr lang="it-IT" dirty="0" smtClean="0"/>
              <a:t>Nell’ottica della economia classica questa è ovviamente una condizione di inefficienza poiché mette un unico attore in una possibile posizione di abuso , una posizione dominante a discapito della collettività. </a:t>
            </a:r>
          </a:p>
          <a:p>
            <a:pPr marL="0" indent="0" algn="just">
              <a:buNone/>
            </a:pPr>
            <a:r>
              <a:rPr lang="it-IT" dirty="0" smtClean="0"/>
              <a:t>Il compito del regolatore è evidentemente evitare che si creino situazioni di monopolio o, qualora questo non fosse possibile, evitare che da queste situazioni il monopolista possa trarre un eccessivo vantaggio abusando della sua posizione dominante sul mercato.</a:t>
            </a:r>
          </a:p>
          <a:p>
            <a:pPr marL="0" indent="0" algn="just">
              <a:buNone/>
            </a:pPr>
            <a:r>
              <a:rPr lang="it-IT" dirty="0" smtClean="0"/>
              <a:t>Queste regolamentazioni sono le così dette </a:t>
            </a:r>
            <a:r>
              <a:rPr lang="it-IT" b="1" dirty="0" smtClean="0"/>
              <a:t>regolamentazioni anti-trust</a:t>
            </a:r>
            <a:r>
              <a:rPr lang="it-IT" dirty="0" smtClean="0"/>
              <a:t>. Nate negli USA quando determinati</a:t>
            </a:r>
          </a:p>
          <a:p>
            <a:pPr marL="0" indent="0" algn="just">
              <a:buNone/>
            </a:pPr>
            <a:r>
              <a:rPr lang="it-IT" dirty="0" smtClean="0"/>
              <a:t>fattori, primo fra tutti lo sviluppo tecnologico, crearono delle forti barriere all’entrata permettendo in alcuni settori la nascita di veri e propri giganti, il cui potere era effettivamente eccessivo rispetto al mercato. Un esempio tipico proprio negli USA fu il caso del colosso delle telecomunicazioni la AT&amp;T smembrato dal governo. Più di recente in Italia sono state prese misure al fine di superare situazioni di monopolio relative al settore delle telecomunicazioni (TELECOM) e dell’energia (ENEL).</a:t>
            </a:r>
          </a:p>
          <a:p>
            <a:pPr marL="235161" indent="-235161" algn="just">
              <a:buAutoNum type="arabicParenR"/>
            </a:pPr>
            <a:endParaRPr lang="it-IT" dirty="0" smtClean="0"/>
          </a:p>
        </p:txBody>
      </p:sp>
      <p:sp>
        <p:nvSpPr>
          <p:cNvPr id="4" name="Segnaposto numero diapositiva 3"/>
          <p:cNvSpPr>
            <a:spLocks noGrp="1"/>
          </p:cNvSpPr>
          <p:nvPr>
            <p:ph type="sldNum" sz="quarter" idx="10"/>
          </p:nvPr>
        </p:nvSpPr>
        <p:spPr/>
        <p:txBody>
          <a:bodyPr/>
          <a:lstStyle/>
          <a:p>
            <a:fld id="{8BF4ABD8-56F3-42F3-B18B-0F98D2EF0829}" type="slidenum">
              <a:rPr lang="en-US" smtClean="0"/>
              <a:pPr/>
              <a:t>12</a:t>
            </a:fld>
            <a:endParaRPr lang="en-US"/>
          </a:p>
        </p:txBody>
      </p:sp>
    </p:spTree>
    <p:extLst>
      <p:ext uri="{BB962C8B-B14F-4D97-AF65-F5344CB8AC3E}">
        <p14:creationId xmlns:p14="http://schemas.microsoft.com/office/powerpoint/2010/main" xmlns="" val="228548597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pPr algn="just"/>
            <a:endParaRPr lang="en-US" dirty="0"/>
          </a:p>
        </p:txBody>
      </p:sp>
      <p:sp>
        <p:nvSpPr>
          <p:cNvPr id="4" name="Segnaposto numero diapositiva 3"/>
          <p:cNvSpPr>
            <a:spLocks noGrp="1"/>
          </p:cNvSpPr>
          <p:nvPr>
            <p:ph type="sldNum" sz="quarter" idx="10"/>
          </p:nvPr>
        </p:nvSpPr>
        <p:spPr/>
        <p:txBody>
          <a:bodyPr/>
          <a:lstStyle/>
          <a:p>
            <a:fld id="{8BF4ABD8-56F3-42F3-B18B-0F98D2EF0829}" type="slidenum">
              <a:rPr lang="en-US" smtClean="0"/>
              <a:pPr/>
              <a:t>13</a:t>
            </a:fld>
            <a:endParaRPr lang="en-US"/>
          </a:p>
        </p:txBody>
      </p:sp>
    </p:spTree>
    <p:extLst>
      <p:ext uri="{BB962C8B-B14F-4D97-AF65-F5344CB8AC3E}">
        <p14:creationId xmlns:p14="http://schemas.microsoft.com/office/powerpoint/2010/main" xmlns="" val="361515133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pPr algn="just"/>
            <a:r>
              <a:rPr lang="it-IT" dirty="0" smtClean="0"/>
              <a:t>Quando il monopolista può essere soggetto a fenomeni di concorrenza da parte di altre imprese si parla di concorrenza monopolistica.</a:t>
            </a:r>
          </a:p>
          <a:p>
            <a:pPr algn="just"/>
            <a:r>
              <a:rPr lang="it-IT" dirty="0" smtClean="0"/>
              <a:t>In queste circostanze il monopolio è solo temporaneo. Il monopolista infatti non è protetto da barriere all'entrata e quindi può accadere che dei concorrenti entrino nel mercato. La conseguenza è che la domanda (la curva D) si abbassa fino a quando il profitto diventa pari a zero: Π = 0.</a:t>
            </a:r>
          </a:p>
          <a:p>
            <a:endParaRPr lang="en-US" dirty="0"/>
          </a:p>
        </p:txBody>
      </p:sp>
      <p:sp>
        <p:nvSpPr>
          <p:cNvPr id="4" name="Segnaposto numero diapositiva 3"/>
          <p:cNvSpPr>
            <a:spLocks noGrp="1"/>
          </p:cNvSpPr>
          <p:nvPr>
            <p:ph type="sldNum" sz="quarter" idx="10"/>
          </p:nvPr>
        </p:nvSpPr>
        <p:spPr/>
        <p:txBody>
          <a:bodyPr/>
          <a:lstStyle/>
          <a:p>
            <a:fld id="{8BF4ABD8-56F3-42F3-B18B-0F98D2EF0829}" type="slidenum">
              <a:rPr lang="en-US" smtClean="0"/>
              <a:pPr/>
              <a:t>14</a:t>
            </a:fld>
            <a:endParaRPr lang="en-US"/>
          </a:p>
        </p:txBody>
      </p:sp>
    </p:spTree>
    <p:extLst>
      <p:ext uri="{BB962C8B-B14F-4D97-AF65-F5344CB8AC3E}">
        <p14:creationId xmlns:p14="http://schemas.microsoft.com/office/powerpoint/2010/main" xmlns="" val="45364983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pPr algn="just"/>
            <a:r>
              <a:rPr lang="it-IT" dirty="0" smtClean="0"/>
              <a:t>L'impresa in concorrenza perfetta e l'impresa monopolistica presentano una caratteristica comune: non si pongono problemi di strategia, cioè problemi nei quali le azioni di ognuno dipendono anche da ciò che si prevede che facciano gli altri.</a:t>
            </a:r>
          </a:p>
          <a:p>
            <a:pPr algn="just"/>
            <a:r>
              <a:rPr lang="it-IT" dirty="0" smtClean="0"/>
              <a:t>Il problema della strategia e del complesso rapporto tra azioni e reazioni diventa invece fondamentale nel caso in cui il mercato sia caratterizzato da una situazione di oligopolio, cioè di poche grandi imprese. </a:t>
            </a:r>
          </a:p>
          <a:p>
            <a:pPr algn="just"/>
            <a:r>
              <a:rPr lang="it-IT" dirty="0" smtClean="0"/>
              <a:t>In questo caso la scelta della singola impresa è rilevante per il risultato complessivo del mercato. Di conseguenza, quando un’impresa definisce la propria scelta deve mettere nel conto le possibili scelte delle altre (perché quel che fanno le altre influenza il proprio profitto).</a:t>
            </a:r>
          </a:p>
          <a:p>
            <a:pPr algn="just"/>
            <a:endParaRPr lang="it-IT" dirty="0" smtClean="0"/>
          </a:p>
          <a:p>
            <a:pPr algn="just"/>
            <a:r>
              <a:rPr lang="it-IT" dirty="0" smtClean="0"/>
              <a:t>Per analizzare il comportamento della impresa oligopolista si adopera una tecnica particolare, detta </a:t>
            </a:r>
            <a:r>
              <a:rPr lang="it-IT" b="1" dirty="0" smtClean="0"/>
              <a:t>teoria dei giochi</a:t>
            </a:r>
            <a:r>
              <a:rPr lang="it-IT" dirty="0" smtClean="0"/>
              <a:t>. Si tratta di una teoria che si propone di analizzare le strategie delle imprese oligopoliste nei rapporti di concorrenza ma anche i giochi (come gli scacchi) oppure le strategie militari o diplomatiche, etc. (chi ricorda il film che parla della vita di John Nash: “a </a:t>
            </a:r>
            <a:r>
              <a:rPr lang="it-IT" dirty="0" err="1" smtClean="0"/>
              <a:t>beautifull</a:t>
            </a:r>
            <a:r>
              <a:rPr lang="it-IT" dirty="0" smtClean="0"/>
              <a:t> </a:t>
            </a:r>
            <a:r>
              <a:rPr lang="it-IT" dirty="0" err="1" smtClean="0"/>
              <a:t>mind</a:t>
            </a:r>
            <a:r>
              <a:rPr lang="it-IT" dirty="0" smtClean="0"/>
              <a:t>” con l'attore Russell </a:t>
            </a:r>
            <a:r>
              <a:rPr lang="it-IT" dirty="0" err="1" smtClean="0"/>
              <a:t>Crowe</a:t>
            </a:r>
            <a:r>
              <a:rPr lang="it-IT" dirty="0" smtClean="0"/>
              <a:t>).</a:t>
            </a:r>
            <a:endParaRPr lang="en-US" dirty="0"/>
          </a:p>
        </p:txBody>
      </p:sp>
      <p:sp>
        <p:nvSpPr>
          <p:cNvPr id="4" name="Segnaposto numero diapositiva 3"/>
          <p:cNvSpPr>
            <a:spLocks noGrp="1"/>
          </p:cNvSpPr>
          <p:nvPr>
            <p:ph type="sldNum" sz="quarter" idx="10"/>
          </p:nvPr>
        </p:nvSpPr>
        <p:spPr/>
        <p:txBody>
          <a:bodyPr/>
          <a:lstStyle/>
          <a:p>
            <a:fld id="{8BF4ABD8-56F3-42F3-B18B-0F98D2EF0829}" type="slidenum">
              <a:rPr lang="en-US" smtClean="0"/>
              <a:pPr/>
              <a:t>15</a:t>
            </a:fld>
            <a:endParaRPr lang="en-US"/>
          </a:p>
        </p:txBody>
      </p:sp>
    </p:spTree>
    <p:extLst>
      <p:ext uri="{BB962C8B-B14F-4D97-AF65-F5344CB8AC3E}">
        <p14:creationId xmlns:p14="http://schemas.microsoft.com/office/powerpoint/2010/main" xmlns="" val="276134177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pPr algn="just"/>
            <a:endParaRPr lang="en-US" dirty="0"/>
          </a:p>
        </p:txBody>
      </p:sp>
      <p:sp>
        <p:nvSpPr>
          <p:cNvPr id="4" name="Segnaposto numero diapositiva 3"/>
          <p:cNvSpPr>
            <a:spLocks noGrp="1"/>
          </p:cNvSpPr>
          <p:nvPr>
            <p:ph type="sldNum" sz="quarter" idx="10"/>
          </p:nvPr>
        </p:nvSpPr>
        <p:spPr/>
        <p:txBody>
          <a:bodyPr/>
          <a:lstStyle/>
          <a:p>
            <a:fld id="{8BF4ABD8-56F3-42F3-B18B-0F98D2EF0829}" type="slidenum">
              <a:rPr lang="en-US" smtClean="0"/>
              <a:pPr/>
              <a:t>16</a:t>
            </a:fld>
            <a:endParaRPr lang="en-US"/>
          </a:p>
        </p:txBody>
      </p:sp>
    </p:spTree>
    <p:extLst>
      <p:ext uri="{BB962C8B-B14F-4D97-AF65-F5344CB8AC3E}">
        <p14:creationId xmlns:p14="http://schemas.microsoft.com/office/powerpoint/2010/main" xmlns="" val="276134177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pPr algn="just"/>
            <a:r>
              <a:rPr lang="it-IT" dirty="0" smtClean="0"/>
              <a:t>Secondo i neoclassici lo scopo generale dell'impresa</a:t>
            </a:r>
            <a:r>
              <a:rPr lang="it-IT" baseline="0" dirty="0" smtClean="0"/>
              <a:t> è </a:t>
            </a:r>
            <a:r>
              <a:rPr lang="it-IT" dirty="0" smtClean="0"/>
              <a:t>di rendere massimo il proprio profitto (π) ossia la differenza tra i ricavi (</a:t>
            </a:r>
            <a:r>
              <a:rPr lang="it-IT" dirty="0" err="1" smtClean="0"/>
              <a:t>Rt</a:t>
            </a:r>
            <a:r>
              <a:rPr lang="it-IT" dirty="0" smtClean="0"/>
              <a:t>) ottenuti dalla vendita dei prodotti e  i costi (</a:t>
            </a:r>
            <a:r>
              <a:rPr lang="it-IT" dirty="0" err="1" smtClean="0"/>
              <a:t>Ct</a:t>
            </a:r>
            <a:r>
              <a:rPr lang="it-IT" dirty="0" smtClean="0"/>
              <a:t>) sostenuti per l’acquisto e l’impiego degli input. </a:t>
            </a:r>
          </a:p>
          <a:p>
            <a:pPr algn="just"/>
            <a:r>
              <a:rPr lang="it-IT" dirty="0" smtClean="0"/>
              <a:t>L'impresa deve dunque scegliere la quantità Q che massimizza Π. Ossia, occorre derivare rispetto a Q e porre uguale a zero tale derivata.</a:t>
            </a:r>
            <a:r>
              <a:rPr lang="it-IT" baseline="0" dirty="0" smtClean="0"/>
              <a:t> </a:t>
            </a:r>
            <a:endParaRPr lang="it-IT" dirty="0" smtClean="0"/>
          </a:p>
          <a:p>
            <a:pPr algn="just"/>
            <a:endParaRPr lang="it-IT" dirty="0" smtClean="0"/>
          </a:p>
          <a:p>
            <a:pPr algn="just"/>
            <a:r>
              <a:rPr lang="it-IT" dirty="0" smtClean="0"/>
              <a:t>Condizione del primo ordine per il massimo profitto: Ricavi</a:t>
            </a:r>
            <a:r>
              <a:rPr lang="it-IT" baseline="0" dirty="0" smtClean="0"/>
              <a:t> marginali = Costi marginali</a:t>
            </a:r>
            <a:endParaRPr lang="it-IT" dirty="0" smtClean="0"/>
          </a:p>
          <a:p>
            <a:pPr algn="just"/>
            <a:endParaRPr lang="it-IT" dirty="0" smtClean="0"/>
          </a:p>
          <a:p>
            <a:pPr algn="just"/>
            <a:r>
              <a:rPr lang="it-IT" dirty="0" smtClean="0"/>
              <a:t>Questa condizione è piuttosto semplice da comprendere. MC è il costo aggiuntivo che l'impresa deve sostenere se decide di produrre una unità in più di merce. MR è il ricavo aggiuntivo che deriva dalla produzione e dalla vendita di una unità in più di merce.</a:t>
            </a:r>
          </a:p>
          <a:p>
            <a:pPr algn="just"/>
            <a:endParaRPr lang="it-IT" dirty="0" smtClean="0"/>
          </a:p>
          <a:p>
            <a:pPr algn="just"/>
            <a:r>
              <a:rPr lang="it-IT" dirty="0" smtClean="0"/>
              <a:t>Finché RMG &gt; CMG all'impresa conviene aumentare la quantità prodotta Q perché le unità aggiuntive rendono più di quanto costano e quindi consentono di aumentare il profitto. </a:t>
            </a:r>
          </a:p>
          <a:p>
            <a:pPr algn="just"/>
            <a:r>
              <a:rPr lang="it-IT" dirty="0" smtClean="0"/>
              <a:t>Quando però RMG=CMG conviene fermarsi e non andare oltre poiché ogni unità prodotta ulteriore costerebbe più di quanto rende e farebbero ridurre il profitto totale.</a:t>
            </a:r>
          </a:p>
          <a:p>
            <a:pPr algn="just"/>
            <a:endParaRPr lang="it-IT" b="1" dirty="0" smtClean="0"/>
          </a:p>
          <a:p>
            <a:pPr algn="just"/>
            <a:r>
              <a:rPr lang="it-IT" b="1" dirty="0" smtClean="0"/>
              <a:t>Questa regola di massimizzazione del profitto vale in generale</a:t>
            </a:r>
            <a:r>
              <a:rPr lang="it-IT" dirty="0" smtClean="0"/>
              <a:t>. </a:t>
            </a:r>
          </a:p>
          <a:p>
            <a:pPr algn="just"/>
            <a:endParaRPr lang="it-IT" dirty="0" smtClean="0"/>
          </a:p>
          <a:p>
            <a:pPr algn="just"/>
            <a:r>
              <a:rPr lang="it-IT" dirty="0" smtClean="0"/>
              <a:t>Tuttavia, come vedremo, essa viene declinata in modi diversi a seconda del tipo di impresa di fronte alla quale ci troviamo. Abbiamo infatti tipi diversi di imprese che differiscono in base al tipo di mercato in cui operano e al grado di competizione che fronteggiano. Qui considereremo tre forme di mercato: la concorrenza perfetta, il monopolio e l'oligopolio.</a:t>
            </a:r>
            <a:endParaRPr lang="en-US" dirty="0"/>
          </a:p>
        </p:txBody>
      </p:sp>
      <p:sp>
        <p:nvSpPr>
          <p:cNvPr id="4" name="Segnaposto numero diapositiva 3"/>
          <p:cNvSpPr>
            <a:spLocks noGrp="1"/>
          </p:cNvSpPr>
          <p:nvPr>
            <p:ph type="sldNum" sz="quarter" idx="10"/>
          </p:nvPr>
        </p:nvSpPr>
        <p:spPr/>
        <p:txBody>
          <a:bodyPr/>
          <a:lstStyle/>
          <a:p>
            <a:fld id="{8BF4ABD8-56F3-42F3-B18B-0F98D2EF0829}" type="slidenum">
              <a:rPr lang="en-US" smtClean="0"/>
              <a:pPr/>
              <a:t>2</a:t>
            </a:fld>
            <a:endParaRPr lang="en-US"/>
          </a:p>
        </p:txBody>
      </p:sp>
    </p:spTree>
    <p:extLst>
      <p:ext uri="{BB962C8B-B14F-4D97-AF65-F5344CB8AC3E}">
        <p14:creationId xmlns:p14="http://schemas.microsoft.com/office/powerpoint/2010/main" xmlns="" val="73775407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pPr algn="just"/>
            <a:r>
              <a:rPr lang="it-IT" dirty="0" smtClean="0"/>
              <a:t>Il</a:t>
            </a:r>
            <a:r>
              <a:rPr lang="it-IT" baseline="0" dirty="0" smtClean="0"/>
              <a:t> mercato è il luogo (ideale e non fisico) nel quale si realizzano i fenomeni di cui si interessa l’economia, e in particolare la produzione, il consumo e lo scambio.</a:t>
            </a:r>
            <a:endParaRPr lang="en-US" baseline="0" dirty="0" smtClean="0"/>
          </a:p>
          <a:p>
            <a:pPr algn="just"/>
            <a:endParaRPr lang="it-IT" baseline="0" dirty="0" smtClean="0"/>
          </a:p>
          <a:p>
            <a:pPr algn="just"/>
            <a:r>
              <a:rPr lang="it-IT" baseline="0" dirty="0" smtClean="0"/>
              <a:t>Se valgano queste condizioni (principali):</a:t>
            </a:r>
          </a:p>
          <a:p>
            <a:pPr marL="176371" indent="-176371" algn="just">
              <a:buFont typeface="Arial" pitchFamily="34" charset="0"/>
              <a:buChar char="•"/>
            </a:pPr>
            <a:r>
              <a:rPr lang="it-IT" baseline="0" dirty="0" smtClean="0"/>
              <a:t>l’impresa è “piccola”</a:t>
            </a:r>
          </a:p>
          <a:p>
            <a:pPr marL="176371" indent="-176371" algn="just">
              <a:buFont typeface="Arial" pitchFamily="34" charset="0"/>
              <a:buChar char="•"/>
            </a:pPr>
            <a:r>
              <a:rPr lang="it-IT" baseline="0" dirty="0" smtClean="0"/>
              <a:t>è in concorrenza con “tante” altre imprese</a:t>
            </a:r>
          </a:p>
          <a:p>
            <a:pPr marL="176371" indent="-176371" algn="just">
              <a:buFont typeface="Arial" pitchFamily="34" charset="0"/>
              <a:buChar char="•"/>
            </a:pPr>
            <a:r>
              <a:rPr lang="it-IT" baseline="0" dirty="0" smtClean="0"/>
              <a:t>tutte vendono lo stesso identico prodotto</a:t>
            </a:r>
          </a:p>
          <a:p>
            <a:pPr algn="just"/>
            <a:r>
              <a:rPr lang="it-IT" baseline="0" dirty="0" smtClean="0"/>
              <a:t>si dice che nel mercato c’è concorrenza ed il prezzo di vendita essere considerato un dato (esogeno)</a:t>
            </a:r>
          </a:p>
          <a:p>
            <a:pPr algn="just"/>
            <a:endParaRPr lang="it-IT" baseline="0" dirty="0" smtClean="0"/>
          </a:p>
          <a:p>
            <a:pPr algn="just"/>
            <a:r>
              <a:rPr lang="it-IT" baseline="0" dirty="0" smtClean="0"/>
              <a:t>In </a:t>
            </a:r>
            <a:r>
              <a:rPr lang="it-IT" b="1" baseline="0" dirty="0" smtClean="0"/>
              <a:t>concorrenza</a:t>
            </a:r>
            <a:r>
              <a:rPr lang="it-IT" baseline="0" dirty="0" smtClean="0"/>
              <a:t> l’impresa non può alzare il prezzo perché perderebbe tutti i clienti e non le conviene abbassarlo perché, essendo piccola, può vendere tutto quel che vuole al prezzo dato. In concorrenza il prezzo lo stabilisce il mercato. Per le imprese il prezzo è appunto un dato. </a:t>
            </a:r>
          </a:p>
          <a:p>
            <a:pPr algn="just"/>
            <a:r>
              <a:rPr lang="it-IT" baseline="0" dirty="0" smtClean="0"/>
              <a:t>Nella realtà esistono pochissimi casi di mercato perfettamente concorrenziale, forse addirittura nessuno. Tuttavia è molto importante studiare le caratteristiche di questa forma di mercato in quanto essa costituisce un tipo ideale, una sorta di mondo perfetto rispetto a cui misurare tutte le deviazioni della realtà effettiva e, per così dire, verso cui “puntare” attraverso le misure concrete di politica microeconomica.</a:t>
            </a:r>
          </a:p>
          <a:p>
            <a:endParaRPr lang="en-US" dirty="0"/>
          </a:p>
        </p:txBody>
      </p:sp>
      <p:sp>
        <p:nvSpPr>
          <p:cNvPr id="4" name="Segnaposto numero diapositiva 3"/>
          <p:cNvSpPr>
            <a:spLocks noGrp="1"/>
          </p:cNvSpPr>
          <p:nvPr>
            <p:ph type="sldNum" sz="quarter" idx="10"/>
          </p:nvPr>
        </p:nvSpPr>
        <p:spPr/>
        <p:txBody>
          <a:bodyPr/>
          <a:lstStyle/>
          <a:p>
            <a:fld id="{8BF4ABD8-56F3-42F3-B18B-0F98D2EF0829}" type="slidenum">
              <a:rPr lang="en-US" smtClean="0"/>
              <a:pPr/>
              <a:t>3</a:t>
            </a:fld>
            <a:endParaRPr lang="en-US"/>
          </a:p>
        </p:txBody>
      </p:sp>
    </p:spTree>
    <p:extLst>
      <p:ext uri="{BB962C8B-B14F-4D97-AF65-F5344CB8AC3E}">
        <p14:creationId xmlns:p14="http://schemas.microsoft.com/office/powerpoint/2010/main" xmlns="" val="7523245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pPr algn="just"/>
            <a:r>
              <a:rPr lang="it-IT" dirty="0" smtClean="0"/>
              <a:t>Studiamo il </a:t>
            </a:r>
            <a:r>
              <a:rPr lang="it-IT" b="1" dirty="0" smtClean="0"/>
              <a:t>problema della determinazione dei prezzi</a:t>
            </a:r>
            <a:r>
              <a:rPr lang="it-IT" dirty="0" smtClean="0"/>
              <a:t> assumendo, per ora, che i mercati siano perfettamente concorrenziali.</a:t>
            </a:r>
          </a:p>
          <a:p>
            <a:pPr algn="just"/>
            <a:endParaRPr lang="it-IT" dirty="0" smtClean="0"/>
          </a:p>
          <a:p>
            <a:pPr algn="just"/>
            <a:r>
              <a:rPr lang="it-IT" dirty="0" smtClean="0"/>
              <a:t>Consideriamo il mercato di un bene qualsiasi (y). Diremo che nel mercato di quel bene c’è concorrenza perfetta se valgono i seguenti requisiti:</a:t>
            </a:r>
          </a:p>
          <a:p>
            <a:pPr marL="176371" indent="-176371" algn="just">
              <a:buFontTx/>
              <a:buChar char="-"/>
            </a:pPr>
            <a:r>
              <a:rPr lang="it-IT" dirty="0" smtClean="0"/>
              <a:t>le imprese che producono y sono tutte «piccole» (piccola vuol dire che la quantità prodotta dalla singola impresa è trascurabile rispetto alla produzione totale del bene)</a:t>
            </a:r>
          </a:p>
          <a:p>
            <a:pPr marL="176371" indent="-176371" algn="just">
              <a:buFontTx/>
              <a:buChar char="-"/>
            </a:pPr>
            <a:r>
              <a:rPr lang="it-IT" dirty="0" smtClean="0"/>
              <a:t>le imprese che producono y sono «tante» (tante vuol dire che la presenza di una singola impresa in più o in meno non altera significativamente l’offerta complessiva)</a:t>
            </a:r>
          </a:p>
          <a:p>
            <a:pPr marL="176371" indent="-176371" algn="just">
              <a:buFontTx/>
              <a:buChar char="-"/>
            </a:pPr>
            <a:r>
              <a:rPr lang="it-IT" dirty="0" smtClean="0"/>
              <a:t>il prodotto y delle varie imprese è «omogeneo» (omogeneo vuol dire che per i compratori è indifferente l’impresa da cui effettuare l’acquisto - per loro i prodotti sono tutti uguali)</a:t>
            </a:r>
          </a:p>
          <a:p>
            <a:pPr marL="176371" indent="-176371" algn="just">
              <a:buFontTx/>
              <a:buChar char="-"/>
            </a:pPr>
            <a:r>
              <a:rPr lang="it-IT" dirty="0" smtClean="0"/>
              <a:t>assenza di barriere o costi che impediscono od ostacolano l’ingresso e l’uscita delle imprese nel mercato); è l’ipotesi di libertà di entrata e di uscita</a:t>
            </a:r>
          </a:p>
          <a:p>
            <a:pPr marL="176371" indent="-176371" algn="just">
              <a:buFontTx/>
              <a:buChar char="-"/>
            </a:pPr>
            <a:r>
              <a:rPr lang="it-IT" dirty="0" smtClean="0"/>
              <a:t>anche gli acquirenti sono «tanti» e «piccoli» </a:t>
            </a:r>
            <a:r>
              <a:rPr lang="it-IT" dirty="0" smtClean="0">
                <a:sym typeface="Wingdings" pitchFamily="2" charset="2"/>
              </a:rPr>
              <a:t></a:t>
            </a:r>
            <a:r>
              <a:rPr lang="it-IT" baseline="0" dirty="0" smtClean="0"/>
              <a:t> </a:t>
            </a:r>
            <a:r>
              <a:rPr lang="it-IT" dirty="0" smtClean="0"/>
              <a:t>mercato «atomistico» (sia dal lato dell’offerta che da quello della domanda)</a:t>
            </a:r>
          </a:p>
          <a:p>
            <a:pPr marL="176371" indent="-176371" algn="just">
              <a:buFontTx/>
              <a:buChar char="-"/>
            </a:pPr>
            <a:r>
              <a:rPr lang="it-IT" dirty="0" smtClean="0"/>
              <a:t>tutti gli acquirenti e i venditori sono perfettamente informati sulle condizioni di vendita praticate da tutte le imprese; è l’ipotesi di mercato «trasparente» (o di informazione completa e perfetta)</a:t>
            </a:r>
          </a:p>
          <a:p>
            <a:pPr algn="just"/>
            <a:endParaRPr lang="it-IT" dirty="0" smtClean="0"/>
          </a:p>
          <a:p>
            <a:pPr algn="just"/>
            <a:r>
              <a:rPr lang="it-IT" dirty="0" smtClean="0"/>
              <a:t>In questo mercato il prezzo, per le imprese, è un dato (non conviene né aumentarlo né ridurlo). Ma, per motivi analoghi, è un dato anche per gli acquirenti (se valgono le sei ipotesi, non hanno alcun potere contrattuale).</a:t>
            </a:r>
          </a:p>
          <a:p>
            <a:pPr algn="just"/>
            <a:endParaRPr lang="it-IT" dirty="0" smtClean="0"/>
          </a:p>
          <a:p>
            <a:pPr algn="just"/>
            <a:r>
              <a:rPr lang="it-IT" dirty="0" smtClean="0"/>
              <a:t>In queste condizioni, il perfetto bilanciamento di quelli che sono i profitti delle imprese è assicurato dal fatto che una</a:t>
            </a:r>
          </a:p>
          <a:p>
            <a:pPr algn="just"/>
            <a:r>
              <a:rPr lang="it-IT" dirty="0" smtClean="0"/>
              <a:t>impresa, qualora avesse bassi profitti in un determinato settore può, senza alcun costo e senza alcuna carenza informativa, spostarsi da un settore all’altro, in quanto in tutto il sistema economico la profittabilità risulta omogenea per tutte le imprese. Tali profitti raggiungono l’equilibrio in corrispondenza del loro valore minimo di sopravvivenza, ovvero le imprese guadagnano il minimo per sopravvivere e le risorse economiche sono utilizzate al meglio, cioè i fattori produttivi sono pienamente impiegati ed inseriti nel processo produttivo.</a:t>
            </a:r>
            <a:endParaRPr lang="en-US" dirty="0"/>
          </a:p>
        </p:txBody>
      </p:sp>
      <p:sp>
        <p:nvSpPr>
          <p:cNvPr id="4" name="Segnaposto numero diapositiva 3"/>
          <p:cNvSpPr>
            <a:spLocks noGrp="1"/>
          </p:cNvSpPr>
          <p:nvPr>
            <p:ph type="sldNum" sz="quarter" idx="10"/>
          </p:nvPr>
        </p:nvSpPr>
        <p:spPr/>
        <p:txBody>
          <a:bodyPr/>
          <a:lstStyle/>
          <a:p>
            <a:fld id="{8BF4ABD8-56F3-42F3-B18B-0F98D2EF0829}" type="slidenum">
              <a:rPr lang="en-US" smtClean="0"/>
              <a:pPr/>
              <a:t>4</a:t>
            </a:fld>
            <a:endParaRPr lang="en-US"/>
          </a:p>
        </p:txBody>
      </p:sp>
    </p:spTree>
    <p:extLst>
      <p:ext uri="{BB962C8B-B14F-4D97-AF65-F5344CB8AC3E}">
        <p14:creationId xmlns:p14="http://schemas.microsoft.com/office/powerpoint/2010/main" xmlns="" val="75232457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pPr algn="just"/>
            <a:r>
              <a:rPr lang="it-IT" dirty="0" smtClean="0"/>
              <a:t>Innanzitutto, se come abbiamo detto </a:t>
            </a:r>
            <a:r>
              <a:rPr lang="it-IT" u="sng" dirty="0" smtClean="0"/>
              <a:t>in concorrenza perfetta sia i consumatori che i produttori sono </a:t>
            </a:r>
            <a:r>
              <a:rPr lang="it-IT" u="sng" dirty="0" err="1" smtClean="0"/>
              <a:t>price-taker</a:t>
            </a:r>
            <a:r>
              <a:rPr lang="it-IT" dirty="0" smtClean="0"/>
              <a:t>, ciò significa che il singolo produttore non può scegliere a che prezzo offrire le proprie merci; può semplicemente decidere quanta merce offrire sul mercato. </a:t>
            </a:r>
          </a:p>
          <a:p>
            <a:pPr algn="just"/>
            <a:r>
              <a:rPr lang="it-IT" b="1" u="none" dirty="0" smtClean="0"/>
              <a:t>La variabile di scelta è la quantità, non il prezzo</a:t>
            </a:r>
            <a:r>
              <a:rPr lang="it-IT" dirty="0" smtClean="0"/>
              <a:t>. E’ qui che trova fondamento la nozione di “curva di offerta”, cioè la relazione tra ogni possibile prezzo dato e la quantità che il produttore, per ognuno di quei prezzi possibili, decide di offrire sul mercato.</a:t>
            </a:r>
          </a:p>
          <a:p>
            <a:pPr algn="just"/>
            <a:endParaRPr lang="it-IT" dirty="0" smtClean="0"/>
          </a:p>
          <a:p>
            <a:pPr algn="just"/>
            <a:r>
              <a:rPr lang="it-IT" b="1" dirty="0" smtClean="0"/>
              <a:t>Il ricavo dunque è una funzione della quantità venduta</a:t>
            </a:r>
            <a:r>
              <a:rPr lang="it-IT" dirty="0" smtClean="0"/>
              <a:t>. Il ricavo è proporzionale alla quantità venduta e il suo grafico è una retta che esce dall’origine con coefficiente angolare pari al prezzo p.</a:t>
            </a:r>
            <a:r>
              <a:rPr lang="it-IT" baseline="0" dirty="0" smtClean="0"/>
              <a:t> </a:t>
            </a:r>
            <a:r>
              <a:rPr lang="it-IT" dirty="0" smtClean="0"/>
              <a:t>In concorrenza perfetta, essendo il prezzo dato e costante, il MR coincide col prezzo. Se l’impresa (essendo “piccola”) può vendere qualsiasi quantità decida di produrre al prezzo (dato) di mercato, su ogni unità venduta in più incassa appunto il prezzo.</a:t>
            </a:r>
          </a:p>
          <a:p>
            <a:endParaRPr lang="it-IT" dirty="0" smtClean="0"/>
          </a:p>
          <a:p>
            <a:endParaRPr lang="it-IT" dirty="0" smtClean="0"/>
          </a:p>
        </p:txBody>
      </p:sp>
      <p:sp>
        <p:nvSpPr>
          <p:cNvPr id="4" name="Segnaposto numero diapositiva 3"/>
          <p:cNvSpPr>
            <a:spLocks noGrp="1"/>
          </p:cNvSpPr>
          <p:nvPr>
            <p:ph type="sldNum" sz="quarter" idx="10"/>
          </p:nvPr>
        </p:nvSpPr>
        <p:spPr/>
        <p:txBody>
          <a:bodyPr/>
          <a:lstStyle/>
          <a:p>
            <a:fld id="{8BF4ABD8-56F3-42F3-B18B-0F98D2EF0829}" type="slidenum">
              <a:rPr lang="en-US" smtClean="0"/>
              <a:pPr/>
              <a:t>5</a:t>
            </a:fld>
            <a:endParaRPr lang="en-US"/>
          </a:p>
        </p:txBody>
      </p:sp>
    </p:spTree>
    <p:extLst>
      <p:ext uri="{BB962C8B-B14F-4D97-AF65-F5344CB8AC3E}">
        <p14:creationId xmlns:p14="http://schemas.microsoft.com/office/powerpoint/2010/main" xmlns="" val="288040158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pPr algn="just"/>
            <a:r>
              <a:rPr lang="it-IT" dirty="0" smtClean="0"/>
              <a:t>Le</a:t>
            </a:r>
            <a:r>
              <a:rPr lang="it-IT" baseline="0" dirty="0" smtClean="0"/>
              <a:t> rette orizzontali rappresentano le curve di domanda per l’impresa: ogni curva rappresenta la quantità domandata ad un certo livello di prezzo. Il prezzo di mercato è esogeno, ossia è indipendente dalla quantità che la singola impresa ha deciso di produrre ed offrire sul mercato (pertanto, sul grafico il prezzo è rappresentato da un retta orizzontale, parallela all'asse delle ascisse). Basterebbe che l'impresa aumentasse anche di pochissimo il prezzo p al quale vende il proprio prodotto e si ritroverebbe con una domanda pari a zero. Al prezzo di mercato l'impresa può vendere tutte la merce che riesce a produrre (naturalmente, considerati i  costi di produzione, ad un certo punto dovrebbe fermarsi per non andare in perdita).</a:t>
            </a:r>
          </a:p>
          <a:p>
            <a:pPr algn="just"/>
            <a:endParaRPr lang="it-IT" baseline="0" dirty="0" smtClean="0"/>
          </a:p>
          <a:p>
            <a:pPr algn="just"/>
            <a:r>
              <a:rPr lang="it-IT" baseline="0" dirty="0" smtClean="0"/>
              <a:t> </a:t>
            </a:r>
            <a:r>
              <a:rPr lang="it-IT" b="1" baseline="0" dirty="0" smtClean="0"/>
              <a:t>Dato un certo livello di prezzo, quale quantità del bene l’impresa deciderà di offrire?</a:t>
            </a:r>
          </a:p>
          <a:p>
            <a:pPr algn="just"/>
            <a:endParaRPr lang="it-IT" baseline="0" dirty="0" smtClean="0"/>
          </a:p>
          <a:p>
            <a:pPr algn="just"/>
            <a:r>
              <a:rPr lang="it-IT" u="sng" baseline="0" dirty="0" smtClean="0"/>
              <a:t>Condizione sufficiente affinchè l’impresa trovi conveniente produrre è che il prezzo che essa riceve sia tale da coprire il costo variabile medio e non necessariamente il costo totale medio</a:t>
            </a:r>
            <a:r>
              <a:rPr lang="it-IT" baseline="0" dirty="0" smtClean="0"/>
              <a:t>. Se decide di non produrre dovrà sostenere comunque  costi fissi che vengono invece parzialmente coperti dalla differenza tra il prezzo ed il costo variabile medio </a:t>
            </a:r>
          </a:p>
          <a:p>
            <a:pPr algn="just"/>
            <a:endParaRPr lang="it-IT" baseline="0" dirty="0" smtClean="0"/>
          </a:p>
          <a:p>
            <a:pPr algn="just"/>
            <a:r>
              <a:rPr lang="it-IT" baseline="0" dirty="0" smtClean="0"/>
              <a:t>Finché MR &gt; MC all'impresa conviene aumentare la quantità prodotta Q perché le unità aggiuntive rendono più di quanto costano e quindi consentono di aumentare il profitto Π. Quando però RMG=CMG conviene fermarsi e non andare oltre poiché ogni unità prodotta ulteriore costerebbe più di quanto rende e farebbero ridurre il profitto totale.</a:t>
            </a:r>
          </a:p>
          <a:p>
            <a:pPr algn="just"/>
            <a:endParaRPr lang="it-IT" baseline="0" dirty="0" smtClean="0"/>
          </a:p>
          <a:p>
            <a:pPr algn="just"/>
            <a:r>
              <a:rPr lang="it-IT" baseline="0" dirty="0" smtClean="0"/>
              <a:t>La </a:t>
            </a:r>
            <a:r>
              <a:rPr lang="it-IT" b="1" baseline="0" dirty="0" smtClean="0"/>
              <a:t>curva di offerta </a:t>
            </a:r>
            <a:r>
              <a:rPr lang="it-IT" baseline="0" dirty="0" smtClean="0"/>
              <a:t>ci dice come varia la quantità prodotta dall'impresa al variare del prezzo di mercato. Per un’impresa concorrenziale nel breve periodo essa coincide con la curva del costo marginale dell’impresa per tutti i punti al di sopra del punto di minimo della curva del costo variabile medio. </a:t>
            </a:r>
          </a:p>
          <a:p>
            <a:pPr algn="just"/>
            <a:r>
              <a:rPr lang="it-IT" baseline="0" dirty="0" smtClean="0"/>
              <a:t>Sussiste, quindi, una relazione diretta tra p e Q e tale relazione corrisponde esattamente alla curva MC al di sopra del AVCM (al di sotto del MC l'impresa a lungo andare non può reggere)</a:t>
            </a:r>
          </a:p>
          <a:p>
            <a:pPr algn="just"/>
            <a:endParaRPr lang="en-US" dirty="0"/>
          </a:p>
        </p:txBody>
      </p:sp>
      <p:sp>
        <p:nvSpPr>
          <p:cNvPr id="4" name="Segnaposto numero diapositiva 3"/>
          <p:cNvSpPr>
            <a:spLocks noGrp="1"/>
          </p:cNvSpPr>
          <p:nvPr>
            <p:ph type="sldNum" sz="quarter" idx="10"/>
          </p:nvPr>
        </p:nvSpPr>
        <p:spPr/>
        <p:txBody>
          <a:bodyPr/>
          <a:lstStyle/>
          <a:p>
            <a:fld id="{8BF4ABD8-56F3-42F3-B18B-0F98D2EF0829}" type="slidenum">
              <a:rPr lang="en-US" smtClean="0"/>
              <a:pPr/>
              <a:t>6</a:t>
            </a:fld>
            <a:endParaRPr lang="en-US"/>
          </a:p>
        </p:txBody>
      </p:sp>
    </p:spTree>
    <p:extLst>
      <p:ext uri="{BB962C8B-B14F-4D97-AF65-F5344CB8AC3E}">
        <p14:creationId xmlns:p14="http://schemas.microsoft.com/office/powerpoint/2010/main" xmlns="" val="279962067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en-US" dirty="0"/>
          </a:p>
        </p:txBody>
      </p:sp>
      <p:sp>
        <p:nvSpPr>
          <p:cNvPr id="4" name="Segnaposto numero diapositiva 3"/>
          <p:cNvSpPr>
            <a:spLocks noGrp="1"/>
          </p:cNvSpPr>
          <p:nvPr>
            <p:ph type="sldNum" sz="quarter" idx="10"/>
          </p:nvPr>
        </p:nvSpPr>
        <p:spPr/>
        <p:txBody>
          <a:bodyPr/>
          <a:lstStyle/>
          <a:p>
            <a:fld id="{8BF4ABD8-56F3-42F3-B18B-0F98D2EF0829}" type="slidenum">
              <a:rPr lang="en-US" smtClean="0"/>
              <a:pPr/>
              <a:t>7</a:t>
            </a:fld>
            <a:endParaRPr lang="en-US"/>
          </a:p>
        </p:txBody>
      </p:sp>
    </p:spTree>
    <p:extLst>
      <p:ext uri="{BB962C8B-B14F-4D97-AF65-F5344CB8AC3E}">
        <p14:creationId xmlns:p14="http://schemas.microsoft.com/office/powerpoint/2010/main" xmlns="" val="170002422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pPr algn="just"/>
            <a:r>
              <a:rPr lang="it-IT" dirty="0" smtClean="0"/>
              <a:t>Il mercato si</a:t>
            </a:r>
            <a:r>
              <a:rPr lang="it-IT" baseline="0" dirty="0" smtClean="0"/>
              <a:t> dice in equilibrio quando, al prezzo corrente, la quantità domandata e la quantità offerta risultano uguali</a:t>
            </a:r>
            <a:endParaRPr lang="it-IT" dirty="0" smtClean="0"/>
          </a:p>
          <a:p>
            <a:pPr algn="just"/>
            <a:endParaRPr lang="it-IT" dirty="0" smtClean="0"/>
          </a:p>
          <a:p>
            <a:pPr algn="just"/>
            <a:r>
              <a:rPr lang="it-IT" dirty="0" smtClean="0"/>
              <a:t>Dalla teoria della scelta del consumatore sappiamo che la domanda è di questo tipo: </a:t>
            </a:r>
            <a:r>
              <a:rPr lang="it-IT" b="1" dirty="0" err="1" smtClean="0"/>
              <a:t>Q</a:t>
            </a:r>
            <a:r>
              <a:rPr lang="it-IT" b="1" baseline="-25000" dirty="0" err="1" smtClean="0"/>
              <a:t>d</a:t>
            </a:r>
            <a:r>
              <a:rPr lang="it-IT" b="1" dirty="0" smtClean="0"/>
              <a:t> = a - </a:t>
            </a:r>
            <a:r>
              <a:rPr lang="it-IT" b="1" dirty="0" err="1" smtClean="0"/>
              <a:t>bp</a:t>
            </a:r>
            <a:r>
              <a:rPr lang="it-IT" b="1" dirty="0" smtClean="0"/>
              <a:t> </a:t>
            </a:r>
            <a:r>
              <a:rPr lang="it-IT" dirty="0" smtClean="0"/>
              <a:t>ossia</a:t>
            </a:r>
          </a:p>
          <a:p>
            <a:pPr marL="176371" indent="-176371" algn="just">
              <a:buFontTx/>
              <a:buChar char="-"/>
            </a:pPr>
            <a:r>
              <a:rPr lang="it-IT" dirty="0" smtClean="0"/>
              <a:t>se il prezzo aumenta, la quantità domandata diminuisce,</a:t>
            </a:r>
          </a:p>
          <a:p>
            <a:pPr marL="176371" indent="-176371" algn="just">
              <a:buFontTx/>
              <a:buChar char="-"/>
            </a:pPr>
            <a:r>
              <a:rPr lang="it-IT" dirty="0" smtClean="0"/>
              <a:t>se il prezzo diminuisce, la quantità domandata aumenta.</a:t>
            </a:r>
          </a:p>
          <a:p>
            <a:pPr algn="just"/>
            <a:endParaRPr lang="it-IT" dirty="0" smtClean="0"/>
          </a:p>
          <a:p>
            <a:pPr algn="just"/>
            <a:r>
              <a:rPr lang="it-IT" dirty="0" smtClean="0"/>
              <a:t>Dalla teoria dell'impresa sappiamo che l'offerta è di questo tipo: </a:t>
            </a:r>
            <a:r>
              <a:rPr lang="it-IT" b="1" dirty="0" err="1" smtClean="0"/>
              <a:t>Q</a:t>
            </a:r>
            <a:r>
              <a:rPr lang="it-IT" b="1" baseline="-25000" dirty="0" err="1" smtClean="0"/>
              <a:t>s</a:t>
            </a:r>
            <a:r>
              <a:rPr lang="it-IT" b="1" dirty="0" smtClean="0"/>
              <a:t> = c + </a:t>
            </a:r>
            <a:r>
              <a:rPr lang="it-IT" b="1" dirty="0" err="1" smtClean="0"/>
              <a:t>dp</a:t>
            </a:r>
            <a:r>
              <a:rPr lang="it-IT" b="1" dirty="0" smtClean="0"/>
              <a:t> </a:t>
            </a:r>
            <a:r>
              <a:rPr lang="it-IT" dirty="0" smtClean="0"/>
              <a:t>ossia</a:t>
            </a:r>
          </a:p>
          <a:p>
            <a:pPr marL="176371" indent="-176371" algn="just">
              <a:buFontTx/>
              <a:buChar char="-"/>
            </a:pPr>
            <a:r>
              <a:rPr lang="it-IT" dirty="0" smtClean="0"/>
              <a:t>se il prezzo aumenta, la quantità offerta aumenta,</a:t>
            </a:r>
          </a:p>
          <a:p>
            <a:pPr marL="176371" indent="-176371" algn="just">
              <a:buFontTx/>
              <a:buChar char="-"/>
            </a:pPr>
            <a:r>
              <a:rPr lang="it-IT" dirty="0" smtClean="0"/>
              <a:t>se il prezzo diminuisce, la quantità offerta diminuisce.</a:t>
            </a:r>
          </a:p>
          <a:p>
            <a:pPr algn="just"/>
            <a:endParaRPr lang="it-IT" dirty="0" smtClean="0"/>
          </a:p>
          <a:p>
            <a:pPr algn="just"/>
            <a:r>
              <a:rPr lang="it-IT" dirty="0" smtClean="0"/>
              <a:t>I neoclassici sostengono che le forze del mercato, lasciate a sé stesse, conducano automaticamente all'equilibrio tra domanda e offerta. </a:t>
            </a:r>
            <a:r>
              <a:rPr lang="it-IT" b="1" dirty="0" smtClean="0"/>
              <a:t>Il punto di incontro delle due curve identifica il prezzo di equilibrio. </a:t>
            </a:r>
            <a:r>
              <a:rPr lang="it-IT" dirty="0" smtClean="0"/>
              <a:t>È un prezzo di equilibrio perché la quantità domandata, identificata sulla curva di domanda, è uguale alla quantità offerta, identificata sulla curva di offerta: </a:t>
            </a:r>
          </a:p>
          <a:p>
            <a:pPr algn="just"/>
            <a:r>
              <a:rPr lang="it-IT" dirty="0" smtClean="0"/>
              <a:t>(1) Nessuno ha motivo di cambiare scelta.</a:t>
            </a:r>
          </a:p>
          <a:p>
            <a:pPr algn="just"/>
            <a:r>
              <a:rPr lang="it-IT" dirty="0" smtClean="0"/>
              <a:t>(2) Le decisioni dei compratori e dei venditori sono compatibili. </a:t>
            </a:r>
          </a:p>
          <a:p>
            <a:pPr algn="just"/>
            <a:endParaRPr lang="it-IT" dirty="0" smtClean="0"/>
          </a:p>
          <a:p>
            <a:pPr algn="just"/>
            <a:r>
              <a:rPr lang="it-IT" dirty="0" smtClean="0"/>
              <a:t>Cosa succede quando il mercato</a:t>
            </a:r>
            <a:r>
              <a:rPr lang="it-IT" baseline="0" dirty="0" smtClean="0"/>
              <a:t> non è in equilibrio, ossia quando </a:t>
            </a:r>
            <a:r>
              <a:rPr lang="it-IT" baseline="0" dirty="0" err="1" smtClean="0"/>
              <a:t>q</a:t>
            </a:r>
            <a:r>
              <a:rPr lang="it-IT" baseline="-25000" dirty="0" err="1" smtClean="0"/>
              <a:t>d</a:t>
            </a:r>
            <a:r>
              <a:rPr lang="it-IT" baseline="0" dirty="0" smtClean="0"/>
              <a:t> ≠ </a:t>
            </a:r>
            <a:r>
              <a:rPr lang="it-IT" baseline="0" dirty="0" err="1" smtClean="0"/>
              <a:t>q</a:t>
            </a:r>
            <a:r>
              <a:rPr lang="it-IT" baseline="-25000" dirty="0" err="1" smtClean="0"/>
              <a:t>s</a:t>
            </a:r>
            <a:r>
              <a:rPr lang="it-IT" baseline="-25000" dirty="0" smtClean="0"/>
              <a:t> </a:t>
            </a:r>
            <a:r>
              <a:rPr lang="it-IT" baseline="0" dirty="0" smtClean="0"/>
              <a:t>?</a:t>
            </a:r>
          </a:p>
          <a:p>
            <a:pPr marL="176371" indent="-176371" algn="just">
              <a:buFont typeface="Arial" pitchFamily="34" charset="0"/>
              <a:buChar char="•"/>
            </a:pPr>
            <a:r>
              <a:rPr lang="it-IT" baseline="0" dirty="0" smtClean="0"/>
              <a:t>Quando p &gt; p</a:t>
            </a:r>
            <a:r>
              <a:rPr lang="it-IT" baseline="30000" dirty="0" smtClean="0"/>
              <a:t>e</a:t>
            </a:r>
            <a:r>
              <a:rPr lang="it-IT" baseline="0" dirty="0" smtClean="0"/>
              <a:t>, sicché la domanda è inferiore all’offerta, i venditori, per evitare che parte del prodotto resti invenduto, reagiscono facendosi concorrenza, ossia fanno scendere il prezzo. </a:t>
            </a:r>
          </a:p>
          <a:p>
            <a:pPr marL="176371" indent="-176371" algn="just">
              <a:buFont typeface="Arial" pitchFamily="34" charset="0"/>
              <a:buChar char="•"/>
            </a:pPr>
            <a:r>
              <a:rPr lang="it-IT" dirty="0" smtClean="0"/>
              <a:t>Quando p &lt; </a:t>
            </a:r>
            <a:r>
              <a:rPr lang="it-IT" baseline="0" dirty="0" smtClean="0"/>
              <a:t>p</a:t>
            </a:r>
            <a:r>
              <a:rPr lang="it-IT" baseline="30000" dirty="0" smtClean="0"/>
              <a:t>e</a:t>
            </a:r>
            <a:r>
              <a:rPr lang="it-IT" dirty="0" smtClean="0"/>
              <a:t>, sicché la domanda è superiore all’offerta, i compratori, per non restare senza prodotto, reagiscono facendosi concorrenza, ossia fanno salire il prezzo. </a:t>
            </a:r>
          </a:p>
          <a:p>
            <a:pPr algn="just"/>
            <a:r>
              <a:rPr lang="it-IT" dirty="0" smtClean="0"/>
              <a:t>Questo complesso di reazioni che si mette in moto quando non c’è equilibrio, è chiamato </a:t>
            </a:r>
            <a:r>
              <a:rPr lang="it-IT" b="1" dirty="0" smtClean="0"/>
              <a:t>legge della domanda e dell’offerta</a:t>
            </a:r>
            <a:r>
              <a:rPr lang="it-IT" dirty="0" smtClean="0"/>
              <a:t>. Molto in breve, la “legge della domanda e dell’offerta” afferma che la variazione del prezzo ha lo stesso segno dell’eccesso di domanda : se quest’ultimo è negativo il prezzo scende; se è positivo il prezzo sale.</a:t>
            </a:r>
          </a:p>
          <a:p>
            <a:pPr algn="just"/>
            <a:r>
              <a:rPr lang="it-IT" dirty="0" smtClean="0"/>
              <a:t>La legge della domanda e dell’offerta descrive il funzionamento del mercato fuori dell’equilibrio.</a:t>
            </a:r>
            <a:r>
              <a:rPr lang="it-IT" baseline="0" dirty="0" smtClean="0"/>
              <a:t> </a:t>
            </a:r>
            <a:r>
              <a:rPr lang="it-IT" dirty="0" smtClean="0"/>
              <a:t>Il suo operare assicura che il mercato tende all’equilibrio.</a:t>
            </a:r>
          </a:p>
          <a:p>
            <a:pPr algn="just"/>
            <a:endParaRPr lang="en-US" dirty="0"/>
          </a:p>
        </p:txBody>
      </p:sp>
      <p:sp>
        <p:nvSpPr>
          <p:cNvPr id="4" name="Segnaposto numero diapositiva 3"/>
          <p:cNvSpPr>
            <a:spLocks noGrp="1"/>
          </p:cNvSpPr>
          <p:nvPr>
            <p:ph type="sldNum" sz="quarter" idx="10"/>
          </p:nvPr>
        </p:nvSpPr>
        <p:spPr/>
        <p:txBody>
          <a:bodyPr/>
          <a:lstStyle/>
          <a:p>
            <a:fld id="{8BF4ABD8-56F3-42F3-B18B-0F98D2EF0829}" type="slidenum">
              <a:rPr lang="en-US" smtClean="0"/>
              <a:pPr/>
              <a:t>8</a:t>
            </a:fld>
            <a:endParaRPr lang="en-US"/>
          </a:p>
        </p:txBody>
      </p:sp>
    </p:spTree>
    <p:extLst>
      <p:ext uri="{BB962C8B-B14F-4D97-AF65-F5344CB8AC3E}">
        <p14:creationId xmlns:p14="http://schemas.microsoft.com/office/powerpoint/2010/main" xmlns="" val="83351937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a:xfrm>
            <a:off x="1868838" y="473904"/>
            <a:ext cx="3060000" cy="2297188"/>
          </a:xfrm>
        </p:spPr>
      </p:sp>
      <p:sp>
        <p:nvSpPr>
          <p:cNvPr id="3" name="Segnaposto note 2"/>
          <p:cNvSpPr>
            <a:spLocks noGrp="1"/>
          </p:cNvSpPr>
          <p:nvPr>
            <p:ph type="body" idx="1"/>
          </p:nvPr>
        </p:nvSpPr>
        <p:spPr/>
        <p:txBody>
          <a:bodyPr/>
          <a:lstStyle/>
          <a:p>
            <a:pPr algn="just"/>
            <a:r>
              <a:rPr lang="it-IT" dirty="0" smtClean="0"/>
              <a:t>Quello descritto finora</a:t>
            </a:r>
            <a:r>
              <a:rPr lang="it-IT" baseline="0" dirty="0" smtClean="0"/>
              <a:t> rappresenta un modello di mercato abbastanza estremo, che ben si differenzia da ciò che avviene nella realtà. Esistono infatti dei fattori, delle limitazioni che costituiscono delle imperfezioni del mercato. Queste sono:</a:t>
            </a:r>
          </a:p>
          <a:p>
            <a:pPr marL="171450" indent="-171450" algn="just">
              <a:buFont typeface="Arial" pitchFamily="34" charset="0"/>
              <a:buChar char="•"/>
            </a:pPr>
            <a:r>
              <a:rPr lang="it-IT" baseline="0" dirty="0" smtClean="0"/>
              <a:t>Numero limitato di </a:t>
            </a:r>
            <a:r>
              <a:rPr lang="it-IT" dirty="0" smtClean="0"/>
              <a:t>produttori e acquirenti </a:t>
            </a:r>
          </a:p>
          <a:p>
            <a:pPr marL="171450" indent="-171450" algn="just">
              <a:buFont typeface="Arial" pitchFamily="34" charset="0"/>
              <a:buChar char="•"/>
            </a:pPr>
            <a:r>
              <a:rPr lang="it-IT" dirty="0" smtClean="0"/>
              <a:t>Esistenza di una certa differenziazione del prodotto. Ad esempio esistono molte imprese produttrici di jeans, tuttavia non tutti i prodotti di questo genere sono percepiti nello stesso modo dai consumatori, per cui le imprese possono creare profitto anche mantenendo il prezzo sopra il livello minimo di sopravvivenza. </a:t>
            </a:r>
          </a:p>
          <a:p>
            <a:pPr marL="171450" indent="-171450" algn="just">
              <a:buFont typeface="Arial" pitchFamily="34" charset="0"/>
              <a:buChar char="•"/>
            </a:pPr>
            <a:r>
              <a:rPr lang="it-IT" dirty="0" smtClean="0"/>
              <a:t>Presenza</a:t>
            </a:r>
            <a:r>
              <a:rPr lang="it-IT" baseline="0" dirty="0" smtClean="0"/>
              <a:t> di b</a:t>
            </a:r>
            <a:r>
              <a:rPr lang="it-IT" dirty="0" smtClean="0"/>
              <a:t>arriere in entrata e in uscita (dal mercato). Spesso entrare in un settore del mercato non richiede forti investimenti di produzione o tecnologici, tuttavia la presenza nel mercato di grandi imprese rende quel settore di mercato poco invitante o poco attrattivo. Ad esempio la tecnologia per la realizzazione dei detersivi non è particolarmente onerosa, tuttavia sarà piuttosto difficile imporre al mercato (es. le grandi catene di supermercati) un nuovo prodotto, perché altri grandi gruppi si sono già imposti con forti investimenti di marketing o grazie ad un bagaglio di esperienza difficilmente compensabile con investimenti di natura tecnologica. Esistono anche forti barriere all’uscita, ad esempio la FIAT non può ad un certo punto lasciare la produzione automobilistica per ( ad esempio) entrare nel business dei detersivi, perché l’uscita dal mercato delle autovetture per FIAT avrebbe costi molto elevati.</a:t>
            </a:r>
          </a:p>
          <a:p>
            <a:pPr marL="171450" indent="-171450" algn="just">
              <a:buFont typeface="Arial" pitchFamily="34" charset="0"/>
              <a:buChar char="•"/>
            </a:pPr>
            <a:r>
              <a:rPr lang="it-IT" dirty="0" smtClean="0"/>
              <a:t>Costi di mobilità dei fattori produttivi che sono addirittura non commerciabili. Ciò vuol dire ad esempio che esistono costi di trasporto, esistono fattori produttivi che sono disponibili in diverse quantità o in diversi luoghi, si pensi al fattore intelligenza (es. ingegneri in India).</a:t>
            </a:r>
          </a:p>
          <a:p>
            <a:pPr marL="171450" indent="-171450" algn="just">
              <a:buFont typeface="Arial" pitchFamily="34" charset="0"/>
              <a:buChar char="•"/>
            </a:pPr>
            <a:r>
              <a:rPr lang="it-IT" dirty="0" smtClean="0"/>
              <a:t>Informazione limitata. Non è assolutamente vero che c’è perfetta conoscenza, anzi non c’è neppure razionalità: non solo l’informazione ma anche la capacità di trattarla è piuttosto limitata.</a:t>
            </a:r>
          </a:p>
          <a:p>
            <a:pPr marL="171450" indent="-171450" algn="just">
              <a:buFont typeface="Arial" pitchFamily="34" charset="0"/>
              <a:buChar char="•"/>
            </a:pPr>
            <a:r>
              <a:rPr lang="it-IT" dirty="0" smtClean="0"/>
              <a:t>Valore della innovazione. La tecnologia, l’innovazione commerciale e funzionale creano disomogeneità nell’informazione.</a:t>
            </a:r>
          </a:p>
          <a:p>
            <a:pPr marL="171450" indent="-171450" algn="just">
              <a:buFont typeface="Arial" pitchFamily="34" charset="0"/>
              <a:buChar char="•"/>
            </a:pPr>
            <a:endParaRPr lang="it-IT" dirty="0" smtClean="0"/>
          </a:p>
          <a:p>
            <a:pPr marL="0" indent="0" algn="just">
              <a:buFont typeface="Arial" pitchFamily="34" charset="0"/>
              <a:buNone/>
            </a:pPr>
            <a:r>
              <a:rPr lang="it-IT" dirty="0" smtClean="0"/>
              <a:t>E’ evidente che,</a:t>
            </a:r>
            <a:r>
              <a:rPr lang="it-IT" baseline="0" dirty="0" smtClean="0"/>
              <a:t> </a:t>
            </a:r>
            <a:r>
              <a:rPr lang="it-IT" dirty="0" smtClean="0"/>
              <a:t>se in condizioni di concorrenza perfetta i profitti per le imprese si collocavano al livello di minima sopravvivenza, in condizioni di concorrenza non perfetta le aziende possono sfruttare le imperfezioni sopra dette per</a:t>
            </a:r>
          </a:p>
          <a:p>
            <a:pPr marL="0" indent="0" algn="just">
              <a:buFont typeface="Arial" pitchFamily="34" charset="0"/>
              <a:buNone/>
            </a:pPr>
            <a:r>
              <a:rPr lang="it-IT" dirty="0" smtClean="0"/>
              <a:t>cercare di collocare i loro profitti oltre i livelli minimi.</a:t>
            </a:r>
          </a:p>
          <a:p>
            <a:pPr marL="0" indent="0" algn="just">
              <a:buFont typeface="Arial" pitchFamily="34" charset="0"/>
              <a:buNone/>
            </a:pPr>
            <a:r>
              <a:rPr lang="it-IT" dirty="0" smtClean="0"/>
              <a:t>In particolare la possibilità di sfruttare le imperfezioni del mercato, con decisioni di medio e lungo termine al fine di</a:t>
            </a:r>
          </a:p>
          <a:p>
            <a:pPr marL="0" indent="0" algn="just">
              <a:buFont typeface="Arial" pitchFamily="34" charset="0"/>
              <a:buNone/>
            </a:pPr>
            <a:r>
              <a:rPr lang="it-IT" dirty="0" smtClean="0"/>
              <a:t>incrementare i propri profitti, è alla base del concetto di </a:t>
            </a:r>
            <a:r>
              <a:rPr lang="it-IT" b="1" dirty="0" smtClean="0"/>
              <a:t>strategia aziendale</a:t>
            </a:r>
            <a:r>
              <a:rPr lang="it-IT" dirty="0" smtClean="0"/>
              <a:t>.</a:t>
            </a:r>
            <a:endParaRPr lang="en-US" dirty="0"/>
          </a:p>
        </p:txBody>
      </p:sp>
      <p:sp>
        <p:nvSpPr>
          <p:cNvPr id="4" name="Segnaposto numero diapositiva 3"/>
          <p:cNvSpPr>
            <a:spLocks noGrp="1"/>
          </p:cNvSpPr>
          <p:nvPr>
            <p:ph type="sldNum" sz="quarter" idx="10"/>
          </p:nvPr>
        </p:nvSpPr>
        <p:spPr/>
        <p:txBody>
          <a:bodyPr/>
          <a:lstStyle/>
          <a:p>
            <a:fld id="{8BF4ABD8-56F3-42F3-B18B-0F98D2EF0829}" type="slidenum">
              <a:rPr lang="en-US" smtClean="0"/>
              <a:pPr/>
              <a:t>9</a:t>
            </a:fld>
            <a:endParaRPr lang="en-US"/>
          </a:p>
        </p:txBody>
      </p:sp>
    </p:spTree>
    <p:extLst>
      <p:ext uri="{BB962C8B-B14F-4D97-AF65-F5344CB8AC3E}">
        <p14:creationId xmlns:p14="http://schemas.microsoft.com/office/powerpoint/2010/main" xmlns="" val="32648481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Diapositiva titolo">
    <p:spTree>
      <p:nvGrpSpPr>
        <p:cNvPr id="1" name=""/>
        <p:cNvGrpSpPr/>
        <p:nvPr/>
      </p:nvGrpSpPr>
      <p:grpSpPr>
        <a:xfrm>
          <a:off x="0" y="0"/>
          <a:ext cx="0" cy="0"/>
          <a:chOff x="0" y="0"/>
          <a:chExt cx="0" cy="0"/>
        </a:xfrm>
      </p:grpSpPr>
      <p:sp>
        <p:nvSpPr>
          <p:cNvPr id="7" name="Rettangolo 6"/>
          <p:cNvSpPr/>
          <p:nvPr userDrawn="1"/>
        </p:nvSpPr>
        <p:spPr>
          <a:xfrm>
            <a:off x="0" y="764704"/>
            <a:ext cx="7812360" cy="1237552"/>
          </a:xfrm>
          <a:prstGeom prst="rect">
            <a:avLst/>
          </a:prstGeom>
          <a:solidFill>
            <a:srgbClr val="800000"/>
          </a:solidFill>
        </p:spPr>
        <p:style>
          <a:lnRef idx="0">
            <a:schemeClr val="accent5"/>
          </a:lnRef>
          <a:fillRef idx="3">
            <a:schemeClr val="accent5"/>
          </a:fillRef>
          <a:effectRef idx="3">
            <a:schemeClr val="accent5"/>
          </a:effectRef>
          <a:fontRef idx="minor">
            <a:schemeClr val="lt1"/>
          </a:fontRef>
        </p:style>
        <p:txBody>
          <a:bodyPr rtlCol="0" anchor="ctr"/>
          <a:lstStyle/>
          <a:p>
            <a:pPr algn="ctr"/>
            <a:r>
              <a:rPr lang="it-IT" sz="3600" b="1" dirty="0" smtClean="0"/>
              <a:t>Economia Applicata all’Ingegneria </a:t>
            </a:r>
            <a:endParaRPr lang="en-US" sz="3600" b="1" dirty="0"/>
          </a:p>
        </p:txBody>
      </p:sp>
      <p:sp>
        <p:nvSpPr>
          <p:cNvPr id="3" name="Sottotitolo 2"/>
          <p:cNvSpPr>
            <a:spLocks noGrp="1"/>
          </p:cNvSpPr>
          <p:nvPr>
            <p:ph type="subTitle" idx="1"/>
          </p:nvPr>
        </p:nvSpPr>
        <p:spPr>
          <a:xfrm>
            <a:off x="1691680" y="2492896"/>
            <a:ext cx="5760640" cy="1440160"/>
          </a:xfrm>
        </p:spPr>
        <p:txBody>
          <a:bodyPr>
            <a:normAutofit/>
          </a:bodyPr>
          <a:lstStyle>
            <a:lvl1pPr marL="0" indent="0" algn="ctr">
              <a:buNone/>
              <a:defRPr sz="2400" b="1">
                <a:solidFill>
                  <a:srgbClr val="800000"/>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dirty="0" smtClean="0"/>
              <a:t>Fare clic per modificare lo stile del sottotitolo dello schema</a:t>
            </a:r>
            <a:endParaRPr lang="en-US" dirty="0"/>
          </a:p>
        </p:txBody>
      </p:sp>
      <p:sp>
        <p:nvSpPr>
          <p:cNvPr id="8" name="Sottotitolo 2"/>
          <p:cNvSpPr txBox="1">
            <a:spLocks/>
          </p:cNvSpPr>
          <p:nvPr userDrawn="1"/>
        </p:nvSpPr>
        <p:spPr>
          <a:xfrm>
            <a:off x="4499992" y="4509120"/>
            <a:ext cx="4392488" cy="2016224"/>
          </a:xfrm>
          <a:prstGeom prst="rect">
            <a:avLst/>
          </a:prstGeom>
        </p:spPr>
        <p:txBody>
          <a:bodyPr vert="horz" lIns="91440" tIns="45720" rIns="91440" bIns="45720" rtlCol="0">
            <a:normAutofit/>
          </a:bodyPr>
          <a:lstStyle>
            <a:lvl1pPr marL="0" indent="0" algn="l" defTabSz="914400" rtl="0" eaLnBrk="1" latinLnBrk="0" hangingPunct="1">
              <a:spcBef>
                <a:spcPct val="20000"/>
              </a:spcBef>
              <a:buFont typeface="Arial" pitchFamily="34" charset="0"/>
              <a:buNone/>
              <a:defRPr sz="2400" b="1" kern="1200">
                <a:solidFill>
                  <a:schemeClr val="bg2">
                    <a:lumMod val="50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r"/>
            <a:r>
              <a:rPr lang="it-IT" sz="1800" b="0" dirty="0" err="1" smtClean="0">
                <a:solidFill>
                  <a:schemeClr val="tx1"/>
                </a:solidFill>
              </a:rPr>
              <a:t>a.a</a:t>
            </a:r>
            <a:r>
              <a:rPr lang="it-IT" sz="1800" b="0" baseline="0" dirty="0" err="1" smtClean="0">
                <a:solidFill>
                  <a:schemeClr val="tx1"/>
                </a:solidFill>
              </a:rPr>
              <a:t>.</a:t>
            </a:r>
            <a:r>
              <a:rPr lang="it-IT" sz="1800" b="0" baseline="0" dirty="0" smtClean="0">
                <a:solidFill>
                  <a:schemeClr val="tx1"/>
                </a:solidFill>
              </a:rPr>
              <a:t> 2014-2015</a:t>
            </a:r>
            <a:endParaRPr lang="it-IT" sz="1800" b="0" dirty="0" smtClean="0">
              <a:solidFill>
                <a:schemeClr val="tx1"/>
              </a:solidFill>
            </a:endParaRPr>
          </a:p>
          <a:p>
            <a:pPr algn="r"/>
            <a:endParaRPr lang="it-IT" sz="1800" b="0" dirty="0" smtClean="0">
              <a:solidFill>
                <a:schemeClr val="tx1"/>
              </a:solidFill>
            </a:endParaRPr>
          </a:p>
          <a:p>
            <a:pPr algn="r"/>
            <a:endParaRPr lang="en-US" sz="1800" b="0" dirty="0">
              <a:solidFill>
                <a:schemeClr val="tx1"/>
              </a:solidFill>
            </a:endParaRPr>
          </a:p>
        </p:txBody>
      </p:sp>
    </p:spTree>
    <p:extLst>
      <p:ext uri="{BB962C8B-B14F-4D97-AF65-F5344CB8AC3E}">
        <p14:creationId xmlns:p14="http://schemas.microsoft.com/office/powerpoint/2010/main" xmlns="" val="4120395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en-US"/>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4" name="Segnaposto data 3"/>
          <p:cNvSpPr>
            <a:spLocks noGrp="1"/>
          </p:cNvSpPr>
          <p:nvPr>
            <p:ph type="dt" sz="half" idx="10"/>
          </p:nvPr>
        </p:nvSpPr>
        <p:spPr/>
        <p:txBody>
          <a:bodyPr/>
          <a:lstStyle/>
          <a:p>
            <a:fld id="{3D8BECBE-30F8-4AF4-8C2A-DAD07E46297E}" type="datetimeFigureOut">
              <a:rPr lang="en-US" smtClean="0"/>
              <a:pPr/>
              <a:t>4/1/2015</a:t>
            </a:fld>
            <a:endParaRPr lang="en-US"/>
          </a:p>
        </p:txBody>
      </p:sp>
      <p:sp>
        <p:nvSpPr>
          <p:cNvPr id="5" name="Segnaposto piè di pagina 4"/>
          <p:cNvSpPr>
            <a:spLocks noGrp="1"/>
          </p:cNvSpPr>
          <p:nvPr>
            <p:ph type="ftr" sz="quarter" idx="11"/>
          </p:nvPr>
        </p:nvSpPr>
        <p:spPr/>
        <p:txBody>
          <a:bodyPr/>
          <a:lstStyle/>
          <a:p>
            <a:endParaRPr lang="en-US"/>
          </a:p>
        </p:txBody>
      </p:sp>
      <p:sp>
        <p:nvSpPr>
          <p:cNvPr id="6" name="Segnaposto numero diapositiva 5"/>
          <p:cNvSpPr>
            <a:spLocks noGrp="1"/>
          </p:cNvSpPr>
          <p:nvPr>
            <p:ph type="sldNum" sz="quarter" idx="12"/>
          </p:nvPr>
        </p:nvSpPr>
        <p:spPr/>
        <p:txBody>
          <a:bodyPr/>
          <a:lstStyle/>
          <a:p>
            <a:fld id="{85A710AE-1C87-42F2-8E2E-90448866EC49}" type="slidenum">
              <a:rPr lang="en-US" smtClean="0"/>
              <a:pPr/>
              <a:t>‹N›</a:t>
            </a:fld>
            <a:endParaRPr lang="en-US"/>
          </a:p>
        </p:txBody>
      </p:sp>
    </p:spTree>
    <p:extLst>
      <p:ext uri="{BB962C8B-B14F-4D97-AF65-F5344CB8AC3E}">
        <p14:creationId xmlns:p14="http://schemas.microsoft.com/office/powerpoint/2010/main" xmlns="" val="13005130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lo stile del titolo</a:t>
            </a:r>
            <a:endParaRPr lang="en-US"/>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4" name="Segnaposto data 3"/>
          <p:cNvSpPr>
            <a:spLocks noGrp="1"/>
          </p:cNvSpPr>
          <p:nvPr>
            <p:ph type="dt" sz="half" idx="10"/>
          </p:nvPr>
        </p:nvSpPr>
        <p:spPr/>
        <p:txBody>
          <a:bodyPr/>
          <a:lstStyle/>
          <a:p>
            <a:fld id="{3D8BECBE-30F8-4AF4-8C2A-DAD07E46297E}" type="datetimeFigureOut">
              <a:rPr lang="en-US" smtClean="0"/>
              <a:pPr/>
              <a:t>4/1/2015</a:t>
            </a:fld>
            <a:endParaRPr lang="en-US"/>
          </a:p>
        </p:txBody>
      </p:sp>
      <p:sp>
        <p:nvSpPr>
          <p:cNvPr id="5" name="Segnaposto piè di pagina 4"/>
          <p:cNvSpPr>
            <a:spLocks noGrp="1"/>
          </p:cNvSpPr>
          <p:nvPr>
            <p:ph type="ftr" sz="quarter" idx="11"/>
          </p:nvPr>
        </p:nvSpPr>
        <p:spPr/>
        <p:txBody>
          <a:bodyPr/>
          <a:lstStyle/>
          <a:p>
            <a:endParaRPr lang="en-US"/>
          </a:p>
        </p:txBody>
      </p:sp>
      <p:sp>
        <p:nvSpPr>
          <p:cNvPr id="6" name="Segnaposto numero diapositiva 5"/>
          <p:cNvSpPr>
            <a:spLocks noGrp="1"/>
          </p:cNvSpPr>
          <p:nvPr>
            <p:ph type="sldNum" sz="quarter" idx="12"/>
          </p:nvPr>
        </p:nvSpPr>
        <p:spPr/>
        <p:txBody>
          <a:bodyPr/>
          <a:lstStyle/>
          <a:p>
            <a:fld id="{85A710AE-1C87-42F2-8E2E-90448866EC49}" type="slidenum">
              <a:rPr lang="en-US" smtClean="0"/>
              <a:pPr/>
              <a:t>‹N›</a:t>
            </a:fld>
            <a:endParaRPr lang="en-US"/>
          </a:p>
        </p:txBody>
      </p:sp>
    </p:spTree>
    <p:extLst>
      <p:ext uri="{BB962C8B-B14F-4D97-AF65-F5344CB8AC3E}">
        <p14:creationId xmlns:p14="http://schemas.microsoft.com/office/powerpoint/2010/main" xmlns="" val="35574817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3" name="Segnaposto contenuto 2"/>
          <p:cNvSpPr>
            <a:spLocks noGrp="1"/>
          </p:cNvSpPr>
          <p:nvPr>
            <p:ph idx="1"/>
          </p:nvPr>
        </p:nvSpPr>
        <p:spPr>
          <a:xfrm>
            <a:off x="251520" y="908720"/>
            <a:ext cx="8640960" cy="5544616"/>
          </a:xfrm>
        </p:spPr>
        <p:txBody>
          <a:bodyPr/>
          <a:lstStyle>
            <a:lvl1pPr marL="269875" indent="-269875" algn="just">
              <a:spcBef>
                <a:spcPts val="1200"/>
              </a:spcBef>
              <a:buClr>
                <a:srgbClr val="800000"/>
              </a:buClr>
              <a:buSzPct val="70000"/>
              <a:buFont typeface="Wingdings" pitchFamily="2" charset="2"/>
              <a:buChar char="q"/>
              <a:defRPr sz="1900"/>
            </a:lvl1pPr>
            <a:lvl2pPr marL="538163" indent="-263525" algn="just">
              <a:spcBef>
                <a:spcPts val="600"/>
              </a:spcBef>
              <a:buClr>
                <a:srgbClr val="800000"/>
              </a:buClr>
              <a:buSzPct val="120000"/>
              <a:buFont typeface="Wingdings" pitchFamily="2" charset="2"/>
              <a:buChar char="§"/>
              <a:defRPr sz="1800"/>
            </a:lvl2pPr>
            <a:lvl3pPr marL="804863" indent="-228600" algn="just">
              <a:spcBef>
                <a:spcPts val="600"/>
              </a:spcBef>
              <a:buClr>
                <a:srgbClr val="800000"/>
              </a:buClr>
              <a:buFont typeface="Calibri" pitchFamily="34" charset="0"/>
              <a:buChar char="−"/>
              <a:defRPr sz="1600"/>
            </a:lvl3pPr>
          </a:lstStyle>
          <a:p>
            <a:pPr lvl="0"/>
            <a:r>
              <a:rPr lang="it-IT" dirty="0" smtClean="0"/>
              <a:t>Fare clic per modificare stili del testo dello schema</a:t>
            </a:r>
          </a:p>
          <a:p>
            <a:pPr lvl="1"/>
            <a:r>
              <a:rPr lang="it-IT" dirty="0" smtClean="0"/>
              <a:t>Secondo livello</a:t>
            </a:r>
          </a:p>
          <a:p>
            <a:pPr lvl="2"/>
            <a:r>
              <a:rPr lang="it-IT" dirty="0" smtClean="0"/>
              <a:t>Terzo livello</a:t>
            </a:r>
          </a:p>
        </p:txBody>
      </p:sp>
      <p:sp>
        <p:nvSpPr>
          <p:cNvPr id="7" name="Segnaposto piè di pagina 4"/>
          <p:cNvSpPr>
            <a:spLocks noGrp="1"/>
          </p:cNvSpPr>
          <p:nvPr>
            <p:ph type="ftr" sz="quarter" idx="11"/>
          </p:nvPr>
        </p:nvSpPr>
        <p:spPr>
          <a:xfrm>
            <a:off x="0" y="6597352"/>
            <a:ext cx="5724128" cy="260648"/>
          </a:xfrm>
        </p:spPr>
        <p:txBody>
          <a:bodyPr/>
          <a:lstStyle>
            <a:lvl1pPr algn="l">
              <a:defRPr/>
            </a:lvl1pPr>
          </a:lstStyle>
          <a:p>
            <a:r>
              <a:rPr lang="it-IT" dirty="0" smtClean="0"/>
              <a:t>Economia  Applicata all’Ingegneria  </a:t>
            </a:r>
            <a:endParaRPr lang="en-US" dirty="0"/>
          </a:p>
        </p:txBody>
      </p:sp>
      <p:sp>
        <p:nvSpPr>
          <p:cNvPr id="8" name="Segnaposto numero diapositiva 5"/>
          <p:cNvSpPr>
            <a:spLocks noGrp="1"/>
          </p:cNvSpPr>
          <p:nvPr>
            <p:ph type="sldNum" sz="quarter" idx="12"/>
          </p:nvPr>
        </p:nvSpPr>
        <p:spPr>
          <a:xfrm>
            <a:off x="7010400" y="6597352"/>
            <a:ext cx="2133600" cy="260648"/>
          </a:xfrm>
        </p:spPr>
        <p:txBody>
          <a:bodyPr/>
          <a:lstStyle/>
          <a:p>
            <a:fld id="{85A710AE-1C87-42F2-8E2E-90448866EC49}" type="slidenum">
              <a:rPr lang="en-US" smtClean="0"/>
              <a:pPr/>
              <a:t>‹N›</a:t>
            </a:fld>
            <a:endParaRPr lang="en-US"/>
          </a:p>
        </p:txBody>
      </p:sp>
      <p:sp>
        <p:nvSpPr>
          <p:cNvPr id="9" name="Rettangolo 8"/>
          <p:cNvSpPr/>
          <p:nvPr userDrawn="1"/>
        </p:nvSpPr>
        <p:spPr>
          <a:xfrm>
            <a:off x="467544" y="224931"/>
            <a:ext cx="8676456" cy="468000"/>
          </a:xfrm>
          <a:prstGeom prst="rect">
            <a:avLst/>
          </a:prstGeom>
          <a:solidFill>
            <a:schemeClr val="bg1">
              <a:lumMod val="95000"/>
            </a:schemeClr>
          </a:solidFill>
        </p:spPr>
        <p:style>
          <a:lnRef idx="0">
            <a:schemeClr val="accent5"/>
          </a:lnRef>
          <a:fillRef idx="3">
            <a:schemeClr val="accent5"/>
          </a:fillRef>
          <a:effectRef idx="3">
            <a:schemeClr val="accent5"/>
          </a:effectRef>
          <a:fontRef idx="minor">
            <a:schemeClr val="lt1"/>
          </a:fontRef>
        </p:style>
        <p:txBody>
          <a:bodyPr rtlCol="0" anchor="ctr"/>
          <a:lstStyle/>
          <a:p>
            <a:pPr algn="ctr"/>
            <a:endParaRPr lang="en-US" sz="2400" dirty="0"/>
          </a:p>
        </p:txBody>
      </p:sp>
      <p:sp>
        <p:nvSpPr>
          <p:cNvPr id="2" name="Titolo 1"/>
          <p:cNvSpPr>
            <a:spLocks noGrp="1"/>
          </p:cNvSpPr>
          <p:nvPr>
            <p:ph type="title"/>
          </p:nvPr>
        </p:nvSpPr>
        <p:spPr>
          <a:xfrm>
            <a:off x="457200" y="224931"/>
            <a:ext cx="8435280" cy="468000"/>
          </a:xfrm>
        </p:spPr>
        <p:txBody>
          <a:bodyPr vert="horz" lIns="91440" tIns="45720" rIns="91440" bIns="45720" rtlCol="0">
            <a:normAutofit/>
          </a:bodyPr>
          <a:lstStyle>
            <a:lvl1pPr algn="r">
              <a:defRPr lang="en-US" sz="2400" b="1">
                <a:solidFill>
                  <a:srgbClr val="800000"/>
                </a:solidFill>
                <a:latin typeface="+mn-lt"/>
                <a:ea typeface="+mn-ea"/>
                <a:cs typeface="+mn-cs"/>
              </a:defRPr>
            </a:lvl1pPr>
          </a:lstStyle>
          <a:p>
            <a:pPr marL="0" lvl="0" indent="0">
              <a:spcBef>
                <a:spcPct val="20000"/>
              </a:spcBef>
              <a:buFont typeface="Arial" pitchFamily="34" charset="0"/>
            </a:pPr>
            <a:r>
              <a:rPr lang="it-IT" dirty="0" smtClean="0"/>
              <a:t>Fare clic per modificare lo stile del titolo</a:t>
            </a:r>
            <a:endParaRPr lang="en-US" dirty="0"/>
          </a:p>
        </p:txBody>
      </p:sp>
    </p:spTree>
    <p:extLst>
      <p:ext uri="{BB962C8B-B14F-4D97-AF65-F5344CB8AC3E}">
        <p14:creationId xmlns:p14="http://schemas.microsoft.com/office/powerpoint/2010/main" xmlns="" val="35071168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lo stile del titolo</a:t>
            </a:r>
            <a:endParaRPr lang="en-US"/>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p>
            <a:fld id="{3D8BECBE-30F8-4AF4-8C2A-DAD07E46297E}" type="datetimeFigureOut">
              <a:rPr lang="en-US" smtClean="0"/>
              <a:pPr/>
              <a:t>4/1/2015</a:t>
            </a:fld>
            <a:endParaRPr lang="en-US"/>
          </a:p>
        </p:txBody>
      </p:sp>
      <p:sp>
        <p:nvSpPr>
          <p:cNvPr id="5" name="Segnaposto piè di pagina 4"/>
          <p:cNvSpPr>
            <a:spLocks noGrp="1"/>
          </p:cNvSpPr>
          <p:nvPr>
            <p:ph type="ftr" sz="quarter" idx="11"/>
          </p:nvPr>
        </p:nvSpPr>
        <p:spPr/>
        <p:txBody>
          <a:bodyPr/>
          <a:lstStyle/>
          <a:p>
            <a:endParaRPr lang="en-US"/>
          </a:p>
        </p:txBody>
      </p:sp>
      <p:sp>
        <p:nvSpPr>
          <p:cNvPr id="6" name="Segnaposto numero diapositiva 5"/>
          <p:cNvSpPr>
            <a:spLocks noGrp="1"/>
          </p:cNvSpPr>
          <p:nvPr>
            <p:ph type="sldNum" sz="quarter" idx="12"/>
          </p:nvPr>
        </p:nvSpPr>
        <p:spPr/>
        <p:txBody>
          <a:bodyPr/>
          <a:lstStyle/>
          <a:p>
            <a:fld id="{85A710AE-1C87-42F2-8E2E-90448866EC49}" type="slidenum">
              <a:rPr lang="en-US" smtClean="0"/>
              <a:pPr/>
              <a:t>‹N›</a:t>
            </a:fld>
            <a:endParaRPr lang="en-US"/>
          </a:p>
        </p:txBody>
      </p:sp>
    </p:spTree>
    <p:extLst>
      <p:ext uri="{BB962C8B-B14F-4D97-AF65-F5344CB8AC3E}">
        <p14:creationId xmlns:p14="http://schemas.microsoft.com/office/powerpoint/2010/main" xmlns="" val="3101640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en-US"/>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5" name="Segnaposto data 4"/>
          <p:cNvSpPr>
            <a:spLocks noGrp="1"/>
          </p:cNvSpPr>
          <p:nvPr>
            <p:ph type="dt" sz="half" idx="10"/>
          </p:nvPr>
        </p:nvSpPr>
        <p:spPr/>
        <p:txBody>
          <a:bodyPr/>
          <a:lstStyle/>
          <a:p>
            <a:fld id="{3D8BECBE-30F8-4AF4-8C2A-DAD07E46297E}" type="datetimeFigureOut">
              <a:rPr lang="en-US" smtClean="0"/>
              <a:pPr/>
              <a:t>4/1/2015</a:t>
            </a:fld>
            <a:endParaRPr lang="en-US"/>
          </a:p>
        </p:txBody>
      </p:sp>
      <p:sp>
        <p:nvSpPr>
          <p:cNvPr id="6" name="Segnaposto piè di pagina 5"/>
          <p:cNvSpPr>
            <a:spLocks noGrp="1"/>
          </p:cNvSpPr>
          <p:nvPr>
            <p:ph type="ftr" sz="quarter" idx="11"/>
          </p:nvPr>
        </p:nvSpPr>
        <p:spPr/>
        <p:txBody>
          <a:bodyPr/>
          <a:lstStyle/>
          <a:p>
            <a:endParaRPr lang="en-US"/>
          </a:p>
        </p:txBody>
      </p:sp>
      <p:sp>
        <p:nvSpPr>
          <p:cNvPr id="7" name="Segnaposto numero diapositiva 6"/>
          <p:cNvSpPr>
            <a:spLocks noGrp="1"/>
          </p:cNvSpPr>
          <p:nvPr>
            <p:ph type="sldNum" sz="quarter" idx="12"/>
          </p:nvPr>
        </p:nvSpPr>
        <p:spPr/>
        <p:txBody>
          <a:bodyPr/>
          <a:lstStyle/>
          <a:p>
            <a:fld id="{85A710AE-1C87-42F2-8E2E-90448866EC49}" type="slidenum">
              <a:rPr lang="en-US" smtClean="0"/>
              <a:pPr/>
              <a:t>‹N›</a:t>
            </a:fld>
            <a:endParaRPr lang="en-US"/>
          </a:p>
        </p:txBody>
      </p:sp>
    </p:spTree>
    <p:extLst>
      <p:ext uri="{BB962C8B-B14F-4D97-AF65-F5344CB8AC3E}">
        <p14:creationId xmlns:p14="http://schemas.microsoft.com/office/powerpoint/2010/main" xmlns="" val="41876636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lo stile del titolo</a:t>
            </a:r>
            <a:endParaRPr lang="en-US"/>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7" name="Segnaposto data 6"/>
          <p:cNvSpPr>
            <a:spLocks noGrp="1"/>
          </p:cNvSpPr>
          <p:nvPr>
            <p:ph type="dt" sz="half" idx="10"/>
          </p:nvPr>
        </p:nvSpPr>
        <p:spPr/>
        <p:txBody>
          <a:bodyPr/>
          <a:lstStyle/>
          <a:p>
            <a:fld id="{3D8BECBE-30F8-4AF4-8C2A-DAD07E46297E}" type="datetimeFigureOut">
              <a:rPr lang="en-US" smtClean="0"/>
              <a:pPr/>
              <a:t>4/1/2015</a:t>
            </a:fld>
            <a:endParaRPr lang="en-US"/>
          </a:p>
        </p:txBody>
      </p:sp>
      <p:sp>
        <p:nvSpPr>
          <p:cNvPr id="8" name="Segnaposto piè di pagina 7"/>
          <p:cNvSpPr>
            <a:spLocks noGrp="1"/>
          </p:cNvSpPr>
          <p:nvPr>
            <p:ph type="ftr" sz="quarter" idx="11"/>
          </p:nvPr>
        </p:nvSpPr>
        <p:spPr/>
        <p:txBody>
          <a:bodyPr/>
          <a:lstStyle/>
          <a:p>
            <a:endParaRPr lang="en-US"/>
          </a:p>
        </p:txBody>
      </p:sp>
      <p:sp>
        <p:nvSpPr>
          <p:cNvPr id="9" name="Segnaposto numero diapositiva 8"/>
          <p:cNvSpPr>
            <a:spLocks noGrp="1"/>
          </p:cNvSpPr>
          <p:nvPr>
            <p:ph type="sldNum" sz="quarter" idx="12"/>
          </p:nvPr>
        </p:nvSpPr>
        <p:spPr/>
        <p:txBody>
          <a:bodyPr/>
          <a:lstStyle/>
          <a:p>
            <a:fld id="{85A710AE-1C87-42F2-8E2E-90448866EC49}" type="slidenum">
              <a:rPr lang="en-US" smtClean="0"/>
              <a:pPr/>
              <a:t>‹N›</a:t>
            </a:fld>
            <a:endParaRPr lang="en-US"/>
          </a:p>
        </p:txBody>
      </p:sp>
    </p:spTree>
    <p:extLst>
      <p:ext uri="{BB962C8B-B14F-4D97-AF65-F5344CB8AC3E}">
        <p14:creationId xmlns:p14="http://schemas.microsoft.com/office/powerpoint/2010/main" xmlns="" val="2252539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en-US"/>
          </a:p>
        </p:txBody>
      </p:sp>
      <p:sp>
        <p:nvSpPr>
          <p:cNvPr id="3" name="Segnaposto data 2"/>
          <p:cNvSpPr>
            <a:spLocks noGrp="1"/>
          </p:cNvSpPr>
          <p:nvPr>
            <p:ph type="dt" sz="half" idx="10"/>
          </p:nvPr>
        </p:nvSpPr>
        <p:spPr/>
        <p:txBody>
          <a:bodyPr/>
          <a:lstStyle/>
          <a:p>
            <a:fld id="{3D8BECBE-30F8-4AF4-8C2A-DAD07E46297E}" type="datetimeFigureOut">
              <a:rPr lang="en-US" smtClean="0"/>
              <a:pPr/>
              <a:t>4/1/2015</a:t>
            </a:fld>
            <a:endParaRPr lang="en-US"/>
          </a:p>
        </p:txBody>
      </p:sp>
      <p:sp>
        <p:nvSpPr>
          <p:cNvPr id="4" name="Segnaposto piè di pagina 3"/>
          <p:cNvSpPr>
            <a:spLocks noGrp="1"/>
          </p:cNvSpPr>
          <p:nvPr>
            <p:ph type="ftr" sz="quarter" idx="11"/>
          </p:nvPr>
        </p:nvSpPr>
        <p:spPr/>
        <p:txBody>
          <a:bodyPr/>
          <a:lstStyle/>
          <a:p>
            <a:endParaRPr lang="en-US"/>
          </a:p>
        </p:txBody>
      </p:sp>
      <p:sp>
        <p:nvSpPr>
          <p:cNvPr id="5" name="Segnaposto numero diapositiva 4"/>
          <p:cNvSpPr>
            <a:spLocks noGrp="1"/>
          </p:cNvSpPr>
          <p:nvPr>
            <p:ph type="sldNum" sz="quarter" idx="12"/>
          </p:nvPr>
        </p:nvSpPr>
        <p:spPr/>
        <p:txBody>
          <a:bodyPr/>
          <a:lstStyle/>
          <a:p>
            <a:fld id="{85A710AE-1C87-42F2-8E2E-90448866EC49}" type="slidenum">
              <a:rPr lang="en-US" smtClean="0"/>
              <a:pPr/>
              <a:t>‹N›</a:t>
            </a:fld>
            <a:endParaRPr lang="en-US"/>
          </a:p>
        </p:txBody>
      </p:sp>
    </p:spTree>
    <p:extLst>
      <p:ext uri="{BB962C8B-B14F-4D97-AF65-F5344CB8AC3E}">
        <p14:creationId xmlns:p14="http://schemas.microsoft.com/office/powerpoint/2010/main" xmlns="" val="6326756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3D8BECBE-30F8-4AF4-8C2A-DAD07E46297E}" type="datetimeFigureOut">
              <a:rPr lang="en-US" smtClean="0"/>
              <a:pPr/>
              <a:t>4/1/2015</a:t>
            </a:fld>
            <a:endParaRPr lang="en-US"/>
          </a:p>
        </p:txBody>
      </p:sp>
      <p:sp>
        <p:nvSpPr>
          <p:cNvPr id="3" name="Segnaposto piè di pagina 2"/>
          <p:cNvSpPr>
            <a:spLocks noGrp="1"/>
          </p:cNvSpPr>
          <p:nvPr>
            <p:ph type="ftr" sz="quarter" idx="11"/>
          </p:nvPr>
        </p:nvSpPr>
        <p:spPr/>
        <p:txBody>
          <a:bodyPr/>
          <a:lstStyle/>
          <a:p>
            <a:endParaRPr lang="en-US"/>
          </a:p>
        </p:txBody>
      </p:sp>
      <p:sp>
        <p:nvSpPr>
          <p:cNvPr id="4" name="Segnaposto numero diapositiva 3"/>
          <p:cNvSpPr>
            <a:spLocks noGrp="1"/>
          </p:cNvSpPr>
          <p:nvPr>
            <p:ph type="sldNum" sz="quarter" idx="12"/>
          </p:nvPr>
        </p:nvSpPr>
        <p:spPr/>
        <p:txBody>
          <a:bodyPr/>
          <a:lstStyle/>
          <a:p>
            <a:fld id="{85A710AE-1C87-42F2-8E2E-90448866EC49}" type="slidenum">
              <a:rPr lang="en-US" smtClean="0"/>
              <a:pPr/>
              <a:t>‹N›</a:t>
            </a:fld>
            <a:endParaRPr lang="en-US"/>
          </a:p>
        </p:txBody>
      </p:sp>
    </p:spTree>
    <p:extLst>
      <p:ext uri="{BB962C8B-B14F-4D97-AF65-F5344CB8AC3E}">
        <p14:creationId xmlns:p14="http://schemas.microsoft.com/office/powerpoint/2010/main" xmlns="" val="12225586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lo stile del titolo</a:t>
            </a:r>
            <a:endParaRPr lang="en-US"/>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3D8BECBE-30F8-4AF4-8C2A-DAD07E46297E}" type="datetimeFigureOut">
              <a:rPr lang="en-US" smtClean="0"/>
              <a:pPr/>
              <a:t>4/1/2015</a:t>
            </a:fld>
            <a:endParaRPr lang="en-US"/>
          </a:p>
        </p:txBody>
      </p:sp>
      <p:sp>
        <p:nvSpPr>
          <p:cNvPr id="6" name="Segnaposto piè di pagina 5"/>
          <p:cNvSpPr>
            <a:spLocks noGrp="1"/>
          </p:cNvSpPr>
          <p:nvPr>
            <p:ph type="ftr" sz="quarter" idx="11"/>
          </p:nvPr>
        </p:nvSpPr>
        <p:spPr/>
        <p:txBody>
          <a:bodyPr/>
          <a:lstStyle/>
          <a:p>
            <a:endParaRPr lang="en-US"/>
          </a:p>
        </p:txBody>
      </p:sp>
      <p:sp>
        <p:nvSpPr>
          <p:cNvPr id="7" name="Segnaposto numero diapositiva 6"/>
          <p:cNvSpPr>
            <a:spLocks noGrp="1"/>
          </p:cNvSpPr>
          <p:nvPr>
            <p:ph type="sldNum" sz="quarter" idx="12"/>
          </p:nvPr>
        </p:nvSpPr>
        <p:spPr/>
        <p:txBody>
          <a:bodyPr/>
          <a:lstStyle/>
          <a:p>
            <a:fld id="{85A710AE-1C87-42F2-8E2E-90448866EC49}" type="slidenum">
              <a:rPr lang="en-US" smtClean="0"/>
              <a:pPr/>
              <a:t>‹N›</a:t>
            </a:fld>
            <a:endParaRPr lang="en-US"/>
          </a:p>
        </p:txBody>
      </p:sp>
    </p:spTree>
    <p:extLst>
      <p:ext uri="{BB962C8B-B14F-4D97-AF65-F5344CB8AC3E}">
        <p14:creationId xmlns:p14="http://schemas.microsoft.com/office/powerpoint/2010/main" xmlns="" val="29998288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lo stile del titolo</a:t>
            </a:r>
            <a:endParaRPr lang="en-US"/>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3D8BECBE-30F8-4AF4-8C2A-DAD07E46297E}" type="datetimeFigureOut">
              <a:rPr lang="en-US" smtClean="0"/>
              <a:pPr/>
              <a:t>4/1/2015</a:t>
            </a:fld>
            <a:endParaRPr lang="en-US"/>
          </a:p>
        </p:txBody>
      </p:sp>
      <p:sp>
        <p:nvSpPr>
          <p:cNvPr id="6" name="Segnaposto piè di pagina 5"/>
          <p:cNvSpPr>
            <a:spLocks noGrp="1"/>
          </p:cNvSpPr>
          <p:nvPr>
            <p:ph type="ftr" sz="quarter" idx="11"/>
          </p:nvPr>
        </p:nvSpPr>
        <p:spPr/>
        <p:txBody>
          <a:bodyPr/>
          <a:lstStyle/>
          <a:p>
            <a:endParaRPr lang="en-US"/>
          </a:p>
        </p:txBody>
      </p:sp>
      <p:sp>
        <p:nvSpPr>
          <p:cNvPr id="7" name="Segnaposto numero diapositiva 6"/>
          <p:cNvSpPr>
            <a:spLocks noGrp="1"/>
          </p:cNvSpPr>
          <p:nvPr>
            <p:ph type="sldNum" sz="quarter" idx="12"/>
          </p:nvPr>
        </p:nvSpPr>
        <p:spPr/>
        <p:txBody>
          <a:bodyPr/>
          <a:lstStyle/>
          <a:p>
            <a:fld id="{85A710AE-1C87-42F2-8E2E-90448866EC49}" type="slidenum">
              <a:rPr lang="en-US" smtClean="0"/>
              <a:pPr/>
              <a:t>‹N›</a:t>
            </a:fld>
            <a:endParaRPr lang="en-US"/>
          </a:p>
        </p:txBody>
      </p:sp>
    </p:spTree>
    <p:extLst>
      <p:ext uri="{BB962C8B-B14F-4D97-AF65-F5344CB8AC3E}">
        <p14:creationId xmlns:p14="http://schemas.microsoft.com/office/powerpoint/2010/main" xmlns="" val="33994806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smtClean="0"/>
              <a:t>Fare clic per modificare lo stile del titolo</a:t>
            </a:r>
            <a:endParaRPr lang="en-US"/>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D8BECBE-30F8-4AF4-8C2A-DAD07E46297E}" type="datetimeFigureOut">
              <a:rPr lang="en-US" smtClean="0"/>
              <a:pPr/>
              <a:t>4/1/2015</a:t>
            </a:fld>
            <a:endParaRPr lang="en-US"/>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5A710AE-1C87-42F2-8E2E-90448866EC49}" type="slidenum">
              <a:rPr lang="en-US" smtClean="0"/>
              <a:pPr/>
              <a:t>‹N›</a:t>
            </a:fld>
            <a:endParaRPr lang="en-US"/>
          </a:p>
        </p:txBody>
      </p:sp>
    </p:spTree>
    <p:extLst>
      <p:ext uri="{BB962C8B-B14F-4D97-AF65-F5344CB8AC3E}">
        <p14:creationId xmlns:p14="http://schemas.microsoft.com/office/powerpoint/2010/main" xmlns="" val="3854576659"/>
      </p:ext>
    </p:extLst>
  </p:cSld>
  <p:clrMap bg1="lt1" tx1="dk1" bg2="lt2" tx2="dk2" accent1="accent1" accent2="accent2" accent3="accent3" accent4="accent4" accent5="accent5" accent6="accent6" hlink="hlink" folHlink="folHlink"/>
  <p:sldLayoutIdLst>
    <p:sldLayoutId id="2147483985" r:id="rId1"/>
    <p:sldLayoutId id="2147483986" r:id="rId2"/>
    <p:sldLayoutId id="2147483987" r:id="rId3"/>
    <p:sldLayoutId id="2147483988" r:id="rId4"/>
    <p:sldLayoutId id="2147483989" r:id="rId5"/>
    <p:sldLayoutId id="2147483990" r:id="rId6"/>
    <p:sldLayoutId id="2147483991" r:id="rId7"/>
    <p:sldLayoutId id="2147483992" r:id="rId8"/>
    <p:sldLayoutId id="2147483993" r:id="rId9"/>
    <p:sldLayoutId id="2147483994" r:id="rId10"/>
    <p:sldLayoutId id="2147483995"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png"/></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ottotitolo 2"/>
          <p:cNvSpPr>
            <a:spLocks noGrp="1"/>
          </p:cNvSpPr>
          <p:nvPr>
            <p:ph type="subTitle" idx="1"/>
          </p:nvPr>
        </p:nvSpPr>
        <p:spPr/>
        <p:txBody>
          <a:bodyPr>
            <a:normAutofit fontScale="92500" lnSpcReduction="10000"/>
          </a:bodyPr>
          <a:lstStyle/>
          <a:p>
            <a:r>
              <a:rPr lang="it-IT" i="1" dirty="0" smtClean="0"/>
              <a:t>Microeconomia</a:t>
            </a:r>
          </a:p>
          <a:p>
            <a:pPr marL="285750" indent="-285750" algn="l">
              <a:buFont typeface="Wingdings" pitchFamily="2" charset="2"/>
              <a:buChar char="§"/>
            </a:pPr>
            <a:r>
              <a:rPr lang="it-IT" sz="1600" dirty="0" smtClean="0"/>
              <a:t>Introduzione</a:t>
            </a:r>
          </a:p>
          <a:p>
            <a:pPr marL="285750" indent="-285750" algn="l">
              <a:buFont typeface="Wingdings" pitchFamily="2" charset="2"/>
              <a:buChar char="§"/>
            </a:pPr>
            <a:r>
              <a:rPr lang="it-IT" sz="1600" dirty="0" smtClean="0"/>
              <a:t>Teoria del consumatore</a:t>
            </a:r>
          </a:p>
          <a:p>
            <a:pPr marL="285750" indent="-285750" algn="l">
              <a:buFont typeface="Wingdings" pitchFamily="2" charset="2"/>
              <a:buChar char="§"/>
            </a:pPr>
            <a:r>
              <a:rPr lang="it-IT" sz="1600" dirty="0" smtClean="0"/>
              <a:t>Impresa e produzione</a:t>
            </a:r>
          </a:p>
          <a:p>
            <a:pPr marL="285750" indent="-285750" algn="l">
              <a:buFont typeface="Wingdings" pitchFamily="2" charset="2"/>
              <a:buChar char="§"/>
            </a:pPr>
            <a:r>
              <a:rPr lang="it-IT" sz="1600" dirty="0" smtClean="0"/>
              <a:t>Teoria dei mercati</a:t>
            </a:r>
          </a:p>
          <a:p>
            <a:pPr marL="285750" indent="-285750" algn="l">
              <a:buFont typeface="Wingdings" pitchFamily="2" charset="2"/>
              <a:buChar char="§"/>
            </a:pPr>
            <a:endParaRPr lang="it-IT" sz="1600" dirty="0" smtClean="0"/>
          </a:p>
          <a:p>
            <a:endParaRPr lang="en-US" dirty="0"/>
          </a:p>
        </p:txBody>
      </p:sp>
      <p:sp>
        <p:nvSpPr>
          <p:cNvPr id="3" name="Rettangolo arrotondato 2"/>
          <p:cNvSpPr/>
          <p:nvPr/>
        </p:nvSpPr>
        <p:spPr>
          <a:xfrm>
            <a:off x="1987291" y="3596463"/>
            <a:ext cx="3564000" cy="252000"/>
          </a:xfrm>
          <a:prstGeom prst="roundRect">
            <a:avLst/>
          </a:prstGeom>
          <a:noFill/>
          <a:ln>
            <a:solidFill>
              <a:srgbClr val="800000"/>
            </a:solidFill>
          </a:ln>
        </p:spPr>
        <p:style>
          <a:lnRef idx="1">
            <a:schemeClr val="accent5"/>
          </a:lnRef>
          <a:fillRef idx="2">
            <a:schemeClr val="accent5"/>
          </a:fillRef>
          <a:effectRef idx="1">
            <a:schemeClr val="accent5"/>
          </a:effectRef>
          <a:fontRef idx="minor">
            <a:schemeClr val="dk1"/>
          </a:fontRef>
        </p:style>
        <p:txBody>
          <a:bodyPr rtlCol="0" anchor="ctr"/>
          <a:lstStyle/>
          <a:p>
            <a:endParaRPr lang="it-IT" sz="1600" i="1" dirty="0"/>
          </a:p>
        </p:txBody>
      </p:sp>
    </p:spTree>
    <p:extLst>
      <p:ext uri="{BB962C8B-B14F-4D97-AF65-F5344CB8AC3E}">
        <p14:creationId xmlns:p14="http://schemas.microsoft.com/office/powerpoint/2010/main" xmlns="" val="332340073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p:txBody>
          <a:bodyPr>
            <a:noAutofit/>
          </a:bodyPr>
          <a:lstStyle/>
          <a:p>
            <a:r>
              <a:rPr lang="it-IT" sz="1400" b="1" dirty="0"/>
              <a:t>E</a:t>
            </a:r>
            <a:r>
              <a:rPr lang="it-IT" sz="1400" b="1" dirty="0" smtClean="0"/>
              <a:t>conomie </a:t>
            </a:r>
            <a:r>
              <a:rPr lang="it-IT" sz="1400" b="1" dirty="0"/>
              <a:t>di </a:t>
            </a:r>
            <a:r>
              <a:rPr lang="it-IT" sz="1400" b="1" dirty="0" smtClean="0"/>
              <a:t>scala</a:t>
            </a:r>
            <a:r>
              <a:rPr lang="it-IT" sz="1400" dirty="0" smtClean="0"/>
              <a:t>: al </a:t>
            </a:r>
            <a:r>
              <a:rPr lang="it-IT" sz="1400" dirty="0"/>
              <a:t>crescere della dimensione dell’impresa, i costi unitari </a:t>
            </a:r>
            <a:r>
              <a:rPr lang="it-IT" sz="1400" dirty="0" smtClean="0"/>
              <a:t>diminuiscono. Nel </a:t>
            </a:r>
            <a:r>
              <a:rPr lang="it-IT" sz="1400" dirty="0"/>
              <a:t>lungo periodo, quando ci sono economie di scala, l’equilibrio del mercato concorrenziale è instabile. </a:t>
            </a:r>
          </a:p>
          <a:p>
            <a:pPr lvl="1"/>
            <a:r>
              <a:rPr lang="it-IT" sz="1400" dirty="0"/>
              <a:t>La singola impresa ha interesse a crescere di dimensione, abbassando così i costi unitari e conseguendo perciò extraprofitti. </a:t>
            </a:r>
          </a:p>
          <a:p>
            <a:pPr lvl="1"/>
            <a:r>
              <a:rPr lang="it-IT" sz="1400" dirty="0"/>
              <a:t>Le altre imprese dovranno imitarla. L’offerta aumenta, il prezzo scende fino a che gli extraprofitti si annullano. Nel nuovo equilibrio ci sono meno imprese più grandi. </a:t>
            </a:r>
          </a:p>
          <a:p>
            <a:r>
              <a:rPr lang="it-IT" sz="1400" dirty="0"/>
              <a:t> Fino a quando </a:t>
            </a:r>
            <a:r>
              <a:rPr lang="it-IT" sz="1400"/>
              <a:t>continua </a:t>
            </a:r>
            <a:r>
              <a:rPr lang="it-IT" sz="1400" smtClean="0"/>
              <a:t>tale processo</a:t>
            </a:r>
            <a:r>
              <a:rPr lang="it-IT" sz="1400" dirty="0" smtClean="0"/>
              <a:t>?</a:t>
            </a:r>
          </a:p>
          <a:p>
            <a:endParaRPr lang="it-IT" sz="1400" dirty="0"/>
          </a:p>
          <a:p>
            <a:endParaRPr lang="it-IT" sz="1400" dirty="0" smtClean="0"/>
          </a:p>
          <a:p>
            <a:endParaRPr lang="it-IT" sz="1400" dirty="0"/>
          </a:p>
          <a:p>
            <a:endParaRPr lang="it-IT" sz="1400" dirty="0" smtClean="0"/>
          </a:p>
          <a:p>
            <a:endParaRPr lang="it-IT" sz="1400" dirty="0"/>
          </a:p>
          <a:p>
            <a:endParaRPr lang="it-IT" sz="1400" dirty="0" smtClean="0"/>
          </a:p>
          <a:p>
            <a:endParaRPr lang="it-IT" sz="1400" dirty="0" smtClean="0"/>
          </a:p>
          <a:p>
            <a:endParaRPr lang="it-IT" sz="1400" dirty="0"/>
          </a:p>
          <a:p>
            <a:endParaRPr lang="it-IT" sz="1400" dirty="0" smtClean="0"/>
          </a:p>
          <a:p>
            <a:pPr marL="0" indent="0">
              <a:buNone/>
            </a:pPr>
            <a:r>
              <a:rPr lang="it-IT" sz="1400" dirty="0" smtClean="0"/>
              <a:t>   </a:t>
            </a:r>
            <a:endParaRPr lang="it-IT" sz="1400" dirty="0"/>
          </a:p>
        </p:txBody>
      </p:sp>
      <p:sp>
        <p:nvSpPr>
          <p:cNvPr id="3" name="Titolo 2"/>
          <p:cNvSpPr>
            <a:spLocks noGrp="1"/>
          </p:cNvSpPr>
          <p:nvPr>
            <p:ph type="title"/>
          </p:nvPr>
        </p:nvSpPr>
        <p:spPr/>
        <p:txBody>
          <a:bodyPr/>
          <a:lstStyle/>
          <a:p>
            <a:r>
              <a:rPr lang="it-IT" dirty="0" smtClean="0"/>
              <a:t>Economie e Diseconomie di scala</a:t>
            </a:r>
            <a:endParaRPr lang="en-US" dirty="0"/>
          </a:p>
        </p:txBody>
      </p:sp>
      <p:sp>
        <p:nvSpPr>
          <p:cNvPr id="5" name="Rettangolo 4"/>
          <p:cNvSpPr/>
          <p:nvPr/>
        </p:nvSpPr>
        <p:spPr>
          <a:xfrm>
            <a:off x="261053" y="2894022"/>
            <a:ext cx="5111047" cy="3568953"/>
          </a:xfrm>
          <a:prstGeom prst="rect">
            <a:avLst/>
          </a:prstGeom>
        </p:spPr>
        <p:txBody>
          <a:bodyPr vert="horz" lIns="91440" tIns="45720" rIns="91440" bIns="45720" rtlCol="0">
            <a:noAutofit/>
          </a:bodyPr>
          <a:lstStyle/>
          <a:p>
            <a:pPr marL="269875" indent="-269875" algn="just">
              <a:spcBef>
                <a:spcPts val="1200"/>
              </a:spcBef>
              <a:buClr>
                <a:srgbClr val="800000"/>
              </a:buClr>
              <a:buSzPct val="70000"/>
              <a:buFont typeface="Wingdings" pitchFamily="2" charset="2"/>
              <a:buChar char="q"/>
            </a:pPr>
            <a:r>
              <a:rPr lang="it-IT" sz="1400" b="1" dirty="0"/>
              <a:t>Diseconomie di scala</a:t>
            </a:r>
            <a:r>
              <a:rPr lang="it-IT" sz="1400" dirty="0"/>
              <a:t>: meccanismi che tendono a far crescere il costo unitario e che dunque contrastano la diminuzione del costo unitario</a:t>
            </a:r>
          </a:p>
          <a:p>
            <a:pPr marL="269875" indent="-269875" algn="just">
              <a:spcBef>
                <a:spcPts val="1200"/>
              </a:spcBef>
              <a:buClr>
                <a:srgbClr val="800000"/>
              </a:buClr>
              <a:buSzPct val="70000"/>
              <a:buFont typeface="Wingdings" pitchFamily="2" charset="2"/>
              <a:buChar char="q"/>
            </a:pPr>
            <a:r>
              <a:rPr lang="it-IT" sz="1400" b="1" dirty="0"/>
              <a:t>Le imprese hanno convenienza a crescere di dimensione fino a quando l’effetto delle diseconomie di scala compensa quello delle economie di scala. </a:t>
            </a:r>
          </a:p>
          <a:p>
            <a:pPr marL="269875" indent="-269875" algn="just">
              <a:spcBef>
                <a:spcPts val="1200"/>
              </a:spcBef>
              <a:buClr>
                <a:srgbClr val="800000"/>
              </a:buClr>
              <a:buSzPct val="70000"/>
              <a:buFont typeface="Wingdings" pitchFamily="2" charset="2"/>
              <a:buChar char="q"/>
            </a:pPr>
            <a:r>
              <a:rPr lang="it-IT" sz="1400" b="1" dirty="0"/>
              <a:t>Scala minima efficiente</a:t>
            </a:r>
            <a:r>
              <a:rPr lang="it-IT" sz="1400" dirty="0"/>
              <a:t>: dimensione dell’impianto che sfrutta al massimo l’effetto delle economie di scala</a:t>
            </a:r>
          </a:p>
          <a:p>
            <a:pPr marL="269875" indent="-269875" algn="just">
              <a:spcBef>
                <a:spcPts val="1200"/>
              </a:spcBef>
              <a:buClr>
                <a:srgbClr val="800000"/>
              </a:buClr>
              <a:buSzPct val="70000"/>
              <a:buFont typeface="Wingdings" pitchFamily="2" charset="2"/>
              <a:buChar char="q"/>
            </a:pPr>
            <a:r>
              <a:rPr lang="it-IT" sz="1400" dirty="0" smtClean="0"/>
              <a:t>Sia </a:t>
            </a:r>
            <a:r>
              <a:rPr lang="it-IT" sz="1400" dirty="0" err="1" smtClean="0"/>
              <a:t>y</a:t>
            </a:r>
            <a:r>
              <a:rPr lang="it-IT" sz="1400" baseline="-25000" dirty="0" err="1" smtClean="0"/>
              <a:t>e</a:t>
            </a:r>
            <a:r>
              <a:rPr lang="it-IT" sz="1400" dirty="0" smtClean="0"/>
              <a:t> la scala minima efficiente cui corrisponde il costo medio </a:t>
            </a:r>
            <a:r>
              <a:rPr lang="it-IT" sz="1400" dirty="0" err="1" smtClean="0"/>
              <a:t>AC</a:t>
            </a:r>
            <a:r>
              <a:rPr lang="it-IT" sz="1400" baseline="30000" dirty="0" err="1" smtClean="0"/>
              <a:t>e</a:t>
            </a:r>
            <a:r>
              <a:rPr lang="it-IT" sz="1400" baseline="30000" dirty="0" smtClean="0"/>
              <a:t> </a:t>
            </a:r>
            <a:r>
              <a:rPr lang="it-IT" sz="1400" dirty="0" smtClean="0"/>
              <a:t> e </a:t>
            </a:r>
            <a:r>
              <a:rPr lang="it-IT" sz="1400" dirty="0" err="1" smtClean="0"/>
              <a:t>y</a:t>
            </a:r>
            <a:r>
              <a:rPr lang="it-IT" sz="1400" baseline="-25000" dirty="0" err="1" smtClean="0"/>
              <a:t>m</a:t>
            </a:r>
            <a:r>
              <a:rPr lang="it-IT" sz="1400" dirty="0" smtClean="0"/>
              <a:t> la quantità </a:t>
            </a:r>
            <a:r>
              <a:rPr lang="it-IT" sz="1400" dirty="0"/>
              <a:t>assorbita dal mercato quando p = </a:t>
            </a:r>
            <a:r>
              <a:rPr lang="it-IT" sz="1400" dirty="0" err="1"/>
              <a:t>AC</a:t>
            </a:r>
            <a:r>
              <a:rPr lang="it-IT" sz="1400" baseline="30000" dirty="0" err="1"/>
              <a:t>e</a:t>
            </a:r>
            <a:r>
              <a:rPr lang="it-IT" sz="1400" dirty="0"/>
              <a:t> </a:t>
            </a:r>
          </a:p>
          <a:p>
            <a:pPr marL="269875" indent="-269875" algn="just">
              <a:spcBef>
                <a:spcPts val="1200"/>
              </a:spcBef>
              <a:buClr>
                <a:srgbClr val="800000"/>
              </a:buClr>
              <a:buSzPct val="70000"/>
              <a:buFont typeface="Wingdings" pitchFamily="2" charset="2"/>
              <a:buChar char="q"/>
            </a:pPr>
            <a:r>
              <a:rPr lang="it-IT" sz="1400" dirty="0" err="1" smtClean="0"/>
              <a:t>y</a:t>
            </a:r>
            <a:r>
              <a:rPr lang="it-IT" sz="1400" baseline="-25000" dirty="0" err="1" smtClean="0"/>
              <a:t>m</a:t>
            </a:r>
            <a:r>
              <a:rPr lang="it-IT" sz="1400" dirty="0" smtClean="0"/>
              <a:t>/</a:t>
            </a:r>
            <a:r>
              <a:rPr lang="it-IT" sz="1400" dirty="0" err="1" smtClean="0"/>
              <a:t>y</a:t>
            </a:r>
            <a:r>
              <a:rPr lang="it-IT" sz="1400" baseline="-25000" dirty="0" err="1" smtClean="0"/>
              <a:t>e</a:t>
            </a:r>
            <a:r>
              <a:rPr lang="it-IT" sz="1400" dirty="0" smtClean="0"/>
              <a:t> = numero </a:t>
            </a:r>
            <a:r>
              <a:rPr lang="it-IT" sz="1400" dirty="0"/>
              <a:t>massimo delle imprese destinate a rimanere nel mercato quando il processo di crescita dimensionale si </a:t>
            </a:r>
            <a:r>
              <a:rPr lang="it-IT" sz="1400" dirty="0" smtClean="0"/>
              <a:t>arresta</a:t>
            </a:r>
            <a:endParaRPr lang="it-IT" sz="1400" dirty="0"/>
          </a:p>
        </p:txBody>
      </p:sp>
      <p:pic>
        <p:nvPicPr>
          <p:cNvPr id="5123" name="Picture 3"/>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5461000" y="3033723"/>
            <a:ext cx="3484793" cy="364385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398250830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xmlns="" Requires="a14">
          <p:sp>
            <p:nvSpPr>
              <p:cNvPr id="2" name="Segnaposto contenuto 1"/>
              <p:cNvSpPr>
                <a:spLocks noGrp="1"/>
              </p:cNvSpPr>
              <p:nvPr>
                <p:ph idx="1"/>
              </p:nvPr>
            </p:nvSpPr>
            <p:spPr/>
            <p:txBody>
              <a:bodyPr>
                <a:normAutofit/>
              </a:bodyPr>
              <a:lstStyle/>
              <a:p>
                <a:r>
                  <a:rPr lang="it-IT" dirty="0" smtClean="0"/>
                  <a:t>y</a:t>
                </a:r>
                <a:r>
                  <a:rPr lang="it-IT" baseline="-25000" dirty="0" err="1" smtClean="0"/>
                  <a:t>m</a:t>
                </a:r>
                <a:r>
                  <a:rPr lang="it-IT" baseline="-25000" dirty="0" smtClean="0"/>
                  <a:t/>
                </a:r>
                <a:r>
                  <a:rPr lang="it-IT" dirty="0"/>
                  <a:t>/ </a:t>
                </a:r>
                <a:r>
                  <a:rPr lang="it-IT" dirty="0" err="1" smtClean="0"/>
                  <a:t>y</a:t>
                </a:r>
                <a:r>
                  <a:rPr lang="it-IT" baseline="-25000" dirty="0" err="1" smtClean="0"/>
                  <a:t>e</a:t>
                </a:r>
                <a:r>
                  <a:rPr lang="it-IT" baseline="-25000" dirty="0" smtClean="0"/>
                  <a:t/>
                </a:r>
                <a:r>
                  <a:rPr lang="it-IT" dirty="0"/>
                  <a:t>&lt;</a:t>
                </a:r>
                <a:r>
                  <a:rPr lang="it-IT" dirty="0" smtClean="0"/>
                  <a:t>1 </a:t>
                </a:r>
              </a:p>
              <a:p>
                <a:r>
                  <a:rPr lang="it-IT" dirty="0" smtClean="0"/>
                  <a:t>L’impresa monopolista fronteggia l’intera </a:t>
                </a:r>
                <a:r>
                  <a:rPr lang="it-IT" dirty="0"/>
                  <a:t>curva di domanda del </a:t>
                </a:r>
                <a:r>
                  <a:rPr lang="it-IT" dirty="0" smtClean="0"/>
                  <a:t>mercato e può </a:t>
                </a:r>
                <a:r>
                  <a:rPr lang="it-IT" dirty="0"/>
                  <a:t>decidere qualsiasi coppia di quantità e prezzo, purché, appunto, sulla curva di </a:t>
                </a:r>
                <a:r>
                  <a:rPr lang="it-IT" dirty="0" smtClean="0"/>
                  <a:t>domanda. </a:t>
                </a:r>
              </a:p>
              <a:p>
                <a:r>
                  <a:rPr lang="it-IT" dirty="0" smtClean="0"/>
                  <a:t>Tuttavia, quanto </a:t>
                </a:r>
                <a:r>
                  <a:rPr lang="it-IT" dirty="0"/>
                  <a:t>maggiore è la quantità, tanto minore deve essere il </a:t>
                </a:r>
                <a:r>
                  <a:rPr lang="it-IT" dirty="0" smtClean="0"/>
                  <a:t>prezzo. </a:t>
                </a:r>
              </a:p>
              <a:p>
                <a:r>
                  <a:rPr lang="it-IT" dirty="0" smtClean="0"/>
                  <a:t>Quale combinazione prezzo-quantità sceglierà l’impresa?</a:t>
                </a:r>
              </a:p>
              <a:p>
                <a:r>
                  <a:rPr lang="it-IT" dirty="0" smtClean="0"/>
                  <a:t>L’impresa sceglierà </a:t>
                </a:r>
                <a:r>
                  <a:rPr lang="it-IT" dirty="0"/>
                  <a:t>la quantità y (e di conseguenza il prezzo p) che rende massimo il suo </a:t>
                </a:r>
                <a:r>
                  <a:rPr lang="it-IT" dirty="0" smtClean="0"/>
                  <a:t>profitto</a:t>
                </a:r>
                <a:r>
                  <a:rPr lang="it-IT" dirty="0"/>
                  <a:t>:</a:t>
                </a:r>
                <a:endParaRPr lang="it-IT" dirty="0" smtClean="0"/>
              </a:p>
              <a:p>
                <a:pPr marL="0" indent="0" algn="ctr">
                  <a:buNone/>
                </a:pPr>
                <a:r>
                  <a:rPr lang="it-IT" dirty="0" smtClean="0"/>
                  <a:t>MR = MC</a:t>
                </a:r>
              </a:p>
              <a:p>
                <a:r>
                  <a:rPr lang="it-IT" dirty="0" smtClean="0"/>
                  <a:t>Questa </a:t>
                </a:r>
                <a:r>
                  <a:rPr lang="it-IT" dirty="0"/>
                  <a:t>volta, però, il ricavo marginale non coincide col prezzo. </a:t>
                </a:r>
                <a:r>
                  <a:rPr lang="it-IT" dirty="0" smtClean="0"/>
                  <a:t>Il </a:t>
                </a:r>
                <a:r>
                  <a:rPr lang="it-IT" dirty="0"/>
                  <a:t>ricavo che ottiene da quella unità in più (appunto il ricavo marginale) è dato dal prezzo incassato su quell’ultima unità meno il minor prezzo su tutte le unità precedenti. </a:t>
                </a:r>
              </a:p>
              <a:p>
                <a:pPr marL="0" indent="0" algn="ctr">
                  <a:buNone/>
                </a:pPr>
                <a:r>
                  <a:rPr lang="it-IT" dirty="0" smtClean="0"/>
                  <a:t>MR </a:t>
                </a:r>
                <a:r>
                  <a:rPr lang="it-IT" dirty="0"/>
                  <a:t>= </a:t>
                </a:r>
                <a14:m>
                  <m:oMath xmlns:m="http://schemas.openxmlformats.org/officeDocument/2006/math">
                    <m:f>
                      <m:fPr>
                        <m:ctrlPr>
                          <a:rPr lang="it-IT" i="1">
                            <a:latin typeface="Cambria Math"/>
                          </a:rPr>
                        </m:ctrlPr>
                      </m:fPr>
                      <m:num>
                        <m:r>
                          <a:rPr lang="el-GR" i="1">
                            <a:latin typeface="Cambria Math"/>
                          </a:rPr>
                          <m:t>𝛿</m:t>
                        </m:r>
                        <m:r>
                          <a:rPr lang="it-IT" i="1">
                            <a:latin typeface="Cambria Math"/>
                          </a:rPr>
                          <m:t>𝑅</m:t>
                        </m:r>
                        <m:r>
                          <a:rPr lang="it-IT" i="1" baseline="-25000">
                            <a:latin typeface="Cambria Math"/>
                          </a:rPr>
                          <m:t>𝑡</m:t>
                        </m:r>
                      </m:num>
                      <m:den>
                        <m:r>
                          <a:rPr lang="el-GR" i="1">
                            <a:latin typeface="Cambria Math"/>
                          </a:rPr>
                          <m:t>𝛿</m:t>
                        </m:r>
                        <m:r>
                          <a:rPr lang="it-IT" i="1">
                            <a:latin typeface="Cambria Math"/>
                          </a:rPr>
                          <m:t>𝑞</m:t>
                        </m:r>
                      </m:den>
                    </m:f>
                  </m:oMath>
                </a14:m>
                <a:r>
                  <a:rPr lang="it-IT" dirty="0"/>
                  <a:t/>
                </a:r>
                <a:r>
                  <a:rPr lang="it-IT" dirty="0" smtClean="0"/>
                  <a:t> = p - </a:t>
                </a:r>
                <a14:m>
                  <m:oMath xmlns:m="http://schemas.openxmlformats.org/officeDocument/2006/math">
                    <m:f>
                      <m:fPr>
                        <m:ctrlPr>
                          <a:rPr lang="it-IT" i="1">
                            <a:latin typeface="Cambria Math"/>
                          </a:rPr>
                        </m:ctrlPr>
                      </m:fPr>
                      <m:num>
                        <m:r>
                          <a:rPr lang="el-GR" i="1">
                            <a:latin typeface="Cambria Math"/>
                          </a:rPr>
                          <m:t>𝛿</m:t>
                        </m:r>
                        <m:r>
                          <a:rPr lang="it-IT" b="0" i="1" smtClean="0">
                            <a:latin typeface="Cambria Math"/>
                          </a:rPr>
                          <m:t>𝑝</m:t>
                        </m:r>
                      </m:num>
                      <m:den>
                        <m:r>
                          <a:rPr lang="el-GR" i="1">
                            <a:latin typeface="Cambria Math"/>
                          </a:rPr>
                          <m:t>𝛿</m:t>
                        </m:r>
                        <m:r>
                          <a:rPr lang="it-IT" i="1">
                            <a:latin typeface="Cambria Math"/>
                          </a:rPr>
                          <m:t>𝑞</m:t>
                        </m:r>
                      </m:den>
                    </m:f>
                  </m:oMath>
                </a14:m>
                <a:r>
                  <a:rPr lang="it-IT" dirty="0"/>
                  <a:t/>
                </a:r>
                <a:r>
                  <a:rPr lang="it-IT" dirty="0" smtClean="0"/>
                  <a:t>∙q    (con  </a:t>
                </a:r>
                <a14:m>
                  <m:oMath xmlns:m="http://schemas.openxmlformats.org/officeDocument/2006/math">
                    <m:f>
                      <m:fPr>
                        <m:ctrlPr>
                          <a:rPr lang="it-IT" i="1">
                            <a:latin typeface="Cambria Math"/>
                          </a:rPr>
                        </m:ctrlPr>
                      </m:fPr>
                      <m:num>
                        <m:r>
                          <a:rPr lang="el-GR" i="1">
                            <a:latin typeface="Cambria Math"/>
                          </a:rPr>
                          <m:t>𝛿</m:t>
                        </m:r>
                        <m:r>
                          <a:rPr lang="it-IT" i="1">
                            <a:latin typeface="Cambria Math"/>
                          </a:rPr>
                          <m:t>𝑝</m:t>
                        </m:r>
                      </m:num>
                      <m:den>
                        <m:r>
                          <a:rPr lang="el-GR" i="1">
                            <a:latin typeface="Cambria Math"/>
                          </a:rPr>
                          <m:t>𝛿</m:t>
                        </m:r>
                        <m:r>
                          <a:rPr lang="it-IT" i="1">
                            <a:latin typeface="Cambria Math"/>
                          </a:rPr>
                          <m:t>𝑞</m:t>
                        </m:r>
                      </m:den>
                    </m:f>
                  </m:oMath>
                </a14:m>
                <a:r>
                  <a:rPr lang="it-IT" dirty="0"/>
                  <a:t/>
                </a:r>
                <a:r>
                  <a:rPr lang="it-IT" dirty="0" smtClean="0"/>
                  <a:t>&lt;0)</a:t>
                </a:r>
                <a:endParaRPr lang="it-IT" dirty="0"/>
              </a:p>
              <a:p>
                <a:pPr marL="0" indent="0" algn="ctr">
                  <a:buNone/>
                </a:pPr>
                <a:endParaRPr lang="it-IT" dirty="0"/>
              </a:p>
            </p:txBody>
          </p:sp>
        </mc:Choice>
        <mc:Fallback>
          <p:sp>
            <p:nvSpPr>
              <p:cNvPr id="2" name="Segnaposto contenuto 1"/>
              <p:cNvSpPr>
                <a:spLocks noGrp="1" noRot="1" noChangeAspect="1" noMove="1" noResize="1" noEditPoints="1" noAdjustHandles="1" noChangeArrowheads="1" noChangeShapeType="1" noTextEdit="1"/>
              </p:cNvSpPr>
              <p:nvPr>
                <p:ph idx="1"/>
              </p:nvPr>
            </p:nvSpPr>
            <p:spPr>
              <a:blipFill rotWithShape="1">
                <a:blip r:embed="rId3"/>
                <a:stretch>
                  <a:fillRect t="-549" r="-635"/>
                </a:stretch>
              </a:blipFill>
            </p:spPr>
            <p:txBody>
              <a:bodyPr/>
              <a:lstStyle/>
              <a:p>
                <a:r>
                  <a:rPr lang="en-US">
                    <a:noFill/>
                  </a:rPr>
                  <a:t> </a:t>
                </a:r>
              </a:p>
            </p:txBody>
          </p:sp>
        </mc:Fallback>
      </mc:AlternateContent>
      <p:sp>
        <p:nvSpPr>
          <p:cNvPr id="3" name="Titolo 2"/>
          <p:cNvSpPr>
            <a:spLocks noGrp="1"/>
          </p:cNvSpPr>
          <p:nvPr>
            <p:ph type="title"/>
          </p:nvPr>
        </p:nvSpPr>
        <p:spPr/>
        <p:txBody>
          <a:bodyPr/>
          <a:lstStyle/>
          <a:p>
            <a:r>
              <a:rPr lang="it-IT" dirty="0" smtClean="0"/>
              <a:t>Monopolio</a:t>
            </a:r>
            <a:endParaRPr lang="en-US" dirty="0"/>
          </a:p>
        </p:txBody>
      </p:sp>
      <p:sp>
        <p:nvSpPr>
          <p:cNvPr id="4" name="Rettangolo arrotondato 3"/>
          <p:cNvSpPr/>
          <p:nvPr/>
        </p:nvSpPr>
        <p:spPr>
          <a:xfrm>
            <a:off x="4034291" y="3969061"/>
            <a:ext cx="1052652" cy="352863"/>
          </a:xfrm>
          <a:prstGeom prst="roundRect">
            <a:avLst/>
          </a:prstGeom>
          <a:noFill/>
          <a:ln>
            <a:solidFill>
              <a:srgbClr val="800000"/>
            </a:solidFill>
          </a:ln>
        </p:spPr>
        <p:style>
          <a:lnRef idx="1">
            <a:schemeClr val="accent5"/>
          </a:lnRef>
          <a:fillRef idx="2">
            <a:schemeClr val="accent5"/>
          </a:fillRef>
          <a:effectRef idx="1">
            <a:schemeClr val="accent5"/>
          </a:effectRef>
          <a:fontRef idx="minor">
            <a:schemeClr val="dk1"/>
          </a:fontRef>
        </p:style>
        <p:txBody>
          <a:bodyPr rtlCol="0" anchor="ctr"/>
          <a:lstStyle/>
          <a:p>
            <a:endParaRPr lang="it-IT" sz="1600" i="1" dirty="0"/>
          </a:p>
        </p:txBody>
      </p:sp>
    </p:spTree>
    <p:extLst>
      <p:ext uri="{BB962C8B-B14F-4D97-AF65-F5344CB8AC3E}">
        <p14:creationId xmlns:p14="http://schemas.microsoft.com/office/powerpoint/2010/main" xmlns="" val="380469560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a:xfrm>
            <a:off x="4535424" y="908720"/>
            <a:ext cx="4357056" cy="5470565"/>
          </a:xfrm>
        </p:spPr>
        <p:txBody>
          <a:bodyPr>
            <a:normAutofit fontScale="92500" lnSpcReduction="10000"/>
          </a:bodyPr>
          <a:lstStyle/>
          <a:p>
            <a:r>
              <a:rPr lang="it-IT" dirty="0" smtClean="0"/>
              <a:t>In </a:t>
            </a:r>
            <a:r>
              <a:rPr lang="it-IT" dirty="0"/>
              <a:t>monopolio l'impresa ottiene </a:t>
            </a:r>
            <a:r>
              <a:rPr lang="it-IT" dirty="0" smtClean="0"/>
              <a:t>MR&lt;p</a:t>
            </a:r>
            <a:r>
              <a:rPr lang="it-IT" dirty="0"/>
              <a:t>, poiché per vendere deve ridurre il prezzo sulle altre unità. </a:t>
            </a:r>
            <a:endParaRPr lang="it-IT" dirty="0" smtClean="0"/>
          </a:p>
          <a:p>
            <a:r>
              <a:rPr lang="it-IT" dirty="0" smtClean="0"/>
              <a:t>Visto </a:t>
            </a:r>
            <a:r>
              <a:rPr lang="it-IT" dirty="0"/>
              <a:t>che la domanda esprime il prezzo, MR si situa sotto di </a:t>
            </a:r>
            <a:r>
              <a:rPr lang="it-IT" dirty="0" smtClean="0"/>
              <a:t>essa:</a:t>
            </a:r>
            <a:endParaRPr lang="it-IT" dirty="0"/>
          </a:p>
          <a:p>
            <a:pPr lvl="1"/>
            <a:r>
              <a:rPr lang="it-IT" dirty="0" smtClean="0"/>
              <a:t>per q </a:t>
            </a:r>
            <a:r>
              <a:rPr lang="it-IT" dirty="0"/>
              <a:t>= 0 si ha MR = </a:t>
            </a:r>
            <a:r>
              <a:rPr lang="it-IT" dirty="0" smtClean="0"/>
              <a:t>p</a:t>
            </a:r>
            <a:endParaRPr lang="it-IT" dirty="0"/>
          </a:p>
          <a:p>
            <a:pPr lvl="1"/>
            <a:r>
              <a:rPr lang="it-IT" dirty="0"/>
              <a:t>per q &gt; 0 si ha MR &lt; p, con un divario che aumenta al crescere di q</a:t>
            </a:r>
          </a:p>
          <a:p>
            <a:r>
              <a:rPr lang="it-IT" dirty="0" smtClean="0"/>
              <a:t>La </a:t>
            </a:r>
            <a:r>
              <a:rPr lang="it-IT" dirty="0"/>
              <a:t>quantità prodotta ed offerta </a:t>
            </a:r>
            <a:r>
              <a:rPr lang="it-IT" dirty="0" smtClean="0"/>
              <a:t>(q*) che </a:t>
            </a:r>
            <a:r>
              <a:rPr lang="it-IT" dirty="0"/>
              <a:t>consente di massimizzare il </a:t>
            </a:r>
            <a:r>
              <a:rPr lang="it-IT" dirty="0" smtClean="0"/>
              <a:t>profitto corrisponde all’intersezione </a:t>
            </a:r>
            <a:r>
              <a:rPr lang="it-IT" dirty="0"/>
              <a:t>del </a:t>
            </a:r>
            <a:r>
              <a:rPr lang="it-IT" dirty="0" smtClean="0"/>
              <a:t>MC </a:t>
            </a:r>
            <a:r>
              <a:rPr lang="it-IT" dirty="0"/>
              <a:t>e del </a:t>
            </a:r>
            <a:r>
              <a:rPr lang="it-IT" dirty="0" smtClean="0"/>
              <a:t>MR.</a:t>
            </a:r>
            <a:endParaRPr lang="it-IT" dirty="0"/>
          </a:p>
          <a:p>
            <a:r>
              <a:rPr lang="it-IT" dirty="0" smtClean="0"/>
              <a:t>Il </a:t>
            </a:r>
            <a:r>
              <a:rPr lang="it-IT" dirty="0"/>
              <a:t>prezzo </a:t>
            </a:r>
            <a:r>
              <a:rPr lang="it-IT" dirty="0" smtClean="0"/>
              <a:t>fissato dall’impresa è dato dall’ordinata </a:t>
            </a:r>
            <a:r>
              <a:rPr lang="it-IT" dirty="0"/>
              <a:t>di </a:t>
            </a:r>
            <a:r>
              <a:rPr lang="it-IT" dirty="0" smtClean="0"/>
              <a:t>q* </a:t>
            </a:r>
            <a:r>
              <a:rPr lang="it-IT" dirty="0"/>
              <a:t>sulla curva di </a:t>
            </a:r>
            <a:r>
              <a:rPr lang="it-IT" dirty="0" smtClean="0"/>
              <a:t>domanda (D)</a:t>
            </a:r>
          </a:p>
          <a:p>
            <a:r>
              <a:rPr lang="it-IT" dirty="0" smtClean="0"/>
              <a:t>Il </a:t>
            </a:r>
            <a:r>
              <a:rPr lang="it-IT" dirty="0"/>
              <a:t>surplus del consumatore </a:t>
            </a:r>
            <a:r>
              <a:rPr lang="it-IT" dirty="0" smtClean="0"/>
              <a:t>è </a:t>
            </a:r>
            <a:r>
              <a:rPr lang="it-IT" dirty="0"/>
              <a:t>più piccolo di quello </a:t>
            </a:r>
            <a:r>
              <a:rPr lang="it-IT" dirty="0" smtClean="0"/>
              <a:t>che si </a:t>
            </a:r>
            <a:r>
              <a:rPr lang="it-IT" dirty="0"/>
              <a:t>avrebbe in concorrenza </a:t>
            </a:r>
            <a:r>
              <a:rPr lang="it-IT" dirty="0" smtClean="0"/>
              <a:t>perfetta</a:t>
            </a:r>
          </a:p>
        </p:txBody>
      </p:sp>
      <p:sp>
        <p:nvSpPr>
          <p:cNvPr id="3" name="Titolo 2"/>
          <p:cNvSpPr>
            <a:spLocks noGrp="1"/>
          </p:cNvSpPr>
          <p:nvPr>
            <p:ph type="title"/>
          </p:nvPr>
        </p:nvSpPr>
        <p:spPr/>
        <p:txBody>
          <a:bodyPr/>
          <a:lstStyle/>
          <a:p>
            <a:r>
              <a:rPr lang="it-IT" dirty="0" smtClean="0"/>
              <a:t>La scelta del monopolista</a:t>
            </a:r>
            <a:endParaRPr lang="en-US" dirty="0"/>
          </a:p>
        </p:txBody>
      </p:sp>
      <p:pic>
        <p:nvPicPr>
          <p:cNvPr id="2053" name="Picture 5"/>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213164" y="908609"/>
            <a:ext cx="4428283" cy="464634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5" name="Segnaposto contenuto 1"/>
          <p:cNvSpPr txBox="1">
            <a:spLocks/>
          </p:cNvSpPr>
          <p:nvPr/>
        </p:nvSpPr>
        <p:spPr>
          <a:xfrm>
            <a:off x="251520" y="6180914"/>
            <a:ext cx="8640960" cy="677108"/>
          </a:xfrm>
          <a:prstGeom prst="rect">
            <a:avLst/>
          </a:prstGeom>
        </p:spPr>
        <p:txBody>
          <a:bodyPr vert="horz" lIns="91440" tIns="45720" rIns="91440" bIns="45720" rtlCol="0">
            <a:spAutoFit/>
          </a:bodyPr>
          <a:lstStyle>
            <a:lvl1pPr marL="269875" indent="-269875" algn="just" defTabSz="914400" rtl="0" eaLnBrk="1" latinLnBrk="0" hangingPunct="1">
              <a:spcBef>
                <a:spcPts val="1200"/>
              </a:spcBef>
              <a:buClr>
                <a:srgbClr val="800000"/>
              </a:buClr>
              <a:buSzPct val="70000"/>
              <a:buFont typeface="Wingdings" pitchFamily="2" charset="2"/>
              <a:buChar char="q"/>
              <a:defRPr sz="1900" kern="1200">
                <a:solidFill>
                  <a:schemeClr val="tx1"/>
                </a:solidFill>
                <a:latin typeface="+mn-lt"/>
                <a:ea typeface="+mn-ea"/>
                <a:cs typeface="+mn-cs"/>
              </a:defRPr>
            </a:lvl1pPr>
            <a:lvl2pPr marL="538163" indent="-263525" algn="just" defTabSz="914400" rtl="0" eaLnBrk="1" latinLnBrk="0" hangingPunct="1">
              <a:spcBef>
                <a:spcPts val="600"/>
              </a:spcBef>
              <a:buClr>
                <a:srgbClr val="800000"/>
              </a:buClr>
              <a:buSzPct val="120000"/>
              <a:buFont typeface="Wingdings" pitchFamily="2" charset="2"/>
              <a:buChar char="§"/>
              <a:defRPr sz="1800" kern="1200">
                <a:solidFill>
                  <a:schemeClr val="tx1"/>
                </a:solidFill>
                <a:latin typeface="+mn-lt"/>
                <a:ea typeface="+mn-ea"/>
                <a:cs typeface="+mn-cs"/>
              </a:defRPr>
            </a:lvl2pPr>
            <a:lvl3pPr marL="804863" indent="-228600" algn="just" defTabSz="914400" rtl="0" eaLnBrk="1" latinLnBrk="0" hangingPunct="1">
              <a:spcBef>
                <a:spcPts val="600"/>
              </a:spcBef>
              <a:buClr>
                <a:srgbClr val="800000"/>
              </a:buClr>
              <a:buFont typeface="Calibri" pitchFamily="34" charset="0"/>
              <a:buChar char="−"/>
              <a:defRPr sz="16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spcBef>
                <a:spcPts val="0"/>
              </a:spcBef>
              <a:buNone/>
            </a:pPr>
            <a:r>
              <a:rPr lang="it-IT" dirty="0" smtClean="0"/>
              <a:t>Esistono casi nei quali il monopolista può essere soggetto a fenomeni di concorrenza da parte di altre imprese? </a:t>
            </a:r>
            <a:endParaRPr lang="en-US" dirty="0"/>
          </a:p>
        </p:txBody>
      </p:sp>
    </p:spTree>
    <p:extLst>
      <p:ext uri="{BB962C8B-B14F-4D97-AF65-F5344CB8AC3E}">
        <p14:creationId xmlns:p14="http://schemas.microsoft.com/office/powerpoint/2010/main" xmlns="" val="70681668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p:txBody>
          <a:bodyPr>
            <a:normAutofit/>
          </a:bodyPr>
          <a:lstStyle/>
          <a:p>
            <a:r>
              <a:rPr lang="it-IT" dirty="0"/>
              <a:t>In concorrenza il prezzo è uguale al costo </a:t>
            </a:r>
            <a:r>
              <a:rPr lang="it-IT" dirty="0" smtClean="0"/>
              <a:t>marginale; </a:t>
            </a:r>
            <a:r>
              <a:rPr lang="it-IT" dirty="0"/>
              <a:t>in </a:t>
            </a:r>
            <a:r>
              <a:rPr lang="it-IT" dirty="0" smtClean="0"/>
              <a:t> monopolio è maggiore</a:t>
            </a:r>
            <a:r>
              <a:rPr lang="it-IT" dirty="0"/>
              <a:t>: si ha infatti p &gt; </a:t>
            </a:r>
            <a:r>
              <a:rPr lang="it-IT" dirty="0" smtClean="0"/>
              <a:t>MR = MC</a:t>
            </a:r>
          </a:p>
          <a:p>
            <a:pPr indent="0">
              <a:buNone/>
            </a:pPr>
            <a:r>
              <a:rPr lang="it-IT" dirty="0"/>
              <a:t>Lo scarto tra prezzo e costo marginale viene usato come misura del grado di monopolio. Usiamo per quest’ultimo il simbolo </a:t>
            </a:r>
            <a:r>
              <a:rPr lang="el-GR" dirty="0" smtClean="0"/>
              <a:t>μ</a:t>
            </a:r>
            <a:r>
              <a:rPr lang="it-IT" dirty="0" smtClean="0"/>
              <a:t>; </a:t>
            </a:r>
            <a:r>
              <a:rPr lang="it-IT" dirty="0"/>
              <a:t>abbiamo allora </a:t>
            </a:r>
            <a:r>
              <a:rPr lang="el-GR" dirty="0">
                <a:solidFill>
                  <a:prstClr val="black"/>
                </a:solidFill>
              </a:rPr>
              <a:t>μ</a:t>
            </a:r>
            <a:r>
              <a:rPr lang="it-IT" dirty="0" smtClean="0"/>
              <a:t> </a:t>
            </a:r>
            <a:r>
              <a:rPr lang="it-IT" dirty="0"/>
              <a:t>= (p - </a:t>
            </a:r>
            <a:r>
              <a:rPr lang="it-IT" dirty="0" smtClean="0"/>
              <a:t>MC)/</a:t>
            </a:r>
            <a:r>
              <a:rPr lang="it-IT" dirty="0"/>
              <a:t>p (una percentuale).</a:t>
            </a:r>
          </a:p>
          <a:p>
            <a:r>
              <a:rPr lang="it-IT" dirty="0"/>
              <a:t>In concorrenza gli extraprofitti sono destinati ad annullarsi </a:t>
            </a:r>
            <a:r>
              <a:rPr lang="it-IT" dirty="0" smtClean="0"/>
              <a:t>nel </a:t>
            </a:r>
            <a:r>
              <a:rPr lang="it-IT" dirty="0"/>
              <a:t>lungo periodo (a seguito dell’ingresso nel mercato di altre </a:t>
            </a:r>
            <a:r>
              <a:rPr lang="it-IT" dirty="0" smtClean="0"/>
              <a:t>imprese</a:t>
            </a:r>
            <a:r>
              <a:rPr lang="it-IT" dirty="0"/>
              <a:t>; in monopolio no (perché le barriere impediscono </a:t>
            </a:r>
            <a:r>
              <a:rPr lang="it-IT" dirty="0" smtClean="0"/>
              <a:t>l’ingresso </a:t>
            </a:r>
            <a:r>
              <a:rPr lang="it-IT" dirty="0"/>
              <a:t>delle altre imprese</a:t>
            </a:r>
            <a:r>
              <a:rPr lang="it-IT" dirty="0" smtClean="0"/>
              <a:t>).</a:t>
            </a:r>
          </a:p>
          <a:p>
            <a:pPr indent="0">
              <a:buNone/>
            </a:pPr>
            <a:r>
              <a:rPr lang="it-IT" dirty="0"/>
              <a:t>Una espressione alternativa per definire gli extraprofitti in concorrenza è “quasi-rendite” (temporanee); in monopolio si può parlare, invece, di “rendite” (permanenti).</a:t>
            </a:r>
          </a:p>
          <a:p>
            <a:endParaRPr lang="it-IT" dirty="0"/>
          </a:p>
          <a:p>
            <a:endParaRPr lang="it-IT" dirty="0" smtClean="0"/>
          </a:p>
        </p:txBody>
      </p:sp>
      <p:sp>
        <p:nvSpPr>
          <p:cNvPr id="3" name="Titolo 2"/>
          <p:cNvSpPr>
            <a:spLocks noGrp="1"/>
          </p:cNvSpPr>
          <p:nvPr>
            <p:ph type="title"/>
          </p:nvPr>
        </p:nvSpPr>
        <p:spPr/>
        <p:txBody>
          <a:bodyPr/>
          <a:lstStyle/>
          <a:p>
            <a:r>
              <a:rPr lang="it-IT" dirty="0" smtClean="0"/>
              <a:t>Monopolio e Concorrenza</a:t>
            </a:r>
            <a:endParaRPr lang="en-US" dirty="0"/>
          </a:p>
        </p:txBody>
      </p:sp>
    </p:spTree>
    <p:extLst>
      <p:ext uri="{BB962C8B-B14F-4D97-AF65-F5344CB8AC3E}">
        <p14:creationId xmlns:p14="http://schemas.microsoft.com/office/powerpoint/2010/main" xmlns="" val="66547004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p:txBody>
          <a:bodyPr/>
          <a:lstStyle/>
          <a:p>
            <a:r>
              <a:rPr lang="it-IT" dirty="0" smtClean="0"/>
              <a:t>La concorrenza monopolistica presenta tutte </a:t>
            </a:r>
            <a:r>
              <a:rPr lang="it-IT" dirty="0"/>
              <a:t>le caratteristiche in comune con la concorrenza perfetta tranne una : </a:t>
            </a:r>
            <a:r>
              <a:rPr lang="it-IT" u="sng" dirty="0"/>
              <a:t>il prodotto non è omogeneo ma differenziato</a:t>
            </a:r>
            <a:r>
              <a:rPr lang="it-IT" dirty="0" smtClean="0"/>
              <a:t>.</a:t>
            </a:r>
          </a:p>
          <a:p>
            <a:r>
              <a:rPr lang="it-IT" dirty="0" smtClean="0"/>
              <a:t>L’impresa </a:t>
            </a:r>
            <a:r>
              <a:rPr lang="it-IT" dirty="0"/>
              <a:t>fronteggia una </a:t>
            </a:r>
            <a:r>
              <a:rPr lang="it-IT" dirty="0" smtClean="0"/>
              <a:t>«sua» </a:t>
            </a:r>
            <a:r>
              <a:rPr lang="it-IT" dirty="0"/>
              <a:t>curva di domanda inclinata e perciò può scegliere una combinazione di prezzo e quantità prodotta (appunto come nel monopolio).</a:t>
            </a:r>
          </a:p>
          <a:p>
            <a:r>
              <a:rPr lang="it-IT" dirty="0" smtClean="0"/>
              <a:t>Nel </a:t>
            </a:r>
            <a:r>
              <a:rPr lang="it-IT" dirty="0"/>
              <a:t>breve periodo (numero delle imprese dato) la sua scelta è determinata in modo identico a quella di un’impresa in condizioni di monopolio. </a:t>
            </a:r>
            <a:endParaRPr lang="it-IT" dirty="0" smtClean="0"/>
          </a:p>
          <a:p>
            <a:r>
              <a:rPr lang="it-IT" dirty="0"/>
              <a:t>Nel lungo periodo, come avviene anche in concorrenza perfetta, entrano nuove imprese nel settore attirate dalla presenza di extraprofitti. </a:t>
            </a:r>
            <a:endParaRPr lang="it-IT" dirty="0" smtClean="0"/>
          </a:p>
          <a:p>
            <a:pPr lvl="1"/>
            <a:r>
              <a:rPr lang="it-IT" dirty="0" smtClean="0"/>
              <a:t>Il </a:t>
            </a:r>
            <a:r>
              <a:rPr lang="it-IT" dirty="0"/>
              <a:t>loro ingresso fa ruotare verso il basso la curva di domanda della singola impresa </a:t>
            </a:r>
            <a:r>
              <a:rPr lang="it-IT" dirty="0" smtClean="0"/>
              <a:t>(D</a:t>
            </a:r>
            <a:r>
              <a:rPr lang="it-IT" baseline="-25000" dirty="0" smtClean="0"/>
              <a:t>i</a:t>
            </a:r>
            <a:r>
              <a:rPr lang="it-IT" dirty="0" smtClean="0"/>
              <a:t>) </a:t>
            </a:r>
            <a:r>
              <a:rPr lang="it-IT" dirty="0"/>
              <a:t>rendendola via via più </a:t>
            </a:r>
            <a:r>
              <a:rPr lang="it-IT" dirty="0" smtClean="0"/>
              <a:t>ripida</a:t>
            </a:r>
          </a:p>
          <a:p>
            <a:pPr lvl="1"/>
            <a:r>
              <a:rPr lang="it-IT" dirty="0"/>
              <a:t>Ne consegue che ruota anche la curva del ricavo marginale </a:t>
            </a:r>
            <a:r>
              <a:rPr lang="it-IT" dirty="0" smtClean="0"/>
              <a:t>(</a:t>
            </a:r>
            <a:r>
              <a:rPr lang="it-IT" dirty="0" err="1" smtClean="0"/>
              <a:t>MR</a:t>
            </a:r>
            <a:r>
              <a:rPr lang="it-IT" baseline="-25000" dirty="0" err="1" smtClean="0"/>
              <a:t>i</a:t>
            </a:r>
            <a:r>
              <a:rPr lang="it-IT" dirty="0" smtClean="0"/>
              <a:t>). </a:t>
            </a:r>
            <a:endParaRPr lang="it-IT" dirty="0"/>
          </a:p>
          <a:p>
            <a:r>
              <a:rPr lang="it-IT" dirty="0"/>
              <a:t>Cambia perciò la scelta </a:t>
            </a:r>
            <a:r>
              <a:rPr lang="it-IT" dirty="0" smtClean="0"/>
              <a:t>dell’impresa che </a:t>
            </a:r>
            <a:r>
              <a:rPr lang="it-IT" dirty="0"/>
              <a:t>produce meno. Il processo va avanti finché </a:t>
            </a:r>
            <a:r>
              <a:rPr lang="it-IT" dirty="0" smtClean="0"/>
              <a:t>dura l’ingresso </a:t>
            </a:r>
            <a:r>
              <a:rPr lang="it-IT" dirty="0"/>
              <a:t>di nuove imprese, ossia fino a quando gli extraprofitti non si annullano.</a:t>
            </a:r>
          </a:p>
          <a:p>
            <a:endParaRPr lang="it-IT" dirty="0" smtClean="0"/>
          </a:p>
          <a:p>
            <a:endParaRPr lang="it-IT" dirty="0"/>
          </a:p>
          <a:p>
            <a:endParaRPr lang="it-IT" dirty="0"/>
          </a:p>
          <a:p>
            <a:endParaRPr lang="it-IT" dirty="0"/>
          </a:p>
          <a:p>
            <a:endParaRPr lang="en-US" dirty="0"/>
          </a:p>
        </p:txBody>
      </p:sp>
      <p:sp>
        <p:nvSpPr>
          <p:cNvPr id="3" name="Titolo 2"/>
          <p:cNvSpPr>
            <a:spLocks noGrp="1"/>
          </p:cNvSpPr>
          <p:nvPr>
            <p:ph type="title"/>
          </p:nvPr>
        </p:nvSpPr>
        <p:spPr/>
        <p:txBody>
          <a:bodyPr/>
          <a:lstStyle/>
          <a:p>
            <a:r>
              <a:rPr lang="it-IT" dirty="0" smtClean="0"/>
              <a:t>Concorrenza monopolistica</a:t>
            </a:r>
            <a:endParaRPr lang="en-US" dirty="0"/>
          </a:p>
        </p:txBody>
      </p:sp>
    </p:spTree>
    <p:extLst>
      <p:ext uri="{BB962C8B-B14F-4D97-AF65-F5344CB8AC3E}">
        <p14:creationId xmlns:p14="http://schemas.microsoft.com/office/powerpoint/2010/main" xmlns="" val="401018407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p:txBody>
          <a:bodyPr/>
          <a:lstStyle/>
          <a:p>
            <a:r>
              <a:rPr lang="it-IT" dirty="0"/>
              <a:t>L’oligopolio è </a:t>
            </a:r>
            <a:r>
              <a:rPr lang="it-IT" dirty="0" smtClean="0"/>
              <a:t>una forma </a:t>
            </a:r>
            <a:r>
              <a:rPr lang="it-IT" dirty="0"/>
              <a:t>di mercato in </a:t>
            </a:r>
            <a:r>
              <a:rPr lang="it-IT" dirty="0" smtClean="0"/>
              <a:t>cui:</a:t>
            </a:r>
          </a:p>
          <a:p>
            <a:pPr lvl="1"/>
            <a:r>
              <a:rPr lang="it-IT" dirty="0" smtClean="0"/>
              <a:t>le </a:t>
            </a:r>
            <a:r>
              <a:rPr lang="it-IT" dirty="0"/>
              <a:t>imprese presenti sono poche e </a:t>
            </a:r>
            <a:r>
              <a:rPr lang="it-IT" dirty="0" smtClean="0"/>
              <a:t>grandi</a:t>
            </a:r>
          </a:p>
          <a:p>
            <a:pPr lvl="1"/>
            <a:r>
              <a:rPr lang="it-IT" dirty="0" smtClean="0"/>
              <a:t>Il </a:t>
            </a:r>
            <a:r>
              <a:rPr lang="it-IT" dirty="0"/>
              <a:t>prodotto può essere sia omogeneo che </a:t>
            </a:r>
            <a:r>
              <a:rPr lang="it-IT" dirty="0" smtClean="0"/>
              <a:t>differenziato</a:t>
            </a:r>
          </a:p>
          <a:p>
            <a:pPr lvl="1"/>
            <a:r>
              <a:rPr lang="it-IT" dirty="0" smtClean="0"/>
              <a:t>Le </a:t>
            </a:r>
            <a:r>
              <a:rPr lang="it-IT" dirty="0"/>
              <a:t>barriere all’entrata possono esserci o non </a:t>
            </a:r>
            <a:r>
              <a:rPr lang="it-IT" dirty="0" smtClean="0"/>
              <a:t>esserci </a:t>
            </a:r>
            <a:endParaRPr lang="it-IT" dirty="0"/>
          </a:p>
          <a:p>
            <a:r>
              <a:rPr lang="it-IT" b="1" dirty="0" smtClean="0"/>
              <a:t>Interazione strategica</a:t>
            </a:r>
            <a:r>
              <a:rPr lang="it-IT" dirty="0" smtClean="0"/>
              <a:t>: fenomeno per cui </a:t>
            </a:r>
            <a:r>
              <a:rPr lang="it-IT" dirty="0"/>
              <a:t>i risultati della </a:t>
            </a:r>
            <a:r>
              <a:rPr lang="it-IT" dirty="0" smtClean="0"/>
              <a:t>scelta di un’ impresa dipendono </a:t>
            </a:r>
            <a:r>
              <a:rPr lang="it-IT" dirty="0"/>
              <a:t>dalle scelte delle altre imprese </a:t>
            </a:r>
            <a:r>
              <a:rPr lang="it-IT" dirty="0" smtClean="0"/>
              <a:t>e viceversa</a:t>
            </a:r>
          </a:p>
          <a:p>
            <a:r>
              <a:rPr lang="it-IT" dirty="0" smtClean="0"/>
              <a:t>Possibili scelte strategiche dell’impresa:</a:t>
            </a:r>
          </a:p>
          <a:p>
            <a:pPr lvl="1"/>
            <a:r>
              <a:rPr lang="it-IT" dirty="0" smtClean="0"/>
              <a:t>Cercare di mettersi d’accordo con le altre imprese</a:t>
            </a:r>
          </a:p>
          <a:p>
            <a:pPr lvl="1"/>
            <a:r>
              <a:rPr lang="it-IT" dirty="0"/>
              <a:t>Rinunciare all’accordo e cercare di prevedere le mosse </a:t>
            </a:r>
            <a:r>
              <a:rPr lang="it-IT" dirty="0" smtClean="0"/>
              <a:t>delle altre imprese</a:t>
            </a:r>
          </a:p>
          <a:p>
            <a:pPr lvl="1"/>
            <a:r>
              <a:rPr lang="it-IT" dirty="0"/>
              <a:t>Rinunciare all’accordo e cercare di escludere le altre dal </a:t>
            </a:r>
            <a:r>
              <a:rPr lang="it-IT" dirty="0" smtClean="0"/>
              <a:t>mercato</a:t>
            </a:r>
            <a:endParaRPr lang="en-US" dirty="0"/>
          </a:p>
        </p:txBody>
      </p:sp>
      <p:sp>
        <p:nvSpPr>
          <p:cNvPr id="3" name="Titolo 2"/>
          <p:cNvSpPr>
            <a:spLocks noGrp="1"/>
          </p:cNvSpPr>
          <p:nvPr>
            <p:ph type="title"/>
          </p:nvPr>
        </p:nvSpPr>
        <p:spPr/>
        <p:txBody>
          <a:bodyPr/>
          <a:lstStyle/>
          <a:p>
            <a:r>
              <a:rPr lang="it-IT" dirty="0" smtClean="0"/>
              <a:t>Oligopolio</a:t>
            </a:r>
            <a:endParaRPr lang="en-US" dirty="0"/>
          </a:p>
        </p:txBody>
      </p:sp>
      <p:sp>
        <p:nvSpPr>
          <p:cNvPr id="5" name="Freccia in giù 4"/>
          <p:cNvSpPr/>
          <p:nvPr/>
        </p:nvSpPr>
        <p:spPr>
          <a:xfrm>
            <a:off x="4247804" y="4646326"/>
            <a:ext cx="648393" cy="365968"/>
          </a:xfrm>
          <a:prstGeom prst="downArrow">
            <a:avLst/>
          </a:prstGeom>
          <a:solidFill>
            <a:schemeClr val="bg1"/>
          </a:solidFill>
          <a:ln w="9525">
            <a:solidFill>
              <a:srgbClr val="800000"/>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ttangolo arrotondato 5"/>
          <p:cNvSpPr/>
          <p:nvPr/>
        </p:nvSpPr>
        <p:spPr>
          <a:xfrm>
            <a:off x="2943435" y="5198415"/>
            <a:ext cx="3257130" cy="450031"/>
          </a:xfrm>
          <a:prstGeom prst="roundRect">
            <a:avLst/>
          </a:prstGeom>
          <a:solidFill>
            <a:schemeClr val="bg1"/>
          </a:solidFill>
          <a:ln>
            <a:solidFill>
              <a:srgbClr val="800000"/>
            </a:solidFill>
          </a:ln>
        </p:spPr>
        <p:style>
          <a:lnRef idx="1">
            <a:schemeClr val="accent5"/>
          </a:lnRef>
          <a:fillRef idx="2">
            <a:schemeClr val="accent5"/>
          </a:fillRef>
          <a:effectRef idx="1">
            <a:schemeClr val="accent5"/>
          </a:effectRef>
          <a:fontRef idx="minor">
            <a:schemeClr val="dk1"/>
          </a:fontRef>
        </p:style>
        <p:txBody>
          <a:bodyPr rtlCol="0" anchor="ctr"/>
          <a:lstStyle/>
          <a:p>
            <a:pPr algn="ctr">
              <a:spcBef>
                <a:spcPts val="1200"/>
              </a:spcBef>
              <a:buClr>
                <a:schemeClr val="bg2">
                  <a:lumMod val="50000"/>
                </a:schemeClr>
              </a:buClr>
              <a:buSzPct val="70000"/>
            </a:pPr>
            <a:r>
              <a:rPr lang="it-IT" sz="1600" b="1" dirty="0" smtClean="0">
                <a:solidFill>
                  <a:schemeClr val="tx1"/>
                </a:solidFill>
              </a:rPr>
              <a:t>Teoria dei giochi </a:t>
            </a:r>
            <a:r>
              <a:rPr lang="it-IT" sz="1600" b="1" i="1" dirty="0" smtClean="0">
                <a:solidFill>
                  <a:schemeClr val="tx1"/>
                </a:solidFill>
              </a:rPr>
              <a:t>(John Nash) </a:t>
            </a:r>
            <a:endParaRPr lang="it-IT" sz="1600" b="1" i="1" dirty="0">
              <a:solidFill>
                <a:schemeClr val="tx1"/>
              </a:solidFill>
            </a:endParaRPr>
          </a:p>
        </p:txBody>
      </p:sp>
    </p:spTree>
    <p:extLst>
      <p:ext uri="{BB962C8B-B14F-4D97-AF65-F5344CB8AC3E}">
        <p14:creationId xmlns:p14="http://schemas.microsoft.com/office/powerpoint/2010/main" xmlns="" val="292286055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p:txBody>
          <a:bodyPr/>
          <a:lstStyle/>
          <a:p>
            <a:r>
              <a:rPr lang="it-IT" dirty="0" smtClean="0"/>
              <a:t>Caratteristiche:</a:t>
            </a:r>
          </a:p>
          <a:p>
            <a:pPr lvl="1"/>
            <a:r>
              <a:rPr lang="it-IT" dirty="0" smtClean="0"/>
              <a:t>una </a:t>
            </a:r>
            <a:r>
              <a:rPr lang="it-IT" dirty="0"/>
              <a:t>sola (grande) impresa (detta </a:t>
            </a:r>
            <a:r>
              <a:rPr lang="it-IT" dirty="0" err="1"/>
              <a:t>incumbent</a:t>
            </a:r>
            <a:r>
              <a:rPr lang="it-IT" dirty="0"/>
              <a:t>);</a:t>
            </a:r>
          </a:p>
          <a:p>
            <a:pPr lvl="1"/>
            <a:r>
              <a:rPr lang="it-IT" dirty="0" smtClean="0"/>
              <a:t>assenza </a:t>
            </a:r>
            <a:r>
              <a:rPr lang="it-IT" dirty="0"/>
              <a:t>di barriere all’ingresso e all’uscita (</a:t>
            </a:r>
            <a:r>
              <a:rPr lang="it-IT" dirty="0" err="1"/>
              <a:t>sunk</a:t>
            </a:r>
            <a:r>
              <a:rPr lang="it-IT" dirty="0"/>
              <a:t> </a:t>
            </a:r>
            <a:r>
              <a:rPr lang="it-IT" dirty="0" err="1"/>
              <a:t>costs</a:t>
            </a:r>
            <a:r>
              <a:rPr lang="it-IT" dirty="0"/>
              <a:t>);</a:t>
            </a:r>
          </a:p>
          <a:p>
            <a:pPr lvl="1"/>
            <a:r>
              <a:rPr lang="it-IT" dirty="0" smtClean="0"/>
              <a:t>prezzo </a:t>
            </a:r>
            <a:r>
              <a:rPr lang="it-IT" dirty="0"/>
              <a:t>fisso nel breve periodo (a causa di menu </a:t>
            </a:r>
            <a:r>
              <a:rPr lang="it-IT" dirty="0" err="1"/>
              <a:t>cost</a:t>
            </a:r>
            <a:r>
              <a:rPr lang="it-IT" dirty="0" smtClean="0"/>
              <a:t>)</a:t>
            </a:r>
          </a:p>
          <a:p>
            <a:r>
              <a:rPr lang="it-IT" dirty="0"/>
              <a:t>Un’impresa esterna al mercato, con capacità produttiva </a:t>
            </a:r>
            <a:r>
              <a:rPr lang="it-IT" dirty="0" smtClean="0"/>
              <a:t>disponibile</a:t>
            </a:r>
            <a:r>
              <a:rPr lang="it-IT" dirty="0"/>
              <a:t>, può attuare la concorrenza “mordi e fuggi” (hit and </a:t>
            </a:r>
            <a:r>
              <a:rPr lang="it-IT" dirty="0" err="1"/>
              <a:t>run</a:t>
            </a:r>
            <a:r>
              <a:rPr lang="it-IT" dirty="0" smtClean="0"/>
              <a:t>): entra </a:t>
            </a:r>
            <a:r>
              <a:rPr lang="it-IT" dirty="0"/>
              <a:t>nel mercato, pratica l’</a:t>
            </a:r>
            <a:r>
              <a:rPr lang="it-IT" dirty="0" err="1"/>
              <a:t>undercutting</a:t>
            </a:r>
            <a:r>
              <a:rPr lang="it-IT" dirty="0"/>
              <a:t> (finché il prezzo </a:t>
            </a:r>
            <a:r>
              <a:rPr lang="it-IT" dirty="0" smtClean="0"/>
              <a:t>dell’impresa </a:t>
            </a:r>
            <a:r>
              <a:rPr lang="it-IT" dirty="0" err="1"/>
              <a:t>incumbent</a:t>
            </a:r>
            <a:r>
              <a:rPr lang="it-IT" dirty="0"/>
              <a:t> è fisso), per poi abbandonare il mercato quando l’</a:t>
            </a:r>
            <a:r>
              <a:rPr lang="it-IT" dirty="0" err="1"/>
              <a:t>incumbent</a:t>
            </a:r>
            <a:r>
              <a:rPr lang="it-IT" dirty="0"/>
              <a:t> adegua il prezzo</a:t>
            </a:r>
            <a:r>
              <a:rPr lang="it-IT" dirty="0" smtClean="0"/>
              <a:t>.</a:t>
            </a:r>
          </a:p>
          <a:p>
            <a:r>
              <a:rPr lang="it-IT" dirty="0"/>
              <a:t>Per evitare la concorrenza “mordi e fuggi” l’</a:t>
            </a:r>
            <a:r>
              <a:rPr lang="it-IT" dirty="0" err="1"/>
              <a:t>incumbent</a:t>
            </a:r>
            <a:r>
              <a:rPr lang="it-IT" dirty="0"/>
              <a:t> deve fissare in anticipo un prezzo limite, pari al costo medio del potenziale entrante</a:t>
            </a:r>
            <a:r>
              <a:rPr lang="it-IT" dirty="0" smtClean="0"/>
              <a:t>.</a:t>
            </a:r>
          </a:p>
          <a:p>
            <a:r>
              <a:rPr lang="it-IT" dirty="0"/>
              <a:t>Nei mercati contendibili, i prezzi sono più bassi che in monopolio (sono vicini o uguali a quelli della concorrenza), le quantità prodotte sono maggiori e i profitti più bassi.</a:t>
            </a:r>
          </a:p>
          <a:p>
            <a:endParaRPr lang="it-IT" dirty="0"/>
          </a:p>
          <a:p>
            <a:endParaRPr lang="it-IT" dirty="0"/>
          </a:p>
          <a:p>
            <a:endParaRPr lang="it-IT" dirty="0"/>
          </a:p>
        </p:txBody>
      </p:sp>
      <p:sp>
        <p:nvSpPr>
          <p:cNvPr id="3" name="Titolo 2"/>
          <p:cNvSpPr>
            <a:spLocks noGrp="1"/>
          </p:cNvSpPr>
          <p:nvPr>
            <p:ph type="title"/>
          </p:nvPr>
        </p:nvSpPr>
        <p:spPr/>
        <p:txBody>
          <a:bodyPr/>
          <a:lstStyle/>
          <a:p>
            <a:r>
              <a:rPr lang="it-IT" dirty="0" smtClean="0"/>
              <a:t>Mercato contendibile</a:t>
            </a:r>
            <a:endParaRPr lang="en-US" dirty="0"/>
          </a:p>
        </p:txBody>
      </p:sp>
    </p:spTree>
    <p:extLst>
      <p:ext uri="{BB962C8B-B14F-4D97-AF65-F5344CB8AC3E}">
        <p14:creationId xmlns:p14="http://schemas.microsoft.com/office/powerpoint/2010/main" xmlns="" val="131212145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xmlns="" Requires="a14">
          <p:sp>
            <p:nvSpPr>
              <p:cNvPr id="2" name="Segnaposto contenuto 1"/>
              <p:cNvSpPr>
                <a:spLocks noGrp="1"/>
              </p:cNvSpPr>
              <p:nvPr>
                <p:ph idx="1"/>
              </p:nvPr>
            </p:nvSpPr>
            <p:spPr/>
            <p:txBody>
              <a:bodyPr/>
              <a:lstStyle/>
              <a:p>
                <a:pPr marL="0" indent="0" algn="ctr">
                  <a:buNone/>
                </a:pPr>
                <a:r>
                  <a:rPr lang="el-GR" sz="2800" dirty="0" smtClean="0"/>
                  <a:t>π</a:t>
                </a:r>
                <a:r>
                  <a:rPr lang="it-IT" sz="2800" dirty="0" smtClean="0"/>
                  <a:t> = </a:t>
                </a:r>
                <a:r>
                  <a:rPr lang="it-IT" sz="2800" dirty="0" err="1" smtClean="0"/>
                  <a:t>R</a:t>
                </a:r>
                <a:r>
                  <a:rPr lang="it-IT" sz="2800" baseline="-25000" dirty="0" err="1" smtClean="0"/>
                  <a:t>t</a:t>
                </a:r>
                <a:r>
                  <a:rPr lang="it-IT" sz="2800" baseline="-25000" dirty="0" smtClean="0"/>
                  <a:t/>
                </a:r>
                <a:r>
                  <a:rPr lang="it-IT" sz="2800" dirty="0" smtClean="0"/>
                  <a:t>– </a:t>
                </a:r>
                <a:r>
                  <a:rPr lang="it-IT" sz="2800" dirty="0" err="1" smtClean="0"/>
                  <a:t>C</a:t>
                </a:r>
                <a:r>
                  <a:rPr lang="it-IT" sz="2800" baseline="-25000" dirty="0" err="1" smtClean="0"/>
                  <a:t>t</a:t>
                </a:r>
                <a:endParaRPr lang="it-IT" sz="2800" baseline="-25000" dirty="0" smtClean="0"/>
              </a:p>
              <a:p>
                <a:endParaRPr lang="it-IT" baseline="-25000" dirty="0"/>
              </a:p>
              <a:p>
                <a:r>
                  <a:rPr lang="it-IT" b="1" dirty="0" smtClean="0"/>
                  <a:t>Costo marginale (MC</a:t>
                </a:r>
                <a:r>
                  <a:rPr lang="it-IT" b="1" dirty="0"/>
                  <a:t>): </a:t>
                </a:r>
                <a:r>
                  <a:rPr lang="it-IT" dirty="0"/>
                  <a:t>costo aggiuntivo che l'impresa deve sostenere se decide di produrre una unità in più di merce</a:t>
                </a:r>
                <a:endParaRPr lang="it-IT" dirty="0" smtClean="0"/>
              </a:p>
              <a:p>
                <a:r>
                  <a:rPr lang="it-IT" b="1" dirty="0" smtClean="0"/>
                  <a:t>Ricavo </a:t>
                </a:r>
                <a:r>
                  <a:rPr lang="it-IT" b="1" dirty="0"/>
                  <a:t>marginale (MR)</a:t>
                </a:r>
                <a:r>
                  <a:rPr lang="it-IT" dirty="0"/>
                  <a:t>: ricavo aggiuntivo che deriva dalla produzione e dalla vendita di una unità in più di merce</a:t>
                </a:r>
              </a:p>
              <a:p>
                <a:pPr marL="0" indent="0" algn="ctr">
                  <a:buNone/>
                </a:pPr>
                <a:r>
                  <a:rPr lang="it-IT" dirty="0"/>
                  <a:t/>
                </a:r>
                <a:endParaRPr lang="it-IT" b="1" dirty="0" smtClean="0"/>
              </a:p>
              <a:p>
                <a:r>
                  <a:rPr lang="it-IT" b="1" dirty="0" smtClean="0"/>
                  <a:t>Obiettivo</a:t>
                </a:r>
                <a:r>
                  <a:rPr lang="it-IT" dirty="0" smtClean="0"/>
                  <a:t>: </a:t>
                </a:r>
                <a:r>
                  <a:rPr lang="it-IT" dirty="0" err="1" smtClean="0"/>
                  <a:t>max</a:t>
                </a:r>
                <a:r>
                  <a:rPr lang="it-IT" dirty="0" smtClean="0"/>
                  <a:t> (</a:t>
                </a:r>
                <a:r>
                  <a:rPr lang="el-GR" dirty="0" smtClean="0"/>
                  <a:t>π</a:t>
                </a:r>
                <a:r>
                  <a:rPr lang="it-IT" dirty="0" smtClean="0"/>
                  <a:t>)   </a:t>
                </a:r>
                <a:r>
                  <a:rPr lang="it-IT" dirty="0" smtClean="0">
                    <a:sym typeface="Wingdings 3"/>
                  </a:rPr>
                  <a:t>    </a:t>
                </a:r>
                <a14:m>
                  <m:oMath xmlns:m="http://schemas.openxmlformats.org/officeDocument/2006/math">
                    <m:f>
                      <m:fPr>
                        <m:ctrlPr>
                          <a:rPr lang="it-IT" sz="2400" i="1">
                            <a:latin typeface="Cambria Math"/>
                          </a:rPr>
                        </m:ctrlPr>
                      </m:fPr>
                      <m:num>
                        <m:r>
                          <a:rPr lang="el-GR" sz="2400" i="1">
                            <a:latin typeface="Cambria Math"/>
                          </a:rPr>
                          <m:t>𝛿</m:t>
                        </m:r>
                        <m:r>
                          <m:rPr>
                            <m:sty m:val="p"/>
                          </m:rPr>
                          <a:rPr lang="el-GR" sz="2400" i="1" smtClean="0">
                            <a:latin typeface="Cambria Math"/>
                          </a:rPr>
                          <m:t>π</m:t>
                        </m:r>
                      </m:num>
                      <m:den>
                        <m:r>
                          <a:rPr lang="el-GR" sz="2400" i="1">
                            <a:latin typeface="Cambria Math"/>
                          </a:rPr>
                          <m:t>𝛿</m:t>
                        </m:r>
                        <m:r>
                          <a:rPr lang="it-IT" sz="2400" i="1">
                            <a:latin typeface="Cambria Math"/>
                          </a:rPr>
                          <m:t>𝑞</m:t>
                        </m:r>
                      </m:den>
                    </m:f>
                  </m:oMath>
                </a14:m>
                <a:r>
                  <a:rPr lang="it-IT" sz="2400" dirty="0"/>
                  <a:t/>
                </a:r>
                <a:r>
                  <a:rPr lang="it-IT" sz="2400" dirty="0" smtClean="0"/>
                  <a:t> = </a:t>
                </a:r>
                <a14:m>
                  <m:oMath xmlns:m="http://schemas.openxmlformats.org/officeDocument/2006/math">
                    <m:f>
                      <m:fPr>
                        <m:ctrlPr>
                          <a:rPr lang="it-IT" sz="2400" i="1">
                            <a:latin typeface="Cambria Math"/>
                          </a:rPr>
                        </m:ctrlPr>
                      </m:fPr>
                      <m:num>
                        <m:r>
                          <a:rPr lang="el-GR" sz="2400" i="1">
                            <a:latin typeface="Cambria Math"/>
                          </a:rPr>
                          <m:t>𝛿</m:t>
                        </m:r>
                        <m:r>
                          <a:rPr lang="it-IT" sz="2400" i="1">
                            <a:latin typeface="Cambria Math"/>
                          </a:rPr>
                          <m:t>𝑅</m:t>
                        </m:r>
                        <m:r>
                          <a:rPr lang="it-IT" sz="2400" i="1" baseline="-25000">
                            <a:latin typeface="Cambria Math"/>
                          </a:rPr>
                          <m:t>𝑡</m:t>
                        </m:r>
                      </m:num>
                      <m:den>
                        <m:r>
                          <a:rPr lang="el-GR" sz="2400" i="1">
                            <a:latin typeface="Cambria Math"/>
                          </a:rPr>
                          <m:t>𝛿</m:t>
                        </m:r>
                        <m:r>
                          <a:rPr lang="it-IT" sz="2400" i="1">
                            <a:latin typeface="Cambria Math"/>
                          </a:rPr>
                          <m:t>𝑞</m:t>
                        </m:r>
                      </m:den>
                    </m:f>
                  </m:oMath>
                </a14:m>
                <a:r>
                  <a:rPr lang="it-IT" sz="2400" dirty="0"/>
                  <a:t/>
                </a:r>
                <a:r>
                  <a:rPr lang="it-IT" sz="2400" dirty="0" smtClean="0"/>
                  <a:t> - </a:t>
                </a:r>
                <a14:m>
                  <m:oMath xmlns:m="http://schemas.openxmlformats.org/officeDocument/2006/math">
                    <m:f>
                      <m:fPr>
                        <m:ctrlPr>
                          <a:rPr lang="it-IT" sz="2400" i="1">
                            <a:latin typeface="Cambria Math"/>
                          </a:rPr>
                        </m:ctrlPr>
                      </m:fPr>
                      <m:num>
                        <m:r>
                          <a:rPr lang="el-GR" sz="2400" i="1">
                            <a:latin typeface="Cambria Math"/>
                          </a:rPr>
                          <m:t>𝛿</m:t>
                        </m:r>
                        <m:r>
                          <a:rPr lang="it-IT" sz="2400" b="0" i="1" smtClean="0">
                            <a:latin typeface="Cambria Math"/>
                          </a:rPr>
                          <m:t>𝐶</m:t>
                        </m:r>
                        <m:r>
                          <a:rPr lang="it-IT" sz="2400" i="1" baseline="-25000">
                            <a:latin typeface="Cambria Math"/>
                          </a:rPr>
                          <m:t>𝑡</m:t>
                        </m:r>
                      </m:num>
                      <m:den>
                        <m:r>
                          <a:rPr lang="el-GR" sz="2400" i="1">
                            <a:latin typeface="Cambria Math"/>
                          </a:rPr>
                          <m:t>𝛿</m:t>
                        </m:r>
                        <m:r>
                          <a:rPr lang="it-IT" sz="2400" i="1">
                            <a:latin typeface="Cambria Math"/>
                          </a:rPr>
                          <m:t>𝑞</m:t>
                        </m:r>
                      </m:den>
                    </m:f>
                  </m:oMath>
                </a14:m>
                <a:r>
                  <a:rPr lang="it-IT" sz="2400" dirty="0"/>
                  <a:t/>
                </a:r>
                <a:r>
                  <a:rPr lang="it-IT" sz="2400" dirty="0" smtClean="0"/>
                  <a:t/>
                </a:r>
                <a:r>
                  <a:rPr lang="it-IT" dirty="0" smtClean="0"/>
                  <a:t>= 0    </a:t>
                </a:r>
                <a:r>
                  <a:rPr lang="it-IT" dirty="0"/>
                  <a:t/>
                </a:r>
                <a:r>
                  <a:rPr lang="it-IT" dirty="0">
                    <a:sym typeface="Wingdings 3"/>
                  </a:rPr>
                  <a:t> </a:t>
                </a:r>
                <a:r>
                  <a:rPr lang="it-IT" dirty="0" smtClean="0">
                    <a:sym typeface="Wingdings 3"/>
                  </a:rPr>
                  <a:t> MR = MC</a:t>
                </a:r>
                <a:endParaRPr lang="en-US" dirty="0"/>
              </a:p>
            </p:txBody>
          </p:sp>
        </mc:Choice>
        <mc:Fallback>
          <p:sp>
            <p:nvSpPr>
              <p:cNvPr id="2" name="Segnaposto contenuto 1"/>
              <p:cNvSpPr>
                <a:spLocks noGrp="1" noRot="1" noChangeAspect="1" noMove="1" noResize="1" noEditPoints="1" noAdjustHandles="1" noChangeArrowheads="1" noChangeShapeType="1" noTextEdit="1"/>
              </p:cNvSpPr>
              <p:nvPr>
                <p:ph idx="1"/>
              </p:nvPr>
            </p:nvSpPr>
            <p:spPr>
              <a:blipFill rotWithShape="1">
                <a:blip r:embed="rId3"/>
                <a:stretch>
                  <a:fillRect t="-989" r="-635"/>
                </a:stretch>
              </a:blipFill>
            </p:spPr>
            <p:txBody>
              <a:bodyPr/>
              <a:lstStyle/>
              <a:p>
                <a:r>
                  <a:rPr lang="en-US">
                    <a:noFill/>
                  </a:rPr>
                  <a:t> </a:t>
                </a:r>
              </a:p>
            </p:txBody>
          </p:sp>
        </mc:Fallback>
      </mc:AlternateContent>
      <p:sp>
        <p:nvSpPr>
          <p:cNvPr id="3" name="Titolo 2"/>
          <p:cNvSpPr>
            <a:spLocks noGrp="1"/>
          </p:cNvSpPr>
          <p:nvPr>
            <p:ph type="title"/>
          </p:nvPr>
        </p:nvSpPr>
        <p:spPr/>
        <p:txBody>
          <a:bodyPr/>
          <a:lstStyle/>
          <a:p>
            <a:r>
              <a:rPr lang="it-IT" dirty="0" smtClean="0"/>
              <a:t>Regola generale di massimizzazione del profitto</a:t>
            </a:r>
            <a:endParaRPr lang="en-US" dirty="0"/>
          </a:p>
        </p:txBody>
      </p:sp>
      <p:sp>
        <p:nvSpPr>
          <p:cNvPr id="4" name="Rettangolo arrotondato 3"/>
          <p:cNvSpPr/>
          <p:nvPr/>
        </p:nvSpPr>
        <p:spPr>
          <a:xfrm>
            <a:off x="5617029" y="3850572"/>
            <a:ext cx="1128155" cy="456508"/>
          </a:xfrm>
          <a:prstGeom prst="roundRect">
            <a:avLst/>
          </a:prstGeom>
          <a:noFill/>
          <a:ln>
            <a:solidFill>
              <a:srgbClr val="800000"/>
            </a:solidFill>
          </a:ln>
        </p:spPr>
        <p:style>
          <a:lnRef idx="1">
            <a:schemeClr val="accent5"/>
          </a:lnRef>
          <a:fillRef idx="2">
            <a:schemeClr val="accent5"/>
          </a:fillRef>
          <a:effectRef idx="1">
            <a:schemeClr val="accent5"/>
          </a:effectRef>
          <a:fontRef idx="minor">
            <a:schemeClr val="dk1"/>
          </a:fontRef>
        </p:style>
        <p:txBody>
          <a:bodyPr rtlCol="0" anchor="ctr"/>
          <a:lstStyle/>
          <a:p>
            <a:endParaRPr lang="it-IT" sz="1600" i="1" dirty="0">
              <a:solidFill>
                <a:srgbClr val="800000"/>
              </a:solidFill>
            </a:endParaRPr>
          </a:p>
        </p:txBody>
      </p:sp>
    </p:spTree>
    <p:extLst>
      <p:ext uri="{BB962C8B-B14F-4D97-AF65-F5344CB8AC3E}">
        <p14:creationId xmlns:p14="http://schemas.microsoft.com/office/powerpoint/2010/main" xmlns="" val="261902815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p:txBody>
          <a:bodyPr>
            <a:normAutofit/>
          </a:bodyPr>
          <a:lstStyle/>
          <a:p>
            <a:r>
              <a:rPr lang="it-IT" b="1" dirty="0" smtClean="0"/>
              <a:t>Scambio</a:t>
            </a:r>
            <a:r>
              <a:rPr lang="it-IT" dirty="0" smtClean="0"/>
              <a:t>: libera e reciproca cessione di beni e servizi fra due o più soggetti</a:t>
            </a:r>
          </a:p>
          <a:p>
            <a:r>
              <a:rPr lang="it-IT" b="1" dirty="0" smtClean="0"/>
              <a:t>Mercato</a:t>
            </a:r>
            <a:r>
              <a:rPr lang="it-IT" dirty="0" smtClean="0"/>
              <a:t>: luogo economico d’incontro fra i compratori e i venditori di una o più merci nel quale </a:t>
            </a:r>
            <a:r>
              <a:rPr lang="it-IT" dirty="0"/>
              <a:t>essi interagiscono determinando il prezzo di </a:t>
            </a:r>
            <a:r>
              <a:rPr lang="it-IT" dirty="0" smtClean="0"/>
              <a:t>un prodotto </a:t>
            </a:r>
            <a:r>
              <a:rPr lang="it-IT" dirty="0"/>
              <a:t>o di un insieme di prodotti</a:t>
            </a:r>
            <a:endParaRPr lang="it-IT" dirty="0" smtClean="0"/>
          </a:p>
          <a:p>
            <a:r>
              <a:rPr lang="it-IT" dirty="0" smtClean="0"/>
              <a:t>Secondo la forma o il regime, si classifica in:</a:t>
            </a:r>
          </a:p>
          <a:p>
            <a:pPr lvl="1"/>
            <a:r>
              <a:rPr lang="it-IT" dirty="0" smtClean="0"/>
              <a:t>Concorrenza perfetta</a:t>
            </a:r>
          </a:p>
          <a:p>
            <a:pPr lvl="1"/>
            <a:r>
              <a:rPr lang="it-IT" dirty="0" smtClean="0"/>
              <a:t>Monopolio: una </a:t>
            </a:r>
            <a:r>
              <a:rPr lang="it-IT" dirty="0"/>
              <a:t>sola (grande) impresa e barriere che impediscono l’ingresso di altre imprese nel mercato</a:t>
            </a:r>
          </a:p>
          <a:p>
            <a:pPr lvl="1"/>
            <a:r>
              <a:rPr lang="it-IT" dirty="0"/>
              <a:t>Concorrenza </a:t>
            </a:r>
            <a:r>
              <a:rPr lang="it-IT" dirty="0" smtClean="0"/>
              <a:t>monopolistica: come </a:t>
            </a:r>
            <a:r>
              <a:rPr lang="it-IT" dirty="0"/>
              <a:t>la concorrenza perfetta ma prodotto non omogeneo (differenziato).</a:t>
            </a:r>
          </a:p>
          <a:p>
            <a:pPr lvl="1"/>
            <a:r>
              <a:rPr lang="it-IT" dirty="0" smtClean="0"/>
              <a:t>Oligopolio: poche </a:t>
            </a:r>
            <a:r>
              <a:rPr lang="it-IT" dirty="0"/>
              <a:t>grandi imprese (ci possono essere o non essere barriere; il prodotto può non essere omogeneo).</a:t>
            </a:r>
          </a:p>
          <a:p>
            <a:pPr lvl="1"/>
            <a:r>
              <a:rPr lang="it-IT" dirty="0"/>
              <a:t>Mercato “contendibile</a:t>
            </a:r>
            <a:r>
              <a:rPr lang="it-IT" dirty="0" smtClean="0"/>
              <a:t>”: come </a:t>
            </a:r>
            <a:r>
              <a:rPr lang="it-IT" dirty="0"/>
              <a:t>il monopolio ma senza barriere all’ingresso o </a:t>
            </a:r>
            <a:r>
              <a:rPr lang="it-IT" dirty="0" smtClean="0"/>
              <a:t>all’uscita.</a:t>
            </a:r>
            <a:endParaRPr lang="it-IT" dirty="0"/>
          </a:p>
          <a:p>
            <a:pPr lvl="1"/>
            <a:endParaRPr lang="it-IT" dirty="0" smtClean="0"/>
          </a:p>
        </p:txBody>
      </p:sp>
      <p:sp>
        <p:nvSpPr>
          <p:cNvPr id="3" name="Titolo 2"/>
          <p:cNvSpPr>
            <a:spLocks noGrp="1"/>
          </p:cNvSpPr>
          <p:nvPr>
            <p:ph type="title"/>
          </p:nvPr>
        </p:nvSpPr>
        <p:spPr/>
        <p:txBody>
          <a:bodyPr/>
          <a:lstStyle/>
          <a:p>
            <a:r>
              <a:rPr lang="it-IT" dirty="0" smtClean="0"/>
              <a:t>I mercati</a:t>
            </a:r>
            <a:endParaRPr lang="en-US" dirty="0"/>
          </a:p>
        </p:txBody>
      </p:sp>
    </p:spTree>
    <p:extLst>
      <p:ext uri="{BB962C8B-B14F-4D97-AF65-F5344CB8AC3E}">
        <p14:creationId xmlns:p14="http://schemas.microsoft.com/office/powerpoint/2010/main" xmlns="" val="302925096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p:txBody>
          <a:bodyPr>
            <a:normAutofit/>
          </a:bodyPr>
          <a:lstStyle/>
          <a:p>
            <a:r>
              <a:rPr lang="it-IT" dirty="0" smtClean="0"/>
              <a:t>Mercato del bene y perfettamente concorrenziale:</a:t>
            </a:r>
            <a:endParaRPr lang="it-IT" dirty="0"/>
          </a:p>
          <a:p>
            <a:pPr lvl="1"/>
            <a:r>
              <a:rPr lang="it-IT" dirty="0"/>
              <a:t>mercato </a:t>
            </a:r>
            <a:r>
              <a:rPr lang="it-IT" dirty="0" smtClean="0"/>
              <a:t>atomistico: </a:t>
            </a:r>
          </a:p>
          <a:p>
            <a:pPr lvl="2"/>
            <a:r>
              <a:rPr lang="it-IT" dirty="0" smtClean="0"/>
              <a:t>le </a:t>
            </a:r>
            <a:r>
              <a:rPr lang="it-IT" dirty="0"/>
              <a:t>imprese che producono y sono tutte “piccole” </a:t>
            </a:r>
            <a:endParaRPr lang="it-IT" dirty="0" smtClean="0"/>
          </a:p>
          <a:p>
            <a:pPr lvl="2"/>
            <a:r>
              <a:rPr lang="it-IT" dirty="0" smtClean="0"/>
              <a:t>le </a:t>
            </a:r>
            <a:r>
              <a:rPr lang="it-IT" dirty="0"/>
              <a:t>imprese che producono y sono “tante</a:t>
            </a:r>
            <a:r>
              <a:rPr lang="it-IT" dirty="0" smtClean="0"/>
              <a:t>”</a:t>
            </a:r>
          </a:p>
          <a:p>
            <a:pPr lvl="2"/>
            <a:r>
              <a:rPr lang="it-IT" dirty="0" smtClean="0"/>
              <a:t>gli </a:t>
            </a:r>
            <a:r>
              <a:rPr lang="it-IT" dirty="0"/>
              <a:t>acquirenti </a:t>
            </a:r>
            <a:r>
              <a:rPr lang="it-IT" dirty="0" smtClean="0"/>
              <a:t>sono tutti “</a:t>
            </a:r>
            <a:r>
              <a:rPr lang="it-IT" dirty="0"/>
              <a:t>piccoli</a:t>
            </a:r>
            <a:r>
              <a:rPr lang="it-IT" dirty="0" smtClean="0"/>
              <a:t>”</a:t>
            </a:r>
            <a:r>
              <a:rPr lang="it-IT" dirty="0"/>
              <a:t> </a:t>
            </a:r>
            <a:endParaRPr lang="it-IT" dirty="0" smtClean="0"/>
          </a:p>
          <a:p>
            <a:pPr lvl="2"/>
            <a:r>
              <a:rPr lang="it-IT" dirty="0" smtClean="0"/>
              <a:t>gli </a:t>
            </a:r>
            <a:r>
              <a:rPr lang="it-IT" dirty="0"/>
              <a:t>acquirenti sono “tanti”</a:t>
            </a:r>
          </a:p>
          <a:p>
            <a:pPr lvl="1"/>
            <a:r>
              <a:rPr lang="it-IT" dirty="0" smtClean="0"/>
              <a:t>il </a:t>
            </a:r>
            <a:r>
              <a:rPr lang="it-IT" dirty="0"/>
              <a:t>prodotto y delle varie imprese è </a:t>
            </a:r>
            <a:r>
              <a:rPr lang="it-IT" dirty="0" smtClean="0"/>
              <a:t>omogeneo </a:t>
            </a:r>
          </a:p>
          <a:p>
            <a:pPr lvl="1"/>
            <a:r>
              <a:rPr lang="it-IT" dirty="0" smtClean="0"/>
              <a:t>ipotesi </a:t>
            </a:r>
            <a:r>
              <a:rPr lang="it-IT" dirty="0"/>
              <a:t>di </a:t>
            </a:r>
            <a:r>
              <a:rPr lang="it-IT" dirty="0" smtClean="0"/>
              <a:t>libertà </a:t>
            </a:r>
            <a:r>
              <a:rPr lang="it-IT" dirty="0"/>
              <a:t>di entrata e di </a:t>
            </a:r>
            <a:r>
              <a:rPr lang="it-IT" dirty="0" smtClean="0"/>
              <a:t>uscita</a:t>
            </a:r>
          </a:p>
          <a:p>
            <a:pPr lvl="1"/>
            <a:r>
              <a:rPr lang="it-IT" dirty="0" smtClean="0"/>
              <a:t>informazione completa </a:t>
            </a:r>
            <a:r>
              <a:rPr lang="it-IT" dirty="0"/>
              <a:t>e </a:t>
            </a:r>
            <a:r>
              <a:rPr lang="it-IT" dirty="0" smtClean="0"/>
              <a:t>perfetta</a:t>
            </a:r>
          </a:p>
          <a:p>
            <a:r>
              <a:rPr lang="it-IT" dirty="0" smtClean="0"/>
              <a:t>In </a:t>
            </a:r>
            <a:r>
              <a:rPr lang="it-IT" dirty="0"/>
              <a:t>questo mercato il prezzo, per le </a:t>
            </a:r>
            <a:r>
              <a:rPr lang="it-IT" dirty="0" smtClean="0"/>
              <a:t>imprese e per gli acquirenti, </a:t>
            </a:r>
            <a:r>
              <a:rPr lang="it-IT" dirty="0"/>
              <a:t>è un dato (non conviene né aumentarlo né ridurlo). </a:t>
            </a:r>
            <a:endParaRPr lang="it-IT" dirty="0" smtClean="0"/>
          </a:p>
          <a:p>
            <a:endParaRPr lang="it-IT" dirty="0"/>
          </a:p>
          <a:p>
            <a:endParaRPr lang="it-IT" dirty="0"/>
          </a:p>
          <a:p>
            <a:endParaRPr lang="en-US" dirty="0"/>
          </a:p>
        </p:txBody>
      </p:sp>
      <p:sp>
        <p:nvSpPr>
          <p:cNvPr id="3" name="Titolo 2"/>
          <p:cNvSpPr>
            <a:spLocks noGrp="1"/>
          </p:cNvSpPr>
          <p:nvPr>
            <p:ph type="title"/>
          </p:nvPr>
        </p:nvSpPr>
        <p:spPr/>
        <p:txBody>
          <a:bodyPr/>
          <a:lstStyle/>
          <a:p>
            <a:r>
              <a:rPr lang="it-IT" dirty="0" smtClean="0"/>
              <a:t>Concorrenza perfetta</a:t>
            </a:r>
            <a:endParaRPr lang="en-US" dirty="0"/>
          </a:p>
        </p:txBody>
      </p:sp>
    </p:spTree>
    <p:extLst>
      <p:ext uri="{BB962C8B-B14F-4D97-AF65-F5344CB8AC3E}">
        <p14:creationId xmlns:p14="http://schemas.microsoft.com/office/powerpoint/2010/main" xmlns="" val="27014990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xmlns="" Requires="a14">
          <p:sp>
            <p:nvSpPr>
              <p:cNvPr id="2" name="Segnaposto contenuto 1"/>
              <p:cNvSpPr>
                <a:spLocks noGrp="1"/>
              </p:cNvSpPr>
              <p:nvPr>
                <p:ph idx="1"/>
              </p:nvPr>
            </p:nvSpPr>
            <p:spPr>
              <a:ln>
                <a:noFill/>
              </a:ln>
            </p:spPr>
            <p:txBody>
              <a:bodyPr>
                <a:normAutofit/>
              </a:bodyPr>
              <a:lstStyle/>
              <a:p>
                <a:r>
                  <a:rPr lang="it-IT" dirty="0" smtClean="0"/>
                  <a:t>In concorrenza il prezzo lo stabilisce il mercato. Il </a:t>
                </a:r>
                <a:r>
                  <a:rPr lang="it-IT" b="1" dirty="0" smtClean="0"/>
                  <a:t>ricavo</a:t>
                </a:r>
                <a:r>
                  <a:rPr lang="it-IT" dirty="0" smtClean="0"/>
                  <a:t> è dunque una </a:t>
                </a:r>
                <a:r>
                  <a:rPr lang="it-IT" dirty="0"/>
                  <a:t>funzione della quantità venduta. </a:t>
                </a:r>
                <a:endParaRPr lang="it-IT" dirty="0" smtClean="0"/>
              </a:p>
              <a:p>
                <a:pPr marL="0" indent="0" algn="ctr">
                  <a:buNone/>
                </a:pPr>
                <a:r>
                  <a:rPr lang="en-US" dirty="0" smtClean="0"/>
                  <a:t>𝑅</a:t>
                </a:r>
                <a:r>
                  <a:rPr lang="en-US" baseline="-25000" dirty="0" smtClean="0"/>
                  <a:t>t</a:t>
                </a:r>
                <a:r>
                  <a:rPr lang="en-US" dirty="0" smtClean="0"/>
                  <a:t>=</a:t>
                </a:r>
                <a:r>
                  <a:rPr lang="en-US" dirty="0"/>
                  <a:t>𝑝∙</a:t>
                </a:r>
                <a:r>
                  <a:rPr lang="en-US" dirty="0" smtClean="0"/>
                  <a:t>𝑞</a:t>
                </a:r>
                <a:endParaRPr lang="en-US" dirty="0"/>
              </a:p>
              <a:p>
                <a:pPr marL="0" indent="0" algn="ctr">
                  <a:buNone/>
                </a:pPr>
                <a:endParaRPr lang="it-IT" dirty="0" smtClean="0"/>
              </a:p>
              <a:p>
                <a:pPr marL="0" indent="0" algn="ctr">
                  <a:buNone/>
                </a:pPr>
                <a:r>
                  <a:rPr lang="it-IT" dirty="0" smtClean="0"/>
                  <a:t>MR </a:t>
                </a:r>
                <a:r>
                  <a:rPr lang="it-IT" dirty="0"/>
                  <a:t>= </a:t>
                </a:r>
                <a14:m>
                  <m:oMath xmlns:m="http://schemas.openxmlformats.org/officeDocument/2006/math">
                    <m:f>
                      <m:fPr>
                        <m:ctrlPr>
                          <a:rPr lang="it-IT" i="1">
                            <a:latin typeface="Cambria Math"/>
                          </a:rPr>
                        </m:ctrlPr>
                      </m:fPr>
                      <m:num>
                        <m:r>
                          <a:rPr lang="el-GR" i="1">
                            <a:latin typeface="Cambria Math"/>
                          </a:rPr>
                          <m:t>𝛿</m:t>
                        </m:r>
                        <m:r>
                          <a:rPr lang="it-IT" b="0" i="1" smtClean="0">
                            <a:latin typeface="Cambria Math"/>
                          </a:rPr>
                          <m:t>𝑅</m:t>
                        </m:r>
                        <m:r>
                          <a:rPr lang="it-IT" b="0" i="1" baseline="-25000" smtClean="0">
                            <a:latin typeface="Cambria Math"/>
                          </a:rPr>
                          <m:t>𝑡</m:t>
                        </m:r>
                      </m:num>
                      <m:den>
                        <m:r>
                          <a:rPr lang="el-GR" i="1">
                            <a:latin typeface="Cambria Math"/>
                          </a:rPr>
                          <m:t>𝛿</m:t>
                        </m:r>
                        <m:r>
                          <a:rPr lang="it-IT" i="1">
                            <a:latin typeface="Cambria Math"/>
                          </a:rPr>
                          <m:t>𝑞</m:t>
                        </m:r>
                      </m:den>
                    </m:f>
                  </m:oMath>
                </a14:m>
                <a:r>
                  <a:rPr lang="it-IT" dirty="0"/>
                  <a:t/>
                </a:r>
                <a:r>
                  <a:rPr lang="it-IT" dirty="0" smtClean="0"/>
                  <a:t>= p</a:t>
                </a:r>
              </a:p>
              <a:p>
                <a:pPr marL="0" indent="0" algn="ctr">
                  <a:buNone/>
                </a:pPr>
                <a:endParaRPr lang="it-IT" dirty="0" smtClean="0"/>
              </a:p>
              <a:p>
                <a:pPr marL="0" indent="0" algn="ctr">
                  <a:buNone/>
                </a:pPr>
                <a:r>
                  <a:rPr lang="it-IT" dirty="0" smtClean="0"/>
                  <a:t>In </a:t>
                </a:r>
                <a:r>
                  <a:rPr lang="it-IT" dirty="0"/>
                  <a:t>concorrenza perfetta, essendo il prezzo dato e costante, il MR </a:t>
                </a:r>
                <a:r>
                  <a:rPr lang="it-IT" dirty="0" smtClean="0"/>
                  <a:t>coincide </a:t>
                </a:r>
                <a:r>
                  <a:rPr lang="it-IT" dirty="0"/>
                  <a:t>col prezzo. </a:t>
                </a:r>
                <a:endParaRPr lang="it-IT" dirty="0" smtClean="0"/>
              </a:p>
              <a:p>
                <a:endParaRPr lang="it-IT" dirty="0"/>
              </a:p>
              <a:p>
                <a:endParaRPr lang="it-IT" dirty="0" smtClean="0"/>
              </a:p>
            </p:txBody>
          </p:sp>
        </mc:Choice>
        <mc:Fallback>
          <p:sp>
            <p:nvSpPr>
              <p:cNvPr id="2" name="Segnaposto contenuto 1"/>
              <p:cNvSpPr>
                <a:spLocks noGrp="1" noRot="1" noChangeAspect="1" noMove="1" noResize="1" noEditPoints="1" noAdjustHandles="1" noChangeArrowheads="1" noChangeShapeType="1" noTextEdit="1"/>
              </p:cNvSpPr>
              <p:nvPr>
                <p:ph idx="1"/>
              </p:nvPr>
            </p:nvSpPr>
            <p:spPr>
              <a:blipFill rotWithShape="1">
                <a:blip r:embed="rId3"/>
                <a:stretch>
                  <a:fillRect t="-549" r="-635"/>
                </a:stretch>
              </a:blipFill>
              <a:ln>
                <a:noFill/>
              </a:ln>
            </p:spPr>
            <p:txBody>
              <a:bodyPr/>
              <a:lstStyle/>
              <a:p>
                <a:r>
                  <a:rPr lang="en-US">
                    <a:noFill/>
                  </a:rPr>
                  <a:t> </a:t>
                </a:r>
              </a:p>
            </p:txBody>
          </p:sp>
        </mc:Fallback>
      </mc:AlternateContent>
      <p:sp>
        <p:nvSpPr>
          <p:cNvPr id="3" name="Titolo 2"/>
          <p:cNvSpPr>
            <a:spLocks noGrp="1"/>
          </p:cNvSpPr>
          <p:nvPr>
            <p:ph type="title"/>
          </p:nvPr>
        </p:nvSpPr>
        <p:spPr/>
        <p:txBody>
          <a:bodyPr/>
          <a:lstStyle/>
          <a:p>
            <a:r>
              <a:rPr lang="it-IT" dirty="0" smtClean="0"/>
              <a:t>Concorrenza perfetta</a:t>
            </a:r>
            <a:endParaRPr lang="en-US" dirty="0"/>
          </a:p>
        </p:txBody>
      </p:sp>
      <p:sp>
        <p:nvSpPr>
          <p:cNvPr id="4" name="Rettangolo arrotondato 3"/>
          <p:cNvSpPr/>
          <p:nvPr/>
        </p:nvSpPr>
        <p:spPr>
          <a:xfrm>
            <a:off x="3733903" y="2540496"/>
            <a:ext cx="1676194" cy="540000"/>
          </a:xfrm>
          <a:prstGeom prst="roundRect">
            <a:avLst/>
          </a:prstGeom>
          <a:noFill/>
          <a:ln>
            <a:solidFill>
              <a:schemeClr val="accent1"/>
            </a:solidFill>
          </a:ln>
        </p:spPr>
        <p:style>
          <a:lnRef idx="1">
            <a:schemeClr val="accent5"/>
          </a:lnRef>
          <a:fillRef idx="2">
            <a:schemeClr val="accent5"/>
          </a:fillRef>
          <a:effectRef idx="1">
            <a:schemeClr val="accent5"/>
          </a:effectRef>
          <a:fontRef idx="minor">
            <a:schemeClr val="dk1"/>
          </a:fontRef>
        </p:style>
        <p:txBody>
          <a:bodyPr rtlCol="0" anchor="ctr"/>
          <a:lstStyle/>
          <a:p>
            <a:endParaRPr lang="it-IT" sz="1600" i="1" dirty="0"/>
          </a:p>
        </p:txBody>
      </p:sp>
    </p:spTree>
    <p:extLst>
      <p:ext uri="{BB962C8B-B14F-4D97-AF65-F5344CB8AC3E}">
        <p14:creationId xmlns:p14="http://schemas.microsoft.com/office/powerpoint/2010/main" xmlns="" val="46573114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xmlns="" Requires="a14">
          <p:sp>
            <p:nvSpPr>
              <p:cNvPr id="2" name="Segnaposto contenuto 1"/>
              <p:cNvSpPr>
                <a:spLocks noGrp="1"/>
              </p:cNvSpPr>
              <p:nvPr>
                <p:ph idx="1"/>
              </p:nvPr>
            </p:nvSpPr>
            <p:spPr/>
            <p:txBody>
              <a:bodyPr/>
              <a:lstStyle/>
              <a:p>
                <a:pPr marL="0" indent="0" algn="ctr">
                  <a:buNone/>
                </a:pPr>
                <a:r>
                  <a:rPr lang="it-IT" dirty="0" smtClean="0"/>
                  <a:t>Max (</a:t>
                </a:r>
                <a:r>
                  <a:rPr lang="el-GR" dirty="0" smtClean="0"/>
                  <a:t>π</a:t>
                </a:r>
                <a:r>
                  <a:rPr lang="it-IT" dirty="0" smtClean="0"/>
                  <a:t> = </a:t>
                </a:r>
                <a:r>
                  <a:rPr lang="it-IT" dirty="0" err="1" smtClean="0"/>
                  <a:t>R</a:t>
                </a:r>
                <a:r>
                  <a:rPr lang="it-IT" baseline="-25000" dirty="0" err="1" smtClean="0"/>
                  <a:t>t</a:t>
                </a:r>
                <a:r>
                  <a:rPr lang="it-IT" dirty="0" smtClean="0"/>
                  <a:t> – </a:t>
                </a:r>
                <a:r>
                  <a:rPr lang="it-IT" dirty="0" err="1" smtClean="0"/>
                  <a:t>C</a:t>
                </a:r>
                <a:r>
                  <a:rPr lang="it-IT" baseline="-25000" dirty="0" err="1" smtClean="0"/>
                  <a:t>t</a:t>
                </a:r>
                <a:r>
                  <a:rPr lang="it-IT" baseline="-25000" dirty="0" smtClean="0"/>
                  <a:t/>
                </a:r>
                <a:r>
                  <a:rPr lang="it-IT" dirty="0" smtClean="0"/>
                  <a:t>= </a:t>
                </a:r>
                <a:r>
                  <a:rPr lang="it-IT" dirty="0" err="1" smtClean="0"/>
                  <a:t>p∙q</a:t>
                </a:r>
                <a:r>
                  <a:rPr lang="it-IT" dirty="0" smtClean="0"/>
                  <a:t> – </a:t>
                </a:r>
                <a:r>
                  <a:rPr lang="it-IT" dirty="0" err="1" smtClean="0"/>
                  <a:t>C</a:t>
                </a:r>
                <a:r>
                  <a:rPr lang="it-IT" baseline="-25000" dirty="0" err="1" smtClean="0"/>
                  <a:t>t</a:t>
                </a:r>
                <a:r>
                  <a:rPr lang="it-IT" baseline="-25000" dirty="0" smtClean="0"/>
                  <a:t/>
                </a:r>
                <a:r>
                  <a:rPr lang="it-IT" dirty="0" smtClean="0"/>
                  <a:t>)                </a:t>
                </a:r>
                <a14:m>
                  <m:oMath xmlns:m="http://schemas.openxmlformats.org/officeDocument/2006/math">
                    <m:f>
                      <m:fPr>
                        <m:ctrlPr>
                          <a:rPr lang="it-IT" i="1" smtClean="0">
                            <a:latin typeface="Cambria Math"/>
                          </a:rPr>
                        </m:ctrlPr>
                      </m:fPr>
                      <m:num>
                        <m:r>
                          <a:rPr lang="el-GR" i="1" smtClean="0">
                            <a:latin typeface="Cambria Math"/>
                          </a:rPr>
                          <m:t>𝛿</m:t>
                        </m:r>
                        <m:r>
                          <m:rPr>
                            <m:sty m:val="p"/>
                          </m:rPr>
                          <a:rPr lang="el-GR" i="1" smtClean="0">
                            <a:latin typeface="Cambria Math"/>
                          </a:rPr>
                          <m:t>π</m:t>
                        </m:r>
                      </m:num>
                      <m:den>
                        <m:r>
                          <a:rPr lang="el-GR" i="1" smtClean="0">
                            <a:latin typeface="Cambria Math"/>
                          </a:rPr>
                          <m:t>𝛿</m:t>
                        </m:r>
                        <m:r>
                          <a:rPr lang="it-IT" b="0" i="1" smtClean="0">
                            <a:latin typeface="Cambria Math"/>
                          </a:rPr>
                          <m:t>𝑞</m:t>
                        </m:r>
                      </m:den>
                    </m:f>
                  </m:oMath>
                </a14:m>
                <a:r>
                  <a:rPr lang="it-IT" dirty="0" smtClean="0"/>
                  <a:t> = MR – MC = p – MC = 0</a:t>
                </a:r>
              </a:p>
              <a:p>
                <a:r>
                  <a:rPr lang="it-IT" dirty="0" smtClean="0"/>
                  <a:t>Nel breve periodo la quantità che massimizza il profitto per un’impresa concorrenziale è quella in corrispondenza della quale si ha l’uguaglianza tra il prezzo di mercato del bene ed il costo marginale di produzione, sempre che il prezzo sia maggiore del costo variabile medio di produzione</a:t>
                </a:r>
                <a:endParaRPr lang="en-US" dirty="0"/>
              </a:p>
            </p:txBody>
          </p:sp>
        </mc:Choice>
        <mc:Fallback>
          <p:sp>
            <p:nvSpPr>
              <p:cNvPr id="2" name="Segnaposto contenuto 1"/>
              <p:cNvSpPr>
                <a:spLocks noGrp="1" noRot="1" noChangeAspect="1" noMove="1" noResize="1" noEditPoints="1" noAdjustHandles="1" noChangeArrowheads="1" noChangeShapeType="1" noTextEdit="1"/>
              </p:cNvSpPr>
              <p:nvPr>
                <p:ph idx="1"/>
              </p:nvPr>
            </p:nvSpPr>
            <p:spPr>
              <a:blipFill rotWithShape="1">
                <a:blip r:embed="rId3"/>
                <a:stretch>
                  <a:fillRect r="-635"/>
                </a:stretch>
              </a:blipFill>
            </p:spPr>
            <p:txBody>
              <a:bodyPr/>
              <a:lstStyle/>
              <a:p>
                <a:r>
                  <a:rPr lang="en-US">
                    <a:noFill/>
                  </a:rPr>
                  <a:t> </a:t>
                </a:r>
              </a:p>
            </p:txBody>
          </p:sp>
        </mc:Fallback>
      </mc:AlternateContent>
      <p:sp>
        <p:nvSpPr>
          <p:cNvPr id="3" name="Titolo 2"/>
          <p:cNvSpPr>
            <a:spLocks noGrp="1"/>
          </p:cNvSpPr>
          <p:nvPr>
            <p:ph type="title"/>
          </p:nvPr>
        </p:nvSpPr>
        <p:spPr/>
        <p:txBody>
          <a:bodyPr/>
          <a:lstStyle/>
          <a:p>
            <a:r>
              <a:rPr lang="it-IT" dirty="0" smtClean="0"/>
              <a:t>Il massimo profitto nel breve periodo e la funzione di offerta</a:t>
            </a:r>
            <a:endParaRPr lang="en-US" dirty="0"/>
          </a:p>
        </p:txBody>
      </p:sp>
      <p:pic>
        <p:nvPicPr>
          <p:cNvPr id="2051" name="Picture 3"/>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787877" y="2897579"/>
            <a:ext cx="3554237" cy="372125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grpSp>
        <p:nvGrpSpPr>
          <p:cNvPr id="5" name="Gruppo 4"/>
          <p:cNvGrpSpPr/>
          <p:nvPr/>
        </p:nvGrpSpPr>
        <p:grpSpPr>
          <a:xfrm>
            <a:off x="4825965" y="2897579"/>
            <a:ext cx="3554974" cy="3726822"/>
            <a:chOff x="4825965" y="2897579"/>
            <a:chExt cx="3554974" cy="3726822"/>
          </a:xfrm>
        </p:grpSpPr>
        <p:pic>
          <p:nvPicPr>
            <p:cNvPr id="2052" name="Picture 4"/>
            <p:cNvPicPr>
              <a:picLocks noChangeAspect="1" noChangeArrowheads="1"/>
            </p:cNvPicPr>
            <p:nvPr/>
          </p:nvPicPr>
          <p:blipFill>
            <a:blip r:embed="rId5" cstate="print">
              <a:extLst>
                <a:ext uri="{28A0092B-C50C-407E-A947-70E740481C1C}">
                  <a14:useLocalDpi xmlns:a14="http://schemas.microsoft.com/office/drawing/2010/main" xmlns="" val="0"/>
                </a:ext>
              </a:extLst>
            </a:blip>
            <a:srcRect/>
            <a:stretch>
              <a:fillRect/>
            </a:stretch>
          </p:blipFill>
          <p:spPr bwMode="auto">
            <a:xfrm>
              <a:off x="4825965" y="2897579"/>
              <a:ext cx="3554974" cy="372682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4" name="CasellaDiTesto 3"/>
            <p:cNvSpPr txBox="1"/>
            <p:nvPr/>
          </p:nvSpPr>
          <p:spPr>
            <a:xfrm>
              <a:off x="4975761" y="5308270"/>
              <a:ext cx="184731" cy="369332"/>
            </a:xfrm>
            <a:prstGeom prst="rect">
              <a:avLst/>
            </a:prstGeom>
            <a:solidFill>
              <a:schemeClr val="bg1"/>
            </a:solidFill>
          </p:spPr>
          <p:txBody>
            <a:bodyPr wrap="none" rtlCol="0">
              <a:spAutoFit/>
            </a:bodyPr>
            <a:lstStyle/>
            <a:p>
              <a:endParaRPr lang="en-US" dirty="0"/>
            </a:p>
          </p:txBody>
        </p:sp>
      </p:grpSp>
      <p:sp>
        <p:nvSpPr>
          <p:cNvPr id="9" name="Freccia in giù 8"/>
          <p:cNvSpPr/>
          <p:nvPr/>
        </p:nvSpPr>
        <p:spPr>
          <a:xfrm rot="16200000">
            <a:off x="4325529" y="1013530"/>
            <a:ext cx="421716" cy="365968"/>
          </a:xfrm>
          <a:prstGeom prst="downArrow">
            <a:avLst/>
          </a:prstGeom>
          <a:solidFill>
            <a:schemeClr val="bg1"/>
          </a:solidFill>
          <a:ln w="9525">
            <a:solidFill>
              <a:srgbClr val="800000"/>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xmlns="" val="155266285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a:xfrm>
            <a:off x="3754800" y="908720"/>
            <a:ext cx="5137679" cy="5544616"/>
          </a:xfrm>
        </p:spPr>
        <p:txBody>
          <a:bodyPr>
            <a:normAutofit/>
          </a:bodyPr>
          <a:lstStyle/>
          <a:p>
            <a:r>
              <a:rPr lang="it-IT" dirty="0" smtClean="0"/>
              <a:t>Definiamo </a:t>
            </a:r>
            <a:r>
              <a:rPr lang="it-IT" dirty="0"/>
              <a:t>prezzo di riserva dell’impresa, e lo indichiamo con </a:t>
            </a:r>
            <a:r>
              <a:rPr lang="it-IT" dirty="0" err="1"/>
              <a:t>p</a:t>
            </a:r>
            <a:r>
              <a:rPr lang="it-IT" baseline="-25000" dirty="0" err="1"/>
              <a:t>s</a:t>
            </a:r>
            <a:r>
              <a:rPr lang="it-IT" dirty="0"/>
              <a:t>, il prezzo minimo che essa è disposta ad accettare per vendere una determinata quantità. Di fatto il prezzo di riserva coincide col costo marginale MC</a:t>
            </a:r>
          </a:p>
          <a:p>
            <a:r>
              <a:rPr lang="it-IT" dirty="0" smtClean="0"/>
              <a:t>Se </a:t>
            </a:r>
            <a:r>
              <a:rPr lang="it-IT" dirty="0"/>
              <a:t>il prezzo di mercato è p*, l’impresa incassa su tutte le unità vendute, tranne l’ultima, più del loro prezzo di riserva </a:t>
            </a:r>
            <a:r>
              <a:rPr lang="it-IT" dirty="0" smtClean="0"/>
              <a:t>(ci </a:t>
            </a:r>
            <a:r>
              <a:rPr lang="it-IT" dirty="0"/>
              <a:t>guadagna).</a:t>
            </a:r>
          </a:p>
          <a:p>
            <a:r>
              <a:rPr lang="it-IT" dirty="0" smtClean="0"/>
              <a:t>Definiamo </a:t>
            </a:r>
            <a:r>
              <a:rPr lang="it-IT" b="1" dirty="0"/>
              <a:t>surplus del produttore </a:t>
            </a:r>
            <a:r>
              <a:rPr lang="it-IT" b="1" dirty="0" smtClean="0"/>
              <a:t> </a:t>
            </a:r>
            <a:r>
              <a:rPr lang="it-IT" dirty="0"/>
              <a:t>la somma di tutti questi guadagni. Per ogni singola unità venduta è data dalla differenza p* - </a:t>
            </a:r>
            <a:r>
              <a:rPr lang="it-IT" dirty="0" smtClean="0"/>
              <a:t>MC. Può </a:t>
            </a:r>
            <a:r>
              <a:rPr lang="it-IT" dirty="0"/>
              <a:t>essere calcolato come l’area </a:t>
            </a:r>
            <a:r>
              <a:rPr lang="it-IT" dirty="0" smtClean="0"/>
              <a:t>B colorata </a:t>
            </a:r>
            <a:r>
              <a:rPr lang="it-IT" dirty="0"/>
              <a:t>del </a:t>
            </a:r>
            <a:r>
              <a:rPr lang="it-IT" dirty="0" smtClean="0"/>
              <a:t>grafico</a:t>
            </a:r>
            <a:endParaRPr lang="it-IT" dirty="0"/>
          </a:p>
        </p:txBody>
      </p:sp>
      <p:sp>
        <p:nvSpPr>
          <p:cNvPr id="3" name="Titolo 2"/>
          <p:cNvSpPr>
            <a:spLocks noGrp="1"/>
          </p:cNvSpPr>
          <p:nvPr>
            <p:ph type="title"/>
          </p:nvPr>
        </p:nvSpPr>
        <p:spPr/>
        <p:txBody>
          <a:bodyPr/>
          <a:lstStyle/>
          <a:p>
            <a:r>
              <a:rPr lang="it-IT" dirty="0" smtClean="0"/>
              <a:t>Surplus del produttore</a:t>
            </a:r>
            <a:endParaRPr lang="en-US" dirty="0"/>
          </a:p>
        </p:txBody>
      </p:sp>
      <p:pic>
        <p:nvPicPr>
          <p:cNvPr id="1028" name="Picture 4"/>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223201" y="908720"/>
            <a:ext cx="3531600" cy="370709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42323735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a:xfrm>
            <a:off x="4559121" y="908720"/>
            <a:ext cx="4333359" cy="5544616"/>
          </a:xfrm>
        </p:spPr>
        <p:txBody>
          <a:bodyPr>
            <a:normAutofit/>
          </a:bodyPr>
          <a:lstStyle/>
          <a:p>
            <a:r>
              <a:rPr lang="it-IT" b="1" dirty="0" smtClean="0"/>
              <a:t>Equilibrio di breve periodo in mercati concorrenziali</a:t>
            </a:r>
            <a:r>
              <a:rPr lang="it-IT" dirty="0" smtClean="0"/>
              <a:t>: combinazione di prezzi  e quantità per cui: </a:t>
            </a:r>
          </a:p>
          <a:p>
            <a:pPr lvl="1"/>
            <a:r>
              <a:rPr lang="it-IT" dirty="0" smtClean="0"/>
              <a:t>Nessuna singola impresa desidera modificare la quantità offerta sul mercato</a:t>
            </a:r>
          </a:p>
          <a:p>
            <a:pPr lvl="1"/>
            <a:r>
              <a:rPr lang="it-IT" dirty="0" smtClean="0"/>
              <a:t>Nessun singolo consumatore desidera modificare la quantità domandata</a:t>
            </a:r>
          </a:p>
          <a:p>
            <a:pPr lvl="1"/>
            <a:r>
              <a:rPr lang="it-IT" dirty="0" smtClean="0"/>
              <a:t>L’offerta aggregata è uguale alla domanda aggregata</a:t>
            </a:r>
          </a:p>
          <a:p>
            <a:r>
              <a:rPr lang="it-IT" dirty="0" smtClean="0"/>
              <a:t>Il prezzo e la quantità di equilibrio si trovano nel punto in cui le curve di offerta e di domanda aggregate si intersecano</a:t>
            </a:r>
          </a:p>
          <a:p>
            <a:r>
              <a:rPr lang="it-IT" dirty="0" smtClean="0"/>
              <a:t>Date le curve di domanda e di offerta, il mercato converge verso un equilibrio</a:t>
            </a:r>
          </a:p>
          <a:p>
            <a:pPr lvl="2"/>
            <a:endParaRPr lang="en-US" dirty="0"/>
          </a:p>
        </p:txBody>
      </p:sp>
      <p:sp>
        <p:nvSpPr>
          <p:cNvPr id="3" name="Titolo 2"/>
          <p:cNvSpPr>
            <a:spLocks noGrp="1"/>
          </p:cNvSpPr>
          <p:nvPr>
            <p:ph type="title"/>
          </p:nvPr>
        </p:nvSpPr>
        <p:spPr/>
        <p:txBody>
          <a:bodyPr/>
          <a:lstStyle/>
          <a:p>
            <a:r>
              <a:rPr lang="it-IT" dirty="0" smtClean="0"/>
              <a:t>Equilibrio di breve periodo in mercati concorrenziali</a:t>
            </a:r>
            <a:endParaRPr lang="en-US" dirty="0"/>
          </a:p>
        </p:txBody>
      </p:sp>
      <p:pic>
        <p:nvPicPr>
          <p:cNvPr id="3074" name="Picture 2"/>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235857" y="865190"/>
            <a:ext cx="4380431" cy="459218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311712645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p:txBody>
          <a:bodyPr>
            <a:normAutofit fontScale="85000" lnSpcReduction="20000"/>
          </a:bodyPr>
          <a:lstStyle/>
          <a:p>
            <a:r>
              <a:rPr lang="it-IT" dirty="0" smtClean="0"/>
              <a:t>Nel breve periodo le imprese possono realizzare extraprofitti. L’equilibrio di breve periodo non potrà persistere indefinitamente </a:t>
            </a:r>
          </a:p>
          <a:p>
            <a:r>
              <a:rPr lang="it-IT" b="1" dirty="0" smtClean="0"/>
              <a:t>Equilibrio di lungo periodo </a:t>
            </a:r>
            <a:r>
              <a:rPr lang="it-IT" dirty="0" smtClean="0"/>
              <a:t>per un mercato perfettamente concorrenziale: combinazione di prezzo e quantità per cui:</a:t>
            </a:r>
          </a:p>
          <a:p>
            <a:pPr lvl="1"/>
            <a:r>
              <a:rPr lang="it-IT" dirty="0" smtClean="0"/>
              <a:t>Nessuna singola impresa desidera modificare la quantità offerta </a:t>
            </a:r>
          </a:p>
          <a:p>
            <a:pPr lvl="1"/>
            <a:r>
              <a:rPr lang="it-IT" dirty="0" smtClean="0"/>
              <a:t>Nessun singolo consumatore desidera modificare la quantità domandata</a:t>
            </a:r>
          </a:p>
          <a:p>
            <a:pPr lvl="1"/>
            <a:r>
              <a:rPr lang="it-IT" dirty="0" smtClean="0"/>
              <a:t>Nessuna impresa esistente nel mercato è incentivata a modificare la quantità impiegata dei fattori produttivi o ad uscire dal mercato</a:t>
            </a:r>
          </a:p>
          <a:p>
            <a:pPr lvl="1"/>
            <a:r>
              <a:rPr lang="it-IT" dirty="0" smtClean="0"/>
              <a:t>Nessuna impresa fuori dal mercato è incentivata ad entrarvi</a:t>
            </a:r>
          </a:p>
          <a:p>
            <a:pPr lvl="1"/>
            <a:r>
              <a:rPr lang="it-IT" dirty="0" smtClean="0"/>
              <a:t>L’offerta aggregata è uguale alla domanda aggregata del bene</a:t>
            </a:r>
          </a:p>
          <a:p>
            <a:r>
              <a:rPr lang="it-IT" dirty="0" smtClean="0"/>
              <a:t>In una situazione di equilibrio di lungo periodo il prezzo coincide con il punto di minimo della curva del costo medio di lungo periodo </a:t>
            </a:r>
            <a:endParaRPr lang="it-IT" dirty="0"/>
          </a:p>
          <a:p>
            <a:pPr marL="0" indent="0">
              <a:buNone/>
            </a:pPr>
            <a:endParaRPr lang="it-IT" dirty="0"/>
          </a:p>
          <a:p>
            <a:pPr marL="0" indent="0">
              <a:buNone/>
            </a:pPr>
            <a:endParaRPr lang="it-IT" dirty="0" smtClean="0"/>
          </a:p>
          <a:p>
            <a:pPr marL="0" indent="0">
              <a:buNone/>
            </a:pPr>
            <a:endParaRPr lang="it-IT" dirty="0" smtClean="0"/>
          </a:p>
          <a:p>
            <a:endParaRPr lang="it-IT" dirty="0"/>
          </a:p>
          <a:p>
            <a:endParaRPr lang="it-IT" dirty="0" smtClean="0"/>
          </a:p>
          <a:p>
            <a:endParaRPr lang="it-IT" dirty="0"/>
          </a:p>
          <a:p>
            <a:pPr marL="0" indent="0">
              <a:buNone/>
            </a:pPr>
            <a:r>
              <a:rPr lang="it-IT" dirty="0" smtClean="0"/>
              <a:t>    </a:t>
            </a:r>
          </a:p>
        </p:txBody>
      </p:sp>
      <p:sp>
        <p:nvSpPr>
          <p:cNvPr id="3" name="Titolo 2"/>
          <p:cNvSpPr>
            <a:spLocks noGrp="1"/>
          </p:cNvSpPr>
          <p:nvPr>
            <p:ph type="title"/>
          </p:nvPr>
        </p:nvSpPr>
        <p:spPr/>
        <p:txBody>
          <a:bodyPr/>
          <a:lstStyle/>
          <a:p>
            <a:r>
              <a:rPr lang="it-IT" dirty="0" smtClean="0"/>
              <a:t>Equilibrio di lungo periodo in concorrenza</a:t>
            </a:r>
            <a:endParaRPr lang="en-US" dirty="0"/>
          </a:p>
        </p:txBody>
      </p:sp>
      <p:pic>
        <p:nvPicPr>
          <p:cNvPr id="4098" name="Picture 2"/>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2043146" y="4056803"/>
            <a:ext cx="5057709" cy="265281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3778335622"/>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i Office">
  <a:themeElements>
    <a:clrScheme name="Personalizzato 1">
      <a:dk1>
        <a:sysClr val="windowText" lastClr="000000"/>
      </a:dk1>
      <a:lt1>
        <a:sysClr val="window" lastClr="FFFFFF"/>
      </a:lt1>
      <a:dk2>
        <a:srgbClr val="241F00"/>
      </a:dk2>
      <a:lt2>
        <a:srgbClr val="E5E9F7"/>
      </a:lt2>
      <a:accent1>
        <a:srgbClr val="800000"/>
      </a:accent1>
      <a:accent2>
        <a:srgbClr val="00B050"/>
      </a:accent2>
      <a:accent3>
        <a:srgbClr val="255775"/>
      </a:accent3>
      <a:accent4>
        <a:srgbClr val="A47C0C"/>
      </a:accent4>
      <a:accent5>
        <a:srgbClr val="39378D"/>
      </a:accent5>
      <a:accent6>
        <a:srgbClr val="680039"/>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5096</Words>
  <Application>Microsoft Office PowerPoint</Application>
  <PresentationFormat>Presentazione su schermo (4:3)</PresentationFormat>
  <Paragraphs>280</Paragraphs>
  <Slides>16</Slides>
  <Notes>16</Notes>
  <HiddenSlides>0</HiddenSlides>
  <MMClips>0</MMClips>
  <ScaleCrop>false</ScaleCrop>
  <HeadingPairs>
    <vt:vector size="4" baseType="variant">
      <vt:variant>
        <vt:lpstr>Tema</vt:lpstr>
      </vt:variant>
      <vt:variant>
        <vt:i4>1</vt:i4>
      </vt:variant>
      <vt:variant>
        <vt:lpstr>Titoli diapositive</vt:lpstr>
      </vt:variant>
      <vt:variant>
        <vt:i4>16</vt:i4>
      </vt:variant>
    </vt:vector>
  </HeadingPairs>
  <TitlesOfParts>
    <vt:vector size="17" baseType="lpstr">
      <vt:lpstr>Tema di Office</vt:lpstr>
      <vt:lpstr>Diapositiva 1</vt:lpstr>
      <vt:lpstr>Regola generale di massimizzazione del profitto</vt:lpstr>
      <vt:lpstr>I mercati</vt:lpstr>
      <vt:lpstr>Concorrenza perfetta</vt:lpstr>
      <vt:lpstr>Concorrenza perfetta</vt:lpstr>
      <vt:lpstr>Il massimo profitto nel breve periodo e la funzione di offerta</vt:lpstr>
      <vt:lpstr>Surplus del produttore</vt:lpstr>
      <vt:lpstr>Equilibrio di breve periodo in mercati concorrenziali</vt:lpstr>
      <vt:lpstr>Equilibrio di lungo periodo in concorrenza</vt:lpstr>
      <vt:lpstr>Economie e Diseconomie di scala</vt:lpstr>
      <vt:lpstr>Monopolio</vt:lpstr>
      <vt:lpstr>La scelta del monopolista</vt:lpstr>
      <vt:lpstr>Monopolio e Concorrenza</vt:lpstr>
      <vt:lpstr>Concorrenza monopolistica</vt:lpstr>
      <vt:lpstr>Oligopolio</vt:lpstr>
      <vt:lpstr>Mercato contendibile</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Fideuros</dc:creator>
  <cp:lastModifiedBy>500334</cp:lastModifiedBy>
  <cp:revision>926</cp:revision>
  <cp:lastPrinted>2012-03-06T23:02:49Z</cp:lastPrinted>
  <dcterms:created xsi:type="dcterms:W3CDTF">2011-12-08T14:18:23Z</dcterms:created>
  <dcterms:modified xsi:type="dcterms:W3CDTF">2015-04-01T12:49:24Z</dcterms:modified>
</cp:coreProperties>
</file>