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17"/>
  </p:notesMasterIdLst>
  <p:sldIdLst>
    <p:sldId id="705" r:id="rId2"/>
    <p:sldId id="362" r:id="rId3"/>
    <p:sldId id="365" r:id="rId4"/>
    <p:sldId id="366" r:id="rId5"/>
    <p:sldId id="367" r:id="rId6"/>
    <p:sldId id="360" r:id="rId7"/>
    <p:sldId id="669" r:id="rId8"/>
    <p:sldId id="664" r:id="rId9"/>
    <p:sldId id="665" r:id="rId10"/>
    <p:sldId id="667" r:id="rId11"/>
    <p:sldId id="668" r:id="rId12"/>
    <p:sldId id="674" r:id="rId13"/>
    <p:sldId id="663" r:id="rId14"/>
    <p:sldId id="700" r:id="rId15"/>
    <p:sldId id="6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99CCFF"/>
    <a:srgbClr val="66CCFF"/>
    <a:srgbClr val="CC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Stile con tema 2 - Color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showOutlineIcons="0">
    <p:restoredLeft sz="13818" autoAdjust="0"/>
    <p:restoredTop sz="75000" autoAdjust="0"/>
  </p:normalViewPr>
  <p:slideViewPr>
    <p:cSldViewPr snapToGrid="0">
      <p:cViewPr>
        <p:scale>
          <a:sx n="62" d="100"/>
          <a:sy n="62" d="100"/>
        </p:scale>
        <p:origin x="-1584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659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-266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DBCD2-DDA6-4279-B68F-CFFA81FDE4DF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449286" y="144624"/>
            <a:ext cx="2071395" cy="155354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67951" y="1884784"/>
            <a:ext cx="6512767" cy="69233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4ABD8-56F3-42F3-B18B-0F98D2EF082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2235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449513" y="144463"/>
            <a:ext cx="2071687" cy="1554162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4ABD8-56F3-42F3-B18B-0F98D2EF082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04437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4ABD8-56F3-42F3-B18B-0F98D2EF082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39893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4ABD8-56F3-42F3-B18B-0F98D2EF082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02655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4ABD8-56F3-42F3-B18B-0F98D2EF082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43269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Secondo la classificazione adottata dal Bureau </a:t>
            </a:r>
            <a:r>
              <a:rPr lang="it-IT" dirty="0" err="1" smtClean="0"/>
              <a:t>Internationale</a:t>
            </a:r>
            <a:r>
              <a:rPr lang="it-IT" dirty="0" smtClean="0"/>
              <a:t> </a:t>
            </a:r>
            <a:r>
              <a:rPr lang="it-IT" dirty="0" err="1" smtClean="0"/>
              <a:t>du</a:t>
            </a:r>
            <a:r>
              <a:rPr lang="it-IT" dirty="0" smtClean="0"/>
              <a:t> </a:t>
            </a:r>
            <a:r>
              <a:rPr lang="it-IT" dirty="0" err="1" smtClean="0"/>
              <a:t>Travail</a:t>
            </a:r>
            <a:r>
              <a:rPr lang="it-IT" dirty="0" smtClean="0"/>
              <a:t> (BIT), l'unità elementare del processo di divisione del lavoro (e quindi di una struttura organizzativa) è costituita dal compito. Sempre secondo il BIT, compito e mansione sono sinonimi anche se, nella prassi, in alcuni casi per mansione si intende un insieme di compiti. </a:t>
            </a:r>
          </a:p>
          <a:p>
            <a:r>
              <a:rPr lang="it-IT" dirty="0" smtClean="0"/>
              <a:t>Quando più persone svolgono uno stesso lavoro (sempre secondo lo schema adottato dal BIT), la struttura verrà articolata in posti o posizioni di lavoro. </a:t>
            </a:r>
          </a:p>
          <a:p>
            <a:r>
              <a:rPr lang="it-IT" dirty="0" smtClean="0"/>
              <a:t>Un insieme di lavori costituisce la funzione ed il ruolo organizzativo ad essa associato. 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4ABD8-56F3-42F3-B18B-0F98D2EF082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51543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Alcuni criteri di aggregazione: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it-IT" dirty="0" smtClean="0"/>
              <a:t>In base alla loro similarità:</a:t>
            </a:r>
            <a:r>
              <a:rPr lang="it-IT" baseline="0" dirty="0" smtClean="0"/>
              <a:t> c</a:t>
            </a:r>
            <a:r>
              <a:rPr lang="it-IT" dirty="0" smtClean="0"/>
              <a:t>reazione di unità specifiche, o funzionali, incaricate di eseguire solo alcune delle fasi che compongono un processo aziendale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it-IT" dirty="0" smtClean="0"/>
              <a:t>In base alla relativa interdipendenza: conduce alla creazione di unità di business, o divisionali, o di mercato, che eseguono tutte le fasi e tutte le attività relative ad un determinato processo aziendale. Ha il vantaggio di ridurre le esigenze di coordinamento </a:t>
            </a:r>
          </a:p>
          <a:p>
            <a:endParaRPr lang="it-IT" dirty="0" smtClean="0"/>
          </a:p>
          <a:p>
            <a:r>
              <a:rPr lang="it-IT" b="1" dirty="0" smtClean="0"/>
              <a:t>Autorità</a:t>
            </a:r>
            <a:r>
              <a:rPr lang="it-IT" dirty="0" smtClean="0"/>
              <a:t>: il potere di un individuo, riconosciuto in riferimento alla sua posizione, di prendere decisioni che gli altri devono seguire/eseguire</a:t>
            </a:r>
          </a:p>
          <a:p>
            <a:r>
              <a:rPr lang="it-IT" b="1" dirty="0" smtClean="0"/>
              <a:t>Responsabilità</a:t>
            </a:r>
            <a:r>
              <a:rPr lang="it-IT" dirty="0" smtClean="0"/>
              <a:t>: l’impegno, dato dalla posizione formale ricoperta nell’organizzazione, di realizzare gli obiettivi assegnati</a:t>
            </a:r>
          </a:p>
          <a:p>
            <a:r>
              <a:rPr lang="it-IT" b="1" dirty="0" smtClean="0"/>
              <a:t>Potere</a:t>
            </a:r>
            <a:r>
              <a:rPr lang="it-IT" dirty="0" smtClean="0"/>
              <a:t>: la capacità di influenzare in modo stabile il comportamento di una persona o di un gruppo, ad es. attraverso il controllo delle fonti di incertezza, e quindi attraverso la prevedibilità del comportamento richiesto</a:t>
            </a:r>
          </a:p>
          <a:p>
            <a:endParaRPr lang="it-IT" dirty="0" smtClean="0"/>
          </a:p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4ABD8-56F3-42F3-B18B-0F98D2EF082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6549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4ABD8-56F3-42F3-B18B-0F98D2EF082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1797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449513" y="144463"/>
            <a:ext cx="2071687" cy="1554162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>
                <a:ea typeface="ＭＳ Ｐゴシック" pitchFamily="34" charset="-128"/>
              </a:rPr>
              <a:t>In letteratura si trova una gamma estremamente ampia di definizioni di organizzazione. 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it-IT" dirty="0" smtClean="0">
                <a:ea typeface="ＭＳ Ｐゴシック" pitchFamily="34" charset="-128"/>
              </a:rPr>
              <a:t>“… un set di relazioni sociali stabili create(…) per realizzare durevolmente fini ed obiettivi specifici …” (STINCHOMBE, 1965)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it-IT" dirty="0" smtClean="0">
                <a:ea typeface="ＭＳ Ｐゴシック" pitchFamily="34" charset="-128"/>
              </a:rPr>
              <a:t>“… un contenitore di conoscenze relative alle attività d’azienda, temporaneamente incarnate nei dipendenti in un dato momento …” (BAUM -SINGH, 1994)</a:t>
            </a:r>
          </a:p>
          <a:p>
            <a:endParaRPr lang="it-IT" dirty="0" smtClean="0">
              <a:ea typeface="ＭＳ Ｐゴシック" pitchFamily="34" charset="-128"/>
            </a:endParaRPr>
          </a:p>
          <a:p>
            <a:r>
              <a:rPr lang="it-IT" dirty="0" smtClean="0">
                <a:ea typeface="ＭＳ Ｐゴシック" pitchFamily="34" charset="-128"/>
              </a:rPr>
              <a:t>Quasi tutte presentano una serie di concetti ricorrenti</a:t>
            </a:r>
            <a:r>
              <a:rPr lang="it-IT" baseline="0" dirty="0" smtClean="0">
                <a:ea typeface="ＭＳ Ｐゴシック" pitchFamily="34" charset="-128"/>
              </a:rPr>
              <a:t>, presentati nella slide</a:t>
            </a:r>
            <a:endParaRPr lang="it-IT" dirty="0" smtClean="0">
              <a:ea typeface="ＭＳ Ｐゴシック" pitchFamily="34" charset="-128"/>
            </a:endParaRPr>
          </a:p>
          <a:p>
            <a:endParaRPr lang="it-IT" dirty="0" smtClean="0">
              <a:ea typeface="ＭＳ Ｐゴシック" pitchFamily="34" charset="-128"/>
            </a:endParaRPr>
          </a:p>
          <a:p>
            <a:r>
              <a:rPr lang="it-IT" dirty="0" smtClean="0">
                <a:ea typeface="ＭＳ Ｐゴシック" pitchFamily="34" charset="-128"/>
              </a:rPr>
              <a:t>Le organizzazioni sono entità sociali guidate da obiettivi, progettate come sistemi di attività deliberatamente strutturate e coordinate che interagiscono con l’ambiente esterno. L’organizzazione è uno strumento sociale creato dagli individui per raggiungere obiettivi determinati attraverso la collaborazione. Richiedono:</a:t>
            </a:r>
          </a:p>
          <a:p>
            <a:pPr>
              <a:buFontTx/>
              <a:buChar char="-"/>
            </a:pPr>
            <a:r>
              <a:rPr lang="it-IT" dirty="0" smtClean="0">
                <a:ea typeface="ＭＳ Ｐゴシック" pitchFamily="34" charset="-128"/>
              </a:rPr>
              <a:t>Un gruppo</a:t>
            </a:r>
          </a:p>
          <a:p>
            <a:pPr>
              <a:buFontTx/>
              <a:buChar char="-"/>
            </a:pPr>
            <a:r>
              <a:rPr lang="it-IT" dirty="0" smtClean="0">
                <a:ea typeface="ＭＳ Ｐゴシック" pitchFamily="34" charset="-128"/>
              </a:rPr>
              <a:t>Uno scopo</a:t>
            </a:r>
          </a:p>
          <a:p>
            <a:pPr>
              <a:buFontTx/>
              <a:buChar char="-"/>
            </a:pPr>
            <a:r>
              <a:rPr lang="it-IT" dirty="0" smtClean="0">
                <a:ea typeface="ＭＳ Ｐゴシック" pitchFamily="34" charset="-128"/>
              </a:rPr>
              <a:t>La volontà di cooperare</a:t>
            </a:r>
          </a:p>
          <a:p>
            <a:pPr>
              <a:buFontTx/>
              <a:buChar char="-"/>
            </a:pPr>
            <a:r>
              <a:rPr lang="it-IT" dirty="0" smtClean="0">
                <a:ea typeface="ＭＳ Ｐゴシック" pitchFamily="34" charset="-128"/>
              </a:rPr>
              <a:t>Un ordine interno</a:t>
            </a:r>
          </a:p>
          <a:p>
            <a:endParaRPr lang="it-IT" dirty="0" smtClean="0">
              <a:ea typeface="ＭＳ Ｐゴシック" pitchFamily="34" charset="-128"/>
            </a:endParaRPr>
          </a:p>
          <a:p>
            <a:r>
              <a:rPr lang="it-IT" dirty="0" smtClean="0">
                <a:ea typeface="ＭＳ Ｐゴシック" pitchFamily="34" charset="-128"/>
              </a:rPr>
              <a:t>L’elemento chiave di un’organizzazione non è un edificio o un insieme di politiche e procedure; le organizzazioni sono fatte di PERSONE e dalle loro reciproche relazioni. Un’organizzazione esiste quando le persone interagiscono le une con le altre nell’esercizio di funzioni che aiutano a conseguire gli obiettivi. I manager coordinano deliberatamente le strutture organizzative per raggiungere i fini dell’organizzazione. Un’organizzazione non può esistere senza l’interazione con clienti, fornitori, concorrenti, e gli altri elementi dell’ambiente esterno.</a:t>
            </a:r>
          </a:p>
          <a:p>
            <a:r>
              <a:rPr lang="it-IT" dirty="0" smtClean="0">
                <a:ea typeface="ＭＳ Ｐゴシック" pitchFamily="34" charset="-128"/>
              </a:rPr>
              <a:t>Le organizzazioni:</a:t>
            </a:r>
          </a:p>
          <a:p>
            <a:pPr>
              <a:buFontTx/>
              <a:buAutoNum type="arabicParenR"/>
            </a:pPr>
            <a:r>
              <a:rPr lang="it-IT" dirty="0" smtClean="0">
                <a:ea typeface="ＭＳ Ｐゴシック" pitchFamily="34" charset="-128"/>
              </a:rPr>
              <a:t>mettono insieme risorse per raggiungere gli obiettivi ed i risultati desiderati</a:t>
            </a:r>
          </a:p>
          <a:p>
            <a:pPr>
              <a:buFontTx/>
              <a:buAutoNum type="arabicParenR"/>
            </a:pPr>
            <a:r>
              <a:rPr lang="it-IT" dirty="0" smtClean="0">
                <a:ea typeface="ＭＳ Ｐゴシック" pitchFamily="34" charset="-128"/>
              </a:rPr>
              <a:t>Producono beni e servizi in maniera efficiente</a:t>
            </a:r>
          </a:p>
          <a:p>
            <a:pPr>
              <a:buFontTx/>
              <a:buAutoNum type="arabicParenR"/>
            </a:pPr>
            <a:r>
              <a:rPr lang="it-IT" dirty="0" smtClean="0">
                <a:ea typeface="ＭＳ Ｐゴシック" pitchFamily="34" charset="-128"/>
              </a:rPr>
              <a:t>Facilitano l’innovazione</a:t>
            </a:r>
          </a:p>
          <a:p>
            <a:pPr>
              <a:buFontTx/>
              <a:buAutoNum type="arabicParenR"/>
            </a:pPr>
            <a:r>
              <a:rPr lang="it-IT" dirty="0" smtClean="0">
                <a:ea typeface="ＭＳ Ｐゴシック" pitchFamily="34" charset="-128"/>
              </a:rPr>
              <a:t>Utilizzano moderne tecnologie computer-</a:t>
            </a:r>
            <a:r>
              <a:rPr lang="it-IT" dirty="0" err="1" smtClean="0">
                <a:ea typeface="ＭＳ Ｐゴシック" pitchFamily="34" charset="-128"/>
              </a:rPr>
              <a:t>based</a:t>
            </a:r>
            <a:endParaRPr lang="it-IT" dirty="0" smtClean="0">
              <a:ea typeface="ＭＳ Ｐゴシック" pitchFamily="34" charset="-128"/>
            </a:endParaRPr>
          </a:p>
          <a:p>
            <a:pPr>
              <a:buFontTx/>
              <a:buAutoNum type="arabicParenR"/>
            </a:pPr>
            <a:r>
              <a:rPr lang="it-IT" dirty="0" smtClean="0">
                <a:ea typeface="ＭＳ Ｐゴシック" pitchFamily="34" charset="-128"/>
              </a:rPr>
              <a:t>Si adattano all’ambiente in trasformazione e lo influenzano</a:t>
            </a:r>
          </a:p>
          <a:p>
            <a:pPr>
              <a:buFontTx/>
              <a:buAutoNum type="arabicParenR"/>
            </a:pPr>
            <a:r>
              <a:rPr lang="it-IT" dirty="0" smtClean="0">
                <a:ea typeface="ＭＳ Ｐゴシック" pitchFamily="34" charset="-128"/>
              </a:rPr>
              <a:t>Creano valore per gli azionisti, i clienti ed i dipendenti</a:t>
            </a:r>
          </a:p>
          <a:p>
            <a:pPr>
              <a:buFontTx/>
              <a:buAutoNum type="arabicParenR"/>
            </a:pPr>
            <a:r>
              <a:rPr lang="it-IT" dirty="0" smtClean="0">
                <a:ea typeface="ＭＳ Ｐゴシック" pitchFamily="34" charset="-128"/>
              </a:rPr>
              <a:t>Conciliano le sfide attuali di motivazione, etica e di management delle diversità con esigenze di maggiore coordinamento delle risorse umane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4ABD8-56F3-42F3-B18B-0F98D2EF082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4371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449513" y="144463"/>
            <a:ext cx="2071687" cy="1554162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La dimensione complessità introduce un ulteriore modo di vedere il “fare organizzazione”, legato non tanto all’approccio tradizionale dell’organizzare come “semplificare” (parcellizzazione e divisione verticale ed orizzontale del lavoro), quanto ad un approccio sempre complessivo, via via più focalizzato su ambiti più specifici e ristretti, ovvero al fare organizzazione come processo di scomposizione, suddivisione verticale di:</a:t>
            </a:r>
          </a:p>
          <a:p>
            <a:r>
              <a:rPr lang="it-IT" dirty="0" smtClean="0"/>
              <a:t>- Compiti;</a:t>
            </a:r>
          </a:p>
          <a:p>
            <a:r>
              <a:rPr lang="it-IT" dirty="0" smtClean="0"/>
              <a:t>- Obiettivi</a:t>
            </a:r>
          </a:p>
          <a:p>
            <a:r>
              <a:rPr lang="it-IT" dirty="0" smtClean="0"/>
              <a:t>- Autorità</a:t>
            </a:r>
          </a:p>
          <a:p>
            <a:r>
              <a:rPr lang="it-IT" dirty="0" smtClean="0"/>
              <a:t>- Responsabilità</a:t>
            </a:r>
          </a:p>
          <a:p>
            <a:r>
              <a:rPr lang="it-IT" dirty="0" smtClean="0"/>
              <a:t>ai diversi livelli, in modo coerente. Fare organizzazione significa dunque migliorare il livello della coerenza orizzontale e verticale tra le variabili, ovvero per avere una buona organizzazione i diversi processi di scomposizione dovranno procedere in modo coerente e bilanciato. Spesso tuttavia questo non succede (vengono assegnati a persone dei compiti senza chiarire qual è lo scopo/obiettivo)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4ABD8-56F3-42F3-B18B-0F98D2EF082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8354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>
                <a:ea typeface="ＭＳ Ｐゴシック" pitchFamily="34" charset="-128"/>
              </a:rPr>
              <a:t>All’interno dell’organizzazione, la presenza di persone comporta la decisione di quanto accettare di AUTONOMIA, diversità di comportamenti, rispetto a quanto richiedere di CONFORMITA’, ovvero di rispetto di norme prescritte, da parte dei membri dell’organizzazione, come esigenza dell’organizzazione stessa.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4ABD8-56F3-42F3-B18B-0F98D2EF082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4315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dirty="0" smtClean="0">
                <a:ea typeface="ＭＳ Ｐゴシック" pitchFamily="34" charset="-128"/>
              </a:rPr>
              <a:t>E’ in sostanza il compito/obiettivo per lo svolgimento del quale l’organizzazione è stata creata e continua ad esistere. Rappresenta il complesso di attività/fini da perseguire che l’organizzazione deve svolgere per giustificarsi e sopravvivere.</a:t>
            </a:r>
          </a:p>
          <a:p>
            <a:pPr>
              <a:lnSpc>
                <a:spcPct val="90000"/>
              </a:lnSpc>
            </a:pPr>
            <a:r>
              <a:rPr lang="it-IT" dirty="0" smtClean="0">
                <a:ea typeface="ＭＳ Ｐゴシック" pitchFamily="34" charset="-128"/>
              </a:rPr>
              <a:t>Non sempre il task è esplicito e quindi va ricostruito con una apposita analisi. Possono poi esserci delle diversità fra task prescritto, task rilevato dalle analisi e task recepito dai diversi responsabili.</a:t>
            </a:r>
          </a:p>
          <a:p>
            <a:pPr>
              <a:lnSpc>
                <a:spcPct val="90000"/>
              </a:lnSpc>
            </a:pPr>
            <a:r>
              <a:rPr lang="it-IT" dirty="0" smtClean="0">
                <a:ea typeface="ＭＳ Ｐゴシック" pitchFamily="34" charset="-128"/>
              </a:rPr>
              <a:t>Il task è estremamente soggettivo e diversificato così che non esiste un’organizzazione ottimale a priori ma la migliore organizzazione è quella che meglio consente di realizzare il task.</a:t>
            </a:r>
          </a:p>
          <a:p>
            <a:pPr>
              <a:lnSpc>
                <a:spcPct val="90000"/>
              </a:lnSpc>
            </a:pPr>
            <a:r>
              <a:rPr lang="it-IT" dirty="0" smtClean="0">
                <a:ea typeface="ＭＳ Ｐゴシック" pitchFamily="34" charset="-128"/>
              </a:rPr>
              <a:t>Sul task ha notevole influenza l’ambiente esterno che pone vincoli ed influenza: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it-IT" dirty="0" smtClean="0">
                <a:ea typeface="ＭＳ Ｐゴシック" pitchFamily="34" charset="-128"/>
              </a:rPr>
              <a:t>La definizione stessa del task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it-IT" dirty="0" smtClean="0">
                <a:ea typeface="ＭＳ Ｐゴシック" pitchFamily="34" charset="-128"/>
              </a:rPr>
              <a:t>Le priorità dei compiti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it-IT" dirty="0" smtClean="0">
                <a:ea typeface="ＭＳ Ｐゴシック" pitchFamily="34" charset="-128"/>
              </a:rPr>
              <a:t>I modi di realizzarlo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it-IT" dirty="0" smtClean="0">
                <a:ea typeface="ＭＳ Ｐゴシック" pitchFamily="34" charset="-128"/>
              </a:rPr>
              <a:t>Le risorse disponibili e le loro condizioni d’uso</a:t>
            </a:r>
          </a:p>
          <a:p>
            <a:pPr>
              <a:lnSpc>
                <a:spcPct val="90000"/>
              </a:lnSpc>
            </a:pPr>
            <a:endParaRPr lang="it-IT" dirty="0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it-IT" dirty="0" smtClean="0">
                <a:ea typeface="ＭＳ Ｐゴシック" pitchFamily="34" charset="-128"/>
              </a:rPr>
              <a:t>Si aprono quindi due problemi: quello della misura della capacità di un’organizzazione di realizzare il suo task e quello dell’analisi del rapporto organizzazione/ambiente 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4ABD8-56F3-42F3-B18B-0F98D2EF082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00043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La divisione del lavoro genera la necessità di coordinare le persone all’interno delle varie unità </a:t>
            </a:r>
            <a:r>
              <a:rPr lang="it-IT" dirty="0" err="1" smtClean="0"/>
              <a:t>org</a:t>
            </a:r>
            <a:r>
              <a:rPr lang="it-IT" dirty="0" smtClean="0"/>
              <a:t>. e le varie unità </a:t>
            </a:r>
            <a:r>
              <a:rPr lang="it-IT" dirty="0" err="1" smtClean="0"/>
              <a:t>org</a:t>
            </a:r>
            <a:r>
              <a:rPr lang="it-IT" dirty="0" smtClean="0"/>
              <a:t>. tra di loro. Il coordinamento riguarda: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it-IT" dirty="0" smtClean="0"/>
              <a:t>La coerenza degli obiettivi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it-IT" dirty="0" smtClean="0"/>
              <a:t>La modalità di realizzazione (economicità, omogeneità)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it-IT" dirty="0" smtClean="0"/>
              <a:t>Il tempo (per le attività collegate)</a:t>
            </a:r>
          </a:p>
          <a:p>
            <a:endParaRPr lang="it-IT" dirty="0" smtClean="0"/>
          </a:p>
          <a:p>
            <a:r>
              <a:rPr lang="it-IT" dirty="0" smtClean="0"/>
              <a:t>COORDINARE SIGNIFICA collegare i singoli compiti, sia a livello di programmazione, sia a livello di controllo, in modo che, indipendentemente da chi e da quando li svolge: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it-IT" dirty="0" smtClean="0"/>
              <a:t>Siano svolti sempre nello stesso modo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it-IT" dirty="0" smtClean="0"/>
              <a:t>Siano svolti nel modo più economico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it-IT" dirty="0" smtClean="0"/>
              <a:t>Non si creino discontinuità nel tempo (Bernardi, Sordi, 1979)</a:t>
            </a:r>
          </a:p>
          <a:p>
            <a:endParaRPr lang="it-IT" dirty="0" smtClean="0"/>
          </a:p>
          <a:p>
            <a:r>
              <a:rPr lang="it-IT" dirty="0" smtClean="0"/>
              <a:t>I FATTORI che determinano l’esigenza di coordinamento sono: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it-IT" dirty="0" smtClean="0"/>
              <a:t>Il grado di differenziazione fra le unità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it-IT" dirty="0" smtClean="0"/>
              <a:t>L’interdipendenza tra le unità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it-IT" dirty="0" smtClean="0"/>
              <a:t>L’incertezza del compito (complessità funzioni assolte dall’unità)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it-IT" dirty="0" smtClean="0"/>
              <a:t>Le dimensioni delle unità organizzative (numerosità delle unità)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4ABD8-56F3-42F3-B18B-0F98D2EF082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5597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4ABD8-56F3-42F3-B18B-0F98D2EF082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74371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4ABD8-56F3-42F3-B18B-0F98D2EF082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68055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4ABD8-56F3-42F3-B18B-0F98D2EF082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3902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0" y="764704"/>
            <a:ext cx="7812360" cy="1237552"/>
          </a:xfrm>
          <a:prstGeom prst="rect">
            <a:avLst/>
          </a:prstGeom>
          <a:solidFill>
            <a:srgbClr val="8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 smtClean="0"/>
              <a:t>Economia Applicata all’Ingegneria </a:t>
            </a:r>
            <a:endParaRPr lang="en-US" sz="36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91680" y="2492896"/>
            <a:ext cx="5760640" cy="1440160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rgbClr val="8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8" name="Sottotitolo 2"/>
          <p:cNvSpPr txBox="1">
            <a:spLocks/>
          </p:cNvSpPr>
          <p:nvPr userDrawn="1"/>
        </p:nvSpPr>
        <p:spPr>
          <a:xfrm>
            <a:off x="4499992" y="4509120"/>
            <a:ext cx="4392488" cy="2016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1800" b="0" dirty="0" err="1" smtClean="0">
                <a:solidFill>
                  <a:schemeClr val="tx1"/>
                </a:solidFill>
              </a:rPr>
              <a:t>a.a</a:t>
            </a:r>
            <a:r>
              <a:rPr lang="it-IT" sz="1800" b="0" baseline="0" dirty="0" err="1" smtClean="0">
                <a:solidFill>
                  <a:schemeClr val="tx1"/>
                </a:solidFill>
              </a:rPr>
              <a:t>.</a:t>
            </a:r>
            <a:r>
              <a:rPr lang="it-IT" sz="1800" b="0" baseline="0" dirty="0" smtClean="0">
                <a:solidFill>
                  <a:schemeClr val="tx1"/>
                </a:solidFill>
              </a:rPr>
              <a:t> 2014-2015</a:t>
            </a:r>
            <a:endParaRPr lang="it-IT" sz="1800" b="0" dirty="0" smtClean="0">
              <a:solidFill>
                <a:schemeClr val="tx1"/>
              </a:solidFill>
            </a:endParaRPr>
          </a:p>
          <a:p>
            <a:pPr algn="r"/>
            <a:endParaRPr lang="it-IT" sz="18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039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ECBE-30F8-4AF4-8C2A-DAD07E46297E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10AE-1C87-42F2-8E2E-90448866EC4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0513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ECBE-30F8-4AF4-8C2A-DAD07E46297E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10AE-1C87-42F2-8E2E-90448866EC4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7481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544616"/>
          </a:xfrm>
        </p:spPr>
        <p:txBody>
          <a:bodyPr/>
          <a:lstStyle>
            <a:lvl1pPr marL="269875" indent="-269875" algn="just">
              <a:spcBef>
                <a:spcPts val="1200"/>
              </a:spcBef>
              <a:buClr>
                <a:srgbClr val="800000"/>
              </a:buClr>
              <a:buSzPct val="70000"/>
              <a:buFont typeface="Wingdings" pitchFamily="2" charset="2"/>
              <a:buChar char="q"/>
              <a:defRPr sz="1900"/>
            </a:lvl1pPr>
            <a:lvl2pPr marL="538163" indent="-263525" algn="just">
              <a:spcBef>
                <a:spcPts val="600"/>
              </a:spcBef>
              <a:buClr>
                <a:srgbClr val="800000"/>
              </a:buClr>
              <a:buSzPct val="120000"/>
              <a:buFont typeface="Wingdings" pitchFamily="2" charset="2"/>
              <a:buChar char="§"/>
              <a:defRPr sz="1800"/>
            </a:lvl2pPr>
            <a:lvl3pPr marL="804863" indent="-228600" algn="just">
              <a:spcBef>
                <a:spcPts val="600"/>
              </a:spcBef>
              <a:buClr>
                <a:srgbClr val="800000"/>
              </a:buClr>
              <a:buFont typeface="Calibri" pitchFamily="34" charset="0"/>
              <a:buChar char="−"/>
              <a:defRPr sz="1600"/>
            </a:lvl3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0" y="6597352"/>
            <a:ext cx="5724128" cy="260648"/>
          </a:xfrm>
        </p:spPr>
        <p:txBody>
          <a:bodyPr/>
          <a:lstStyle>
            <a:lvl1pPr algn="l">
              <a:defRPr/>
            </a:lvl1pPr>
          </a:lstStyle>
          <a:p>
            <a:r>
              <a:rPr lang="it-IT" dirty="0" smtClean="0"/>
              <a:t>Economia  Applicata all’Ingegneria  </a:t>
            </a:r>
            <a:endParaRPr lang="en-US" dirty="0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010400" y="6597352"/>
            <a:ext cx="2133600" cy="260648"/>
          </a:xfrm>
        </p:spPr>
        <p:txBody>
          <a:bodyPr/>
          <a:lstStyle/>
          <a:p>
            <a:fld id="{85A710AE-1C87-42F2-8E2E-90448866EC49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9" name="Rettangolo 8"/>
          <p:cNvSpPr/>
          <p:nvPr userDrawn="1"/>
        </p:nvSpPr>
        <p:spPr>
          <a:xfrm>
            <a:off x="467544" y="224931"/>
            <a:ext cx="8676456" cy="46800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800000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4931"/>
            <a:ext cx="8435280" cy="468000"/>
          </a:xfrm>
        </p:spPr>
        <p:txBody>
          <a:bodyPr vert="horz" lIns="91440" tIns="45720" rIns="91440" bIns="45720" rtlCol="0">
            <a:normAutofit/>
          </a:bodyPr>
          <a:lstStyle>
            <a:lvl1pPr algn="r">
              <a:defRPr lang="en-US" sz="2400" b="1">
                <a:solidFill>
                  <a:srgbClr val="80000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>
              <a:spcBef>
                <a:spcPct val="20000"/>
              </a:spcBef>
              <a:buFont typeface="Arial" pitchFamily="34" charset="0"/>
            </a:pPr>
            <a:r>
              <a:rPr lang="it-IT" dirty="0" smtClean="0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07116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ECBE-30F8-4AF4-8C2A-DAD07E46297E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10AE-1C87-42F2-8E2E-90448866EC4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164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ECBE-30F8-4AF4-8C2A-DAD07E46297E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10AE-1C87-42F2-8E2E-90448866EC4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766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ECBE-30F8-4AF4-8C2A-DAD07E46297E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10AE-1C87-42F2-8E2E-90448866EC4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253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ECBE-30F8-4AF4-8C2A-DAD07E46297E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10AE-1C87-42F2-8E2E-90448866EC4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2675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ECBE-30F8-4AF4-8C2A-DAD07E46297E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10AE-1C87-42F2-8E2E-90448866EC4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2558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ECBE-30F8-4AF4-8C2A-DAD07E46297E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10AE-1C87-42F2-8E2E-90448866EC4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9828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ECBE-30F8-4AF4-8C2A-DAD07E46297E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710AE-1C87-42F2-8E2E-90448866EC4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9480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BECBE-30F8-4AF4-8C2A-DAD07E46297E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710AE-1C87-42F2-8E2E-90448866EC4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4576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ttotitolo 2"/>
          <p:cNvSpPr>
            <a:spLocks noGrp="1"/>
          </p:cNvSpPr>
          <p:nvPr>
            <p:ph type="subTitle" idx="1"/>
          </p:nvPr>
        </p:nvSpPr>
        <p:spPr>
          <a:xfrm>
            <a:off x="1691680" y="2492895"/>
            <a:ext cx="5760640" cy="1930824"/>
          </a:xfrm>
        </p:spPr>
        <p:txBody>
          <a:bodyPr>
            <a:normAutofit fontScale="92500" lnSpcReduction="10000"/>
          </a:bodyPr>
          <a:lstStyle/>
          <a:p>
            <a:r>
              <a:rPr lang="it-IT" i="1" dirty="0" smtClean="0"/>
              <a:t>Economia aziendale</a:t>
            </a:r>
          </a:p>
          <a:p>
            <a:pPr marL="285750" indent="-285750" algn="l">
              <a:buFont typeface="Wingdings" pitchFamily="2" charset="2"/>
              <a:buChar char="§"/>
            </a:pPr>
            <a:r>
              <a:rPr lang="it-IT" sz="1600" dirty="0"/>
              <a:t>A</a:t>
            </a:r>
            <a:r>
              <a:rPr lang="it-IT" sz="1600" dirty="0" smtClean="0"/>
              <a:t>zienda: definizione e classificazione</a:t>
            </a:r>
          </a:p>
          <a:p>
            <a:pPr marL="285750" indent="-285750" algn="l">
              <a:buFont typeface="Wingdings" pitchFamily="2" charset="2"/>
              <a:buChar char="§"/>
            </a:pPr>
            <a:r>
              <a:rPr lang="it-IT" sz="1600" dirty="0" smtClean="0"/>
              <a:t>L’impresa ed il suo ambiente</a:t>
            </a:r>
          </a:p>
          <a:p>
            <a:pPr marL="285750" indent="-285750" algn="l">
              <a:buFont typeface="Wingdings" pitchFamily="2" charset="2"/>
              <a:buChar char="§"/>
            </a:pPr>
            <a:r>
              <a:rPr lang="it-IT" sz="1600" dirty="0" smtClean="0"/>
              <a:t>Strategia </a:t>
            </a:r>
            <a:r>
              <a:rPr lang="it-IT" sz="1600" smtClean="0"/>
              <a:t>e pianificazione</a:t>
            </a:r>
            <a:endParaRPr lang="it-IT" sz="1600" dirty="0" smtClean="0"/>
          </a:p>
          <a:p>
            <a:pPr marL="285750" indent="-285750" algn="l">
              <a:buFont typeface="Wingdings" pitchFamily="2" charset="2"/>
              <a:buChar char="§"/>
            </a:pPr>
            <a:r>
              <a:rPr lang="it-IT" sz="1600" dirty="0" smtClean="0"/>
              <a:t>Organizzazione aziendale</a:t>
            </a:r>
          </a:p>
          <a:p>
            <a:pPr marL="285750" indent="-285750" algn="l">
              <a:buFont typeface="Wingdings" pitchFamily="2" charset="2"/>
              <a:buChar char="§"/>
            </a:pPr>
            <a:r>
              <a:rPr lang="it-IT" sz="1600" dirty="0" smtClean="0"/>
              <a:t>Le aree funzionali</a:t>
            </a:r>
          </a:p>
          <a:p>
            <a:pPr marL="285750" indent="-285750" algn="l">
              <a:buFont typeface="Wingdings" pitchFamily="2" charset="2"/>
              <a:buChar char="§"/>
            </a:pPr>
            <a:r>
              <a:rPr lang="it-IT" sz="1600" dirty="0" smtClean="0"/>
              <a:t>Progettazione organizzativa</a:t>
            </a:r>
          </a:p>
          <a:p>
            <a:pPr marL="285750" indent="-285750" algn="l">
              <a:buFont typeface="Wingdings" pitchFamily="2" charset="2"/>
              <a:buChar char="§"/>
            </a:pPr>
            <a:endParaRPr lang="it-IT" sz="1600" dirty="0" smtClean="0"/>
          </a:p>
        </p:txBody>
      </p:sp>
      <p:sp>
        <p:nvSpPr>
          <p:cNvPr id="3" name="Rettangolo arrotondato 2"/>
          <p:cNvSpPr/>
          <p:nvPr/>
        </p:nvSpPr>
        <p:spPr>
          <a:xfrm>
            <a:off x="1987291" y="3620172"/>
            <a:ext cx="3564000" cy="252000"/>
          </a:xfrm>
          <a:prstGeom prst="roundRect">
            <a:avLst/>
          </a:prstGeom>
          <a:noFill/>
          <a:ln>
            <a:solidFill>
              <a:srgbClr val="8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xmlns="" val="323079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251521" y="908720"/>
            <a:ext cx="4579972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/>
              <a:t>STANDARDIZZAZIONE DEI PROCESSI DI LAVORO</a:t>
            </a:r>
          </a:p>
          <a:p>
            <a:r>
              <a:rPr lang="it-IT" dirty="0"/>
              <a:t>C</a:t>
            </a:r>
            <a:r>
              <a:rPr lang="it-IT" dirty="0" smtClean="0"/>
              <a:t>atena </a:t>
            </a:r>
            <a:r>
              <a:rPr lang="it-IT" dirty="0"/>
              <a:t>di montaggio</a:t>
            </a:r>
          </a:p>
          <a:p>
            <a:r>
              <a:rPr lang="it-IT" dirty="0"/>
              <a:t>E</a:t>
            </a:r>
            <a:r>
              <a:rPr lang="it-IT" dirty="0" smtClean="0"/>
              <a:t>quipe </a:t>
            </a:r>
            <a:r>
              <a:rPr lang="it-IT" dirty="0"/>
              <a:t>chirurgica</a:t>
            </a:r>
          </a:p>
          <a:p>
            <a:r>
              <a:rPr lang="it-IT" dirty="0"/>
              <a:t>La standardizzazione consegue </a:t>
            </a:r>
            <a:r>
              <a:rPr lang="it-IT" dirty="0" smtClean="0"/>
              <a:t>il coordinamento </a:t>
            </a:r>
            <a:r>
              <a:rPr lang="it-IT" dirty="0"/>
              <a:t>attraverso </a:t>
            </a:r>
            <a:r>
              <a:rPr lang="it-IT" dirty="0" smtClean="0"/>
              <a:t>la predeterminazione degli standard </a:t>
            </a:r>
            <a:r>
              <a:rPr lang="it-IT" dirty="0"/>
              <a:t>di </a:t>
            </a:r>
            <a:r>
              <a:rPr lang="it-IT" dirty="0" smtClean="0"/>
              <a:t>riferimento</a:t>
            </a:r>
          </a:p>
          <a:p>
            <a:r>
              <a:rPr lang="it-IT" dirty="0"/>
              <a:t>Le modalità di esecuzione del lavoro sono programmate ed i </a:t>
            </a:r>
            <a:r>
              <a:rPr lang="it-IT" dirty="0" smtClean="0"/>
              <a:t>processi diventano </a:t>
            </a:r>
            <a:r>
              <a:rPr lang="it-IT" dirty="0"/>
              <a:t>routinari</a:t>
            </a:r>
          </a:p>
          <a:p>
            <a:r>
              <a:rPr lang="it-IT" dirty="0" smtClean="0"/>
              <a:t>I </a:t>
            </a:r>
            <a:r>
              <a:rPr lang="it-IT" dirty="0"/>
              <a:t>processi standard consentono l’automazione e richiedono una </a:t>
            </a:r>
            <a:r>
              <a:rPr lang="it-IT" dirty="0" smtClean="0"/>
              <a:t>limitata supervisione</a:t>
            </a:r>
            <a:r>
              <a:rPr lang="it-IT" dirty="0"/>
              <a:t>. Il coordinamento è demandato al “sistema” ed al controllo </a:t>
            </a:r>
            <a:r>
              <a:rPr lang="it-IT" dirty="0" smtClean="0"/>
              <a:t>di gestione</a:t>
            </a:r>
          </a:p>
          <a:p>
            <a:endParaRPr lang="en-US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5 meccanismi di coordinamento </a:t>
            </a:r>
            <a:r>
              <a:rPr lang="it-IT" dirty="0"/>
              <a:t>di Mintzberg</a:t>
            </a:r>
            <a:endParaRPr lang="en-US" dirty="0"/>
          </a:p>
        </p:txBody>
      </p:sp>
      <p:sp>
        <p:nvSpPr>
          <p:cNvPr id="4" name="Rettangolo arrotondato 3"/>
          <p:cNvSpPr/>
          <p:nvPr/>
        </p:nvSpPr>
        <p:spPr>
          <a:xfrm>
            <a:off x="5202194" y="976184"/>
            <a:ext cx="3697079" cy="4609070"/>
          </a:xfrm>
          <a:prstGeom prst="roundRect">
            <a:avLst>
              <a:gd name="adj" fmla="val 7239"/>
            </a:avLst>
          </a:prstGeom>
          <a:solidFill>
            <a:schemeClr val="bg1"/>
          </a:solidFill>
          <a:ln>
            <a:solidFill>
              <a:srgbClr val="8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numCol="1" rtlCol="0" anchor="ctr">
            <a:normAutofit/>
          </a:bodyPr>
          <a:lstStyle/>
          <a:p>
            <a:pPr marL="269875" indent="-269875" algn="just">
              <a:spcBef>
                <a:spcPts val="1200"/>
              </a:spcBef>
              <a:buClr>
                <a:srgbClr val="800000"/>
              </a:buClr>
              <a:buSzPct val="70000"/>
              <a:buFont typeface="Wingdings" pitchFamily="2" charset="2"/>
              <a:buChar char="q"/>
            </a:pPr>
            <a:endParaRPr lang="it-IT" sz="1900" dirty="0">
              <a:solidFill>
                <a:schemeClr val="tx1"/>
              </a:solidFill>
            </a:endParaRPr>
          </a:p>
        </p:txBody>
      </p:sp>
      <p:sp>
        <p:nvSpPr>
          <p:cNvPr id="5" name="Segnaposto contenuto 1"/>
          <p:cNvSpPr txBox="1">
            <a:spLocks/>
          </p:cNvSpPr>
          <p:nvPr/>
        </p:nvSpPr>
        <p:spPr>
          <a:xfrm>
            <a:off x="5359357" y="4630832"/>
            <a:ext cx="1458891" cy="8581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69875" indent="-269875" algn="just" defTabSz="914400" rtl="0" eaLnBrk="1" latinLnBrk="0" hangingPunct="1">
              <a:spcBef>
                <a:spcPts val="1200"/>
              </a:spcBef>
              <a:buClr>
                <a:srgbClr val="800000"/>
              </a:buClr>
              <a:buSzPct val="70000"/>
              <a:buFont typeface="Wingdings" pitchFamily="2" charset="2"/>
              <a:buChar char="q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8163" indent="-263525" algn="just" defTabSz="914400" rtl="0" eaLnBrk="1" latinLnBrk="0" hangingPunct="1">
              <a:spcBef>
                <a:spcPts val="600"/>
              </a:spcBef>
              <a:buClr>
                <a:srgbClr val="800000"/>
              </a:buClr>
              <a:buSzPct val="12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863" indent="-228600" algn="just" defTabSz="914400" rtl="0" eaLnBrk="1" latinLnBrk="0" hangingPunct="1">
              <a:spcBef>
                <a:spcPts val="600"/>
              </a:spcBef>
              <a:buClr>
                <a:srgbClr val="800000"/>
              </a:buClr>
              <a:buFont typeface="Calibri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it-IT" sz="1600" i="1" dirty="0" smtClean="0"/>
              <a:t>M: manager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600" i="1" dirty="0" smtClean="0"/>
              <a:t>A: analisti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600" i="1" dirty="0" smtClean="0"/>
              <a:t>O: operatori</a:t>
            </a:r>
            <a:endParaRPr lang="it-IT" sz="1600" i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995" t="26865" r="42990" b="21488"/>
          <a:stretch/>
        </p:blipFill>
        <p:spPr bwMode="auto">
          <a:xfrm>
            <a:off x="5343309" y="1245080"/>
            <a:ext cx="3414848" cy="3188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473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251521" y="908720"/>
            <a:ext cx="8647752" cy="55446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STANDARDIZZAZIONE DEI RISULTATI</a:t>
            </a:r>
          </a:p>
          <a:p>
            <a:r>
              <a:rPr lang="it-IT" dirty="0"/>
              <a:t>Quando i risultati sono predefiniti l’adattamento tra le varie attività </a:t>
            </a:r>
            <a:r>
              <a:rPr lang="it-IT" dirty="0" smtClean="0"/>
              <a:t>è predeterminato </a:t>
            </a:r>
            <a:r>
              <a:rPr lang="it-IT" dirty="0"/>
              <a:t>e può essere monitorato</a:t>
            </a:r>
          </a:p>
          <a:p>
            <a:r>
              <a:rPr lang="it-IT" dirty="0"/>
              <a:t>I risultati del lavoro possono essere specificati da parametri </a:t>
            </a:r>
            <a:r>
              <a:rPr lang="it-IT" dirty="0" smtClean="0"/>
              <a:t>dimensionali, rapporti </a:t>
            </a:r>
            <a:r>
              <a:rPr lang="it-IT" dirty="0"/>
              <a:t>di conversione, profittabilità e indicatori di costo tempo</a:t>
            </a:r>
          </a:p>
          <a:p>
            <a:r>
              <a:rPr lang="it-IT" dirty="0"/>
              <a:t>Ad un tassista non si deve dire come guidare o che strada percorrere, ma </a:t>
            </a:r>
            <a:r>
              <a:rPr lang="it-IT" dirty="0" smtClean="0"/>
              <a:t>solo l’indirizzo</a:t>
            </a:r>
            <a:r>
              <a:rPr lang="it-IT" dirty="0"/>
              <a:t>. E’ scontato che il tassista non si perda e che ci permetta di </a:t>
            </a:r>
            <a:r>
              <a:rPr lang="it-IT" dirty="0" smtClean="0"/>
              <a:t>giungere in </a:t>
            </a:r>
            <a:r>
              <a:rPr lang="it-IT" dirty="0"/>
              <a:t>tempo alla destinazione desiderata al prezzo </a:t>
            </a:r>
            <a:r>
              <a:rPr lang="it-IT" dirty="0" smtClean="0"/>
              <a:t>atteso</a:t>
            </a:r>
          </a:p>
          <a:p>
            <a:endParaRPr lang="it-IT" dirty="0" smtClean="0"/>
          </a:p>
          <a:p>
            <a:pPr marL="0" indent="0">
              <a:buNone/>
            </a:pPr>
            <a:r>
              <a:rPr lang="it-IT" b="1" dirty="0"/>
              <a:t>STANDARDIZZAZIONE </a:t>
            </a:r>
            <a:r>
              <a:rPr lang="it-IT" b="1" dirty="0" smtClean="0"/>
              <a:t>DELLE PROFESSIONALITA’</a:t>
            </a:r>
            <a:endParaRPr lang="it-IT" b="1" dirty="0"/>
          </a:p>
          <a:p>
            <a:r>
              <a:rPr lang="it-IT" dirty="0"/>
              <a:t>Alcune attività non possono essere facilmente standardizzate né nei processi </a:t>
            </a:r>
            <a:r>
              <a:rPr lang="it-IT" dirty="0" smtClean="0"/>
              <a:t>né nei </a:t>
            </a:r>
            <a:r>
              <a:rPr lang="it-IT" dirty="0"/>
              <a:t>risultati come ad esempio ciò che stiamo facendo ora: </a:t>
            </a:r>
            <a:r>
              <a:rPr lang="it-IT" dirty="0" smtClean="0"/>
              <a:t>l’insegnamento In </a:t>
            </a:r>
            <a:r>
              <a:rPr lang="it-IT" dirty="0"/>
              <a:t>questi casi il controllo avviene attraverso la formazione e la condivisione </a:t>
            </a:r>
            <a:r>
              <a:rPr lang="it-IT" dirty="0" smtClean="0"/>
              <a:t>di valori </a:t>
            </a:r>
            <a:r>
              <a:rPr lang="it-IT" dirty="0"/>
              <a:t>e di standard etici</a:t>
            </a:r>
          </a:p>
          <a:p>
            <a:r>
              <a:rPr lang="it-IT" dirty="0"/>
              <a:t>E’ il caso di un amministratore di un ospedale: non è per lui </a:t>
            </a:r>
            <a:r>
              <a:rPr lang="it-IT" dirty="0" smtClean="0"/>
              <a:t>possibile </a:t>
            </a:r>
            <a:r>
              <a:rPr lang="it-IT" dirty="0" err="1" smtClean="0"/>
              <a:t>supervedere</a:t>
            </a:r>
            <a:r>
              <a:rPr lang="it-IT" dirty="0" smtClean="0"/>
              <a:t> </a:t>
            </a:r>
            <a:r>
              <a:rPr lang="it-IT" dirty="0"/>
              <a:t>tecnicamente e dare direttive ai medici ed ai chirurghi</a:t>
            </a:r>
          </a:p>
          <a:p>
            <a:r>
              <a:rPr lang="it-IT" dirty="0"/>
              <a:t>Gli </a:t>
            </a:r>
            <a:r>
              <a:rPr lang="it-IT" dirty="0" err="1"/>
              <a:t>skills</a:t>
            </a:r>
            <a:r>
              <a:rPr lang="it-IT" dirty="0"/>
              <a:t> e la conoscenza sono standardizzati attraverso la formazione </a:t>
            </a:r>
            <a:r>
              <a:rPr lang="it-IT" dirty="0" smtClean="0"/>
              <a:t>prima o </a:t>
            </a:r>
            <a:r>
              <a:rPr lang="it-IT" dirty="0"/>
              <a:t>dopo l’assunzione. Le organizzazioni moderne investono in </a:t>
            </a:r>
            <a:r>
              <a:rPr lang="it-IT" dirty="0" smtClean="0"/>
              <a:t>Formazione Continua</a:t>
            </a:r>
            <a:r>
              <a:rPr lang="it-IT" dirty="0"/>
              <a:t>, così che politiche, regole, valori e modi in cui le professionalità </a:t>
            </a:r>
            <a:r>
              <a:rPr lang="it-IT" dirty="0" smtClean="0"/>
              <a:t>sono applicate </a:t>
            </a:r>
            <a:r>
              <a:rPr lang="it-IT" dirty="0"/>
              <a:t>siano </a:t>
            </a:r>
            <a:r>
              <a:rPr lang="it-IT" dirty="0" smtClean="0"/>
              <a:t>condivisi</a:t>
            </a:r>
            <a:endParaRPr lang="it-IT" dirty="0"/>
          </a:p>
          <a:p>
            <a:endParaRPr lang="it-IT" dirty="0"/>
          </a:p>
          <a:p>
            <a:endParaRPr lang="en-US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5 meccanismi di coordinamento </a:t>
            </a:r>
            <a:r>
              <a:rPr lang="it-IT" dirty="0"/>
              <a:t>di Mintzberg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814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Trade</a:t>
            </a:r>
            <a:r>
              <a:rPr lang="it-IT" dirty="0" smtClean="0"/>
              <a:t>-off tra formalizzazione/standardizzazione tramite la definizione di procedure scritte e lasciare lo svolgimento delle attività guidato da prassi e ancor più dall’autonomia decisionale dell’interessato</a:t>
            </a:r>
          </a:p>
          <a:p>
            <a:r>
              <a:rPr lang="it-IT" dirty="0" smtClean="0"/>
              <a:t>Procedure: regole di comportamento operativo formalizzate, spesso raccolte in «manuali di procedure»</a:t>
            </a:r>
          </a:p>
          <a:p>
            <a:r>
              <a:rPr lang="it-IT" dirty="0" smtClean="0"/>
              <a:t>Prassi: procedure non formalizzate dettate dall’esperienza</a:t>
            </a:r>
          </a:p>
          <a:p>
            <a:r>
              <a:rPr lang="it-IT" dirty="0" smtClean="0"/>
              <a:t>La formulazione di norme/procedure operative permette di:</a:t>
            </a:r>
          </a:p>
          <a:p>
            <a:pPr lvl="1"/>
            <a:r>
              <a:rPr lang="it-IT" dirty="0" smtClean="0"/>
              <a:t>Eliminare la necessità di trattare ogni situazione come nuova</a:t>
            </a:r>
          </a:p>
          <a:p>
            <a:pPr lvl="1"/>
            <a:r>
              <a:rPr lang="it-IT" dirty="0" smtClean="0"/>
              <a:t>Assicurare stabilità per l’esecuzione dei compiti</a:t>
            </a:r>
          </a:p>
          <a:p>
            <a:pPr lvl="2"/>
            <a:r>
              <a:rPr lang="it-IT" dirty="0" smtClean="0"/>
              <a:t>Garantire la sostituibilità del personale nel tempo e nei luoghi</a:t>
            </a:r>
            <a:endParaRPr lang="en-US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 SECONDO CERTE NORME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0413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b="1" dirty="0"/>
              <a:t>Compito</a:t>
            </a:r>
            <a:r>
              <a:rPr lang="it-IT" dirty="0"/>
              <a:t>: insieme di attività o operazioni necessariamente collegate </a:t>
            </a:r>
            <a:r>
              <a:rPr lang="it-IT" dirty="0" smtClean="0"/>
              <a:t>in funzione </a:t>
            </a:r>
            <a:r>
              <a:rPr lang="it-IT" dirty="0"/>
              <a:t>di proprietà/capacità del lavoro umano e tecnica </a:t>
            </a:r>
            <a:r>
              <a:rPr lang="it-IT" dirty="0" smtClean="0"/>
              <a:t>impiegata</a:t>
            </a:r>
          </a:p>
          <a:p>
            <a:r>
              <a:rPr lang="it-IT" b="1" dirty="0" smtClean="0"/>
              <a:t>Mansione o lavoro</a:t>
            </a:r>
            <a:r>
              <a:rPr lang="it-IT" dirty="0" smtClean="0"/>
              <a:t>: </a:t>
            </a:r>
            <a:r>
              <a:rPr lang="it-IT" dirty="0"/>
              <a:t>l’insieme dei compiti assegnabili ad una posizione (che </a:t>
            </a:r>
            <a:r>
              <a:rPr lang="it-IT" dirty="0" smtClean="0"/>
              <a:t>può essere </a:t>
            </a:r>
            <a:r>
              <a:rPr lang="it-IT" dirty="0"/>
              <a:t>ricoperta </a:t>
            </a:r>
            <a:r>
              <a:rPr lang="it-IT" dirty="0" smtClean="0"/>
              <a:t>da </a:t>
            </a:r>
            <a:r>
              <a:rPr lang="it-IT" dirty="0"/>
              <a:t>una persona</a:t>
            </a:r>
            <a:r>
              <a:rPr lang="it-IT" dirty="0" smtClean="0"/>
              <a:t>)</a:t>
            </a:r>
          </a:p>
          <a:p>
            <a:r>
              <a:rPr lang="it-IT" b="1" dirty="0"/>
              <a:t>Funzione</a:t>
            </a:r>
            <a:r>
              <a:rPr lang="it-IT" dirty="0"/>
              <a:t>: insieme di lavori, complesso di attività, omogenee sotto il profilo tecnico, che con altre concorrono al raggiungimento degli obiettivi di un’organizzazione (R&amp;S, Amministrazione,  produzione, ecc</a:t>
            </a:r>
            <a:r>
              <a:rPr lang="it-IT" dirty="0" smtClean="0"/>
              <a:t>.). 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Ad ogni funzione viene associato un </a:t>
            </a:r>
            <a:r>
              <a:rPr lang="it-IT" b="1" dirty="0" smtClean="0"/>
              <a:t>ruolo</a:t>
            </a:r>
            <a:r>
              <a:rPr lang="it-IT" dirty="0" smtClean="0"/>
              <a:t> organizzativo, ossia l’insieme </a:t>
            </a:r>
            <a:r>
              <a:rPr lang="it-IT" dirty="0"/>
              <a:t>delle aspettative di comportamento nei confronti di </a:t>
            </a:r>
            <a:r>
              <a:rPr lang="it-IT" dirty="0" smtClean="0"/>
              <a:t>una persona </a:t>
            </a:r>
            <a:r>
              <a:rPr lang="it-IT" dirty="0"/>
              <a:t>in riferimento agli obiettivi dell’organizzazione. Nel concetto di “ruolo organizzativo” dunque  la funzione tende a </a:t>
            </a:r>
            <a:r>
              <a:rPr lang="it-IT" dirty="0" smtClean="0"/>
              <a:t>personalizzarsi</a:t>
            </a:r>
          </a:p>
          <a:p>
            <a:endParaRPr lang="it-IT" dirty="0"/>
          </a:p>
          <a:p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 </a:t>
            </a:r>
          </a:p>
          <a:p>
            <a:endParaRPr lang="en-US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 STABILENDO A TAL FINE DEI RUOLI …  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02295" y="2760600"/>
            <a:ext cx="3939411" cy="1626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84054" y="5186948"/>
            <a:ext cx="2975892" cy="1516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1305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 COLLEGATI IN MODO GERARCHICO …</a:t>
            </a:r>
            <a:endParaRPr lang="en-US" dirty="0"/>
          </a:p>
        </p:txBody>
      </p:sp>
      <p:sp>
        <p:nvSpPr>
          <p:cNvPr id="271" name="Segnaposto contenuto 1"/>
          <p:cNvSpPr>
            <a:spLocks noGrp="1"/>
          </p:cNvSpPr>
          <p:nvPr>
            <p:ph idx="1"/>
          </p:nvPr>
        </p:nvSpPr>
        <p:spPr>
          <a:xfrm>
            <a:off x="251521" y="908720"/>
            <a:ext cx="8615388" cy="5544616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Sottoinsiemi di </a:t>
            </a:r>
            <a:r>
              <a:rPr lang="it-IT" dirty="0"/>
              <a:t>posizioni/ruoli </a:t>
            </a:r>
            <a:r>
              <a:rPr lang="it-IT" dirty="0" smtClean="0"/>
              <a:t>possono essere raggruppati, </a:t>
            </a:r>
            <a:r>
              <a:rPr lang="it-IT" dirty="0"/>
              <a:t>secondo ben determinati </a:t>
            </a:r>
            <a:r>
              <a:rPr lang="it-IT" dirty="0" smtClean="0"/>
              <a:t>criteri, in distinte </a:t>
            </a:r>
            <a:r>
              <a:rPr lang="it-IT" b="1" dirty="0" smtClean="0"/>
              <a:t>unità organizzative</a:t>
            </a:r>
            <a:r>
              <a:rPr lang="it-IT" dirty="0" smtClean="0"/>
              <a:t>.</a:t>
            </a:r>
          </a:p>
          <a:p>
            <a:r>
              <a:rPr lang="it-IT" dirty="0"/>
              <a:t>Necessario definire:</a:t>
            </a:r>
          </a:p>
          <a:p>
            <a:pPr lvl="1"/>
            <a:r>
              <a:rPr lang="it-IT" dirty="0"/>
              <a:t>Relazioni di riferimento formale: livelli gerarchici e “</a:t>
            </a:r>
            <a:r>
              <a:rPr lang="it-IT" dirty="0" err="1"/>
              <a:t>span</a:t>
            </a:r>
            <a:r>
              <a:rPr lang="it-IT" dirty="0"/>
              <a:t> of control”</a:t>
            </a:r>
          </a:p>
          <a:p>
            <a:pPr lvl="1"/>
            <a:r>
              <a:rPr lang="it-IT" dirty="0"/>
              <a:t>Criteri di aggregazione</a:t>
            </a:r>
          </a:p>
          <a:p>
            <a:pPr lvl="1"/>
            <a:r>
              <a:rPr lang="it-IT" dirty="0"/>
              <a:t>Orientati agli input (per economie di scala o esperienza)</a:t>
            </a:r>
          </a:p>
          <a:p>
            <a:pPr lvl="1"/>
            <a:r>
              <a:rPr lang="it-IT" dirty="0"/>
              <a:t>Orientati agli output (per facilitare coordinamento)</a:t>
            </a:r>
          </a:p>
          <a:p>
            <a:pPr lvl="1"/>
            <a:r>
              <a:rPr lang="it-IT" dirty="0"/>
              <a:t>Meccanismi di collegamento tra unità</a:t>
            </a:r>
          </a:p>
          <a:p>
            <a:r>
              <a:rPr lang="it-IT" dirty="0" smtClean="0"/>
              <a:t>Alle unità organizzative viene assegnato </a:t>
            </a:r>
            <a:r>
              <a:rPr lang="it-IT" dirty="0"/>
              <a:t>un insieme di compiti:</a:t>
            </a:r>
          </a:p>
          <a:p>
            <a:pPr lvl="1"/>
            <a:r>
              <a:rPr lang="it-IT" dirty="0"/>
              <a:t>Attribuibili in modo relativamente stabile</a:t>
            </a:r>
          </a:p>
          <a:p>
            <a:pPr lvl="1"/>
            <a:r>
              <a:rPr lang="it-IT" dirty="0"/>
              <a:t>Interrelati tra loro</a:t>
            </a:r>
          </a:p>
          <a:p>
            <a:pPr lvl="1"/>
            <a:r>
              <a:rPr lang="it-IT" dirty="0"/>
              <a:t>Sufficientemente autonomi e misurabili</a:t>
            </a:r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</a:t>
            </a:r>
          </a:p>
          <a:p>
            <a:endParaRPr lang="it-IT" b="1" dirty="0" smtClean="0"/>
          </a:p>
          <a:p>
            <a:endParaRPr lang="it-IT" b="1" dirty="0" smtClean="0"/>
          </a:p>
          <a:p>
            <a:endParaRPr lang="it-IT" b="1" dirty="0" smtClean="0"/>
          </a:p>
        </p:txBody>
      </p:sp>
      <p:pic>
        <p:nvPicPr>
          <p:cNvPr id="11532" name="Picture 26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2727" t="38048" r="16411" b="17999"/>
          <a:stretch/>
        </p:blipFill>
        <p:spPr bwMode="auto">
          <a:xfrm>
            <a:off x="5823073" y="4292601"/>
            <a:ext cx="2736725" cy="153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egnaposto contenuto 1"/>
          <p:cNvSpPr txBox="1">
            <a:spLocks/>
          </p:cNvSpPr>
          <p:nvPr/>
        </p:nvSpPr>
        <p:spPr>
          <a:xfrm>
            <a:off x="251519" y="4906906"/>
            <a:ext cx="5044381" cy="960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69875" indent="-269875" algn="just" defTabSz="914400" rtl="0" eaLnBrk="1" latinLnBrk="0" hangingPunct="1">
              <a:spcBef>
                <a:spcPts val="1200"/>
              </a:spcBef>
              <a:buClr>
                <a:srgbClr val="800000"/>
              </a:buClr>
              <a:buSzPct val="70000"/>
              <a:buFont typeface="Wingdings" pitchFamily="2" charset="2"/>
              <a:buChar char="q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8163" indent="-263525" algn="just" defTabSz="914400" rtl="0" eaLnBrk="1" latinLnBrk="0" hangingPunct="1">
              <a:spcBef>
                <a:spcPts val="600"/>
              </a:spcBef>
              <a:buClr>
                <a:srgbClr val="800000"/>
              </a:buClr>
              <a:buSzPct val="12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863" indent="-228600" algn="just" defTabSz="914400" rtl="0" eaLnBrk="1" latinLnBrk="0" hangingPunct="1">
              <a:spcBef>
                <a:spcPts val="600"/>
              </a:spcBef>
              <a:buClr>
                <a:srgbClr val="800000"/>
              </a:buClr>
              <a:buFont typeface="Calibri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800" b="1" dirty="0" smtClean="0"/>
              <a:t>Organigramma: </a:t>
            </a:r>
            <a:r>
              <a:rPr lang="it-IT" sz="1800" dirty="0" smtClean="0"/>
              <a:t>rappresentazione grafica che riporta la denominazione degli organi e le relazioni gerarchiche che intercorrono tra essi.</a:t>
            </a:r>
            <a:endParaRPr lang="it-IT" sz="18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72671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 IN RAPPORTO DINAMICO CON L’AMBIENTE ESTERNO</a:t>
            </a:r>
            <a:endParaRPr lang="en-US" dirty="0"/>
          </a:p>
        </p:txBody>
      </p:sp>
      <p:sp>
        <p:nvSpPr>
          <p:cNvPr id="4" name="Text Box 70"/>
          <p:cNvSpPr txBox="1">
            <a:spLocks noChangeArrowheads="1"/>
          </p:cNvSpPr>
          <p:nvPr/>
        </p:nvSpPr>
        <p:spPr bwMode="auto">
          <a:xfrm>
            <a:off x="569976" y="1042416"/>
            <a:ext cx="3105150" cy="519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(a) </a:t>
            </a:r>
            <a:r>
              <a:rPr lang="en-US" sz="1400" dirty="0" err="1"/>
              <a:t>Concorrenti</a:t>
            </a:r>
            <a:r>
              <a:rPr lang="en-US" sz="1400" dirty="0"/>
              <a:t>, </a:t>
            </a:r>
            <a:r>
              <a:rPr lang="en-US" sz="1400" dirty="0" err="1"/>
              <a:t>dimensione</a:t>
            </a:r>
            <a:endParaRPr lang="en-US" sz="1400" dirty="0"/>
          </a:p>
          <a:p>
            <a:r>
              <a:rPr lang="en-US" sz="1400" dirty="0"/>
              <a:t>del </a:t>
            </a:r>
            <a:r>
              <a:rPr lang="en-US" sz="1400" dirty="0" err="1"/>
              <a:t>settore</a:t>
            </a:r>
            <a:r>
              <a:rPr lang="en-US" sz="1400" dirty="0"/>
              <a:t> e </a:t>
            </a:r>
            <a:r>
              <a:rPr lang="en-US" sz="1400" dirty="0" err="1"/>
              <a:t>competività</a:t>
            </a:r>
            <a:r>
              <a:rPr lang="en-US" sz="1400" dirty="0"/>
              <a:t>, </a:t>
            </a:r>
          </a:p>
          <a:p>
            <a:r>
              <a:rPr lang="en-US" sz="1400" dirty="0" err="1"/>
              <a:t>settori</a:t>
            </a:r>
            <a:r>
              <a:rPr lang="en-US" sz="1400" dirty="0"/>
              <a:t> </a:t>
            </a:r>
            <a:r>
              <a:rPr lang="en-US" sz="1400" dirty="0" err="1"/>
              <a:t>collegati</a:t>
            </a:r>
            <a:endParaRPr lang="en-US" sz="1400" dirty="0"/>
          </a:p>
          <a:p>
            <a:r>
              <a:rPr lang="en-US" sz="1400" dirty="0"/>
              <a:t>(b) </a:t>
            </a:r>
            <a:r>
              <a:rPr lang="en-US" sz="1400" dirty="0" err="1"/>
              <a:t>Fornitori</a:t>
            </a:r>
            <a:r>
              <a:rPr lang="en-US" sz="1400" dirty="0"/>
              <a:t>, </a:t>
            </a:r>
            <a:r>
              <a:rPr lang="en-US" sz="1400" dirty="0" err="1"/>
              <a:t>produttori</a:t>
            </a:r>
            <a:r>
              <a:rPr lang="en-US" sz="1400" dirty="0"/>
              <a:t>, </a:t>
            </a:r>
          </a:p>
          <a:p>
            <a:r>
              <a:rPr lang="en-US" sz="1400" dirty="0" err="1"/>
              <a:t>beni</a:t>
            </a:r>
            <a:r>
              <a:rPr lang="en-US" sz="1400" dirty="0"/>
              <a:t> </a:t>
            </a:r>
            <a:r>
              <a:rPr lang="en-US" sz="1400" dirty="0" err="1"/>
              <a:t>immobili</a:t>
            </a:r>
            <a:r>
              <a:rPr lang="en-US" sz="1400" dirty="0"/>
              <a:t>, </a:t>
            </a:r>
            <a:r>
              <a:rPr lang="en-US" sz="1400" dirty="0" err="1"/>
              <a:t>servizi</a:t>
            </a:r>
            <a:endParaRPr lang="en-US" sz="1400" dirty="0"/>
          </a:p>
          <a:p>
            <a:r>
              <a:rPr lang="en-US" sz="1400" dirty="0"/>
              <a:t>(c) </a:t>
            </a:r>
            <a:r>
              <a:rPr lang="en-US" sz="1400" dirty="0" err="1"/>
              <a:t>Mercato</a:t>
            </a:r>
            <a:r>
              <a:rPr lang="en-US" sz="1400" dirty="0"/>
              <a:t> del </a:t>
            </a:r>
            <a:r>
              <a:rPr lang="en-US" sz="1400" dirty="0" err="1"/>
              <a:t>lavoro</a:t>
            </a:r>
            <a:r>
              <a:rPr lang="en-US" sz="1400" dirty="0"/>
              <a:t>,</a:t>
            </a:r>
          </a:p>
          <a:p>
            <a:r>
              <a:rPr lang="en-US" sz="1400" dirty="0" err="1"/>
              <a:t>agenzie</a:t>
            </a:r>
            <a:r>
              <a:rPr lang="en-US" sz="1400" dirty="0"/>
              <a:t> di </a:t>
            </a:r>
            <a:r>
              <a:rPr lang="en-US" sz="1400" dirty="0" err="1"/>
              <a:t>collocamento</a:t>
            </a:r>
            <a:r>
              <a:rPr lang="en-US" sz="1400" dirty="0"/>
              <a:t>, </a:t>
            </a:r>
          </a:p>
          <a:p>
            <a:r>
              <a:rPr lang="en-US" sz="1400" dirty="0" err="1"/>
              <a:t>università</a:t>
            </a:r>
            <a:r>
              <a:rPr lang="en-US" sz="1400" dirty="0"/>
              <a:t>, </a:t>
            </a:r>
            <a:r>
              <a:rPr lang="en-US" sz="1400" dirty="0" err="1"/>
              <a:t>scuole</a:t>
            </a:r>
            <a:r>
              <a:rPr lang="en-US" sz="1400" dirty="0"/>
              <a:t> di</a:t>
            </a:r>
          </a:p>
          <a:p>
            <a:r>
              <a:rPr lang="en-US" sz="1400" dirty="0" err="1"/>
              <a:t>formazione</a:t>
            </a:r>
            <a:r>
              <a:rPr lang="en-US" sz="1400" dirty="0"/>
              <a:t>, </a:t>
            </a:r>
            <a:r>
              <a:rPr lang="en-US" sz="1400" dirty="0" err="1"/>
              <a:t>dipendenti</a:t>
            </a:r>
            <a:endParaRPr lang="en-US" sz="1400" dirty="0"/>
          </a:p>
          <a:p>
            <a:r>
              <a:rPr lang="en-US" sz="1400" dirty="0"/>
              <a:t>in </a:t>
            </a:r>
            <a:r>
              <a:rPr lang="en-US" sz="1400" dirty="0" err="1"/>
              <a:t>altre</a:t>
            </a:r>
            <a:r>
              <a:rPr lang="en-US" sz="1400" dirty="0"/>
              <a:t> </a:t>
            </a:r>
            <a:r>
              <a:rPr lang="en-US" sz="1400" dirty="0" err="1"/>
              <a:t>aziende</a:t>
            </a:r>
            <a:r>
              <a:rPr lang="en-US" sz="1400" dirty="0"/>
              <a:t>,</a:t>
            </a:r>
          </a:p>
          <a:p>
            <a:r>
              <a:rPr lang="en-US" sz="1400" dirty="0" err="1"/>
              <a:t>sindacalizzazione</a:t>
            </a:r>
            <a:endParaRPr lang="en-US" sz="1400" dirty="0"/>
          </a:p>
          <a:p>
            <a:r>
              <a:rPr lang="en-US" sz="1400" dirty="0"/>
              <a:t>(d) </a:t>
            </a:r>
            <a:r>
              <a:rPr lang="en-US" sz="1400" dirty="0" err="1"/>
              <a:t>Mercati</a:t>
            </a:r>
            <a:r>
              <a:rPr lang="en-US" sz="1400" dirty="0"/>
              <a:t> </a:t>
            </a:r>
            <a:r>
              <a:rPr lang="en-US" sz="1400" dirty="0" err="1"/>
              <a:t>azionari</a:t>
            </a:r>
            <a:r>
              <a:rPr lang="en-US" sz="1400" dirty="0"/>
              <a:t>, </a:t>
            </a:r>
          </a:p>
          <a:p>
            <a:r>
              <a:rPr lang="en-US" sz="1400" dirty="0" err="1"/>
              <a:t>banche</a:t>
            </a:r>
            <a:r>
              <a:rPr lang="en-US" sz="1400" dirty="0"/>
              <a:t>, </a:t>
            </a:r>
            <a:r>
              <a:rPr lang="en-US" sz="1400" dirty="0" err="1"/>
              <a:t>risparmi</a:t>
            </a:r>
            <a:endParaRPr lang="en-US" sz="1400" dirty="0"/>
          </a:p>
          <a:p>
            <a:r>
              <a:rPr lang="en-US" sz="1400" dirty="0"/>
              <a:t>e </a:t>
            </a:r>
            <a:r>
              <a:rPr lang="en-US" sz="1400" dirty="0" err="1"/>
              <a:t>prestiti</a:t>
            </a:r>
            <a:r>
              <a:rPr lang="en-US" sz="1400" dirty="0"/>
              <a:t>,</a:t>
            </a:r>
          </a:p>
          <a:p>
            <a:r>
              <a:rPr lang="en-US" sz="1400" dirty="0" err="1"/>
              <a:t>investitori</a:t>
            </a:r>
            <a:r>
              <a:rPr lang="en-US" sz="1400" dirty="0"/>
              <a:t> </a:t>
            </a:r>
            <a:r>
              <a:rPr lang="en-US" sz="1400" dirty="0" err="1"/>
              <a:t>privati</a:t>
            </a:r>
            <a:endParaRPr lang="en-US" sz="1400" dirty="0"/>
          </a:p>
          <a:p>
            <a:r>
              <a:rPr lang="en-US" sz="1400" dirty="0"/>
              <a:t>(e) </a:t>
            </a:r>
            <a:r>
              <a:rPr lang="en-US" sz="1400" dirty="0" err="1"/>
              <a:t>Consumatori</a:t>
            </a:r>
            <a:r>
              <a:rPr lang="en-US" sz="1400" dirty="0"/>
              <a:t>, </a:t>
            </a:r>
            <a:r>
              <a:rPr lang="en-US" sz="1400" dirty="0" err="1"/>
              <a:t>clienti</a:t>
            </a:r>
            <a:r>
              <a:rPr lang="en-US" sz="1400" dirty="0"/>
              <a:t>,</a:t>
            </a:r>
          </a:p>
          <a:p>
            <a:r>
              <a:rPr lang="en-US" sz="1400" dirty="0" err="1"/>
              <a:t>potenziali</a:t>
            </a:r>
            <a:r>
              <a:rPr lang="en-US" sz="1400" dirty="0"/>
              <a:t> </a:t>
            </a:r>
            <a:r>
              <a:rPr lang="en-US" sz="1400" dirty="0" err="1"/>
              <a:t>utilizzatori</a:t>
            </a:r>
            <a:r>
              <a:rPr lang="en-US" sz="1400" dirty="0"/>
              <a:t> </a:t>
            </a:r>
          </a:p>
          <a:p>
            <a:r>
              <a:rPr lang="en-US" sz="1400" dirty="0"/>
              <a:t>di </a:t>
            </a:r>
            <a:r>
              <a:rPr lang="en-US" sz="1400" dirty="0" err="1"/>
              <a:t>prodotti</a:t>
            </a:r>
            <a:r>
              <a:rPr lang="en-US" sz="1400" dirty="0"/>
              <a:t> e </a:t>
            </a:r>
            <a:r>
              <a:rPr lang="en-US" sz="1400" dirty="0" err="1"/>
              <a:t>servizi</a:t>
            </a:r>
            <a:endParaRPr lang="en-US" sz="1400" dirty="0"/>
          </a:p>
          <a:p>
            <a:r>
              <a:rPr lang="en-US" sz="1400" dirty="0"/>
              <a:t>(f) </a:t>
            </a:r>
            <a:r>
              <a:rPr lang="en-US" sz="1400" dirty="0" err="1"/>
              <a:t>Tecniche</a:t>
            </a:r>
            <a:r>
              <a:rPr lang="en-US" sz="1400" dirty="0"/>
              <a:t> di </a:t>
            </a:r>
            <a:r>
              <a:rPr lang="en-US" sz="1400" dirty="0" err="1"/>
              <a:t>produzione</a:t>
            </a:r>
            <a:r>
              <a:rPr lang="en-US" sz="1400" dirty="0"/>
              <a:t>, </a:t>
            </a:r>
          </a:p>
          <a:p>
            <a:r>
              <a:rPr lang="en-US" sz="1400" dirty="0" err="1"/>
              <a:t>conoscenze</a:t>
            </a:r>
            <a:r>
              <a:rPr lang="en-US" sz="1400" dirty="0"/>
              <a:t> </a:t>
            </a:r>
            <a:r>
              <a:rPr lang="en-US" sz="1400" dirty="0" err="1"/>
              <a:t>scientifiche</a:t>
            </a:r>
            <a:r>
              <a:rPr lang="en-US" sz="1400" dirty="0"/>
              <a:t>, </a:t>
            </a:r>
          </a:p>
          <a:p>
            <a:r>
              <a:rPr lang="en-US" sz="1400" dirty="0"/>
              <a:t>computer, information technology, </a:t>
            </a:r>
          </a:p>
          <a:p>
            <a:r>
              <a:rPr lang="en-US" sz="1400" dirty="0"/>
              <a:t>e-commerce</a:t>
            </a:r>
          </a:p>
          <a:p>
            <a:pPr>
              <a:buFontTx/>
              <a:buAutoNum type="alphaLcParenBoth"/>
            </a:pPr>
            <a:endParaRPr lang="en-US" sz="1400" dirty="0"/>
          </a:p>
          <a:p>
            <a:pPr lvl="1">
              <a:buFontTx/>
              <a:buAutoNum type="alphaLcParenBoth"/>
            </a:pPr>
            <a:endParaRPr lang="en-US" sz="1400" dirty="0"/>
          </a:p>
        </p:txBody>
      </p:sp>
      <p:sp>
        <p:nvSpPr>
          <p:cNvPr id="5" name="Text Box 71"/>
          <p:cNvSpPr txBox="1">
            <a:spLocks noChangeArrowheads="1"/>
          </p:cNvSpPr>
          <p:nvPr/>
        </p:nvSpPr>
        <p:spPr bwMode="auto">
          <a:xfrm>
            <a:off x="5942380" y="1042416"/>
            <a:ext cx="2555571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95300" indent="-4953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52500" indent="-495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409700" indent="-4953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66900" indent="-4953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324100" indent="-4953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81300" indent="-495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38500" indent="-495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95700" indent="-495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52900" indent="-495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dirty="0"/>
              <a:t>(g) </a:t>
            </a:r>
            <a:r>
              <a:rPr lang="en-US" sz="1400" dirty="0" err="1"/>
              <a:t>Recessione</a:t>
            </a:r>
            <a:r>
              <a:rPr lang="en-US" sz="1400" dirty="0"/>
              <a:t>, </a:t>
            </a:r>
            <a:r>
              <a:rPr lang="en-US" sz="1400" dirty="0" err="1"/>
              <a:t>tasso</a:t>
            </a:r>
            <a:r>
              <a:rPr lang="en-US" sz="1400" dirty="0"/>
              <a:t> di </a:t>
            </a:r>
          </a:p>
          <a:p>
            <a:pPr algn="r"/>
            <a:r>
              <a:rPr lang="en-US" sz="1400" dirty="0" err="1"/>
              <a:t>disoccupazione</a:t>
            </a:r>
            <a:r>
              <a:rPr lang="en-US" sz="1400" dirty="0"/>
              <a:t>, </a:t>
            </a:r>
          </a:p>
          <a:p>
            <a:pPr algn="r"/>
            <a:r>
              <a:rPr lang="en-US" sz="1400" dirty="0" err="1"/>
              <a:t>tasso</a:t>
            </a:r>
            <a:r>
              <a:rPr lang="en-US" sz="1400" dirty="0"/>
              <a:t> di </a:t>
            </a:r>
            <a:r>
              <a:rPr lang="en-US" sz="1400" dirty="0" err="1"/>
              <a:t>inflazione</a:t>
            </a:r>
            <a:r>
              <a:rPr lang="en-US" sz="1400" dirty="0"/>
              <a:t>, </a:t>
            </a:r>
            <a:r>
              <a:rPr lang="en-US" sz="1400" dirty="0" err="1"/>
              <a:t>tasso</a:t>
            </a:r>
            <a:r>
              <a:rPr lang="en-US" sz="1400" dirty="0"/>
              <a:t> di </a:t>
            </a:r>
          </a:p>
          <a:p>
            <a:pPr algn="r"/>
            <a:r>
              <a:rPr lang="en-US" sz="1400" dirty="0" err="1"/>
              <a:t>investimento,parametri</a:t>
            </a:r>
            <a:r>
              <a:rPr lang="en-US" sz="1400" dirty="0"/>
              <a:t> </a:t>
            </a:r>
          </a:p>
          <a:p>
            <a:pPr algn="r"/>
            <a:r>
              <a:rPr lang="en-US" sz="1400" dirty="0" err="1"/>
              <a:t>economici</a:t>
            </a:r>
            <a:r>
              <a:rPr lang="en-US" sz="1400" dirty="0"/>
              <a:t>, </a:t>
            </a:r>
            <a:r>
              <a:rPr lang="en-US" sz="1400" dirty="0" err="1"/>
              <a:t>crescita</a:t>
            </a:r>
            <a:endParaRPr lang="en-US" sz="1400" dirty="0"/>
          </a:p>
          <a:p>
            <a:pPr algn="r"/>
            <a:r>
              <a:rPr lang="en-US" sz="1400" dirty="0"/>
              <a:t>(h) </a:t>
            </a:r>
            <a:r>
              <a:rPr lang="en-US" sz="1400" dirty="0" err="1"/>
              <a:t>Città</a:t>
            </a:r>
            <a:r>
              <a:rPr lang="en-US" sz="1400" dirty="0"/>
              <a:t>, </a:t>
            </a:r>
            <a:r>
              <a:rPr lang="en-US" sz="1400" dirty="0" err="1"/>
              <a:t>Stato</a:t>
            </a:r>
            <a:r>
              <a:rPr lang="en-US" sz="1400" dirty="0"/>
              <a:t>, </a:t>
            </a:r>
            <a:r>
              <a:rPr lang="en-US" sz="1400" dirty="0" err="1"/>
              <a:t>leggi</a:t>
            </a:r>
            <a:r>
              <a:rPr lang="en-US" sz="1400" dirty="0"/>
              <a:t> </a:t>
            </a:r>
          </a:p>
          <a:p>
            <a:pPr algn="r"/>
            <a:r>
              <a:rPr lang="en-US" sz="1400" dirty="0"/>
              <a:t>e </a:t>
            </a:r>
            <a:r>
              <a:rPr lang="en-US" sz="1400" dirty="0" err="1"/>
              <a:t>regolamenti</a:t>
            </a:r>
            <a:r>
              <a:rPr lang="en-US" sz="1400" dirty="0"/>
              <a:t>,</a:t>
            </a:r>
          </a:p>
          <a:p>
            <a:pPr algn="r"/>
            <a:r>
              <a:rPr lang="en-US" sz="1400" dirty="0" err="1"/>
              <a:t>tasse</a:t>
            </a:r>
            <a:r>
              <a:rPr lang="en-US" sz="1400" dirty="0"/>
              <a:t>, </a:t>
            </a:r>
            <a:r>
              <a:rPr lang="en-US" sz="1400" dirty="0" err="1"/>
              <a:t>servizi</a:t>
            </a:r>
            <a:r>
              <a:rPr lang="en-US" sz="1400" dirty="0"/>
              <a:t>, </a:t>
            </a:r>
            <a:r>
              <a:rPr lang="en-US" sz="1400" dirty="0" err="1"/>
              <a:t>sistema</a:t>
            </a:r>
            <a:r>
              <a:rPr lang="en-US" sz="1400" dirty="0"/>
              <a:t> </a:t>
            </a:r>
          </a:p>
          <a:p>
            <a:pPr algn="r"/>
            <a:r>
              <a:rPr lang="en-US" sz="1400" dirty="0" err="1"/>
              <a:t>giudiziario</a:t>
            </a:r>
            <a:r>
              <a:rPr lang="en-US" sz="1400" dirty="0"/>
              <a:t>, </a:t>
            </a:r>
          </a:p>
          <a:p>
            <a:pPr algn="r"/>
            <a:r>
              <a:rPr lang="en-US" sz="1400" dirty="0" err="1"/>
              <a:t>meccanismi</a:t>
            </a:r>
            <a:r>
              <a:rPr lang="en-US" sz="1400" dirty="0"/>
              <a:t> </a:t>
            </a:r>
            <a:r>
              <a:rPr lang="en-US" sz="1400" dirty="0" err="1" smtClean="0"/>
              <a:t>giuridici</a:t>
            </a:r>
            <a:endParaRPr lang="en-US" sz="1400" dirty="0" smtClean="0"/>
          </a:p>
          <a:p>
            <a:pPr algn="r"/>
            <a:r>
              <a:rPr lang="en-US" sz="1400" dirty="0" smtClean="0"/>
              <a:t>(</a:t>
            </a:r>
            <a:r>
              <a:rPr lang="en-US" sz="1400" dirty="0" err="1" smtClean="0"/>
              <a:t>i</a:t>
            </a:r>
            <a:r>
              <a:rPr lang="en-US" sz="1400" dirty="0" smtClean="0"/>
              <a:t>) </a:t>
            </a:r>
            <a:r>
              <a:rPr lang="en-US" sz="1400" dirty="0" err="1" smtClean="0"/>
              <a:t>Età</a:t>
            </a:r>
            <a:r>
              <a:rPr lang="en-US" sz="1400" dirty="0"/>
              <a:t>, </a:t>
            </a:r>
            <a:r>
              <a:rPr lang="en-US" sz="1400" dirty="0" err="1"/>
              <a:t>valori</a:t>
            </a:r>
            <a:r>
              <a:rPr lang="en-US" sz="1400" dirty="0"/>
              <a:t>, </a:t>
            </a:r>
          </a:p>
          <a:p>
            <a:pPr algn="r"/>
            <a:r>
              <a:rPr lang="en-US" sz="1400" dirty="0" err="1"/>
              <a:t>convinzioni</a:t>
            </a:r>
            <a:r>
              <a:rPr lang="en-US" sz="1400" dirty="0"/>
              <a:t>, </a:t>
            </a:r>
          </a:p>
          <a:p>
            <a:pPr algn="r"/>
            <a:r>
              <a:rPr lang="en-US" sz="1400" dirty="0" err="1"/>
              <a:t>educazione</a:t>
            </a:r>
            <a:r>
              <a:rPr lang="en-US" sz="1400" dirty="0"/>
              <a:t>, </a:t>
            </a:r>
            <a:r>
              <a:rPr lang="en-US" sz="1400" dirty="0" err="1"/>
              <a:t>religione</a:t>
            </a:r>
            <a:r>
              <a:rPr lang="en-US" sz="1400" dirty="0"/>
              <a:t>, </a:t>
            </a:r>
          </a:p>
          <a:p>
            <a:pPr algn="r"/>
            <a:r>
              <a:rPr lang="en-US" sz="1400" dirty="0" err="1"/>
              <a:t>etica</a:t>
            </a:r>
            <a:r>
              <a:rPr lang="en-US" sz="1400" dirty="0"/>
              <a:t> del </a:t>
            </a:r>
            <a:r>
              <a:rPr lang="en-US" sz="1400" dirty="0" err="1"/>
              <a:t>lavoro</a:t>
            </a:r>
            <a:r>
              <a:rPr lang="en-US" sz="1400" dirty="0"/>
              <a:t>, </a:t>
            </a:r>
          </a:p>
          <a:p>
            <a:pPr algn="r"/>
            <a:r>
              <a:rPr lang="en-US" sz="1400" dirty="0" err="1"/>
              <a:t>movimenti</a:t>
            </a:r>
            <a:r>
              <a:rPr lang="en-US" sz="1400" dirty="0"/>
              <a:t> </a:t>
            </a:r>
            <a:r>
              <a:rPr lang="en-US" sz="1400" dirty="0" err="1"/>
              <a:t>dei</a:t>
            </a:r>
            <a:r>
              <a:rPr lang="en-US" sz="1400" dirty="0"/>
              <a:t> </a:t>
            </a:r>
          </a:p>
          <a:p>
            <a:pPr algn="r"/>
            <a:r>
              <a:rPr lang="en-US" sz="1400" dirty="0" err="1"/>
              <a:t>consumatori</a:t>
            </a:r>
            <a:r>
              <a:rPr lang="en-US" sz="1400" dirty="0"/>
              <a:t> </a:t>
            </a:r>
            <a:r>
              <a:rPr lang="en-US" sz="1400" dirty="0" err="1"/>
              <a:t>ed</a:t>
            </a:r>
            <a:r>
              <a:rPr lang="en-US" sz="1400" dirty="0"/>
              <a:t> </a:t>
            </a:r>
            <a:r>
              <a:rPr lang="en-US" sz="1400" dirty="0" err="1"/>
              <a:t>ecologisti</a:t>
            </a:r>
            <a:endParaRPr lang="en-US" sz="1400" dirty="0"/>
          </a:p>
          <a:p>
            <a:pPr algn="r"/>
            <a:r>
              <a:rPr lang="en-US" sz="1400" dirty="0"/>
              <a:t>(j) </a:t>
            </a:r>
            <a:r>
              <a:rPr lang="en-US" sz="1400" dirty="0" err="1"/>
              <a:t>Competizione</a:t>
            </a:r>
            <a:r>
              <a:rPr lang="en-US" sz="1400" dirty="0"/>
              <a:t> e </a:t>
            </a:r>
          </a:p>
          <a:p>
            <a:pPr algn="r"/>
            <a:r>
              <a:rPr lang="en-US" sz="1400" dirty="0" err="1"/>
              <a:t>acquisizioni</a:t>
            </a:r>
            <a:r>
              <a:rPr lang="en-US" sz="1400" dirty="0"/>
              <a:t> da parte di </a:t>
            </a:r>
          </a:p>
          <a:p>
            <a:pPr algn="r"/>
            <a:r>
              <a:rPr lang="en-US" sz="1400" dirty="0" err="1"/>
              <a:t>aziende</a:t>
            </a:r>
            <a:r>
              <a:rPr lang="en-US" sz="1400" dirty="0"/>
              <a:t> </a:t>
            </a:r>
            <a:r>
              <a:rPr lang="en-US" sz="1400" dirty="0" err="1"/>
              <a:t>straniere</a:t>
            </a:r>
            <a:r>
              <a:rPr lang="en-US" sz="1400" dirty="0"/>
              <a:t>, </a:t>
            </a:r>
            <a:r>
              <a:rPr lang="en-US" sz="1400" dirty="0" err="1"/>
              <a:t>ingresso</a:t>
            </a:r>
            <a:r>
              <a:rPr lang="en-US" sz="1400" dirty="0"/>
              <a:t> </a:t>
            </a:r>
          </a:p>
          <a:p>
            <a:pPr algn="r"/>
            <a:r>
              <a:rPr lang="en-US" sz="1400" dirty="0"/>
              <a:t>in </a:t>
            </a:r>
            <a:r>
              <a:rPr lang="en-US" sz="1400" dirty="0" err="1"/>
              <a:t>mercati</a:t>
            </a:r>
            <a:r>
              <a:rPr lang="en-US" sz="1400" dirty="0"/>
              <a:t> </a:t>
            </a:r>
            <a:r>
              <a:rPr lang="en-US" sz="1400" dirty="0" err="1"/>
              <a:t>esteri</a:t>
            </a:r>
            <a:r>
              <a:rPr lang="en-US" sz="1400" dirty="0"/>
              <a:t>, </a:t>
            </a:r>
            <a:r>
              <a:rPr lang="en-US" sz="1400" dirty="0" err="1"/>
              <a:t>dogane</a:t>
            </a:r>
            <a:r>
              <a:rPr lang="en-US" sz="1400" dirty="0"/>
              <a:t>, </a:t>
            </a:r>
          </a:p>
          <a:p>
            <a:pPr algn="r"/>
            <a:r>
              <a:rPr lang="en-US" sz="1400" dirty="0" err="1"/>
              <a:t>regolamentazioni,tassi</a:t>
            </a:r>
            <a:r>
              <a:rPr lang="en-US" sz="1400" dirty="0"/>
              <a:t> di </a:t>
            </a:r>
            <a:r>
              <a:rPr lang="en-US" sz="1400" dirty="0" err="1"/>
              <a:t>cambio</a:t>
            </a:r>
            <a:endParaRPr lang="en-US" sz="1400" dirty="0"/>
          </a:p>
          <a:p>
            <a:pPr algn="r"/>
            <a:endParaRPr lang="en-US" sz="1400" dirty="0"/>
          </a:p>
          <a:p>
            <a:pPr algn="r"/>
            <a:endParaRPr lang="en-US" sz="1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95538" y="1042416"/>
            <a:ext cx="4352925" cy="421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7070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Sistema </a:t>
            </a:r>
            <a:r>
              <a:rPr lang="it-IT" b="1" dirty="0"/>
              <a:t>complesso </a:t>
            </a:r>
            <a:r>
              <a:rPr lang="it-IT" dirty="0"/>
              <a:t>di </a:t>
            </a:r>
            <a:r>
              <a:rPr lang="it-IT" b="1" dirty="0"/>
              <a:t>persone</a:t>
            </a:r>
            <a:r>
              <a:rPr lang="it-IT" dirty="0"/>
              <a:t>,</a:t>
            </a:r>
          </a:p>
          <a:p>
            <a:r>
              <a:rPr lang="it-IT" dirty="0"/>
              <a:t>Associate per il conseguimento di uno </a:t>
            </a:r>
            <a:r>
              <a:rPr lang="it-IT" b="1" dirty="0"/>
              <a:t>scopo unitario</a:t>
            </a:r>
            <a:r>
              <a:rPr lang="it-IT" dirty="0"/>
              <a:t>,</a:t>
            </a:r>
          </a:p>
          <a:p>
            <a:r>
              <a:rPr lang="it-IT" dirty="0"/>
              <a:t>Fra cui </a:t>
            </a:r>
            <a:r>
              <a:rPr lang="it-IT" dirty="0" smtClean="0"/>
              <a:t>sono divise </a:t>
            </a:r>
            <a:r>
              <a:rPr lang="it-IT" b="1" dirty="0" smtClean="0"/>
              <a:t>le </a:t>
            </a:r>
            <a:r>
              <a:rPr lang="it-IT" b="1" dirty="0"/>
              <a:t>attività</a:t>
            </a:r>
            <a:r>
              <a:rPr lang="it-IT" dirty="0"/>
              <a:t> da svolgere,</a:t>
            </a:r>
          </a:p>
          <a:p>
            <a:r>
              <a:rPr lang="it-IT" dirty="0"/>
              <a:t>Secondo certe </a:t>
            </a:r>
            <a:r>
              <a:rPr lang="it-IT" b="1" dirty="0"/>
              <a:t>norme</a:t>
            </a:r>
            <a:r>
              <a:rPr lang="it-IT" dirty="0"/>
              <a:t>,</a:t>
            </a:r>
          </a:p>
          <a:p>
            <a:r>
              <a:rPr lang="it-IT" dirty="0"/>
              <a:t>Stabilendo a tal fine dei </a:t>
            </a:r>
            <a:r>
              <a:rPr lang="it-IT" b="1" dirty="0"/>
              <a:t>ruoli</a:t>
            </a:r>
            <a:r>
              <a:rPr lang="it-IT" dirty="0"/>
              <a:t>,</a:t>
            </a:r>
          </a:p>
          <a:p>
            <a:r>
              <a:rPr lang="it-IT" dirty="0"/>
              <a:t>Collegati tra loro in </a:t>
            </a:r>
            <a:r>
              <a:rPr lang="it-IT" b="1" dirty="0"/>
              <a:t>modo gerarchico</a:t>
            </a:r>
            <a:r>
              <a:rPr lang="it-IT" dirty="0"/>
              <a:t>,</a:t>
            </a:r>
          </a:p>
          <a:p>
            <a:r>
              <a:rPr lang="it-IT" dirty="0"/>
              <a:t>In rapporto dinamico con </a:t>
            </a:r>
            <a:r>
              <a:rPr lang="it-IT" b="1" dirty="0"/>
              <a:t>l’ambiente </a:t>
            </a:r>
            <a:r>
              <a:rPr lang="it-IT" b="1" dirty="0" smtClean="0"/>
              <a:t>esterno</a:t>
            </a:r>
          </a:p>
          <a:p>
            <a:endParaRPr lang="it-IT" b="1" dirty="0" smtClean="0"/>
          </a:p>
          <a:p>
            <a:endParaRPr lang="it-IT" b="1" dirty="0" smtClean="0"/>
          </a:p>
          <a:p>
            <a:endParaRPr lang="it-IT" b="1" dirty="0" smtClean="0"/>
          </a:p>
          <a:p>
            <a:pPr>
              <a:buNone/>
            </a:pPr>
            <a:r>
              <a:rPr lang="it-IT" b="1" dirty="0" smtClean="0"/>
              <a:t>   </a:t>
            </a:r>
            <a:endParaRPr lang="it-IT" b="1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L’organizzazione</a:t>
            </a:r>
            <a:endParaRPr lang="en-US" dirty="0"/>
          </a:p>
        </p:txBody>
      </p:sp>
      <p:sp>
        <p:nvSpPr>
          <p:cNvPr id="5" name="Rettangolo arrotondato 4"/>
          <p:cNvSpPr/>
          <p:nvPr/>
        </p:nvSpPr>
        <p:spPr>
          <a:xfrm>
            <a:off x="234778" y="4368005"/>
            <a:ext cx="8649730" cy="1390243"/>
          </a:xfrm>
          <a:prstGeom prst="roundRect">
            <a:avLst/>
          </a:prstGeom>
          <a:solidFill>
            <a:schemeClr val="bg1"/>
          </a:solidFill>
          <a:ln>
            <a:solidFill>
              <a:srgbClr val="8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i="1" dirty="0" smtClean="0"/>
              <a:t>Non </a:t>
            </a:r>
            <a:r>
              <a:rPr lang="it-IT" i="1" dirty="0"/>
              <a:t>esiste </a:t>
            </a:r>
            <a:r>
              <a:rPr lang="it-IT" i="1" dirty="0" smtClean="0"/>
              <a:t>un </a:t>
            </a:r>
            <a:r>
              <a:rPr lang="it-IT" i="1" dirty="0"/>
              <a:t>modello di organizzazione valido </a:t>
            </a:r>
            <a:r>
              <a:rPr lang="it-IT" i="1" dirty="0" smtClean="0"/>
              <a:t>universalmente.</a:t>
            </a:r>
          </a:p>
          <a:p>
            <a:pPr algn="ctr"/>
            <a:r>
              <a:rPr lang="it-IT" i="1" dirty="0" smtClean="0"/>
              <a:t>E’ tuttavia possibile selezionare un </a:t>
            </a:r>
            <a:r>
              <a:rPr lang="it-IT" i="1" dirty="0"/>
              <a:t>numero </a:t>
            </a:r>
            <a:r>
              <a:rPr lang="it-IT" i="1" dirty="0" smtClean="0"/>
              <a:t>limitato </a:t>
            </a:r>
            <a:r>
              <a:rPr lang="it-IT" i="1" dirty="0"/>
              <a:t>di possibilità </a:t>
            </a:r>
            <a:endParaRPr lang="it-IT" i="1" dirty="0" smtClean="0"/>
          </a:p>
          <a:p>
            <a:pPr algn="ctr"/>
            <a:r>
              <a:rPr lang="it-IT" i="1" dirty="0" smtClean="0"/>
              <a:t>tra </a:t>
            </a:r>
            <a:r>
              <a:rPr lang="it-IT" i="1" dirty="0"/>
              <a:t>le quali scegliere in base a criteri di </a:t>
            </a:r>
            <a:endParaRPr lang="it-IT" i="1" dirty="0" smtClean="0"/>
          </a:p>
          <a:p>
            <a:pPr algn="ctr"/>
            <a:r>
              <a:rPr lang="it-IT" i="1" dirty="0" smtClean="0"/>
              <a:t>coerenza interna </a:t>
            </a:r>
            <a:r>
              <a:rPr lang="it-IT" i="1" dirty="0"/>
              <a:t>(tra variabili decisionali) e esterna (con variabili ambientali e contesto)</a:t>
            </a:r>
          </a:p>
        </p:txBody>
      </p:sp>
      <p:graphicFrame>
        <p:nvGraphicFramePr>
          <p:cNvPr id="6" name="Oggett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08601990"/>
              </p:ext>
            </p:extLst>
          </p:nvPr>
        </p:nvGraphicFramePr>
        <p:xfrm>
          <a:off x="5913137" y="2015977"/>
          <a:ext cx="2178145" cy="1179117"/>
        </p:xfrm>
        <a:graphic>
          <a:graphicData uri="http://schemas.openxmlformats.org/presentationml/2006/ole">
            <p:oleObj spid="_x0000_s2014" name="ClipArt" r:id="rId4" imgW="4054475" imgH="2538413" progId="">
              <p:embed/>
            </p:oleObj>
          </a:graphicData>
        </a:graphic>
      </p:graphicFrame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66654283"/>
              </p:ext>
            </p:extLst>
          </p:nvPr>
        </p:nvGraphicFramePr>
        <p:xfrm>
          <a:off x="5225248" y="1609137"/>
          <a:ext cx="3620094" cy="1994921"/>
        </p:xfrm>
        <a:graphic>
          <a:graphicData uri="http://schemas.openxmlformats.org/presentationml/2006/ole">
            <p:oleObj spid="_x0000_s2015" name="ClipArt" r:id="rId5" imgW="2288157" imgH="2251494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78397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contenuto 1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339680"/>
          </a:xfrm>
        </p:spPr>
        <p:txBody>
          <a:bodyPr numCol="3">
            <a:normAutofit/>
          </a:bodyPr>
          <a:lstStyle/>
          <a:p>
            <a:pPr>
              <a:spcBef>
                <a:spcPts val="2400"/>
              </a:spcBef>
            </a:pPr>
            <a:r>
              <a:rPr lang="it-IT" sz="2400" b="1" dirty="0" smtClean="0"/>
              <a:t>Persone</a:t>
            </a:r>
          </a:p>
          <a:p>
            <a:pPr>
              <a:spcBef>
                <a:spcPts val="2400"/>
              </a:spcBef>
            </a:pPr>
            <a:r>
              <a:rPr lang="it-IT" sz="2400" b="1" dirty="0" smtClean="0"/>
              <a:t>Relazioni</a:t>
            </a:r>
          </a:p>
          <a:p>
            <a:pPr>
              <a:spcBef>
                <a:spcPts val="2400"/>
              </a:spcBef>
            </a:pPr>
            <a:r>
              <a:rPr lang="it-IT" sz="2400" b="1" dirty="0" smtClean="0"/>
              <a:t>Gruppi</a:t>
            </a:r>
          </a:p>
          <a:p>
            <a:pPr>
              <a:spcBef>
                <a:spcPts val="2400"/>
              </a:spcBef>
            </a:pPr>
            <a:r>
              <a:rPr lang="it-IT" sz="2400" b="1" dirty="0" smtClean="0"/>
              <a:t>Idee</a:t>
            </a:r>
          </a:p>
          <a:p>
            <a:pPr>
              <a:spcBef>
                <a:spcPts val="2400"/>
              </a:spcBef>
            </a:pPr>
            <a:r>
              <a:rPr lang="it-IT" sz="2400" b="1" dirty="0" smtClean="0"/>
              <a:t>Immagini</a:t>
            </a:r>
          </a:p>
          <a:p>
            <a:pPr>
              <a:spcBef>
                <a:spcPts val="2400"/>
              </a:spcBef>
            </a:pPr>
            <a:r>
              <a:rPr lang="it-IT" sz="2400" b="1" dirty="0" smtClean="0"/>
              <a:t>Culture</a:t>
            </a:r>
          </a:p>
          <a:p>
            <a:pPr>
              <a:spcBef>
                <a:spcPts val="2400"/>
              </a:spcBef>
            </a:pPr>
            <a:r>
              <a:rPr lang="it-IT" sz="2400" b="1" dirty="0" smtClean="0"/>
              <a:t>Bisogni</a:t>
            </a:r>
          </a:p>
          <a:p>
            <a:pPr>
              <a:spcBef>
                <a:spcPts val="2400"/>
              </a:spcBef>
            </a:pPr>
            <a:r>
              <a:rPr lang="it-IT" sz="2400" b="1" dirty="0" smtClean="0"/>
              <a:t>Ambiente</a:t>
            </a:r>
          </a:p>
          <a:p>
            <a:pPr>
              <a:spcBef>
                <a:spcPts val="2400"/>
              </a:spcBef>
            </a:pPr>
            <a:r>
              <a:rPr lang="it-IT" sz="2400" b="1" dirty="0" smtClean="0"/>
              <a:t>Mercato</a:t>
            </a:r>
          </a:p>
          <a:p>
            <a:pPr>
              <a:spcBef>
                <a:spcPts val="2400"/>
              </a:spcBef>
            </a:pPr>
            <a:r>
              <a:rPr lang="it-IT" sz="2400" b="1" dirty="0" smtClean="0"/>
              <a:t>Condizioni</a:t>
            </a:r>
          </a:p>
          <a:p>
            <a:pPr>
              <a:spcBef>
                <a:spcPts val="2400"/>
              </a:spcBef>
            </a:pPr>
            <a:r>
              <a:rPr lang="it-IT" sz="2400" b="1" dirty="0" smtClean="0"/>
              <a:t>Vincoli</a:t>
            </a:r>
          </a:p>
          <a:p>
            <a:pPr>
              <a:spcBef>
                <a:spcPts val="2400"/>
              </a:spcBef>
            </a:pPr>
            <a:r>
              <a:rPr lang="it-IT" sz="2400" b="1" dirty="0" smtClean="0"/>
              <a:t>Leggi </a:t>
            </a:r>
          </a:p>
          <a:p>
            <a:pPr>
              <a:spcBef>
                <a:spcPts val="2400"/>
              </a:spcBef>
            </a:pPr>
            <a:r>
              <a:rPr lang="it-IT" sz="2400" b="1" dirty="0" smtClean="0"/>
              <a:t>Risorse</a:t>
            </a:r>
          </a:p>
          <a:p>
            <a:pPr>
              <a:spcBef>
                <a:spcPts val="2400"/>
              </a:spcBef>
            </a:pPr>
            <a:r>
              <a:rPr lang="it-IT" sz="2400" b="1" dirty="0"/>
              <a:t>M</a:t>
            </a:r>
            <a:r>
              <a:rPr lang="it-IT" sz="2400" b="1" dirty="0" smtClean="0"/>
              <a:t>inacce</a:t>
            </a:r>
          </a:p>
          <a:p>
            <a:pPr>
              <a:spcBef>
                <a:spcPts val="2400"/>
              </a:spcBef>
            </a:pPr>
            <a:r>
              <a:rPr lang="it-IT" sz="2400" b="1" dirty="0" smtClean="0"/>
              <a:t>Obiettivi</a:t>
            </a:r>
          </a:p>
          <a:p>
            <a:pPr>
              <a:spcBef>
                <a:spcPts val="2400"/>
              </a:spcBef>
            </a:pPr>
            <a:r>
              <a:rPr lang="it-IT" sz="2400" b="1" dirty="0" smtClean="0"/>
              <a:t>Tecnologie</a:t>
            </a:r>
          </a:p>
          <a:p>
            <a:pPr>
              <a:spcBef>
                <a:spcPts val="2400"/>
              </a:spcBef>
            </a:pPr>
            <a:r>
              <a:rPr lang="it-IT" sz="2400" b="1" dirty="0" smtClean="0"/>
              <a:t>Capitali</a:t>
            </a:r>
          </a:p>
          <a:p>
            <a:pPr>
              <a:spcBef>
                <a:spcPts val="2400"/>
              </a:spcBef>
            </a:pPr>
            <a:r>
              <a:rPr lang="it-IT" sz="2400" b="1" dirty="0" smtClean="0"/>
              <a:t>Know-how</a:t>
            </a:r>
          </a:p>
          <a:p>
            <a:pPr>
              <a:spcBef>
                <a:spcPts val="2400"/>
              </a:spcBef>
            </a:pPr>
            <a:r>
              <a:rPr lang="it-IT" sz="2400" b="1" dirty="0" smtClean="0"/>
              <a:t>Informazioni</a:t>
            </a:r>
          </a:p>
          <a:p>
            <a:pPr>
              <a:spcBef>
                <a:spcPts val="2400"/>
              </a:spcBef>
            </a:pPr>
            <a:r>
              <a:rPr lang="it-IT" sz="2400" b="1" dirty="0" smtClean="0"/>
              <a:t>Processi</a:t>
            </a:r>
          </a:p>
          <a:p>
            <a:pPr>
              <a:spcBef>
                <a:spcPts val="2400"/>
              </a:spcBef>
            </a:pPr>
            <a:r>
              <a:rPr lang="it-IT" sz="2400" b="1" dirty="0" smtClean="0"/>
              <a:t>Poteri</a:t>
            </a:r>
          </a:p>
          <a:p>
            <a:pPr>
              <a:spcBef>
                <a:spcPts val="2400"/>
              </a:spcBef>
            </a:pPr>
            <a:r>
              <a:rPr lang="it-IT" sz="2400" b="1" dirty="0" smtClean="0"/>
              <a:t>Struttura</a:t>
            </a:r>
          </a:p>
          <a:p>
            <a:pPr>
              <a:spcBef>
                <a:spcPts val="2400"/>
              </a:spcBef>
            </a:pPr>
            <a:r>
              <a:rPr lang="it-IT" sz="2400" b="1" dirty="0" smtClean="0"/>
              <a:t>Procedure</a:t>
            </a:r>
          </a:p>
          <a:p>
            <a:pPr>
              <a:spcBef>
                <a:spcPts val="2400"/>
              </a:spcBef>
            </a:pPr>
            <a:r>
              <a:rPr lang="it-IT" sz="2400" b="1" dirty="0" smtClean="0"/>
              <a:t>…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SISTEMA COMPLESSO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959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 DI PERSONE … 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4562" y="1062005"/>
            <a:ext cx="8094877" cy="3636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ttangolo arrotondato 4"/>
          <p:cNvSpPr/>
          <p:nvPr/>
        </p:nvSpPr>
        <p:spPr>
          <a:xfrm>
            <a:off x="232011" y="5176910"/>
            <a:ext cx="8667263" cy="815927"/>
          </a:xfrm>
          <a:prstGeom prst="roundRect">
            <a:avLst>
              <a:gd name="adj" fmla="val 7239"/>
            </a:avLst>
          </a:prstGeom>
          <a:solidFill>
            <a:schemeClr val="bg1"/>
          </a:solidFill>
          <a:ln>
            <a:solidFill>
              <a:srgbClr val="8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numCol="1" rtlCol="0" anchor="ctr">
            <a:normAutofit/>
          </a:bodyPr>
          <a:lstStyle/>
          <a:p>
            <a:pPr marL="269875" indent="-269875" algn="just">
              <a:spcBef>
                <a:spcPts val="1200"/>
              </a:spcBef>
              <a:buClr>
                <a:srgbClr val="800000"/>
              </a:buClr>
              <a:buSzPct val="70000"/>
              <a:buFont typeface="Wingdings" pitchFamily="2" charset="2"/>
              <a:buChar char="q"/>
            </a:pPr>
            <a:r>
              <a:rPr lang="it-IT" sz="1900" b="1" dirty="0">
                <a:solidFill>
                  <a:schemeClr val="tx1"/>
                </a:solidFill>
              </a:rPr>
              <a:t>Stakeholder</a:t>
            </a:r>
            <a:r>
              <a:rPr lang="it-IT" sz="1900" dirty="0">
                <a:solidFill>
                  <a:schemeClr val="tx1"/>
                </a:solidFill>
              </a:rPr>
              <a:t>: gruppo interno o esterno all’organizzazione interessato alla performance dell’organizzazione </a:t>
            </a:r>
            <a:r>
              <a:rPr lang="it-IT" sz="1900" dirty="0" smtClean="0">
                <a:solidFill>
                  <a:schemeClr val="tx1"/>
                </a:solidFill>
              </a:rPr>
              <a:t>stessa</a:t>
            </a:r>
            <a:endParaRPr lang="it-IT" sz="1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85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Task</a:t>
            </a:r>
            <a:r>
              <a:rPr lang="it-IT" dirty="0"/>
              <a:t>: complesso di attività/fini da perseguire che l’organizzazione deve svolgere per giustificarsi e </a:t>
            </a:r>
            <a:r>
              <a:rPr lang="it-IT" dirty="0" smtClean="0"/>
              <a:t>sopravvivere, scopo o obiettivo di fondo attorno a cui l’organizzazione stessa è costituita. </a:t>
            </a:r>
          </a:p>
          <a:p>
            <a:r>
              <a:rPr lang="it-IT" dirty="0" smtClean="0"/>
              <a:t>Il task definisce per un’organizzazione complessa (o per una sub-unità):</a:t>
            </a:r>
          </a:p>
          <a:p>
            <a:pPr lvl="1"/>
            <a:r>
              <a:rPr lang="it-IT" dirty="0"/>
              <a:t>Cosa fare</a:t>
            </a:r>
          </a:p>
          <a:p>
            <a:pPr lvl="1"/>
            <a:r>
              <a:rPr lang="it-IT" dirty="0"/>
              <a:t>Come</a:t>
            </a:r>
          </a:p>
          <a:p>
            <a:pPr lvl="1"/>
            <a:r>
              <a:rPr lang="it-IT" dirty="0"/>
              <a:t>Con che risultati</a:t>
            </a:r>
          </a:p>
          <a:p>
            <a:pPr lvl="1"/>
            <a:r>
              <a:rPr lang="it-IT" dirty="0"/>
              <a:t>Come conservare nel tempo la capacità di realizzazione</a:t>
            </a:r>
          </a:p>
          <a:p>
            <a:r>
              <a:rPr lang="it-IT" dirty="0"/>
              <a:t>C</a:t>
            </a:r>
            <a:r>
              <a:rPr lang="it-IT" dirty="0" smtClean="0"/>
              <a:t>oerenza tra </a:t>
            </a:r>
            <a:r>
              <a:rPr lang="it-IT" u="sng" dirty="0" smtClean="0"/>
              <a:t>task individuali</a:t>
            </a:r>
            <a:r>
              <a:rPr lang="it-IT" dirty="0" smtClean="0"/>
              <a:t>, </a:t>
            </a:r>
            <a:r>
              <a:rPr lang="it-IT" u="sng" dirty="0" smtClean="0"/>
              <a:t>task dell’organizzazione</a:t>
            </a:r>
            <a:r>
              <a:rPr lang="it-IT" dirty="0" smtClean="0"/>
              <a:t> </a:t>
            </a:r>
            <a:r>
              <a:rPr lang="it-IT" dirty="0"/>
              <a:t> </a:t>
            </a:r>
            <a:r>
              <a:rPr lang="it-IT" dirty="0" smtClean="0"/>
              <a:t>e </a:t>
            </a:r>
            <a:r>
              <a:rPr lang="it-IT" u="sng" dirty="0" smtClean="0"/>
              <a:t>task dei gruppi</a:t>
            </a:r>
          </a:p>
          <a:p>
            <a:r>
              <a:rPr lang="it-IT" dirty="0" smtClean="0"/>
              <a:t>Il task di un’azienda è estremamente soggettivo e diversificato</a:t>
            </a:r>
          </a:p>
          <a:p>
            <a:r>
              <a:rPr lang="it-IT" dirty="0" smtClean="0"/>
              <a:t>Il task viene influenzato dall’ambiente esterno (vincoli, priorità modalità di realizzazione, risorse disponibili, etc.)</a:t>
            </a:r>
          </a:p>
          <a:p>
            <a:endParaRPr lang="en-US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… ASSOCIATE PER IL CONSEGUIMENTO DI UNO SCOPO UNITARIO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655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it-IT" sz="1600" i="1" dirty="0"/>
              <a:t>“Un uomo tira il filo del metallo, un altro lo tende, un terzo lo taglia, un quarto lo appunta, un quinto lo arrotola all’estremità in cui deve farsi la testa; farne la testa richiede due o tre operazioni distinte; collocarla è un’operazione speciale; pulire gli spilli è un’altra ancora ed un’altra ancora è il disporli entro la carta…. In una fabbrica di spilli 10 persone specializzate arrivano a produrre giornalmente 4800 spilli a testa. Se invece essi avessero lavorato separatamente ed indipendentemente l’uno dall’altro e senza che nessuno di loro fosse stato addestrato a questo mestiere particolare ciascuno di loro non avrebbe potuto certamente fabbricare venti spilli al giorno e forse neanche uno”.</a:t>
            </a:r>
          </a:p>
          <a:p>
            <a:pPr marL="0" indent="0" algn="r">
              <a:lnSpc>
                <a:spcPct val="90000"/>
              </a:lnSpc>
              <a:buNone/>
            </a:pPr>
            <a:r>
              <a:rPr lang="en-US" sz="1600" i="1" dirty="0"/>
              <a:t>Adam Smith da “An Inquiry into the Nature and Causes of the Wealth of Nations”, </a:t>
            </a:r>
            <a:r>
              <a:rPr lang="en-US" sz="1600" i="1" dirty="0" smtClean="0"/>
              <a:t>1776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 FRA CUI SONO DIVISE LE ATTIVITÀ DA SVOLGERE …</a:t>
            </a:r>
            <a:endParaRPr lang="en-US" dirty="0"/>
          </a:p>
        </p:txBody>
      </p:sp>
      <p:sp>
        <p:nvSpPr>
          <p:cNvPr id="4" name="Rettangolo 3"/>
          <p:cNvSpPr/>
          <p:nvPr/>
        </p:nvSpPr>
        <p:spPr>
          <a:xfrm>
            <a:off x="187444" y="3297576"/>
            <a:ext cx="8728524" cy="227536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b" anchorCtr="0"/>
          <a:lstStyle/>
          <a:p>
            <a:pPr algn="ctr"/>
            <a:r>
              <a:rPr lang="it-IT" sz="2000" b="1" dirty="0" smtClean="0">
                <a:solidFill>
                  <a:schemeClr val="bg1"/>
                </a:solidFill>
              </a:rPr>
              <a:t>COORDINAMENTO</a:t>
            </a:r>
          </a:p>
          <a:p>
            <a:pPr algn="ctr"/>
            <a:endParaRPr lang="it-IT" sz="500" dirty="0"/>
          </a:p>
        </p:txBody>
      </p:sp>
      <p:sp>
        <p:nvSpPr>
          <p:cNvPr id="5" name="Rettangolo 4"/>
          <p:cNvSpPr/>
          <p:nvPr/>
        </p:nvSpPr>
        <p:spPr>
          <a:xfrm>
            <a:off x="283863" y="3422870"/>
            <a:ext cx="3884226" cy="1550773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600" b="1" dirty="0" smtClean="0"/>
              <a:t>DIVISIONE DEL LAVORO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it-IT" sz="1600" dirty="0"/>
              <a:t>Scomposizione di un compito complesso in singole attività più semplici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it-IT" sz="1600" dirty="0"/>
              <a:t>Assegnazione di ciascuna attività ad un singolo individuo o ad un gruppo di </a:t>
            </a:r>
            <a:r>
              <a:rPr lang="it-IT" sz="1600" dirty="0" smtClean="0"/>
              <a:t>individui</a:t>
            </a:r>
            <a:endParaRPr lang="en-US" sz="1600" dirty="0"/>
          </a:p>
        </p:txBody>
      </p:sp>
      <p:sp>
        <p:nvSpPr>
          <p:cNvPr id="6" name="Rettangolo 5"/>
          <p:cNvSpPr/>
          <p:nvPr/>
        </p:nvSpPr>
        <p:spPr>
          <a:xfrm>
            <a:off x="4935322" y="3422870"/>
            <a:ext cx="3872068" cy="1550773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600" b="1" dirty="0" smtClean="0"/>
              <a:t>SPECIALIZZAZIONE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it-IT" sz="1600" dirty="0"/>
              <a:t>Ogni compito è affidato a chi lo può svolgere meglio </a:t>
            </a:r>
            <a:endParaRPr lang="it-IT" sz="1600" dirty="0" smtClean="0"/>
          </a:p>
          <a:p>
            <a:pPr marL="285750" indent="-285750" algn="just">
              <a:buFont typeface="Wingdings" pitchFamily="2" charset="2"/>
              <a:buChar char="§"/>
            </a:pPr>
            <a:r>
              <a:rPr lang="it-IT" sz="1600" dirty="0" smtClean="0"/>
              <a:t>La </a:t>
            </a:r>
            <a:r>
              <a:rPr lang="it-IT" sz="1600" dirty="0"/>
              <a:t>ripetizione del compito produce esperienza ed apprendimento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it-IT" sz="1600" dirty="0"/>
              <a:t>L’esperienza suggerisce </a:t>
            </a:r>
            <a:r>
              <a:rPr lang="it-IT" sz="1600" dirty="0" smtClean="0"/>
              <a:t>innovazione</a:t>
            </a:r>
            <a:endParaRPr lang="en-US" sz="1600" dirty="0"/>
          </a:p>
        </p:txBody>
      </p:sp>
      <p:sp>
        <p:nvSpPr>
          <p:cNvPr id="7" name="Freccia in giù 6"/>
          <p:cNvSpPr/>
          <p:nvPr/>
        </p:nvSpPr>
        <p:spPr>
          <a:xfrm rot="16200000">
            <a:off x="4210601" y="4007784"/>
            <a:ext cx="682210" cy="476881"/>
          </a:xfrm>
          <a:prstGeom prst="downArrow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399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ts val="1100"/>
              </a:lnSpc>
              <a:spcBef>
                <a:spcPts val="0"/>
              </a:spcBef>
              <a:buNone/>
            </a:pPr>
            <a:r>
              <a:rPr lang="it-IT" sz="1000" dirty="0"/>
              <a:t>Fino ad allora la Signora </a:t>
            </a:r>
            <a:r>
              <a:rPr lang="it-IT" sz="1000" dirty="0" err="1"/>
              <a:t>Raku</a:t>
            </a:r>
            <a:r>
              <a:rPr lang="it-IT" sz="1000" dirty="0"/>
              <a:t> era stata una tranquilla casalinga con l’hobby della ceramica. </a:t>
            </a:r>
            <a:r>
              <a:rPr lang="it-IT" sz="1000" dirty="0" smtClean="0"/>
              <a:t>Tutto cominciò </a:t>
            </a:r>
            <a:r>
              <a:rPr lang="it-IT" sz="1000" dirty="0"/>
              <a:t>quando una conoscente che aveva un piccolo negozio di artigianato vedendo tre suoi vasi </a:t>
            </a:r>
            <a:r>
              <a:rPr lang="it-IT" sz="1000" dirty="0" smtClean="0"/>
              <a:t>ne rimase </a:t>
            </a:r>
            <a:r>
              <a:rPr lang="it-IT" sz="1000" dirty="0"/>
              <a:t>colpita e chiese alla signora </a:t>
            </a:r>
            <a:r>
              <a:rPr lang="it-IT" sz="1000" dirty="0" err="1"/>
              <a:t>Raku</a:t>
            </a:r>
            <a:r>
              <a:rPr lang="it-IT" sz="1000" dirty="0"/>
              <a:t> di lasciarglieli mettere in vendita nel negozio. In capo ad </a:t>
            </a:r>
            <a:r>
              <a:rPr lang="it-IT" sz="1000" dirty="0" smtClean="0"/>
              <a:t>una settimana </a:t>
            </a:r>
            <a:r>
              <a:rPr lang="it-IT" sz="1000" dirty="0"/>
              <a:t>erano stati venduti. La Signora </a:t>
            </a:r>
            <a:r>
              <a:rPr lang="it-IT" sz="1000" dirty="0" err="1"/>
              <a:t>Raku</a:t>
            </a:r>
            <a:r>
              <a:rPr lang="it-IT" sz="1000" dirty="0"/>
              <a:t> decise così di aprire un piccolo laboratorio di </a:t>
            </a:r>
            <a:r>
              <a:rPr lang="it-IT" sz="1000" dirty="0" smtClean="0"/>
              <a:t>ceramica nello </a:t>
            </a:r>
            <a:r>
              <a:rPr lang="it-IT" sz="1000" dirty="0"/>
              <a:t>scantinato della sua abitazione. Ciò richiedeva lo svolgimento di alcuni compiti diversi: </a:t>
            </a:r>
            <a:r>
              <a:rPr lang="it-IT" sz="1000" dirty="0" smtClean="0"/>
              <a:t>impastare l’argilla</a:t>
            </a:r>
            <a:r>
              <a:rPr lang="it-IT" sz="1000" dirty="0"/>
              <a:t>, modellare i vasi, decorarli quando erano </a:t>
            </a:r>
            <a:r>
              <a:rPr lang="it-IT" sz="1000" dirty="0" err="1"/>
              <a:t>semiasciutti</a:t>
            </a:r>
            <a:r>
              <a:rPr lang="it-IT" sz="1000" dirty="0"/>
              <a:t>, prepararli e applicare le vernici e </a:t>
            </a:r>
            <a:r>
              <a:rPr lang="it-IT" sz="1000" dirty="0" smtClean="0"/>
              <a:t>infine cuocerli </a:t>
            </a:r>
            <a:r>
              <a:rPr lang="it-IT" sz="1000" dirty="0"/>
              <a:t>in forno. Il coordinamento di questi compiti era semplicissimo: la signora </a:t>
            </a:r>
            <a:r>
              <a:rPr lang="it-IT" sz="1000" dirty="0" err="1"/>
              <a:t>Raku</a:t>
            </a:r>
            <a:r>
              <a:rPr lang="it-IT" sz="1000" dirty="0"/>
              <a:t> li svolgeva tutti </a:t>
            </a:r>
            <a:r>
              <a:rPr lang="it-IT" sz="1000" dirty="0" smtClean="0"/>
              <a:t>da sola. 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None/>
            </a:pPr>
            <a:r>
              <a:rPr lang="it-IT" sz="1000" dirty="0" smtClean="0"/>
              <a:t>I </a:t>
            </a:r>
            <a:r>
              <a:rPr lang="it-IT" sz="1000" dirty="0"/>
              <a:t>problemi sorsero a seguito di due fatti: la sua ambizione sfrenata e l’oggettiva bellezza dei suoi vasi. </a:t>
            </a:r>
            <a:r>
              <a:rPr lang="it-IT" sz="1000" dirty="0" smtClean="0"/>
              <a:t>Gli ordini </a:t>
            </a:r>
            <a:r>
              <a:rPr lang="it-IT" sz="1000" dirty="0"/>
              <a:t>fioccarono e superarono presto la sua capacità di produzione. La signora </a:t>
            </a:r>
            <a:r>
              <a:rPr lang="it-IT" sz="1000" dirty="0" err="1"/>
              <a:t>Raku</a:t>
            </a:r>
            <a:r>
              <a:rPr lang="it-IT" sz="1000" dirty="0"/>
              <a:t> assunse </a:t>
            </a:r>
            <a:r>
              <a:rPr lang="it-IT" sz="1000" dirty="0" smtClean="0"/>
              <a:t>allora un’assistente</a:t>
            </a:r>
            <a:r>
              <a:rPr lang="it-IT" sz="1000" dirty="0"/>
              <a:t>, la signorina </a:t>
            </a:r>
            <a:r>
              <a:rPr lang="it-IT" sz="1000" dirty="0" err="1"/>
              <a:t>Bisque</a:t>
            </a:r>
            <a:r>
              <a:rPr lang="it-IT" sz="1000" dirty="0"/>
              <a:t>, desiderosa di apprendere l’arte della ceramica. La signora </a:t>
            </a:r>
            <a:r>
              <a:rPr lang="it-IT" sz="1000" dirty="0" err="1"/>
              <a:t>Raku</a:t>
            </a:r>
            <a:r>
              <a:rPr lang="it-IT" sz="1000" dirty="0"/>
              <a:t> </a:t>
            </a:r>
            <a:r>
              <a:rPr lang="it-IT" sz="1000" dirty="0" smtClean="0"/>
              <a:t>fu costretta </a:t>
            </a:r>
            <a:r>
              <a:rPr lang="it-IT" sz="1000" dirty="0"/>
              <a:t>a dividere il lavoro. Infatti, i negozi artigianali chiedevano che i vasi fossero creati </a:t>
            </a:r>
            <a:r>
              <a:rPr lang="it-IT" sz="1000" dirty="0" smtClean="0"/>
              <a:t>effettivamente dalla </a:t>
            </a:r>
            <a:r>
              <a:rPr lang="it-IT" sz="1000" dirty="0"/>
              <a:t>signora </a:t>
            </a:r>
            <a:r>
              <a:rPr lang="it-IT" sz="1000" dirty="0" err="1"/>
              <a:t>Raku</a:t>
            </a:r>
            <a:r>
              <a:rPr lang="it-IT" sz="1000" dirty="0"/>
              <a:t> e si decise dunque che la </a:t>
            </a:r>
            <a:r>
              <a:rPr lang="it-IT" sz="1000" dirty="0" err="1"/>
              <a:t>Bisque</a:t>
            </a:r>
            <a:r>
              <a:rPr lang="it-IT" sz="1000" dirty="0"/>
              <a:t> avrebbe pesato e impastato l’argilla e preparato </a:t>
            </a:r>
            <a:r>
              <a:rPr lang="it-IT" sz="1000" dirty="0" smtClean="0"/>
              <a:t>le vernici</a:t>
            </a:r>
            <a:r>
              <a:rPr lang="it-IT" sz="1000" dirty="0"/>
              <a:t>, mentre la signora </a:t>
            </a:r>
            <a:r>
              <a:rPr lang="it-IT" sz="1000" dirty="0" err="1"/>
              <a:t>Raku</a:t>
            </a:r>
            <a:r>
              <a:rPr lang="it-IT" sz="1000" dirty="0"/>
              <a:t> avrebbe effettivamente modellato e dipinto i vasi. Ciò richiedeva però </a:t>
            </a:r>
            <a:r>
              <a:rPr lang="it-IT" sz="1000" dirty="0" smtClean="0"/>
              <a:t>un coordinamento</a:t>
            </a:r>
            <a:r>
              <a:rPr lang="it-IT" sz="1000" dirty="0"/>
              <a:t>, problema invero limitato, visto che riguardava solo due persone, che </a:t>
            </a:r>
            <a:r>
              <a:rPr lang="it-IT" sz="1000" dirty="0" smtClean="0"/>
              <a:t>potevano comunicare </a:t>
            </a:r>
            <a:r>
              <a:rPr lang="it-IT" sz="1000" dirty="0"/>
              <a:t>tra loro in modo diretto e </a:t>
            </a:r>
            <a:r>
              <a:rPr lang="it-IT" sz="1000" dirty="0" smtClean="0"/>
              <a:t>informale. 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None/>
            </a:pPr>
            <a:r>
              <a:rPr lang="it-IT" sz="1000" dirty="0" smtClean="0"/>
              <a:t>La </a:t>
            </a:r>
            <a:r>
              <a:rPr lang="it-IT" sz="1000" dirty="0"/>
              <a:t>soluzione funzionò così bene che presto gli ordini sommersero nuovamente la signora </a:t>
            </a:r>
            <a:r>
              <a:rPr lang="it-IT" sz="1000" dirty="0" err="1"/>
              <a:t>Raku</a:t>
            </a:r>
            <a:r>
              <a:rPr lang="it-IT" sz="1000" dirty="0"/>
              <a:t>, la </a:t>
            </a:r>
            <a:r>
              <a:rPr lang="it-IT" sz="1000" dirty="0" smtClean="0"/>
              <a:t>quale decise </a:t>
            </a:r>
            <a:r>
              <a:rPr lang="it-IT" sz="1000" dirty="0"/>
              <a:t>di trasferire la sede dell’attività in uno spazio più grande. Inoltre, ella si rese conto che </a:t>
            </a:r>
            <a:r>
              <a:rPr lang="it-IT" sz="1000" dirty="0" smtClean="0"/>
              <a:t>occorrevano più </a:t>
            </a:r>
            <a:r>
              <a:rPr lang="it-IT" sz="1000" dirty="0"/>
              <a:t>assistenti. Questa volta, tuttavia, prevedendo che in futuro questi assistenti avrebbero </a:t>
            </a:r>
            <a:r>
              <a:rPr lang="it-IT" sz="1000" dirty="0" smtClean="0"/>
              <a:t>dovuto modellare </a:t>
            </a:r>
            <a:r>
              <a:rPr lang="it-IT" sz="1000" dirty="0"/>
              <a:t>i vasi, la signora </a:t>
            </a:r>
            <a:r>
              <a:rPr lang="it-IT" sz="1000" dirty="0" err="1"/>
              <a:t>Raku</a:t>
            </a:r>
            <a:r>
              <a:rPr lang="it-IT" sz="1000" dirty="0"/>
              <a:t> decise di assumerli operando una selezione tra i diplomati di una </a:t>
            </a:r>
            <a:r>
              <a:rPr lang="it-IT" sz="1000" dirty="0" smtClean="0"/>
              <a:t>nota scuola </a:t>
            </a:r>
            <a:r>
              <a:rPr lang="it-IT" sz="1000" dirty="0"/>
              <a:t>di ceramica. Di conseguenza, mentre per addestrare la signorina </a:t>
            </a:r>
            <a:r>
              <a:rPr lang="it-IT" sz="1000" dirty="0" err="1"/>
              <a:t>Bisque</a:t>
            </a:r>
            <a:r>
              <a:rPr lang="it-IT" sz="1000" dirty="0"/>
              <a:t> era stata necessario </a:t>
            </a:r>
            <a:r>
              <a:rPr lang="it-IT" sz="1000" dirty="0" smtClean="0"/>
              <a:t>del tempo</a:t>
            </a:r>
            <a:r>
              <a:rPr lang="it-IT" sz="1000" dirty="0"/>
              <a:t>, i tre nuovi assistenti erano già a conoscenza di ciò che dovevano fare e si inserirono </a:t>
            </a:r>
            <a:r>
              <a:rPr lang="it-IT" sz="1000" dirty="0" smtClean="0"/>
              <a:t>rapidamente. Anche </a:t>
            </a:r>
            <a:r>
              <a:rPr lang="it-IT" sz="1000" dirty="0"/>
              <a:t>con cinque persone il coordinamento risultò semplice</a:t>
            </a:r>
            <a:r>
              <a:rPr lang="it-IT" sz="1000" dirty="0" smtClean="0"/>
              <a:t>.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None/>
            </a:pPr>
            <a:r>
              <a:rPr lang="it-IT" sz="1000" dirty="0"/>
              <a:t>Quando però furono introdotti altri due assistenti i problemi di coordinamento cominciarono a porsi: </a:t>
            </a:r>
            <a:r>
              <a:rPr lang="it-IT" sz="1000" dirty="0" smtClean="0"/>
              <a:t>un giorno </a:t>
            </a:r>
            <a:r>
              <a:rPr lang="it-IT" sz="1000" dirty="0"/>
              <a:t>la </a:t>
            </a:r>
            <a:r>
              <a:rPr lang="it-IT" sz="1000" dirty="0" err="1"/>
              <a:t>Bisque</a:t>
            </a:r>
            <a:r>
              <a:rPr lang="it-IT" sz="1000" dirty="0"/>
              <a:t> inciampò su un barattolo di vernice e ruppe diversi vasi. Un altro giorno la </a:t>
            </a:r>
            <a:r>
              <a:rPr lang="it-IT" sz="1000" dirty="0" err="1"/>
              <a:t>Raku</a:t>
            </a:r>
            <a:r>
              <a:rPr lang="it-IT" sz="1000" dirty="0"/>
              <a:t> aprendo </a:t>
            </a:r>
            <a:r>
              <a:rPr lang="it-IT" sz="1000" dirty="0" smtClean="0"/>
              <a:t>il forno </a:t>
            </a:r>
            <a:r>
              <a:rPr lang="it-IT" sz="1000" dirty="0"/>
              <a:t>si accorse che per errore tutti i vasi erano stati verniciati di rosso e non di verde come richiesto da </a:t>
            </a:r>
            <a:r>
              <a:rPr lang="it-IT" sz="1000" dirty="0" smtClean="0"/>
              <a:t>un cliente. 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None/>
            </a:pPr>
            <a:r>
              <a:rPr lang="it-IT" sz="1000" dirty="0" smtClean="0"/>
              <a:t>A </a:t>
            </a:r>
            <a:r>
              <a:rPr lang="it-IT" sz="1000" dirty="0"/>
              <a:t>questo punto la Signora </a:t>
            </a:r>
            <a:r>
              <a:rPr lang="it-IT" sz="1000" dirty="0" err="1"/>
              <a:t>Raku</a:t>
            </a:r>
            <a:r>
              <a:rPr lang="it-IT" sz="1000" dirty="0"/>
              <a:t> si rese conto che sette persone in un laboratorio non potevano </a:t>
            </a:r>
            <a:r>
              <a:rPr lang="it-IT" sz="1000" dirty="0" smtClean="0"/>
              <a:t>essere coordinate </a:t>
            </a:r>
            <a:r>
              <a:rPr lang="it-IT" sz="1000" dirty="0"/>
              <a:t>in modo semplicemente informale. A peggiorare le cose, concorreva il fatto che la Signora </a:t>
            </a:r>
            <a:r>
              <a:rPr lang="it-IT" sz="1000" dirty="0" err="1" smtClean="0"/>
              <a:t>Raku</a:t>
            </a:r>
            <a:r>
              <a:rPr lang="it-IT" sz="1000" dirty="0" smtClean="0"/>
              <a:t> spendeva </a:t>
            </a:r>
            <a:r>
              <a:rPr lang="it-IT" sz="1000" dirty="0"/>
              <a:t>sempre più tempo nei contatti con i clienti. In realtà in quel periodo era più facile trovarla con </a:t>
            </a:r>
            <a:r>
              <a:rPr lang="it-IT" sz="1000" dirty="0" smtClean="0"/>
              <a:t>un vestito </a:t>
            </a:r>
            <a:r>
              <a:rPr lang="it-IT" sz="1000" dirty="0"/>
              <a:t>di sartoria nello studio o nel negozio di un cliente piuttosto che con un paio di jeans in </a:t>
            </a:r>
            <a:r>
              <a:rPr lang="it-IT" sz="1000" dirty="0" smtClean="0"/>
              <a:t>laboratorio. Nominò </a:t>
            </a:r>
            <a:r>
              <a:rPr lang="it-IT" sz="1000" dirty="0"/>
              <a:t>dunque la signorina </a:t>
            </a:r>
            <a:r>
              <a:rPr lang="it-IT" sz="1000" dirty="0" err="1"/>
              <a:t>Bisque</a:t>
            </a:r>
            <a:r>
              <a:rPr lang="it-IT" sz="1000" dirty="0"/>
              <a:t> capo del laboratorio: ella doveva a tempo pieno attribuire </a:t>
            </a:r>
            <a:r>
              <a:rPr lang="it-IT" sz="1000" dirty="0" smtClean="0"/>
              <a:t>compiti specifici </a:t>
            </a:r>
            <a:r>
              <a:rPr lang="it-IT" sz="1000" dirty="0"/>
              <a:t>agli assistenti e coordinarne il </a:t>
            </a:r>
            <a:r>
              <a:rPr lang="it-IT" sz="1000" dirty="0" smtClean="0"/>
              <a:t>lavoro. Il </a:t>
            </a:r>
            <a:r>
              <a:rPr lang="it-IT" sz="1000" dirty="0"/>
              <a:t>laboratorio continuo ad ampliarsi e assunse il nome di </a:t>
            </a:r>
            <a:r>
              <a:rPr lang="it-IT" sz="1000" dirty="0" err="1"/>
              <a:t>Ceramics</a:t>
            </a:r>
            <a:r>
              <a:rPr lang="it-IT" sz="1000" dirty="0"/>
              <a:t> </a:t>
            </a:r>
            <a:r>
              <a:rPr lang="it-IT" sz="1000" dirty="0" err="1"/>
              <a:t>Inc</a:t>
            </a:r>
            <a:r>
              <a:rPr lang="it-IT" sz="1000" dirty="0"/>
              <a:t>. Fu assunto un esperto di </a:t>
            </a:r>
            <a:r>
              <a:rPr lang="it-IT" sz="1000" dirty="0" smtClean="0"/>
              <a:t>problemi del </a:t>
            </a:r>
            <a:r>
              <a:rPr lang="it-IT" sz="1000" dirty="0"/>
              <a:t>lavoro che suggerì cambiamenti secondo i quali ogni persona doveva essere specializzata e svolgere </a:t>
            </a:r>
            <a:r>
              <a:rPr lang="it-IT" sz="1000" dirty="0" smtClean="0"/>
              <a:t>un solo </a:t>
            </a:r>
            <a:r>
              <a:rPr lang="it-IT" sz="1000" dirty="0"/>
              <a:t>compito per una sola delle ormai numerose linee di prodotto (vasi, posacenere, portavasi, animali </a:t>
            </a:r>
            <a:r>
              <a:rPr lang="it-IT" sz="1000" dirty="0" smtClean="0"/>
              <a:t>in ceramica</a:t>
            </a:r>
            <a:r>
              <a:rPr lang="it-IT" sz="1000" dirty="0"/>
              <a:t>). Una persona pesava l’argilla, un’altra la impastava, una terza modellava gli oggetti, una quarta </a:t>
            </a:r>
            <a:r>
              <a:rPr lang="it-IT" sz="1000" dirty="0" smtClean="0"/>
              <a:t>li decorava</a:t>
            </a:r>
            <a:r>
              <a:rPr lang="it-IT" sz="1000" dirty="0"/>
              <a:t>, un’altra ancora li introduceva nei forni e seguiva la cottura. Ogni persona seguiva un insieme </a:t>
            </a:r>
            <a:r>
              <a:rPr lang="it-IT" sz="1000" dirty="0" smtClean="0"/>
              <a:t>di istruzioni </a:t>
            </a:r>
            <a:r>
              <a:rPr lang="it-IT" sz="1000" dirty="0"/>
              <a:t>standard, elaborate in precedenza per garantire il coordinamento automatico tra le attività. </a:t>
            </a:r>
            <a:r>
              <a:rPr lang="it-IT" sz="1000" dirty="0" smtClean="0"/>
              <a:t>In effetti </a:t>
            </a:r>
            <a:r>
              <a:rPr lang="it-IT" sz="1000" dirty="0"/>
              <a:t>il bisogno di comunicazione continua tra le persone addette al processo era ora </a:t>
            </a:r>
            <a:r>
              <a:rPr lang="it-IT" sz="1000" dirty="0" smtClean="0"/>
              <a:t>notevolmente diminuito</a:t>
            </a:r>
            <a:r>
              <a:rPr lang="it-IT" sz="1000" dirty="0"/>
              <a:t>. Naturalmente la </a:t>
            </a:r>
            <a:r>
              <a:rPr lang="it-IT" sz="1000" dirty="0" err="1"/>
              <a:t>Ceramics</a:t>
            </a:r>
            <a:r>
              <a:rPr lang="it-IT" sz="1000" dirty="0"/>
              <a:t> </a:t>
            </a:r>
            <a:r>
              <a:rPr lang="it-IT" sz="1000" dirty="0" err="1"/>
              <a:t>Inc</a:t>
            </a:r>
            <a:r>
              <a:rPr lang="it-IT" sz="1000" dirty="0"/>
              <a:t> non vendeva più ai negozi artigianali, bensì alle grandi catene </a:t>
            </a:r>
            <a:r>
              <a:rPr lang="it-IT" sz="1000" dirty="0" smtClean="0"/>
              <a:t>di distribuzione </a:t>
            </a:r>
            <a:r>
              <a:rPr lang="it-IT" sz="1000" dirty="0"/>
              <a:t>e la signora </a:t>
            </a:r>
            <a:r>
              <a:rPr lang="it-IT" sz="1000" dirty="0" err="1"/>
              <a:t>Raku</a:t>
            </a:r>
            <a:r>
              <a:rPr lang="it-IT" sz="1000" dirty="0"/>
              <a:t> accettava ordini solo per quantitativi non inferiori ai cento </a:t>
            </a:r>
            <a:r>
              <a:rPr lang="it-IT" sz="1000" dirty="0" smtClean="0"/>
              <a:t>pezzi. 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None/>
            </a:pPr>
            <a:r>
              <a:rPr lang="it-IT" sz="1000" dirty="0" smtClean="0"/>
              <a:t>L’ambizione </a:t>
            </a:r>
            <a:r>
              <a:rPr lang="it-IT" sz="1000" dirty="0"/>
              <a:t>della signora </a:t>
            </a:r>
            <a:r>
              <a:rPr lang="it-IT" sz="1000" dirty="0" err="1"/>
              <a:t>Raku</a:t>
            </a:r>
            <a:r>
              <a:rPr lang="it-IT" sz="1000" dirty="0"/>
              <a:t> era però senza limiti e quando si presentò l’occasione di </a:t>
            </a:r>
            <a:r>
              <a:rPr lang="it-IT" sz="1000" dirty="0" smtClean="0"/>
              <a:t>diversificare ulteriormente </a:t>
            </a:r>
            <a:r>
              <a:rPr lang="it-IT" sz="1000" dirty="0"/>
              <a:t>la produzione, la colse inserendo dapprima le mattonelle in ceramica e successivamente </a:t>
            </a:r>
            <a:r>
              <a:rPr lang="it-IT" sz="1000" dirty="0" smtClean="0"/>
              <a:t>gli arredi </a:t>
            </a:r>
            <a:r>
              <a:rPr lang="it-IT" sz="1000" dirty="0"/>
              <a:t>da bagno. La </a:t>
            </a:r>
            <a:r>
              <a:rPr lang="it-IT" sz="1000" dirty="0" err="1"/>
              <a:t>Ceramics</a:t>
            </a:r>
            <a:r>
              <a:rPr lang="it-IT" sz="1000" dirty="0"/>
              <a:t> </a:t>
            </a:r>
            <a:r>
              <a:rPr lang="it-IT" sz="1000" dirty="0" err="1"/>
              <a:t>Inc</a:t>
            </a:r>
            <a:r>
              <a:rPr lang="it-IT" sz="1000" dirty="0"/>
              <a:t>. fu poi articolata in tre divisioni: prodotti di consumo, prodotti </a:t>
            </a:r>
            <a:r>
              <a:rPr lang="it-IT" sz="1000" dirty="0" smtClean="0"/>
              <a:t>per l’edilizia </a:t>
            </a:r>
            <a:r>
              <a:rPr lang="it-IT" sz="1000" dirty="0"/>
              <a:t>e prodotti industriali. Dal suo ufficio al cinquantesimo piano della </a:t>
            </a:r>
            <a:r>
              <a:rPr lang="it-IT" sz="1000" dirty="0" err="1"/>
              <a:t>Pottery</a:t>
            </a:r>
            <a:r>
              <a:rPr lang="it-IT" sz="1000" dirty="0"/>
              <a:t> </a:t>
            </a:r>
            <a:r>
              <a:rPr lang="it-IT" sz="1000" dirty="0" err="1"/>
              <a:t>Tower</a:t>
            </a:r>
            <a:r>
              <a:rPr lang="it-IT" sz="1000" dirty="0"/>
              <a:t>, la signora </a:t>
            </a:r>
            <a:r>
              <a:rPr lang="it-IT" sz="1000" dirty="0" err="1" smtClean="0"/>
              <a:t>Raku</a:t>
            </a:r>
            <a:r>
              <a:rPr lang="it-IT" sz="1000" dirty="0" smtClean="0"/>
              <a:t> coordinava </a:t>
            </a:r>
            <a:r>
              <a:rPr lang="it-IT" sz="1000" dirty="0"/>
              <a:t>le attività delle divisioni, controllando budget e consuntivi delle tre divisioni, definendo </a:t>
            </a:r>
            <a:r>
              <a:rPr lang="it-IT" sz="1000" dirty="0" smtClean="0"/>
              <a:t>obiettivi di </a:t>
            </a:r>
            <a:r>
              <a:rPr lang="it-IT" sz="1000" dirty="0"/>
              <a:t>crescita con i suoi collaboratori, trattando con le banche e gli investitori i finanziamenti per le </a:t>
            </a:r>
            <a:r>
              <a:rPr lang="it-IT" sz="1000" dirty="0" smtClean="0"/>
              <a:t>nuove operazioni </a:t>
            </a:r>
            <a:r>
              <a:rPr lang="it-IT" sz="1000" dirty="0"/>
              <a:t>di sviluppo della sua azienda. Fu proprio quando un giorno sedeva alla sua scrivania di </a:t>
            </a:r>
            <a:r>
              <a:rPr lang="it-IT" sz="1000" dirty="0" smtClean="0"/>
              <a:t>cristallo, contemplando </a:t>
            </a:r>
            <a:r>
              <a:rPr lang="it-IT" sz="1000" dirty="0"/>
              <a:t>la stupefacente skyline di San Francisco e il tramonto sul Pacifico che la signora </a:t>
            </a:r>
            <a:r>
              <a:rPr lang="it-IT" sz="1000" dirty="0" err="1"/>
              <a:t>Raku</a:t>
            </a:r>
            <a:r>
              <a:rPr lang="it-IT" sz="1000" dirty="0"/>
              <a:t> </a:t>
            </a:r>
            <a:r>
              <a:rPr lang="it-IT" sz="1000" dirty="0" err="1" smtClean="0"/>
              <a:t>decisedi</a:t>
            </a:r>
            <a:r>
              <a:rPr lang="it-IT" sz="1000" dirty="0" smtClean="0"/>
              <a:t> cambiare il nome della propria azienda in quello di Ceramico.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None/>
            </a:pPr>
            <a:endParaRPr lang="it-IT" sz="1000" dirty="0" smtClean="0"/>
          </a:p>
          <a:p>
            <a:pPr marL="0" indent="0">
              <a:lnSpc>
                <a:spcPts val="1100"/>
              </a:lnSpc>
              <a:spcBef>
                <a:spcPts val="0"/>
              </a:spcBef>
              <a:buNone/>
            </a:pPr>
            <a:r>
              <a:rPr lang="it-IT" sz="1000" i="1" dirty="0"/>
              <a:t>1. Quali criteri di divisione dei lavoro vengono adottati nelle diverse fasi di vita dell’ azienda e con quali vantaggi?  E quali problemi generano ? 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None/>
            </a:pPr>
            <a:r>
              <a:rPr lang="it-IT" sz="1000" i="1" dirty="0"/>
              <a:t>2.  Quali forme di coordinamento vengono adottate nei diversi stadi di sviluppo  dell’azienda?</a:t>
            </a:r>
          </a:p>
          <a:p>
            <a:pPr marL="0" indent="0">
              <a:lnSpc>
                <a:spcPts val="1100"/>
              </a:lnSpc>
              <a:spcBef>
                <a:spcPts val="0"/>
              </a:spcBef>
              <a:buNone/>
            </a:pPr>
            <a:endParaRPr lang="it-IT" sz="1000" dirty="0"/>
          </a:p>
          <a:p>
            <a:pPr marL="0" indent="0" algn="r">
              <a:lnSpc>
                <a:spcPts val="1100"/>
              </a:lnSpc>
              <a:spcBef>
                <a:spcPts val="0"/>
              </a:spcBef>
              <a:buNone/>
            </a:pPr>
            <a:r>
              <a:rPr lang="it-IT" sz="1000" i="1" dirty="0"/>
              <a:t>Caso tratto da Mintzberg, La progettazione dell’organizzazione aziendale</a:t>
            </a:r>
            <a:endParaRPr lang="en-US" sz="1000" i="1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caso </a:t>
            </a:r>
            <a:r>
              <a:rPr lang="it-IT" dirty="0" err="1" smtClean="0"/>
              <a:t>Ceramics</a:t>
            </a:r>
            <a:r>
              <a:rPr lang="it-IT" dirty="0" smtClean="0"/>
              <a:t> </a:t>
            </a:r>
            <a:r>
              <a:rPr lang="it-IT" dirty="0" err="1" smtClean="0"/>
              <a:t>Inc</a:t>
            </a:r>
            <a:r>
              <a:rPr lang="it-IT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954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arrotondato 20"/>
          <p:cNvSpPr/>
          <p:nvPr/>
        </p:nvSpPr>
        <p:spPr>
          <a:xfrm>
            <a:off x="5202194" y="976184"/>
            <a:ext cx="3697079" cy="4609070"/>
          </a:xfrm>
          <a:prstGeom prst="roundRect">
            <a:avLst>
              <a:gd name="adj" fmla="val 7239"/>
            </a:avLst>
          </a:prstGeom>
          <a:solidFill>
            <a:schemeClr val="bg1"/>
          </a:solidFill>
          <a:ln>
            <a:solidFill>
              <a:srgbClr val="8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numCol="1" rtlCol="0" anchor="ctr">
            <a:normAutofit/>
          </a:bodyPr>
          <a:lstStyle/>
          <a:p>
            <a:pPr marL="269875" indent="-269875" algn="just">
              <a:spcBef>
                <a:spcPts val="1200"/>
              </a:spcBef>
              <a:buClr>
                <a:srgbClr val="800000"/>
              </a:buClr>
              <a:buSzPct val="70000"/>
              <a:buFont typeface="Wingdings" pitchFamily="2" charset="2"/>
              <a:buChar char="q"/>
            </a:pPr>
            <a:endParaRPr lang="it-IT" sz="1900" dirty="0">
              <a:solidFill>
                <a:schemeClr val="tx1"/>
              </a:solidFill>
            </a:endParaRP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251520" y="908720"/>
            <a:ext cx="4579972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/>
              <a:t>ADATTAMENTO RECIPROCO</a:t>
            </a:r>
          </a:p>
          <a:p>
            <a:r>
              <a:rPr lang="it-IT" dirty="0" smtClean="0"/>
              <a:t>Aziende </a:t>
            </a:r>
            <a:r>
              <a:rPr lang="it-IT" dirty="0"/>
              <a:t>molto piccole</a:t>
            </a:r>
          </a:p>
          <a:p>
            <a:r>
              <a:rPr lang="it-IT" dirty="0" smtClean="0"/>
              <a:t>Un </a:t>
            </a:r>
            <a:r>
              <a:rPr lang="it-IT" dirty="0"/>
              <a:t>tandem</a:t>
            </a:r>
          </a:p>
          <a:p>
            <a:r>
              <a:rPr lang="it-IT" dirty="0" smtClean="0"/>
              <a:t>Il </a:t>
            </a:r>
            <a:r>
              <a:rPr lang="it-IT" dirty="0"/>
              <a:t>lavoro è coordinato tramite </a:t>
            </a:r>
            <a:r>
              <a:rPr lang="it-IT" dirty="0" smtClean="0"/>
              <a:t>la comunicazione </a:t>
            </a:r>
            <a:r>
              <a:rPr lang="it-IT" dirty="0"/>
              <a:t>informale ed il </a:t>
            </a:r>
            <a:r>
              <a:rPr lang="it-IT" dirty="0" smtClean="0"/>
              <a:t>controllo del </a:t>
            </a:r>
            <a:r>
              <a:rPr lang="it-IT" dirty="0"/>
              <a:t>lavoro resta nelle mani degli stessi </a:t>
            </a:r>
            <a:r>
              <a:rPr lang="it-IT" dirty="0" smtClean="0"/>
              <a:t>esecutori </a:t>
            </a:r>
          </a:p>
          <a:p>
            <a:r>
              <a:rPr lang="it-IT" dirty="0" smtClean="0"/>
              <a:t>Il </a:t>
            </a:r>
            <a:r>
              <a:rPr lang="it-IT" dirty="0"/>
              <a:t>successo dipende da team di </a:t>
            </a:r>
            <a:r>
              <a:rPr lang="it-IT" dirty="0" smtClean="0"/>
              <a:t>specialisti che </a:t>
            </a:r>
            <a:r>
              <a:rPr lang="it-IT" dirty="0"/>
              <a:t>si adattano l’uno all’altra </a:t>
            </a:r>
            <a:r>
              <a:rPr lang="it-IT" dirty="0" smtClean="0"/>
              <a:t>procedendo su </a:t>
            </a:r>
            <a:r>
              <a:rPr lang="it-IT" dirty="0"/>
              <a:t>una rotta non tracciata </a:t>
            </a:r>
            <a:r>
              <a:rPr lang="it-IT" dirty="0" smtClean="0"/>
              <a:t>esattamente come </a:t>
            </a:r>
            <a:r>
              <a:rPr lang="it-IT" dirty="0"/>
              <a:t>le persone su un gommone da </a:t>
            </a:r>
            <a:r>
              <a:rPr lang="it-IT" dirty="0" smtClean="0"/>
              <a:t>rafting lungo </a:t>
            </a:r>
            <a:r>
              <a:rPr lang="it-IT" dirty="0"/>
              <a:t>le rapide di un </a:t>
            </a:r>
            <a:r>
              <a:rPr lang="it-IT" dirty="0" smtClean="0"/>
              <a:t>torrente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5 meccanismi di coordinamento </a:t>
            </a:r>
            <a:r>
              <a:rPr lang="it-IT" dirty="0"/>
              <a:t>di Mintzberg</a:t>
            </a:r>
            <a:endParaRPr lang="en-US" dirty="0"/>
          </a:p>
        </p:txBody>
      </p:sp>
      <p:sp>
        <p:nvSpPr>
          <p:cNvPr id="17" name="Rettangolo 16"/>
          <p:cNvSpPr/>
          <p:nvPr/>
        </p:nvSpPr>
        <p:spPr>
          <a:xfrm>
            <a:off x="7636476" y="1285102"/>
            <a:ext cx="914400" cy="12603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0554"/>
          <a:stretch/>
        </p:blipFill>
        <p:spPr bwMode="auto">
          <a:xfrm>
            <a:off x="5408785" y="1161536"/>
            <a:ext cx="3341687" cy="3250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Segnaposto contenuto 1"/>
          <p:cNvSpPr txBox="1">
            <a:spLocks/>
          </p:cNvSpPr>
          <p:nvPr/>
        </p:nvSpPr>
        <p:spPr>
          <a:xfrm>
            <a:off x="5359357" y="4630832"/>
            <a:ext cx="1458891" cy="8581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69875" indent="-269875" algn="just" defTabSz="914400" rtl="0" eaLnBrk="1" latinLnBrk="0" hangingPunct="1">
              <a:spcBef>
                <a:spcPts val="1200"/>
              </a:spcBef>
              <a:buClr>
                <a:srgbClr val="800000"/>
              </a:buClr>
              <a:buSzPct val="70000"/>
              <a:buFont typeface="Wingdings" pitchFamily="2" charset="2"/>
              <a:buChar char="q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8163" indent="-263525" algn="just" defTabSz="914400" rtl="0" eaLnBrk="1" latinLnBrk="0" hangingPunct="1">
              <a:spcBef>
                <a:spcPts val="600"/>
              </a:spcBef>
              <a:buClr>
                <a:srgbClr val="800000"/>
              </a:buClr>
              <a:buSzPct val="12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863" indent="-228600" algn="just" defTabSz="914400" rtl="0" eaLnBrk="1" latinLnBrk="0" hangingPunct="1">
              <a:spcBef>
                <a:spcPts val="600"/>
              </a:spcBef>
              <a:buClr>
                <a:srgbClr val="800000"/>
              </a:buClr>
              <a:buFont typeface="Calibri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it-IT" sz="1600" i="1" dirty="0" smtClean="0"/>
              <a:t>M: manager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600" i="1" dirty="0" smtClean="0"/>
              <a:t>A: analisti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600" i="1" dirty="0" smtClean="0"/>
              <a:t>O: operatori</a:t>
            </a:r>
            <a:endParaRPr lang="it-IT" sz="1600" i="1" dirty="0"/>
          </a:p>
        </p:txBody>
      </p:sp>
    </p:spTree>
    <p:extLst>
      <p:ext uri="{BB962C8B-B14F-4D97-AF65-F5344CB8AC3E}">
        <p14:creationId xmlns:p14="http://schemas.microsoft.com/office/powerpoint/2010/main" xmlns="" val="427322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251521" y="908720"/>
            <a:ext cx="4579972" cy="55446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SUPERVISIONE DIRETTA (GERARCHIA)</a:t>
            </a:r>
          </a:p>
          <a:p>
            <a:r>
              <a:rPr lang="it-IT" dirty="0"/>
              <a:t>A</a:t>
            </a:r>
            <a:r>
              <a:rPr lang="it-IT" dirty="0" smtClean="0"/>
              <a:t>ziende </a:t>
            </a:r>
            <a:r>
              <a:rPr lang="it-IT" dirty="0"/>
              <a:t>media dimensione</a:t>
            </a:r>
          </a:p>
          <a:p>
            <a:r>
              <a:rPr lang="it-IT" dirty="0" smtClean="0"/>
              <a:t>Modello </a:t>
            </a:r>
            <a:r>
              <a:rPr lang="it-IT" dirty="0"/>
              <a:t>militare</a:t>
            </a:r>
          </a:p>
          <a:p>
            <a:r>
              <a:rPr lang="it-IT" dirty="0" smtClean="0"/>
              <a:t>Il </a:t>
            </a:r>
            <a:r>
              <a:rPr lang="it-IT" dirty="0"/>
              <a:t>coordinamento </a:t>
            </a:r>
            <a:r>
              <a:rPr lang="it-IT" dirty="0" smtClean="0"/>
              <a:t>viene realizzato attraverso una persona </a:t>
            </a:r>
            <a:r>
              <a:rPr lang="it-IT" dirty="0"/>
              <a:t>che assume </a:t>
            </a:r>
            <a:r>
              <a:rPr lang="it-IT" dirty="0" smtClean="0"/>
              <a:t>la responsabilità </a:t>
            </a:r>
            <a:r>
              <a:rPr lang="it-IT" dirty="0"/>
              <a:t>del lavoro di </a:t>
            </a:r>
            <a:r>
              <a:rPr lang="it-IT" dirty="0" smtClean="0"/>
              <a:t>altri dando </a:t>
            </a:r>
            <a:r>
              <a:rPr lang="it-IT" dirty="0"/>
              <a:t>loro ordini e </a:t>
            </a:r>
            <a:r>
              <a:rPr lang="it-IT" dirty="0" smtClean="0"/>
              <a:t>controllando le </a:t>
            </a:r>
            <a:r>
              <a:rPr lang="it-IT" dirty="0"/>
              <a:t>loro </a:t>
            </a:r>
            <a:r>
              <a:rPr lang="it-IT" dirty="0" smtClean="0"/>
              <a:t>azioni</a:t>
            </a:r>
          </a:p>
          <a:p>
            <a:r>
              <a:rPr lang="it-IT" dirty="0"/>
              <a:t>L’organizzazione cresce ed è necessario che qualcuno assuma </a:t>
            </a:r>
            <a:r>
              <a:rPr lang="it-IT" dirty="0" smtClean="0"/>
              <a:t>la responsabilità </a:t>
            </a:r>
            <a:r>
              <a:rPr lang="it-IT" dirty="0"/>
              <a:t>per tutti gli altri per</a:t>
            </a:r>
          </a:p>
          <a:p>
            <a:pPr lvl="1"/>
            <a:r>
              <a:rPr lang="it-IT" dirty="0" smtClean="0"/>
              <a:t>Pianificare</a:t>
            </a:r>
            <a:endParaRPr lang="it-IT" dirty="0"/>
          </a:p>
          <a:p>
            <a:pPr lvl="1"/>
            <a:r>
              <a:rPr lang="it-IT" dirty="0" smtClean="0"/>
              <a:t>Allocare </a:t>
            </a:r>
            <a:r>
              <a:rPr lang="it-IT" dirty="0"/>
              <a:t>risorse</a:t>
            </a:r>
          </a:p>
          <a:p>
            <a:pPr lvl="1"/>
            <a:r>
              <a:rPr lang="it-IT" dirty="0" smtClean="0"/>
              <a:t>Addestrare</a:t>
            </a:r>
            <a:endParaRPr lang="it-IT" dirty="0"/>
          </a:p>
          <a:p>
            <a:pPr lvl="1"/>
            <a:r>
              <a:rPr lang="it-IT" dirty="0" smtClean="0"/>
              <a:t>Controllare</a:t>
            </a:r>
            <a:endParaRPr lang="it-IT" dirty="0"/>
          </a:p>
          <a:p>
            <a:r>
              <a:rPr lang="it-IT" dirty="0" smtClean="0"/>
              <a:t>Come </a:t>
            </a:r>
            <a:r>
              <a:rPr lang="it-IT" dirty="0"/>
              <a:t>in una squadra di calcio dove i giocatori sono suddivisi per </a:t>
            </a:r>
            <a:r>
              <a:rPr lang="it-IT" dirty="0" smtClean="0"/>
              <a:t>ruolo (portieri</a:t>
            </a:r>
            <a:r>
              <a:rPr lang="it-IT" dirty="0"/>
              <a:t>, difensori, attaccanti). L’adattamento reciproco non è sufficiente </a:t>
            </a:r>
            <a:r>
              <a:rPr lang="it-IT" dirty="0" smtClean="0"/>
              <a:t>a coordinare </a:t>
            </a:r>
            <a:r>
              <a:rPr lang="it-IT" dirty="0"/>
              <a:t>il gioco così viene nominato un capitano per coordinare la </a:t>
            </a:r>
            <a:r>
              <a:rPr lang="it-IT" dirty="0" smtClean="0"/>
              <a:t>tattica sul campo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5 meccanismi di coordinamento </a:t>
            </a:r>
            <a:r>
              <a:rPr lang="it-IT" dirty="0"/>
              <a:t>di Mintzberg</a:t>
            </a:r>
            <a:endParaRPr lang="en-US" dirty="0"/>
          </a:p>
        </p:txBody>
      </p:sp>
      <p:sp>
        <p:nvSpPr>
          <p:cNvPr id="4" name="Rettangolo arrotondato 3"/>
          <p:cNvSpPr/>
          <p:nvPr/>
        </p:nvSpPr>
        <p:spPr>
          <a:xfrm>
            <a:off x="5202194" y="976184"/>
            <a:ext cx="3697079" cy="4609070"/>
          </a:xfrm>
          <a:prstGeom prst="roundRect">
            <a:avLst>
              <a:gd name="adj" fmla="val 7239"/>
            </a:avLst>
          </a:prstGeom>
          <a:solidFill>
            <a:schemeClr val="bg1"/>
          </a:solidFill>
          <a:ln>
            <a:solidFill>
              <a:srgbClr val="8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numCol="1" rtlCol="0" anchor="ctr">
            <a:normAutofit/>
          </a:bodyPr>
          <a:lstStyle/>
          <a:p>
            <a:pPr marL="269875" indent="-269875" algn="just">
              <a:spcBef>
                <a:spcPts val="1200"/>
              </a:spcBef>
              <a:buClr>
                <a:srgbClr val="800000"/>
              </a:buClr>
              <a:buSzPct val="70000"/>
              <a:buFont typeface="Wingdings" pitchFamily="2" charset="2"/>
              <a:buChar char="q"/>
            </a:pPr>
            <a:endParaRPr lang="it-IT" sz="1900" dirty="0">
              <a:solidFill>
                <a:schemeClr val="tx1"/>
              </a:solidFill>
            </a:endParaRPr>
          </a:p>
        </p:txBody>
      </p:sp>
      <p:sp>
        <p:nvSpPr>
          <p:cNvPr id="5" name="Segnaposto contenuto 1"/>
          <p:cNvSpPr txBox="1">
            <a:spLocks/>
          </p:cNvSpPr>
          <p:nvPr/>
        </p:nvSpPr>
        <p:spPr>
          <a:xfrm>
            <a:off x="5359357" y="4630832"/>
            <a:ext cx="1458891" cy="8581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69875" indent="-269875" algn="just" defTabSz="914400" rtl="0" eaLnBrk="1" latinLnBrk="0" hangingPunct="1">
              <a:spcBef>
                <a:spcPts val="1200"/>
              </a:spcBef>
              <a:buClr>
                <a:srgbClr val="800000"/>
              </a:buClr>
              <a:buSzPct val="70000"/>
              <a:buFont typeface="Wingdings" pitchFamily="2" charset="2"/>
              <a:buChar char="q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8163" indent="-263525" algn="just" defTabSz="914400" rtl="0" eaLnBrk="1" latinLnBrk="0" hangingPunct="1">
              <a:spcBef>
                <a:spcPts val="600"/>
              </a:spcBef>
              <a:buClr>
                <a:srgbClr val="800000"/>
              </a:buClr>
              <a:buSzPct val="120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863" indent="-228600" algn="just" defTabSz="914400" rtl="0" eaLnBrk="1" latinLnBrk="0" hangingPunct="1">
              <a:spcBef>
                <a:spcPts val="600"/>
              </a:spcBef>
              <a:buClr>
                <a:srgbClr val="800000"/>
              </a:buClr>
              <a:buFont typeface="Calibri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it-IT" sz="1600" i="1" dirty="0" smtClean="0"/>
              <a:t>M: manager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600" i="1" dirty="0" smtClean="0"/>
              <a:t>A: analisti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1600" i="1" dirty="0" smtClean="0"/>
              <a:t>O: operatori</a:t>
            </a:r>
            <a:endParaRPr lang="it-IT" sz="1600" i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293" t="28102" r="44915" b="23824"/>
          <a:stretch/>
        </p:blipFill>
        <p:spPr bwMode="auto">
          <a:xfrm>
            <a:off x="5351679" y="1201832"/>
            <a:ext cx="3398108" cy="336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2193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Personalizzato 1">
      <a:dk1>
        <a:sysClr val="windowText" lastClr="000000"/>
      </a:dk1>
      <a:lt1>
        <a:sysClr val="window" lastClr="FFFFFF"/>
      </a:lt1>
      <a:dk2>
        <a:srgbClr val="241F00"/>
      </a:dk2>
      <a:lt2>
        <a:srgbClr val="E5E9F7"/>
      </a:lt2>
      <a:accent1>
        <a:srgbClr val="800000"/>
      </a:accent1>
      <a:accent2>
        <a:srgbClr val="00B050"/>
      </a:accent2>
      <a:accent3>
        <a:srgbClr val="255775"/>
      </a:accent3>
      <a:accent4>
        <a:srgbClr val="A47C0C"/>
      </a:accent4>
      <a:accent5>
        <a:srgbClr val="39378D"/>
      </a:accent5>
      <a:accent6>
        <a:srgbClr val="680039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3355</Words>
  <Application>Microsoft Office PowerPoint</Application>
  <PresentationFormat>Presentazione su schermo (4:3)</PresentationFormat>
  <Paragraphs>286</Paragraphs>
  <Slides>15</Slides>
  <Notes>15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7" baseType="lpstr">
      <vt:lpstr>Tema di Office</vt:lpstr>
      <vt:lpstr>ClipArt</vt:lpstr>
      <vt:lpstr>Diapositiva 1</vt:lpstr>
      <vt:lpstr>L’organizzazione</vt:lpstr>
      <vt:lpstr>SISTEMA COMPLESSO …</vt:lpstr>
      <vt:lpstr>… DI PERSONE … </vt:lpstr>
      <vt:lpstr>… ASSOCIATE PER IL CONSEGUIMENTO DI UNO SCOPO UNITARIO …</vt:lpstr>
      <vt:lpstr>… FRA CUI SONO DIVISE LE ATTIVITÀ DA SVOLGERE …</vt:lpstr>
      <vt:lpstr>Il caso Ceramics Inc. </vt:lpstr>
      <vt:lpstr>I 5 meccanismi di coordinamento di Mintzberg</vt:lpstr>
      <vt:lpstr>I 5 meccanismi di coordinamento di Mintzberg</vt:lpstr>
      <vt:lpstr>I 5 meccanismi di coordinamento di Mintzberg</vt:lpstr>
      <vt:lpstr>I 5 meccanismi di coordinamento di Mintzberg</vt:lpstr>
      <vt:lpstr>… SECONDO CERTE NORME …</vt:lpstr>
      <vt:lpstr>… STABILENDO A TAL FINE DEI RUOLI …  </vt:lpstr>
      <vt:lpstr>… COLLEGATI IN MODO GERARCHICO …</vt:lpstr>
      <vt:lpstr>… IN RAPPORTO DINAMICO CON L’AMBIENTE ESTERNO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Fideuros</dc:creator>
  <cp:lastModifiedBy>500334</cp:lastModifiedBy>
  <cp:revision>1130</cp:revision>
  <dcterms:created xsi:type="dcterms:W3CDTF">2011-12-08T14:18:23Z</dcterms:created>
  <dcterms:modified xsi:type="dcterms:W3CDTF">2015-04-01T12:52:22Z</dcterms:modified>
</cp:coreProperties>
</file>