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56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0" autoAdjust="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E832-34E3-424E-A74A-8DA0DFB5F28A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EDC4-4B27-429B-9C0A-55C943BA30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844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E832-34E3-424E-A74A-8DA0DFB5F28A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EDC4-4B27-429B-9C0A-55C943BA30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2438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E832-34E3-424E-A74A-8DA0DFB5F28A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EDC4-4B27-429B-9C0A-55C943BA30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4889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10A3-B814-4481-B16F-408FF5908D27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AD56-5803-4C18-927D-5C76DF10E3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7638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10A3-B814-4481-B16F-408FF5908D27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AD56-5803-4C18-927D-5C76DF10E3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9337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10A3-B814-4481-B16F-408FF5908D27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AD56-5803-4C18-927D-5C76DF10E3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3127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10A3-B814-4481-B16F-408FF5908D27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AD56-5803-4C18-927D-5C76DF10E3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04330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10A3-B814-4481-B16F-408FF5908D27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AD56-5803-4C18-927D-5C76DF10E3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46478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10A3-B814-4481-B16F-408FF5908D27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AD56-5803-4C18-927D-5C76DF10E3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75679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10A3-B814-4481-B16F-408FF5908D27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AD56-5803-4C18-927D-5C76DF10E3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95837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10A3-B814-4481-B16F-408FF5908D27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AD56-5803-4C18-927D-5C76DF10E3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957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E832-34E3-424E-A74A-8DA0DFB5F28A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EDC4-4B27-429B-9C0A-55C943BA30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28091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10A3-B814-4481-B16F-408FF5908D27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AD56-5803-4C18-927D-5C76DF10E3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0811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10A3-B814-4481-B16F-408FF5908D27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AD56-5803-4C18-927D-5C76DF10E3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19942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10A3-B814-4481-B16F-408FF5908D27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AD56-5803-4C18-927D-5C76DF10E3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18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E832-34E3-424E-A74A-8DA0DFB5F28A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EDC4-4B27-429B-9C0A-55C943BA30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3963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E832-34E3-424E-A74A-8DA0DFB5F28A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EDC4-4B27-429B-9C0A-55C943BA30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765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E832-34E3-424E-A74A-8DA0DFB5F28A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EDC4-4B27-429B-9C0A-55C943BA30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805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E832-34E3-424E-A74A-8DA0DFB5F28A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EDC4-4B27-429B-9C0A-55C943BA30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243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E832-34E3-424E-A74A-8DA0DFB5F28A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EDC4-4B27-429B-9C0A-55C943BA30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940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E832-34E3-424E-A74A-8DA0DFB5F28A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EDC4-4B27-429B-9C0A-55C943BA30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0846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E832-34E3-424E-A74A-8DA0DFB5F28A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EDC4-4B27-429B-9C0A-55C943BA30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840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4E832-34E3-424E-A74A-8DA0DFB5F28A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1EDC4-4B27-429B-9C0A-55C943BA30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4595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510A3-B814-4481-B16F-408FF5908D27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BAD56-5803-4C18-927D-5C76DF10E3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778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800" b="1" dirty="0" smtClean="0"/>
              <a:t>MATERIE</a:t>
            </a:r>
            <a:br>
              <a:rPr lang="it-IT" sz="1800" b="1" dirty="0" smtClean="0"/>
            </a:br>
            <a:r>
              <a:rPr lang="it-IT" sz="1800" b="1" dirty="0" smtClean="0"/>
              <a:t> INVENTARIO PERMANENTE</a:t>
            </a:r>
            <a:br>
              <a:rPr lang="it-IT" sz="1800" b="1" dirty="0" smtClean="0"/>
            </a:br>
            <a:r>
              <a:rPr lang="it-IT" sz="1800" b="1" dirty="0" smtClean="0"/>
              <a:t>VALUTAZIONE :  COSTO MEDIO PONDERATO</a:t>
            </a:r>
            <a:endParaRPr lang="it-IT" sz="1800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7006721"/>
              </p:ext>
            </p:extLst>
          </p:nvPr>
        </p:nvGraphicFramePr>
        <p:xfrm>
          <a:off x="457200" y="1600200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40"/>
                <a:gridCol w="1584176"/>
                <a:gridCol w="1296144"/>
                <a:gridCol w="2828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DATA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OPERAZIONE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QUANTITA’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Q </a:t>
                      </a:r>
                      <a:r>
                        <a:rPr lang="it-IT" smtClean="0"/>
                        <a:t>.TA’ </a:t>
                      </a:r>
                      <a:r>
                        <a:rPr lang="it-IT" dirty="0" smtClean="0"/>
                        <a:t>X  COSTO  UNITARIO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VALORE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1-1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ACQ.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1.000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1.000  X  100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100.000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8</a:t>
                      </a:r>
                      <a:r>
                        <a:rPr lang="it-IT" b="1" baseline="0" dirty="0" smtClean="0"/>
                        <a:t> – 2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ACQ.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   400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  400</a:t>
                      </a:r>
                      <a:r>
                        <a:rPr lang="it-IT" b="1" baseline="0" dirty="0" smtClean="0"/>
                        <a:t> </a:t>
                      </a:r>
                      <a:r>
                        <a:rPr lang="it-IT" b="1" dirty="0" smtClean="0"/>
                        <a:t> X   110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  44.000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RIM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1.400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1.400</a:t>
                      </a:r>
                      <a:r>
                        <a:rPr lang="it-IT" b="1" baseline="0" dirty="0" smtClean="0"/>
                        <a:t> X 102,8575 (CMP)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baseline="0" dirty="0" smtClean="0"/>
                        <a:t> 144.000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9 – 3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ACQ.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   300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   300 X 115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  34.500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RIM.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1.700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1.700  X  105 (CMP)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178.500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9 – 5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CONS.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- 800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   800 X 105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- 84.000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RIM.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baseline="0" dirty="0" smtClean="0"/>
                        <a:t>   900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   900 X 105  (CMP)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  94.500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5 - 7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ACQ.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  500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  500 X 112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   56.000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RIM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1.400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1.400 X  107,5 (CMP)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150.500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9 -10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CONS.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- 350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   350 X 107,5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- 37.625 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31 – 12 </a:t>
                      </a:r>
                      <a:endParaRPr lang="it-IT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RIM. FIN.</a:t>
                      </a:r>
                      <a:endParaRPr lang="it-IT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1.050</a:t>
                      </a:r>
                      <a:endParaRPr lang="it-IT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1.050</a:t>
                      </a:r>
                      <a:r>
                        <a:rPr lang="it-IT" b="1" baseline="0" dirty="0" smtClean="0"/>
                        <a:t>  X 107,5  (CMP)</a:t>
                      </a:r>
                      <a:endParaRPr lang="it-IT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112.875</a:t>
                      </a:r>
                      <a:endParaRPr lang="it-IT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98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400" b="1" dirty="0" smtClean="0"/>
              <a:t>MATERIE</a:t>
            </a:r>
            <a:br>
              <a:rPr lang="it-IT" sz="2400" b="1" dirty="0" smtClean="0"/>
            </a:br>
            <a:r>
              <a:rPr lang="it-IT" sz="2400" b="1" dirty="0" smtClean="0"/>
              <a:t> INVENTARIO INTERMITTENTE</a:t>
            </a:r>
            <a:br>
              <a:rPr lang="it-IT" sz="2400" b="1" dirty="0" smtClean="0"/>
            </a:br>
            <a:r>
              <a:rPr lang="it-IT" sz="2400" b="1" dirty="0" smtClean="0"/>
              <a:t>VALUTAZIONE :  COSTO MEDIO PONDERATO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b="1" dirty="0" smtClean="0"/>
              <a:t>CMP = [(1.000 X 100) + (400 X 110) + (300 X 115) + (500 X 112)]/2.200 =</a:t>
            </a:r>
          </a:p>
          <a:p>
            <a:pPr marL="0" indent="0">
              <a:buNone/>
            </a:pPr>
            <a:r>
              <a:rPr lang="it-IT" sz="2000" b="1" dirty="0" smtClean="0"/>
              <a:t>             106,59      </a:t>
            </a:r>
          </a:p>
          <a:p>
            <a:pPr marL="0" indent="0">
              <a:buNone/>
            </a:pPr>
            <a:endParaRPr lang="it-IT" sz="2000" b="1" dirty="0"/>
          </a:p>
          <a:p>
            <a:pPr marL="0" indent="0">
              <a:buNone/>
            </a:pPr>
            <a:r>
              <a:rPr lang="it-IT" sz="2800" b="1" dirty="0" smtClean="0">
                <a:solidFill>
                  <a:srgbClr val="FF0000"/>
                </a:solidFill>
              </a:rPr>
              <a:t>VALORE RF = 1.050  X  106,59 =  111.919</a:t>
            </a:r>
            <a:endParaRPr lang="it-IT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95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936104"/>
          </a:xfrm>
        </p:spPr>
        <p:txBody>
          <a:bodyPr>
            <a:noAutofit/>
          </a:bodyPr>
          <a:lstStyle/>
          <a:p>
            <a:r>
              <a:rPr lang="it-IT" sz="2000" b="1" dirty="0"/>
              <a:t>MATERIE</a:t>
            </a:r>
            <a:br>
              <a:rPr lang="it-IT" sz="2000" b="1" dirty="0"/>
            </a:br>
            <a:r>
              <a:rPr lang="it-IT" sz="2000" b="1" dirty="0"/>
              <a:t> INVENTARIO PERMANENTE</a:t>
            </a:r>
            <a:br>
              <a:rPr lang="it-IT" sz="2000" b="1" dirty="0"/>
            </a:br>
            <a:r>
              <a:rPr lang="it-IT" sz="2000" b="1" dirty="0"/>
              <a:t>VALUTAZIONE :  </a:t>
            </a:r>
            <a:r>
              <a:rPr lang="it-IT" sz="2000" b="1" dirty="0" smtClean="0"/>
              <a:t>LIFO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1772816"/>
            <a:ext cx="7776864" cy="4752528"/>
          </a:xfrm>
        </p:spPr>
        <p:txBody>
          <a:bodyPr/>
          <a:lstStyle/>
          <a:p>
            <a:endParaRPr lang="it-IT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860513"/>
              </p:ext>
            </p:extLst>
          </p:nvPr>
        </p:nvGraphicFramePr>
        <p:xfrm>
          <a:off x="467544" y="1340768"/>
          <a:ext cx="7920880" cy="496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8505"/>
                <a:gridCol w="1073703"/>
                <a:gridCol w="1008112"/>
                <a:gridCol w="3888432"/>
                <a:gridCol w="1152128"/>
              </a:tblGrid>
              <a:tr h="648071">
                <a:tc>
                  <a:txBody>
                    <a:bodyPr/>
                    <a:lstStyle/>
                    <a:p>
                      <a:r>
                        <a:rPr lang="it-IT" dirty="0" smtClean="0"/>
                        <a:t>DATA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OPERAZ.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QUANT.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Q.TA’  </a:t>
                      </a:r>
                      <a:r>
                        <a:rPr lang="it-IT" dirty="0" smtClean="0"/>
                        <a:t>X  COSTO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dirty="0" smtClean="0"/>
                        <a:t>UNITARIO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VALORE</a:t>
                      </a:r>
                      <a:endParaRPr lang="it-IT" dirty="0"/>
                    </a:p>
                  </a:txBody>
                  <a:tcPr/>
                </a:tc>
              </a:tr>
              <a:tr h="381744">
                <a:tc>
                  <a:txBody>
                    <a:bodyPr/>
                    <a:lstStyle/>
                    <a:p>
                      <a:r>
                        <a:rPr lang="it-IT" dirty="0" smtClean="0"/>
                        <a:t>1 - 1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ACQ.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1.000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1.000  X  100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100.000</a:t>
                      </a:r>
                      <a:endParaRPr lang="it-IT" b="1" dirty="0"/>
                    </a:p>
                  </a:txBody>
                  <a:tcPr/>
                </a:tc>
              </a:tr>
              <a:tr h="353759">
                <a:tc>
                  <a:txBody>
                    <a:bodyPr/>
                    <a:lstStyle/>
                    <a:p>
                      <a:r>
                        <a:rPr lang="it-IT" b="1" dirty="0" smtClean="0"/>
                        <a:t>8</a:t>
                      </a:r>
                      <a:r>
                        <a:rPr lang="it-IT" b="1" baseline="0" dirty="0" smtClean="0"/>
                        <a:t> – 2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ACQ.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   400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  400</a:t>
                      </a:r>
                      <a:r>
                        <a:rPr lang="it-IT" b="1" baseline="0" dirty="0" smtClean="0"/>
                        <a:t> </a:t>
                      </a:r>
                      <a:r>
                        <a:rPr lang="it-IT" b="1" dirty="0" smtClean="0"/>
                        <a:t> X   110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  44.000</a:t>
                      </a:r>
                      <a:endParaRPr lang="it-IT" b="1" dirty="0"/>
                    </a:p>
                  </a:txBody>
                  <a:tcPr/>
                </a:tc>
              </a:tr>
              <a:tr h="353759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RIM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1.400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(1.000 X 100)+(</a:t>
                      </a:r>
                      <a:r>
                        <a:rPr lang="it-IT" b="1" baseline="0" dirty="0" smtClean="0"/>
                        <a:t>400 X 110)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baseline="0" dirty="0" smtClean="0"/>
                        <a:t> 144.000</a:t>
                      </a:r>
                      <a:endParaRPr lang="it-IT" b="1" dirty="0"/>
                    </a:p>
                  </a:txBody>
                  <a:tcPr/>
                </a:tc>
              </a:tr>
              <a:tr h="353759">
                <a:tc>
                  <a:txBody>
                    <a:bodyPr/>
                    <a:lstStyle/>
                    <a:p>
                      <a:r>
                        <a:rPr lang="it-IT" b="1" dirty="0" smtClean="0"/>
                        <a:t>9 – 3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ACQ.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   300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   300 X 115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  34.500</a:t>
                      </a:r>
                      <a:endParaRPr lang="it-IT" b="1" dirty="0"/>
                    </a:p>
                  </a:txBody>
                  <a:tcPr/>
                </a:tc>
              </a:tr>
              <a:tr h="353759">
                <a:tc>
                  <a:txBody>
                    <a:bodyPr/>
                    <a:lstStyle/>
                    <a:p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RIM.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1.700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(1.000 X 100)+(400 X 110)+(300 X 115)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178.500</a:t>
                      </a:r>
                      <a:endParaRPr lang="it-IT" b="1" dirty="0"/>
                    </a:p>
                  </a:txBody>
                  <a:tcPr/>
                </a:tc>
              </a:tr>
              <a:tr h="353759">
                <a:tc>
                  <a:txBody>
                    <a:bodyPr/>
                    <a:lstStyle/>
                    <a:p>
                      <a:r>
                        <a:rPr lang="it-IT" b="1" dirty="0" smtClean="0"/>
                        <a:t>9 – 5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CONS.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- 800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 (300 X 115)+(400</a:t>
                      </a:r>
                      <a:r>
                        <a:rPr lang="it-IT" b="1" baseline="0" dirty="0" smtClean="0"/>
                        <a:t> X 110)+(100 X 100)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- 88.500</a:t>
                      </a:r>
                      <a:endParaRPr lang="it-IT" b="1" dirty="0"/>
                    </a:p>
                  </a:txBody>
                  <a:tcPr/>
                </a:tc>
              </a:tr>
              <a:tr h="353759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RIM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baseline="0" dirty="0" smtClean="0"/>
                        <a:t>   900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(</a:t>
                      </a:r>
                      <a:r>
                        <a:rPr lang="it-IT" b="1" dirty="0" smtClean="0"/>
                        <a:t>900 X 100)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</a:t>
                      </a:r>
                      <a:r>
                        <a:rPr lang="it-IT" b="1" baseline="0" dirty="0" smtClean="0"/>
                        <a:t> 90.000</a:t>
                      </a:r>
                      <a:endParaRPr lang="it-IT" b="1" dirty="0"/>
                    </a:p>
                  </a:txBody>
                  <a:tcPr/>
                </a:tc>
              </a:tr>
              <a:tr h="353759">
                <a:tc>
                  <a:txBody>
                    <a:bodyPr/>
                    <a:lstStyle/>
                    <a:p>
                      <a:r>
                        <a:rPr lang="it-IT" b="1" dirty="0" smtClean="0"/>
                        <a:t>5 - 7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ACQ.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  500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  500 X 112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  56.000</a:t>
                      </a:r>
                      <a:endParaRPr lang="it-IT" b="1" dirty="0"/>
                    </a:p>
                  </a:txBody>
                  <a:tcPr/>
                </a:tc>
              </a:tr>
              <a:tr h="514321">
                <a:tc>
                  <a:txBody>
                    <a:bodyPr/>
                    <a:lstStyle/>
                    <a:p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RIM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1.400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(900 X 100)+(500 X 112)                             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146.000</a:t>
                      </a:r>
                      <a:endParaRPr lang="it-IT" b="1" dirty="0"/>
                    </a:p>
                  </a:txBody>
                  <a:tcPr/>
                </a:tc>
              </a:tr>
              <a:tr h="496064">
                <a:tc>
                  <a:txBody>
                    <a:bodyPr/>
                    <a:lstStyle/>
                    <a:p>
                      <a:r>
                        <a:rPr lang="it-IT" b="1" dirty="0" smtClean="0"/>
                        <a:t>9 -10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CONS.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- 350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(350 X 112)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- 39.200 </a:t>
                      </a:r>
                      <a:endParaRPr lang="it-IT" b="1" dirty="0"/>
                    </a:p>
                  </a:txBody>
                  <a:tcPr/>
                </a:tc>
              </a:tr>
              <a:tr h="353759">
                <a:tc>
                  <a:txBody>
                    <a:bodyPr/>
                    <a:lstStyle/>
                    <a:p>
                      <a:r>
                        <a:rPr lang="it-IT" b="1" dirty="0" smtClean="0"/>
                        <a:t>31-12 </a:t>
                      </a:r>
                      <a:endParaRPr lang="it-IT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RIM. FIN.</a:t>
                      </a:r>
                      <a:endParaRPr lang="it-IT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1.050</a:t>
                      </a:r>
                      <a:endParaRPr lang="it-IT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smtClean="0"/>
                        <a:t>(900</a:t>
                      </a:r>
                      <a:r>
                        <a:rPr lang="it-IT" b="1" baseline="0" smtClean="0"/>
                        <a:t> </a:t>
                      </a:r>
                      <a:r>
                        <a:rPr lang="it-IT" b="1" baseline="0" dirty="0" smtClean="0"/>
                        <a:t>X </a:t>
                      </a:r>
                      <a:r>
                        <a:rPr lang="it-IT" b="1" baseline="0" smtClean="0"/>
                        <a:t>100)+(150 X 112)</a:t>
                      </a:r>
                      <a:endParaRPr lang="it-IT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106.800</a:t>
                      </a:r>
                      <a:endParaRPr lang="it-IT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393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400" b="1" dirty="0"/>
              <a:t>MATERIE</a:t>
            </a:r>
            <a:br>
              <a:rPr lang="it-IT" sz="2400" b="1" dirty="0"/>
            </a:br>
            <a:r>
              <a:rPr lang="it-IT" sz="2400" b="1" dirty="0"/>
              <a:t> INVENTARIO </a:t>
            </a:r>
            <a:r>
              <a:rPr lang="it-IT" sz="2400" b="1" dirty="0" smtClean="0"/>
              <a:t>INTERMITTENTE</a:t>
            </a:r>
            <a:r>
              <a:rPr lang="it-IT" sz="2400" b="1" dirty="0"/>
              <a:t/>
            </a:r>
            <a:br>
              <a:rPr lang="it-IT" sz="2400" b="1" dirty="0"/>
            </a:br>
            <a:r>
              <a:rPr lang="it-IT" sz="2400" b="1" dirty="0"/>
              <a:t>VALUTAZIONE :  LIFO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7992888" cy="1761059"/>
          </a:xfrm>
          <a:solidFill>
            <a:srgbClr val="FF00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b="1" dirty="0" smtClean="0"/>
              <a:t>VALORE R. F. :</a:t>
            </a:r>
          </a:p>
          <a:p>
            <a:pPr marL="0" indent="0">
              <a:buNone/>
            </a:pPr>
            <a:r>
              <a:rPr lang="it-IT" sz="2800" b="1" dirty="0" smtClean="0"/>
              <a:t>(1000  x  100 ) + (50 x 110) = 105.500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1290950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it-IT" sz="2400" b="1" dirty="0"/>
              <a:t>MATERIE</a:t>
            </a:r>
            <a:br>
              <a:rPr lang="it-IT" sz="2400" b="1" dirty="0"/>
            </a:br>
            <a:r>
              <a:rPr lang="it-IT" sz="2400" b="1" dirty="0"/>
              <a:t> INVENTARIO PERMANENTE</a:t>
            </a:r>
            <a:br>
              <a:rPr lang="it-IT" sz="2400" b="1" dirty="0"/>
            </a:br>
            <a:r>
              <a:rPr lang="it-IT" sz="2400" b="1" dirty="0"/>
              <a:t>VALUTAZIONE :  F</a:t>
            </a:r>
            <a:r>
              <a:rPr lang="it-IT" sz="2400" b="1" dirty="0" smtClean="0"/>
              <a:t>IFO</a:t>
            </a:r>
            <a:endParaRPr lang="it-IT" sz="24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3960900"/>
              </p:ext>
            </p:extLst>
          </p:nvPr>
        </p:nvGraphicFramePr>
        <p:xfrm>
          <a:off x="467544" y="1412776"/>
          <a:ext cx="8147248" cy="4983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8456"/>
                <a:gridCol w="1080120"/>
                <a:gridCol w="997768"/>
                <a:gridCol w="3826768"/>
                <a:gridCol w="1224136"/>
              </a:tblGrid>
              <a:tr h="571936">
                <a:tc>
                  <a:txBody>
                    <a:bodyPr/>
                    <a:lstStyle/>
                    <a:p>
                      <a:r>
                        <a:rPr lang="it-IT" dirty="0" smtClean="0"/>
                        <a:t>DATA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OPERAZ.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QUANT.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Q </a:t>
                      </a:r>
                      <a:r>
                        <a:rPr lang="it-IT" dirty="0" smtClean="0"/>
                        <a:t>.TA’ </a:t>
                      </a:r>
                      <a:r>
                        <a:rPr lang="it-IT" dirty="0" smtClean="0"/>
                        <a:t>X  COSTO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dirty="0" smtClean="0"/>
                        <a:t>UNITARIO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VALORE</a:t>
                      </a:r>
                    </a:p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1 - 1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ACQ.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1.000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1.000  X  100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100.000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8</a:t>
                      </a:r>
                      <a:r>
                        <a:rPr lang="it-IT" b="1" baseline="0" dirty="0" smtClean="0"/>
                        <a:t> – 2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ACQ.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   400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  400</a:t>
                      </a:r>
                      <a:r>
                        <a:rPr lang="it-IT" b="1" baseline="0" dirty="0" smtClean="0"/>
                        <a:t> </a:t>
                      </a:r>
                      <a:r>
                        <a:rPr lang="it-IT" b="1" dirty="0" smtClean="0"/>
                        <a:t> X   110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  44.000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RIM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1.400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(1.000 X 100)+(</a:t>
                      </a:r>
                      <a:r>
                        <a:rPr lang="it-IT" b="1" baseline="0" dirty="0" smtClean="0"/>
                        <a:t>400 X 110)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baseline="0" dirty="0" smtClean="0"/>
                        <a:t> 144.000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9 – 3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ACQ.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   300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   300 X 115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  34.500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RIM.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1.700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(1.000 X 100)+(400 X 110)+(300 </a:t>
                      </a:r>
                      <a:r>
                        <a:rPr lang="it-IT" b="1" dirty="0" smtClean="0"/>
                        <a:t>X</a:t>
                      </a:r>
                      <a:r>
                        <a:rPr lang="it-IT" b="1" baseline="0" dirty="0" smtClean="0"/>
                        <a:t> </a:t>
                      </a:r>
                      <a:r>
                        <a:rPr lang="it-IT" b="1" dirty="0" smtClean="0"/>
                        <a:t>115</a:t>
                      </a:r>
                      <a:r>
                        <a:rPr lang="it-IT" b="1" dirty="0" smtClean="0"/>
                        <a:t>)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178.500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9 – 5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CONS.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- 800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 (800 X </a:t>
                      </a:r>
                      <a:r>
                        <a:rPr lang="it-IT" b="1" baseline="0" dirty="0" smtClean="0"/>
                        <a:t>100)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- 80.000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RIM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baseline="0" dirty="0" smtClean="0"/>
                        <a:t>   900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(</a:t>
                      </a:r>
                      <a:r>
                        <a:rPr lang="it-IT" b="1" dirty="0" smtClean="0"/>
                        <a:t>200</a:t>
                      </a:r>
                      <a:r>
                        <a:rPr lang="it-IT" b="1" baseline="0" dirty="0" smtClean="0"/>
                        <a:t> X 100)+(400 X 110)+(300 X 115)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</a:t>
                      </a:r>
                      <a:r>
                        <a:rPr lang="it-IT" b="1" baseline="0" dirty="0" smtClean="0"/>
                        <a:t> 98.500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5 - 7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ACQ.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  500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  500 X 112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  56.000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RIM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1.400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(200</a:t>
                      </a:r>
                      <a:r>
                        <a:rPr lang="it-IT" b="1" baseline="0" dirty="0" smtClean="0"/>
                        <a:t> X 100)+(400 X 110)+(300 X 115</a:t>
                      </a:r>
                      <a:r>
                        <a:rPr lang="it-IT" b="1" baseline="0" dirty="0" smtClean="0"/>
                        <a:t>)+</a:t>
                      </a:r>
                      <a:endParaRPr lang="it-IT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+ (500 X 112)                            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154.500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9 -10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CONS.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- 350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(200 X 100)+(150 X 110)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- 36.500 </a:t>
                      </a:r>
                      <a:endParaRPr lang="it-IT" b="1" dirty="0"/>
                    </a:p>
                  </a:txBody>
                  <a:tcPr/>
                </a:tc>
              </a:tr>
              <a:tr h="131963">
                <a:tc>
                  <a:txBody>
                    <a:bodyPr/>
                    <a:lstStyle/>
                    <a:p>
                      <a:r>
                        <a:rPr lang="it-IT" b="1" dirty="0" smtClean="0"/>
                        <a:t>31-12 </a:t>
                      </a:r>
                      <a:endParaRPr lang="it-IT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RIM. FIN.</a:t>
                      </a:r>
                      <a:endParaRPr lang="it-IT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1.050</a:t>
                      </a:r>
                      <a:endParaRPr lang="it-IT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(250</a:t>
                      </a:r>
                      <a:r>
                        <a:rPr lang="it-IT" b="1" baseline="0" dirty="0" smtClean="0"/>
                        <a:t> X 110)+(300 X 115)+(500 X 112)</a:t>
                      </a:r>
                      <a:endParaRPr lang="it-IT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 118.000</a:t>
                      </a:r>
                      <a:endParaRPr lang="it-IT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1345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800" b="1" dirty="0"/>
              <a:t>MATERIE</a:t>
            </a:r>
            <a:br>
              <a:rPr lang="it-IT" sz="2800" b="1" dirty="0"/>
            </a:br>
            <a:r>
              <a:rPr lang="it-IT" sz="2800" b="1" dirty="0"/>
              <a:t> INVENTARIO </a:t>
            </a:r>
            <a:r>
              <a:rPr lang="it-IT" sz="2800" b="1" dirty="0" smtClean="0"/>
              <a:t>INTERMITTENTE</a:t>
            </a:r>
            <a:r>
              <a:rPr lang="it-IT" sz="2800" b="1" dirty="0"/>
              <a:t/>
            </a:r>
            <a:br>
              <a:rPr lang="it-IT" sz="2800" b="1" dirty="0"/>
            </a:br>
            <a:r>
              <a:rPr lang="it-IT" sz="2800" b="1" dirty="0"/>
              <a:t>VALUTAZIONE :  FIFO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32855"/>
            <a:ext cx="8229600" cy="2160241"/>
          </a:xfrm>
          <a:solidFill>
            <a:srgbClr val="FF0000"/>
          </a:solidFill>
        </p:spPr>
        <p:txBody>
          <a:bodyPr/>
          <a:lstStyle/>
          <a:p>
            <a:pPr marL="0" indent="0" fontAlgn="t">
              <a:buNone/>
            </a:pPr>
            <a:endParaRPr lang="it-IT" b="1" dirty="0" smtClean="0"/>
          </a:p>
          <a:p>
            <a:pPr marL="0" indent="0" fontAlgn="t">
              <a:buNone/>
            </a:pPr>
            <a:r>
              <a:rPr lang="it-IT" b="1" dirty="0" smtClean="0"/>
              <a:t>VALORE R.F.:</a:t>
            </a:r>
            <a:endParaRPr lang="it-IT" dirty="0"/>
          </a:p>
          <a:p>
            <a:pPr marL="0" indent="0" fontAlgn="t">
              <a:buNone/>
            </a:pPr>
            <a:r>
              <a:rPr lang="it-IT" b="1" dirty="0"/>
              <a:t>(250 X 110)+(300 X 115)+(500 X </a:t>
            </a:r>
            <a:r>
              <a:rPr lang="it-IT" b="1" dirty="0" smtClean="0"/>
              <a:t>112)</a:t>
            </a:r>
            <a:r>
              <a:rPr lang="it-IT" dirty="0"/>
              <a:t> </a:t>
            </a:r>
            <a:r>
              <a:rPr lang="it-IT" dirty="0" smtClean="0"/>
              <a:t>= </a:t>
            </a:r>
            <a:r>
              <a:rPr lang="it-IT" b="1" dirty="0" smtClean="0"/>
              <a:t>118.000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800474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593</Words>
  <Application>Microsoft Office PowerPoint</Application>
  <PresentationFormat>Presentazione su schermo (4:3)</PresentationFormat>
  <Paragraphs>184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6</vt:i4>
      </vt:variant>
    </vt:vector>
  </HeadingPairs>
  <TitlesOfParts>
    <vt:vector size="8" baseType="lpstr">
      <vt:lpstr>Tema di Office</vt:lpstr>
      <vt:lpstr>Personalizza struttura</vt:lpstr>
      <vt:lpstr>MATERIE  INVENTARIO PERMANENTE VALUTAZIONE :  COSTO MEDIO PONDERATO</vt:lpstr>
      <vt:lpstr>MATERIE  INVENTARIO INTERMITTENTE VALUTAZIONE :  COSTO MEDIO PONDERATO</vt:lpstr>
      <vt:lpstr>MATERIE  INVENTARIO PERMANENTE VALUTAZIONE :  LIFO</vt:lpstr>
      <vt:lpstr>MATERIE  INVENTARIO INTERMITTENTE VALUTAZIONE :  LIFO</vt:lpstr>
      <vt:lpstr>MATERIE  INVENTARIO PERMANENTE VALUTAZIONE :  FIFO</vt:lpstr>
      <vt:lpstr>MATERIE  INVENTARIO INTERMITTENTE VALUTAZIONE :  FIFO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Livio</dc:creator>
  <cp:lastModifiedBy>Livio</cp:lastModifiedBy>
  <cp:revision>27</cp:revision>
  <dcterms:created xsi:type="dcterms:W3CDTF">2018-03-01T16:57:38Z</dcterms:created>
  <dcterms:modified xsi:type="dcterms:W3CDTF">2018-03-02T11:11:24Z</dcterms:modified>
</cp:coreProperties>
</file>