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6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44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4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889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638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337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127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433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647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567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583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57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809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81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99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8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9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6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05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24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4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84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40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E832-34E3-424E-A74A-8DA0DFB5F28A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EDC4-4B27-429B-9C0A-55C943BA30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59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10A3-B814-4481-B16F-408FF5908D27}" type="datetimeFigureOut">
              <a:rPr lang="it-IT" smtClean="0"/>
              <a:t>02/03/2018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AD56-5803-4C18-927D-5C76DF10E3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78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b="1" dirty="0" smtClean="0"/>
              <a:t>MATERIE</a:t>
            </a:r>
            <a:br>
              <a:rPr lang="it-IT" sz="1800" b="1" dirty="0" smtClean="0"/>
            </a:br>
            <a:r>
              <a:rPr lang="it-IT" sz="1800" b="1" dirty="0" smtClean="0"/>
              <a:t> INVENTARIO PERMANENTE</a:t>
            </a:r>
            <a:br>
              <a:rPr lang="it-IT" sz="1800" b="1" dirty="0" smtClean="0"/>
            </a:br>
            <a:r>
              <a:rPr lang="it-IT" sz="1800" b="1" dirty="0" smtClean="0"/>
              <a:t>VALUTAZIONE :  COSTO MEDIO PONDERATO</a:t>
            </a:r>
            <a:endParaRPr lang="it-IT" sz="1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006721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1584176"/>
                <a:gridCol w="1296144"/>
                <a:gridCol w="2828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OPERAZIONE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QUANTITA’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Q </a:t>
                      </a:r>
                      <a:r>
                        <a:rPr lang="it-IT" smtClean="0"/>
                        <a:t>.TA’ </a:t>
                      </a:r>
                      <a:r>
                        <a:rPr lang="it-IT" dirty="0" smtClean="0"/>
                        <a:t>X  COSTO  UNITARIO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1-1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1.000  X  100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100.000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8</a:t>
                      </a:r>
                      <a:r>
                        <a:rPr lang="it-IT" b="1" baseline="0" dirty="0" smtClean="0"/>
                        <a:t> – 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400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dirty="0" smtClean="0"/>
                        <a:t> X   110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44.000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</a:t>
                      </a:r>
                      <a:r>
                        <a:rPr lang="it-IT" b="1" baseline="0" dirty="0" smtClean="0"/>
                        <a:t> X 102,8575 (CMP)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144.000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– 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300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300 X 115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34.500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1.700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1.700  X  105 (CMP)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178.500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– 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CONS.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- 800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800 X 105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- 84.000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  900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900 X 105  (CMP)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94.500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5 - 7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500 X 112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56.000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 X  107,5 (CMP)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150.500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9 -10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CONS.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- 350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350 X 107,5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- 37.625 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31 – 12 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RIM. FIN.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1.050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1.050</a:t>
                      </a:r>
                      <a:r>
                        <a:rPr lang="it-IT" b="1" baseline="0" dirty="0" smtClean="0"/>
                        <a:t>  X 107,5  (CMP)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112.875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/>
              <a:t>MATERIE</a:t>
            </a:r>
            <a:br>
              <a:rPr lang="it-IT" sz="2400" b="1" dirty="0" smtClean="0"/>
            </a:br>
            <a:r>
              <a:rPr lang="it-IT" sz="2400" b="1" dirty="0" smtClean="0"/>
              <a:t> INVENTARIO INTERMITTENTE</a:t>
            </a:r>
            <a:br>
              <a:rPr lang="it-IT" sz="2400" b="1" dirty="0" smtClean="0"/>
            </a:br>
            <a:r>
              <a:rPr lang="it-IT" sz="2400" b="1" dirty="0" smtClean="0"/>
              <a:t>VALUTAZIONE :  COSTO MEDIO PONDERATO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/>
              <a:t>CMP = [(1.000 X 100) + (400 X 110) + (300 X 115) + (500 X 112)]/2.200 =</a:t>
            </a:r>
          </a:p>
          <a:p>
            <a:pPr marL="0" indent="0">
              <a:buNone/>
            </a:pPr>
            <a:r>
              <a:rPr lang="it-IT" sz="2000" b="1" dirty="0" smtClean="0"/>
              <a:t>             106,59      </a:t>
            </a: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VALORE RF = 1.050  X  106,59 =  111.919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4"/>
          </a:xfrm>
        </p:spPr>
        <p:txBody>
          <a:bodyPr>
            <a:noAutofit/>
          </a:bodyPr>
          <a:lstStyle/>
          <a:p>
            <a:r>
              <a:rPr lang="it-IT" sz="2000" b="1" dirty="0"/>
              <a:t>MATERIE</a:t>
            </a:r>
            <a:br>
              <a:rPr lang="it-IT" sz="2000" b="1" dirty="0"/>
            </a:br>
            <a:r>
              <a:rPr lang="it-IT" sz="2000" b="1" dirty="0"/>
              <a:t> INVENTARIO PERMANENTE</a:t>
            </a:r>
            <a:br>
              <a:rPr lang="it-IT" sz="2000" b="1" dirty="0"/>
            </a:br>
            <a:r>
              <a:rPr lang="it-IT" sz="2000" b="1" dirty="0"/>
              <a:t>VALUTAZIONE :  </a:t>
            </a:r>
            <a:r>
              <a:rPr lang="it-IT" sz="2000" b="1" dirty="0" smtClean="0"/>
              <a:t>LIFO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776864" cy="4752528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60513"/>
              </p:ext>
            </p:extLst>
          </p:nvPr>
        </p:nvGraphicFramePr>
        <p:xfrm>
          <a:off x="467544" y="1340768"/>
          <a:ext cx="7920880" cy="496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505"/>
                <a:gridCol w="1073703"/>
                <a:gridCol w="1008112"/>
                <a:gridCol w="3888432"/>
                <a:gridCol w="1152128"/>
              </a:tblGrid>
              <a:tr h="648071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OPERAZ.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QUANT.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Q.TA’  </a:t>
                      </a:r>
                      <a:r>
                        <a:rPr lang="it-IT" dirty="0" smtClean="0"/>
                        <a:t>X  COSTO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UNITARIO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</a:t>
                      </a:r>
                      <a:endParaRPr lang="it-IT" dirty="0"/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r>
                        <a:rPr lang="it-IT" dirty="0" smtClean="0"/>
                        <a:t>1 - 1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1.000  X  100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100.000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8</a:t>
                      </a:r>
                      <a:r>
                        <a:rPr lang="it-IT" b="1" baseline="0" dirty="0" smtClean="0"/>
                        <a:t> – 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400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dirty="0" smtClean="0"/>
                        <a:t> X   110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44.000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(1.000 X 100)+(</a:t>
                      </a:r>
                      <a:r>
                        <a:rPr lang="it-IT" b="1" baseline="0" dirty="0" smtClean="0"/>
                        <a:t>400 X 110)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144.000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– 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300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300 X 115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34.500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1.700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(1.000 X 100)+(400 X 110)+(300 X 115)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178.500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– 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CONS.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- 800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 (300 X 115)+(400</a:t>
                      </a:r>
                      <a:r>
                        <a:rPr lang="it-IT" b="1" baseline="0" dirty="0" smtClean="0"/>
                        <a:t> X 110)+(100 X 100)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- 88.500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  900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</a:t>
                      </a:r>
                      <a:r>
                        <a:rPr lang="it-IT" b="1" dirty="0" smtClean="0"/>
                        <a:t>900 X 100)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</a:t>
                      </a:r>
                      <a:r>
                        <a:rPr lang="it-IT" b="1" baseline="0" dirty="0" smtClean="0"/>
                        <a:t> 90.000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5 - 7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500 X 112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56.000</a:t>
                      </a:r>
                      <a:endParaRPr lang="it-IT" b="1" dirty="0"/>
                    </a:p>
                  </a:txBody>
                  <a:tcPr/>
                </a:tc>
              </a:tr>
              <a:tr h="514321"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(900 X 100)+(500 X 112) 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146.000</a:t>
                      </a:r>
                      <a:endParaRPr lang="it-IT" b="1" dirty="0"/>
                    </a:p>
                  </a:txBody>
                  <a:tcPr/>
                </a:tc>
              </a:tr>
              <a:tr h="496064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9 -10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CONS.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- 350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(350 X 112)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- 39.200 </a:t>
                      </a:r>
                      <a:endParaRPr lang="it-IT" b="1" dirty="0"/>
                    </a:p>
                  </a:txBody>
                  <a:tcPr/>
                </a:tc>
              </a:tr>
              <a:tr h="35375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31-12 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RIM. FIN.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1.050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smtClean="0"/>
                        <a:t>(900</a:t>
                      </a:r>
                      <a:r>
                        <a:rPr lang="it-IT" b="1" baseline="0" smtClean="0"/>
                        <a:t> </a:t>
                      </a:r>
                      <a:r>
                        <a:rPr lang="it-IT" b="1" baseline="0" dirty="0" smtClean="0"/>
                        <a:t>X </a:t>
                      </a:r>
                      <a:r>
                        <a:rPr lang="it-IT" b="1" baseline="0" smtClean="0"/>
                        <a:t>100)+(150 X 112)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106.800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9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b="1" dirty="0"/>
              <a:t>MATERIE</a:t>
            </a:r>
            <a:br>
              <a:rPr lang="it-IT" sz="2400" b="1" dirty="0"/>
            </a:br>
            <a:r>
              <a:rPr lang="it-IT" sz="2400" b="1" dirty="0"/>
              <a:t> INVENTARIO </a:t>
            </a:r>
            <a:r>
              <a:rPr lang="it-IT" sz="2400" b="1" dirty="0" smtClean="0"/>
              <a:t>INTERMITTENTE</a:t>
            </a: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/>
              <a:t>VALUTAZIONE :  LIFO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7992888" cy="17610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/>
              <a:t>VALORE R. F. :</a:t>
            </a:r>
          </a:p>
          <a:p>
            <a:pPr marL="0" indent="0">
              <a:buNone/>
            </a:pPr>
            <a:r>
              <a:rPr lang="it-IT" sz="2800" b="1" dirty="0" smtClean="0"/>
              <a:t>(1000  x  100 ) + (50 x 110) = 105.500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29095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MATERIE</a:t>
            </a:r>
            <a:br>
              <a:rPr lang="it-IT" sz="2400" b="1" dirty="0"/>
            </a:br>
            <a:r>
              <a:rPr lang="it-IT" sz="2400" b="1" dirty="0"/>
              <a:t> INVENTARIO PERMANENTE</a:t>
            </a:r>
            <a:br>
              <a:rPr lang="it-IT" sz="2400" b="1" dirty="0"/>
            </a:br>
            <a:r>
              <a:rPr lang="it-IT" sz="2400" b="1" dirty="0"/>
              <a:t>VALUTAZIONE :  F</a:t>
            </a:r>
            <a:r>
              <a:rPr lang="it-IT" sz="2400" b="1" dirty="0" smtClean="0"/>
              <a:t>IFO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960900"/>
              </p:ext>
            </p:extLst>
          </p:nvPr>
        </p:nvGraphicFramePr>
        <p:xfrm>
          <a:off x="467544" y="1412776"/>
          <a:ext cx="8147248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080120"/>
                <a:gridCol w="997768"/>
                <a:gridCol w="3826768"/>
                <a:gridCol w="1224136"/>
              </a:tblGrid>
              <a:tr h="571936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OPERAZ.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QUANT.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Q </a:t>
                      </a:r>
                      <a:r>
                        <a:rPr lang="it-IT" dirty="0" smtClean="0"/>
                        <a:t>.TA’ </a:t>
                      </a:r>
                      <a:r>
                        <a:rPr lang="it-IT" dirty="0" smtClean="0"/>
                        <a:t>X  COSTO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UNITARIO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VALORE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1 - 1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1.000  X  100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100.000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8</a:t>
                      </a:r>
                      <a:r>
                        <a:rPr lang="it-IT" b="1" baseline="0" dirty="0" smtClean="0"/>
                        <a:t> – 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400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dirty="0" smtClean="0"/>
                        <a:t> X   110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44.000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(1.000 X 100)+(</a:t>
                      </a:r>
                      <a:r>
                        <a:rPr lang="it-IT" b="1" baseline="0" dirty="0" smtClean="0"/>
                        <a:t>400 X 110)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144.000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– 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300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 300 X 115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34.500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1.700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(1.000 X 100)+(400 X 110)+(300 </a:t>
                      </a:r>
                      <a:r>
                        <a:rPr lang="it-IT" b="1" dirty="0" smtClean="0"/>
                        <a:t>X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dirty="0" smtClean="0"/>
                        <a:t>115</a:t>
                      </a:r>
                      <a:r>
                        <a:rPr lang="it-IT" b="1" dirty="0" smtClean="0"/>
                        <a:t>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178.500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– 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CONS.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- 800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 (800 X </a:t>
                      </a:r>
                      <a:r>
                        <a:rPr lang="it-IT" b="1" baseline="0" dirty="0" smtClean="0"/>
                        <a:t>100)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- 80.000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  900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</a:t>
                      </a:r>
                      <a:r>
                        <a:rPr lang="it-IT" b="1" dirty="0" smtClean="0"/>
                        <a:t>200</a:t>
                      </a:r>
                      <a:r>
                        <a:rPr lang="it-IT" b="1" baseline="0" dirty="0" smtClean="0"/>
                        <a:t> X 100)+(400 X 110)+(300 X 115)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</a:t>
                      </a:r>
                      <a:r>
                        <a:rPr lang="it-IT" b="1" baseline="0" dirty="0" smtClean="0"/>
                        <a:t> 98.500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5 - 7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ACQ.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500 X 112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  56.000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1.400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(200</a:t>
                      </a:r>
                      <a:r>
                        <a:rPr lang="it-IT" b="1" baseline="0" dirty="0" smtClean="0"/>
                        <a:t> X 100)+(400 X 110)+(300 X 115</a:t>
                      </a:r>
                      <a:r>
                        <a:rPr lang="it-IT" b="1" baseline="0" dirty="0" smtClean="0"/>
                        <a:t>)+</a:t>
                      </a:r>
                      <a:endParaRPr lang="it-I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+ (500 X 112)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154.500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9 -10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CONS.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- 350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(200 X 100)+(150 X 110)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- 36.500 </a:t>
                      </a:r>
                      <a:endParaRPr lang="it-IT" b="1" dirty="0"/>
                    </a:p>
                  </a:txBody>
                  <a:tcPr/>
                </a:tc>
              </a:tr>
              <a:tr h="131963">
                <a:tc>
                  <a:txBody>
                    <a:bodyPr/>
                    <a:lstStyle/>
                    <a:p>
                      <a:r>
                        <a:rPr lang="it-IT" b="1" dirty="0" smtClean="0"/>
                        <a:t>31-12 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RIM. FIN.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1.050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(250</a:t>
                      </a:r>
                      <a:r>
                        <a:rPr lang="it-IT" b="1" baseline="0" dirty="0" smtClean="0"/>
                        <a:t> X 110)+(300 X 115)+(500 X 112)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 118.000</a:t>
                      </a:r>
                      <a:endParaRPr lang="it-IT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34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b="1" dirty="0"/>
              <a:t>MATERIE</a:t>
            </a:r>
            <a:br>
              <a:rPr lang="it-IT" sz="2800" b="1" dirty="0"/>
            </a:br>
            <a:r>
              <a:rPr lang="it-IT" sz="2800" b="1" dirty="0"/>
              <a:t> INVENTARIO </a:t>
            </a:r>
            <a:r>
              <a:rPr lang="it-IT" sz="2800" b="1" dirty="0" smtClean="0"/>
              <a:t>INTERMITTENTE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/>
              <a:t>VALUTAZIONE :  FIFO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2160241"/>
          </a:xfrm>
          <a:solidFill>
            <a:srgbClr val="FF0000"/>
          </a:solidFill>
        </p:spPr>
        <p:txBody>
          <a:bodyPr/>
          <a:lstStyle/>
          <a:p>
            <a:pPr marL="0" indent="0" fontAlgn="t">
              <a:buNone/>
            </a:pPr>
            <a:endParaRPr lang="it-IT" b="1" dirty="0" smtClean="0"/>
          </a:p>
          <a:p>
            <a:pPr marL="0" indent="0" fontAlgn="t">
              <a:buNone/>
            </a:pPr>
            <a:r>
              <a:rPr lang="it-IT" b="1" dirty="0" smtClean="0"/>
              <a:t>VALORE R.F.:</a:t>
            </a:r>
            <a:endParaRPr lang="it-IT" dirty="0"/>
          </a:p>
          <a:p>
            <a:pPr marL="0" indent="0" fontAlgn="t">
              <a:buNone/>
            </a:pPr>
            <a:r>
              <a:rPr lang="it-IT" b="1" dirty="0"/>
              <a:t>(250 X 110)+(300 X 115)+(500 X </a:t>
            </a:r>
            <a:r>
              <a:rPr lang="it-IT" b="1" dirty="0" smtClean="0"/>
              <a:t>112)</a:t>
            </a:r>
            <a:r>
              <a:rPr lang="it-IT" dirty="0"/>
              <a:t> </a:t>
            </a:r>
            <a:r>
              <a:rPr lang="it-IT" dirty="0" smtClean="0"/>
              <a:t>= </a:t>
            </a:r>
            <a:r>
              <a:rPr lang="it-IT" b="1" dirty="0" smtClean="0"/>
              <a:t>118.000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0047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593</Words>
  <Application>Microsoft Office PowerPoint</Application>
  <PresentationFormat>Presentazione su schermo (4:3)</PresentationFormat>
  <Paragraphs>184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Tema di Office</vt:lpstr>
      <vt:lpstr>Personalizza struttura</vt:lpstr>
      <vt:lpstr>MATERIE  INVENTARIO PERMANENTE VALUTAZIONE :  COSTO MEDIO PONDERATO</vt:lpstr>
      <vt:lpstr>MATERIE  INVENTARIO INTERMITTENTE VALUTAZIONE :  COSTO MEDIO PONDERATO</vt:lpstr>
      <vt:lpstr>MATERIE  INVENTARIO PERMANENTE VALUTAZIONE :  LIFO</vt:lpstr>
      <vt:lpstr>MATERIE  INVENTARIO INTERMITTENTE VALUTAZIONE :  LIFO</vt:lpstr>
      <vt:lpstr>MATERIE  INVENTARIO PERMANENTE VALUTAZIONE :  FIFO</vt:lpstr>
      <vt:lpstr>MATERIE  INVENTARIO INTERMITTENTE VALUTAZIONE :  FIFO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Livio</dc:creator>
  <cp:lastModifiedBy>Livio</cp:lastModifiedBy>
  <cp:revision>27</cp:revision>
  <dcterms:created xsi:type="dcterms:W3CDTF">2018-03-01T16:57:38Z</dcterms:created>
  <dcterms:modified xsi:type="dcterms:W3CDTF">2018-03-02T11:11:24Z</dcterms:modified>
</cp:coreProperties>
</file>