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65" r:id="rId4"/>
    <p:sldId id="267" r:id="rId5"/>
    <p:sldId id="268" r:id="rId6"/>
    <p:sldId id="270" r:id="rId7"/>
    <p:sldId id="269" r:id="rId8"/>
    <p:sldId id="266" r:id="rId9"/>
    <p:sldId id="271" r:id="rId10"/>
    <p:sldId id="277" r:id="rId11"/>
    <p:sldId id="272" r:id="rId12"/>
    <p:sldId id="275" r:id="rId13"/>
    <p:sldId id="273" r:id="rId14"/>
    <p:sldId id="274" r:id="rId15"/>
    <p:sldId id="257" r:id="rId16"/>
    <p:sldId id="258" r:id="rId17"/>
    <p:sldId id="259" r:id="rId18"/>
    <p:sldId id="260" r:id="rId19"/>
    <p:sldId id="261" r:id="rId20"/>
    <p:sldId id="264" r:id="rId21"/>
    <p:sldId id="262" r:id="rId22"/>
    <p:sldId id="263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4522A-F55C-4C9D-9F78-B46949D41AE5}" type="datetimeFigureOut">
              <a:rPr lang="it-IT" smtClean="0"/>
              <a:t>17/03/2018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1DE81-AEA0-4562-AA16-5347EAACB4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29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B35765-C3A9-44D5-94B7-621AF9C88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66EE6A-AB87-444F-8FB8-E3DC0660D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5D7164-EB95-42D2-8318-A192DA5C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1EED-04F0-4CA9-AC4F-9BCE016BEB33}" type="datetime1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43EBD1-2B4C-4860-9FC1-3234D47B4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ED60BD-A6DC-4C08-99E2-93450766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41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B8CAD-EFC6-4978-878A-7E8323F1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8E7AE8-AD70-4777-923F-BBB67E5BC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687E3B-57BF-4326-9FE9-4FDA01B9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803B-B7C6-42FC-9415-D9594866F857}" type="datetime1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F1019D-C267-45B1-9E5A-339EA3D7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0281F2-2E41-461B-AD2F-6F4DC5B7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26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C36498-9540-4F6C-B905-9B05CD061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5EC83B-1923-464C-A53D-1B93BA80E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12AD6D-D048-432D-9B20-2B17A5187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890B-356A-43F2-A47F-72F841EFF8F0}" type="datetime1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2DCF58-BBEC-4E88-A496-661DA96B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CBDB2C-4AD0-4C48-B16F-47BD102F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81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0883C-C8C4-4F02-9BA5-6AE738B93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E48740-1B55-453B-BFA8-435DA61E7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3ACCD2-0D83-4254-B141-BB5D1444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DA00E-A4EF-4C2C-BB40-B377DCD8E9A4}" type="datetime1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1EE15F-58F7-4499-81DF-6E5D3B8F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EFF78B-989C-4948-BBFF-44E60782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94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26E536-2B0D-420A-BCBC-68AD1B6C5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B08B01-187E-4B5C-9964-FC7788C71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159D93-CEC9-4C84-9400-8342CE9E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A0638-AE16-49C6-B671-B1516B7A46D6}" type="datetime1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B8803B-96D3-4EEC-AFC2-09392389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6C8ECF-EE3A-4B23-A517-03AA8ED59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63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F5A42-32A4-4F42-AF1C-ACC4C77F7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641309-3480-40AA-B940-99B5E832B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2BE393-A490-4406-A321-337A5537E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3CB4D7-2A6E-4DED-A091-5AB916BA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C2C-12FD-437C-9F17-1091B2348DBE}" type="datetime1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73F093-3DAA-4EE1-BD96-E599516A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2FC0C8-52CA-4CA8-9F2B-855D2AB88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89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DD1F8C-4F28-476F-94B9-C7ACB71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7EC503-CF36-48E0-97BC-196CEA7C2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D20A1B-D4D4-443C-B74C-9DB7D8A39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84DA5E-3AAE-4BD4-AA1D-9644099F4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487AC66-DCE8-4BDA-B90C-A506CB3BD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34384D1-E0DF-4EF2-9727-D2DC2499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0273-AEC4-4361-845E-7465F66A22D4}" type="datetime1">
              <a:rPr lang="it-IT" smtClean="0"/>
              <a:t>17/03/2018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E78295A-B93E-4634-8D80-EAB95678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BAE30C-BDA9-46F3-AA69-7B18D02C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35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555F5D-6E88-458F-A654-77A26B6C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C11705B-6432-4EA9-9CA9-99A83095B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65C4-04DC-474B-836A-654E036DF737}" type="datetime1">
              <a:rPr lang="it-IT" smtClean="0"/>
              <a:t>17/03/2018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3FFC3F-4B21-4152-A94D-3A18E913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A320A9-8B1C-4FE4-8F42-EF416A03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1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79AC538-E6E8-4D70-91C9-C181125F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5FE-1916-442A-986B-A75A9B7E8518}" type="datetime1">
              <a:rPr lang="it-IT" smtClean="0"/>
              <a:t>17/03/2018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154868E-141E-431F-BF0C-B2C5A61D7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04CCE0-E56C-46B0-A997-333D7B2E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98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4BBBE-8307-40E5-B450-1E2527F2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80E82B-9C60-487B-A2F5-53885C381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0EE41E-BB37-4897-8C40-CCE2A7E04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38E1B0-AA17-40F7-972C-1CDA930D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C34C-B8D6-49FE-B092-911462BF856E}" type="datetime1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6FE95B-1135-423E-AFDE-444522EA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AB1EDF-925B-45E7-9DE7-B7B8BF6B7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38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A1788A-9E22-4762-B866-80E796B0C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D576912-AFCD-492C-864B-4CBBC14CE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71B5DE-4F86-4C5E-8115-FAD2474C9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20A94F-AC7C-41C4-9632-2167794DB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A4F4-5B5C-4BE5-9DB7-264F973A0030}" type="datetime1">
              <a:rPr lang="it-IT" smtClean="0"/>
              <a:t>17/03/2018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D322C7-B999-4B21-A0A0-C59DB9ADA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EFB36-C734-4873-9A61-2071D2B2F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77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A6AD8E-9A0C-463B-8B4B-46D5670D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E2A86F-3805-4E34-86E9-F6741063F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75F0D6-4105-4045-8FC4-DD88151AC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56C80-3066-4376-B525-489A84E61713}" type="datetime1">
              <a:rPr lang="it-IT" smtClean="0"/>
              <a:t>17/03/2018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CE9DA0-774A-4369-9777-8043051CA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83C26A-14C9-4EAE-919F-7E65A90F3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9D86D-3667-4B9F-A302-D83728472B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05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E98B1-4451-4E53-8830-2121089A1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Grande guerra prima </a:t>
            </a:r>
            <a:br>
              <a:rPr lang="it-IT" dirty="0"/>
            </a:br>
            <a:r>
              <a:rPr lang="it-IT" dirty="0"/>
              <a:t>e  dopo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C60887-9041-46D3-B309-4E5F57303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Culture, politiche, Stati, speranze e disillusioni</a:t>
            </a:r>
          </a:p>
          <a:p>
            <a:r>
              <a:rPr lang="it-IT" dirty="0"/>
              <a:t>alla prova del conflitto</a:t>
            </a:r>
          </a:p>
          <a:p>
            <a:endParaRPr lang="it-IT" dirty="0"/>
          </a:p>
          <a:p>
            <a:r>
              <a:rPr lang="it-IT" dirty="0"/>
              <a:t>Prof. Fabio Todero </a:t>
            </a:r>
            <a:r>
              <a:rPr lang="it-IT" dirty="0" err="1"/>
              <a:t>Ph.D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7519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876152E-305E-4528-8554-EF2D6F4C3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3200"/>
              <a:t>Crollo di grandi Imperi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4DC3044-F405-47A5-A8F3-BD2DA6609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it-IT" dirty="0">
                <a:solidFill>
                  <a:schemeClr val="bg1"/>
                </a:solidFill>
              </a:rPr>
              <a:t>Impero Asburgico (Austria-Ungheria)</a:t>
            </a:r>
          </a:p>
          <a:p>
            <a:pPr eaLnBrk="1" hangingPunct="1"/>
            <a:r>
              <a:rPr lang="it-IT" altLang="it-IT" dirty="0">
                <a:solidFill>
                  <a:schemeClr val="bg1"/>
                </a:solidFill>
              </a:rPr>
              <a:t>Impero Ottomano</a:t>
            </a:r>
          </a:p>
          <a:p>
            <a:pPr eaLnBrk="1" hangingPunct="1"/>
            <a:r>
              <a:rPr lang="it-IT" altLang="it-IT" dirty="0">
                <a:solidFill>
                  <a:schemeClr val="bg1"/>
                </a:solidFill>
              </a:rPr>
              <a:t>Impero Tedesco</a:t>
            </a:r>
          </a:p>
          <a:p>
            <a:pPr eaLnBrk="1" hangingPunct="1"/>
            <a:r>
              <a:rPr lang="it-IT" altLang="it-IT" dirty="0">
                <a:solidFill>
                  <a:schemeClr val="bg1"/>
                </a:solidFill>
              </a:rPr>
              <a:t>Impero Russo</a:t>
            </a: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C48A9C7-B950-476B-9FCD-42A8CA03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77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3B4BA40D-1EF9-4201-9912-E7FB5FAE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Europa </a:t>
            </a:r>
            <a:b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1914</a:t>
            </a:r>
          </a:p>
        </p:txBody>
      </p:sp>
      <p:pic>
        <p:nvPicPr>
          <p:cNvPr id="4" name="Immagine 3" descr="Immagine che contiene testo, mappa&#10;&#10;Descrizione generata con affidabilità molto elevata">
            <a:extLst>
              <a:ext uri="{FF2B5EF4-FFF2-40B4-BE49-F238E27FC236}">
                <a16:creationId xmlns:a16="http://schemas.microsoft.com/office/drawing/2014/main" id="{C5F886E6-FB55-45E9-878D-19088E82E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541" y="248605"/>
            <a:ext cx="6252124" cy="6252124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5FDB256-CDA4-4642-95DD-61F74D82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328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ile:Map Europe 1923-it.svg">
            <a:extLst>
              <a:ext uri="{FF2B5EF4-FFF2-40B4-BE49-F238E27FC236}">
                <a16:creationId xmlns:a16="http://schemas.microsoft.com/office/drawing/2014/main" id="{7C941FD2-6E25-4F09-9931-C57B62887B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53822" y="1204765"/>
            <a:ext cx="6553545" cy="445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3B4BA40D-1EF9-4201-9912-E7FB5FAE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Nascita di nuovi Stati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F6C10CD-3A27-4CF9-8627-5422A95D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973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876152E-305E-4528-8554-EF2D6F4C3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Europa 1918</a:t>
            </a:r>
            <a:endParaRPr lang="it-IT" altLang="it-IT" sz="3200" dirty="0"/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4DC3044-F405-47A5-A8F3-BD2DA6609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Nascita di sistemi totalitari</a:t>
            </a:r>
          </a:p>
          <a:p>
            <a:r>
              <a:rPr lang="it-IT" sz="2400" dirty="0">
                <a:solidFill>
                  <a:schemeClr val="bg1"/>
                </a:solidFill>
              </a:rPr>
              <a:t>Brutalizzazione della politica</a:t>
            </a:r>
          </a:p>
          <a:p>
            <a:r>
              <a:rPr lang="it-IT" sz="2400" dirty="0">
                <a:solidFill>
                  <a:schemeClr val="bg1"/>
                </a:solidFill>
              </a:rPr>
              <a:t>Violenza diffusa</a:t>
            </a:r>
          </a:p>
          <a:p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DEB120D-2A37-4597-86D2-CB3F3D55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009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D5F132A-B107-411B-8BB4-8F1928AB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XIX secolo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E1C4C-B7B6-4625-B29A-D3D85263C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Età di scienza</a:t>
            </a:r>
          </a:p>
          <a:p>
            <a:r>
              <a:rPr lang="it-IT" sz="2400" dirty="0">
                <a:solidFill>
                  <a:schemeClr val="bg1"/>
                </a:solidFill>
              </a:rPr>
              <a:t>Tecnica</a:t>
            </a:r>
          </a:p>
          <a:p>
            <a:r>
              <a:rPr lang="it-IT" sz="2400" dirty="0">
                <a:solidFill>
                  <a:schemeClr val="bg1"/>
                </a:solidFill>
              </a:rPr>
              <a:t>Progresso</a:t>
            </a:r>
          </a:p>
          <a:p>
            <a:r>
              <a:rPr lang="it-IT" sz="2400" dirty="0">
                <a:solidFill>
                  <a:schemeClr val="bg1"/>
                </a:solidFill>
              </a:rPr>
              <a:t>Pace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AB1968-B9AF-461C-A9E5-7979DF63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086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2CC0110-60F6-401A-B705-231438EB1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XIX secolo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7D387B-B4DD-4A3A-8CA1-7A8B8D27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fontScale="92500" lnSpcReduction="10000"/>
          </a:bodyPr>
          <a:lstStyle/>
          <a:p>
            <a:endParaRPr 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bg1"/>
                </a:solidFill>
              </a:rPr>
              <a:t>«Manchester </a:t>
            </a:r>
            <a:r>
              <a:rPr lang="it-IT" sz="2400" dirty="0" err="1">
                <a:solidFill>
                  <a:schemeClr val="bg1"/>
                </a:solidFill>
              </a:rPr>
              <a:t>Guardian</a:t>
            </a:r>
            <a:r>
              <a:rPr lang="it-IT" sz="2400" dirty="0">
                <a:solidFill>
                  <a:schemeClr val="bg1"/>
                </a:solidFill>
              </a:rPr>
              <a:t>»:</a:t>
            </a:r>
          </a:p>
          <a:p>
            <a:r>
              <a:rPr lang="it-IT" sz="2400" dirty="0">
                <a:solidFill>
                  <a:schemeClr val="bg1"/>
                </a:solidFill>
              </a:rPr>
              <a:t>Scienza</a:t>
            </a:r>
          </a:p>
          <a:p>
            <a:r>
              <a:rPr lang="it-IT" sz="2400" dirty="0">
                <a:solidFill>
                  <a:schemeClr val="bg1"/>
                </a:solidFill>
              </a:rPr>
              <a:t>Democrazia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bg1"/>
                </a:solidFill>
              </a:rPr>
              <a:t>«</a:t>
            </a:r>
            <a:r>
              <a:rPr lang="it-IT" sz="2400" dirty="0" err="1">
                <a:solidFill>
                  <a:schemeClr val="bg1"/>
                </a:solidFill>
              </a:rPr>
              <a:t>Frankfurter</a:t>
            </a:r>
            <a:r>
              <a:rPr lang="it-IT" sz="2400" dirty="0">
                <a:solidFill>
                  <a:schemeClr val="bg1"/>
                </a:solidFill>
              </a:rPr>
              <a:t> Zeitung»:</a:t>
            </a:r>
          </a:p>
          <a:p>
            <a:r>
              <a:rPr lang="it-IT" sz="2400" dirty="0">
                <a:solidFill>
                  <a:schemeClr val="bg1"/>
                </a:solidFill>
              </a:rPr>
              <a:t>«Il rumore cupo del treno che si inoltra nella galleria scavata nella roccia granitica di una montagna innevata, il fischio delle macchine a vapore, il canto del vento nei fili del telegrafo e lo strano suono emesso dal tram elettrico che avanza come appeso al suo cavo».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bg1"/>
                </a:solidFill>
              </a:rPr>
              <a:t>«La Stampa»</a:t>
            </a:r>
          </a:p>
          <a:p>
            <a:r>
              <a:rPr lang="it-IT" sz="2400" dirty="0">
                <a:solidFill>
                  <a:schemeClr val="bg1"/>
                </a:solidFill>
              </a:rPr>
              <a:t>«L’era meccanica»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D6C153-3913-4C05-9702-C370800F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788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7B08F60-AD70-41D5-BF54-6FE8995CA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000" dirty="0"/>
              <a:t>1900: Esposizione universale di Parigi</a:t>
            </a:r>
            <a:br>
              <a:rPr lang="it-IT" sz="3000" dirty="0"/>
            </a:br>
            <a:endParaRPr lang="it-IT" sz="3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D0CC9D-AD50-4E63-97F7-7DC42D897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>
                <a:solidFill>
                  <a:schemeClr val="bg1"/>
                </a:solidFill>
              </a:rPr>
              <a:t>«La macchina è divenuta la regina del mondo. Installato da padrone nella nostra officina, l’organismo di ferro e di acciaio scaccia e sostituisce, mercé un lento e continuo invadimento, i lavoratori di carne e di ossa, di cui fa i propri ausiliari... Io sono convinto che … il XX secolo vedrà rifulgere un po’ più di fraternità e un po’ meno di miserie di ogni ordine e che ben presto avremo varcato uno stadio importante nella lenta evoluzione del lavoro verso la felicità e dell’uomo verso l’umanità». (Alexandre Millerand, Discorso inaugurale 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D708D0-CF02-4F66-B62B-C49A59C88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557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06BFE71-D55A-486D-BD12-44A4DA409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/>
              <a:t>Mito della velocità</a:t>
            </a:r>
            <a:br>
              <a:rPr lang="it-IT" sz="3200"/>
            </a:br>
            <a:endParaRPr lang="it-IT" sz="32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59F91C-579E-4F32-BEE3-245D894F2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«Un’automobile ruggente, che sembra correre sulla mitraglia, è più bello della Vittoria di Samotracia» (Manifesto della letteratura futurista, 1909)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BC0EFB-C6FB-4498-A694-9ACA8B79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817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B7963A4-EA51-462F-99F7-AE73E3CBF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Mito della velocità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48231F-4B6A-4D77-80B9-BAD927E1E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200" dirty="0">
                <a:solidFill>
                  <a:schemeClr val="bg1"/>
                </a:solidFill>
              </a:rPr>
              <a:t>1900, inaugurazione della Metropolitana di Parigi</a:t>
            </a:r>
          </a:p>
          <a:p>
            <a:r>
              <a:rPr lang="it-IT" sz="2200" dirty="0">
                <a:solidFill>
                  <a:schemeClr val="bg1"/>
                </a:solidFill>
              </a:rPr>
              <a:t>1902, giro del mondo in 60 giorni</a:t>
            </a:r>
          </a:p>
          <a:p>
            <a:r>
              <a:rPr lang="it-IT" sz="2200" dirty="0">
                <a:solidFill>
                  <a:schemeClr val="bg1"/>
                </a:solidFill>
              </a:rPr>
              <a:t>1903, volo dei fratelli Wright</a:t>
            </a:r>
          </a:p>
          <a:p>
            <a:r>
              <a:rPr lang="it-IT" sz="2200" dirty="0">
                <a:solidFill>
                  <a:schemeClr val="bg1"/>
                </a:solidFill>
              </a:rPr>
              <a:t>Treni superano i 100 km/h</a:t>
            </a:r>
          </a:p>
          <a:p>
            <a:r>
              <a:rPr lang="it-IT" sz="2200" dirty="0">
                <a:solidFill>
                  <a:schemeClr val="bg1"/>
                </a:solidFill>
              </a:rPr>
              <a:t>1904 primo tracciato della Transiberiana, 8300 km da Mosca a Vladivostok. Essa rendeva possibile un collegamento che partiva da Lisbona e giungeva fino al Pacifico</a:t>
            </a:r>
          </a:p>
          <a:p>
            <a:r>
              <a:rPr lang="it-IT" sz="2200" dirty="0">
                <a:solidFill>
                  <a:schemeClr val="bg1"/>
                </a:solidFill>
              </a:rPr>
              <a:t>1906 I edizione della 24 ore di Le Mans (vince una Renault alla media di 100 km/h)</a:t>
            </a:r>
          </a:p>
          <a:p>
            <a:endParaRPr lang="it-IT" sz="22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97B4643-B2B0-45D1-A1BE-FC2E0197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739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1F88A7-E618-4C23-85FB-E0687C10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/>
              <a:t>Mito della velocità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091C4-39EB-42BE-98A0-426732543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1906 traforo del Sempione, 19.801 m: la galleria più lunga del mondo</a:t>
            </a:r>
          </a:p>
          <a:p>
            <a:r>
              <a:rPr lang="it-IT" sz="2400" dirty="0">
                <a:solidFill>
                  <a:schemeClr val="bg1"/>
                </a:solidFill>
              </a:rPr>
              <a:t>1906 traforo del Sempione, 19.801 m: la galleria più lunga del mondo</a:t>
            </a:r>
          </a:p>
          <a:p>
            <a:r>
              <a:rPr lang="it-IT" sz="2400" dirty="0">
                <a:solidFill>
                  <a:schemeClr val="bg1"/>
                </a:solidFill>
              </a:rPr>
              <a:t>1909 </a:t>
            </a:r>
            <a:r>
              <a:rPr lang="it-IT" sz="2400" dirty="0" err="1">
                <a:solidFill>
                  <a:schemeClr val="bg1"/>
                </a:solidFill>
              </a:rPr>
              <a:t>Bleriot</a:t>
            </a:r>
            <a:r>
              <a:rPr lang="it-IT" sz="2400" dirty="0">
                <a:solidFill>
                  <a:schemeClr val="bg1"/>
                </a:solidFill>
              </a:rPr>
              <a:t>, prima traversata aerea della Manica</a:t>
            </a:r>
          </a:p>
          <a:p>
            <a:r>
              <a:rPr lang="it-IT" sz="2400" dirty="0">
                <a:solidFill>
                  <a:schemeClr val="bg1"/>
                </a:solidFill>
              </a:rPr>
              <a:t>1912 viaggio del Titanic</a:t>
            </a:r>
          </a:p>
          <a:p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690FE27-4396-47C7-9C60-BE46265F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76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E98B1-4451-4E53-8830-2121089A1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Lezione 1</a:t>
            </a:r>
            <a:br>
              <a:rPr lang="it-IT" dirty="0"/>
            </a:br>
            <a:r>
              <a:rPr lang="it-IT" dirty="0"/>
              <a:t>Le premesse: da un secolo all’altro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C60887-9041-46D3-B309-4E5F57303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Grande guerra prima e dopo</a:t>
            </a:r>
          </a:p>
        </p:txBody>
      </p:sp>
    </p:spTree>
    <p:extLst>
      <p:ext uri="{BB962C8B-B14F-4D97-AF65-F5344CB8AC3E}">
        <p14:creationId xmlns:p14="http://schemas.microsoft.com/office/powerpoint/2010/main" val="3960778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3">
            <a:extLst>
              <a:ext uri="{FF2B5EF4-FFF2-40B4-BE49-F238E27FC236}">
                <a16:creationId xmlns:a16="http://schemas.microsoft.com/office/drawing/2014/main" id="{03ACAAFB-12C4-422A-B6F2-1A6ED33E7CEB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/>
          <a:stretch/>
        </p:blipFill>
        <p:spPr>
          <a:xfrm>
            <a:off x="5153822" y="975392"/>
            <a:ext cx="6553545" cy="491515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6AB8AF37-1D71-4EEC-A77E-77EB6041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Progresso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99D459B-CF7F-48AA-B3B3-8CA794C0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750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C790C82-E20F-4FB2-9EBC-BA286B539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/>
              <a:t>Ottimismo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122044-0878-461C-AEED-13C93BAAA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it-IT" dirty="0">
                <a:solidFill>
                  <a:schemeClr val="bg1"/>
                </a:solidFill>
              </a:rPr>
              <a:t>Aumento degli scambi e della cooperazione internazionale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Crescita della produzione industriale, nuove categorie di prodotti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Crescita della popolazione e espansione dei mercati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Seconda rivoluzione nei trasporti</a:t>
            </a:r>
          </a:p>
          <a:p>
            <a:endParaRPr lang="it-IT" sz="17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5DAB11-6B2F-4714-B259-01082DEA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485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65F864-7B68-42E9-A91F-BC66AE55D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Ottimismo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08D3C9-82B8-42C6-B6C3-29D0F2EF3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fontScale="92500"/>
          </a:bodyPr>
          <a:lstStyle/>
          <a:p>
            <a:pPr lvl="0"/>
            <a:r>
              <a:rPr lang="it-IT" dirty="0">
                <a:solidFill>
                  <a:schemeClr val="bg1"/>
                </a:solidFill>
              </a:rPr>
              <a:t>Navigazione a vapore (=&gt; aumento del commercio marittimo)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Estensione della rete ferroviaria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Interdipendenza delle nazioni = condizione del progresso mondiale</a:t>
            </a:r>
          </a:p>
          <a:p>
            <a:pPr lvl="0"/>
            <a:r>
              <a:rPr lang="it-IT" dirty="0">
                <a:solidFill>
                  <a:schemeClr val="bg1"/>
                </a:solidFill>
              </a:rPr>
              <a:t>Organizzazioni internazionali per rispondere ai nuovi bisogni di nuove tecnologie e burocrazie: posta e radiotelegrafo; organizzazione meteorologica internazionale; regolamentazione internazionale di commerci, pesi e misure; uniformità tecnica delle ferrovie</a:t>
            </a:r>
          </a:p>
          <a:p>
            <a:endParaRPr lang="it-IT" sz="17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5C6C23-B5B2-48CD-A9EA-6265AEA1B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74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C3E19E6-85A0-4509-A720-BB081C452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1914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383D75-4542-494C-9063-9062DB77A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245" y="727788"/>
            <a:ext cx="5439633" cy="5327572"/>
          </a:xfrm>
        </p:spPr>
        <p:txBody>
          <a:bodyPr anchor="ctr">
            <a:normAutofit fontScale="92500" lnSpcReduction="10000"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«[Evento] che ha segnato il crollo della civiltà occidentale dell’Ottocento. Era una civiltà che si gloriava dei progressi della scienza, del sapere e dell’istruzione e che credeva nei progressi della scienza, del sapere e dell’istruzione e che credeva nel progresso morale e materiale; … persuasa della centralità dell’Europa …; la sua economia si era diffusa in tutto il mondo così come i suoi soldati avevano conquistato e assoggettato la maggior parte dei continenti. La popolazione europea (se si considerano gli ampi flussi migratori dall’Europa e i discendenti degli emigrati di origine europea) era cresciuta fino a formare un terzo della razza umana e i maggiori stati del continente europeo costituivano il sistema della politica mondiale». (Eric J. </a:t>
            </a:r>
            <a:r>
              <a:rPr lang="it-IT" sz="2400" dirty="0" err="1">
                <a:solidFill>
                  <a:schemeClr val="bg1"/>
                </a:solidFill>
              </a:rPr>
              <a:t>Hobsbawm</a:t>
            </a:r>
            <a:r>
              <a:rPr lang="it-IT" sz="2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AF9EB8B-5DBC-4EDE-B2AF-27AF99E0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70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0E442549-290E-4B7E-892E-F2DB911DD20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7" y="-2"/>
            <a:ext cx="7537704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0809665-0C9D-4155-B2DA-DD22BAD0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88" y="2745736"/>
            <a:ext cx="3703320" cy="1366528"/>
          </a:xfrm>
          <a:solidFill>
            <a:schemeClr val="bg1">
              <a:alpha val="50000"/>
            </a:schemeClr>
          </a:solidFill>
          <a:ln w="25400" cap="sq" cmpd="sng">
            <a:solidFill>
              <a:schemeClr val="tx1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br>
              <a:rPr lang="it-IT" sz="1800" dirty="0"/>
            </a:br>
            <a:br>
              <a:rPr lang="it-IT" sz="1800" dirty="0"/>
            </a:br>
            <a:r>
              <a:rPr lang="it-IT" sz="3600" dirty="0"/>
              <a:t>Prima guerra totale della storia</a:t>
            </a:r>
            <a:br>
              <a:rPr lang="it-IT" sz="18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7F30B9-AB90-475E-93DC-D41969DA0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4377" y="740637"/>
            <a:ext cx="6049953" cy="2523854"/>
          </a:xfrm>
        </p:spPr>
        <p:txBody>
          <a:bodyPr anchor="b">
            <a:normAutofit fontScale="92500" lnSpcReduction="20000"/>
          </a:bodyPr>
          <a:lstStyle/>
          <a:p>
            <a:pPr lvl="0"/>
            <a:r>
              <a:rPr lang="it-IT" sz="3200" dirty="0">
                <a:solidFill>
                  <a:schemeClr val="bg1"/>
                </a:solidFill>
              </a:rPr>
              <a:t>«tutte le energie materiali di un paese furono predisposte ai fini bellici»</a:t>
            </a:r>
          </a:p>
          <a:p>
            <a:pPr lvl="0"/>
            <a:endParaRPr lang="it-IT" sz="3200" dirty="0">
              <a:solidFill>
                <a:schemeClr val="bg1"/>
              </a:solidFill>
            </a:endParaRPr>
          </a:p>
          <a:p>
            <a:r>
              <a:rPr lang="it-IT" sz="3200" dirty="0">
                <a:solidFill>
                  <a:schemeClr val="bg1"/>
                </a:solidFill>
              </a:rPr>
              <a:t>«per la prima volta fu coinvolta tutta la popolazione civile»</a:t>
            </a:r>
            <a:endParaRPr lang="en-US" sz="3200" dirty="0">
              <a:solidFill>
                <a:schemeClr val="bg1"/>
              </a:solidFill>
            </a:endParaRPr>
          </a:p>
          <a:p>
            <a:pPr lvl="0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6200988-E94C-4935-A100-28D7E2E9D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4377" y="3671317"/>
            <a:ext cx="6059423" cy="25056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sz="20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G. Procacci, </a:t>
            </a:r>
            <a:r>
              <a:rPr lang="it-IT" sz="2000" i="1" dirty="0">
                <a:solidFill>
                  <a:schemeClr val="bg1"/>
                </a:solidFill>
              </a:rPr>
              <a:t>Il fronte interno. Organizzazione del consenso e controllo sociale</a:t>
            </a:r>
            <a:r>
              <a:rPr lang="it-IT" sz="2000" dirty="0">
                <a:solidFill>
                  <a:schemeClr val="bg1"/>
                </a:solidFill>
              </a:rPr>
              <a:t>, in D. Menozzi, G. Procacci, S. </a:t>
            </a:r>
            <a:r>
              <a:rPr lang="it-IT" sz="2000" dirty="0" err="1">
                <a:solidFill>
                  <a:schemeClr val="bg1"/>
                </a:solidFill>
              </a:rPr>
              <a:t>Soldani</a:t>
            </a:r>
            <a:r>
              <a:rPr lang="it-IT" sz="2000" dirty="0">
                <a:solidFill>
                  <a:schemeClr val="bg1"/>
                </a:solidFill>
              </a:rPr>
              <a:t>, </a:t>
            </a:r>
            <a:r>
              <a:rPr lang="it-IT" sz="2000" i="1" dirty="0">
                <a:solidFill>
                  <a:schemeClr val="bg1"/>
                </a:solidFill>
              </a:rPr>
              <a:t>Un paese in guerra. La mobilitazione civile in Italia (1914-1918)</a:t>
            </a:r>
            <a:r>
              <a:rPr lang="it-IT" sz="2000" dirty="0">
                <a:solidFill>
                  <a:schemeClr val="bg1"/>
                </a:solidFill>
              </a:rPr>
              <a:t>, </a:t>
            </a:r>
            <a:r>
              <a:rPr lang="it-IT" sz="2000" dirty="0" err="1">
                <a:solidFill>
                  <a:schemeClr val="bg1"/>
                </a:solidFill>
              </a:rPr>
              <a:t>Unicopli</a:t>
            </a:r>
            <a:r>
              <a:rPr lang="it-IT" sz="2000" dirty="0">
                <a:solidFill>
                  <a:schemeClr val="bg1"/>
                </a:solidFill>
              </a:rPr>
              <a:t>, Milano 2010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876A972-C004-464A-9AEA-3ACAF4E1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20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42549-290E-4B7E-892E-F2DB911DD20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7" y="-2"/>
            <a:ext cx="7537704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879D72B-3864-4883-AFB4-F5180090F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88" y="2745736"/>
            <a:ext cx="3703320" cy="1366528"/>
          </a:xfrm>
          <a:solidFill>
            <a:schemeClr val="bg1">
              <a:alpha val="50000"/>
            </a:schemeClr>
          </a:solidFill>
          <a:ln w="25400" cap="sq" cmpd="sng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Società di massa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949792-6FFB-41B4-A850-B97847C144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4377" y="640080"/>
            <a:ext cx="6049953" cy="2523854"/>
          </a:xfrm>
        </p:spPr>
        <p:txBody>
          <a:bodyPr anchor="b">
            <a:normAutofit/>
          </a:bodyPr>
          <a:lstStyle/>
          <a:p>
            <a:r>
              <a:rPr lang="it-IT" altLang="it-IT" sz="2000">
                <a:solidFill>
                  <a:schemeClr val="bg1"/>
                </a:solidFill>
              </a:rPr>
              <a:t>quella società nella quale la maggioranza della popolazione partecipa attivamente alla produzione, alla distribuzione e al consumo dei beni, nonché alla vita politica e culturale attraverso l’uso dei mezzi di comunicazione.</a:t>
            </a:r>
            <a:br>
              <a:rPr lang="it-IT" altLang="it-IT" sz="2000">
                <a:solidFill>
                  <a:schemeClr val="bg1"/>
                </a:solidFill>
              </a:rPr>
            </a:br>
            <a:endParaRPr lang="it-IT" sz="2000">
              <a:solidFill>
                <a:schemeClr val="bg1"/>
              </a:solidFill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2B903D-1BAD-46C4-968E-9E082B940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4377" y="3671317"/>
            <a:ext cx="6059423" cy="2505646"/>
          </a:xfrm>
        </p:spPr>
        <p:txBody>
          <a:bodyPr>
            <a:normAutofit/>
          </a:bodyPr>
          <a:lstStyle/>
          <a:p>
            <a:r>
              <a:rPr lang="it-IT" altLang="it-IT" sz="1900">
                <a:solidFill>
                  <a:schemeClr val="bg1"/>
                </a:solidFill>
              </a:rPr>
              <a:t>due furono le principali condizioni che portarono alla nascita della società di massa: la presenza dell’apparato industriale e il fenomeno connesso dell’urbanizzazione</a:t>
            </a:r>
          </a:p>
          <a:p>
            <a:pPr marL="0" indent="0">
              <a:buNone/>
            </a:pPr>
            <a:endParaRPr lang="it-IT" sz="19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sz="19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altLang="it-IT" sz="1900">
                <a:solidFill>
                  <a:schemeClr val="bg1"/>
                </a:solidFill>
              </a:rPr>
              <a:t>www.farcampus.unito.it/elementi_comunicazione/corso.aspx?mod=2&amp;uni=2</a:t>
            </a:r>
            <a:endParaRPr lang="it-IT" sz="1900">
              <a:solidFill>
                <a:schemeClr val="bg1"/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0F17A8-DC88-4C58-8BA0-A4E35C2C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67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F5B3DD1-B621-4766-949F-628E23A7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Società di massa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9C90D7-D6B1-4CA7-B8F7-DF7496FDE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Nuove forme di partecipazione alla vita collettiva</a:t>
            </a:r>
          </a:p>
          <a:p>
            <a:r>
              <a:rPr lang="it-IT" sz="2400" dirty="0">
                <a:solidFill>
                  <a:schemeClr val="bg1"/>
                </a:solidFill>
              </a:rPr>
              <a:t>Incredibile fucina di nuove esperienze</a:t>
            </a:r>
          </a:p>
          <a:p>
            <a:r>
              <a:rPr lang="it-IT" sz="2400" dirty="0">
                <a:solidFill>
                  <a:schemeClr val="bg1"/>
                </a:solidFill>
              </a:rPr>
              <a:t>Secolo delle masse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endParaRPr 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bg1"/>
                </a:solidFill>
              </a:rPr>
              <a:t>G. Procacci, </a:t>
            </a:r>
            <a:r>
              <a:rPr lang="it-IT" sz="2400" i="1" dirty="0">
                <a:solidFill>
                  <a:schemeClr val="bg1"/>
                </a:solidFill>
              </a:rPr>
              <a:t>Il fronte interno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A80CD5-7558-42C7-AA61-3DADB696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12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E442549-290E-4B7E-892E-F2DB911DD20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7" y="-2"/>
            <a:ext cx="7537704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545953FF-324F-4D29-80E4-262EBA757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488" y="2745736"/>
            <a:ext cx="3703320" cy="1366528"/>
          </a:xfrm>
          <a:solidFill>
            <a:schemeClr val="bg1">
              <a:alpha val="50000"/>
            </a:schemeClr>
          </a:solidFill>
          <a:ln w="25400" cap="sq" cmpd="sng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Guerra di massa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7FC6733-026C-4477-92A1-11279C0E7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4377" y="640080"/>
            <a:ext cx="6049953" cy="2523854"/>
          </a:xfrm>
        </p:spPr>
        <p:txBody>
          <a:bodyPr anchor="b">
            <a:normAutofit/>
          </a:bodyPr>
          <a:lstStyle/>
          <a:p>
            <a:pPr>
              <a:buNone/>
            </a:pPr>
            <a:r>
              <a:rPr lang="it-IT" altLang="it-IT" dirty="0">
                <a:solidFill>
                  <a:schemeClr val="bg1"/>
                </a:solidFill>
              </a:rPr>
              <a:t>	Prima guerra di massa della storia:</a:t>
            </a:r>
          </a:p>
          <a:p>
            <a:pPr>
              <a:buNone/>
            </a:pPr>
            <a:r>
              <a:rPr lang="it-IT" altLang="it-IT" dirty="0">
                <a:solidFill>
                  <a:schemeClr val="bg1"/>
                </a:solidFill>
              </a:rPr>
              <a:t>	mobilitazione di 65 mln. di</a:t>
            </a:r>
          </a:p>
          <a:p>
            <a:pPr>
              <a:buNone/>
            </a:pPr>
            <a:r>
              <a:rPr lang="it-IT" altLang="it-IT" dirty="0">
                <a:solidFill>
                  <a:schemeClr val="bg1"/>
                </a:solidFill>
              </a:rPr>
              <a:t>	uomini</a:t>
            </a:r>
          </a:p>
          <a:p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FC06052-5F07-4F00-A5D3-43404CF05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4377" y="3671317"/>
            <a:ext cx="6059423" cy="250564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it-IT" altLang="it-IT" dirty="0">
                <a:solidFill>
                  <a:schemeClr val="bg1"/>
                </a:solidFill>
              </a:rPr>
              <a:t>	Prima guerra della modernità e primo traumatico impatto con la modernità</a:t>
            </a:r>
          </a:p>
          <a:p>
            <a:pPr>
              <a:spcBef>
                <a:spcPct val="0"/>
              </a:spcBef>
              <a:buNone/>
            </a:pPr>
            <a:r>
              <a:rPr lang="it-IT" altLang="it-IT" dirty="0">
                <a:solidFill>
                  <a:schemeClr val="bg1"/>
                </a:solidFill>
              </a:rPr>
              <a:t>	per milioni di uomini  </a:t>
            </a:r>
          </a:p>
          <a:p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6878454-1030-45B1-B553-A7F14214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8E741AC-DD7A-4397-A605-1AE373358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Grande guerra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3B6BD5-69ED-4E7F-A00A-983E5FBB8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altLang="it-IT" dirty="0">
                <a:solidFill>
                  <a:schemeClr val="bg1"/>
                </a:solidFill>
              </a:rPr>
              <a:t>Guerra di massa → morte di massa: 9-10 mln. morti</a:t>
            </a:r>
          </a:p>
          <a:p>
            <a:r>
              <a:rPr lang="it-IT" altLang="it-IT" dirty="0">
                <a:solidFill>
                  <a:schemeClr val="bg1"/>
                </a:solidFill>
              </a:rPr>
              <a:t>Promiscuità vita/morte</a:t>
            </a:r>
          </a:p>
          <a:p>
            <a:r>
              <a:rPr lang="it-IT" altLang="it-IT" dirty="0">
                <a:solidFill>
                  <a:schemeClr val="bg1"/>
                </a:solidFill>
              </a:rPr>
              <a:t>Più di 30 mln. di feriti tra i quali 8 mln. di invalidi, mutilati, ciechi</a:t>
            </a:r>
          </a:p>
          <a:p>
            <a:pPr>
              <a:buNone/>
            </a:pP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E022D9-F056-4E87-80A1-F0CEC9FF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52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0438F60-0EAA-4DC0-AEDF-757E63A1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it-IT" sz="3200" dirty="0"/>
              <a:t>Grande guerra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6F9719-6E11-4159-A06B-BD28828D7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Impatto sulla memoria</a:t>
            </a:r>
          </a:p>
          <a:p>
            <a:r>
              <a:rPr lang="it-IT" dirty="0">
                <a:solidFill>
                  <a:schemeClr val="bg1"/>
                </a:solidFill>
              </a:rPr>
              <a:t>Elaborazione di una memoria di massa</a:t>
            </a:r>
          </a:p>
          <a:p>
            <a:r>
              <a:rPr lang="it-IT" dirty="0">
                <a:solidFill>
                  <a:schemeClr val="bg1"/>
                </a:solidFill>
              </a:rPr>
              <a:t>Memoria pubblica/memoria privata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23C6A4A-10D8-48C2-8399-2CF2823A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D86D-3667-4B9F-A302-D83728472B5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32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876</Words>
  <Application>Microsoft Office PowerPoint</Application>
  <PresentationFormat>Widescreen</PresentationFormat>
  <Paragraphs>115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di Office</vt:lpstr>
      <vt:lpstr>La Grande guerra prima  e  dopo</vt:lpstr>
      <vt:lpstr>Lezione 1 Le premesse: da un secolo all’altro </vt:lpstr>
      <vt:lpstr>1914 </vt:lpstr>
      <vt:lpstr>  Prima guerra totale della storia  </vt:lpstr>
      <vt:lpstr>Società di massa</vt:lpstr>
      <vt:lpstr>Società di massa</vt:lpstr>
      <vt:lpstr>Guerra di massa</vt:lpstr>
      <vt:lpstr>Grande guerra</vt:lpstr>
      <vt:lpstr>Grande guerra</vt:lpstr>
      <vt:lpstr>Crollo di grandi Imperi</vt:lpstr>
      <vt:lpstr>Europa  1914</vt:lpstr>
      <vt:lpstr>Nascita di nuovi Stati</vt:lpstr>
      <vt:lpstr>Europa 1918</vt:lpstr>
      <vt:lpstr>XIX secolo</vt:lpstr>
      <vt:lpstr>XIX secolo</vt:lpstr>
      <vt:lpstr>1900: Esposizione universale di Parigi </vt:lpstr>
      <vt:lpstr>Mito della velocità </vt:lpstr>
      <vt:lpstr>Mito della velocità</vt:lpstr>
      <vt:lpstr>Mito della velocità</vt:lpstr>
      <vt:lpstr>Progresso</vt:lpstr>
      <vt:lpstr>Ottimismo</vt:lpstr>
      <vt:lpstr>Ottimismo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 Todero</dc:creator>
  <cp:lastModifiedBy>PUPO</cp:lastModifiedBy>
  <cp:revision>17</cp:revision>
  <dcterms:created xsi:type="dcterms:W3CDTF">2017-12-28T09:11:35Z</dcterms:created>
  <dcterms:modified xsi:type="dcterms:W3CDTF">2018-03-17T13:31:51Z</dcterms:modified>
</cp:coreProperties>
</file>