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39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A682-9956-4A57-82A7-3907A98E1CD2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ACD-B9A6-4BD7-B25E-0917BD8087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7319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A682-9956-4A57-82A7-3907A98E1CD2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ACD-B9A6-4BD7-B25E-0917BD8087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84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A682-9956-4A57-82A7-3907A98E1CD2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ACD-B9A6-4BD7-B25E-0917BD8087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263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A682-9956-4A57-82A7-3907A98E1CD2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ACD-B9A6-4BD7-B25E-0917BD8087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11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A682-9956-4A57-82A7-3907A98E1CD2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ACD-B9A6-4BD7-B25E-0917BD8087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80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A682-9956-4A57-82A7-3907A98E1CD2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ACD-B9A6-4BD7-B25E-0917BD8087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09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A682-9956-4A57-82A7-3907A98E1CD2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ACD-B9A6-4BD7-B25E-0917BD8087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241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A682-9956-4A57-82A7-3907A98E1CD2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ACD-B9A6-4BD7-B25E-0917BD8087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20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A682-9956-4A57-82A7-3907A98E1CD2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ACD-B9A6-4BD7-B25E-0917BD8087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77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A682-9956-4A57-82A7-3907A98E1CD2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ACD-B9A6-4BD7-B25E-0917BD8087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9844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A682-9956-4A57-82A7-3907A98E1CD2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ACD-B9A6-4BD7-B25E-0917BD8087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223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1A682-9956-4A57-82A7-3907A98E1CD2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A6ACD-B9A6-4BD7-B25E-0917BD8087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426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08" y="1628800"/>
            <a:ext cx="8816480" cy="300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451792" y="51571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Fan, J.,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McCandliss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B. D., Sommer, T.,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Raz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A., &amp; Posner, M. I. (2002). 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Testing the Efficiency and Independence of Attentional Networks.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Journal of Cognitive Neuroscience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(3), 340–347.</a:t>
            </a:r>
            <a:endParaRPr lang="en-US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73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344816" cy="6027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205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73044"/>
            <a:ext cx="4968552" cy="6705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0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Dal </a:t>
            </a:r>
            <a:r>
              <a:rPr lang="en-US" dirty="0" err="1" smtClean="0"/>
              <a:t>momento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analisi</a:t>
            </a:r>
            <a:r>
              <a:rPr lang="en-US" dirty="0" smtClean="0"/>
              <a:t> </a:t>
            </a:r>
            <a:r>
              <a:rPr lang="en-US" dirty="0" err="1" smtClean="0"/>
              <a:t>preliminare</a:t>
            </a:r>
            <a:r>
              <a:rPr lang="en-US" dirty="0" smtClean="0"/>
              <a:t> non ha </a:t>
            </a:r>
            <a:r>
              <a:rPr lang="en-US" dirty="0" err="1" smtClean="0"/>
              <a:t>mostrato</a:t>
            </a:r>
            <a:r>
              <a:rPr lang="en-US" dirty="0" smtClean="0"/>
              <a:t> </a:t>
            </a:r>
            <a:r>
              <a:rPr lang="en-US" dirty="0" err="1" smtClean="0"/>
              <a:t>differenze</a:t>
            </a:r>
            <a:r>
              <a:rPr lang="en-US" dirty="0" smtClean="0"/>
              <a:t> </a:t>
            </a:r>
            <a:r>
              <a:rPr lang="en-US" dirty="0" err="1" smtClean="0"/>
              <a:t>significative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condizioni</a:t>
            </a:r>
            <a:r>
              <a:rPr lang="en-US" dirty="0" smtClean="0"/>
              <a:t> in cui </a:t>
            </a:r>
            <a:r>
              <a:rPr lang="en-US" dirty="0" err="1" smtClean="0"/>
              <a:t>il</a:t>
            </a:r>
            <a:r>
              <a:rPr lang="en-US" dirty="0" smtClean="0"/>
              <a:t> target </a:t>
            </a:r>
            <a:r>
              <a:rPr lang="en-US" dirty="0" err="1" smtClean="0"/>
              <a:t>punta</a:t>
            </a:r>
            <a:r>
              <a:rPr lang="en-US" dirty="0" smtClean="0"/>
              <a:t> a </a:t>
            </a:r>
            <a:r>
              <a:rPr lang="en-US" dirty="0" err="1" smtClean="0"/>
              <a:t>destra</a:t>
            </a:r>
            <a:r>
              <a:rPr lang="en-US" dirty="0" smtClean="0"/>
              <a:t> e </a:t>
            </a:r>
            <a:r>
              <a:rPr lang="en-US" dirty="0" err="1" smtClean="0"/>
              <a:t>condizioni</a:t>
            </a:r>
            <a:r>
              <a:rPr lang="en-US" dirty="0" smtClean="0"/>
              <a:t> in cui </a:t>
            </a:r>
            <a:r>
              <a:rPr lang="en-US" dirty="0" err="1" smtClean="0"/>
              <a:t>il</a:t>
            </a:r>
            <a:r>
              <a:rPr lang="en-US" dirty="0" smtClean="0"/>
              <a:t> target </a:t>
            </a:r>
            <a:r>
              <a:rPr lang="en-US" dirty="0" err="1" smtClean="0"/>
              <a:t>punta</a:t>
            </a:r>
            <a:r>
              <a:rPr lang="en-US" dirty="0" smtClean="0"/>
              <a:t> a </a:t>
            </a:r>
            <a:r>
              <a:rPr lang="en-US" dirty="0" err="1" smtClean="0"/>
              <a:t>sinistra</a:t>
            </a:r>
            <a:r>
              <a:rPr lang="en-US" dirty="0" smtClean="0"/>
              <a:t>, non </a:t>
            </a:r>
            <a:r>
              <a:rPr lang="en-US" dirty="0" err="1" smtClean="0"/>
              <a:t>si</a:t>
            </a:r>
            <a:r>
              <a:rPr lang="en-US" dirty="0" smtClean="0"/>
              <a:t> è tenuto </a:t>
            </a:r>
            <a:r>
              <a:rPr lang="en-US" dirty="0" err="1" smtClean="0"/>
              <a:t>conto</a:t>
            </a:r>
            <a:r>
              <a:rPr lang="en-US" dirty="0" smtClean="0"/>
              <a:t> di </a:t>
            </a:r>
            <a:r>
              <a:rPr lang="en-US" dirty="0" err="1" smtClean="0"/>
              <a:t>questa</a:t>
            </a:r>
            <a:r>
              <a:rPr lang="en-US" dirty="0" smtClean="0"/>
              <a:t> </a:t>
            </a:r>
            <a:r>
              <a:rPr lang="en-US" dirty="0" err="1" smtClean="0"/>
              <a:t>variabile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033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it-IT" dirty="0" smtClean="0"/>
              <a:t>Per determinare l’efficienza delle tre reti sono state calcolate le seguenti sottrazioni:</a:t>
            </a:r>
          </a:p>
          <a:p>
            <a:endParaRPr lang="it-IT" dirty="0" smtClean="0"/>
          </a:p>
          <a:p>
            <a:r>
              <a:rPr lang="it-IT" dirty="0" err="1" smtClean="0"/>
              <a:t>Alerting</a:t>
            </a:r>
            <a:r>
              <a:rPr lang="it-IT" dirty="0" smtClean="0"/>
              <a:t> – </a:t>
            </a:r>
            <a:r>
              <a:rPr lang="en-US" dirty="0" smtClean="0"/>
              <a:t>media RT no-cue </a:t>
            </a:r>
            <a:r>
              <a:rPr lang="en-US" dirty="0" err="1" smtClean="0"/>
              <a:t>meno</a:t>
            </a:r>
            <a:r>
              <a:rPr lang="en-US" dirty="0" smtClean="0"/>
              <a:t> media RT double-cue;</a:t>
            </a:r>
          </a:p>
          <a:p>
            <a:r>
              <a:rPr lang="en-US" dirty="0" smtClean="0"/>
              <a:t>Orienting - media RT center-cue </a:t>
            </a:r>
            <a:r>
              <a:rPr lang="en-US" dirty="0" err="1" smtClean="0"/>
              <a:t>meno</a:t>
            </a:r>
            <a:r>
              <a:rPr lang="en-US" dirty="0" smtClean="0"/>
              <a:t> media RT spatial-cue;</a:t>
            </a:r>
          </a:p>
          <a:p>
            <a:r>
              <a:rPr lang="en-US" dirty="0" smtClean="0"/>
              <a:t>Conflict - media RT incongruent-flanker </a:t>
            </a:r>
            <a:r>
              <a:rPr lang="en-US" dirty="0" err="1" smtClean="0"/>
              <a:t>meno</a:t>
            </a:r>
            <a:r>
              <a:rPr lang="en-US" dirty="0" smtClean="0"/>
              <a:t> media RT congruent-flanker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537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Alerting</a:t>
            </a:r>
            <a:r>
              <a:rPr lang="it-IT" dirty="0" smtClean="0"/>
              <a:t>			47 </a:t>
            </a:r>
            <a:r>
              <a:rPr lang="it-IT" u="sng" dirty="0" smtClean="0"/>
              <a:t>+</a:t>
            </a:r>
            <a:r>
              <a:rPr lang="it-IT" dirty="0" smtClean="0"/>
              <a:t> 18 ms.</a:t>
            </a:r>
          </a:p>
          <a:p>
            <a:endParaRPr lang="it-IT" dirty="0"/>
          </a:p>
          <a:p>
            <a:r>
              <a:rPr lang="it-IT" dirty="0" err="1" smtClean="0"/>
              <a:t>Orienting</a:t>
            </a:r>
            <a:r>
              <a:rPr lang="it-IT" dirty="0" smtClean="0"/>
              <a:t>		51 </a:t>
            </a:r>
            <a:r>
              <a:rPr lang="it-IT" u="sng" dirty="0" smtClean="0"/>
              <a:t>+</a:t>
            </a:r>
            <a:r>
              <a:rPr lang="it-IT" dirty="0" smtClean="0"/>
              <a:t> 21 ms.</a:t>
            </a:r>
          </a:p>
          <a:p>
            <a:endParaRPr lang="it-IT" dirty="0"/>
          </a:p>
          <a:p>
            <a:r>
              <a:rPr lang="it-IT" dirty="0" err="1" smtClean="0"/>
              <a:t>Conflict</a:t>
            </a:r>
            <a:r>
              <a:rPr lang="it-IT" dirty="0" smtClean="0"/>
              <a:t>			84 </a:t>
            </a:r>
            <a:r>
              <a:rPr lang="it-IT" u="sng" dirty="0" smtClean="0"/>
              <a:t>+</a:t>
            </a:r>
            <a:r>
              <a:rPr lang="it-IT" dirty="0" smtClean="0"/>
              <a:t> 25 ms.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dirty="0" smtClean="0"/>
              <a:t>(executive control)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638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correlazionali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it-IT" dirty="0" smtClean="0"/>
              <a:t>Due obiettivi:</a:t>
            </a:r>
          </a:p>
          <a:p>
            <a:pPr>
              <a:spcBef>
                <a:spcPts val="0"/>
              </a:spcBef>
            </a:pPr>
            <a:endParaRPr lang="it-IT" dirty="0"/>
          </a:p>
          <a:p>
            <a:pPr>
              <a:spcBef>
                <a:spcPts val="0"/>
              </a:spcBef>
            </a:pPr>
            <a:r>
              <a:rPr lang="it-IT" dirty="0" smtClean="0"/>
              <a:t>determinare se ciascuna sessione di test fornisce, per ciascun partecipante, una stima «</a:t>
            </a:r>
            <a:r>
              <a:rPr lang="it-IT" dirty="0" err="1" smtClean="0"/>
              <a:t>reliable</a:t>
            </a:r>
            <a:r>
              <a:rPr lang="it-IT" dirty="0" smtClean="0"/>
              <a:t>» dell’efficienza delle tre reti:</a:t>
            </a:r>
            <a:endParaRPr lang="it-IT" dirty="0"/>
          </a:p>
          <a:p>
            <a:r>
              <a:rPr lang="en-US" dirty="0" err="1" smtClean="0"/>
              <a:t>stabilire</a:t>
            </a:r>
            <a:r>
              <a:rPr lang="en-US" dirty="0" smtClean="0"/>
              <a:t> se </a:t>
            </a:r>
            <a:r>
              <a:rPr lang="en-US" dirty="0" err="1" smtClean="0"/>
              <a:t>l’efficienza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partecipanti</a:t>
            </a:r>
            <a:r>
              <a:rPr lang="en-US" dirty="0" smtClean="0"/>
              <a:t> </a:t>
            </a:r>
            <a:r>
              <a:rPr lang="en-US" dirty="0" err="1" smtClean="0"/>
              <a:t>all’interno</a:t>
            </a:r>
            <a:r>
              <a:rPr lang="en-US" dirty="0" smtClean="0"/>
              <a:t> di </a:t>
            </a:r>
            <a:r>
              <a:rPr lang="en-US" dirty="0" err="1" smtClean="0"/>
              <a:t>ciascuna</a:t>
            </a:r>
            <a:r>
              <a:rPr lang="en-US" dirty="0" smtClean="0"/>
              <a:t> rete è </a:t>
            </a:r>
            <a:r>
              <a:rPr lang="en-US" dirty="0" err="1" smtClean="0"/>
              <a:t>correlata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5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59" y="332656"/>
            <a:ext cx="8813288" cy="5793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22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Gli indice di correlazione tra le due sessioni per una componente particolare fornisce una stima della «reliability»</a:t>
            </a:r>
            <a:r>
              <a:rPr lang="en-US" dirty="0" smtClean="0"/>
              <a:t> per I </a:t>
            </a:r>
            <a:r>
              <a:rPr lang="en-US" dirty="0" err="1" smtClean="0"/>
              <a:t>singoli</a:t>
            </a:r>
            <a:r>
              <a:rPr lang="en-US" dirty="0" smtClean="0"/>
              <a:t> </a:t>
            </a:r>
            <a:r>
              <a:rPr lang="en-US" dirty="0" err="1" smtClean="0"/>
              <a:t>partecipanti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stime</a:t>
            </a:r>
            <a:r>
              <a:rPr lang="en-US" dirty="0" smtClean="0"/>
              <a:t> per </a:t>
            </a:r>
            <a:r>
              <a:rPr lang="en-US" dirty="0" err="1" smtClean="0"/>
              <a:t>ciascuna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tre</a:t>
            </a:r>
            <a:r>
              <a:rPr lang="en-US" dirty="0" smtClean="0"/>
              <a:t> </a:t>
            </a:r>
            <a:r>
              <a:rPr lang="en-US" dirty="0" err="1" smtClean="0"/>
              <a:t>reti</a:t>
            </a:r>
            <a:r>
              <a:rPr lang="en-US" dirty="0" smtClean="0"/>
              <a:t> e per “overall RT” </a:t>
            </a:r>
            <a:r>
              <a:rPr lang="en-US" dirty="0" err="1" smtClean="0"/>
              <a:t>mostrano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it-IT" dirty="0" smtClean="0"/>
              <a:t>«</a:t>
            </a:r>
            <a:r>
              <a:rPr lang="en-US" dirty="0" smtClean="0"/>
              <a:t>reliability</a:t>
            </a:r>
            <a:r>
              <a:rPr lang="it-IT" dirty="0" smtClean="0"/>
              <a:t>»</a:t>
            </a:r>
            <a:r>
              <a:rPr lang="en-US" dirty="0" smtClean="0"/>
              <a:t> test-retest </a:t>
            </a:r>
            <a:r>
              <a:rPr lang="en-US" dirty="0" err="1" smtClean="0"/>
              <a:t>significativa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5755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correlazione tra le tre componenti permette di determinare l’indipendenza delle reti</a:t>
            </a:r>
          </a:p>
          <a:p>
            <a:endParaRPr lang="it-IT" smtClean="0"/>
          </a:p>
          <a:p>
            <a:r>
              <a:rPr lang="it-IT" smtClean="0"/>
              <a:t>Nessun </a:t>
            </a:r>
            <a:r>
              <a:rPr lang="it-IT" dirty="0" smtClean="0"/>
              <a:t>indice significativo benché ci sia una correlazione tra «</a:t>
            </a:r>
            <a:r>
              <a:rPr lang="it-IT" dirty="0" err="1" smtClean="0"/>
              <a:t>overall</a:t>
            </a:r>
            <a:r>
              <a:rPr lang="it-IT" dirty="0" smtClean="0"/>
              <a:t> RT» e </a:t>
            </a:r>
            <a:r>
              <a:rPr lang="it-IT" dirty="0" err="1" smtClean="0"/>
              <a:t>conflict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3888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Viene condotta una ANOVA 4 (condizioni </a:t>
            </a:r>
            <a:r>
              <a:rPr lang="it-IT" dirty="0" err="1" smtClean="0"/>
              <a:t>cue</a:t>
            </a:r>
            <a:r>
              <a:rPr lang="it-IT" dirty="0" smtClean="0"/>
              <a:t>: no, center, double, </a:t>
            </a:r>
            <a:r>
              <a:rPr lang="it-IT" dirty="0" err="1" smtClean="0"/>
              <a:t>spatial</a:t>
            </a:r>
            <a:r>
              <a:rPr lang="it-IT" dirty="0" smtClean="0"/>
              <a:t> </a:t>
            </a:r>
            <a:r>
              <a:rPr lang="it-IT" dirty="0" err="1" smtClean="0"/>
              <a:t>cue</a:t>
            </a:r>
            <a:r>
              <a:rPr lang="it-IT" dirty="0" smtClean="0"/>
              <a:t>) x 3 (condizioni </a:t>
            </a:r>
            <a:r>
              <a:rPr lang="it-IT" dirty="0" err="1" smtClean="0"/>
              <a:t>flanker</a:t>
            </a:r>
            <a:r>
              <a:rPr lang="it-IT" dirty="0" smtClean="0"/>
              <a:t> (neutro, congruente, incongruente) sia sui tempi di reazione sia sulle percentuali di errore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43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Posner </a:t>
            </a:r>
            <a:r>
              <a:rPr lang="en-US" dirty="0"/>
              <a:t>and Petersen (1990)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proposto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le </a:t>
            </a:r>
            <a:r>
              <a:rPr lang="en-US" dirty="0" err="1" smtClean="0"/>
              <a:t>fonti</a:t>
            </a:r>
            <a:r>
              <a:rPr lang="en-US" dirty="0" smtClean="0"/>
              <a:t> </a:t>
            </a:r>
            <a:r>
              <a:rPr lang="en-US" dirty="0" err="1" smtClean="0"/>
              <a:t>dell’attenzione</a:t>
            </a:r>
            <a:r>
              <a:rPr lang="en-US" dirty="0" smtClean="0"/>
              <a:t> </a:t>
            </a:r>
            <a:r>
              <a:rPr lang="en-US" dirty="0" err="1" smtClean="0"/>
              <a:t>formino</a:t>
            </a:r>
            <a:r>
              <a:rPr lang="en-US" dirty="0" smtClean="0"/>
              <a:t> un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specifico</a:t>
            </a:r>
            <a:r>
              <a:rPr lang="en-US" dirty="0" smtClean="0"/>
              <a:t> di </a:t>
            </a:r>
            <a:r>
              <a:rPr lang="en-US" dirty="0" err="1" smtClean="0"/>
              <a:t>aree</a:t>
            </a:r>
            <a:r>
              <a:rPr lang="en-US" dirty="0" smtClean="0"/>
              <a:t> </a:t>
            </a:r>
            <a:r>
              <a:rPr lang="en-US" dirty="0" err="1" smtClean="0"/>
              <a:t>anatomiche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puo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ulteriormente</a:t>
            </a:r>
            <a:r>
              <a:rPr lang="en-US" dirty="0" smtClean="0"/>
              <a:t> </a:t>
            </a:r>
            <a:r>
              <a:rPr lang="en-US" dirty="0" err="1" smtClean="0"/>
              <a:t>suddiviso</a:t>
            </a:r>
            <a:r>
              <a:rPr lang="en-US" dirty="0" smtClean="0"/>
              <a:t> in </a:t>
            </a:r>
            <a:r>
              <a:rPr lang="en-US" dirty="0" err="1" smtClean="0"/>
              <a:t>tre</a:t>
            </a:r>
            <a:r>
              <a:rPr lang="en-US" dirty="0" smtClean="0"/>
              <a:t> </a:t>
            </a:r>
            <a:r>
              <a:rPr lang="en-US" dirty="0" err="1" smtClean="0"/>
              <a:t>reti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Queste</a:t>
            </a:r>
            <a:r>
              <a:rPr lang="en-US" dirty="0" smtClean="0"/>
              <a:t> </a:t>
            </a:r>
            <a:r>
              <a:rPr lang="en-US" dirty="0" err="1" smtClean="0"/>
              <a:t>reti</a:t>
            </a:r>
            <a:r>
              <a:rPr lang="en-US" dirty="0" smtClean="0"/>
              <a:t> </a:t>
            </a:r>
            <a:r>
              <a:rPr lang="en-US" dirty="0" err="1" smtClean="0"/>
              <a:t>implementerebbero</a:t>
            </a:r>
            <a:r>
              <a:rPr lang="en-US" dirty="0" smtClean="0"/>
              <a:t> le </a:t>
            </a:r>
            <a:r>
              <a:rPr lang="en-US" dirty="0" err="1" smtClean="0"/>
              <a:t>funzioni</a:t>
            </a:r>
            <a:r>
              <a:rPr lang="en-US" dirty="0" smtClean="0"/>
              <a:t> di alerting, orienting </a:t>
            </a:r>
            <a:r>
              <a:rPr lang="en-US" dirty="0" err="1" smtClean="0"/>
              <a:t>ed</a:t>
            </a:r>
            <a:r>
              <a:rPr lang="en-US" dirty="0" smtClean="0"/>
              <a:t> executive control.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288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ANOVA su RT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Condizione </a:t>
            </a:r>
            <a:r>
              <a:rPr lang="it-IT" dirty="0" err="1" smtClean="0"/>
              <a:t>Cue</a:t>
            </a:r>
            <a:r>
              <a:rPr lang="it-IT" dirty="0" smtClean="0"/>
              <a:t>	</a:t>
            </a:r>
            <a:r>
              <a:rPr lang="it-IT" dirty="0"/>
              <a:t>	</a:t>
            </a:r>
            <a:r>
              <a:rPr lang="it-IT" dirty="0" smtClean="0"/>
              <a:t>F</a:t>
            </a:r>
            <a:r>
              <a:rPr lang="it-IT" baseline="-25000" dirty="0" smtClean="0"/>
              <a:t>3,</a:t>
            </a:r>
            <a:r>
              <a:rPr lang="it-IT" sz="1200" baseline="-25000" dirty="0" smtClean="0"/>
              <a:t> </a:t>
            </a:r>
            <a:r>
              <a:rPr lang="it-IT" baseline="-25000" dirty="0" smtClean="0"/>
              <a:t>117  </a:t>
            </a:r>
            <a:r>
              <a:rPr lang="it-IT" dirty="0" smtClean="0"/>
              <a:t>= 291.99 	p&lt;.001</a:t>
            </a:r>
          </a:p>
          <a:p>
            <a:r>
              <a:rPr lang="it-IT" dirty="0" smtClean="0"/>
              <a:t>Condizione </a:t>
            </a:r>
            <a:r>
              <a:rPr lang="it-IT" dirty="0" err="1" smtClean="0"/>
              <a:t>Flanker</a:t>
            </a:r>
            <a:r>
              <a:rPr lang="it-IT" dirty="0" smtClean="0"/>
              <a:t>	F</a:t>
            </a:r>
            <a:r>
              <a:rPr lang="it-IT" baseline="-25000" dirty="0" smtClean="0"/>
              <a:t>2,</a:t>
            </a:r>
            <a:r>
              <a:rPr lang="it-IT" sz="1200" baseline="-25000" dirty="0" smtClean="0"/>
              <a:t> </a:t>
            </a:r>
            <a:r>
              <a:rPr lang="it-IT" baseline="-25000" dirty="0" smtClean="0"/>
              <a:t>78    </a:t>
            </a:r>
            <a:r>
              <a:rPr lang="it-IT" dirty="0" smtClean="0"/>
              <a:t>= 438.86	p&lt;.001</a:t>
            </a:r>
          </a:p>
          <a:p>
            <a:r>
              <a:rPr lang="it-IT" dirty="0" err="1" smtClean="0"/>
              <a:t>Cue</a:t>
            </a:r>
            <a:r>
              <a:rPr lang="it-IT" dirty="0" smtClean="0"/>
              <a:t> x </a:t>
            </a:r>
            <a:r>
              <a:rPr lang="it-IT" dirty="0" err="1" smtClean="0"/>
              <a:t>Flanker</a:t>
            </a:r>
            <a:r>
              <a:rPr lang="it-IT" dirty="0" smtClean="0"/>
              <a:t>		F</a:t>
            </a:r>
            <a:r>
              <a:rPr lang="it-IT" baseline="-25000" dirty="0" smtClean="0"/>
              <a:t>6,</a:t>
            </a:r>
            <a:r>
              <a:rPr lang="it-IT" sz="1200" baseline="-25000" dirty="0" smtClean="0"/>
              <a:t> </a:t>
            </a:r>
            <a:r>
              <a:rPr lang="it-IT" baseline="-25000" dirty="0" smtClean="0"/>
              <a:t>234  </a:t>
            </a:r>
            <a:r>
              <a:rPr lang="it-IT" dirty="0" smtClean="0"/>
              <a:t>= 17.43	p&lt;.001</a:t>
            </a:r>
          </a:p>
          <a:p>
            <a:endParaRPr lang="it-IT" dirty="0"/>
          </a:p>
          <a:p>
            <a:r>
              <a:rPr lang="en-US" dirty="0" smtClean="0"/>
              <a:t>In </a:t>
            </a: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condizioni</a:t>
            </a:r>
            <a:r>
              <a:rPr lang="en-US" dirty="0" smtClean="0"/>
              <a:t> cue, la </a:t>
            </a:r>
            <a:r>
              <a:rPr lang="en-US" dirty="0" err="1" smtClean="0"/>
              <a:t>presenza</a:t>
            </a:r>
            <a:r>
              <a:rPr lang="en-US" dirty="0" smtClean="0"/>
              <a:t> di flanker </a:t>
            </a:r>
            <a:r>
              <a:rPr lang="en-US" dirty="0" err="1" smtClean="0"/>
              <a:t>incongruenti</a:t>
            </a:r>
            <a:r>
              <a:rPr lang="en-US" dirty="0" smtClean="0"/>
              <a:t> </a:t>
            </a:r>
            <a:r>
              <a:rPr lang="en-US" dirty="0" err="1" smtClean="0"/>
              <a:t>aumenta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RT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effetto</a:t>
            </a:r>
            <a:r>
              <a:rPr lang="en-US" dirty="0" smtClean="0"/>
              <a:t> </a:t>
            </a:r>
            <a:r>
              <a:rPr lang="en-US" dirty="0" err="1" smtClean="0"/>
              <a:t>aumenta</a:t>
            </a:r>
            <a:r>
              <a:rPr lang="en-US" dirty="0" smtClean="0"/>
              <a:t> con </a:t>
            </a:r>
            <a:r>
              <a:rPr lang="en-US" dirty="0" err="1" smtClean="0"/>
              <a:t>gli</a:t>
            </a:r>
            <a:r>
              <a:rPr lang="en-US" dirty="0" smtClean="0"/>
              <a:t> alerting </a:t>
            </a:r>
            <a:r>
              <a:rPr lang="en-US" dirty="0"/>
              <a:t>cues (center </a:t>
            </a:r>
            <a:r>
              <a:rPr lang="en-US" dirty="0" smtClean="0"/>
              <a:t>o </a:t>
            </a:r>
            <a:r>
              <a:rPr lang="en-US" dirty="0"/>
              <a:t>double </a:t>
            </a:r>
            <a:r>
              <a:rPr lang="en-US" dirty="0" smtClean="0"/>
              <a:t>cue) </a:t>
            </a:r>
            <a:r>
              <a:rPr lang="en-US" dirty="0" err="1" smtClean="0"/>
              <a:t>che</a:t>
            </a:r>
            <a:r>
              <a:rPr lang="en-US" dirty="0" smtClean="0"/>
              <a:t> non </a:t>
            </a:r>
            <a:r>
              <a:rPr lang="en-US" dirty="0" err="1" smtClean="0"/>
              <a:t>veicolano</a:t>
            </a:r>
            <a:r>
              <a:rPr lang="en-US" dirty="0" smtClean="0"/>
              <a:t> </a:t>
            </a:r>
            <a:r>
              <a:rPr lang="en-US" dirty="0" err="1" smtClean="0"/>
              <a:t>informazioni</a:t>
            </a:r>
            <a:r>
              <a:rPr lang="en-US" dirty="0" smtClean="0"/>
              <a:t> </a:t>
            </a:r>
            <a:r>
              <a:rPr lang="en-US" dirty="0" err="1" smtClean="0"/>
              <a:t>spaziali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5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ANOVA su % errore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525963"/>
          </a:xfrm>
        </p:spPr>
        <p:txBody>
          <a:bodyPr>
            <a:normAutofit/>
          </a:bodyPr>
          <a:lstStyle/>
          <a:p>
            <a:r>
              <a:rPr lang="it-IT" dirty="0"/>
              <a:t>Condizione </a:t>
            </a:r>
            <a:r>
              <a:rPr lang="it-IT" dirty="0" err="1"/>
              <a:t>Flanker</a:t>
            </a:r>
            <a:r>
              <a:rPr lang="it-IT" dirty="0"/>
              <a:t>	</a:t>
            </a:r>
            <a:r>
              <a:rPr lang="it-IT" dirty="0" smtClean="0"/>
              <a:t>	F</a:t>
            </a:r>
            <a:r>
              <a:rPr lang="it-IT" baseline="-25000" dirty="0" smtClean="0"/>
              <a:t>2</a:t>
            </a:r>
            <a:r>
              <a:rPr lang="it-IT" baseline="-25000" dirty="0"/>
              <a:t>,</a:t>
            </a:r>
            <a:r>
              <a:rPr lang="it-IT" sz="1200" baseline="-25000" dirty="0"/>
              <a:t> </a:t>
            </a:r>
            <a:r>
              <a:rPr lang="it-IT" baseline="-25000" dirty="0"/>
              <a:t>78    </a:t>
            </a:r>
            <a:r>
              <a:rPr lang="it-IT" dirty="0"/>
              <a:t>= </a:t>
            </a:r>
            <a:r>
              <a:rPr lang="it-IT" dirty="0" smtClean="0"/>
              <a:t>42.62</a:t>
            </a:r>
            <a:r>
              <a:rPr lang="it-IT" dirty="0"/>
              <a:t>	p&lt;.001</a:t>
            </a:r>
          </a:p>
          <a:p>
            <a:pPr>
              <a:spcBef>
                <a:spcPts val="2400"/>
              </a:spcBef>
            </a:pPr>
            <a:r>
              <a:rPr lang="it-IT" dirty="0" smtClean="0"/>
              <a:t>Confronti pianificati</a:t>
            </a:r>
          </a:p>
          <a:p>
            <a:r>
              <a:rPr lang="it-IT" sz="2400" dirty="0" err="1" smtClean="0"/>
              <a:t>Incongruent</a:t>
            </a:r>
            <a:r>
              <a:rPr lang="it-IT" sz="2400" dirty="0" smtClean="0"/>
              <a:t> vs (</a:t>
            </a:r>
            <a:r>
              <a:rPr lang="it-IT" sz="2400" dirty="0" err="1" smtClean="0"/>
              <a:t>congruent+neutral</a:t>
            </a:r>
            <a:r>
              <a:rPr lang="it-IT" sz="2400" dirty="0" smtClean="0"/>
              <a:t>)	F</a:t>
            </a:r>
            <a:r>
              <a:rPr lang="it-IT" sz="2400" baseline="-25000" dirty="0" smtClean="0"/>
              <a:t>1, 39    </a:t>
            </a:r>
            <a:r>
              <a:rPr lang="it-IT" sz="2400" dirty="0"/>
              <a:t>= </a:t>
            </a:r>
            <a:r>
              <a:rPr lang="it-IT" sz="2400" dirty="0" smtClean="0"/>
              <a:t>46.90	p</a:t>
            </a:r>
            <a:r>
              <a:rPr lang="it-IT" sz="2400" dirty="0"/>
              <a:t>&lt;.001</a:t>
            </a:r>
          </a:p>
          <a:p>
            <a:r>
              <a:rPr lang="it-IT" sz="2400" dirty="0" err="1" smtClean="0"/>
              <a:t>congruent</a:t>
            </a:r>
            <a:r>
              <a:rPr lang="it-IT" sz="2400" dirty="0" smtClean="0"/>
              <a:t> vs </a:t>
            </a:r>
            <a:r>
              <a:rPr lang="it-IT" sz="2400" dirty="0" err="1" smtClean="0"/>
              <a:t>neutral</a:t>
            </a:r>
            <a:r>
              <a:rPr lang="it-IT" sz="2400" dirty="0" smtClean="0"/>
              <a:t>		</a:t>
            </a:r>
            <a:r>
              <a:rPr lang="it-IT" sz="2400" dirty="0"/>
              <a:t>	</a:t>
            </a:r>
            <a:r>
              <a:rPr lang="it-IT" sz="2400" dirty="0" smtClean="0"/>
              <a:t>F</a:t>
            </a:r>
            <a:r>
              <a:rPr lang="it-IT" sz="2400" baseline="-25000" dirty="0" smtClean="0"/>
              <a:t>1, 39    </a:t>
            </a:r>
            <a:r>
              <a:rPr lang="it-IT" sz="2400" dirty="0"/>
              <a:t>= </a:t>
            </a:r>
            <a:r>
              <a:rPr lang="it-IT" sz="2400" dirty="0" smtClean="0"/>
              <a:t>  7.49	p&lt;.01</a:t>
            </a:r>
          </a:p>
          <a:p>
            <a:endParaRPr lang="it-IT" sz="2400" dirty="0"/>
          </a:p>
          <a:p>
            <a:r>
              <a:rPr lang="en-US" sz="2400" dirty="0"/>
              <a:t>In </a:t>
            </a:r>
            <a:r>
              <a:rPr lang="en-US" sz="2400" dirty="0" err="1" smtClean="0"/>
              <a:t>generale</a:t>
            </a:r>
            <a:r>
              <a:rPr lang="en-US" sz="2400" dirty="0" smtClean="0"/>
              <a:t>, </a:t>
            </a:r>
            <a:r>
              <a:rPr lang="en-US" sz="2400" dirty="0" err="1" smtClean="0"/>
              <a:t>risultati</a:t>
            </a:r>
            <a:r>
              <a:rPr lang="en-US" sz="2400" dirty="0" smtClean="0"/>
              <a:t> </a:t>
            </a:r>
            <a:r>
              <a:rPr lang="en-US" sz="2400" dirty="0" err="1" smtClean="0"/>
              <a:t>coerenti</a:t>
            </a:r>
            <a:r>
              <a:rPr lang="en-US" sz="2400" dirty="0" smtClean="0"/>
              <a:t> con </a:t>
            </a:r>
            <a:r>
              <a:rPr lang="en-US" sz="2400" dirty="0" err="1" smtClean="0"/>
              <a:t>quelli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RT </a:t>
            </a:r>
            <a:r>
              <a:rPr lang="en-US" sz="2400" dirty="0" err="1" smtClean="0"/>
              <a:t>nel</a:t>
            </a:r>
            <a:r>
              <a:rPr lang="en-US" sz="2400" dirty="0" smtClean="0"/>
              <a:t> </a:t>
            </a:r>
            <a:r>
              <a:rPr lang="en-US" sz="2400" dirty="0" err="1" smtClean="0"/>
              <a:t>mostrare</a:t>
            </a:r>
            <a:r>
              <a:rPr lang="en-US" sz="2400" dirty="0" smtClean="0"/>
              <a:t> </a:t>
            </a:r>
            <a:r>
              <a:rPr lang="en-US" sz="2400" dirty="0" err="1" smtClean="0"/>
              <a:t>che</a:t>
            </a:r>
            <a:r>
              <a:rPr lang="en-US" sz="2400" dirty="0" smtClean="0"/>
              <a:t> flanker </a:t>
            </a:r>
            <a:r>
              <a:rPr lang="en-US" sz="2400" dirty="0" err="1" smtClean="0"/>
              <a:t>incongruenti</a:t>
            </a:r>
            <a:r>
              <a:rPr lang="en-US" sz="2400" dirty="0" smtClean="0"/>
              <a:t> </a:t>
            </a:r>
            <a:r>
              <a:rPr lang="en-US" sz="2400" dirty="0" err="1" smtClean="0"/>
              <a:t>interferiscono</a:t>
            </a:r>
            <a:r>
              <a:rPr lang="en-US" sz="2400" dirty="0" smtClean="0"/>
              <a:t> con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processamento</a:t>
            </a:r>
            <a:r>
              <a:rPr lang="en-US" sz="2400" dirty="0" smtClean="0"/>
              <a:t> del target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00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Reliability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Mentre</a:t>
            </a:r>
            <a:r>
              <a:rPr lang="en-US" dirty="0" smtClean="0"/>
              <a:t>  </a:t>
            </a:r>
            <a:r>
              <a:rPr lang="en-US" dirty="0" err="1" smtClean="0"/>
              <a:t>gli</a:t>
            </a:r>
            <a:r>
              <a:rPr lang="en-US" dirty="0" smtClean="0"/>
              <a:t> RT </a:t>
            </a:r>
            <a:r>
              <a:rPr lang="en-US" dirty="0" err="1" smtClean="0"/>
              <a:t>sono</a:t>
            </a:r>
            <a:r>
              <a:rPr lang="en-US" dirty="0" smtClean="0"/>
              <a:t> molto </a:t>
            </a:r>
            <a:r>
              <a:rPr lang="en-US" dirty="0" err="1" smtClean="0"/>
              <a:t>correlati</a:t>
            </a:r>
            <a:r>
              <a:rPr lang="en-US" dirty="0" smtClean="0"/>
              <a:t> </a:t>
            </a:r>
            <a:r>
              <a:rPr lang="en-US" dirty="0" err="1" smtClean="0"/>
              <a:t>attraverso</a:t>
            </a:r>
            <a:r>
              <a:rPr lang="en-US" dirty="0" smtClean="0"/>
              <a:t> le due </a:t>
            </a:r>
            <a:r>
              <a:rPr lang="en-US" dirty="0" err="1" smtClean="0"/>
              <a:t>sessioni</a:t>
            </a:r>
            <a:r>
              <a:rPr lang="en-US" dirty="0" smtClean="0"/>
              <a:t> </a:t>
            </a:r>
            <a:r>
              <a:rPr lang="en-US" dirty="0"/>
              <a:t>(.87),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indici</a:t>
            </a:r>
            <a:r>
              <a:rPr lang="en-US" dirty="0" smtClean="0"/>
              <a:t> </a:t>
            </a:r>
            <a:r>
              <a:rPr lang="en-US" dirty="0" err="1" smtClean="0"/>
              <a:t>derivati</a:t>
            </a:r>
            <a:r>
              <a:rPr lang="en-US" dirty="0" smtClean="0"/>
              <a:t> </a:t>
            </a:r>
            <a:r>
              <a:rPr lang="en-US" dirty="0" err="1" smtClean="0"/>
              <a:t>dalle</a:t>
            </a:r>
            <a:r>
              <a:rPr lang="en-US" dirty="0" smtClean="0"/>
              <a:t> </a:t>
            </a:r>
            <a:r>
              <a:rPr lang="en-US" dirty="0" err="1" smtClean="0"/>
              <a:t>sottrazioni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meno</a:t>
            </a:r>
            <a:r>
              <a:rPr lang="en-US" dirty="0" smtClean="0"/>
              <a:t> </a:t>
            </a:r>
            <a:r>
              <a:rPr lang="en-US" dirty="0"/>
              <a:t>reliable. </a:t>
            </a:r>
            <a:r>
              <a:rPr lang="en-US" dirty="0" smtClean="0"/>
              <a:t>La rete di </a:t>
            </a:r>
            <a:r>
              <a:rPr lang="en-US" dirty="0"/>
              <a:t>alerting </a:t>
            </a:r>
            <a:r>
              <a:rPr lang="en-US" dirty="0" err="1" smtClean="0"/>
              <a:t>sembra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la </a:t>
            </a:r>
            <a:r>
              <a:rPr lang="en-US" dirty="0" err="1" smtClean="0"/>
              <a:t>meno</a:t>
            </a:r>
            <a:r>
              <a:rPr lang="en-US" dirty="0" smtClean="0"/>
              <a:t> reliable con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correlazione</a:t>
            </a:r>
            <a:r>
              <a:rPr lang="en-US" dirty="0" smtClean="0"/>
              <a:t> test–retest di </a:t>
            </a:r>
            <a:r>
              <a:rPr lang="en-US" dirty="0"/>
              <a:t>(.52), </a:t>
            </a:r>
            <a:r>
              <a:rPr lang="en-US" dirty="0" smtClean="0"/>
              <a:t>entre la rete </a:t>
            </a:r>
            <a:r>
              <a:rPr lang="en-US" dirty="0" err="1" smtClean="0"/>
              <a:t>dell’executive</a:t>
            </a:r>
            <a:r>
              <a:rPr lang="en-US" dirty="0" smtClean="0"/>
              <a:t> </a:t>
            </a:r>
            <a:r>
              <a:rPr lang="en-US" dirty="0"/>
              <a:t>control </a:t>
            </a:r>
            <a:r>
              <a:rPr lang="en-US" dirty="0" smtClean="0"/>
              <a:t>è la </a:t>
            </a:r>
            <a:r>
              <a:rPr lang="en-US" dirty="0" err="1" smtClean="0"/>
              <a:t>più</a:t>
            </a:r>
            <a:r>
              <a:rPr lang="en-US" dirty="0" smtClean="0"/>
              <a:t> reliable </a:t>
            </a:r>
            <a:r>
              <a:rPr lang="en-US" dirty="0"/>
              <a:t>(.77) </a:t>
            </a:r>
            <a:r>
              <a:rPr lang="en-US" dirty="0" smtClean="0"/>
              <a:t>e la rete di orienting è intermedia (.</a:t>
            </a:r>
            <a:r>
              <a:rPr lang="en-US" dirty="0"/>
              <a:t>61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7710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Indipendenza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analisi correlazionali sembrano sostenere il costrutto dell’indipendenza delle tre reti.</a:t>
            </a:r>
          </a:p>
          <a:p>
            <a:r>
              <a:rPr lang="it-IT" dirty="0" smtClean="0"/>
              <a:t>La presenza di un’interazione significativa nell’ANOVA va contro l’indipendenza.</a:t>
            </a:r>
          </a:p>
          <a:p>
            <a:r>
              <a:rPr lang="en-US" dirty="0" err="1" smtClean="0"/>
              <a:t>Quando</a:t>
            </a:r>
            <a:r>
              <a:rPr lang="en-US" dirty="0" smtClean="0"/>
              <a:t> un cue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informazioni</a:t>
            </a:r>
            <a:r>
              <a:rPr lang="en-US" dirty="0" smtClean="0"/>
              <a:t> </a:t>
            </a:r>
            <a:r>
              <a:rPr lang="en-US" dirty="0" err="1" smtClean="0"/>
              <a:t>spaziali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presentato</a:t>
            </a:r>
            <a:r>
              <a:rPr lang="en-US" dirty="0" smtClean="0"/>
              <a:t>, la </a:t>
            </a:r>
            <a:r>
              <a:rPr lang="en-US" dirty="0" err="1" smtClean="0"/>
              <a:t>quantità</a:t>
            </a:r>
            <a:r>
              <a:rPr lang="en-US" dirty="0" smtClean="0"/>
              <a:t> di </a:t>
            </a:r>
            <a:r>
              <a:rPr lang="en-US" dirty="0" err="1" smtClean="0"/>
              <a:t>interferenza</a:t>
            </a:r>
            <a:r>
              <a:rPr lang="en-US" dirty="0" smtClean="0"/>
              <a:t> </a:t>
            </a:r>
            <a:r>
              <a:rPr lang="en-US" dirty="0" err="1" smtClean="0"/>
              <a:t>dovuta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flanker </a:t>
            </a:r>
            <a:r>
              <a:rPr lang="en-US" dirty="0" err="1" smtClean="0"/>
              <a:t>aumenta</a:t>
            </a:r>
            <a:r>
              <a:rPr lang="en-US" dirty="0" smtClean="0"/>
              <a:t> </a:t>
            </a:r>
            <a:r>
              <a:rPr lang="en-US" dirty="0" err="1" smtClean="0"/>
              <a:t>rispetto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condizioni</a:t>
            </a:r>
            <a:r>
              <a:rPr lang="en-US" dirty="0" smtClean="0"/>
              <a:t> no-cue </a:t>
            </a:r>
            <a:r>
              <a:rPr lang="en-US" dirty="0"/>
              <a:t>and </a:t>
            </a:r>
            <a:r>
              <a:rPr lang="en-US" dirty="0" smtClean="0"/>
              <a:t>spatial-cue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10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L’utilizzo</a:t>
            </a:r>
            <a:r>
              <a:rPr lang="en-US" dirty="0" smtClean="0"/>
              <a:t> di spatial </a:t>
            </a:r>
            <a:r>
              <a:rPr lang="en-US" dirty="0"/>
              <a:t>cues,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permettono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participanti</a:t>
            </a:r>
            <a:r>
              <a:rPr lang="en-US" dirty="0" smtClean="0"/>
              <a:t> di </a:t>
            </a:r>
            <a:r>
              <a:rPr lang="en-US" dirty="0" err="1" smtClean="0"/>
              <a:t>dirigere</a:t>
            </a:r>
            <a:r>
              <a:rPr lang="en-US" dirty="0" smtClean="0"/>
              <a:t> in </a:t>
            </a:r>
            <a:r>
              <a:rPr lang="en-US" dirty="0" err="1" smtClean="0"/>
              <a:t>anticipo</a:t>
            </a:r>
            <a:r>
              <a:rPr lang="en-US" dirty="0" smtClean="0"/>
              <a:t> </a:t>
            </a:r>
            <a:r>
              <a:rPr lang="en-US" dirty="0" err="1" smtClean="0"/>
              <a:t>l’attenzione</a:t>
            </a:r>
            <a:r>
              <a:rPr lang="en-US" dirty="0" smtClean="0"/>
              <a:t> verso </a:t>
            </a:r>
            <a:r>
              <a:rPr lang="en-US" dirty="0" err="1" smtClean="0"/>
              <a:t>il</a:t>
            </a:r>
            <a:r>
              <a:rPr lang="en-US" dirty="0" smtClean="0"/>
              <a:t> target, </a:t>
            </a:r>
            <a:r>
              <a:rPr lang="en-US" dirty="0" err="1" smtClean="0"/>
              <a:t>potrebbe</a:t>
            </a:r>
            <a:r>
              <a:rPr lang="en-US" dirty="0" smtClean="0"/>
              <a:t> </a:t>
            </a:r>
            <a:r>
              <a:rPr lang="en-US" dirty="0" err="1" smtClean="0"/>
              <a:t>giustificare</a:t>
            </a:r>
            <a:r>
              <a:rPr lang="en-US" dirty="0" smtClean="0"/>
              <a:t> la </a:t>
            </a:r>
            <a:r>
              <a:rPr lang="en-US" dirty="0" err="1" smtClean="0"/>
              <a:t>riduzione</a:t>
            </a:r>
            <a:r>
              <a:rPr lang="en-US" dirty="0" smtClean="0"/>
              <a:t> </a:t>
            </a:r>
            <a:r>
              <a:rPr lang="en-US" dirty="0" err="1" smtClean="0"/>
              <a:t>dell’influenza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flanker</a:t>
            </a:r>
          </a:p>
          <a:p>
            <a:endParaRPr lang="it-IT" dirty="0" smtClean="0"/>
          </a:p>
          <a:p>
            <a:r>
              <a:rPr lang="it-IT" dirty="0" smtClean="0"/>
              <a:t>Più sorprendente la riduzione nelle condizioni no </a:t>
            </a:r>
            <a:r>
              <a:rPr lang="it-IT" dirty="0" err="1" smtClean="0"/>
              <a:t>cue</a:t>
            </a:r>
            <a:r>
              <a:rPr lang="it-IT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445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E’ sensato aspettarsi che la condizione no </a:t>
            </a:r>
            <a:r>
              <a:rPr lang="it-IT" dirty="0" err="1" smtClean="0"/>
              <a:t>cue</a:t>
            </a:r>
            <a:r>
              <a:rPr lang="it-IT" dirty="0" smtClean="0"/>
              <a:t> si comporti come quella double </a:t>
            </a:r>
            <a:r>
              <a:rPr lang="it-IT" dirty="0" err="1" smtClean="0"/>
              <a:t>cue</a:t>
            </a:r>
            <a:endParaRPr lang="it-IT" dirty="0" smtClean="0"/>
          </a:p>
          <a:p>
            <a:r>
              <a:rPr lang="it-IT" dirty="0" smtClean="0"/>
              <a:t>Una possibile spiegazione: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condizione</a:t>
            </a:r>
            <a:r>
              <a:rPr lang="en-US" dirty="0" smtClean="0"/>
              <a:t> no-cue è </a:t>
            </a:r>
            <a:r>
              <a:rPr lang="en-US" dirty="0" err="1" smtClean="0"/>
              <a:t>caratterizzata</a:t>
            </a:r>
            <a:r>
              <a:rPr lang="en-US" dirty="0" smtClean="0"/>
              <a:t> da </a:t>
            </a:r>
            <a:r>
              <a:rPr lang="en-US" dirty="0" err="1" smtClean="0"/>
              <a:t>una</a:t>
            </a:r>
            <a:r>
              <a:rPr lang="en-US" dirty="0" smtClean="0"/>
              <a:t> alertness </a:t>
            </a:r>
            <a:r>
              <a:rPr lang="en-US" dirty="0" err="1" smtClean="0"/>
              <a:t>relativamente</a:t>
            </a:r>
            <a:r>
              <a:rPr lang="en-US" dirty="0" smtClean="0"/>
              <a:t> </a:t>
            </a:r>
            <a:r>
              <a:rPr lang="en-US" dirty="0" err="1" smtClean="0"/>
              <a:t>bassa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ha come </a:t>
            </a:r>
            <a:r>
              <a:rPr lang="en-US" dirty="0" err="1" smtClean="0"/>
              <a:t>risultato</a:t>
            </a:r>
            <a:r>
              <a:rPr lang="en-US" dirty="0" smtClean="0"/>
              <a:t> RT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lunghi</a:t>
            </a:r>
            <a:r>
              <a:rPr lang="en-US" dirty="0" smtClean="0"/>
              <a:t> e un </a:t>
            </a:r>
            <a:r>
              <a:rPr lang="en-US" dirty="0" err="1" smtClean="0"/>
              <a:t>tasso</a:t>
            </a:r>
            <a:r>
              <a:rPr lang="en-US" dirty="0" smtClean="0"/>
              <a:t> di </a:t>
            </a:r>
            <a:r>
              <a:rPr lang="en-US" dirty="0" err="1" smtClean="0"/>
              <a:t>errore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basso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1319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E’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rallentamento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risposta</a:t>
            </a:r>
            <a:r>
              <a:rPr lang="en-US" dirty="0" smtClean="0"/>
              <a:t> </a:t>
            </a:r>
            <a:r>
              <a:rPr lang="en-US" dirty="0" err="1" smtClean="0"/>
              <a:t>dovuto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bassa</a:t>
            </a:r>
            <a:r>
              <a:rPr lang="en-US" dirty="0" smtClean="0"/>
              <a:t> alertness </a:t>
            </a:r>
            <a:r>
              <a:rPr lang="en-US" dirty="0" err="1" smtClean="0"/>
              <a:t>possa</a:t>
            </a:r>
            <a:r>
              <a:rPr lang="en-US" dirty="0" smtClean="0"/>
              <a:t> </a:t>
            </a:r>
            <a:r>
              <a:rPr lang="en-US" dirty="0" err="1" smtClean="0"/>
              <a:t>fornire</a:t>
            </a:r>
            <a:r>
              <a:rPr lang="en-US" dirty="0" smtClean="0"/>
              <a:t> del tempo </a:t>
            </a:r>
            <a:r>
              <a:rPr lang="en-US" dirty="0" err="1" smtClean="0"/>
              <a:t>addizionale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processi</a:t>
            </a:r>
            <a:r>
              <a:rPr lang="en-US" dirty="0" smtClean="0"/>
              <a:t> </a:t>
            </a:r>
            <a:r>
              <a:rPr lang="en-US" dirty="0" err="1" smtClean="0"/>
              <a:t>esecutivi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condizione</a:t>
            </a:r>
            <a:r>
              <a:rPr lang="en-US" dirty="0" smtClean="0"/>
              <a:t> di </a:t>
            </a:r>
            <a:r>
              <a:rPr lang="en-US" dirty="0" err="1" smtClean="0"/>
              <a:t>conflitto</a:t>
            </a:r>
            <a:r>
              <a:rPr lang="en-US" dirty="0" smtClean="0"/>
              <a:t> </a:t>
            </a:r>
            <a:r>
              <a:rPr lang="en-US" dirty="0" err="1" smtClean="0"/>
              <a:t>facendo</a:t>
            </a:r>
            <a:r>
              <a:rPr lang="en-US" dirty="0" smtClean="0"/>
              <a:t> </a:t>
            </a:r>
            <a:r>
              <a:rPr lang="en-US" dirty="0" err="1" smtClean="0"/>
              <a:t>sì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le </a:t>
            </a:r>
            <a:r>
              <a:rPr lang="en-US" dirty="0" err="1" smtClean="0"/>
              <a:t>differenze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condizioni</a:t>
            </a:r>
            <a:r>
              <a:rPr lang="en-US" dirty="0" smtClean="0"/>
              <a:t> </a:t>
            </a:r>
            <a:r>
              <a:rPr lang="en-US" dirty="0" err="1" smtClean="0"/>
              <a:t>congruenti</a:t>
            </a:r>
            <a:r>
              <a:rPr lang="en-US" dirty="0" smtClean="0"/>
              <a:t> e </a:t>
            </a:r>
            <a:r>
              <a:rPr lang="en-US" dirty="0" err="1" smtClean="0"/>
              <a:t>incongruenti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riducano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1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3500" dirty="0" smtClean="0"/>
              <a:t>L’</a:t>
            </a:r>
            <a:r>
              <a:rPr lang="it-IT" sz="3500" dirty="0" err="1" smtClean="0"/>
              <a:t>alerting</a:t>
            </a:r>
            <a:r>
              <a:rPr lang="it-IT" sz="3500" dirty="0" smtClean="0"/>
              <a:t> viene definito come il raggiungere e mantenere uno stato di allerta</a:t>
            </a:r>
          </a:p>
          <a:p>
            <a:endParaRPr lang="it-IT" sz="3500" dirty="0" smtClean="0"/>
          </a:p>
          <a:p>
            <a:r>
              <a:rPr lang="it-IT" sz="3500" dirty="0" smtClean="0"/>
              <a:t>L’</a:t>
            </a:r>
            <a:r>
              <a:rPr lang="it-IT" sz="3500" dirty="0" err="1" smtClean="0"/>
              <a:t>orienting</a:t>
            </a:r>
            <a:r>
              <a:rPr lang="it-IT" sz="3500" dirty="0" smtClean="0"/>
              <a:t> è la selezione dell’informazione proveniente dall’input sensoriale</a:t>
            </a:r>
          </a:p>
          <a:p>
            <a:endParaRPr lang="it-IT" sz="3500" dirty="0" smtClean="0"/>
          </a:p>
          <a:p>
            <a:r>
              <a:rPr lang="it-IT" sz="3500" dirty="0" smtClean="0"/>
              <a:t>Il controllo esecutivo come la risoluzione del conflitto tra diverse risposte</a:t>
            </a:r>
            <a:endParaRPr lang="it-IT" sz="3500" dirty="0"/>
          </a:p>
        </p:txBody>
      </p:sp>
    </p:spTree>
    <p:extLst>
      <p:ext uri="{BB962C8B-B14F-4D97-AF65-F5344CB8AC3E}">
        <p14:creationId xmlns:p14="http://schemas.microsoft.com/office/powerpoint/2010/main" val="401303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Il </a:t>
            </a:r>
            <a:r>
              <a:rPr lang="en-US" dirty="0" err="1" smtClean="0"/>
              <a:t>sistema</a:t>
            </a:r>
            <a:r>
              <a:rPr lang="en-US" dirty="0" smtClean="0"/>
              <a:t> di alerting </a:t>
            </a:r>
            <a:r>
              <a:rPr lang="en-US" dirty="0" err="1" smtClean="0"/>
              <a:t>sarebbe</a:t>
            </a:r>
            <a:r>
              <a:rPr lang="en-US" dirty="0" smtClean="0"/>
              <a:t> </a:t>
            </a:r>
            <a:r>
              <a:rPr lang="en-US" dirty="0" err="1" smtClean="0"/>
              <a:t>associato</a:t>
            </a:r>
            <a:r>
              <a:rPr lang="en-US" dirty="0" smtClean="0"/>
              <a:t> con le </a:t>
            </a:r>
            <a:r>
              <a:rPr lang="en-US" dirty="0" err="1" smtClean="0"/>
              <a:t>regioni</a:t>
            </a:r>
            <a:r>
              <a:rPr lang="en-US" dirty="0" smtClean="0"/>
              <a:t> </a:t>
            </a:r>
            <a:r>
              <a:rPr lang="en-US" dirty="0" err="1" smtClean="0"/>
              <a:t>fronto</a:t>
            </a:r>
            <a:r>
              <a:rPr lang="en-US" dirty="0" err="1"/>
              <a:t>-</a:t>
            </a:r>
            <a:r>
              <a:rPr lang="en-US" dirty="0" err="1" smtClean="0"/>
              <a:t>parietali</a:t>
            </a:r>
            <a:r>
              <a:rPr lang="en-US" dirty="0" smtClean="0"/>
              <a:t> </a:t>
            </a:r>
            <a:r>
              <a:rPr lang="en-US" dirty="0" err="1" smtClean="0"/>
              <a:t>dell’emisfero</a:t>
            </a:r>
            <a:r>
              <a:rPr lang="en-US" dirty="0" smtClean="0"/>
              <a:t> </a:t>
            </a:r>
            <a:r>
              <a:rPr lang="en-US" dirty="0" err="1" smtClean="0"/>
              <a:t>destro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Il </a:t>
            </a:r>
            <a:r>
              <a:rPr lang="en-US" dirty="0" err="1" smtClean="0"/>
              <a:t>sistema</a:t>
            </a:r>
            <a:r>
              <a:rPr lang="en-US" dirty="0" smtClean="0"/>
              <a:t> di orienting con </a:t>
            </a:r>
            <a:r>
              <a:rPr lang="en-US" dirty="0" err="1" smtClean="0"/>
              <a:t>aree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lobi</a:t>
            </a:r>
            <a:r>
              <a:rPr lang="en-US" dirty="0" smtClean="0"/>
              <a:t> </a:t>
            </a:r>
            <a:r>
              <a:rPr lang="en-US" dirty="0" err="1" smtClean="0"/>
              <a:t>frontali</a:t>
            </a:r>
            <a:r>
              <a:rPr lang="en-US" dirty="0" smtClean="0"/>
              <a:t> e </a:t>
            </a:r>
            <a:r>
              <a:rPr lang="en-US" dirty="0" err="1" smtClean="0"/>
              <a:t>parietali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L’executive</a:t>
            </a:r>
            <a:r>
              <a:rPr lang="en-US" dirty="0" smtClean="0"/>
              <a:t> control con la </a:t>
            </a:r>
            <a:r>
              <a:rPr lang="en-US" dirty="0" err="1" smtClean="0"/>
              <a:t>corteccia</a:t>
            </a:r>
            <a:r>
              <a:rPr lang="en-US" dirty="0" smtClean="0"/>
              <a:t> </a:t>
            </a:r>
            <a:r>
              <a:rPr lang="en-US" dirty="0" err="1" smtClean="0"/>
              <a:t>cingolata</a:t>
            </a:r>
            <a:r>
              <a:rPr lang="en-US" dirty="0" smtClean="0"/>
              <a:t> </a:t>
            </a:r>
            <a:r>
              <a:rPr lang="en-US" dirty="0" err="1" smtClean="0"/>
              <a:t>anteriore</a:t>
            </a:r>
            <a:r>
              <a:rPr lang="en-US" dirty="0" smtClean="0"/>
              <a:t> e la </a:t>
            </a:r>
            <a:r>
              <a:rPr lang="en-US" dirty="0" err="1"/>
              <a:t>c</a:t>
            </a:r>
            <a:r>
              <a:rPr lang="en-US" dirty="0" err="1" smtClean="0"/>
              <a:t>orteccia</a:t>
            </a:r>
            <a:r>
              <a:rPr lang="en-US" dirty="0" smtClean="0"/>
              <a:t> </a:t>
            </a:r>
            <a:r>
              <a:rPr lang="en-US" dirty="0" err="1" smtClean="0"/>
              <a:t>laterale</a:t>
            </a:r>
            <a:r>
              <a:rPr lang="en-US" dirty="0" smtClean="0"/>
              <a:t> </a:t>
            </a:r>
            <a:r>
              <a:rPr lang="en-US" dirty="0" err="1" smtClean="0"/>
              <a:t>prefrontale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473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Scopo del lavoro è sviluppare un compito che :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coinvolga chiaramente le tre reti </a:t>
            </a:r>
            <a:r>
              <a:rPr lang="it-IT" dirty="0" err="1" smtClean="0"/>
              <a:t>attenzionali</a:t>
            </a:r>
            <a:r>
              <a:rPr lang="it-IT" dirty="0" smtClean="0"/>
              <a:t>;</a:t>
            </a:r>
          </a:p>
          <a:p>
            <a:r>
              <a:rPr lang="it-IT" dirty="0" smtClean="0"/>
              <a:t>possa essere utilizzato per misurarne l’efficienza;</a:t>
            </a:r>
          </a:p>
          <a:p>
            <a:r>
              <a:rPr lang="it-IT" dirty="0" smtClean="0"/>
              <a:t>Sia abbastanza semplice da poter essere usato con bambini, pazienti e animali.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607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dirty="0" err="1" smtClean="0"/>
              <a:t>Attention</a:t>
            </a:r>
            <a:r>
              <a:rPr lang="it-IT" dirty="0" smtClean="0"/>
              <a:t> Network Test (ANT) è una combinazione di due paradigmi  sperimentali consolidati:</a:t>
            </a:r>
          </a:p>
          <a:p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 err="1" smtClean="0"/>
              <a:t>cued</a:t>
            </a:r>
            <a:r>
              <a:rPr lang="it-IT" dirty="0" smtClean="0"/>
              <a:t> </a:t>
            </a:r>
            <a:r>
              <a:rPr lang="it-IT" dirty="0" err="1" smtClean="0"/>
              <a:t>reaction</a:t>
            </a:r>
            <a:r>
              <a:rPr lang="it-IT" dirty="0" smtClean="0"/>
              <a:t> time task (</a:t>
            </a:r>
            <a:r>
              <a:rPr lang="it-IT" dirty="0" err="1" smtClean="0"/>
              <a:t>Posner</a:t>
            </a:r>
            <a:r>
              <a:rPr lang="it-IT" dirty="0" smtClean="0"/>
              <a:t>, 1980)</a:t>
            </a:r>
          </a:p>
          <a:p>
            <a:endParaRPr lang="it-IT" dirty="0"/>
          </a:p>
          <a:p>
            <a:r>
              <a:rPr lang="it-IT" dirty="0" smtClean="0"/>
              <a:t>Il </a:t>
            </a:r>
            <a:r>
              <a:rPr lang="it-IT" dirty="0" err="1" smtClean="0"/>
              <a:t>flanker</a:t>
            </a:r>
            <a:r>
              <a:rPr lang="it-IT" dirty="0" smtClean="0"/>
              <a:t> task (</a:t>
            </a:r>
            <a:r>
              <a:rPr lang="it-IT" dirty="0" err="1" smtClean="0"/>
              <a:t>Eriksen</a:t>
            </a:r>
            <a:r>
              <a:rPr lang="it-IT" dirty="0" smtClean="0"/>
              <a:t> e </a:t>
            </a:r>
            <a:r>
              <a:rPr lang="it-IT" dirty="0" err="1" smtClean="0"/>
              <a:t>Eriksen</a:t>
            </a:r>
            <a:r>
              <a:rPr lang="it-IT" dirty="0" smtClean="0"/>
              <a:t>, 1974)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698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-18786"/>
            <a:ext cx="5256584" cy="6904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8891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L’efficienza delle tre reti </a:t>
            </a:r>
            <a:r>
              <a:rPr lang="it-IT" dirty="0" err="1" smtClean="0"/>
              <a:t>attenzionali</a:t>
            </a:r>
            <a:r>
              <a:rPr lang="it-IT" dirty="0" smtClean="0"/>
              <a:t> viene stabilita misurando come i tempi di risposta sono influenzati dai </a:t>
            </a:r>
            <a:r>
              <a:rPr lang="it-IT" dirty="0" err="1" smtClean="0"/>
              <a:t>cue</a:t>
            </a:r>
            <a:r>
              <a:rPr lang="it-IT" dirty="0" smtClean="0"/>
              <a:t> </a:t>
            </a:r>
            <a:r>
              <a:rPr lang="it-IT" dirty="0" err="1" smtClean="0"/>
              <a:t>cue</a:t>
            </a:r>
            <a:r>
              <a:rPr lang="it-IT" dirty="0" smtClean="0"/>
              <a:t> di allerta, dai </a:t>
            </a:r>
            <a:r>
              <a:rPr lang="it-IT" dirty="0" err="1" smtClean="0"/>
              <a:t>cue</a:t>
            </a:r>
            <a:r>
              <a:rPr lang="it-IT" dirty="0" smtClean="0"/>
              <a:t> spaziali e dai </a:t>
            </a:r>
            <a:r>
              <a:rPr lang="it-IT" dirty="0" err="1" smtClean="0"/>
              <a:t>flanker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9236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 risultati presentati riguardano 40 partecipanti (23 femmine e 17 maschi) di età compresa tra i 20 e i 44 anni che sono stati sottoposti a due sessioni di test della durata di circa 30 minuti con un intervallo di circa 15 minuti tra una e l’altra.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239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767</Words>
  <Application>Microsoft Office PowerPoint</Application>
  <PresentationFormat>Presentazione su schermo (4:3)</PresentationFormat>
  <Paragraphs>83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Analisi correlazionali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ANOVA su RT</vt:lpstr>
      <vt:lpstr>ANOVA su % errore</vt:lpstr>
      <vt:lpstr>Reliability</vt:lpstr>
      <vt:lpstr>Indipendenza</vt:lpstr>
      <vt:lpstr>Presentazione standard di PowerPoint</vt:lpstr>
      <vt:lpstr>Presentazione standard di PowerPoint</vt:lpstr>
      <vt:lpstr>Presentazione standard di PowerPoint</vt:lpstr>
    </vt:vector>
  </TitlesOfParts>
  <Company>Università degli Studi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Corrado Cavallero</dc:creator>
  <cp:lastModifiedBy>Corrado Cavallero</cp:lastModifiedBy>
  <cp:revision>63</cp:revision>
  <dcterms:created xsi:type="dcterms:W3CDTF">2018-03-12T14:21:50Z</dcterms:created>
  <dcterms:modified xsi:type="dcterms:W3CDTF">2018-03-17T18:26:16Z</dcterms:modified>
</cp:coreProperties>
</file>