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14F40-2B74-4136-B706-C19623D03471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12344-4DE1-4547-84F2-2F9F4E4607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86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0C30B0-4F42-4081-8D94-3448389D2FD7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D20CDB3-07FF-43A1-94E9-5D919B9A7A3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0444" y="-315416"/>
            <a:ext cx="7772400" cy="1686049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‘Il metodo del servizio sociale’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Silvia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Fargion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5051110"/>
            <a:ext cx="6400800" cy="1752600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Servizio Sociale - 3° anno di studi </a:t>
            </a: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metodi e tecniche del servizio sociale 3</a:t>
            </a: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Studentesse: Giulia Zanella</a:t>
            </a:r>
          </a:p>
          <a:p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Ilaria </a:t>
            </a:r>
            <a:r>
              <a:rPr lang="it-IT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Vallon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551103"/>
            <a:ext cx="3960440" cy="343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16178"/>
      </p:ext>
    </p:extLst>
  </p:cSld>
  <p:clrMapOvr>
    <a:masterClrMapping/>
  </p:clrMapOvr>
  <p:transition spd="slow" advTm="459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Orientamento/informazione o presa in carico: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Dopo i primi contatti può essere avviata la presa in carico o il lavoro dell’assistente sociale si conclude con un’attività di segretariato sociale.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segretariato sociale consiste nel lavoro di informazione ed orientamento rivolto ai cittadini che ne hanno bisogno, in maniera del tutto gratuita. È particolarmente rilevante la legge 328/2000 che include i livelli essenziali d’assistenza. il segretariato ha anche una rilevanza etica, poiché si riferisce al diritto delle persone ad avere eguali possibilità ed opportunità nell’accesso alle strutture.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140968"/>
            <a:ext cx="5472608" cy="279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99547"/>
      </p:ext>
    </p:extLst>
  </p:cSld>
  <p:clrMapOvr>
    <a:masterClrMapping/>
  </p:clrMapOvr>
  <p:transition spd="slow" advTm="446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Strumento: colloquio motivazionale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579849"/>
          </a:xfrm>
        </p:spPr>
        <p:txBody>
          <a:bodyPr>
            <a:noAutofit/>
          </a:bodyPr>
          <a:lstStyle/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È uno strumento sviluppatosi intorno agli anni ‘80, il cui elemento centrale è la fiducia che le persone possano trovare una propria strada verso l’autonomia tramite l’accettazione e l’empatia e che sia necessaria solo una ‘guida’ lungo questo percorso. Questo tipo di colloquio nasce nel contesto degli interventi con persone con problemi di alcolismo e/o dipendenza da sostanze, ma che risulta utile anche negli altri campi. Il colloquio motivazionale può essere utile come primo colloquio e può aiutare a gestire allo stesso tempo lo sviluppo di una relazione di fiducia e la prima valutazione che l’assistente sociale avvia.</a:t>
            </a:r>
          </a:p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I punti di partenza del colloquio motivazionale sono: 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Non è vero che le persone vogliono mantenere comportamenti dannosi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Le persone sono sempre orientate al loro benessere</a:t>
            </a:r>
          </a:p>
          <a:p>
            <a:pPr marL="0" indent="0"/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La tecnica consiste in alcuni elementi chiave: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Esprimere l’empatia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Sviluppo di una discrepanza (cioè mostrare alle persone gli elementi della loro ambivalenza in termini positivi, riflettendo sul desiderio di uscire dalla situazione e non sulla ‘maggior facilità’ di rimanere nella situazione di disagio, ma conosciuta)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Valorizzazione dell’autoefficacia </a:t>
            </a:r>
            <a:endParaRPr lang="it-IT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Lavorare con la resistenza (cercare di capire le origini della resistenza dell’utente ad un ipotetico percorso di cambiamento)</a:t>
            </a:r>
            <a:endParaRPr lang="it-IT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È altrettanto importante lasciar emergere 2 aspetti : cosa vogliono le persone dall’incontro con l’assistente sociale e qual è la loro prospettiva della situazione.</a:t>
            </a:r>
            <a:endParaRPr lang="it-IT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87488"/>
      </p:ext>
    </p:extLst>
  </p:cSld>
  <p:clrMapOvr>
    <a:masterClrMapping/>
  </p:clrMapOvr>
  <p:transition spd="slow" advTm="803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960220"/>
          </a:xfrm>
        </p:spPr>
        <p:txBody>
          <a:bodyPr>
            <a:no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primo  contatto è uno dei momenti più importanti di tutto l’intervento, in cui si definiscono la relazione con le persone, i significati che essa ha per le persone coinvolte e le collaborazioni che durante il percorso verranno aperte e/o chiuse.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 il servizio sociale vuole tener fede al proprio mandato professionale, che consiste nel promuovere i diritti delle persone, la solidarietà e l’inclusione sociale, deve mettere al centro il primo incontro ed il contesto in cui esso avviene.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303" y="3140968"/>
            <a:ext cx="4824536" cy="300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7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30">
        <p:circle/>
      </p:transition>
    </mc:Choice>
    <mc:Fallback xmlns="">
      <p:transition spd="slow" advTm="13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Modelli di welfare ed accesso ai servizi: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908720"/>
            <a:ext cx="7520940" cy="3723865"/>
          </a:xfrm>
        </p:spPr>
        <p:txBody>
          <a:bodyPr>
            <a:noAutofit/>
          </a:bodyPr>
          <a:lstStyle/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L’accesso  ai servizi è regolato da leggi e regolamenti.</a:t>
            </a:r>
          </a:p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Clarke identifica 3 modelli di accesso ai servizi in corrispondenza ai 3 modelli di welfare: 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Modello passivo 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tipico dei sistemi neoliberisti. Definito ‘passivo’ perché chi non si rivolge direttamente ai servizi, rimane abbandonato. Lo Stato ha un ruolo minimo e limitato negli interventi a supporto dell’individuo ed i Servizi Sociali ricoprono un ruolo marginale, intervenendo solo nei casi di grave rischio. Questo modello segue la concezione secondo cui i problemi delle persone sono, appunto,  ‘personali’ e non coinvolgono la società.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Modello attivo-paternalistico  tipico del sistema di welfare tradizionale. In questo modello c’è un continuo ed attivo lavoro di ricerca degli utenti del servizio, in modo paternalistico.</a:t>
            </a:r>
          </a:p>
          <a:p>
            <a:pPr>
              <a:buAutoNum type="arabicPeriod"/>
            </a:pPr>
            <a:r>
              <a:rPr lang="it-IT" sz="1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Modello attivo-trasformativo  tipico del sistema di welfare universalistico. Lo Stato si fa carico del benessere dei cittadini, rispettando i loro diritti umani e sociali. Questo modello prevede un movimento attivo a promozione dei diritti delle persone e al riconoscimento della facoltà di prendere parte alle scelte e al percorso di trasformazione della situazione che le riguarda.</a:t>
            </a:r>
          </a:p>
        </p:txBody>
      </p:sp>
    </p:spTree>
    <p:extLst>
      <p:ext uri="{BB962C8B-B14F-4D97-AF65-F5344CB8AC3E}">
        <p14:creationId xmlns:p14="http://schemas.microsoft.com/office/powerpoint/2010/main" val="197678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1">
        <p:split orient="vert"/>
      </p:transition>
    </mc:Choice>
    <mc:Fallback xmlns="">
      <p:transition spd="slow" advTm="13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Legislazione e gestione dell’accesso: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Ciascun ambito è regolato da una legislazione di riferimento. C’è l’esigenza dell’assistente sociale di avere una preparazione approfondita sui vari temi e politiche sociali. La complessità sta nel fatto che l’assistente sociale deve fornire alle persone informazioni che possono anche portare a complicazioni nello svolgimento del proprio lavoro.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È un dovere etico informare le persone sui diritti che la legge gli riconosce; per informare in modo corretto e dare risposte efficaci, è necessaria una conoscenza approfondita della legislazione e delle sue regole.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92896"/>
            <a:ext cx="324036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34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39">
        <p14:reveal/>
      </p:transition>
    </mc:Choice>
    <mc:Fallback xmlns="">
      <p:transition spd="slow" advTm="53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Servizio sociale e ruolo di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advocacy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836712"/>
            <a:ext cx="7520940" cy="3579849"/>
          </a:xfrm>
        </p:spPr>
        <p:txBody>
          <a:bodyPr>
            <a:noAutofit/>
          </a:bodyPr>
          <a:lstStyle/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La legislazione definisce gli spazi ed i limiti dell’operato degli assistenti sociali.</a:t>
            </a:r>
          </a:p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Gli assistenti sociali devono avere uno sguardo critico sulle politiche e sulla legislazione e devono essere in grado di sviluppare l’</a:t>
            </a:r>
            <a:r>
              <a:rPr lang="it-IT" sz="1500" dirty="0" err="1" smtClean="0">
                <a:latin typeface="Times New Roman" pitchFamily="18" charset="0"/>
                <a:cs typeface="Times New Roman" pitchFamily="18" charset="0"/>
              </a:rPr>
              <a:t>advocacy</a:t>
            </a:r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 ed assumere un ruolo attivo al livello della costruzione di linee di politica sociale. Un esempio ne sono le politiche di attivazione, il cui compito è aiutare gli utenti a trovare una mansione lavorativa. Lo scopo era quello di ridurre e limitare temporaneamente l’accesso alle risorse economiche. Molti servizi però hanno tradotto questa politica limitando l’accesso ad alcuni aiuti considerati un diritto e quindi ‘garantiti’. L’operatore deve verificare che la persona usufruisca dei sussidi economici come ultima risorsa; l’attivazione dovrebbe rappresentare un supporto per le persone, aiutandole a sviluppare autonomia e ridurre la dipendenza. Recentemente, l’attivazione è considerata come un modo per limitare gli aiuti pubblici, una misura punitiva verso chi sfrutta il sistema per pigrizia .</a:t>
            </a:r>
          </a:p>
          <a:p>
            <a:r>
              <a:rPr lang="it-IT" sz="1500" dirty="0" smtClean="0">
                <a:latin typeface="Times New Roman" pitchFamily="18" charset="0"/>
                <a:cs typeface="Times New Roman" pitchFamily="18" charset="0"/>
              </a:rPr>
              <a:t>È fondamentale che l’assistente sociale non si ponga in una logica di applicazione delle regole, ma che si chieda fin dall’inizio se i diritti delle persone vengono rispettati e come potersi muovere per far ascoltare la loro voce, se necessario. È indispensabile che l’assistente sociale si colleghi ai soggetti, ai gruppi ed alle organizzazioni che si mobilitano per il rispetto dei diritti delle persone.</a:t>
            </a:r>
            <a:endParaRPr lang="it-IT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181298"/>
      </p:ext>
    </p:extLst>
  </p:cSld>
  <p:clrMapOvr>
    <a:masterClrMapping/>
  </p:clrMapOvr>
  <p:transition spd="slow" advTm="655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Preparare l’accesso: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L’informazione è la caratteristica principale per le persone  che accedono ai servizi.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 garantire un accesso adeguato è necessario far conoscere alle persone le diverse possibilità che il servizio può offrire. Il servizio si fa conoscere tramite opuscoli, incontri, social network, ecc.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barriere d’accesso ai servizi sono l’ineguale distribuzione e la distorsione dell’informazione ed un’immagine non positiva dei servizi. Il pregiudizio che il servizio deve affrontare è legato ad un’immagine negativa ed intrusiva degli operatori e del servizio stesso e all’idea che sia un lavoro mirato unicamente a persone connotate negativamente a livello socio-culturale.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438" y="3284984"/>
            <a:ext cx="2051720" cy="165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4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05">
        <p:fade/>
      </p:transition>
    </mc:Choice>
    <mc:Fallback xmlns="">
      <p:transition spd="med" advTm="130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Incontro fra cittadini e servizi: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persone accedono ai servizi con due modalità prevalenti: </a:t>
            </a:r>
          </a:p>
          <a:p>
            <a:pPr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Distribuita e frammentata: il cittadino entra in contatto con un servizio specifico ed eventualmente verrà orientato verso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trutture più adeguate alla sua situazione. Il rischio in questo caso è che gli operatori non abbiano una conoscenza appropriata delle risorse disponibili e non sappiano quindi dare informazioni adeguate in merito ad esse.</a:t>
            </a:r>
          </a:p>
          <a:p>
            <a:pPr>
              <a:buAutoNum type="arabicPeriod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Organizzata ed unitaria (definita ‘sportello unico’ o ‘porta unica d’accesso’): i servizi sociali e sanitari si organizzano per avere un unico punto d’accesso, creando una sorta di centro di smistamento; le persone vengono accolte e poi indirizzate verso strutture competenti. Questo tipo di organizzazione dovrebbe garantire trasparenza ed omogeneità nelle modalità d’accesso, una migliore organizzazione del rapporto domanda-offerta e la possibilità di fornire un servizio d’orientamento.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966" y="4350688"/>
            <a:ext cx="2943831" cy="221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5476"/>
      </p:ext>
    </p:extLst>
  </p:cSld>
  <p:clrMapOvr>
    <a:masterClrMapping/>
  </p:clrMapOvr>
  <p:transition spd="slow" advTm="1505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0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Modi di accedere al servizio: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548680"/>
            <a:ext cx="7520940" cy="3579849"/>
          </a:xfrm>
        </p:spPr>
        <p:txBody>
          <a:bodyPr>
            <a:no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Ferrario identifica 4 tipi di accesso:</a:t>
            </a:r>
          </a:p>
          <a:p>
            <a:pPr>
              <a:buAutoNum type="arabicPeriod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spontaneo: caratterizzato da massima scelta. Le persone scelgono di rivolgersi ai servizi spontaneamente. Mayer 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Timms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mostrano che raramente le persone si recano al servizio spontaneamente e le ragioni possono essere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molpetlici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: paura di ‘perdere la faccia’, convinzione che i soggetti non possano aiutare, sfiducia nei soggetti della propria rete e risposte inadeguate da quest’ultima. Hanno inoltre indagato sul ‘come’ le persone vengono a conoscenza del servizio e identificano un ruolo fondamentale delle istituzioni formali, degli altri servizi e dei conoscenti.</a:t>
            </a:r>
          </a:p>
          <a:p>
            <a:pPr>
              <a:buAutoNum type="arabicPeriod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Indotto: le persone si avvicinano al servizio su consiglio o pressione di soggetti che esercitano un potere su di loro. Bisognerà iniziare l’intervento consapevoli che le persone non sono convinte e che potrebbe anche non esserci collaborazione.</a:t>
            </a:r>
          </a:p>
          <a:p>
            <a:pPr>
              <a:buAutoNum type="arabicPeriod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Per mezzo di terzi: la persona non si reca da sola al servizio, ma qualcun altro lo fa per lei, segnalando la situazione. L’assistente sociale deve verificare la presenza di un bisogno o di un caso a rischio. L’operatore deve cercare un modo per avvicinare la persona che sia rispettoso della sua scelta e del suo diritto all’autodeterminazione. L’assistente sociale può intervenire direttamente solo in 2 casi: una loro richiesta spontanea o un mandato del tribunale.</a:t>
            </a:r>
          </a:p>
          <a:p>
            <a:pPr>
              <a:buAutoNum type="arabicPeriod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Coatto: i soggetti non possono decidere se entrare o meno in contatto con i servizi. Ad es: nell’ambito di tutela minori o in caso di misure alternative alla detenzione carceraria.</a:t>
            </a:r>
          </a:p>
        </p:txBody>
      </p:sp>
    </p:spTree>
    <p:extLst>
      <p:ext uri="{BB962C8B-B14F-4D97-AF65-F5344CB8AC3E}">
        <p14:creationId xmlns:p14="http://schemas.microsoft.com/office/powerpoint/2010/main" val="171703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44">
        <p:circle/>
      </p:transition>
    </mc:Choice>
    <mc:Fallback xmlns="">
      <p:transition spd="slow" advTm="544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questione della motivazione e le misure di protezione: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 avere una relazione collaborativa bisogna comprendere ed accettare il punto di partenza delle persone.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Mayer 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Timms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ci invitano a non dare per scontato che chi giunge ai servizi abbia una motivazione ad interagire. Chi si reca ai servizi, e soprattutto chi è obbligato, considera spesso la relazione come ‘pericolosa’ e tende a proteggersi. Ponticelli identifica alcuni meccanismi di protezione: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evitamento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(trovare un modo per sfuggire alla comunicazione, dando risposte chiuse o monosillabiche e dichiarare che ‘va tutto bene’), seduzione (tentare di piacere all’avversario, dire ciò che egli si aspetta o che può fargli piacere), attacco (persone che arrivano ai servizi ed iniziano ad aggredire l’operatore).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questi casi è importante che l’assistente sociale non reagisca.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149080"/>
            <a:ext cx="201622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86438"/>
      </p:ext>
    </p:extLst>
  </p:cSld>
  <p:clrMapOvr>
    <a:masterClrMapping/>
  </p:clrMapOvr>
  <p:transition spd="slow" advTm="485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189</TotalTime>
  <Words>1640</Words>
  <Application>Microsoft Office PowerPoint</Application>
  <PresentationFormat>Presentazione su schermo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Angoli</vt:lpstr>
      <vt:lpstr>‘Il metodo del servizio sociale’ Silvia Fargion</vt:lpstr>
      <vt:lpstr>Introduzione:</vt:lpstr>
      <vt:lpstr>Modelli di welfare ed accesso ai servizi:</vt:lpstr>
      <vt:lpstr>Legislazione e gestione dell’accesso:</vt:lpstr>
      <vt:lpstr>Servizio sociale e ruolo di advocacy:</vt:lpstr>
      <vt:lpstr>Preparare l’accesso:</vt:lpstr>
      <vt:lpstr>Incontro fra cittadini e servizi:</vt:lpstr>
      <vt:lpstr>Modi di accedere al servizio:</vt:lpstr>
      <vt:lpstr>La questione della motivazione e le misure di protezione:</vt:lpstr>
      <vt:lpstr>Orientamento/informazione o presa in carico:</vt:lpstr>
      <vt:lpstr>Strumento: colloquio motivazionale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‘Il metodo del servizio sociale’ Silvia Fargion</dc:title>
  <dc:creator>Marco Zanella</dc:creator>
  <cp:lastModifiedBy>Marco Zanella</cp:lastModifiedBy>
  <cp:revision>20</cp:revision>
  <dcterms:created xsi:type="dcterms:W3CDTF">2018-03-01T19:40:48Z</dcterms:created>
  <dcterms:modified xsi:type="dcterms:W3CDTF">2018-03-07T10:45:41Z</dcterms:modified>
</cp:coreProperties>
</file>