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2"/>
  </p:sldMasterIdLst>
  <p:sldIdLst>
    <p:sldId id="262" r:id="rId3"/>
    <p:sldId id="273" r:id="rId4"/>
    <p:sldId id="274" r:id="rId5"/>
    <p:sldId id="275" r:id="rId6"/>
    <p:sldId id="276" r:id="rId7"/>
    <p:sldId id="277" r:id="rId8"/>
    <p:sldId id="257" r:id="rId9"/>
    <p:sldId id="261" r:id="rId10"/>
    <p:sldId id="258" r:id="rId11"/>
    <p:sldId id="259" r:id="rId12"/>
    <p:sldId id="260" r:id="rId13"/>
    <p:sldId id="265" r:id="rId14"/>
    <p:sldId id="266" r:id="rId15"/>
    <p:sldId id="268" r:id="rId16"/>
    <p:sldId id="267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E42"/>
    <a:srgbClr val="E7E4E0"/>
    <a:srgbClr val="A68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23" d="100"/>
          <a:sy n="123" d="100"/>
        </p:scale>
        <p:origin x="-50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43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6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73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50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42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81532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0286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2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0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81650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1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F6FBE-C4AC-4D00-B62C-C9B2689F28D7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7D266E8-9F56-4DCB-BE92-DFA8CE8710E9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6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4" Type="http://schemas.openxmlformats.org/officeDocument/2006/relationships/image" Target="../media/image3.png"/><Relationship Id="rId5" Type="http://schemas.openxmlformats.org/officeDocument/2006/relationships/image" Target="../media/image6.sv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E7FE2BE-C2A5-494C-B955-986F07AE6A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metodo del servizio sociale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DD2C3FD5-B92F-4C33-AA16-ACFCAE3629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Il processo di valutazione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D7FB6AB2-8123-4D9B-8A2D-846F61E9DF41}"/>
              </a:ext>
            </a:extLst>
          </p:cNvPr>
          <p:cNvSpPr txBox="1"/>
          <p:nvPr/>
        </p:nvSpPr>
        <p:spPr>
          <a:xfrm>
            <a:off x="3779912" y="5686369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Eleonora </a:t>
            </a:r>
            <a:r>
              <a:rPr lang="it-IT" dirty="0" err="1"/>
              <a:t>Gianforme</a:t>
            </a:r>
            <a:r>
              <a:rPr lang="it-IT" dirty="0"/>
              <a:t>,  Annalisa Laviola, Chiara </a:t>
            </a:r>
            <a:r>
              <a:rPr lang="it-IT" dirty="0" err="1"/>
              <a:t>Stefanutti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5158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B30C0C2-416B-4325-BCB2-886D47894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Risorsa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9E4CF2A-119C-4FB6-A9EB-0D54EB599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it-IT" i="1" dirty="0"/>
              <a:t>Dal latino Re-</a:t>
            </a:r>
            <a:r>
              <a:rPr lang="it-IT" i="1" dirty="0" err="1"/>
              <a:t>surgere</a:t>
            </a:r>
            <a:r>
              <a:rPr lang="it-IT" i="1" dirty="0"/>
              <a:t>, capacità, elemento a cui viene attribuito da parte dell’operatore il valore di potenzialità, mezzo, strumento capace di far risorgere la persona, di innescare un cambiamento […] Dizionario di servizio sociale 2005 </a:t>
            </a:r>
          </a:p>
          <a:p>
            <a:r>
              <a:rPr lang="it-IT" dirty="0"/>
              <a:t>la </a:t>
            </a:r>
            <a:r>
              <a:rPr lang="it-IT" dirty="0" err="1"/>
              <a:t>Strengths</a:t>
            </a:r>
            <a:r>
              <a:rPr lang="it-IT" dirty="0"/>
              <a:t> </a:t>
            </a:r>
            <a:r>
              <a:rPr lang="it-IT" dirty="0" err="1"/>
              <a:t>Perspective</a:t>
            </a:r>
            <a:r>
              <a:rPr lang="it-IT" dirty="0"/>
              <a:t>, «la prospettiva centrata sui punti di forza».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>
                <a:sym typeface="Wingdings" panose="05000000000000000000" pitchFamily="2" charset="2"/>
              </a:rPr>
              <a:t> È centrale nella valutazione in quanto consente di identificare le possibilità di fronteggiamento presenti nella situazione.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7465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F27948C-0BCD-438A-B468-5A0DB4D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Resilienza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6260C35-E80E-478B-89D4-1CA3049A8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1800" i="1" dirty="0"/>
              <a:t>«La capacità di raggiungere autonomamente una situazione di benessere a partire da circostanze avverse, viene di norma articolato in due ordini di fattori: fattori di rischio, che rappresentano le circostanze contrarie, e i fattori di protezione, che sono quegli elementi che consentono di ottenere un esito positivo»</a:t>
            </a:r>
          </a:p>
          <a:p>
            <a:pPr marL="0" indent="0" algn="ctr">
              <a:buNone/>
            </a:pPr>
            <a:endParaRPr lang="it-IT" sz="1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1800" dirty="0">
                <a:sym typeface="Wingdings" panose="05000000000000000000" pitchFamily="2" charset="2"/>
              </a:rPr>
              <a:t> Ne teniamo conto nella valutazione per realizzare progetti che rafforzano la resilienza (che quindi indeboliscono la dipendenza dai servizi)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88233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2276B34-F9F7-4210-8F89-33EC5BB88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476672"/>
            <a:ext cx="6571343" cy="1296144"/>
          </a:xfrm>
        </p:spPr>
        <p:txBody>
          <a:bodyPr>
            <a:normAutofit fontScale="90000"/>
          </a:bodyPr>
          <a:lstStyle/>
          <a:p>
            <a:r>
              <a:rPr lang="it-IT" dirty="0"/>
              <a:t>La prospettiva della persona come punto di partenza della valutazione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C8DF1E9-C498-4879-A3A4-7F68F4542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t-IT" sz="3200" spc="300" dirty="0"/>
              <a:t>Bisogno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t-IT" sz="3200" spc="300" dirty="0"/>
              <a:t>Risorsa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t-IT" sz="3200" spc="300" dirty="0"/>
              <a:t>Resilienza</a:t>
            </a:r>
          </a:p>
        </p:txBody>
      </p:sp>
      <p:sp>
        <p:nvSpPr>
          <p:cNvPr id="4" name="Nuvola 3">
            <a:extLst>
              <a:ext uri="{FF2B5EF4-FFF2-40B4-BE49-F238E27FC236}">
                <a16:creationId xmlns:a16="http://schemas.microsoft.com/office/drawing/2014/main" xmlns="" id="{7FEA7940-944A-4102-9E9E-AD3B07395561}"/>
              </a:ext>
            </a:extLst>
          </p:cNvPr>
          <p:cNvSpPr/>
          <p:nvPr/>
        </p:nvSpPr>
        <p:spPr>
          <a:xfrm>
            <a:off x="3995936" y="2015732"/>
            <a:ext cx="4896544" cy="3450613"/>
          </a:xfrm>
          <a:prstGeom prst="cloud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B71E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E56C6D85-AFE7-4619-AB4C-0F660E45474B}"/>
              </a:ext>
            </a:extLst>
          </p:cNvPr>
          <p:cNvSpPr txBox="1"/>
          <p:nvPr/>
        </p:nvSpPr>
        <p:spPr>
          <a:xfrm>
            <a:off x="4860032" y="2636912"/>
            <a:ext cx="35283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«Dormo bene qui.. non mi muovo, quelli [i treni] mi aiutano a dormire da quando ero bambino»</a:t>
            </a:r>
          </a:p>
          <a:p>
            <a:endParaRPr lang="it-IT" dirty="0"/>
          </a:p>
          <a:p>
            <a:r>
              <a:rPr lang="it-IT" dirty="0"/>
              <a:t>«Non me lo merito [pensione, cure]»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1227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65DCD52-32F6-466E-AD9F-91C907B8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>
            <a:normAutofit/>
          </a:bodyPr>
          <a:lstStyle/>
          <a:p>
            <a:r>
              <a:rPr lang="it-IT" dirty="0"/>
              <a:t>UN ULTERIORE DIMENSIONE : </a:t>
            </a:r>
            <a:br>
              <a:rPr lang="it-IT" dirty="0"/>
            </a:br>
            <a:r>
              <a:rPr lang="it-IT" dirty="0"/>
              <a:t>IL RISCHIO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05CAB4A-CC58-4942-BBF3-79EBBF295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671" y="1628800"/>
            <a:ext cx="6660131" cy="42806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sz="2800" dirty="0"/>
              <a:t>Tutela minori</a:t>
            </a:r>
          </a:p>
          <a:p>
            <a:r>
              <a:rPr lang="it-IT" sz="2800" dirty="0"/>
              <a:t>Persone affette da malattie mentale</a:t>
            </a:r>
          </a:p>
          <a:p>
            <a:r>
              <a:rPr lang="it-IT" sz="2800" dirty="0"/>
              <a:t>Comportamenti potenzialmente pericolosi dei giovani</a:t>
            </a:r>
          </a:p>
          <a:p>
            <a:r>
              <a:rPr lang="it-IT" sz="2800" dirty="0"/>
              <a:t>Interventi alternativi al carcere</a:t>
            </a:r>
          </a:p>
          <a:p>
            <a:r>
              <a:rPr lang="it-IT" sz="2800" dirty="0"/>
              <a:t>Persone anziane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54722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81530C16-4810-445A-855B-5E201B79CFFC}"/>
              </a:ext>
            </a:extLst>
          </p:cNvPr>
          <p:cNvSpPr txBox="1"/>
          <p:nvPr/>
        </p:nvSpPr>
        <p:spPr>
          <a:xfrm>
            <a:off x="323528" y="332656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Stalker, idea del rischio: connotazione pesantemente negativa, come sinonimo di pericolo, di vulnerabilità, di potenziale pericolosità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Parton</a:t>
            </a:r>
            <a:r>
              <a:rPr lang="it-IT" sz="2400" dirty="0"/>
              <a:t>: rischio “ non è qualcosa che esiste nella realtà, ma un modo di pensare alla realtà”</a:t>
            </a:r>
          </a:p>
          <a:p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it-IT" sz="2400" dirty="0"/>
              <a:t>Nei contesti di servizi sociali l’ideologia del rischio ha portato a una introduzione di strumenti standardizzati, basati su statistiche, che dovrebbero servire a valutarlo e gestirlo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it-IT" sz="2400" dirty="0"/>
              <a:t>I vincoli e il quadro normativo</a:t>
            </a:r>
          </a:p>
        </p:txBody>
      </p:sp>
    </p:spTree>
    <p:extLst>
      <p:ext uri="{BB962C8B-B14F-4D97-AF65-F5344CB8AC3E}">
        <p14:creationId xmlns:p14="http://schemas.microsoft.com/office/powerpoint/2010/main" val="3606537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1502BBF-F3D1-4A11-91CA-E686EFE5E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804520"/>
            <a:ext cx="6728909" cy="1112311"/>
          </a:xfrm>
        </p:spPr>
        <p:txBody>
          <a:bodyPr>
            <a:normAutofit/>
          </a:bodyPr>
          <a:lstStyle/>
          <a:p>
            <a:r>
              <a:rPr lang="it-IT" cap="none" dirty="0"/>
              <a:t>LE RISORSE E IL 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EE806AD-FE4B-428B-9525-A58FAE38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1" y="1916831"/>
            <a:ext cx="6840760" cy="4824537"/>
          </a:xfrm>
        </p:spPr>
        <p:txBody>
          <a:bodyPr>
            <a:normAutofit/>
          </a:bodyPr>
          <a:lstStyle/>
          <a:p>
            <a:r>
              <a:rPr lang="it-IT" dirty="0"/>
              <a:t>Comprendere in ottica contestuale i problemi, bisogni, risorse ( non in ottica individualistica) </a:t>
            </a:r>
          </a:p>
          <a:p>
            <a:pPr marL="0" indent="0">
              <a:buNone/>
            </a:pPr>
            <a:endParaRPr lang="it-IT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/>
              <a:t>Avere una conoscenza approfondita della zona in cui opera e delle risorse a tutti i livelli, mettere in collegamento i bisogni dei singoli con quelli della comunità.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6" name="Elemento grafico 5" descr="Globo terrestre - Europa-Africa">
            <a:extLst>
              <a:ext uri="{FF2B5EF4-FFF2-40B4-BE49-F238E27FC236}">
                <a16:creationId xmlns:a16="http://schemas.microsoft.com/office/drawing/2014/main" xmlns="" id="{C9DA61E7-284B-4508-8CDD-9EE60B3ECC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824954" y="4462169"/>
            <a:ext cx="1368152" cy="1368152"/>
          </a:xfrm>
          <a:prstGeom prst="rect">
            <a:avLst/>
          </a:prstGeom>
        </p:spPr>
      </p:pic>
      <p:pic>
        <p:nvPicPr>
          <p:cNvPr id="8" name="Elemento grafico 7" descr="Evidenziatore">
            <a:extLst>
              <a:ext uri="{FF2B5EF4-FFF2-40B4-BE49-F238E27FC236}">
                <a16:creationId xmlns:a16="http://schemas.microsoft.com/office/drawing/2014/main" xmlns="" id="{EC73D3B7-ED6A-4A12-AC57-E562D4EC52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078711">
            <a:off x="7427100" y="41130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34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10AC936-B882-45C5-9C58-C6BA66776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strumenti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80576DFF-5F7D-45BD-9B6F-D82164ABF7C2}"/>
              </a:ext>
            </a:extLst>
          </p:cNvPr>
          <p:cNvSpPr txBox="1"/>
          <p:nvPr/>
        </p:nvSpPr>
        <p:spPr>
          <a:xfrm>
            <a:off x="791072" y="1916832"/>
            <a:ext cx="8352928" cy="369332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ctr"/>
            <a:r>
              <a:rPr lang="it-IT" dirty="0"/>
              <a:t>GENOGRAMMA ECOMAPPA             DIARIO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92E7143D-2A63-4B6F-B644-574364680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19" y="2425988"/>
            <a:ext cx="2961752" cy="18626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482A3F27-CB51-478F-BFC9-9ADB4D5296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47"/>
          <a:stretch/>
        </p:blipFill>
        <p:spPr>
          <a:xfrm>
            <a:off x="3707904" y="2417975"/>
            <a:ext cx="2639217" cy="26867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2C864E16-06CF-4069-972F-0A8D8B4E2E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417975"/>
            <a:ext cx="1803113" cy="1803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75860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4CBF79-EF45-424E-B1BA-FF425EEC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/>
              <a:t>Grazie per l’attenzione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A571DE8-F785-420C-B065-3A896CC13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2400" b="1" dirty="0"/>
          </a:p>
          <a:p>
            <a:pPr marL="0" indent="0" algn="ctr">
              <a:buNone/>
            </a:pPr>
            <a:r>
              <a:rPr lang="it-IT" sz="2400" b="1" dirty="0"/>
              <a:t>Eleonora </a:t>
            </a:r>
            <a:r>
              <a:rPr lang="it-IT" sz="2400" b="1" dirty="0" err="1"/>
              <a:t>Gianforme</a:t>
            </a:r>
            <a:r>
              <a:rPr lang="it-IT" sz="2400" b="1" dirty="0"/>
              <a:t>,  </a:t>
            </a:r>
          </a:p>
          <a:p>
            <a:pPr marL="0" indent="0" algn="ctr">
              <a:buNone/>
            </a:pPr>
            <a:r>
              <a:rPr lang="it-IT" sz="2400" b="1" dirty="0"/>
              <a:t>Annalisa Laviola, </a:t>
            </a:r>
          </a:p>
          <a:p>
            <a:pPr marL="0" indent="0" algn="ctr">
              <a:buNone/>
            </a:pPr>
            <a:r>
              <a:rPr lang="it-IT" sz="2400" b="1" dirty="0"/>
              <a:t>Chiara </a:t>
            </a:r>
            <a:r>
              <a:rPr lang="it-IT" sz="2400" b="1" dirty="0" err="1"/>
              <a:t>Stefanutti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58138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E7B3E3D-72CD-4840-BBD0-DD3DA8049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valutazione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32EE2C1-B677-4563-BD8E-123254223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i="1" dirty="0"/>
              <a:t> “ Una raccolta selettiva di informazioni mirata a produrre una comprensione della situazione tale da poter identificare un piano di intervento”</a:t>
            </a:r>
          </a:p>
          <a:p>
            <a:pPr marL="0" indent="0">
              <a:buNone/>
            </a:pPr>
            <a:endParaRPr lang="it-IT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it-IT" dirty="0"/>
              <a:t>Il prodotto è una sintesi dei problemi o bisogni sui quali si può intervenire, potenzialità di sviluppo, i desideri delle persone.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288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987834F-340B-4EA7-B970-A195A75CF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valutazione e i suoi principali modelli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A3B68F0-7E3B-449B-85AF-55CA36F5C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valutazione iniziale (</a:t>
            </a:r>
            <a:r>
              <a:rPr lang="it-IT" i="1" dirty="0" err="1"/>
              <a:t>assessment</a:t>
            </a:r>
            <a:r>
              <a:rPr lang="it-IT" dirty="0"/>
              <a:t>) è un tema centrale, affrontato in modi molto diversi.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Sono stati individuati tre modelli diversi :</a:t>
            </a:r>
          </a:p>
          <a:p>
            <a:r>
              <a:rPr lang="it-IT" dirty="0"/>
              <a:t>Modello dell’indagine</a:t>
            </a:r>
          </a:p>
          <a:p>
            <a:r>
              <a:rPr lang="it-IT" dirty="0"/>
              <a:t>Modello procedurale</a:t>
            </a:r>
          </a:p>
          <a:p>
            <a:r>
              <a:rPr lang="it-IT" dirty="0"/>
              <a:t>Modello della reciprocità ( →prospettiva costruttivista )</a:t>
            </a:r>
          </a:p>
        </p:txBody>
      </p:sp>
    </p:spTree>
    <p:extLst>
      <p:ext uri="{BB962C8B-B14F-4D97-AF65-F5344CB8AC3E}">
        <p14:creationId xmlns:p14="http://schemas.microsoft.com/office/powerpoint/2010/main" val="3869526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12083F-00BD-4844-AFFE-A1194BC8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modello dell’ indagine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396A802-558D-4C12-9027-B5A138BC8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A.S:  Conoscenze specialistiche per comprendere la situazione; definisci chi deve essere presente; orienta il colloquio con domande</a:t>
            </a:r>
          </a:p>
          <a:p>
            <a:r>
              <a:rPr lang="it-IT" dirty="0"/>
              <a:t>↔ confrontarsi e verificare con gli utenti</a:t>
            </a:r>
          </a:p>
          <a:p>
            <a:r>
              <a:rPr lang="it-IT" dirty="0"/>
              <a:t>Processi di valutazione come indagini : approccio psicodinamico e approccio sistemico.  A livello internazionale “ </a:t>
            </a:r>
            <a:r>
              <a:rPr lang="it-IT" dirty="0" err="1"/>
              <a:t>Evidence</a:t>
            </a:r>
            <a:r>
              <a:rPr lang="it-IT" dirty="0"/>
              <a:t> – </a:t>
            </a:r>
            <a:r>
              <a:rPr lang="it-IT" dirty="0" err="1"/>
              <a:t>Based</a:t>
            </a:r>
            <a:r>
              <a:rPr lang="it-IT" dirty="0"/>
              <a:t> </a:t>
            </a:r>
            <a:r>
              <a:rPr lang="it-IT" dirty="0" err="1"/>
              <a:t>Practise</a:t>
            </a:r>
            <a:r>
              <a:rPr lang="it-IT" dirty="0"/>
              <a:t> - EBP</a:t>
            </a:r>
          </a:p>
        </p:txBody>
      </p:sp>
    </p:spTree>
    <p:extLst>
      <p:ext uri="{BB962C8B-B14F-4D97-AF65-F5344CB8AC3E}">
        <p14:creationId xmlns:p14="http://schemas.microsoft.com/office/powerpoint/2010/main" val="4236111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0513464-C285-4F1E-A2E0-ADA2164E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modello procedurale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0A239CE-436C-420C-AD72-51DBAC2D2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Somiglianze con il primo: situazione gestita dal professionista</a:t>
            </a:r>
          </a:p>
          <a:p>
            <a:r>
              <a:rPr lang="it-IT" dirty="0"/>
              <a:t>Processo si basa sull’utilizzo di schede e moduli                           (</a:t>
            </a:r>
            <a:r>
              <a:rPr lang="it-IT" dirty="0">
                <a:sym typeface="Wingdings" panose="05000000000000000000" pitchFamily="2" charset="2"/>
              </a:rPr>
              <a:t> Standardizzazione)</a:t>
            </a:r>
            <a:r>
              <a:rPr lang="it-IT" dirty="0"/>
              <a:t> </a:t>
            </a:r>
          </a:p>
          <a:p>
            <a:r>
              <a:rPr lang="it-IT" dirty="0"/>
              <a:t> Incontro persona / servizio standardizzato,  A.S. deresponsabilizzato e intervento meccanico e spersonalizzato</a:t>
            </a:r>
          </a:p>
        </p:txBody>
      </p:sp>
    </p:spTree>
    <p:extLst>
      <p:ext uri="{BB962C8B-B14F-4D97-AF65-F5344CB8AC3E}">
        <p14:creationId xmlns:p14="http://schemas.microsoft.com/office/powerpoint/2010/main" val="243810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765BE7-9B13-40AC-8B48-F19116187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modello della reciprocità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C22A310-A4DC-4B5A-99A6-A63866771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656901" cy="37895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t-IT" dirty="0"/>
              <a:t>Conoscenza diretta delle situazioni / problemi sullo stesso livello di quella del professionista → perciò si parla di reciprocità : collaborazione fra A.S. e utenti</a:t>
            </a:r>
          </a:p>
          <a:p>
            <a:pPr>
              <a:lnSpc>
                <a:spcPct val="150000"/>
              </a:lnSpc>
            </a:pPr>
            <a:r>
              <a:rPr lang="it-IT" dirty="0"/>
              <a:t>La valutazione viene concordata con l’utente e viene fatta insieme con, e non sulla persona →riconoscere/ ridare controllo all’utente dei significati della sua situazione   (valore del rispetto e dignità della persona)</a:t>
            </a:r>
          </a:p>
        </p:txBody>
      </p:sp>
    </p:spTree>
    <p:extLst>
      <p:ext uri="{BB962C8B-B14F-4D97-AF65-F5344CB8AC3E}">
        <p14:creationId xmlns:p14="http://schemas.microsoft.com/office/powerpoint/2010/main" val="23704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47D46D1-7A64-4ED0-AC81-80B171AE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prospettiva di rete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ABA3D59-C832-4D30-A44C-B9AF2059B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1916832"/>
            <a:ext cx="6912769" cy="40324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i="1" dirty="0"/>
              <a:t>«L’idea di rete ci porta a guardare ai contesti sociali in cui operiamo in termini di insieme di nodi (persone, soggetti) connessi gli uni agli altri attraverso relazioni»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Hill individua 4 dimensioni di analisi: </a:t>
            </a:r>
          </a:p>
          <a:p>
            <a:r>
              <a:rPr lang="it-IT" dirty="0"/>
              <a:t>La struttura</a:t>
            </a:r>
          </a:p>
          <a:p>
            <a:r>
              <a:rPr lang="it-IT" dirty="0"/>
              <a:t>I componenti e i confini</a:t>
            </a:r>
          </a:p>
          <a:p>
            <a:r>
              <a:rPr lang="it-IT" dirty="0"/>
              <a:t>I processi</a:t>
            </a:r>
          </a:p>
          <a:p>
            <a:r>
              <a:rPr lang="it-IT" dirty="0"/>
              <a:t>Funzioni della rete</a:t>
            </a:r>
          </a:p>
        </p:txBody>
      </p:sp>
    </p:spTree>
    <p:extLst>
      <p:ext uri="{BB962C8B-B14F-4D97-AF65-F5344CB8AC3E}">
        <p14:creationId xmlns:p14="http://schemas.microsoft.com/office/powerpoint/2010/main" val="425951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2276B34-F9F7-4210-8F89-33EC5BB88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476672"/>
            <a:ext cx="6571343" cy="1296144"/>
          </a:xfrm>
        </p:spPr>
        <p:txBody>
          <a:bodyPr>
            <a:normAutofit fontScale="90000"/>
          </a:bodyPr>
          <a:lstStyle/>
          <a:p>
            <a:r>
              <a:rPr lang="it-IT" dirty="0"/>
              <a:t>La prospettiva della persona come punto di partenza della valutazione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C8DF1E9-C498-4879-A3A4-7F68F4542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sz="3200" spc="300" dirty="0"/>
              <a:t>Bisogno</a:t>
            </a:r>
          </a:p>
          <a:p>
            <a:pPr>
              <a:lnSpc>
                <a:spcPct val="150000"/>
              </a:lnSpc>
            </a:pPr>
            <a:r>
              <a:rPr lang="it-IT" sz="3200" spc="300" dirty="0"/>
              <a:t>Risorsa</a:t>
            </a:r>
          </a:p>
          <a:p>
            <a:pPr>
              <a:lnSpc>
                <a:spcPct val="150000"/>
              </a:lnSpc>
            </a:pPr>
            <a:r>
              <a:rPr lang="it-IT" sz="3200" spc="300" dirty="0"/>
              <a:t>Resilienza</a:t>
            </a:r>
          </a:p>
        </p:txBody>
      </p:sp>
    </p:spTree>
    <p:extLst>
      <p:ext uri="{BB962C8B-B14F-4D97-AF65-F5344CB8AC3E}">
        <p14:creationId xmlns:p14="http://schemas.microsoft.com/office/powerpoint/2010/main" val="1872780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6397222-CAAE-4087-907E-17D9C13F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bisogno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0F624E6-F611-425A-8053-1723D194C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i="1" dirty="0"/>
              <a:t>Bisogno è mancanza, carenza di qualche cosa, di un bene, di un «oggetto». Neve 2000</a:t>
            </a:r>
          </a:p>
          <a:p>
            <a:r>
              <a:rPr lang="it-IT" dirty="0"/>
              <a:t>Ha interessato diversi studiosi: </a:t>
            </a:r>
            <a:r>
              <a:rPr lang="it-IT" dirty="0" err="1"/>
              <a:t>Maslow</a:t>
            </a:r>
            <a:r>
              <a:rPr lang="it-IT" dirty="0"/>
              <a:t>, Marx, Parsons, </a:t>
            </a:r>
            <a:r>
              <a:rPr lang="it-IT" dirty="0" err="1"/>
              <a:t>Heller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Neve propone una sintesi con tre dimensioni:</a:t>
            </a:r>
          </a:p>
          <a:p>
            <a:r>
              <a:rPr lang="it-IT" dirty="0"/>
              <a:t>Dimensione soggettiva </a:t>
            </a:r>
          </a:p>
          <a:p>
            <a:r>
              <a:rPr lang="it-IT" dirty="0"/>
              <a:t>Globalità</a:t>
            </a:r>
          </a:p>
          <a:p>
            <a:r>
              <a:rPr lang="it-IT" dirty="0"/>
              <a:t>Storicità e dimensione culturale e sociale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8021514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4EF6E33-E236-4A54-9462-9022A6E615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750</Words>
  <Application>Microsoft Macintosh PowerPoint</Application>
  <PresentationFormat>Presentazione su schermo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Raccolta</vt:lpstr>
      <vt:lpstr>Il metodo del servizio sociale </vt:lpstr>
      <vt:lpstr>la valutazione</vt:lpstr>
      <vt:lpstr>la valutazione e i suoi principali modelli</vt:lpstr>
      <vt:lpstr>modello dell’ indagine</vt:lpstr>
      <vt:lpstr>modello procedurale</vt:lpstr>
      <vt:lpstr>modello della reciprocità</vt:lpstr>
      <vt:lpstr>La prospettiva di rete </vt:lpstr>
      <vt:lpstr>La prospettiva della persona come punto di partenza della valutazione</vt:lpstr>
      <vt:lpstr>bisogno</vt:lpstr>
      <vt:lpstr>Risorsa</vt:lpstr>
      <vt:lpstr>Resilienza</vt:lpstr>
      <vt:lpstr>La prospettiva della persona come punto di partenza della valutazione</vt:lpstr>
      <vt:lpstr>UN ULTERIORE DIMENSIONE :  IL RISCHIO </vt:lpstr>
      <vt:lpstr>Presentazione di PowerPoint</vt:lpstr>
      <vt:lpstr>LE RISORSE E IL TERRITORIO</vt:lpstr>
      <vt:lpstr>Gli strumenti</vt:lpstr>
      <vt:lpstr>Grazie per l’attenzione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metodo del servizio sociale</dc:title>
  <dc:creator>LAVIOLA ANNALISA [SF0300475]</dc:creator>
  <cp:keywords/>
  <cp:lastModifiedBy>Famiglia gui</cp:lastModifiedBy>
  <cp:revision>38</cp:revision>
  <dcterms:created xsi:type="dcterms:W3CDTF">2018-03-10T15:40:32Z</dcterms:created>
  <dcterms:modified xsi:type="dcterms:W3CDTF">2018-03-19T12:35:18Z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TC018638879991</vt:lpwstr>
  </property>
</Properties>
</file>