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97" r:id="rId3"/>
    <p:sldId id="298" r:id="rId4"/>
    <p:sldId id="258" r:id="rId5"/>
    <p:sldId id="259" r:id="rId6"/>
    <p:sldId id="260" r:id="rId7"/>
    <p:sldId id="261" r:id="rId8"/>
    <p:sldId id="309" r:id="rId9"/>
    <p:sldId id="267" r:id="rId10"/>
    <p:sldId id="303" r:id="rId11"/>
    <p:sldId id="310" r:id="rId12"/>
    <p:sldId id="271" r:id="rId13"/>
    <p:sldId id="272" r:id="rId14"/>
    <p:sldId id="273" r:id="rId15"/>
    <p:sldId id="282" r:id="rId16"/>
    <p:sldId id="307" r:id="rId17"/>
    <p:sldId id="283" r:id="rId18"/>
    <p:sldId id="284" r:id="rId19"/>
    <p:sldId id="285" r:id="rId20"/>
    <p:sldId id="286" r:id="rId21"/>
    <p:sldId id="287" r:id="rId22"/>
    <p:sldId id="278" r:id="rId23"/>
    <p:sldId id="280" r:id="rId24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94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B2F24E9B-816C-49C4-8860-D7B9A94D24E7}" type="datetimeFigureOut">
              <a:rPr lang="it-IT" smtClean="0"/>
              <a:pPr/>
              <a:t>19/03/2018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60AC893-8792-4F76-A32A-72AC65A0F82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9880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B5931-D72F-4EF0-9DF7-B9AD0B4EB3B7}" type="datetime1">
              <a:rPr lang="it-IT" smtClean="0"/>
              <a:pPr/>
              <a:t>19/03/2018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B8D7-0193-40B7-956D-61228E3659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7E20-6C0E-463C-831F-BED71A34BAB8}" type="datetime1">
              <a:rPr lang="it-IT" smtClean="0"/>
              <a:pPr/>
              <a:t>19/03/2018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B8D7-0193-40B7-956D-61228E3659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13840-CC18-42CC-81B0-EF7CFCCC4A0F}" type="datetime1">
              <a:rPr lang="it-IT" smtClean="0"/>
              <a:pPr/>
              <a:t>19/03/2018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B8D7-0193-40B7-956D-61228E3659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4E4A-548B-4B8E-B22D-C1FB824982F6}" type="datetime1">
              <a:rPr lang="it-IT" smtClean="0"/>
              <a:pPr/>
              <a:t>19/03/2018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B8D7-0193-40B7-956D-61228E3659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58CD8-B643-4356-8534-DCB22CE496CB}" type="datetime1">
              <a:rPr lang="it-IT" smtClean="0"/>
              <a:pPr/>
              <a:t>19/03/2018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B8D7-0193-40B7-956D-61228E3659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77BC3-47BA-49F6-A111-194AB38A42F0}" type="datetime1">
              <a:rPr lang="it-IT" smtClean="0"/>
              <a:pPr/>
              <a:t>19/03/2018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B8D7-0193-40B7-956D-61228E3659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5EB0B-34F9-41C8-9E14-9B0DB85A9901}" type="datetime1">
              <a:rPr lang="it-IT" smtClean="0"/>
              <a:pPr/>
              <a:t>19/03/2018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B8D7-0193-40B7-956D-61228E3659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5FDB7-95F4-45E5-BCBA-708177BF8DE7}" type="datetime1">
              <a:rPr lang="it-IT" smtClean="0"/>
              <a:pPr/>
              <a:t>19/03/2018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B8D7-0193-40B7-956D-61228E3659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6C4A-8501-4925-8A73-DEE4C3880569}" type="datetime1">
              <a:rPr lang="it-IT" smtClean="0"/>
              <a:pPr/>
              <a:t>19/03/2018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B8D7-0193-40B7-956D-61228E3659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60F80-817C-4F47-A1CC-E0F15D6AEB27}" type="datetime1">
              <a:rPr lang="it-IT" smtClean="0"/>
              <a:pPr/>
              <a:t>19/03/2018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B8D7-0193-40B7-956D-61228E3659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C1B5B-025E-4FE1-A2A9-E4F32168671A}" type="datetime1">
              <a:rPr lang="it-IT" smtClean="0"/>
              <a:pPr/>
              <a:t>19/03/2018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B8D7-0193-40B7-956D-61228E3659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F52B2-F727-4FA6-8C58-71FB94E67770}" type="datetime1">
              <a:rPr lang="it-IT" smtClean="0"/>
              <a:pPr/>
              <a:t>19/03/2018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6B8D7-0193-40B7-956D-61228E3659D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warenesstest.co.uk/video/moonwalking-bear-awareness-test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lumosity.com/brain-games/memory-games/memory-matri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nobelprize.org/educational_games/medicine/pavlov/index.html" TargetMode="External"/><Relationship Id="rId2" Type="http://schemas.openxmlformats.org/officeDocument/2006/relationships/hyperlink" Target="http://www.youtube.com/watch?v=cP5lCleK-PM&amp;feature=related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fLoHH03QAAI&amp;NR=1" TargetMode="External"/><Relationship Id="rId2" Type="http://schemas.openxmlformats.org/officeDocument/2006/relationships/hyperlink" Target="http://www.youtube.com/watch?v=I_ctJqjlrHA&amp;feature=related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Comprensione  </a:t>
            </a:r>
            <a:br>
              <a:rPr lang="it-IT" dirty="0" smtClean="0"/>
            </a:br>
            <a:r>
              <a:rPr lang="it-IT" dirty="0" smtClean="0"/>
              <a:t>e Apprendimento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B8D7-0193-40B7-956D-61228E3659D8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000" dirty="0" smtClean="0"/>
              <a:t>Nuova concezione dell’apprendimento:</a:t>
            </a:r>
            <a:br>
              <a:rPr lang="it-IT" sz="4000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Si apprendono </a:t>
            </a:r>
            <a:r>
              <a:rPr lang="it-IT" i="1" dirty="0" smtClean="0"/>
              <a:t>comportamenti, abitudini</a:t>
            </a:r>
            <a:r>
              <a:rPr lang="it-IT" dirty="0" smtClean="0"/>
              <a:t>,</a:t>
            </a:r>
          </a:p>
          <a:p>
            <a:r>
              <a:rPr lang="it-IT" dirty="0" smtClean="0"/>
              <a:t>E </a:t>
            </a:r>
            <a:r>
              <a:rPr lang="it-IT" i="1" dirty="0" smtClean="0"/>
              <a:t>comportamenti </a:t>
            </a:r>
            <a:r>
              <a:rPr lang="it-IT" i="1" dirty="0" smtClean="0"/>
              <a:t>complessi </a:t>
            </a:r>
            <a:r>
              <a:rPr lang="it-IT" dirty="0" smtClean="0"/>
              <a:t>(come si scrive un testo, concetti, regole..)</a:t>
            </a:r>
          </a:p>
          <a:p>
            <a:pPr>
              <a:buNone/>
            </a:pPr>
            <a:r>
              <a:rPr lang="it-IT" dirty="0" smtClean="0"/>
              <a:t>Apprendimento: </a:t>
            </a:r>
          </a:p>
          <a:p>
            <a:r>
              <a:rPr lang="it-IT" dirty="0" smtClean="0"/>
              <a:t>frutto dell’incontro tra nuove informazioni e conoscenze depositate in </a:t>
            </a:r>
            <a:r>
              <a:rPr lang="it-IT" dirty="0" smtClean="0"/>
              <a:t>memoria.</a:t>
            </a:r>
            <a:endParaRPr lang="it-IT" dirty="0" smtClean="0"/>
          </a:p>
          <a:p>
            <a:pPr marL="0" indent="0">
              <a:buNone/>
            </a:pPr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B8D7-0193-40B7-956D-61228E3659D8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B8D7-0193-40B7-956D-61228E3659D8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6" name="AutoShape 4" descr="Image result for human information process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" name="AutoShape 6" descr="Image result for human information processi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270" y="908720"/>
            <a:ext cx="9200541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204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it-IT" dirty="0" smtClean="0"/>
              <a:t>Prima fase di elaborazione - memoria sensoriale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Insegno un concetto </a:t>
            </a:r>
            <a:r>
              <a:rPr lang="it-IT" dirty="0"/>
              <a:t>(</a:t>
            </a:r>
            <a:r>
              <a:rPr lang="it-IT" i="1" dirty="0" smtClean="0"/>
              <a:t>Socializzazione, Mammifero, Forza</a:t>
            </a:r>
            <a:r>
              <a:rPr lang="it-IT" dirty="0" smtClean="0"/>
              <a:t>)</a:t>
            </a:r>
          </a:p>
          <a:p>
            <a:endParaRPr lang="it-IT" dirty="0"/>
          </a:p>
          <a:p>
            <a:r>
              <a:rPr lang="it-IT" dirty="0"/>
              <a:t>La parola </a:t>
            </a:r>
            <a:r>
              <a:rPr lang="it-IT" i="1" dirty="0"/>
              <a:t>Socializzazione </a:t>
            </a:r>
            <a:r>
              <a:rPr lang="it-IT" dirty="0"/>
              <a:t>arriva agli organi di senso, </a:t>
            </a:r>
          </a:p>
          <a:p>
            <a:r>
              <a:rPr lang="it-IT" dirty="0" smtClean="0"/>
              <a:t>( x tempo brevissimo mantiene le caratteristiche sensoriali con cui è stata presentata)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B8D7-0193-40B7-956D-61228E3659D8}" type="slidenum">
              <a:rPr lang="it-IT" smtClean="0"/>
              <a:pPr/>
              <a:t>12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it-IT" dirty="0" smtClean="0"/>
              <a:t>Sperling, 1960, 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osservo </a:t>
            </a:r>
            <a:r>
              <a:rPr lang="it-IT" dirty="0"/>
              <a:t>la figura 1 secondo, la copro e poi dico quali lettere ci sono nella seconda riga.</a:t>
            </a:r>
          </a:p>
          <a:p>
            <a:r>
              <a:rPr lang="it-IT" dirty="0"/>
              <a:t>In 200 </a:t>
            </a:r>
            <a:r>
              <a:rPr lang="it-IT" dirty="0" err="1"/>
              <a:t>msec</a:t>
            </a:r>
            <a:r>
              <a:rPr lang="it-IT" dirty="0"/>
              <a:t> si </a:t>
            </a:r>
            <a:r>
              <a:rPr lang="it-IT" dirty="0" smtClean="0"/>
              <a:t>dà </a:t>
            </a:r>
            <a:r>
              <a:rPr lang="it-IT" dirty="0"/>
              <a:t>la risposta corretta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B8D7-0193-40B7-956D-61228E3659D8}" type="slidenum">
              <a:rPr lang="it-IT" smtClean="0"/>
              <a:pPr/>
              <a:t>13</a:t>
            </a:fld>
            <a:endParaRPr lang="it-IT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428736"/>
            <a:ext cx="380077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285728"/>
            <a:ext cx="8401080" cy="5840435"/>
          </a:xfrm>
        </p:spPr>
        <p:txBody>
          <a:bodyPr>
            <a:normAutofit/>
          </a:bodyPr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L’informazione </a:t>
            </a:r>
            <a:r>
              <a:rPr lang="it-IT" b="1" dirty="0" smtClean="0"/>
              <a:t>selezionata</a:t>
            </a:r>
            <a:r>
              <a:rPr lang="it-IT" dirty="0" smtClean="0"/>
              <a:t> viene </a:t>
            </a:r>
            <a:r>
              <a:rPr lang="it-IT" dirty="0"/>
              <a:t>trasmessa alla memoria a breve termine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Solo ciò che è nel focus dell’</a:t>
            </a:r>
            <a:r>
              <a:rPr lang="it-IT" i="1" dirty="0" smtClean="0"/>
              <a:t>attenzione</a:t>
            </a:r>
            <a:r>
              <a:rPr lang="it-IT" dirty="0" smtClean="0"/>
              <a:t> viene elaborato</a:t>
            </a:r>
          </a:p>
          <a:p>
            <a:pPr>
              <a:buNone/>
            </a:pPr>
            <a:endParaRPr lang="it-IT" dirty="0" smtClean="0"/>
          </a:p>
          <a:p>
            <a:r>
              <a:rPr lang="it-IT" sz="2800" dirty="0" smtClean="0">
                <a:hlinkClick r:id="rId2"/>
              </a:rPr>
              <a:t>http://www.awarenesstest.co.uk/video/</a:t>
            </a:r>
            <a:r>
              <a:rPr lang="it-IT" sz="2800" dirty="0" err="1" smtClean="0">
                <a:hlinkClick r:id="rId2"/>
              </a:rPr>
              <a:t>moonwalking-bear-awareness-test</a:t>
            </a:r>
            <a:r>
              <a:rPr lang="it-IT" sz="2800" dirty="0" smtClean="0">
                <a:hlinkClick r:id="rId2"/>
              </a:rPr>
              <a:t>/</a:t>
            </a:r>
            <a:endParaRPr lang="it-IT" sz="2800" dirty="0" smtClean="0"/>
          </a:p>
          <a:p>
            <a:endParaRPr lang="it-IT" sz="2800" dirty="0" smtClean="0"/>
          </a:p>
          <a:p>
            <a:r>
              <a:rPr lang="it-IT" dirty="0" smtClean="0"/>
              <a:t>Solo ciò che è importante viene conservato</a:t>
            </a:r>
            <a:endParaRPr lang="it-IT" b="1" dirty="0" smtClean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B8D7-0193-40B7-956D-61228E3659D8}" type="slidenum">
              <a:rPr lang="it-IT" smtClean="0"/>
              <a:pPr/>
              <a:t>14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A51856-DAAC-4B92-9766-C39ECA6BD9F9}" type="slidenum">
              <a:rPr lang="it-IT" smtClean="0"/>
              <a:pPr/>
              <a:t>15</a:t>
            </a:fld>
            <a:endParaRPr lang="it-IT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pPr eaLnBrk="1" hangingPunct="1"/>
            <a:r>
              <a:rPr lang="it-IT" sz="4000" b="1" dirty="0" smtClean="0"/>
              <a:t>La memoria</a:t>
            </a:r>
            <a:endParaRPr lang="it-IT" sz="4000" dirty="0" smtClean="0"/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142984"/>
            <a:ext cx="8229600" cy="4525963"/>
          </a:xfrm>
        </p:spPr>
        <p:txBody>
          <a:bodyPr>
            <a:normAutofit/>
          </a:bodyPr>
          <a:lstStyle/>
          <a:p>
            <a:r>
              <a:rPr lang="it-IT" dirty="0" smtClean="0"/>
              <a:t>Per codificare, conservare e recuperare le informazioni.</a:t>
            </a:r>
          </a:p>
          <a:p>
            <a:r>
              <a:rPr lang="it-IT" dirty="0" smtClean="0"/>
              <a:t>composta da una serie interconnessa di sistemi.</a:t>
            </a:r>
          </a:p>
          <a:p>
            <a:r>
              <a:rPr lang="it-IT" dirty="0" smtClean="0"/>
              <a:t>Non porta a una registrazione fedele della realtà, ma svolge un’attività di ricostruzione</a:t>
            </a:r>
            <a:r>
              <a:rPr lang="it-IT" dirty="0" smtClean="0"/>
              <a:t>.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Memoria di lavoro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/>
              <a:t>Secondo passo: </a:t>
            </a:r>
            <a:r>
              <a:rPr lang="it-IT" dirty="0" err="1" smtClean="0"/>
              <a:t>wm</a:t>
            </a:r>
            <a:endParaRPr lang="it-IT" dirty="0" smtClean="0"/>
          </a:p>
          <a:p>
            <a:r>
              <a:rPr lang="it-IT" dirty="0" smtClean="0"/>
              <a:t>mantiene le informazioni fino a 30 secondi, le manipola, le immagazzina</a:t>
            </a:r>
          </a:p>
          <a:p>
            <a:r>
              <a:rPr lang="it-IT" dirty="0" smtClean="0"/>
              <a:t>Ha capacità limitata</a:t>
            </a:r>
          </a:p>
          <a:p>
            <a:r>
              <a:rPr lang="it-IT" dirty="0" smtClean="0"/>
              <a:t>Secondo l’approccio di </a:t>
            </a:r>
            <a:r>
              <a:rPr lang="it-IT" dirty="0" err="1" smtClean="0"/>
              <a:t>Baddeley</a:t>
            </a:r>
            <a:r>
              <a:rPr lang="it-IT" dirty="0" smtClean="0"/>
              <a:t> e’ composta di tre parti: </a:t>
            </a:r>
          </a:p>
          <a:p>
            <a:pPr lvl="1"/>
            <a:r>
              <a:rPr lang="it-IT" dirty="0" smtClean="0"/>
              <a:t>una parte uditiva (</a:t>
            </a:r>
            <a:r>
              <a:rPr lang="it-IT" dirty="0" err="1" smtClean="0"/>
              <a:t>loop-circuito</a:t>
            </a:r>
            <a:r>
              <a:rPr lang="it-IT" dirty="0" smtClean="0"/>
              <a:t>), </a:t>
            </a:r>
          </a:p>
          <a:p>
            <a:pPr lvl="1"/>
            <a:r>
              <a:rPr lang="it-IT" dirty="0" smtClean="0"/>
              <a:t>una </a:t>
            </a:r>
            <a:r>
              <a:rPr lang="it-IT" dirty="0" err="1" smtClean="0"/>
              <a:t>visuo-spaziale</a:t>
            </a:r>
            <a:r>
              <a:rPr lang="it-IT" dirty="0" smtClean="0"/>
              <a:t> (taccuino), </a:t>
            </a:r>
          </a:p>
          <a:p>
            <a:pPr lvl="1"/>
            <a:r>
              <a:rPr lang="it-IT" dirty="0" smtClean="0"/>
              <a:t>un controllo esecutivo. </a:t>
            </a:r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B8D7-0193-40B7-956D-61228E3659D8}" type="slidenum">
              <a:rPr lang="it-IT" smtClean="0"/>
              <a:pPr/>
              <a:t>16</a:t>
            </a:fld>
            <a:endParaRPr lang="it-IT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91125" y="5543550"/>
            <a:ext cx="395287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C290D8-B7F5-4673-96EB-D4E1BD06C404}" type="slidenum">
              <a:rPr lang="it-IT" smtClean="0"/>
              <a:pPr/>
              <a:t>17</a:t>
            </a:fld>
            <a:endParaRPr lang="it-IT" smtClean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600" b="1" dirty="0" smtClean="0"/>
              <a:t>Il </a:t>
            </a:r>
            <a:r>
              <a:rPr lang="it-IT" sz="3600" b="1" dirty="0" err="1" smtClean="0"/>
              <a:t>loop</a:t>
            </a:r>
            <a:r>
              <a:rPr lang="it-IT" sz="3600" b="1" dirty="0" smtClean="0"/>
              <a:t>/nastro fonologico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None/>
            </a:pPr>
            <a:r>
              <a:rPr lang="it-IT" sz="2800" dirty="0" smtClean="0"/>
              <a:t>Conserva ed elabora l’info. verbale.</a:t>
            </a:r>
          </a:p>
          <a:p>
            <a:pPr eaLnBrk="1" hangingPunct="1">
              <a:lnSpc>
                <a:spcPct val="90000"/>
              </a:lnSpc>
            </a:pPr>
            <a:endParaRPr lang="it-IT" sz="2800" dirty="0" smtClean="0"/>
          </a:p>
          <a:p>
            <a:pPr>
              <a:lnSpc>
                <a:spcPct val="90000"/>
              </a:lnSpc>
              <a:buNone/>
            </a:pPr>
            <a:r>
              <a:rPr lang="it-IT" sz="2800" dirty="0" smtClean="0"/>
              <a:t>È composto da:</a:t>
            </a:r>
          </a:p>
          <a:p>
            <a:pPr>
              <a:lnSpc>
                <a:spcPct val="90000"/>
              </a:lnSpc>
            </a:pPr>
            <a:r>
              <a:rPr lang="it-IT" sz="2800" dirty="0" smtClean="0"/>
              <a:t>un magazzino (</a:t>
            </a:r>
            <a:r>
              <a:rPr lang="it-IT" sz="2800" b="1" i="1" dirty="0" err="1" smtClean="0"/>
              <a:t>store</a:t>
            </a:r>
            <a:r>
              <a:rPr lang="it-IT" sz="2800" dirty="0" smtClean="0"/>
              <a:t>) che mantiene le informazioni uditive, </a:t>
            </a:r>
          </a:p>
          <a:p>
            <a:pPr eaLnBrk="1" hangingPunct="1">
              <a:lnSpc>
                <a:spcPct val="90000"/>
              </a:lnSpc>
            </a:pPr>
            <a:r>
              <a:rPr lang="it-IT" sz="2800" dirty="0" smtClean="0"/>
              <a:t>un processo attivo di ripetizione </a:t>
            </a:r>
            <a:r>
              <a:rPr lang="it-IT" sz="2800" b="1" i="1" dirty="0" smtClean="0"/>
              <a:t>(</a:t>
            </a:r>
            <a:r>
              <a:rPr lang="it-IT" sz="2800" b="1" i="1" dirty="0" err="1" smtClean="0"/>
              <a:t>rehearsal</a:t>
            </a:r>
            <a:r>
              <a:rPr lang="it-IT" sz="2800" b="1" i="1" dirty="0" smtClean="0"/>
              <a:t> </a:t>
            </a:r>
            <a:r>
              <a:rPr lang="it-IT" sz="2800" b="1" i="1" dirty="0" err="1" smtClean="0"/>
              <a:t>process</a:t>
            </a:r>
            <a:r>
              <a:rPr lang="it-IT" sz="2800" b="1" i="1" dirty="0" smtClean="0"/>
              <a:t>), </a:t>
            </a:r>
            <a:r>
              <a:rPr lang="it-IT" sz="2800" dirty="0" smtClean="0"/>
              <a:t>che ripete e </a:t>
            </a:r>
            <a:r>
              <a:rPr lang="it-IT" sz="2800" dirty="0" err="1" smtClean="0"/>
              <a:t>ri-codifica</a:t>
            </a:r>
            <a:endParaRPr lang="it-IT" sz="2800" dirty="0" smtClean="0"/>
          </a:p>
          <a:p>
            <a:pPr eaLnBrk="1" hangingPunct="1">
              <a:lnSpc>
                <a:spcPct val="90000"/>
              </a:lnSpc>
            </a:pPr>
            <a:endParaRPr lang="it-IT" sz="2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800" dirty="0" smtClean="0"/>
              <a:t>L’informazione arriva al magazzino perché: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it-IT" sz="2800" dirty="0" smtClean="0"/>
              <a:t>La sento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it-IT" sz="2800" dirty="0" smtClean="0"/>
              <a:t>Leggo mentalmente il testo scritto</a:t>
            </a:r>
          </a:p>
          <a:p>
            <a:pPr lvl="1" eaLnBrk="1" hangingPunct="1">
              <a:lnSpc>
                <a:spcPct val="90000"/>
              </a:lnSpc>
            </a:pPr>
            <a:endParaRPr lang="it-IT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55EDC6-6BD3-40F2-804D-10B2BAA30350}" type="slidenum">
              <a:rPr lang="it-IT" smtClean="0"/>
              <a:pPr/>
              <a:t>18</a:t>
            </a:fld>
            <a:endParaRPr lang="it-IT" smtClean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600" smtClean="0"/>
              <a:t>il </a:t>
            </a:r>
            <a:r>
              <a:rPr lang="it-IT" sz="3600" b="1" smtClean="0"/>
              <a:t>taccuino visuospaziale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it-IT" sz="2800" dirty="0" smtClean="0"/>
              <a:t>È diviso in due componenti:</a:t>
            </a:r>
          </a:p>
          <a:p>
            <a:pPr lvl="1" eaLnBrk="1" hangingPunct="1"/>
            <a:r>
              <a:rPr lang="it-IT" sz="2400" dirty="0" smtClean="0"/>
              <a:t>un magazzino passivo </a:t>
            </a:r>
          </a:p>
          <a:p>
            <a:pPr lvl="1" eaLnBrk="1" hangingPunct="1"/>
            <a:r>
              <a:rPr lang="it-IT" sz="2400" dirty="0" smtClean="0"/>
              <a:t>e un processo attivo di ripetizione.</a:t>
            </a:r>
          </a:p>
          <a:p>
            <a:pPr lvl="1" eaLnBrk="1" hangingPunct="1">
              <a:buFontTx/>
              <a:buNone/>
            </a:pPr>
            <a:r>
              <a:rPr lang="it-IT" sz="2400" dirty="0" smtClean="0"/>
              <a:t> </a:t>
            </a:r>
          </a:p>
          <a:p>
            <a:pPr eaLnBrk="1" hangingPunct="1">
              <a:buNone/>
            </a:pPr>
            <a:r>
              <a:rPr lang="it-IT" sz="2800" dirty="0" smtClean="0"/>
              <a:t>che mantengono e manipolano immagini </a:t>
            </a:r>
            <a:r>
              <a:rPr lang="it-IT" sz="2800" dirty="0" err="1" smtClean="0"/>
              <a:t>visuo-spaziali</a:t>
            </a:r>
            <a:endParaRPr lang="it-IT" sz="2800" dirty="0" smtClean="0"/>
          </a:p>
          <a:p>
            <a:pPr lvl="1" eaLnBrk="1" hangingPunct="1"/>
            <a:r>
              <a:rPr lang="it-IT" sz="2400" dirty="0" smtClean="0"/>
              <a:t> (</a:t>
            </a:r>
            <a:r>
              <a:rPr lang="it-IT" sz="2400" i="1" dirty="0" smtClean="0"/>
              <a:t>spaziale</a:t>
            </a:r>
            <a:r>
              <a:rPr lang="it-IT" sz="2400" dirty="0" smtClean="0"/>
              <a:t> si riferisce alla locazione di oggetti nello spazio e alla relazioni geometriche tra oggetti; </a:t>
            </a:r>
            <a:endParaRPr lang="it-IT" sz="2400" i="1" dirty="0" smtClean="0"/>
          </a:p>
          <a:p>
            <a:pPr lvl="1" eaLnBrk="1" hangingPunct="1"/>
            <a:r>
              <a:rPr lang="it-IT" sz="2400" i="1" dirty="0" smtClean="0"/>
              <a:t>visivo</a:t>
            </a:r>
            <a:r>
              <a:rPr lang="it-IT" sz="2400" dirty="0" smtClean="0"/>
              <a:t> invece si riferisce a proprietà degli oggetti come la forma, il colore, la brillantezza).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A72E43-B7C9-45A9-888F-0DD8DCA690FF}" type="slidenum">
              <a:rPr lang="it-IT" smtClean="0"/>
              <a:pPr/>
              <a:t>19</a:t>
            </a:fld>
            <a:endParaRPr lang="it-IT" smtClean="0"/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620713"/>
            <a:ext cx="3889373" cy="5505450"/>
          </a:xfrm>
        </p:spPr>
        <p:txBody>
          <a:bodyPr>
            <a:normAutofit fontScale="85000" lnSpcReduction="10000"/>
          </a:bodyPr>
          <a:lstStyle/>
          <a:p>
            <a:pPr eaLnBrk="1" hangingPunct="1"/>
            <a:endParaRPr lang="it-IT" dirty="0" smtClean="0"/>
          </a:p>
          <a:p>
            <a:pPr eaLnBrk="1" hangingPunct="1">
              <a:buNone/>
            </a:pPr>
            <a:r>
              <a:rPr lang="it-IT" dirty="0" smtClean="0"/>
              <a:t>Immagazzina</a:t>
            </a:r>
          </a:p>
          <a:p>
            <a:pPr eaLnBrk="1" hangingPunct="1"/>
            <a:endParaRPr lang="it-IT" dirty="0" smtClean="0"/>
          </a:p>
          <a:p>
            <a:pPr lvl="1" eaLnBrk="1" hangingPunct="1"/>
            <a:r>
              <a:rPr lang="it-IT" dirty="0" smtClean="0"/>
              <a:t> informazioni visive e spaziali,</a:t>
            </a:r>
          </a:p>
          <a:p>
            <a:pPr lvl="1" eaLnBrk="1" hangingPunct="1"/>
            <a:r>
              <a:rPr lang="it-IT" dirty="0" smtClean="0"/>
              <a:t>le informazioni verbali trasformate in immagini visive (come ad esempio le parole o frasi a alto livello di immagine). </a:t>
            </a:r>
          </a:p>
          <a:p>
            <a:pPr lvl="1">
              <a:buNone/>
            </a:pPr>
            <a:r>
              <a:rPr lang="it-IT" dirty="0" smtClean="0">
                <a:hlinkClick r:id="rId2"/>
              </a:rPr>
              <a:t>http://www.lumosity.com/</a:t>
            </a:r>
            <a:r>
              <a:rPr lang="it-IT" dirty="0" err="1" smtClean="0">
                <a:hlinkClick r:id="rId2"/>
              </a:rPr>
              <a:t>brain-games</a:t>
            </a:r>
            <a:r>
              <a:rPr lang="it-IT" dirty="0" smtClean="0">
                <a:hlinkClick r:id="rId2"/>
              </a:rPr>
              <a:t>/</a:t>
            </a:r>
            <a:r>
              <a:rPr lang="it-IT" dirty="0" err="1" smtClean="0">
                <a:hlinkClick r:id="rId2"/>
              </a:rPr>
              <a:t>memory-games</a:t>
            </a:r>
            <a:r>
              <a:rPr lang="it-IT" dirty="0" smtClean="0">
                <a:hlinkClick r:id="rId2"/>
              </a:rPr>
              <a:t>/</a:t>
            </a:r>
            <a:r>
              <a:rPr lang="it-IT" dirty="0" err="1" smtClean="0">
                <a:hlinkClick r:id="rId2"/>
              </a:rPr>
              <a:t>memory-matrix</a:t>
            </a:r>
            <a:endParaRPr lang="it-IT" dirty="0" smtClean="0"/>
          </a:p>
          <a:p>
            <a:pPr lvl="1">
              <a:buNone/>
            </a:pPr>
            <a:endParaRPr lang="it-IT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0"/>
            <a:ext cx="4257675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4457700"/>
            <a:ext cx="405765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Cause delle difficoltà di </a:t>
            </a:r>
            <a:r>
              <a:rPr lang="it-IT" dirty="0" smtClean="0"/>
              <a:t>lettura/ascolto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dirty="0" smtClean="0"/>
              <a:t>1 </a:t>
            </a:r>
            <a:r>
              <a:rPr lang="it-IT" dirty="0" smtClean="0"/>
              <a:t>(anche aspetti </a:t>
            </a:r>
            <a:r>
              <a:rPr lang="it-IT" dirty="0" smtClean="0"/>
              <a:t>legati alla </a:t>
            </a:r>
            <a:r>
              <a:rPr lang="it-IT" dirty="0" smtClean="0"/>
              <a:t>decodifica, nella lettura)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2 caratteristiche del processo di comprensione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 La comprensione viene concettualizzata come:</a:t>
            </a:r>
          </a:p>
          <a:p>
            <a:r>
              <a:rPr lang="it-IT" dirty="0" smtClean="0"/>
              <a:t> un processo attivo (uso di strategie)</a:t>
            </a:r>
          </a:p>
          <a:p>
            <a:r>
              <a:rPr lang="it-IT" dirty="0" smtClean="0"/>
              <a:t> costruttivo (il significato non  è trasmesso)</a:t>
            </a:r>
          </a:p>
          <a:p>
            <a:r>
              <a:rPr lang="it-IT" dirty="0" smtClean="0"/>
              <a:t> dinamico,</a:t>
            </a:r>
          </a:p>
          <a:p>
            <a:pPr lvl="1"/>
            <a:r>
              <a:rPr lang="it-IT" dirty="0" smtClean="0"/>
              <a:t> un compito di </a:t>
            </a:r>
            <a:r>
              <a:rPr lang="it-IT" i="1" dirty="0" err="1" smtClean="0"/>
              <a:t>problem</a:t>
            </a:r>
            <a:r>
              <a:rPr lang="it-IT" i="1" dirty="0" smtClean="0"/>
              <a:t> </a:t>
            </a:r>
            <a:r>
              <a:rPr lang="it-IT" i="1" dirty="0" err="1" smtClean="0"/>
              <a:t>solving</a:t>
            </a:r>
            <a:r>
              <a:rPr lang="it-IT" dirty="0" smtClean="0"/>
              <a:t>: il lettore usa indizi del testo e le sue conoscenze per fare delle ipotesi  sul significato.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B8D7-0193-40B7-956D-61228E3659D8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E15D54-716D-4923-9229-B1A1A23E16A5}" type="slidenum">
              <a:rPr lang="it-IT" smtClean="0"/>
              <a:pPr/>
              <a:t>20</a:t>
            </a:fld>
            <a:endParaRPr lang="it-IT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smtClean="0"/>
              <a:t>Central executive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dirty="0" smtClean="0"/>
              <a:t>integra le informazioni che provengono dal </a:t>
            </a:r>
            <a:r>
              <a:rPr lang="it-IT" dirty="0" err="1" smtClean="0"/>
              <a:t>loop</a:t>
            </a:r>
            <a:r>
              <a:rPr lang="it-IT" dirty="0" smtClean="0"/>
              <a:t> fonologico, dal taccuino e dalla memoria a lungo termine.</a:t>
            </a:r>
          </a:p>
          <a:p>
            <a:pPr eaLnBrk="1" hangingPunct="1">
              <a:lnSpc>
                <a:spcPct val="90000"/>
              </a:lnSpc>
            </a:pPr>
            <a:r>
              <a:rPr lang="it-IT" dirty="0" smtClean="0"/>
              <a:t> opera come un supervisore: decide quale informazione richiede attenzione.</a:t>
            </a:r>
          </a:p>
          <a:p>
            <a:pPr>
              <a:lnSpc>
                <a:spcPct val="90000"/>
              </a:lnSpc>
            </a:pPr>
            <a:r>
              <a:rPr lang="it-IT" dirty="0"/>
              <a:t>se ci sono 2 compiti da svolgere contemporaneamente </a:t>
            </a:r>
            <a:r>
              <a:rPr lang="it-IT" dirty="0" smtClean="0"/>
              <a:t>decide </a:t>
            </a:r>
            <a:r>
              <a:rPr lang="it-IT" dirty="0"/>
              <a:t>quante risorse vanno devolute al primo e quante al secondo.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dirty="0" smtClean="0"/>
              <a:t>Un rumore..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Lo </a:t>
            </a:r>
            <a:r>
              <a:rPr lang="it-IT" b="1" i="1" dirty="0" smtClean="0"/>
              <a:t>studio </a:t>
            </a:r>
            <a:r>
              <a:rPr lang="it-IT" dirty="0" smtClean="0"/>
              <a:t>richiede </a:t>
            </a:r>
            <a:r>
              <a:rPr lang="it-IT" dirty="0"/>
              <a:t>risorse </a:t>
            </a:r>
            <a:r>
              <a:rPr lang="it-IT" dirty="0" err="1"/>
              <a:t>attentive</a:t>
            </a:r>
            <a:r>
              <a:rPr lang="it-IT" dirty="0"/>
              <a:t> e </a:t>
            </a:r>
            <a:r>
              <a:rPr lang="it-IT" dirty="0" smtClean="0"/>
              <a:t>cognitive</a:t>
            </a:r>
          </a:p>
          <a:p>
            <a:r>
              <a:rPr lang="it-IT" dirty="0" smtClean="0"/>
              <a:t> l’Esecutivo </a:t>
            </a:r>
            <a:r>
              <a:rPr lang="it-IT" dirty="0"/>
              <a:t>pianifica di impegnare tutte le risorse per quel compito e solo una piccola parte per la vigilanza dell’ambiente.</a:t>
            </a:r>
          </a:p>
          <a:p>
            <a:r>
              <a:rPr lang="it-IT" dirty="0" err="1" smtClean="0"/>
              <a:t>…rumore</a:t>
            </a:r>
            <a:r>
              <a:rPr lang="it-IT" dirty="0" smtClean="0"/>
              <a:t> ….</a:t>
            </a:r>
          </a:p>
          <a:p>
            <a:r>
              <a:rPr lang="it-IT" dirty="0" smtClean="0"/>
              <a:t> </a:t>
            </a:r>
            <a:r>
              <a:rPr lang="it-IT" dirty="0"/>
              <a:t>le risorse </a:t>
            </a:r>
            <a:r>
              <a:rPr lang="it-IT" dirty="0" err="1"/>
              <a:t>attentive</a:t>
            </a:r>
            <a:r>
              <a:rPr lang="it-IT" dirty="0"/>
              <a:t> vengono spostate, e’ una forma di cattura automatica dell’attenzione.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B8D7-0193-40B7-956D-61228E3659D8}" type="slidenum">
              <a:rPr lang="it-IT" smtClean="0"/>
              <a:pPr/>
              <a:t>21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it-IT" sz="2800" b="1" dirty="0" smtClean="0"/>
              <a:t>Memoria a lungo termine </a:t>
            </a:r>
            <a:r>
              <a:rPr lang="it-IT" sz="2400" b="1" dirty="0" smtClean="0"/>
              <a:t/>
            </a:r>
            <a:br>
              <a:rPr lang="it-IT" sz="2400" b="1" dirty="0" smtClean="0"/>
            </a:b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00141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Parte dell’informazione codificata dalla memoria di lavoro viene conservata </a:t>
            </a:r>
            <a:r>
              <a:rPr lang="it-IT" dirty="0" err="1" smtClean="0"/>
              <a:t>in…</a:t>
            </a:r>
            <a:endParaRPr lang="it-IT" dirty="0" smtClean="0"/>
          </a:p>
          <a:p>
            <a:r>
              <a:rPr lang="it-IT" b="1" dirty="0" smtClean="0"/>
              <a:t>Memoria semantica /episodica /procedurale /immaginativa</a:t>
            </a:r>
            <a:endParaRPr lang="it-IT" dirty="0" smtClean="0"/>
          </a:p>
          <a:p>
            <a:r>
              <a:rPr lang="it-IT" i="1" dirty="0" smtClean="0"/>
              <a:t>(ricorda la parola computer, ricorda quando l’hai usato la prima volta, ricorda come si usa, ricorda l’immagine del tuo desktop)</a:t>
            </a:r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B8D7-0193-40B7-956D-61228E3659D8}" type="slidenum">
              <a:rPr lang="it-IT" smtClean="0"/>
              <a:pPr/>
              <a:t>22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571480"/>
            <a:ext cx="8258204" cy="5554683"/>
          </a:xfrm>
        </p:spPr>
        <p:txBody>
          <a:bodyPr>
            <a:normAutofit/>
          </a:bodyPr>
          <a:lstStyle/>
          <a:p>
            <a:r>
              <a:rPr lang="it-IT" dirty="0" smtClean="0"/>
              <a:t>Nella memoria semantica sono conservati singoli concetti e</a:t>
            </a:r>
          </a:p>
          <a:p>
            <a:r>
              <a:rPr lang="it-IT" dirty="0"/>
              <a:t>concetti complessi o situazioni </a:t>
            </a:r>
            <a:r>
              <a:rPr lang="it-IT" dirty="0" smtClean="0"/>
              <a:t>complesse.</a:t>
            </a:r>
          </a:p>
          <a:p>
            <a:endParaRPr lang="it-IT" dirty="0" smtClean="0"/>
          </a:p>
          <a:p>
            <a:r>
              <a:rPr lang="it-IT" dirty="0" smtClean="0"/>
              <a:t> </a:t>
            </a:r>
            <a:r>
              <a:rPr lang="it-IT" dirty="0"/>
              <a:t>Questi elementi vengono rappresentati sotto forma </a:t>
            </a:r>
            <a:r>
              <a:rPr lang="it-IT" dirty="0" smtClean="0"/>
              <a:t>di reti di concetti, </a:t>
            </a:r>
            <a:r>
              <a:rPr lang="it-IT" dirty="0"/>
              <a:t>conoscenze schematiche</a:t>
            </a:r>
            <a:r>
              <a:rPr lang="it-IT" dirty="0" smtClean="0"/>
              <a:t>, </a:t>
            </a:r>
            <a:r>
              <a:rPr lang="it-IT" dirty="0" err="1" smtClean="0"/>
              <a:t>copioni…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B8D7-0193-40B7-956D-61228E3659D8}" type="slidenum">
              <a:rPr lang="it-IT" smtClean="0"/>
              <a:pPr/>
              <a:t>23</a:t>
            </a:fld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buon lettore / cattivo lettore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differenti per:</a:t>
            </a:r>
          </a:p>
          <a:p>
            <a:pPr marL="514350" lvl="0" indent="-514350">
              <a:buFont typeface="+mj-lt"/>
              <a:buAutoNum type="arabicPeriod"/>
            </a:pPr>
            <a:r>
              <a:rPr lang="it-IT" dirty="0" smtClean="0"/>
              <a:t>memoria di </a:t>
            </a:r>
            <a:r>
              <a:rPr lang="it-IT" dirty="0" smtClean="0"/>
              <a:t>lavoro, a lungo termine…</a:t>
            </a:r>
          </a:p>
          <a:p>
            <a:pPr marL="514350" lvl="0" indent="-514350">
              <a:buFont typeface="+mj-lt"/>
              <a:buAutoNum type="arabicPeriod"/>
            </a:pPr>
            <a:r>
              <a:rPr lang="it-IT" dirty="0" smtClean="0"/>
              <a:t>conoscenze possedute</a:t>
            </a:r>
          </a:p>
          <a:p>
            <a:pPr marL="514350" lvl="0" indent="-514350">
              <a:buFont typeface="+mj-lt"/>
              <a:buAutoNum type="arabicPeriod"/>
            </a:pPr>
            <a:r>
              <a:rPr lang="it-IT" dirty="0" smtClean="0"/>
              <a:t>atteggiamento attivo o passivo</a:t>
            </a:r>
          </a:p>
          <a:p>
            <a:pPr marL="514350" lvl="0" indent="-514350">
              <a:buFont typeface="+mj-lt"/>
              <a:buAutoNum type="arabicPeriod"/>
            </a:pPr>
            <a:r>
              <a:rPr lang="it-IT" dirty="0" smtClean="0"/>
              <a:t>componenti meta cognitive di:</a:t>
            </a:r>
          </a:p>
          <a:p>
            <a:pPr lvl="1"/>
            <a:r>
              <a:rPr lang="it-IT" dirty="0" smtClean="0"/>
              <a:t>controllo del processo di comprensione, uso di strategie, uso degli indizi forniti dal testo.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B8D7-0193-40B7-956D-61228E3659D8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E l’apprendimento</a:t>
            </a:r>
            <a:r>
              <a:rPr lang="it-IT" b="1" dirty="0" smtClean="0"/>
              <a:t>?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i="1" dirty="0" smtClean="0"/>
              <a:t>Un </a:t>
            </a:r>
            <a:r>
              <a:rPr lang="it-IT" i="1" dirty="0"/>
              <a:t>cambiamento relativamente permanente derivato dall’esperienza precedente e non dovuto a maturazione o a condizioni temporanee dell’organismo</a:t>
            </a:r>
            <a:r>
              <a:rPr lang="it-IT" i="1" dirty="0" smtClean="0"/>
              <a:t>.</a:t>
            </a:r>
          </a:p>
          <a:p>
            <a:endParaRPr lang="it-IT" dirty="0"/>
          </a:p>
          <a:p>
            <a:r>
              <a:rPr lang="it-IT" dirty="0" smtClean="0"/>
              <a:t>Cosa si modifica e come?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B8D7-0193-40B7-956D-61228E3659D8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pPr lvl="0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/>
              <a:t/>
            </a:r>
            <a:br>
              <a:rPr lang="it-IT" b="1" dirty="0"/>
            </a:b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Cosa si modifica e come? </a:t>
            </a:r>
            <a:br>
              <a:rPr lang="it-IT" b="1" dirty="0" smtClean="0"/>
            </a:br>
            <a:r>
              <a:rPr lang="it-IT" b="1" dirty="0" smtClean="0"/>
              <a:t>Il comportamentismo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2564904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L’</a:t>
            </a:r>
            <a:r>
              <a:rPr lang="it-IT" b="1" i="1" dirty="0" smtClean="0"/>
              <a:t>apprendimento</a:t>
            </a:r>
            <a:r>
              <a:rPr lang="it-IT" dirty="0" smtClean="0"/>
              <a:t> </a:t>
            </a:r>
            <a:r>
              <a:rPr lang="it-IT" dirty="0"/>
              <a:t>ha </a:t>
            </a:r>
            <a:r>
              <a:rPr lang="it-IT" dirty="0" smtClean="0"/>
              <a:t>un </a:t>
            </a:r>
            <a:r>
              <a:rPr lang="it-IT" dirty="0"/>
              <a:t>posto </a:t>
            </a:r>
            <a:r>
              <a:rPr lang="it-IT" dirty="0" smtClean="0"/>
              <a:t>centrale:</a:t>
            </a:r>
            <a:endParaRPr lang="it-IT" dirty="0"/>
          </a:p>
          <a:p>
            <a:pPr>
              <a:buNone/>
            </a:pPr>
            <a:r>
              <a:rPr lang="it-IT" dirty="0" smtClean="0"/>
              <a:t>l’acquisizione </a:t>
            </a:r>
            <a:r>
              <a:rPr lang="it-IT" dirty="0"/>
              <a:t>di nuovi comportamenti </a:t>
            </a:r>
            <a:r>
              <a:rPr lang="it-IT" dirty="0" smtClean="0"/>
              <a:t>come </a:t>
            </a:r>
            <a:r>
              <a:rPr lang="it-IT" dirty="0" smtClean="0"/>
              <a:t>risultato </a:t>
            </a:r>
            <a:r>
              <a:rPr lang="it-IT" dirty="0"/>
              <a:t>di un’associazione:</a:t>
            </a:r>
          </a:p>
          <a:p>
            <a:pPr lvl="0"/>
            <a:r>
              <a:rPr lang="it-IT" dirty="0"/>
              <a:t> </a:t>
            </a:r>
            <a:r>
              <a:rPr lang="it-IT" dirty="0" smtClean="0"/>
              <a:t>(</a:t>
            </a:r>
            <a:r>
              <a:rPr lang="it-IT" dirty="0"/>
              <a:t>condizionamento classico)</a:t>
            </a:r>
          </a:p>
          <a:p>
            <a:pPr lvl="0"/>
            <a:r>
              <a:rPr lang="it-IT" dirty="0" smtClean="0"/>
              <a:t>(</a:t>
            </a:r>
            <a:r>
              <a:rPr lang="it-IT" dirty="0"/>
              <a:t>condizionamento operante).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B8D7-0193-40B7-956D-61228E3659D8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condizionamento classico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una </a:t>
            </a:r>
            <a:r>
              <a:rPr lang="it-IT" dirty="0"/>
              <a:t>forma semplice di apprendimento </a:t>
            </a:r>
            <a:endParaRPr lang="it-IT" dirty="0" smtClean="0"/>
          </a:p>
          <a:p>
            <a:pPr lvl="0">
              <a:buNone/>
            </a:pPr>
            <a:r>
              <a:rPr lang="it-IT" sz="2600" u="sng" dirty="0" smtClean="0">
                <a:hlinkClick r:id="rId2"/>
              </a:rPr>
              <a:t>http://www.youtube.com/</a:t>
            </a:r>
            <a:r>
              <a:rPr lang="it-IT" sz="2600" u="sng" dirty="0" err="1" smtClean="0">
                <a:hlinkClick r:id="rId2"/>
              </a:rPr>
              <a:t>watch</a:t>
            </a:r>
            <a:r>
              <a:rPr lang="it-IT" sz="2600" u="sng" dirty="0" smtClean="0">
                <a:hlinkClick r:id="rId2"/>
              </a:rPr>
              <a:t>?v=cP5lCleK-PM&amp;feature=related</a:t>
            </a:r>
            <a:endParaRPr lang="it-IT" sz="2600" dirty="0" smtClean="0"/>
          </a:p>
          <a:p>
            <a:pPr>
              <a:buNone/>
            </a:pPr>
            <a:endParaRPr lang="it-IT" sz="2600" dirty="0" smtClean="0"/>
          </a:p>
          <a:p>
            <a:pPr>
              <a:buNone/>
            </a:pPr>
            <a:r>
              <a:rPr lang="it-IT" sz="2600" dirty="0" smtClean="0">
                <a:hlinkClick r:id="rId3"/>
              </a:rPr>
              <a:t>http://nobelprize.org/educational_games/medicine/pavlov/index.html</a:t>
            </a:r>
            <a:endParaRPr lang="it-IT" sz="2600" dirty="0" smtClean="0"/>
          </a:p>
          <a:p>
            <a:r>
              <a:rPr lang="it-IT" dirty="0" smtClean="0"/>
              <a:t>spiega alcune situazioni della vita dell’uomo.</a:t>
            </a:r>
          </a:p>
          <a:p>
            <a:pPr lvl="1"/>
            <a:r>
              <a:rPr lang="it-IT" dirty="0" smtClean="0"/>
              <a:t>le risposte di tipo involontario </a:t>
            </a:r>
          </a:p>
          <a:p>
            <a:pPr lvl="1"/>
            <a:r>
              <a:rPr lang="it-IT" dirty="0" smtClean="0"/>
              <a:t>acquisizione di reazioni emotive, come la paura e l’ansia, anche in determinati contesti scolastico. 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B8D7-0193-40B7-956D-61228E3659D8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Condizionamento operante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158" y="1142984"/>
            <a:ext cx="8329642" cy="49831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/>
              <a:t>Se si vuole insegnare una risposta nuova </a:t>
            </a:r>
            <a:endParaRPr lang="it-IT" dirty="0" smtClean="0"/>
          </a:p>
          <a:p>
            <a:r>
              <a:rPr lang="it-IT" dirty="0" smtClean="0"/>
              <a:t>un </a:t>
            </a:r>
            <a:r>
              <a:rPr lang="it-IT" dirty="0"/>
              <a:t>programma di rinforzo progressivo di comportamenti sempre più simili a quello finale (</a:t>
            </a:r>
            <a:r>
              <a:rPr lang="it-IT" dirty="0" err="1"/>
              <a:t>modellaggio</a:t>
            </a:r>
            <a:r>
              <a:rPr lang="it-IT" dirty="0"/>
              <a:t>, </a:t>
            </a:r>
            <a:r>
              <a:rPr lang="it-IT" dirty="0" err="1"/>
              <a:t>shaping</a:t>
            </a:r>
            <a:r>
              <a:rPr lang="it-IT" dirty="0" smtClean="0"/>
              <a:t>).</a:t>
            </a:r>
          </a:p>
          <a:p>
            <a:endParaRPr lang="it-IT" dirty="0" smtClean="0"/>
          </a:p>
          <a:p>
            <a:r>
              <a:rPr lang="it-IT" dirty="0" smtClean="0">
                <a:hlinkClick r:id="rId2"/>
              </a:rPr>
              <a:t>http://www.youtube.com/</a:t>
            </a:r>
            <a:r>
              <a:rPr lang="it-IT" dirty="0" err="1" smtClean="0">
                <a:hlinkClick r:id="rId2"/>
              </a:rPr>
              <a:t>watch</a:t>
            </a:r>
            <a:r>
              <a:rPr lang="it-IT" dirty="0" smtClean="0">
                <a:hlinkClick r:id="rId2"/>
              </a:rPr>
              <a:t>?v=I_ctJqjlrHA&amp;feature=related</a:t>
            </a:r>
            <a:endParaRPr lang="it-IT" dirty="0" smtClean="0"/>
          </a:p>
          <a:p>
            <a:r>
              <a:rPr lang="it-IT" dirty="0"/>
              <a:t> </a:t>
            </a:r>
            <a:r>
              <a:rPr lang="it-IT" dirty="0" smtClean="0">
                <a:hlinkClick r:id="rId3"/>
              </a:rPr>
              <a:t>http://www.youtube.com/</a:t>
            </a:r>
            <a:r>
              <a:rPr lang="it-IT" dirty="0" err="1" smtClean="0">
                <a:hlinkClick r:id="rId3"/>
              </a:rPr>
              <a:t>watch</a:t>
            </a:r>
            <a:r>
              <a:rPr lang="it-IT" dirty="0" smtClean="0">
                <a:hlinkClick r:id="rId3"/>
              </a:rPr>
              <a:t>?v=fLoHH03QAAI&amp;NR=1</a:t>
            </a:r>
            <a:endParaRPr lang="it-IT" dirty="0" smtClean="0"/>
          </a:p>
          <a:p>
            <a:pPr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B8D7-0193-40B7-956D-61228E3659D8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Per non dimenticarci che siamo guidati anche da reazioni “semplici”</a:t>
            </a:r>
          </a:p>
          <a:p>
            <a:r>
              <a:rPr lang="it-IT" dirty="0" smtClean="0"/>
              <a:t> (p.e. </a:t>
            </a:r>
            <a:r>
              <a:rPr lang="it-IT" dirty="0" err="1" smtClean="0"/>
              <a:t>evitamento</a:t>
            </a:r>
            <a:r>
              <a:rPr lang="it-IT" dirty="0" smtClean="0"/>
              <a:t> della noia, rinforzi dei compagni, momentanea riduzione del disturbo..)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B8D7-0193-40B7-956D-61228E3659D8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Cognitivismo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 smtClean="0"/>
          </a:p>
          <a:p>
            <a:r>
              <a:rPr lang="it-IT" b="1" dirty="0" err="1" smtClean="0"/>
              <a:t>Neisser</a:t>
            </a:r>
            <a:r>
              <a:rPr lang="it-IT" dirty="0"/>
              <a:t>, 1967 </a:t>
            </a:r>
            <a:r>
              <a:rPr lang="it-IT" b="1" i="1" dirty="0" err="1" smtClean="0"/>
              <a:t>Human</a:t>
            </a:r>
            <a:r>
              <a:rPr lang="it-IT" b="1" i="1" dirty="0" smtClean="0"/>
              <a:t> </a:t>
            </a:r>
            <a:r>
              <a:rPr lang="it-IT" b="1" i="1" dirty="0"/>
              <a:t>Information </a:t>
            </a:r>
            <a:r>
              <a:rPr lang="it-IT" b="1" i="1" dirty="0" smtClean="0"/>
              <a:t>Processing</a:t>
            </a:r>
          </a:p>
          <a:p>
            <a:r>
              <a:rPr lang="it-IT" dirty="0" smtClean="0"/>
              <a:t>Il </a:t>
            </a:r>
            <a:r>
              <a:rPr lang="it-IT" dirty="0"/>
              <a:t>cognitivismo si interessa </a:t>
            </a:r>
            <a:r>
              <a:rPr lang="it-IT" dirty="0" smtClean="0"/>
              <a:t>dei </a:t>
            </a:r>
            <a:r>
              <a:rPr lang="it-IT" dirty="0"/>
              <a:t>processi di conoscenza dell’uomo.</a:t>
            </a:r>
          </a:p>
          <a:p>
            <a:r>
              <a:rPr lang="it-IT" i="1" dirty="0" smtClean="0"/>
              <a:t>computer</a:t>
            </a:r>
            <a:r>
              <a:rPr lang="it-IT" dirty="0" smtClean="0"/>
              <a:t> </a:t>
            </a:r>
            <a:r>
              <a:rPr lang="it-IT" dirty="0"/>
              <a:t>come metafora del funzionamento della mente umana.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B8D7-0193-40B7-956D-61228E3659D8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2733</TotalTime>
  <Words>842</Words>
  <Application>Microsoft Office PowerPoint</Application>
  <PresentationFormat>Presentazione su schermo (4:3)</PresentationFormat>
  <Paragraphs>146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4" baseType="lpstr">
      <vt:lpstr>Tema di Office</vt:lpstr>
      <vt:lpstr>Comprensione   e Apprendimento</vt:lpstr>
      <vt:lpstr>Cause delle difficoltà di lettura/ascolto</vt:lpstr>
      <vt:lpstr>buon lettore / cattivo lettore </vt:lpstr>
      <vt:lpstr>E l’apprendimento? </vt:lpstr>
      <vt:lpstr>   Cosa si modifica e come?  Il comportamentismo  </vt:lpstr>
      <vt:lpstr>Il condizionamento classico </vt:lpstr>
      <vt:lpstr>Condizionamento operante</vt:lpstr>
      <vt:lpstr>Presentazione standard di PowerPoint</vt:lpstr>
      <vt:lpstr>Cognitivismo </vt:lpstr>
      <vt:lpstr>Nuova concezione dell’apprendimento: </vt:lpstr>
      <vt:lpstr>Presentazione standard di PowerPoint</vt:lpstr>
      <vt:lpstr>Prima fase di elaborazione - memoria sensoriale </vt:lpstr>
      <vt:lpstr>Sperling, 1960,  </vt:lpstr>
      <vt:lpstr>Presentazione standard di PowerPoint</vt:lpstr>
      <vt:lpstr>La memoria</vt:lpstr>
      <vt:lpstr>Memoria di lavoro</vt:lpstr>
      <vt:lpstr>Il loop/nastro fonologico</vt:lpstr>
      <vt:lpstr>il taccuino visuospaziale</vt:lpstr>
      <vt:lpstr>Presentazione standard di PowerPoint</vt:lpstr>
      <vt:lpstr>Central executive</vt:lpstr>
      <vt:lpstr>Un rumore..</vt:lpstr>
      <vt:lpstr>Memoria a lungo termine  </vt:lpstr>
      <vt:lpstr>Presentazione standard di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Apprendere</dc:title>
  <dc:creator>gis</dc:creator>
  <cp:lastModifiedBy>Acer</cp:lastModifiedBy>
  <cp:revision>187</cp:revision>
  <dcterms:created xsi:type="dcterms:W3CDTF">2010-03-23T07:53:52Z</dcterms:created>
  <dcterms:modified xsi:type="dcterms:W3CDTF">2018-03-19T16:49:48Z</dcterms:modified>
</cp:coreProperties>
</file>