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4"/>
  </p:notesMasterIdLst>
  <p:handoutMasterIdLst>
    <p:handoutMasterId r:id="rId35"/>
  </p:handoutMasterIdLst>
  <p:sldIdLst>
    <p:sldId id="303" r:id="rId3"/>
    <p:sldId id="304" r:id="rId4"/>
    <p:sldId id="305" r:id="rId5"/>
    <p:sldId id="306" r:id="rId6"/>
    <p:sldId id="307" r:id="rId7"/>
    <p:sldId id="308" r:id="rId8"/>
    <p:sldId id="277" r:id="rId9"/>
    <p:sldId id="280" r:id="rId10"/>
    <p:sldId id="281" r:id="rId11"/>
    <p:sldId id="275" r:id="rId12"/>
    <p:sldId id="283" r:id="rId13"/>
    <p:sldId id="284" r:id="rId14"/>
    <p:sldId id="285" r:id="rId15"/>
    <p:sldId id="286" r:id="rId16"/>
    <p:sldId id="287" r:id="rId17"/>
    <p:sldId id="294" r:id="rId18"/>
    <p:sldId id="296" r:id="rId19"/>
    <p:sldId id="295" r:id="rId20"/>
    <p:sldId id="288" r:id="rId21"/>
    <p:sldId id="289" r:id="rId22"/>
    <p:sldId id="291" r:id="rId23"/>
    <p:sldId id="292" r:id="rId24"/>
    <p:sldId id="297" r:id="rId25"/>
    <p:sldId id="298" r:id="rId26"/>
    <p:sldId id="290" r:id="rId27"/>
    <p:sldId id="279" r:id="rId28"/>
    <p:sldId id="299" r:id="rId29"/>
    <p:sldId id="300" r:id="rId30"/>
    <p:sldId id="278" r:id="rId31"/>
    <p:sldId id="301" r:id="rId32"/>
    <p:sldId id="30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193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3/20/2018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3/20/2018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100000">
              <a:schemeClr val="accent1">
                <a:lumMod val="20000"/>
                <a:lumOff val="80000"/>
                <a:alpha val="86000"/>
              </a:schemeClr>
            </a:gs>
            <a:gs pos="42000">
              <a:schemeClr val="bg1">
                <a:alpha val="40000"/>
              </a:schemeClr>
            </a:gs>
            <a:gs pos="0">
              <a:schemeClr val="accent1">
                <a:lumMod val="20000"/>
                <a:lumOff val="80000"/>
                <a:alpha val="85000"/>
              </a:schemeClr>
            </a:gs>
            <a:gs pos="75000">
              <a:schemeClr val="bg1">
                <a:alpha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88825" cy="713232"/>
            <a:chOff x="0" y="0"/>
            <a:chExt cx="12188825" cy="713232"/>
          </a:xfrm>
        </p:grpSpPr>
        <p:sp>
          <p:nvSpPr>
            <p:cNvPr id="7" name="Rectangle 6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0"/>
            <a:ext cx="713232" cy="6858000"/>
            <a:chOff x="0" y="0"/>
            <a:chExt cx="713232" cy="6858000"/>
          </a:xfrm>
        </p:grpSpPr>
        <p:sp>
          <p:nvSpPr>
            <p:cNvPr id="12" name="Rectangle 11"/>
            <p:cNvSpPr/>
            <p:nvPr/>
          </p:nvSpPr>
          <p:spPr>
            <a:xfrm flipH="1">
              <a:off x="7315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 flipH="1">
              <a:off x="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76762" y="0"/>
            <a:ext cx="746886" cy="6858000"/>
            <a:chOff x="11476762" y="0"/>
            <a:chExt cx="746886" cy="6858000"/>
          </a:xfrm>
        </p:grpSpPr>
        <p:sp>
          <p:nvSpPr>
            <p:cNvPr id="15" name="Rectangle 14"/>
            <p:cNvSpPr/>
            <p:nvPr/>
          </p:nvSpPr>
          <p:spPr>
            <a:xfrm flipH="1">
              <a:off x="11476762" y="0"/>
              <a:ext cx="640080" cy="685800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/>
          </p:nvSpPr>
          <p:spPr>
            <a:xfrm flipH="1">
              <a:off x="12020930" y="0"/>
              <a:ext cx="202718" cy="6858000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7" name="Group 16"/>
          <p:cNvGrpSpPr/>
          <p:nvPr/>
        </p:nvGrpSpPr>
        <p:grpSpPr>
          <a:xfrm flipV="1">
            <a:off x="0" y="6144768"/>
            <a:ext cx="12188825" cy="713232"/>
            <a:chOff x="0" y="0"/>
            <a:chExt cx="12188825" cy="713232"/>
          </a:xfrm>
        </p:grpSpPr>
        <p:sp>
          <p:nvSpPr>
            <p:cNvPr id="18" name="Rectangle 17"/>
            <p:cNvSpPr/>
            <p:nvPr/>
          </p:nvSpPr>
          <p:spPr>
            <a:xfrm flipV="1">
              <a:off x="0" y="73152"/>
              <a:ext cx="12188825" cy="640080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188720"/>
            <a:ext cx="9601200" cy="25146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749040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400" cap="all" baseline="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3/20/2018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3/20/2018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3/20/2018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736" y="0"/>
            <a:ext cx="12188825" cy="548640"/>
            <a:chOff x="0" y="0"/>
            <a:chExt cx="12188825" cy="713232"/>
          </a:xfrm>
        </p:grpSpPr>
        <p:sp>
          <p:nvSpPr>
            <p:cNvPr id="12" name="Rectangle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3/20/2018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‹N›</a:t>
            </a:fld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188720"/>
            <a:ext cx="9601200" cy="2514600"/>
          </a:xfrm>
        </p:spPr>
        <p:txBody>
          <a:bodyPr anchor="b">
            <a:normAutofit/>
          </a:bodyPr>
          <a:lstStyle>
            <a:lvl1pPr algn="ctr">
              <a:defRPr sz="5400" b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3749040"/>
            <a:ext cx="9601200" cy="9144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673352"/>
            <a:ext cx="4572000" cy="4343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9FD0-C37A-4F50-8F3B-5FA0D9D0B42F}" type="datetimeFigureOut">
              <a:rPr lang="en-US"/>
              <a:t>3/20/2018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6EF73-9DB8-4763-865F-2F88181A4732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30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600200"/>
            <a:ext cx="4572000" cy="758952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441448"/>
            <a:ext cx="4572000" cy="358444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3/20/2018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70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3/20/2018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3/20/2018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88825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005840"/>
            <a:ext cx="72237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3/20/2018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160" y="1828800"/>
            <a:ext cx="365760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640" y="548640"/>
            <a:ext cx="6675120" cy="5760720"/>
          </a:xfrm>
          <a:noFill/>
        </p:spPr>
        <p:txBody>
          <a:bodyPr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160" y="4206240"/>
            <a:ext cx="3657600" cy="164592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3/20/2018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‹N›</a:t>
            </a:fld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7772400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1" name="Group 10"/>
          <p:cNvGrpSpPr/>
          <p:nvPr/>
        </p:nvGrpSpPr>
        <p:grpSpPr>
          <a:xfrm flipV="1">
            <a:off x="0" y="6309360"/>
            <a:ext cx="7772400" cy="548640"/>
            <a:chOff x="0" y="0"/>
            <a:chExt cx="12188825" cy="713232"/>
          </a:xfrm>
        </p:grpSpPr>
        <p:sp>
          <p:nvSpPr>
            <p:cNvPr id="12" name="Rectangle 11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4" name="Group 13"/>
          <p:cNvGrpSpPr/>
          <p:nvPr/>
        </p:nvGrpSpPr>
        <p:grpSpPr>
          <a:xfrm rot="5400000" flipV="1">
            <a:off x="-3154680" y="3154680"/>
            <a:ext cx="6858000" cy="548640"/>
            <a:chOff x="0" y="0"/>
            <a:chExt cx="12188825" cy="713232"/>
          </a:xfrm>
        </p:grpSpPr>
        <p:sp>
          <p:nvSpPr>
            <p:cNvPr id="15" name="Rectangle 14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7" name="Group 16"/>
          <p:cNvGrpSpPr/>
          <p:nvPr/>
        </p:nvGrpSpPr>
        <p:grpSpPr>
          <a:xfrm rot="16200000" flipH="1" flipV="1">
            <a:off x="4069079" y="3154681"/>
            <a:ext cx="6858000" cy="548640"/>
            <a:chOff x="0" y="0"/>
            <a:chExt cx="12188825" cy="713232"/>
          </a:xfrm>
        </p:grpSpPr>
        <p:sp>
          <p:nvSpPr>
            <p:cNvPr id="18" name="Rectangle 17"/>
            <p:cNvSpPr/>
            <p:nvPr/>
          </p:nvSpPr>
          <p:spPr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  <a:alpha val="56000"/>
              </a:schemeClr>
            </a:gs>
            <a:gs pos="79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 bwMode="auto">
          <a:xfrm flipV="1">
            <a:off x="0" y="6309360"/>
            <a:ext cx="12188825" cy="548640"/>
            <a:chOff x="0" y="0"/>
            <a:chExt cx="12188825" cy="713232"/>
          </a:xfrm>
        </p:grpSpPr>
        <p:sp>
          <p:nvSpPr>
            <p:cNvPr id="9" name="Rectangle 8"/>
            <p:cNvSpPr/>
            <p:nvPr/>
          </p:nvSpPr>
          <p:spPr bwMode="auto">
            <a:xfrm flipV="1">
              <a:off x="0" y="59436"/>
              <a:ext cx="12188825" cy="653796"/>
            </a:xfrm>
            <a:prstGeom prst="rect">
              <a:avLst/>
            </a:prstGeom>
            <a:solidFill>
              <a:schemeClr val="accent1">
                <a:alpha val="1686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 bwMode="auto">
            <a:xfrm flipV="1">
              <a:off x="0" y="0"/>
              <a:ext cx="12188825" cy="201168"/>
            </a:xfrm>
            <a:prstGeom prst="rect">
              <a:avLst/>
            </a:prstGeom>
            <a:solidFill>
              <a:schemeClr val="accent1">
                <a:alpha val="2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673352"/>
            <a:ext cx="95097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391656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/>
              <a:pPr/>
              <a:t>3/20/2018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391656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391656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gerdol@units.i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jpeg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1.jpe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olabout.wiley.com/WileyCDA/Section/id-816126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188720"/>
            <a:ext cx="9601200" cy="931025"/>
          </a:xfrm>
        </p:spPr>
        <p:txBody>
          <a:bodyPr/>
          <a:lstStyle/>
          <a:p>
            <a:r>
              <a:rPr lang="en-US" sz="4800" dirty="0" smtClean="0"/>
              <a:t>INTRODUZIONE AL CORSO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543695"/>
            <a:ext cx="9601200" cy="220495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DOCENTE: Marco Gerdol</a:t>
            </a:r>
          </a:p>
          <a:p>
            <a:pPr algn="l"/>
            <a:endParaRPr lang="en-US" dirty="0"/>
          </a:p>
          <a:p>
            <a:pPr algn="l"/>
            <a:r>
              <a:rPr lang="en-US" dirty="0" err="1" smtClean="0"/>
              <a:t>Contatto</a:t>
            </a:r>
            <a:r>
              <a:rPr lang="en-US" dirty="0" smtClean="0"/>
              <a:t> mail: </a:t>
            </a:r>
            <a:r>
              <a:rPr lang="en-US" dirty="0" smtClean="0">
                <a:hlinkClick r:id="rId2"/>
              </a:rPr>
              <a:t>mgerdol@units.it</a:t>
            </a:r>
            <a:endParaRPr lang="en-US" dirty="0" smtClean="0"/>
          </a:p>
          <a:p>
            <a:pPr algn="l"/>
            <a:endParaRPr lang="en-US" dirty="0"/>
          </a:p>
          <a:p>
            <a:pPr algn="l"/>
            <a:r>
              <a:rPr lang="en-US" dirty="0" err="1" smtClean="0"/>
              <a:t>Ufficio</a:t>
            </a:r>
            <a:r>
              <a:rPr lang="en-US" dirty="0" smtClean="0"/>
              <a:t>: </a:t>
            </a:r>
            <a:r>
              <a:rPr lang="en-US" dirty="0" err="1" smtClean="0"/>
              <a:t>edificio</a:t>
            </a:r>
            <a:r>
              <a:rPr lang="en-US" dirty="0" smtClean="0"/>
              <a:t> Q, stanza 214</a:t>
            </a:r>
          </a:p>
          <a:p>
            <a:pPr algn="l"/>
            <a:endParaRPr lang="en-US" dirty="0"/>
          </a:p>
          <a:p>
            <a:pPr algn="l"/>
            <a:r>
              <a:rPr lang="en-US" dirty="0" err="1" smtClean="0"/>
              <a:t>Telefono</a:t>
            </a:r>
            <a:r>
              <a:rPr lang="en-US" dirty="0" smtClean="0"/>
              <a:t> </a:t>
            </a:r>
            <a:r>
              <a:rPr lang="en-US" dirty="0" err="1" smtClean="0"/>
              <a:t>ufficio</a:t>
            </a:r>
            <a:r>
              <a:rPr lang="en-US" dirty="0" smtClean="0"/>
              <a:t>: 0405588676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9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631352"/>
          </a:xfrm>
        </p:spPr>
        <p:txBody>
          <a:bodyPr/>
          <a:lstStyle/>
          <a:p>
            <a:r>
              <a:rPr lang="it-IT" dirty="0" smtClean="0"/>
              <a:t>Ma chi è e che cosa fa un bioinformatico?</a:t>
            </a:r>
            <a:endParaRPr lang="it-IT" dirty="0"/>
          </a:p>
        </p:txBody>
      </p:sp>
      <p:pic>
        <p:nvPicPr>
          <p:cNvPr id="1026" name="Picture 2" descr="http://billlawrenceonline.com/wp-content/uploads/2016/04/Screen-Shot-2016-04-07-at-12.37.32-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1" y="4174693"/>
            <a:ext cx="2959808" cy="21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3.bp.blogspot.com/_pLe737RsBKg/STbOSkOIcsI/AAAAAAAAArs/XFDI01Ri0fs/s400/frustrat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318" y="1272165"/>
            <a:ext cx="2395681" cy="21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518" y="3638550"/>
            <a:ext cx="3501279" cy="2721697"/>
          </a:xfrm>
          <a:prstGeom prst="rect">
            <a:avLst/>
          </a:prstGeom>
        </p:spPr>
      </p:pic>
      <p:pic>
        <p:nvPicPr>
          <p:cNvPr id="1030" name="Picture 6" descr="http://blog.fejes.ca/wp-content/uploads/2014/01/bioinformatics_chart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76" y="1818507"/>
            <a:ext cx="4490255" cy="390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ynlet.izbi.uni-leipzig.de/pics/SYNLET_6/DSCN1832_Peter_Stadler.sma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1" y="1772787"/>
            <a:ext cx="2801413" cy="210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32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La </a:t>
            </a:r>
            <a:r>
              <a:rPr lang="it-IT" sz="2400" dirty="0" smtClean="0"/>
              <a:t>bioinformatica </a:t>
            </a:r>
            <a:r>
              <a:rPr lang="it-IT" sz="2400" dirty="0"/>
              <a:t>può essere anche rivolta allo </a:t>
            </a:r>
            <a:r>
              <a:rPr lang="it-IT" sz="2400" b="1" u="sng" dirty="0"/>
              <a:t>sviluppo di nuovi database e/o software di analisi</a:t>
            </a:r>
            <a:r>
              <a:rPr lang="it-IT" sz="2400" dirty="0"/>
              <a:t> più potenti, attraverso progetti di ricerca che coinvolgono biologi molecolari, biochimici e genetisti ma, spesso, anche molti fisici e matematici, informatici, chimici, ingegneri, le cui </a:t>
            </a:r>
            <a:r>
              <a:rPr lang="it-IT" sz="2400" b="1" u="sng" dirty="0"/>
              <a:t>competenze specifiche possono portare un valore aggiunto all'implementazione algoritmica degli strumenti analitici e gestionali</a:t>
            </a:r>
          </a:p>
          <a:p>
            <a:pPr algn="just"/>
            <a:r>
              <a:rPr lang="it-IT" sz="2400" dirty="0"/>
              <a:t>Talora alcuni gruppi di ricerca, sebbene eccellenti in termini di competenza biologica e tecnologica sperimentale, sono quasi del tutto </a:t>
            </a:r>
            <a:r>
              <a:rPr lang="it-IT" sz="2400" b="1" u="sng" dirty="0"/>
              <a:t>ignari del potenziale della bioinformatica</a:t>
            </a:r>
            <a:r>
              <a:rPr lang="it-IT" sz="2400" dirty="0"/>
              <a:t> e, senza saperlo, rinunciano a svolgere le loro ricerche in modo più produttivo ed efficace, ovvero ad </a:t>
            </a:r>
            <a:r>
              <a:rPr lang="it-IT" sz="2400" b="1" u="sng" dirty="0"/>
              <a:t>ottenere più risultati in un tempo ridotto e risparmiando sui costi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376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2396767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Allo stesso tempo, gruppi dotati di notevoli competenze informatiche possono rendere sterili i propri progetti di sviluppo, se li impostano e portano avanti senza </a:t>
            </a:r>
            <a:r>
              <a:rPr lang="it-IT" sz="2400" b="1" u="sng" dirty="0"/>
              <a:t>prestare la dovuta attenzione ai reali problemi biologici, alle richieste della comunità scientifica e/o alla preesistenza di database o software di analisi</a:t>
            </a:r>
            <a:r>
              <a:rPr lang="it-IT" sz="2400" dirty="0"/>
              <a:t>, talora più completi e potenti di quelli che si inizia a sviluppare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731" y="3521638"/>
            <a:ext cx="4365756" cy="301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3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it-IT" sz="2400" dirty="0"/>
              <a:t>I migliori gruppi di ricerca bioinformatica sono coscienti del fatto che:</a:t>
            </a:r>
          </a:p>
          <a:p>
            <a:pPr marL="45720" indent="0" algn="just">
              <a:buNone/>
            </a:pPr>
            <a:r>
              <a:rPr lang="it-IT" sz="2400" dirty="0" smtClean="0"/>
              <a:t>(1) se </a:t>
            </a:r>
            <a:r>
              <a:rPr lang="it-IT" sz="2400" dirty="0"/>
              <a:t>non esistessero bioinformatici che utilizzano le numerose ed eccellenti risorse già disponibili per produrre nuovi dati </a:t>
            </a:r>
            <a:r>
              <a:rPr lang="it-IT" sz="2400" i="1" dirty="0"/>
              <a:t>in silico</a:t>
            </a:r>
            <a:r>
              <a:rPr lang="it-IT" sz="2400" dirty="0"/>
              <a:t>, </a:t>
            </a:r>
            <a:r>
              <a:rPr lang="it-IT" sz="2400" i="1" dirty="0"/>
              <a:t>in vitro </a:t>
            </a:r>
            <a:r>
              <a:rPr lang="it-IT" sz="2400" dirty="0"/>
              <a:t>ed </a:t>
            </a:r>
            <a:r>
              <a:rPr lang="it-IT" sz="2400" i="1" dirty="0"/>
              <a:t>in vivo</a:t>
            </a:r>
            <a:r>
              <a:rPr lang="it-IT" sz="2400" dirty="0"/>
              <a:t>, sarebbe inutile sviluppare e gestire database e programmi: </a:t>
            </a:r>
            <a:r>
              <a:rPr lang="it-IT" sz="2400" b="1" u="sng" dirty="0"/>
              <a:t>la bioinformatica, in pratica, sarebbe fine a sè stessa</a:t>
            </a:r>
            <a:r>
              <a:rPr lang="it-IT" sz="2400" dirty="0"/>
              <a:t>;</a:t>
            </a:r>
          </a:p>
          <a:p>
            <a:pPr marL="45720" indent="0" algn="just">
              <a:buNone/>
            </a:pPr>
            <a:r>
              <a:rPr lang="it-IT" sz="2400" dirty="0"/>
              <a:t>(2) la produzione incessante e quasi frenetica di nuovi dati rende necessaria, se non obbligata, una </a:t>
            </a:r>
            <a:r>
              <a:rPr lang="it-IT" sz="2400" b="1" u="sng" dirty="0"/>
              <a:t>parallela attività di mantenimento ed integrazione dei database e la revisione e sviluppo dei programmi di predizione e analisi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94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2396767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it-IT" sz="2400" dirty="0"/>
              <a:t>La produzione massiva di nuovi dati è compensata dal parallelo </a:t>
            </a:r>
            <a:r>
              <a:rPr lang="it-IT" sz="2400" b="1" u="sng" dirty="0"/>
              <a:t>sviluppo dei mezzi informatici hardware</a:t>
            </a:r>
            <a:r>
              <a:rPr lang="it-IT" sz="2400" dirty="0"/>
              <a:t> (computer e periferiche), che consente, a costi sempre più bassi e con facilità sempre maggiore, di gestire </a:t>
            </a:r>
            <a:r>
              <a:rPr lang="it-IT" sz="2400" b="1" u="sng" dirty="0"/>
              <a:t>database più completi e facilmente interrogabili</a:t>
            </a:r>
            <a:r>
              <a:rPr lang="it-IT" sz="2400" dirty="0"/>
              <a:t> e di utilizzare </a:t>
            </a:r>
            <a:r>
              <a:rPr lang="it-IT" sz="2400" b="1" u="sng" dirty="0"/>
              <a:t>software all'altezza dell'aumentata complessità dei dati da analizzare</a:t>
            </a:r>
            <a:r>
              <a:rPr lang="it-IT" sz="2400" dirty="0"/>
              <a:t>.</a:t>
            </a:r>
          </a:p>
        </p:txBody>
      </p:sp>
      <p:pic>
        <p:nvPicPr>
          <p:cNvPr id="2050" name="Picture 2" descr="http://www.aethia.com/upload/product-hpcpack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59" y="3521392"/>
            <a:ext cx="3675611" cy="245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[Biopython Logo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56" y="4886695"/>
            <a:ext cx="4347746" cy="12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lifesciencehacks.com/wp-content/uploads/2015/02/updated_ngs_section_v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067" y="3057259"/>
            <a:ext cx="5147945" cy="18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75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Ancora una volta, però, si deve sottolineare il fatto che l'incrementata potenza dell'hardware e lo sviluppo di nuovi software ed interfacce producono gli effetti migliori solo quando soddisfano </a:t>
            </a:r>
            <a:r>
              <a:rPr lang="it-IT" sz="2400" b="1" u="sng" dirty="0"/>
              <a:t>reali e diffuse esigenze analitiche </a:t>
            </a:r>
            <a:r>
              <a:rPr lang="it-IT" sz="2400" dirty="0"/>
              <a:t>e sono posti al servizio della più ampia comunità scientifica, attraverso la cooperazione con </a:t>
            </a:r>
            <a:r>
              <a:rPr lang="it-IT" sz="2400" b="1" u="sng" dirty="0"/>
              <a:t>server bioinformatici noti ed accessibili ai più</a:t>
            </a:r>
            <a:r>
              <a:rPr lang="it-IT" sz="2400" dirty="0" smtClean="0"/>
              <a:t>.</a:t>
            </a:r>
          </a:p>
          <a:p>
            <a:pPr algn="just"/>
            <a:r>
              <a:rPr lang="it-IT" sz="2400" dirty="0"/>
              <a:t>Ecco perché un'attività che potrebbe apparire marginale, ovvero l'allestimento di siti web "divulgativi", ovvero recanti link molteplici per l'accesso a vari server bioinformatici, a database e programmi, è invece estremamente utile, poiché contribuisce alla </a:t>
            </a:r>
            <a:r>
              <a:rPr lang="it-IT" sz="2400" b="1" u="sng" dirty="0"/>
              <a:t>diffusione della bioinformatica in ambienti di ricerca che potrebbero avvalersene e non lo fanno solo perché non conoscono l'esistenza di tanti, utili strumenti disponibili gratuitamente on-line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99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19" y="1227703"/>
            <a:ext cx="10058400" cy="5072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78" y="249579"/>
            <a:ext cx="4533900" cy="819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34545" y="422398"/>
            <a:ext cx="5091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Expasy Bioinformatics Resource Portal</a:t>
            </a:r>
          </a:p>
          <a:p>
            <a:r>
              <a:rPr lang="it-IT" dirty="0" smtClean="0"/>
              <a:t>http</a:t>
            </a:r>
            <a:r>
              <a:rPr lang="it-IT" dirty="0"/>
              <a:t>://www.expasy.org/tools/</a:t>
            </a:r>
          </a:p>
        </p:txBody>
      </p:sp>
    </p:spTree>
    <p:extLst>
      <p:ext uri="{BB962C8B-B14F-4D97-AF65-F5344CB8AC3E}">
        <p14:creationId xmlns:p14="http://schemas.microsoft.com/office/powerpoint/2010/main" val="19414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45" y="384463"/>
            <a:ext cx="7951643" cy="5826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865" y="519545"/>
            <a:ext cx="3906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Max Planck Institute</a:t>
            </a:r>
          </a:p>
          <a:p>
            <a:r>
              <a:rPr lang="it-IT" dirty="0" smtClean="0"/>
              <a:t>Bioinformatics Toolkit</a:t>
            </a:r>
          </a:p>
          <a:p>
            <a:endParaRPr lang="it-IT" dirty="0"/>
          </a:p>
          <a:p>
            <a:r>
              <a:rPr lang="it-IT" dirty="0" smtClean="0"/>
              <a:t>https</a:t>
            </a:r>
            <a:r>
              <a:rPr lang="it-IT" dirty="0"/>
              <a:t>://toolkit.tuebingen.mpg.de</a:t>
            </a:r>
          </a:p>
        </p:txBody>
      </p:sp>
    </p:spTree>
    <p:extLst>
      <p:ext uri="{BB962C8B-B14F-4D97-AF65-F5344CB8AC3E}">
        <p14:creationId xmlns:p14="http://schemas.microsoft.com/office/powerpoint/2010/main" val="34231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83201"/>
            <a:ext cx="9929745" cy="6174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0" y="34501"/>
            <a:ext cx="12031610" cy="716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335" y="1278082"/>
            <a:ext cx="3865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CBS Prediction Servers</a:t>
            </a:r>
          </a:p>
          <a:p>
            <a:endParaRPr lang="it-IT" dirty="0"/>
          </a:p>
          <a:p>
            <a:r>
              <a:rPr lang="it-IT" dirty="0" smtClean="0"/>
              <a:t>http</a:t>
            </a:r>
            <a:r>
              <a:rPr lang="it-IT" dirty="0"/>
              <a:t>://www.cbs.dtu.dk/services/</a:t>
            </a:r>
          </a:p>
        </p:txBody>
      </p:sp>
    </p:spTree>
    <p:extLst>
      <p:ext uri="{BB962C8B-B14F-4D97-AF65-F5344CB8AC3E}">
        <p14:creationId xmlns:p14="http://schemas.microsoft.com/office/powerpoint/2010/main" val="114742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La bioinformatica costituisce un campo di ricerca e di studio fondamentale per la biologia (ed in particolare per la biologia molecolare), perché chi intraprende oggi tali studi, lo fa in </a:t>
            </a:r>
            <a:r>
              <a:rPr lang="it-IT" sz="2400" b="1" u="sng" dirty="0"/>
              <a:t>un'epoca in cui qualsiasi attività avanzata non può fare a meno delle potenzialità di internet</a:t>
            </a:r>
            <a:r>
              <a:rPr lang="it-IT" sz="2400" dirty="0"/>
              <a:t>, in grado di fornire in tempo reale un numero pressoché infinito di informazioni e di risorse remote</a:t>
            </a:r>
            <a:r>
              <a:rPr lang="it-IT" sz="2400" dirty="0" smtClean="0"/>
              <a:t>.</a:t>
            </a:r>
          </a:p>
          <a:p>
            <a:pPr algn="just"/>
            <a:r>
              <a:rPr lang="it-IT" sz="2400" dirty="0" smtClean="0"/>
              <a:t>Il trasferimento di dati, anche di ingenti dimensioni è enormemente facilitato rispetto a pochi anni fa.</a:t>
            </a:r>
          </a:p>
        </p:txBody>
      </p:sp>
      <p:pic>
        <p:nvPicPr>
          <p:cNvPr id="3074" name="Picture 2" descr="http://www.geekextreme.com/wp-content/uploads/2015/12/retro-silicone-floppy-disk-drink-coaster-e14495530804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204" y="4234129"/>
            <a:ext cx="3576955" cy="19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2.wp.com/www.applerescueofdenver.com/wp-content/uploads/supra2730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616" y="4384934"/>
            <a:ext cx="2105272" cy="168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40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PROGRAMMA DEL CORSO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smtClean="0"/>
              <a:t>Introduzione alla bioinformatica</a:t>
            </a:r>
            <a:r>
              <a:rPr lang="it-IT" dirty="0" smtClean="0"/>
              <a:t>: multidisciplinarità ed applicazioni</a:t>
            </a:r>
          </a:p>
          <a:p>
            <a:r>
              <a:rPr lang="it-IT" b="1" dirty="0" smtClean="0"/>
              <a:t>Database biologici </a:t>
            </a:r>
            <a:r>
              <a:rPr lang="it-IT" dirty="0" smtClean="0"/>
              <a:t>(bibliografici, di sequenze, ecc.): organizzazione e ricerche semplici ed avanzate</a:t>
            </a:r>
          </a:p>
          <a:p>
            <a:r>
              <a:rPr lang="it-IT" b="1" dirty="0" smtClean="0"/>
              <a:t>Allineamento multiplo di sequenze</a:t>
            </a:r>
            <a:r>
              <a:rPr lang="it-IT" dirty="0" smtClean="0"/>
              <a:t>: metodi progressivi, iterativi ed applicazioni</a:t>
            </a:r>
          </a:p>
          <a:p>
            <a:r>
              <a:rPr lang="it-IT" b="1" dirty="0" smtClean="0"/>
              <a:t>Richerche di sequenza tramite similarità</a:t>
            </a:r>
            <a:r>
              <a:rPr lang="it-IT" dirty="0" smtClean="0"/>
              <a:t>: BLAST, PSI-BLAST ed HHPRED</a:t>
            </a:r>
          </a:p>
          <a:p>
            <a:r>
              <a:rPr lang="it-IT" b="1" dirty="0" smtClean="0"/>
              <a:t>Uso di modelli markoviani nascosti </a:t>
            </a:r>
            <a:r>
              <a:rPr lang="it-IT" dirty="0" smtClean="0"/>
              <a:t>per l’identificazione di domini proteici e motivi conservati nel DNA</a:t>
            </a:r>
          </a:p>
          <a:p>
            <a:r>
              <a:rPr lang="it-IT" b="1" dirty="0" smtClean="0"/>
              <a:t>Basi di analisi filogenetica</a:t>
            </a:r>
            <a:r>
              <a:rPr lang="it-IT" dirty="0" smtClean="0"/>
              <a:t>: metodi ed applicazione in ambito biologico</a:t>
            </a:r>
          </a:p>
          <a:p>
            <a:r>
              <a:rPr lang="it-IT" b="1" dirty="0" err="1" smtClean="0"/>
              <a:t>Modelling</a:t>
            </a:r>
            <a:r>
              <a:rPr lang="it-IT" b="1" dirty="0" smtClean="0"/>
              <a:t> strutturale di proteine</a:t>
            </a:r>
            <a:r>
              <a:rPr lang="it-IT" dirty="0" smtClean="0"/>
              <a:t>: metodi </a:t>
            </a:r>
            <a:r>
              <a:rPr lang="it-IT" i="1" dirty="0" smtClean="0"/>
              <a:t>ab </a:t>
            </a:r>
            <a:r>
              <a:rPr lang="it-IT" i="1" dirty="0" err="1" smtClean="0"/>
              <a:t>initio</a:t>
            </a:r>
            <a:r>
              <a:rPr lang="it-IT" i="1" dirty="0" smtClean="0"/>
              <a:t> </a:t>
            </a:r>
            <a:r>
              <a:rPr lang="it-IT" dirty="0" smtClean="0"/>
              <a:t>e basati su omologia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937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Solo una parte, probabilmente piccola, di coloro che seguono e seguiranno i corsi di bioinformatica intraprenderà una carriera accademica, ed ancor meno sono quelli che indirizzeranno la propria attività di ricerca prevalentemente od esclusivamente nella bioinformatica.</a:t>
            </a:r>
          </a:p>
          <a:p>
            <a:pPr algn="just"/>
            <a:r>
              <a:rPr lang="it-IT" sz="2400" dirty="0"/>
              <a:t>Tuttavia, </a:t>
            </a:r>
            <a:r>
              <a:rPr lang="it-IT" sz="2400" b="1" u="sng" dirty="0"/>
              <a:t>le competenze bioinformatiche torneranno utili anche a chi intraprenderà ricerca non accademica</a:t>
            </a:r>
            <a:r>
              <a:rPr lang="it-IT" sz="2400" dirty="0"/>
              <a:t>, </a:t>
            </a:r>
            <a:r>
              <a:rPr lang="it-IT" sz="2400" dirty="0" smtClean="0"/>
              <a:t>lavorerà in ambito non prettamente biomolecolare e vorrà </a:t>
            </a:r>
            <a:r>
              <a:rPr lang="it-IT" sz="2400" dirty="0"/>
              <a:t>insegnare in modo attuale e informato o avrà bisogno di </a:t>
            </a:r>
            <a:r>
              <a:rPr lang="it-IT" sz="2400" b="1" u="sng" dirty="0"/>
              <a:t>reperire bio-informazioni complete ed analizzarle in modo rapido e sistematico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534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In tutti i paesi avanzati </a:t>
            </a:r>
            <a:r>
              <a:rPr lang="it-IT" sz="2400" b="1" u="sng" dirty="0"/>
              <a:t>la bioinformatica non è solo un'attività accademica</a:t>
            </a:r>
            <a:r>
              <a:rPr lang="it-IT" sz="2400" dirty="0"/>
              <a:t>: </a:t>
            </a:r>
            <a:r>
              <a:rPr lang="it-IT" sz="2400" dirty="0" smtClean="0"/>
              <a:t>le competenze </a:t>
            </a:r>
            <a:r>
              <a:rPr lang="it-IT" sz="2400" dirty="0"/>
              <a:t>bioinformatiche sono al servizio di molti progetti biotecnologici (biomedicina, agraria, veterinaria....); la </a:t>
            </a:r>
            <a:r>
              <a:rPr lang="it-IT" sz="2400" b="1" u="sng" dirty="0"/>
              <a:t>farmacogenomica</a:t>
            </a:r>
            <a:r>
              <a:rPr lang="it-IT" sz="2400" dirty="0"/>
              <a:t>, che sta rivoluzionando il modo di progettare i farmaci e con esso il mondo delle tecnologie farmaceutiche e della chimica industriale, si basa largamente sulla bioinformatica</a:t>
            </a:r>
            <a:r>
              <a:rPr lang="it-IT" sz="2400" dirty="0" smtClean="0"/>
              <a:t>. Quella del bioinformatico è una figura attualmente molto richiesta in aziende.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086" y="4039162"/>
            <a:ext cx="3678660" cy="197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53986" y="4861907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Illumina Inc. +500% in 10 years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33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Ditte fondate pochi anni fa da gruppi di ricercatori con competenze bioinformatiche e capitali limitati sono divenute realtà solidissime e quotate in borsa, o sono state assorbite da grandi multinazionali che, per averle, hanno esborsato capitali </a:t>
            </a:r>
            <a:r>
              <a:rPr lang="it-IT" sz="2400" dirty="0" smtClean="0"/>
              <a:t>ingenti.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 smtClean="0"/>
              <a:t>Dunque</a:t>
            </a:r>
            <a:r>
              <a:rPr lang="it-IT" sz="2400" dirty="0"/>
              <a:t>, la bioinformatica congiunge in se tanto la capacità di "allargare"gli orizzonti culturali quanto quella di </a:t>
            </a:r>
            <a:r>
              <a:rPr lang="it-IT" sz="2400" b="1" u="sng" dirty="0"/>
              <a:t>fornire competenze appetibili in più ambienti</a:t>
            </a:r>
            <a:r>
              <a:rPr lang="it-IT" sz="2400" dirty="0"/>
              <a:t>, poiché in ultima analisi si occupa di </a:t>
            </a:r>
            <a:r>
              <a:rPr lang="it-IT" sz="2400" b="1" u="sng" dirty="0"/>
              <a:t>strategie e risorse efficaci per il reperimento e l'analisi dei dati che codificano le funzioni alla base della vita</a:t>
            </a:r>
            <a:r>
              <a:rPr lang="it-IT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991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691516"/>
          </a:xfrm>
        </p:spPr>
        <p:txBody>
          <a:bodyPr/>
          <a:lstStyle/>
          <a:p>
            <a:r>
              <a:rPr lang="it-IT" dirty="0" smtClean="0"/>
              <a:t>BIOLOGIA COMPUTAZIONALE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19" y="1673352"/>
            <a:ext cx="9509760" cy="4343400"/>
          </a:xfrm>
        </p:spPr>
        <p:txBody>
          <a:bodyPr>
            <a:normAutofit/>
          </a:bodyPr>
          <a:lstStyle/>
          <a:p>
            <a:r>
              <a:rPr lang="it-IT" dirty="0" smtClean="0"/>
              <a:t>Approccio profondamente </a:t>
            </a:r>
            <a:r>
              <a:rPr lang="it-IT" b="1" u="sng" dirty="0"/>
              <a:t>multidisciplinare</a:t>
            </a:r>
          </a:p>
          <a:p>
            <a:r>
              <a:rPr lang="it-IT" dirty="0" smtClean="0"/>
              <a:t>studio </a:t>
            </a:r>
            <a:r>
              <a:rPr lang="it-IT" dirty="0"/>
              <a:t>di problemi biologici attraverso le metodologie della bioinformatica</a:t>
            </a:r>
          </a:p>
          <a:p>
            <a:r>
              <a:rPr lang="it-IT" dirty="0" smtClean="0"/>
              <a:t>metodi </a:t>
            </a:r>
            <a:r>
              <a:rPr lang="it-IT" dirty="0"/>
              <a:t>informatici di applicazione generale che si ispirano a principi della biologia (algoritmi genetici, reti neurali)</a:t>
            </a:r>
          </a:p>
        </p:txBody>
      </p:sp>
      <p:sp>
        <p:nvSpPr>
          <p:cNvPr id="4" name="Oval 3"/>
          <p:cNvSpPr/>
          <p:nvPr/>
        </p:nvSpPr>
        <p:spPr>
          <a:xfrm>
            <a:off x="4500995" y="4219125"/>
            <a:ext cx="3190009" cy="1797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COMPUTATIONAL</a:t>
            </a:r>
          </a:p>
          <a:p>
            <a:pPr algn="ctr"/>
            <a:r>
              <a:rPr lang="it-IT" dirty="0" smtClean="0"/>
              <a:t>BIOLOGY</a:t>
            </a:r>
            <a:endParaRPr lang="it-IT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40682" y="4333009"/>
            <a:ext cx="1481936" cy="446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488275" y="4852555"/>
            <a:ext cx="1828800" cy="171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304953" y="5621482"/>
            <a:ext cx="2100792" cy="281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782964" y="4333009"/>
            <a:ext cx="1568354" cy="3338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869381" y="4871619"/>
            <a:ext cx="1908465" cy="66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786254" y="5492456"/>
            <a:ext cx="1565063" cy="391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16612" y="4096664"/>
            <a:ext cx="24577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COMPUTER SCIENCE</a:t>
            </a:r>
          </a:p>
          <a:p>
            <a:pPr algn="ctr"/>
            <a:endParaRPr lang="it-IT" dirty="0"/>
          </a:p>
          <a:p>
            <a:pPr algn="ctr"/>
            <a:r>
              <a:rPr lang="it-IT" dirty="0" smtClean="0"/>
              <a:t>BIOCHEMSTRY</a:t>
            </a:r>
          </a:p>
          <a:p>
            <a:pPr algn="ctr"/>
            <a:endParaRPr lang="it-IT" dirty="0"/>
          </a:p>
          <a:p>
            <a:pPr algn="ctr"/>
            <a:r>
              <a:rPr lang="it-IT" dirty="0" smtClean="0"/>
              <a:t>MATHEMATICS</a:t>
            </a:r>
          </a:p>
          <a:p>
            <a:pPr algn="ctr"/>
            <a:endParaRPr lang="it-IT" dirty="0"/>
          </a:p>
          <a:p>
            <a:pPr algn="ctr"/>
            <a:r>
              <a:rPr lang="it-IT" dirty="0" smtClean="0"/>
              <a:t>GENETICS</a:t>
            </a:r>
            <a:endParaRPr lang="it-IT" dirty="0"/>
          </a:p>
        </p:txBody>
      </p:sp>
      <p:sp>
        <p:nvSpPr>
          <p:cNvPr id="27" name="TextBox 26"/>
          <p:cNvSpPr txBox="1"/>
          <p:nvPr/>
        </p:nvSpPr>
        <p:spPr>
          <a:xfrm>
            <a:off x="9351317" y="4121756"/>
            <a:ext cx="26805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STRUCTURAL BIOLOGY</a:t>
            </a:r>
          </a:p>
          <a:p>
            <a:pPr algn="ctr"/>
            <a:endParaRPr lang="it-IT" dirty="0"/>
          </a:p>
          <a:p>
            <a:pPr algn="ctr"/>
            <a:r>
              <a:rPr lang="it-IT" dirty="0" smtClean="0"/>
              <a:t>STATISTICS</a:t>
            </a:r>
          </a:p>
          <a:p>
            <a:pPr algn="ctr"/>
            <a:endParaRPr lang="it-IT" dirty="0"/>
          </a:p>
          <a:p>
            <a:pPr algn="ctr"/>
            <a:r>
              <a:rPr lang="it-IT" dirty="0" smtClean="0"/>
              <a:t>PHYSICAL CHEMISTRY</a:t>
            </a:r>
          </a:p>
          <a:p>
            <a:pPr algn="ctr"/>
            <a:endParaRPr lang="it-IT" dirty="0"/>
          </a:p>
          <a:p>
            <a:pPr algn="ctr"/>
            <a:r>
              <a:rPr lang="it-IT" dirty="0" smtClean="0"/>
              <a:t>MOLECULAR BIOLOGY</a:t>
            </a:r>
            <a:endParaRPr lang="it-IT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488275" y="5322743"/>
            <a:ext cx="1843309" cy="54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7912409" y="5196335"/>
            <a:ext cx="1505255" cy="1670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74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691516"/>
          </a:xfrm>
        </p:spPr>
        <p:txBody>
          <a:bodyPr/>
          <a:lstStyle/>
          <a:p>
            <a:r>
              <a:rPr lang="it-IT" dirty="0" smtClean="0"/>
              <a:t>GENOMICA E «PROGETTI GENOMA»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361624"/>
            <a:ext cx="9509760" cy="43434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/>
              <a:t>“</a:t>
            </a:r>
            <a:r>
              <a:rPr lang="en-US" i="1" dirty="0"/>
              <a:t>A prerequisite to understanding the complete biology of an organism is the determination of its entire </a:t>
            </a:r>
            <a:r>
              <a:rPr lang="en-US" i="1" dirty="0" smtClean="0"/>
              <a:t>genome </a:t>
            </a:r>
            <a:r>
              <a:rPr lang="en-US" i="1" dirty="0"/>
              <a:t>sequence</a:t>
            </a:r>
            <a:r>
              <a:rPr lang="en-US" dirty="0"/>
              <a:t>” Fleischmann et al. </a:t>
            </a:r>
            <a:r>
              <a:rPr lang="en-US" dirty="0" smtClean="0"/>
              <a:t>1995</a:t>
            </a:r>
          </a:p>
          <a:p>
            <a:pPr marL="45720" indent="0">
              <a:buNone/>
            </a:pPr>
            <a:r>
              <a:rPr lang="it-IT" dirty="0"/>
              <a:t>Per sequenziamento di un genoma si intende </a:t>
            </a:r>
            <a:r>
              <a:rPr lang="it-IT" dirty="0" smtClean="0"/>
              <a:t>la </a:t>
            </a:r>
            <a:r>
              <a:rPr lang="it-IT" b="1" u="sng" dirty="0" smtClean="0"/>
              <a:t>determinazione </a:t>
            </a:r>
            <a:r>
              <a:rPr lang="it-IT" b="1" u="sng" dirty="0"/>
              <a:t>della sequenza lineare delle basi che compongono il DNA </a:t>
            </a:r>
            <a:r>
              <a:rPr lang="it-IT" dirty="0"/>
              <a:t>(A,T,C,G</a:t>
            </a:r>
            <a:r>
              <a:rPr lang="it-IT" dirty="0" smtClean="0"/>
              <a:t>)</a:t>
            </a:r>
          </a:p>
          <a:p>
            <a:pPr marL="45720" indent="0">
              <a:buNone/>
            </a:pPr>
            <a:r>
              <a:rPr lang="it-IT" dirty="0" smtClean="0"/>
              <a:t>Il genoma umano è composto da 3,2 miliardi di paia di basi</a:t>
            </a:r>
          </a:p>
          <a:p>
            <a:pPr marL="45720" indent="0">
              <a:buNone/>
            </a:pPr>
            <a:r>
              <a:rPr lang="it-IT" dirty="0" smtClean="0"/>
              <a:t>A partire dai primi anni 2000 c’è stato un </a:t>
            </a:r>
            <a:r>
              <a:rPr lang="it-IT" b="1" dirty="0" smtClean="0"/>
              <a:t>aumento esponenziale dei dati genomici disponibili per moltissimi organismi </a:t>
            </a:r>
            <a:r>
              <a:rPr lang="it-IT" dirty="0" smtClean="0"/>
              <a:t>-&gt; bioinformatica diventa fondamantale per l’archiviazione e la consultazione di questi dati</a:t>
            </a:r>
            <a:endParaRPr lang="en-US" dirty="0"/>
          </a:p>
        </p:txBody>
      </p:sp>
      <p:pic>
        <p:nvPicPr>
          <p:cNvPr id="1026" name="Picture 2" descr="http://gonitsora.com/wp-content/uploads/2013/01/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401" y="4570895"/>
            <a:ext cx="3220489" cy="19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221" y="4570895"/>
            <a:ext cx="5179436" cy="19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2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nature.com/nature/journal/v420/n6915/images/420509a-i1.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51" y="196389"/>
            <a:ext cx="16416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genome.crg.es/software/gfftools/icons/papers/Science_287_54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51" y="196389"/>
            <a:ext cx="160396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419" y="196389"/>
            <a:ext cx="1638367" cy="21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528" y="196389"/>
            <a:ext cx="1641600" cy="21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7128" y="196389"/>
            <a:ext cx="1649589" cy="21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6717" y="196389"/>
            <a:ext cx="1709975" cy="21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414" y="2356389"/>
            <a:ext cx="1642500" cy="21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95914" y="2356389"/>
            <a:ext cx="1698545" cy="21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596" r="1258" b="1503"/>
          <a:stretch/>
        </p:blipFill>
        <p:spPr>
          <a:xfrm>
            <a:off x="3694459" y="2356389"/>
            <a:ext cx="1683914" cy="21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7306" y="2356389"/>
            <a:ext cx="1642667" cy="21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7148" y="2356389"/>
            <a:ext cx="1636364" cy="216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43512" y="2356389"/>
            <a:ext cx="1696634" cy="216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29300" y="2356389"/>
            <a:ext cx="1635481" cy="216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5709" y="4516389"/>
            <a:ext cx="1603960" cy="216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48828" y="4516389"/>
            <a:ext cx="1694851" cy="216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2169" y="4516389"/>
            <a:ext cx="1698545" cy="21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95106" y="4516389"/>
            <a:ext cx="1603960" cy="21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08033" y="4516389"/>
            <a:ext cx="1603960" cy="216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20665" y="4516389"/>
            <a:ext cx="1694851" cy="21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20111" y="4516389"/>
            <a:ext cx="1644670" cy="216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27031" y="196389"/>
            <a:ext cx="164314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37" y="347662"/>
            <a:ext cx="8086725" cy="57054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189" y="605790"/>
            <a:ext cx="338994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numero di genomi disponibili è davvero diventato ragguardevole</a:t>
            </a:r>
          </a:p>
          <a:p>
            <a:endParaRPr lang="it-IT" dirty="0"/>
          </a:p>
          <a:p>
            <a:r>
              <a:rPr lang="it-IT" b="1" dirty="0" smtClean="0"/>
              <a:t>4,050 eucarioti</a:t>
            </a:r>
          </a:p>
          <a:p>
            <a:endParaRPr lang="it-IT" b="1" dirty="0"/>
          </a:p>
          <a:p>
            <a:r>
              <a:rPr lang="it-IT" b="1" dirty="0" smtClean="0"/>
              <a:t>90,855 procarioti</a:t>
            </a:r>
          </a:p>
          <a:p>
            <a:endParaRPr lang="it-IT" b="1" dirty="0"/>
          </a:p>
          <a:p>
            <a:r>
              <a:rPr lang="it-IT" b="1" dirty="0" smtClean="0"/>
              <a:t>7,117 virus</a:t>
            </a:r>
          </a:p>
          <a:p>
            <a:endParaRPr lang="it-IT" b="1" dirty="0"/>
          </a:p>
          <a:p>
            <a:r>
              <a:rPr lang="it-IT" b="1" dirty="0" smtClean="0"/>
              <a:t>991 animali</a:t>
            </a:r>
          </a:p>
          <a:p>
            <a:endParaRPr lang="it-IT" b="1" dirty="0"/>
          </a:p>
          <a:p>
            <a:r>
              <a:rPr lang="it-IT" b="1" dirty="0" smtClean="0"/>
              <a:t>237 mammiferi</a:t>
            </a:r>
          </a:p>
          <a:p>
            <a:endParaRPr lang="it-IT" b="1" dirty="0"/>
          </a:p>
          <a:p>
            <a:r>
              <a:rPr lang="it-IT" b="1" dirty="0" smtClean="0"/>
              <a:t>305 insetti</a:t>
            </a:r>
          </a:p>
          <a:p>
            <a:endParaRPr lang="it-IT" b="1" dirty="0"/>
          </a:p>
          <a:p>
            <a:r>
              <a:rPr lang="it-IT" b="1" dirty="0" smtClean="0"/>
              <a:t>341 piante</a:t>
            </a:r>
          </a:p>
          <a:p>
            <a:endParaRPr lang="it-IT" b="1" dirty="0"/>
          </a:p>
          <a:p>
            <a:r>
              <a:rPr lang="it-IT" b="1" dirty="0" smtClean="0"/>
              <a:t>2,140 funghi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01696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691516"/>
          </a:xfrm>
        </p:spPr>
        <p:txBody>
          <a:bodyPr/>
          <a:lstStyle/>
          <a:p>
            <a:r>
              <a:rPr lang="it-IT" dirty="0" smtClean="0"/>
              <a:t>ERA POST-GENOMICA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19" y="1673352"/>
            <a:ext cx="9509760" cy="43434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dirty="0"/>
              <a:t>La sola sequenza, anche se completa, del genoma sarà SUFFICIENTE a comprendere le funzioni (e disfunzioni) biologiche del nostro organismo?</a:t>
            </a:r>
          </a:p>
        </p:txBody>
      </p:sp>
      <p:pic>
        <p:nvPicPr>
          <p:cNvPr id="3074" name="Picture 2" descr="http://anesthesiology.pubs.asahq.org/data/Journals/JASA/930988/8FF0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19" y="2784549"/>
            <a:ext cx="4853158" cy="323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princeton.edu/president/images/Slide08we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t="8649" r="3874" b="7548"/>
          <a:stretch/>
        </p:blipFill>
        <p:spPr bwMode="auto">
          <a:xfrm>
            <a:off x="6669335" y="2784549"/>
            <a:ext cx="4943545" cy="338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01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691516"/>
          </a:xfrm>
        </p:spPr>
        <p:txBody>
          <a:bodyPr/>
          <a:lstStyle/>
          <a:p>
            <a:r>
              <a:rPr lang="it-IT" dirty="0" smtClean="0"/>
              <a:t>IL CONCETTO DI «-OMICA»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19" y="1673352"/>
            <a:ext cx="9509760" cy="4343400"/>
          </a:xfrm>
        </p:spPr>
        <p:txBody>
          <a:bodyPr>
            <a:normAutofit/>
          </a:bodyPr>
          <a:lstStyle/>
          <a:p>
            <a:r>
              <a:rPr lang="it-IT" b="1" u="sng" dirty="0" smtClean="0"/>
              <a:t>Genomica</a:t>
            </a:r>
            <a:r>
              <a:rPr lang="it-IT" dirty="0"/>
              <a:t>: è la disciplina che studia genomi completi</a:t>
            </a:r>
          </a:p>
          <a:p>
            <a:r>
              <a:rPr lang="it-IT" dirty="0" smtClean="0"/>
              <a:t>Dalla </a:t>
            </a:r>
            <a:r>
              <a:rPr lang="it-IT" dirty="0"/>
              <a:t>genomica sono derivate per assonanza numerosi termini che indicano lo studio d’insieme di vari aspetti degli esseri viventi: </a:t>
            </a:r>
            <a:r>
              <a:rPr lang="it-IT" b="1" dirty="0" smtClean="0"/>
              <a:t>Trascrittomica,</a:t>
            </a:r>
            <a:r>
              <a:rPr lang="it-IT" dirty="0" smtClean="0"/>
              <a:t> </a:t>
            </a:r>
            <a:r>
              <a:rPr lang="it-IT" b="1" dirty="0" smtClean="0"/>
              <a:t>Proteomica,</a:t>
            </a:r>
            <a:r>
              <a:rPr lang="it-IT" dirty="0" smtClean="0"/>
              <a:t> </a:t>
            </a:r>
            <a:r>
              <a:rPr lang="it-IT" b="1" dirty="0" smtClean="0"/>
              <a:t>Metabolomica,</a:t>
            </a:r>
            <a:r>
              <a:rPr lang="it-IT" dirty="0" smtClean="0"/>
              <a:t> </a:t>
            </a:r>
            <a:r>
              <a:rPr lang="it-IT" b="1" dirty="0" smtClean="0"/>
              <a:t>Glicosilomica, Farmacogenomica</a:t>
            </a:r>
            <a:r>
              <a:rPr lang="it-IT" dirty="0" smtClean="0"/>
              <a:t> e molte altre</a:t>
            </a:r>
          </a:p>
          <a:p>
            <a:r>
              <a:rPr lang="it-IT" b="1" u="sng" dirty="0" smtClean="0"/>
              <a:t>NECESSITA</a:t>
            </a:r>
            <a:r>
              <a:rPr lang="it-IT" b="1" u="sng" dirty="0"/>
              <a:t>’ di un SISTEMA di ARCHIVIAZIONE e di ritrovamento dei dati facile ed esaustivo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50" y="4145721"/>
            <a:ext cx="7707630" cy="255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9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669798"/>
          </a:xfrm>
        </p:spPr>
        <p:txBody>
          <a:bodyPr/>
          <a:lstStyle/>
          <a:p>
            <a:r>
              <a:rPr lang="it-IT" dirty="0" smtClean="0"/>
              <a:t>GLI OGGETTI DELLA BIOINFORMATICA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673352"/>
            <a:ext cx="4145280" cy="4343400"/>
          </a:xfrm>
        </p:spPr>
        <p:txBody>
          <a:bodyPr/>
          <a:lstStyle/>
          <a:p>
            <a:r>
              <a:rPr lang="it-IT" dirty="0" smtClean="0"/>
              <a:t>Sequenze nucleotidiche</a:t>
            </a:r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Sequenze proteiche</a:t>
            </a:r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Strutture di macromolecole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77890" y="1673352"/>
            <a:ext cx="5806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&gt;gi|8886401|gb|AF162269.1|</a:t>
            </a:r>
          </a:p>
          <a:p>
            <a:r>
              <a:rPr lang="it-IT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CCCACTCCTCCATCTCACAAACACTTCTCTATACCCAACAATCCCTTTTACAATCCCTGCTCATTTAGTCAAAATGGTCAAGATTGCTGCTATCATCCTCCTCATGGGCATTCTCGCCAATGCTGCCGCCATCCCTGTCATTTCAACACCCAAATTACAGAGCCAACCGGCGAGGGCGACCGTGGGGACGTGGCCGAC</a:t>
            </a:r>
          </a:p>
          <a:p>
            <a:endParaRPr lang="it-IT" sz="1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it-IT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it-IT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&gt;P25032</a:t>
            </a:r>
          </a:p>
          <a:p>
            <a:r>
              <a:rPr lang="it-IT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MASSSSATSGDDRPPAAGGGTPAQAHAEWAASMHAYYAAAASAAGHPYAWPLPPQAQQHGLVAAGAGAAYGAGAVPHVPPPPAGTRHAHASMAAGVPYMA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570" y="4014787"/>
            <a:ext cx="3307080" cy="248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2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TESTI DI RIFERIMENTO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it-IT" dirty="0" smtClean="0"/>
              <a:t>La bioinformatica è una materia in rapidissima evoluzione, pertanto i libri di testo possono diventare rapidamente obsoleti. Tenete sempre come riferimento le slides affrontate a lezione.</a:t>
            </a:r>
          </a:p>
          <a:p>
            <a:r>
              <a:rPr lang="it-IT" dirty="0" smtClean="0"/>
              <a:t>Pascarella</a:t>
            </a:r>
            <a:r>
              <a:rPr lang="it-IT" dirty="0"/>
              <a:t>, Paiardini. </a:t>
            </a:r>
            <a:r>
              <a:rPr lang="it-IT" b="1" dirty="0"/>
              <a:t>Bioinformatica: dalla sequenza alla struttura delle proteine</a:t>
            </a:r>
            <a:r>
              <a:rPr lang="it-IT" dirty="0"/>
              <a:t>. </a:t>
            </a:r>
            <a:r>
              <a:rPr lang="it-IT" dirty="0" smtClean="0"/>
              <a:t>Zanichelli</a:t>
            </a:r>
          </a:p>
          <a:p>
            <a:r>
              <a:rPr lang="it-IT" dirty="0" smtClean="0"/>
              <a:t>Valle</a:t>
            </a:r>
            <a:r>
              <a:rPr lang="it-IT" dirty="0"/>
              <a:t>, </a:t>
            </a:r>
            <a:r>
              <a:rPr lang="it-IT" dirty="0" smtClean="0"/>
              <a:t>Helmer Citterich</a:t>
            </a:r>
            <a:r>
              <a:rPr lang="it-IT" dirty="0"/>
              <a:t>, Attimonelli, Pesole. </a:t>
            </a:r>
            <a:r>
              <a:rPr lang="it-IT" b="1" dirty="0"/>
              <a:t>Introduzione alla Bioinformatica</a:t>
            </a:r>
            <a:r>
              <a:rPr lang="it-IT" dirty="0"/>
              <a:t>. </a:t>
            </a:r>
            <a:r>
              <a:rPr lang="it-IT" dirty="0" smtClean="0"/>
              <a:t>Zanichelli</a:t>
            </a:r>
          </a:p>
          <a:p>
            <a:r>
              <a:rPr lang="it-IT" dirty="0" smtClean="0"/>
              <a:t>Raymer</a:t>
            </a:r>
            <a:r>
              <a:rPr lang="it-IT" dirty="0"/>
              <a:t>. </a:t>
            </a:r>
            <a:r>
              <a:rPr lang="it-IT" b="1" dirty="0"/>
              <a:t>Fondamenti di Bioinformatica</a:t>
            </a:r>
            <a:r>
              <a:rPr lang="it-IT" dirty="0"/>
              <a:t>. </a:t>
            </a:r>
            <a:r>
              <a:rPr lang="it-IT" dirty="0" smtClean="0"/>
              <a:t>Pearson</a:t>
            </a:r>
          </a:p>
          <a:p>
            <a:r>
              <a:rPr lang="it-IT" dirty="0" smtClean="0"/>
              <a:t>Mount </a:t>
            </a:r>
            <a:r>
              <a:rPr lang="it-IT" dirty="0"/>
              <a:t>D. Bioinformatics. </a:t>
            </a:r>
            <a:r>
              <a:rPr lang="it-IT" b="1" dirty="0"/>
              <a:t>Sequence and Genome Analysis</a:t>
            </a:r>
            <a:r>
              <a:rPr lang="it-IT" dirty="0"/>
              <a:t>. Second Edition. CSHL </a:t>
            </a:r>
            <a:r>
              <a:rPr lang="it-IT" dirty="0" smtClean="0"/>
              <a:t>Press</a:t>
            </a:r>
          </a:p>
        </p:txBody>
      </p:sp>
    </p:spTree>
    <p:extLst>
      <p:ext uri="{BB962C8B-B14F-4D97-AF65-F5344CB8AC3E}">
        <p14:creationId xmlns:p14="http://schemas.microsoft.com/office/powerpoint/2010/main" val="337418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FUNZIONI FONDAMENTALI DELLA BIOINFORMATICA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776215"/>
            <a:ext cx="5894070" cy="4343400"/>
          </a:xfrm>
        </p:spPr>
        <p:txBody>
          <a:bodyPr/>
          <a:lstStyle/>
          <a:p>
            <a:r>
              <a:rPr lang="it-IT" b="1" u="sng" dirty="0" smtClean="0"/>
              <a:t>Gestione dei dati biologici </a:t>
            </a:r>
            <a:r>
              <a:rPr lang="it-IT" dirty="0" smtClean="0"/>
              <a:t>(organizzazione, mantenimento online, distribuzione...)</a:t>
            </a:r>
          </a:p>
          <a:p>
            <a:endParaRPr lang="it-IT" dirty="0"/>
          </a:p>
          <a:p>
            <a:endParaRPr lang="it-IT" dirty="0" smtClean="0"/>
          </a:p>
          <a:p>
            <a:pPr marL="45720" indent="0">
              <a:buNone/>
            </a:pPr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b="1" u="sng" dirty="0" smtClean="0"/>
              <a:t>Analisi dei dati biologici </a:t>
            </a:r>
            <a:r>
              <a:rPr lang="it-IT" dirty="0" smtClean="0"/>
              <a:t>(inferenze e predizioni sul significato biologico...)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916" y="4162806"/>
            <a:ext cx="3119554" cy="1952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190" y="2096262"/>
            <a:ext cx="4122114" cy="1497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203" y="2622067"/>
            <a:ext cx="2283975" cy="234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6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635508"/>
          </a:xfrm>
        </p:spPr>
        <p:txBody>
          <a:bodyPr>
            <a:normAutofit/>
          </a:bodyPr>
          <a:lstStyle/>
          <a:p>
            <a:r>
              <a:rPr lang="it-IT" sz="2800" dirty="0" smtClean="0"/>
              <a:t>COMPETENZE NECESSARIE PER LA BIOINFORMATICA</a:t>
            </a:r>
            <a:endParaRPr lang="it-IT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376165"/>
            <a:ext cx="10088880" cy="4343400"/>
          </a:xfrm>
        </p:spPr>
        <p:txBody>
          <a:bodyPr/>
          <a:lstStyle/>
          <a:p>
            <a:r>
              <a:rPr lang="it-IT" dirty="0" smtClean="0"/>
              <a:t>E’ necessario conoscere l’informatica pura?</a:t>
            </a:r>
          </a:p>
          <a:p>
            <a:r>
              <a:rPr lang="it-IT" dirty="0" smtClean="0"/>
              <a:t>E’ necessario conoscere i linguaggi di programmazione (Perl, Python, C++, ecc.)?</a:t>
            </a:r>
          </a:p>
          <a:p>
            <a:r>
              <a:rPr lang="it-IT" dirty="0" smtClean="0"/>
              <a:t>E’ necessario saper utilizzare sistemi operativi diversi (Unix, Winows, Linux)?</a:t>
            </a:r>
          </a:p>
          <a:p>
            <a:endParaRPr lang="it-IT" dirty="0"/>
          </a:p>
          <a:p>
            <a:pPr marL="45720" indent="0" algn="ctr">
              <a:buNone/>
            </a:pPr>
            <a:r>
              <a:rPr lang="it-IT" b="1" u="sng" dirty="0" smtClean="0"/>
              <a:t>No, sono conoscenze utili ma non necessarie</a:t>
            </a:r>
          </a:p>
          <a:p>
            <a:pPr marL="45720" indent="0" algn="ctr">
              <a:buNone/>
            </a:pPr>
            <a:endParaRPr lang="it-IT" b="1" u="sng" dirty="0"/>
          </a:p>
          <a:p>
            <a:pPr marL="45720" indent="0">
              <a:buNone/>
            </a:pPr>
            <a:r>
              <a:rPr lang="it-IT" dirty="0" smtClean="0"/>
              <a:t>E’ piuttosto fondamentale </a:t>
            </a:r>
            <a:r>
              <a:rPr lang="it-IT" b="1" u="sng" dirty="0" smtClean="0"/>
              <a:t>avere conoscenze biologiche</a:t>
            </a:r>
            <a:r>
              <a:rPr lang="it-IT" dirty="0" smtClean="0"/>
              <a:t>, sapere </a:t>
            </a:r>
            <a:r>
              <a:rPr lang="it-IT" b="1" u="sng" dirty="0" smtClean="0"/>
              <a:t>dove e come sono archiviati i dati biologici</a:t>
            </a:r>
            <a:r>
              <a:rPr lang="it-IT" dirty="0" smtClean="0"/>
              <a:t>, essere in grado di recuperarli con </a:t>
            </a:r>
            <a:r>
              <a:rPr lang="it-IT" b="1" u="sng" dirty="0" smtClean="0"/>
              <a:t>ricerche anche complesse</a:t>
            </a:r>
            <a:r>
              <a:rPr lang="it-IT" dirty="0" smtClean="0"/>
              <a:t> e di analizzarli tramite i molti </a:t>
            </a:r>
            <a:r>
              <a:rPr lang="it-IT" b="1" u="sng" dirty="0" smtClean="0"/>
              <a:t>tool pubblicamante disponibili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404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0" y="438912"/>
            <a:ext cx="9509760" cy="797606"/>
          </a:xfrm>
        </p:spPr>
        <p:txBody>
          <a:bodyPr/>
          <a:lstStyle/>
          <a:p>
            <a:r>
              <a:rPr lang="it-IT" dirty="0" smtClean="0"/>
              <a:t>TESTI DI RIFERIMENTO (II)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1120" y="1559052"/>
            <a:ext cx="9509760" cy="434340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it-IT" dirty="0" smtClean="0"/>
              <a:t>Grazie ad una convenzione con il nostro ateneo, è possibile accedere gratuitamente ai seguenti e-book pubblicati da Wiley dalla rete </a:t>
            </a:r>
            <a:r>
              <a:rPr lang="it-IT" dirty="0"/>
              <a:t>universitaria UNITS, tramite questo link: </a:t>
            </a:r>
            <a:r>
              <a:rPr lang="it-IT" dirty="0">
                <a:hlinkClick r:id="rId2"/>
              </a:rPr>
              <a:t>http://</a:t>
            </a:r>
            <a:r>
              <a:rPr lang="it-IT" dirty="0" smtClean="0">
                <a:hlinkClick r:id="rId2"/>
              </a:rPr>
              <a:t>olabout.wiley.com/WileyCDA/Section/id-816126.html</a:t>
            </a:r>
            <a:endParaRPr lang="it-IT" dirty="0" smtClean="0"/>
          </a:p>
          <a:p>
            <a:pPr marL="45720" indent="0">
              <a:buNone/>
            </a:pPr>
            <a:r>
              <a:rPr lang="it-IT" dirty="0" smtClean="0"/>
              <a:t>Alcuni testi di interesse:</a:t>
            </a:r>
          </a:p>
          <a:p>
            <a:r>
              <a:rPr lang="it-IT" b="1" dirty="0"/>
              <a:t>Bioinformatics Algorithms: Techniques and </a:t>
            </a:r>
            <a:r>
              <a:rPr lang="it-IT" b="1" dirty="0" smtClean="0"/>
              <a:t>Applications </a:t>
            </a:r>
            <a:r>
              <a:rPr lang="it-IT" dirty="0" smtClean="0"/>
              <a:t>(testo molto tecnico)</a:t>
            </a:r>
          </a:p>
          <a:p>
            <a:r>
              <a:rPr lang="en-US" b="1" dirty="0"/>
              <a:t>Bioinformatics and Functional Genomics, Second </a:t>
            </a:r>
            <a:r>
              <a:rPr lang="en-US" b="1" dirty="0" smtClean="0"/>
              <a:t>Edition </a:t>
            </a:r>
            <a:r>
              <a:rPr lang="en-US" dirty="0" smtClean="0"/>
              <a:t>(</a:t>
            </a:r>
            <a:r>
              <a:rPr lang="en-US" dirty="0" err="1" smtClean="0"/>
              <a:t>ottima</a:t>
            </a:r>
            <a:r>
              <a:rPr lang="en-US" dirty="0" smtClean="0"/>
              <a:t> </a:t>
            </a:r>
            <a:r>
              <a:rPr lang="en-US" dirty="0" err="1" smtClean="0"/>
              <a:t>sovrapposizione</a:t>
            </a:r>
            <a:r>
              <a:rPr lang="en-US" dirty="0" smtClean="0"/>
              <a:t> con </a:t>
            </a:r>
            <a:r>
              <a:rPr lang="en-US" dirty="0" err="1" smtClean="0"/>
              <a:t>quanto</a:t>
            </a:r>
            <a:r>
              <a:rPr lang="en-US" dirty="0" smtClean="0"/>
              <a:t> </a:t>
            </a:r>
            <a:r>
              <a:rPr lang="en-US" dirty="0" err="1" smtClean="0"/>
              <a:t>vedremo</a:t>
            </a:r>
            <a:r>
              <a:rPr lang="en-US" dirty="0" smtClean="0"/>
              <a:t> a </a:t>
            </a:r>
            <a:r>
              <a:rPr lang="en-US" dirty="0" err="1" smtClean="0"/>
              <a:t>lezione</a:t>
            </a:r>
            <a:r>
              <a:rPr lang="en-US" dirty="0" smtClean="0"/>
              <a:t>)</a:t>
            </a:r>
          </a:p>
          <a:p>
            <a:r>
              <a:rPr lang="it-IT" b="1" dirty="0"/>
              <a:t>Bioinformatics and Molecular </a:t>
            </a:r>
            <a:r>
              <a:rPr lang="it-IT" b="1" dirty="0" smtClean="0"/>
              <a:t>Evolution </a:t>
            </a:r>
            <a:r>
              <a:rPr lang="it-IT" dirty="0" smtClean="0"/>
              <a:t>(per approfondimento su metodi di analisi filogenetica)</a:t>
            </a:r>
          </a:p>
          <a:p>
            <a:r>
              <a:rPr lang="en-US" b="1" dirty="0"/>
              <a:t>Bioinformatics: A Practical Guide to the Analysis of Genes and </a:t>
            </a:r>
            <a:r>
              <a:rPr lang="en-US" b="1" dirty="0" smtClean="0"/>
              <a:t>Proteins</a:t>
            </a:r>
            <a:r>
              <a:rPr lang="en-US" dirty="0" smtClean="0"/>
              <a:t> (</a:t>
            </a:r>
            <a:r>
              <a:rPr lang="en-US" dirty="0" err="1" smtClean="0"/>
              <a:t>consigliato</a:t>
            </a:r>
            <a:r>
              <a:rPr lang="en-US" dirty="0" smtClean="0"/>
              <a:t> </a:t>
            </a:r>
            <a:r>
              <a:rPr lang="en-US" dirty="0" err="1" smtClean="0"/>
              <a:t>anche</a:t>
            </a:r>
            <a:r>
              <a:rPr lang="en-US" dirty="0" smtClean="0"/>
              <a:t> se non </a:t>
            </a:r>
            <a:r>
              <a:rPr lang="en-US" dirty="0" err="1" smtClean="0"/>
              <a:t>aggiornatissimo</a:t>
            </a:r>
            <a:r>
              <a:rPr lang="en-US" dirty="0" smtClean="0"/>
              <a:t>)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573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MODALITA’ DI ESAME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Test a risposte multiple? 4 risposte possibili, nessuna penalità per risposte sbagliate.</a:t>
            </a:r>
          </a:p>
          <a:p>
            <a:r>
              <a:rPr lang="it-IT" sz="2400" dirty="0" smtClean="0"/>
              <a:t>Test a domande aperte?</a:t>
            </a:r>
          </a:p>
          <a:p>
            <a:r>
              <a:rPr lang="it-IT" sz="2400" dirty="0" smtClean="0"/>
              <a:t>Esame orale (possibile anche in appelli successivi con pochi iscritti)?</a:t>
            </a:r>
          </a:p>
          <a:p>
            <a:r>
              <a:rPr lang="it-IT" sz="2400" dirty="0" smtClean="0"/>
              <a:t>Possibilità di integrare l’esame con una breve relazione?</a:t>
            </a:r>
          </a:p>
          <a:p>
            <a:r>
              <a:rPr lang="it-IT" sz="2400" dirty="0" smtClean="0"/>
              <a:t>Il docente è disposto a venire incontro alle esigenze degli studenti in questo senso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28139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DIFFICOLTA’ DELL’ESAME</a:t>
            </a:r>
            <a:endParaRPr lang="en-US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0454" y="2153138"/>
            <a:ext cx="6511092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983874"/>
            <a:ext cx="9601200" cy="931025"/>
          </a:xfrm>
        </p:spPr>
        <p:txBody>
          <a:bodyPr/>
          <a:lstStyle/>
          <a:p>
            <a:r>
              <a:rPr lang="it-IT" sz="4800" dirty="0" smtClean="0"/>
              <a:t>LEZIONE 1</a:t>
            </a:r>
            <a:br>
              <a:rPr lang="it-IT" sz="4800" dirty="0" smtClean="0"/>
            </a:br>
            <a:r>
              <a:rPr lang="it-IT" sz="4800" dirty="0" smtClean="0"/>
              <a:t>La Bioinformatica </a:t>
            </a:r>
            <a:r>
              <a:rPr lang="it-IT" sz="4800" dirty="0"/>
              <a:t>nel contesto della </a:t>
            </a:r>
            <a:r>
              <a:rPr lang="it-IT" sz="4800" dirty="0" smtClean="0"/>
              <a:t>Biologia, della Genetica e </a:t>
            </a:r>
            <a:r>
              <a:rPr lang="it-IT" sz="4800" dirty="0"/>
              <a:t>della Biologia </a:t>
            </a:r>
            <a:r>
              <a:rPr lang="it-IT" sz="4800" dirty="0" smtClean="0"/>
              <a:t>Molecolare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61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La bioinformatica è una disciplina </a:t>
            </a:r>
            <a:r>
              <a:rPr lang="it-IT" sz="2400" b="1" u="sng" dirty="0"/>
              <a:t>relativamente recente</a:t>
            </a:r>
            <a:r>
              <a:rPr lang="it-IT" sz="2400" dirty="0"/>
              <a:t>, sorta per la necessità di gestire ed analizzare, avvalendosi dei mezzi informatici, una </a:t>
            </a:r>
            <a:r>
              <a:rPr lang="it-IT" sz="2400" b="1" u="sng" dirty="0"/>
              <a:t>mole crescente di informazioni biologiche</a:t>
            </a:r>
            <a:r>
              <a:rPr lang="it-IT" sz="2400" dirty="0"/>
              <a:t>, prodotte grazie al veloce progresso delle tecnologie molecolari ed a progetti di ampio respiro, quali il sequenziamento massivo dei genomi</a:t>
            </a:r>
            <a:r>
              <a:rPr lang="it-IT" sz="2400" dirty="0" smtClean="0"/>
              <a:t>.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In ogni caso, si può parlare correttamente di "bio"-informatica solo quando la </a:t>
            </a:r>
            <a:r>
              <a:rPr lang="it-IT" sz="2400" b="1" u="sng" dirty="0"/>
              <a:t>progettazione o l'analisi informatica sono funzionali allo studio di problemi biologici</a:t>
            </a:r>
            <a:r>
              <a:rPr lang="it-IT" sz="2400" dirty="0"/>
              <a:t> (in particolare, biomolecolari), siano essi oggetto di ricerche di base o applicate, biotecnologiche o evoluzionistiche, mediche o farmacologiche ecc.</a:t>
            </a:r>
          </a:p>
        </p:txBody>
      </p:sp>
    </p:spTree>
    <p:extLst>
      <p:ext uri="{BB962C8B-B14F-4D97-AF65-F5344CB8AC3E}">
        <p14:creationId xmlns:p14="http://schemas.microsoft.com/office/powerpoint/2010/main" val="41506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729" y="883643"/>
            <a:ext cx="9509760" cy="4343400"/>
          </a:xfrm>
        </p:spPr>
        <p:txBody>
          <a:bodyPr>
            <a:noAutofit/>
          </a:bodyPr>
          <a:lstStyle/>
          <a:p>
            <a:pPr algn="just"/>
            <a:r>
              <a:rPr lang="it-IT" sz="2400" dirty="0"/>
              <a:t>La bioinformatica è un </a:t>
            </a:r>
            <a:r>
              <a:rPr lang="it-IT" sz="2400" b="1" u="sng" dirty="0"/>
              <a:t>campo di ricerca interdisciplinare</a:t>
            </a:r>
            <a:r>
              <a:rPr lang="it-IT" sz="2400" dirty="0"/>
              <a:t>, che coinvolge biologi di discipline molecolari, evoluzionistiche, antropologiche ecc., ma anche biotecnologi, medici, agrari, farmacologi e quanti operano nella ricerca "bio" in senso lato.</a:t>
            </a:r>
          </a:p>
          <a:p>
            <a:pPr algn="just"/>
            <a:r>
              <a:rPr lang="it-IT" sz="2400" dirty="0"/>
              <a:t>Spesso, le figure finora descritte sono più direttamente coinvolte in applicazioni analitiche della bioinformatica, ovvero in </a:t>
            </a:r>
            <a:r>
              <a:rPr lang="it-IT" sz="2400" b="1" u="sng" dirty="0"/>
              <a:t>studi </a:t>
            </a:r>
            <a:r>
              <a:rPr lang="it-IT" sz="2400" b="1" i="1" u="sng" dirty="0"/>
              <a:t>in silico</a:t>
            </a:r>
            <a:r>
              <a:rPr lang="it-IT" sz="2400" b="1" u="sng" dirty="0"/>
              <a:t> di dati biologici</a:t>
            </a:r>
            <a:r>
              <a:rPr lang="it-IT" sz="2400" dirty="0"/>
              <a:t> finalizzati a identificare correlazioni evolutive, motivi funzionali, profili o ad ottenere suggerimenti (predizioni più o meno accurate o "indizi", consistenti in dati di sequenza) per esperimenti mirati ad elucidare la funzione di geni o gruppi di geni e dei loro prodotti proteici.</a:t>
            </a:r>
          </a:p>
        </p:txBody>
      </p:sp>
    </p:spTree>
    <p:extLst>
      <p:ext uri="{BB962C8B-B14F-4D97-AF65-F5344CB8AC3E}">
        <p14:creationId xmlns:p14="http://schemas.microsoft.com/office/powerpoint/2010/main" val="24337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heer Green 16x9">
  <a:themeElements>
    <a:clrScheme name="Sheer Green">
      <a:dk1>
        <a:srgbClr val="624D38"/>
      </a:dk1>
      <a:lt1>
        <a:srgbClr val="FFFFFF"/>
      </a:lt1>
      <a:dk2>
        <a:srgbClr val="404040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heer Green">
      <a:dk1>
        <a:srgbClr val="404040"/>
      </a:dk1>
      <a:lt1>
        <a:sysClr val="window" lastClr="FFFFFF"/>
      </a:lt1>
      <a:dk2>
        <a:srgbClr val="624D38"/>
      </a:dk2>
      <a:lt2>
        <a:srgbClr val="F2F2E2"/>
      </a:lt2>
      <a:accent1>
        <a:srgbClr val="72C23C"/>
      </a:accent1>
      <a:accent2>
        <a:srgbClr val="F4CC20"/>
      </a:accent2>
      <a:accent3>
        <a:srgbClr val="53B6BB"/>
      </a:accent3>
      <a:accent4>
        <a:srgbClr val="BA7CC0"/>
      </a:accent4>
      <a:accent5>
        <a:srgbClr val="ED635A"/>
      </a:accent5>
      <a:accent6>
        <a:srgbClr val="EE9B40"/>
      </a:accent6>
      <a:hlink>
        <a:srgbClr val="53B6BB"/>
      </a:hlink>
      <a:folHlink>
        <a:srgbClr val="B68DC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C5747AC-80AD-4ABE-94D9-19832B174F3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Sheer green border design presentation (widescreen)</Template>
  <TotalTime>0</TotalTime>
  <Words>1805</Words>
  <Application>Microsoft Office PowerPoint</Application>
  <PresentationFormat>Widescreen</PresentationFormat>
  <Paragraphs>148</Paragraphs>
  <Slides>31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5" baseType="lpstr">
      <vt:lpstr>Arial</vt:lpstr>
      <vt:lpstr>Century Gothic</vt:lpstr>
      <vt:lpstr>Courier New</vt:lpstr>
      <vt:lpstr>Sheer Green 16x9</vt:lpstr>
      <vt:lpstr>INTRODUZIONE AL CORSO</vt:lpstr>
      <vt:lpstr>PROGRAMMA DEL CORSO</vt:lpstr>
      <vt:lpstr>TESTI DI RIFERIMENTO</vt:lpstr>
      <vt:lpstr>TESTI DI RIFERIMENTO (II)</vt:lpstr>
      <vt:lpstr>MODALITA’ DI ESAME</vt:lpstr>
      <vt:lpstr>DIFFICOLTA’ DELL’ESAME</vt:lpstr>
      <vt:lpstr>LEZIONE 1 La Bioinformatica nel contesto della Biologia, della Genetica e della Biologia Molecolare</vt:lpstr>
      <vt:lpstr>Presentazione standard di PowerPoint</vt:lpstr>
      <vt:lpstr>Presentazione standard di PowerPoint</vt:lpstr>
      <vt:lpstr>Ma chi è e che cosa fa un bioinformatico?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BIOLOGIA COMPUTAZIONALE</vt:lpstr>
      <vt:lpstr>GENOMICA E «PROGETTI GENOMA»</vt:lpstr>
      <vt:lpstr>Presentazione standard di PowerPoint</vt:lpstr>
      <vt:lpstr>Presentazione standard di PowerPoint</vt:lpstr>
      <vt:lpstr>ERA POST-GENOMICA</vt:lpstr>
      <vt:lpstr>IL CONCETTO DI «-OMICA»</vt:lpstr>
      <vt:lpstr>GLI OGGETTI DELLA BIOINFORMATICA</vt:lpstr>
      <vt:lpstr>LE FUNZIONI FONDAMENTALI DELLA BIOINFORMATICA</vt:lpstr>
      <vt:lpstr>COMPETENZE NECESSARIE PER LA BIOINFORMATICA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2017-03-04T15:34:55Z</dcterms:created>
  <dcterms:modified xsi:type="dcterms:W3CDTF">2018-03-20T17:02:28Z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TC029208979991</vt:lpwstr>
  </property>
</Properties>
</file>