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9"/>
  </p:notesMasterIdLst>
  <p:handoutMasterIdLst>
    <p:handoutMasterId r:id="rId60"/>
  </p:handoutMasterIdLst>
  <p:sldIdLst>
    <p:sldId id="277" r:id="rId3"/>
    <p:sldId id="280" r:id="rId4"/>
    <p:sldId id="303" r:id="rId5"/>
    <p:sldId id="304" r:id="rId6"/>
    <p:sldId id="305" r:id="rId7"/>
    <p:sldId id="306" r:id="rId8"/>
    <p:sldId id="281" r:id="rId9"/>
    <p:sldId id="307" r:id="rId10"/>
    <p:sldId id="308" r:id="rId11"/>
    <p:sldId id="309" r:id="rId12"/>
    <p:sldId id="310" r:id="rId13"/>
    <p:sldId id="311" r:id="rId14"/>
    <p:sldId id="313" r:id="rId15"/>
    <p:sldId id="312" r:id="rId16"/>
    <p:sldId id="314" r:id="rId17"/>
    <p:sldId id="315" r:id="rId18"/>
    <p:sldId id="316" r:id="rId19"/>
    <p:sldId id="317" r:id="rId20"/>
    <p:sldId id="343" r:id="rId21"/>
    <p:sldId id="344" r:id="rId22"/>
    <p:sldId id="318" r:id="rId23"/>
    <p:sldId id="320" r:id="rId24"/>
    <p:sldId id="319" r:id="rId25"/>
    <p:sldId id="321" r:id="rId26"/>
    <p:sldId id="322" r:id="rId27"/>
    <p:sldId id="323" r:id="rId28"/>
    <p:sldId id="324" r:id="rId29"/>
    <p:sldId id="325" r:id="rId30"/>
    <p:sldId id="326" r:id="rId31"/>
    <p:sldId id="328" r:id="rId32"/>
    <p:sldId id="329" r:id="rId33"/>
    <p:sldId id="330" r:id="rId34"/>
    <p:sldId id="331" r:id="rId35"/>
    <p:sldId id="327" r:id="rId36"/>
    <p:sldId id="332" r:id="rId37"/>
    <p:sldId id="283" r:id="rId38"/>
    <p:sldId id="333" r:id="rId39"/>
    <p:sldId id="334" r:id="rId40"/>
    <p:sldId id="337" r:id="rId41"/>
    <p:sldId id="336" r:id="rId42"/>
    <p:sldId id="338" r:id="rId43"/>
    <p:sldId id="339" r:id="rId44"/>
    <p:sldId id="340" r:id="rId45"/>
    <p:sldId id="348" r:id="rId46"/>
    <p:sldId id="349" r:id="rId47"/>
    <p:sldId id="350" r:id="rId48"/>
    <p:sldId id="345" r:id="rId49"/>
    <p:sldId id="346" r:id="rId50"/>
    <p:sldId id="347" r:id="rId51"/>
    <p:sldId id="335" r:id="rId52"/>
    <p:sldId id="341" r:id="rId53"/>
    <p:sldId id="342" r:id="rId54"/>
    <p:sldId id="351" r:id="rId55"/>
    <p:sldId id="352" r:id="rId56"/>
    <p:sldId id="353" r:id="rId57"/>
    <p:sldId id="35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3/20/2018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3/20/2018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3/20/2018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3/20/2018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3/20/2018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3/20/2018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3/20/2018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3/20/2018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3/20/2018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3/20/2018</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genome.jp/keg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utrdb.ba.itb.cnr.i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ncbi.nlm.nih.gov/pubmed/"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copus.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s://www.ebi.ac.uk/ebisearch/overview.ebi/statistics"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a:t>
            </a:r>
            <a:r>
              <a:rPr lang="it-IT" sz="4800" dirty="0"/>
              <a:t>2</a:t>
            </a:r>
            <a:r>
              <a:rPr lang="it-IT" sz="4800" dirty="0" smtClean="0"/>
              <a:t/>
            </a:r>
            <a:br>
              <a:rPr lang="it-IT" sz="4800" dirty="0" smtClean="0"/>
            </a:br>
            <a:r>
              <a:rPr lang="it-IT" sz="4800" dirty="0" smtClean="0"/>
              <a:t>Database e archivi di dati biologici – struttura e consultazione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18922"/>
            <a:ext cx="9509760" cy="784098"/>
          </a:xfrm>
        </p:spPr>
        <p:txBody>
          <a:bodyPr>
            <a:normAutofit/>
          </a:bodyPr>
          <a:lstStyle/>
          <a:p>
            <a:r>
              <a:rPr lang="it-IT" sz="3200" dirty="0" smtClean="0"/>
              <a:t>I PRIMI PASSI VERSO I DATABASE DI SEQUENZA</a:t>
            </a:r>
            <a:endParaRPr lang="it-IT" sz="3200" dirty="0"/>
          </a:p>
        </p:txBody>
      </p:sp>
      <p:pic>
        <p:nvPicPr>
          <p:cNvPr id="4" name="Picture 3"/>
          <p:cNvPicPr>
            <a:picLocks noChangeAspect="1"/>
          </p:cNvPicPr>
          <p:nvPr/>
        </p:nvPicPr>
        <p:blipFill>
          <a:blip r:embed="rId2"/>
          <a:stretch>
            <a:fillRect/>
          </a:stretch>
        </p:blipFill>
        <p:spPr>
          <a:xfrm>
            <a:off x="1810702" y="1982152"/>
            <a:ext cx="2924175" cy="3762375"/>
          </a:xfrm>
          <a:prstGeom prst="rect">
            <a:avLst/>
          </a:prstGeom>
        </p:spPr>
      </p:pic>
      <p:pic>
        <p:nvPicPr>
          <p:cNvPr id="5" name="Picture 4"/>
          <p:cNvPicPr>
            <a:picLocks noChangeAspect="1"/>
          </p:cNvPicPr>
          <p:nvPr/>
        </p:nvPicPr>
        <p:blipFill>
          <a:blip r:embed="rId3"/>
          <a:stretch>
            <a:fillRect/>
          </a:stretch>
        </p:blipFill>
        <p:spPr>
          <a:xfrm>
            <a:off x="5978366" y="2245042"/>
            <a:ext cx="3971925" cy="2733675"/>
          </a:xfrm>
          <a:prstGeom prst="rect">
            <a:avLst/>
          </a:prstGeom>
        </p:spPr>
      </p:pic>
    </p:spTree>
    <p:extLst>
      <p:ext uri="{BB962C8B-B14F-4D97-AF65-F5344CB8AC3E}">
        <p14:creationId xmlns:p14="http://schemas.microsoft.com/office/powerpoint/2010/main" val="4287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Le prime banche dati contenenti biosequenze (ovvero, sequenze di DNA o proteine) sono state trasferite su supporti informatici e distribuite negli </a:t>
            </a:r>
            <a:r>
              <a:rPr lang="it-IT" b="1" dirty="0"/>
              <a:t>anni '80</a:t>
            </a:r>
            <a:r>
              <a:rPr lang="it-IT" dirty="0"/>
              <a:t>; per vari anni le versioni aggiornate di tali database sono state </a:t>
            </a:r>
            <a:r>
              <a:rPr lang="it-IT" b="1" u="sng" dirty="0"/>
              <a:t>distribuite su un supporto</a:t>
            </a:r>
            <a:r>
              <a:rPr lang="it-IT" dirty="0"/>
              <a:t> (in origine si trattava di floppy disk; successivamente sostituiti dai CD). </a:t>
            </a:r>
          </a:p>
          <a:p>
            <a:r>
              <a:rPr lang="it-IT" dirty="0"/>
              <a:t>Ben presto, la diffusione di internet ha reso obsoleta la distribuzione su CD ed ha consentito l'accesso ai dati depositati e la loro distribuzione, mediante </a:t>
            </a:r>
            <a:r>
              <a:rPr lang="it-IT" b="1" u="sng" dirty="0"/>
              <a:t>sistemi on line di interrogazione ed acquisizione di interi database o sezioni di database</a:t>
            </a:r>
            <a:r>
              <a:rPr lang="it-IT" dirty="0"/>
              <a:t> (download delle sequenze da cartelle pubbliche, mediante protocollo di trasferimento internet o ftp). </a:t>
            </a:r>
          </a:p>
        </p:txBody>
      </p:sp>
      <p:pic>
        <p:nvPicPr>
          <p:cNvPr id="5122" name="Picture 2" descr="https://i2.wp.com/www.thelibertyconservative.com/wp-content/uploads/2016/05/americas-nuclear-arsenal-is-still-controlled-by-antique-computers-with-floppy-disks.jpg.png?fit=1520%2C1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095" y="4216752"/>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2/24/Genbank100CD.jpg/300px-Genbank100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455" y="4128057"/>
            <a:ext cx="2636520" cy="197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I database in cui sono depositati i dati di sequenza genomica o comunque sequenze di DNA possono essere considerati vere e proprie </a:t>
            </a:r>
            <a:r>
              <a:rPr lang="it-IT" b="1" u="sng" dirty="0"/>
              <a:t>banche dati primarie</a:t>
            </a:r>
            <a:r>
              <a:rPr lang="it-IT" dirty="0"/>
              <a:t>, dal momento che, ormai, i database di sequenze proteiche non contengono solo sequenze amminoacidiche derivanti dal sequenziamento diretto delle proteine, bensì, in larga parte, </a:t>
            </a:r>
            <a:r>
              <a:rPr lang="it-IT" b="1" u="sng" dirty="0"/>
              <a:t>sequenze "dedotte" per traduzione dinamica delle sequenze genomiche</a:t>
            </a:r>
            <a:r>
              <a:rPr lang="it-IT" dirty="0"/>
              <a:t>. </a:t>
            </a:r>
          </a:p>
        </p:txBody>
      </p:sp>
      <p:pic>
        <p:nvPicPr>
          <p:cNvPr id="6146" name="Picture 2" descr="https://cdn.theconversation.com/files/26052/area14mp/vs5nfnyb-1372044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252" y="3265551"/>
            <a:ext cx="6119495" cy="23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Esistono molte </a:t>
            </a:r>
            <a:r>
              <a:rPr lang="it-IT" b="1" u="sng" dirty="0"/>
              <a:t>banche dati specializzate </a:t>
            </a:r>
            <a:r>
              <a:rPr lang="it-IT" dirty="0"/>
              <a:t>contenenti uno o più database, la cui completezza non consiste tanto nel numero di sequenze (o strutture) contenute, quanto </a:t>
            </a:r>
            <a:r>
              <a:rPr lang="it-IT" b="1" u="sng" dirty="0"/>
              <a:t>nella ricchezza descrittiva relativa alle loro caratteristiche</a:t>
            </a:r>
            <a:r>
              <a:rPr lang="it-IT" dirty="0"/>
              <a:t>. Infatti, con il progredire delle analisi sperimentali, il numero di evidenze associabili a ciascuna sequenza, parte di sequenza o gruppo di sequenze è diventato sempre più alto, consentendo un'</a:t>
            </a:r>
            <a:r>
              <a:rPr lang="it-IT" b="1" u="sng" dirty="0"/>
              <a:t>annotazione funzionale </a:t>
            </a:r>
            <a:r>
              <a:rPr lang="it-IT" dirty="0"/>
              <a:t>sempre più accurata. </a:t>
            </a:r>
          </a:p>
          <a:p>
            <a:r>
              <a:rPr lang="it-IT" dirty="0"/>
              <a:t>Le banche dati speciali sono quasi sempre frutto dell'iniziativa di </a:t>
            </a:r>
            <a:r>
              <a:rPr lang="it-IT" b="1" u="sng" dirty="0"/>
              <a:t>gruppi di ricerca specialisti in un certo settore</a:t>
            </a:r>
            <a:r>
              <a:rPr lang="it-IT" dirty="0"/>
              <a:t>; tuttavia, esse possono restare piccole o integrarsi/fondersi con banche simili o, infine, essere inglobate in banche dati più grandi o influire sul sistema di annotazione di queste ultime, suggerendo campi di compilazione utili e non ancora presenti. </a:t>
            </a:r>
          </a:p>
        </p:txBody>
      </p:sp>
    </p:spTree>
    <p:extLst>
      <p:ext uri="{BB962C8B-B14F-4D97-AF65-F5344CB8AC3E}">
        <p14:creationId xmlns:p14="http://schemas.microsoft.com/office/powerpoint/2010/main" val="39868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117" y="502920"/>
            <a:ext cx="9154154" cy="5886450"/>
          </a:xfrm>
        </p:spPr>
      </p:pic>
    </p:spTree>
    <p:extLst>
      <p:ext uri="{BB962C8B-B14F-4D97-AF65-F5344CB8AC3E}">
        <p14:creationId xmlns:p14="http://schemas.microsoft.com/office/powerpoint/2010/main" val="5801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marL="45720" indent="0">
              <a:buNone/>
            </a:pPr>
            <a:r>
              <a:rPr lang="it-IT" b="1" u="sng" dirty="0"/>
              <a:t>Ma come sono organizzati i database biologici? </a:t>
            </a:r>
          </a:p>
          <a:p>
            <a:r>
              <a:rPr lang="it-IT" dirty="0"/>
              <a:t>Elemento fondamentale per qualsiasi database è la singola scheda o </a:t>
            </a:r>
            <a:r>
              <a:rPr lang="it-IT" b="1" u="sng" dirty="0"/>
              <a:t>entry</a:t>
            </a:r>
            <a:r>
              <a:rPr lang="it-IT" dirty="0"/>
              <a:t>, che contiene tutte le informazioni su una certa sequenza o struttura. In differenti database le schede possono essere compilate in modi diversi; tuttavia ciascuna entry prevede l'esistenza di </a:t>
            </a:r>
            <a:r>
              <a:rPr lang="it-IT" b="1" u="sng" dirty="0"/>
              <a:t>campi</a:t>
            </a:r>
            <a:r>
              <a:rPr lang="it-IT" dirty="0"/>
              <a:t>, cui corrispondono specifiche informazioni. </a:t>
            </a:r>
          </a:p>
          <a:p>
            <a:r>
              <a:rPr lang="it-IT" dirty="0"/>
              <a:t>Tipologia e numero di campi definiscono l'</a:t>
            </a:r>
            <a:r>
              <a:rPr lang="it-IT" b="1" u="sng" dirty="0"/>
              <a:t>annotazione</a:t>
            </a:r>
            <a:r>
              <a:rPr lang="it-IT" dirty="0"/>
              <a:t> di una entry; la qualità dell'annotazione dipende non solo dal numero di caratteristiche che sono segnalate, ma anche da quanto correttamente esse sono immesse in ciascuna scheda e verificate. </a:t>
            </a:r>
          </a:p>
        </p:txBody>
      </p:sp>
    </p:spTree>
    <p:extLst>
      <p:ext uri="{BB962C8B-B14F-4D97-AF65-F5344CB8AC3E}">
        <p14:creationId xmlns:p14="http://schemas.microsoft.com/office/powerpoint/2010/main" val="248185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Tra i campi più comunemente associati alle biosequenze vi sono </a:t>
            </a:r>
            <a:r>
              <a:rPr lang="it-IT" b="1" dirty="0" smtClean="0"/>
              <a:t>l'identificativo </a:t>
            </a:r>
            <a:r>
              <a:rPr lang="it-IT" b="1" dirty="0"/>
              <a:t>(ID), </a:t>
            </a:r>
            <a:r>
              <a:rPr lang="it-IT" dirty="0"/>
              <a:t>ovvero il "nome" della sequenza ed il </a:t>
            </a:r>
            <a:r>
              <a:rPr lang="it-IT" b="1" dirty="0"/>
              <a:t>numero di accesso </a:t>
            </a:r>
            <a:r>
              <a:rPr lang="it-IT" dirty="0"/>
              <a:t>(accession o AC), che rappresenta una "targa", ovvero un codice alfanumerico mediante il quale ciascuna entry può essere identificata univocamente all'interno di un database e tra database diversi. </a:t>
            </a:r>
          </a:p>
          <a:p>
            <a:r>
              <a:rPr lang="it-IT" dirty="0"/>
              <a:t>Altri campi comuni alla maggior parte dei database sono le </a:t>
            </a:r>
            <a:r>
              <a:rPr lang="it-IT" b="1" dirty="0"/>
              <a:t>informazioni tassonomiche </a:t>
            </a:r>
            <a:r>
              <a:rPr lang="it-IT" dirty="0"/>
              <a:t>(indicate da sigle quali OS e OC o da parole più esplicite quali ORGANISM e SOURCE) e le informazioni bibliografiche, che riportano la prima pubblicazione inerente la sequenza, ma spesso anche le successive, con indicazione di titolo, rivista, volume, pagine, anno ed autori. </a:t>
            </a:r>
          </a:p>
        </p:txBody>
      </p:sp>
    </p:spTree>
    <p:extLst>
      <p:ext uri="{BB962C8B-B14F-4D97-AF65-F5344CB8AC3E}">
        <p14:creationId xmlns:p14="http://schemas.microsoft.com/office/powerpoint/2010/main" val="29065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Sono molto importanti, rappresentando la reale differenza tra database in termini di ricchezza di annotazione, le </a:t>
            </a:r>
            <a:r>
              <a:rPr lang="it-IT" b="1" u="sng" dirty="0"/>
              <a:t>caratteristiche o proprietà (FEATURES o FT) </a:t>
            </a:r>
            <a:r>
              <a:rPr lang="it-IT" dirty="0"/>
              <a:t>associate alla sequenza, quali ad esempio attività biochimica, presenza di domini o motivi ecc. Un riferimento per la ricerca rapida di sequenze associabili ad un certo argomento o ad una funzione è quanto indicato nel campo delle </a:t>
            </a:r>
            <a:r>
              <a:rPr lang="it-IT" b="1" u="sng" dirty="0"/>
              <a:t>parole chiave (KEYWORDS o KW</a:t>
            </a:r>
            <a:r>
              <a:rPr lang="it-IT" b="1" u="sng" dirty="0" smtClean="0"/>
              <a:t>) </a:t>
            </a:r>
            <a:endParaRPr lang="it-IT" b="1" u="sng" dirty="0"/>
          </a:p>
          <a:p>
            <a:r>
              <a:rPr lang="it-IT" dirty="0"/>
              <a:t>Naturalmente, la struttura delle entry in database diversi riflette non solo l'organizzazione di chi ha concepito le schede ma anche le peculiari caratteristiche delle entità trattate. </a:t>
            </a:r>
          </a:p>
        </p:txBody>
      </p:sp>
    </p:spTree>
    <p:extLst>
      <p:ext uri="{BB962C8B-B14F-4D97-AF65-F5344CB8AC3E}">
        <p14:creationId xmlns:p14="http://schemas.microsoft.com/office/powerpoint/2010/main" val="40284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National </a:t>
            </a:r>
            <a:r>
              <a:rPr lang="it-IT" b="1" u="sng" dirty="0"/>
              <a:t>Center for Biotechnology Information (NCBI) </a:t>
            </a:r>
          </a:p>
          <a:p>
            <a:r>
              <a:rPr lang="it-IT" dirty="0" smtClean="0"/>
              <a:t>http</a:t>
            </a:r>
            <a:r>
              <a:rPr lang="it-IT" dirty="0"/>
              <a:t>://www.ncbi.nlm.nih.gov </a:t>
            </a:r>
          </a:p>
          <a:p>
            <a:r>
              <a:rPr lang="en-US" dirty="0" smtClean="0"/>
              <a:t>Il </a:t>
            </a:r>
            <a:r>
              <a:rPr lang="en-US" dirty="0" err="1" smtClean="0"/>
              <a:t>più</a:t>
            </a:r>
            <a:r>
              <a:rPr lang="en-US" dirty="0" smtClean="0"/>
              <a:t> </a:t>
            </a:r>
            <a:r>
              <a:rPr lang="en-US" dirty="0" err="1" smtClean="0"/>
              <a:t>grande</a:t>
            </a:r>
            <a:r>
              <a:rPr lang="en-US" dirty="0" smtClean="0"/>
              <a:t> </a:t>
            </a:r>
            <a:r>
              <a:rPr lang="en-US" dirty="0" err="1" smtClean="0"/>
              <a:t>archivio</a:t>
            </a:r>
            <a:r>
              <a:rPr lang="en-US" dirty="0" smtClean="0"/>
              <a:t> di </a:t>
            </a:r>
            <a:r>
              <a:rPr lang="en-US" dirty="0" err="1" smtClean="0"/>
              <a:t>dati</a:t>
            </a:r>
            <a:r>
              <a:rPr lang="en-US" dirty="0" smtClean="0"/>
              <a:t> di </a:t>
            </a:r>
            <a:r>
              <a:rPr lang="en-US" dirty="0" err="1" smtClean="0"/>
              <a:t>sequenza</a:t>
            </a:r>
            <a:r>
              <a:rPr lang="en-US" dirty="0" smtClean="0"/>
              <a:t> al </a:t>
            </a:r>
            <a:r>
              <a:rPr lang="en-US" dirty="0" err="1" smtClean="0"/>
              <a:t>mondo</a:t>
            </a:r>
            <a:endParaRPr lang="en-US" dirty="0"/>
          </a:p>
          <a:p>
            <a:r>
              <a:rPr lang="it-IT" dirty="0" smtClean="0"/>
              <a:t>Contiene dati relativi a DNA, mRNA, proteine, genomi, pubblicazioni, strumenti per data mining, ecc. </a:t>
            </a:r>
            <a:endParaRPr lang="it-IT" dirty="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970" y="1792655"/>
            <a:ext cx="6534150" cy="4224097"/>
          </a:xfrm>
          <a:prstGeom prst="rect">
            <a:avLst/>
          </a:prstGeom>
        </p:spPr>
      </p:pic>
    </p:spTree>
    <p:extLst>
      <p:ext uri="{BB962C8B-B14F-4D97-AF65-F5344CB8AC3E}">
        <p14:creationId xmlns:p14="http://schemas.microsoft.com/office/powerpoint/2010/main" val="16530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European Bioinformatics Institute (EBI)</a:t>
            </a:r>
            <a:endParaRPr lang="it-IT" b="1" u="sng" dirty="0"/>
          </a:p>
          <a:p>
            <a:r>
              <a:rPr lang="it-IT" dirty="0" smtClean="0"/>
              <a:t>http</a:t>
            </a:r>
            <a:r>
              <a:rPr lang="it-IT" dirty="0"/>
              <a:t>://</a:t>
            </a:r>
            <a:r>
              <a:rPr lang="it-IT" dirty="0" smtClean="0"/>
              <a:t>www.ebi.ac.uk</a:t>
            </a:r>
            <a:endParaRPr lang="it-IT" dirty="0"/>
          </a:p>
          <a:p>
            <a:r>
              <a:rPr lang="en-US" dirty="0" smtClean="0"/>
              <a:t>Il </a:t>
            </a:r>
            <a:r>
              <a:rPr lang="en-US" dirty="0" err="1" smtClean="0"/>
              <a:t>corrispettivo</a:t>
            </a:r>
            <a:r>
              <a:rPr lang="en-US" dirty="0" smtClean="0"/>
              <a:t> </a:t>
            </a:r>
            <a:r>
              <a:rPr lang="en-US" dirty="0" err="1" smtClean="0"/>
              <a:t>europeo</a:t>
            </a:r>
            <a:r>
              <a:rPr lang="en-US" dirty="0" smtClean="0"/>
              <a:t> </a:t>
            </a:r>
            <a:r>
              <a:rPr lang="en-US" dirty="0" err="1" smtClean="0"/>
              <a:t>dell’NCBI</a:t>
            </a:r>
            <a:endParaRPr lang="en-US" dirty="0" smtClean="0"/>
          </a:p>
          <a:p>
            <a:r>
              <a:rPr lang="it-IT" dirty="0" smtClean="0"/>
              <a:t>Contiene dati relativi a DNA, mRNA, proteine, genomi, pubblicazioni, strumenti per data mining, ecc. </a:t>
            </a:r>
            <a:endParaRPr lang="it-IT" dirty="0"/>
          </a:p>
          <a:p>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4276" y="1673352"/>
            <a:ext cx="5941422" cy="4250817"/>
          </a:xfrm>
          <a:prstGeom prst="rect">
            <a:avLst/>
          </a:prstGeom>
        </p:spPr>
      </p:pic>
    </p:spTree>
    <p:extLst>
      <p:ext uri="{BB962C8B-B14F-4D97-AF65-F5344CB8AC3E}">
        <p14:creationId xmlns:p14="http://schemas.microsoft.com/office/powerpoint/2010/main" val="2099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en-US" sz="2400" dirty="0" smtClean="0"/>
              <a:t>“</a:t>
            </a:r>
            <a:r>
              <a:rPr lang="en-US" sz="2400" i="1" dirty="0" smtClean="0"/>
              <a:t>A </a:t>
            </a:r>
            <a:r>
              <a:rPr lang="en-US" sz="2400" i="1" dirty="0"/>
              <a:t>database is a collection of data, typically describing the activities of one or more related </a:t>
            </a:r>
            <a:r>
              <a:rPr lang="en-US" sz="2400" i="1" dirty="0" smtClean="0"/>
              <a:t>organizations</a:t>
            </a:r>
            <a:r>
              <a:rPr lang="en-US" sz="2400" dirty="0" smtClean="0"/>
              <a:t>” (Ramakrishnan </a:t>
            </a:r>
            <a:r>
              <a:rPr lang="en-US" sz="2400" dirty="0"/>
              <a:t>and </a:t>
            </a:r>
            <a:r>
              <a:rPr lang="en-US" sz="2400" dirty="0" err="1"/>
              <a:t>Gehrke</a:t>
            </a:r>
            <a:r>
              <a:rPr lang="en-US" sz="2400" dirty="0"/>
              <a:t>)</a:t>
            </a:r>
          </a:p>
          <a:p>
            <a:pPr algn="just"/>
            <a:r>
              <a:rPr lang="en-US" sz="2400" dirty="0" smtClean="0"/>
              <a:t>“</a:t>
            </a:r>
            <a:r>
              <a:rPr lang="en-US" sz="2400" i="1" dirty="0" smtClean="0"/>
              <a:t>A </a:t>
            </a:r>
            <a:r>
              <a:rPr lang="en-US" sz="2400" i="1" dirty="0"/>
              <a:t>database is a repository for a collection of computerized data </a:t>
            </a:r>
            <a:r>
              <a:rPr lang="en-US" sz="2400" i="1" dirty="0" smtClean="0"/>
              <a:t>files</a:t>
            </a:r>
            <a:r>
              <a:rPr lang="en-US" sz="2400" dirty="0" smtClean="0"/>
              <a:t>” </a:t>
            </a:r>
            <a:r>
              <a:rPr lang="en-US" sz="2400" dirty="0"/>
              <a:t>(Date</a:t>
            </a:r>
            <a:r>
              <a:rPr lang="en-US" sz="2400" dirty="0" smtClean="0"/>
              <a:t>)</a:t>
            </a:r>
          </a:p>
          <a:p>
            <a:pPr algn="just"/>
            <a:r>
              <a:rPr lang="en-US" sz="2400" dirty="0" smtClean="0"/>
              <a:t>I database </a:t>
            </a:r>
            <a:r>
              <a:rPr lang="en-US" sz="2400" dirty="0" err="1" smtClean="0"/>
              <a:t>tipicamente</a:t>
            </a:r>
            <a:r>
              <a:rPr lang="en-US" sz="2400" dirty="0" smtClean="0"/>
              <a:t> </a:t>
            </a:r>
            <a:r>
              <a:rPr lang="en-US" sz="2400" dirty="0" err="1" smtClean="0"/>
              <a:t>supportano</a:t>
            </a:r>
            <a:r>
              <a:rPr lang="en-US" sz="2400" dirty="0" smtClean="0"/>
              <a:t>: </a:t>
            </a:r>
            <a:r>
              <a:rPr lang="en-US" sz="2400" b="1" dirty="0" smtClean="0"/>
              <a:t>(</a:t>
            </a:r>
            <a:r>
              <a:rPr lang="en-US" sz="2400" b="1" dirty="0" err="1" smtClean="0"/>
              <a:t>i</a:t>
            </a:r>
            <a:r>
              <a:rPr lang="en-US" sz="2400" b="1" dirty="0" smtClean="0"/>
              <a:t>) </a:t>
            </a:r>
            <a:r>
              <a:rPr lang="en-US" sz="2400" b="1" dirty="0" err="1" smtClean="0"/>
              <a:t>archiviazione</a:t>
            </a:r>
            <a:r>
              <a:rPr lang="en-US" sz="2400" b="1" dirty="0" smtClean="0"/>
              <a:t>; (ii) </a:t>
            </a:r>
            <a:r>
              <a:rPr lang="en-US" sz="2400" b="1" dirty="0" err="1" smtClean="0"/>
              <a:t>recupero</a:t>
            </a:r>
            <a:r>
              <a:rPr lang="en-US" sz="2400" b="1" dirty="0" smtClean="0"/>
              <a:t> </a:t>
            </a:r>
            <a:r>
              <a:rPr lang="en-US" sz="2400" b="1" dirty="0" err="1" smtClean="0"/>
              <a:t>dati</a:t>
            </a:r>
            <a:r>
              <a:rPr lang="en-US" sz="2400" b="1" dirty="0" smtClean="0"/>
              <a:t> (iii); aggiornamento </a:t>
            </a:r>
            <a:r>
              <a:rPr lang="en-US" sz="2400" b="1" dirty="0" err="1" smtClean="0"/>
              <a:t>dati</a:t>
            </a:r>
            <a:r>
              <a:rPr lang="en-US" sz="2400" b="1" dirty="0" smtClean="0"/>
              <a:t>; (iv) </a:t>
            </a:r>
            <a:r>
              <a:rPr lang="en-US" sz="2400" b="1" dirty="0" err="1" smtClean="0"/>
              <a:t>rimozione</a:t>
            </a:r>
            <a:r>
              <a:rPr lang="en-US" sz="2400" b="1" dirty="0" smtClean="0"/>
              <a:t> </a:t>
            </a:r>
            <a:r>
              <a:rPr lang="en-US" sz="2400" b="1" dirty="0" err="1" smtClean="0"/>
              <a:t>dati</a:t>
            </a:r>
            <a:endParaRPr lang="it-IT" sz="2400" b="1" dirty="0"/>
          </a:p>
        </p:txBody>
      </p:sp>
      <p:pic>
        <p:nvPicPr>
          <p:cNvPr id="1026" name="Picture 2" descr="http://labs.sogeti.com/wp-content/uploads/2015/08/datab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150" y="4198126"/>
            <a:ext cx="3129784" cy="2057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mpagniadisanpaolo.it/var/ezflow_site/storage/images/gallerie-interventi/archivio-di-stato/archivio-di-stato-06/200593-1-ita-IT/Archivio-di-Stato-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110360"/>
            <a:ext cx="3215815" cy="214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DDBJ (DNA Data Bank of Japan)</a:t>
            </a:r>
            <a:endParaRPr lang="it-IT" b="1" u="sng" dirty="0"/>
          </a:p>
          <a:p>
            <a:r>
              <a:rPr lang="it-IT" dirty="0" smtClean="0"/>
              <a:t>http</a:t>
            </a:r>
            <a:r>
              <a:rPr lang="it-IT" dirty="0"/>
              <a:t>://</a:t>
            </a:r>
            <a:r>
              <a:rPr lang="it-IT" dirty="0" smtClean="0"/>
              <a:t>www.ebi.ac.uk</a:t>
            </a:r>
            <a:endParaRPr lang="it-IT" dirty="0"/>
          </a:p>
          <a:p>
            <a:r>
              <a:rPr lang="en-US" dirty="0" smtClean="0"/>
              <a:t>Il </a:t>
            </a:r>
            <a:r>
              <a:rPr lang="en-US" dirty="0" err="1" smtClean="0"/>
              <a:t>corrispettivo</a:t>
            </a:r>
            <a:r>
              <a:rPr lang="en-US" dirty="0" smtClean="0"/>
              <a:t> </a:t>
            </a:r>
            <a:r>
              <a:rPr lang="en-US" dirty="0" err="1" smtClean="0"/>
              <a:t>giapponese</a:t>
            </a:r>
            <a:r>
              <a:rPr lang="en-US" dirty="0" smtClean="0"/>
              <a:t> </a:t>
            </a:r>
            <a:r>
              <a:rPr lang="en-US" dirty="0" err="1" smtClean="0"/>
              <a:t>dell’NCBI</a:t>
            </a:r>
            <a:r>
              <a:rPr lang="en-US" dirty="0" smtClean="0"/>
              <a:t> e </a:t>
            </a:r>
            <a:r>
              <a:rPr lang="en-US" dirty="0" err="1" smtClean="0"/>
              <a:t>dell’EBI</a:t>
            </a:r>
            <a:endParaRPr lang="en-US" dirty="0" smtClean="0"/>
          </a:p>
          <a:p>
            <a:r>
              <a:rPr lang="it-IT" dirty="0" smtClean="0"/>
              <a:t>Inizialmente più orientato a sequenze nucleotidiche</a:t>
            </a:r>
            <a:endParaRPr lang="it-IT" dirty="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7810" y="1319022"/>
            <a:ext cx="6695831" cy="4697730"/>
          </a:xfrm>
          <a:prstGeom prst="rect">
            <a:avLst/>
          </a:prstGeom>
        </p:spPr>
      </p:pic>
    </p:spTree>
    <p:extLst>
      <p:ext uri="{BB962C8B-B14F-4D97-AF65-F5344CB8AC3E}">
        <p14:creationId xmlns:p14="http://schemas.microsoft.com/office/powerpoint/2010/main" val="11329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UniProtKB</a:t>
            </a:r>
            <a:endParaRPr lang="it-IT" b="1" u="sng" dirty="0"/>
          </a:p>
          <a:p>
            <a:r>
              <a:rPr lang="it-IT" dirty="0" smtClean="0"/>
              <a:t>http</a:t>
            </a:r>
            <a:r>
              <a:rPr lang="it-IT" dirty="0"/>
              <a:t>://</a:t>
            </a:r>
            <a:r>
              <a:rPr lang="it-IT" dirty="0" smtClean="0"/>
              <a:t>www.uniprot.org</a:t>
            </a:r>
          </a:p>
          <a:p>
            <a:r>
              <a:rPr lang="en-US" dirty="0" err="1" smtClean="0"/>
              <a:t>Archivio</a:t>
            </a:r>
            <a:r>
              <a:rPr lang="en-US" dirty="0" smtClean="0"/>
              <a:t> di </a:t>
            </a:r>
            <a:r>
              <a:rPr lang="en-US" dirty="0" err="1" smtClean="0"/>
              <a:t>sequenze</a:t>
            </a:r>
            <a:r>
              <a:rPr lang="en-US" dirty="0" smtClean="0"/>
              <a:t> </a:t>
            </a:r>
            <a:r>
              <a:rPr lang="en-US" dirty="0" err="1" smtClean="0"/>
              <a:t>proteiche</a:t>
            </a:r>
            <a:endParaRPr lang="en-US" dirty="0"/>
          </a:p>
          <a:p>
            <a:r>
              <a:rPr lang="it-IT" dirty="0" smtClean="0"/>
              <a:t>Sezione SWISS-PROT: sequenze annotate manualmente e controllate una ad una</a:t>
            </a:r>
          </a:p>
          <a:p>
            <a:r>
              <a:rPr lang="it-IT" dirty="0" smtClean="0"/>
              <a:t>TrEMBL: annotate automaticamente e non controllate</a:t>
            </a:r>
            <a:endParaRPr lang="it-IT" dirty="0"/>
          </a:p>
          <a:p>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210" y="1559052"/>
            <a:ext cx="6467707" cy="4572000"/>
          </a:xfrm>
          <a:prstGeom prst="rect">
            <a:avLst/>
          </a:prstGeom>
        </p:spPr>
      </p:pic>
    </p:spTree>
    <p:extLst>
      <p:ext uri="{BB962C8B-B14F-4D97-AF65-F5344CB8AC3E}">
        <p14:creationId xmlns:p14="http://schemas.microsoft.com/office/powerpoint/2010/main" val="2850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KEGG (</a:t>
            </a:r>
            <a:r>
              <a:rPr lang="en-US" b="1" u="sng" dirty="0"/>
              <a:t>Kyoto Encyclopedia of Genes and </a:t>
            </a:r>
            <a:r>
              <a:rPr lang="en-US" b="1" u="sng" dirty="0" smtClean="0"/>
              <a:t>Genomes)</a:t>
            </a:r>
            <a:endParaRPr lang="it-IT" b="1" u="sng" dirty="0"/>
          </a:p>
          <a:p>
            <a:r>
              <a:rPr lang="it-IT" dirty="0">
                <a:hlinkClick r:id="rId2"/>
              </a:rPr>
              <a:t>http://www.genome.jp/kegg</a:t>
            </a:r>
            <a:r>
              <a:rPr lang="it-IT" dirty="0" smtClean="0">
                <a:hlinkClick r:id="rId2"/>
              </a:rPr>
              <a:t>/</a:t>
            </a:r>
            <a:endParaRPr lang="it-IT" dirty="0" smtClean="0"/>
          </a:p>
          <a:p>
            <a:r>
              <a:rPr lang="it-IT" dirty="0" smtClean="0"/>
              <a:t>Informazioni relative a geni, genomi e funzioni nell’ambito di pathway metabolici</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095" y="1414445"/>
            <a:ext cx="5158135" cy="4861214"/>
          </a:xfrm>
          <a:prstGeom prst="rect">
            <a:avLst/>
          </a:prstGeom>
        </p:spPr>
      </p:pic>
    </p:spTree>
    <p:extLst>
      <p:ext uri="{BB962C8B-B14F-4D97-AF65-F5344CB8AC3E}">
        <p14:creationId xmlns:p14="http://schemas.microsoft.com/office/powerpoint/2010/main" val="32175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2752"/>
          </a:xfrm>
        </p:spPr>
        <p:txBody>
          <a:bodyPr>
            <a:normAutofit fontScale="90000"/>
          </a:bodyPr>
          <a:lstStyle/>
          <a:p>
            <a:r>
              <a:rPr lang="it-IT" dirty="0" smtClean="0"/>
              <a:t>KEGG PATHWAY – UN ESEMPIO</a:t>
            </a:r>
            <a:endParaRPr lang="it-IT" dirty="0"/>
          </a:p>
        </p:txBody>
      </p:sp>
      <p:pic>
        <p:nvPicPr>
          <p:cNvPr id="1028" name="Picture 4" descr="http://pathview.r-forge.r-project.org/images/hsa04110.gse168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647" y="841664"/>
            <a:ext cx="7294706" cy="56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UTRdb</a:t>
            </a:r>
            <a:endParaRPr lang="it-IT" b="1" u="sng" dirty="0"/>
          </a:p>
          <a:p>
            <a:r>
              <a:rPr lang="it-IT" dirty="0">
                <a:hlinkClick r:id="rId2"/>
              </a:rPr>
              <a:t>http://</a:t>
            </a:r>
            <a:r>
              <a:rPr lang="it-IT" dirty="0" smtClean="0">
                <a:hlinkClick r:id="rId2"/>
              </a:rPr>
              <a:t>utrdb.ba.itb.cnr.it</a:t>
            </a:r>
            <a:endParaRPr lang="it-IT" dirty="0" smtClean="0"/>
          </a:p>
          <a:p>
            <a:r>
              <a:rPr lang="it-IT" dirty="0" smtClean="0"/>
              <a:t>Informazioni relative alle regioni 5’ e 3’ UTR (untranslated) degli RNA messaggeri -&gt; importanti per la regolazione della traduzione e per determinare l’emivita degli mRNA</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09" y="1359477"/>
            <a:ext cx="6383135" cy="4701140"/>
          </a:xfrm>
          <a:prstGeom prst="rect">
            <a:avLst/>
          </a:prstGeom>
        </p:spPr>
      </p:pic>
    </p:spTree>
    <p:extLst>
      <p:ext uri="{BB962C8B-B14F-4D97-AF65-F5344CB8AC3E}">
        <p14:creationId xmlns:p14="http://schemas.microsoft.com/office/powerpoint/2010/main" val="365678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72915"/>
          </a:xfrm>
        </p:spPr>
        <p:txBody>
          <a:bodyPr/>
          <a:lstStyle/>
          <a:p>
            <a:r>
              <a:rPr lang="it-IT" dirty="0" smtClean="0"/>
              <a:t>DATABASE BIBLIOGRAFICI</a:t>
            </a:r>
            <a:endParaRPr lang="it-IT" dirty="0"/>
          </a:p>
        </p:txBody>
      </p:sp>
      <p:sp>
        <p:nvSpPr>
          <p:cNvPr id="3" name="Content Placeholder 2"/>
          <p:cNvSpPr>
            <a:spLocks noGrp="1"/>
          </p:cNvSpPr>
          <p:nvPr>
            <p:ph idx="1"/>
          </p:nvPr>
        </p:nvSpPr>
        <p:spPr>
          <a:xfrm>
            <a:off x="384464" y="1662131"/>
            <a:ext cx="3325091" cy="4551633"/>
          </a:xfrm>
        </p:spPr>
        <p:txBody>
          <a:bodyPr/>
          <a:lstStyle/>
          <a:p>
            <a:r>
              <a:rPr lang="it-IT" dirty="0" smtClean="0"/>
              <a:t>Anche i contenuti di un giornale scientifico possono essere organizzati, in modo molto semplice, secondo i medesimi criteri</a:t>
            </a:r>
          </a:p>
          <a:p>
            <a:r>
              <a:rPr lang="it-IT" dirty="0"/>
              <a:t>Prendiamo come esempio il giornale Nucleic Acids Research (https://</a:t>
            </a:r>
            <a:r>
              <a:rPr lang="it-IT" dirty="0" smtClean="0"/>
              <a:t>academic.oup.com/nar)</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605" y="1353849"/>
            <a:ext cx="8127704" cy="4693661"/>
          </a:xfrm>
          <a:prstGeom prst="rect">
            <a:avLst/>
          </a:prstGeom>
        </p:spPr>
      </p:pic>
      <p:sp>
        <p:nvSpPr>
          <p:cNvPr id="5" name="Oval 4"/>
          <p:cNvSpPr/>
          <p:nvPr/>
        </p:nvSpPr>
        <p:spPr>
          <a:xfrm>
            <a:off x="3916745" y="2659034"/>
            <a:ext cx="860995" cy="60267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360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884682"/>
            <a:ext cx="9509760" cy="418338"/>
          </a:xfrm>
        </p:spPr>
        <p:txBody>
          <a:bodyPr>
            <a:noAutofit/>
          </a:bodyPr>
          <a:lstStyle/>
          <a:p>
            <a:r>
              <a:rPr lang="it-IT" sz="2400" dirty="0" smtClean="0"/>
              <a:t>Issues -&gt; menù a tendina</a:t>
            </a:r>
            <a:br>
              <a:rPr lang="it-IT" sz="2400" dirty="0" smtClean="0"/>
            </a:br>
            <a:r>
              <a:rPr lang="it-IT" sz="2400" dirty="0" smtClean="0"/>
              <a:t>possibilità di selezionare anno di pubblicazione e volume/issue</a:t>
            </a:r>
            <a:endParaRPr lang="it-IT"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438" y="1794754"/>
            <a:ext cx="9509125" cy="4100341"/>
          </a:xfrm>
        </p:spPr>
      </p:pic>
    </p:spTree>
    <p:extLst>
      <p:ext uri="{BB962C8B-B14F-4D97-AF65-F5344CB8AC3E}">
        <p14:creationId xmlns:p14="http://schemas.microsoft.com/office/powerpoint/2010/main" val="40993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150495"/>
            <a:ext cx="6819900" cy="6305550"/>
          </a:xfrm>
          <a:prstGeom prst="rect">
            <a:avLst/>
          </a:prstGeom>
        </p:spPr>
      </p:pic>
      <p:sp>
        <p:nvSpPr>
          <p:cNvPr id="5" name="TextBox 4"/>
          <p:cNvSpPr txBox="1"/>
          <p:nvPr/>
        </p:nvSpPr>
        <p:spPr>
          <a:xfrm>
            <a:off x="7578090" y="754380"/>
            <a:ext cx="4194810" cy="4524315"/>
          </a:xfrm>
          <a:prstGeom prst="rect">
            <a:avLst/>
          </a:prstGeom>
          <a:noFill/>
        </p:spPr>
        <p:txBody>
          <a:bodyPr wrap="square" rtlCol="0">
            <a:spAutoFit/>
          </a:bodyPr>
          <a:lstStyle/>
          <a:p>
            <a:r>
              <a:rPr lang="it-IT" dirty="0" smtClean="0"/>
              <a:t>Ogni articolo è associato a:</a:t>
            </a:r>
          </a:p>
          <a:p>
            <a:endParaRPr lang="it-IT" dirty="0"/>
          </a:p>
          <a:p>
            <a:pPr marL="285750" indent="-285750">
              <a:buFont typeface="Arial" panose="020B0604020202020204" pitchFamily="34" charset="0"/>
              <a:buChar char="•"/>
            </a:pPr>
            <a:r>
              <a:rPr lang="it-IT" b="1" dirty="0" smtClean="0"/>
              <a:t>Titolo</a:t>
            </a:r>
          </a:p>
          <a:p>
            <a:pPr marL="285750" indent="-285750">
              <a:buFont typeface="Arial" panose="020B0604020202020204" pitchFamily="34" charset="0"/>
              <a:buChar char="•"/>
            </a:pPr>
            <a:r>
              <a:rPr lang="it-IT" b="1" dirty="0" smtClean="0"/>
              <a:t>Autori</a:t>
            </a:r>
          </a:p>
          <a:p>
            <a:pPr marL="285750" indent="-285750">
              <a:buFont typeface="Arial" panose="020B0604020202020204" pitchFamily="34" charset="0"/>
              <a:buChar char="•"/>
            </a:pPr>
            <a:r>
              <a:rPr lang="it-IT" b="1" dirty="0" smtClean="0"/>
              <a:t>Dati bibliografici </a:t>
            </a:r>
            <a:r>
              <a:rPr lang="it-IT" dirty="0" smtClean="0"/>
              <a:t>(Journal name, volume, issue, pages</a:t>
            </a:r>
          </a:p>
          <a:p>
            <a:pPr marL="285750" indent="-285750">
              <a:buFont typeface="Arial" panose="020B0604020202020204" pitchFamily="34" charset="0"/>
              <a:buChar char="•"/>
            </a:pPr>
            <a:r>
              <a:rPr lang="it-IT" b="1" dirty="0" smtClean="0"/>
              <a:t>Doi</a:t>
            </a:r>
            <a:r>
              <a:rPr lang="it-IT" dirty="0" smtClean="0"/>
              <a:t> (Digital Object Identifier) -&gt; URL persistente per permettere archiviazione e accessibilità nel lungo periodo</a:t>
            </a:r>
          </a:p>
          <a:p>
            <a:pPr marL="285750" indent="-285750">
              <a:buFont typeface="Arial" panose="020B0604020202020204" pitchFamily="34" charset="0"/>
              <a:buChar char="•"/>
            </a:pPr>
            <a:r>
              <a:rPr lang="it-IT" b="1" dirty="0" smtClean="0"/>
              <a:t>Data di pubblicazione</a:t>
            </a:r>
          </a:p>
          <a:p>
            <a:pPr marL="285750" indent="-285750">
              <a:buFont typeface="Arial" panose="020B0604020202020204" pitchFamily="34" charset="0"/>
              <a:buChar char="•"/>
            </a:pPr>
            <a:r>
              <a:rPr lang="it-IT" b="1" dirty="0" smtClean="0"/>
              <a:t>Abstract</a:t>
            </a:r>
            <a:r>
              <a:rPr lang="it-IT" dirty="0" smtClean="0"/>
              <a:t> -&gt; un breve riassunto del lavoro che presenta metodologie e scoperte più rilevanti</a:t>
            </a:r>
          </a:p>
          <a:p>
            <a:pPr marL="285750" indent="-285750">
              <a:buFont typeface="Arial" panose="020B0604020202020204" pitchFamily="34" charset="0"/>
              <a:buChar char="•"/>
            </a:pPr>
            <a:r>
              <a:rPr lang="it-IT" b="1" dirty="0" smtClean="0"/>
              <a:t>Keywords</a:t>
            </a:r>
            <a:endParaRPr lang="it-IT" b="1" dirty="0"/>
          </a:p>
        </p:txBody>
      </p:sp>
    </p:spTree>
    <p:extLst>
      <p:ext uri="{BB962C8B-B14F-4D97-AF65-F5344CB8AC3E}">
        <p14:creationId xmlns:p14="http://schemas.microsoft.com/office/powerpoint/2010/main" val="31795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FORMATI DI FILE – FASTA (Paerson)</a:t>
            </a:r>
            <a:endParaRPr lang="it-IT" dirty="0"/>
          </a:p>
        </p:txBody>
      </p:sp>
      <p:sp>
        <p:nvSpPr>
          <p:cNvPr id="3" name="Content Placeholder 2"/>
          <p:cNvSpPr>
            <a:spLocks noGrp="1"/>
          </p:cNvSpPr>
          <p:nvPr>
            <p:ph idx="1"/>
          </p:nvPr>
        </p:nvSpPr>
        <p:spPr>
          <a:xfrm>
            <a:off x="1497330" y="1673352"/>
            <a:ext cx="8218170" cy="2247138"/>
          </a:xfrm>
        </p:spPr>
        <p:txBody>
          <a:bodyPr/>
          <a:lstStyle/>
          <a:p>
            <a:r>
              <a:rPr lang="it-IT" dirty="0" smtClean="0"/>
              <a:t>Formato base di input (e output) per moltissimi software e tool online di bioinformatica</a:t>
            </a:r>
          </a:p>
          <a:p>
            <a:r>
              <a:rPr lang="it-IT" dirty="0" smtClean="0"/>
              <a:t>Linea di intestazione introdotta da «&gt;» seguita da testo libero</a:t>
            </a:r>
          </a:p>
          <a:p>
            <a:r>
              <a:rPr lang="it-IT" dirty="0" smtClean="0"/>
              <a:t>Sequenza (nucleotidica o proteica) a capo</a:t>
            </a:r>
          </a:p>
          <a:p>
            <a:r>
              <a:rPr lang="it-IT" dirty="0" smtClean="0"/>
              <a:t>Solo sequenza! Non c’è nessuna annotazione</a:t>
            </a:r>
            <a:endParaRPr lang="it-IT" dirty="0"/>
          </a:p>
        </p:txBody>
      </p:sp>
      <p:sp>
        <p:nvSpPr>
          <p:cNvPr id="7" name="TextBox 6"/>
          <p:cNvSpPr txBox="1"/>
          <p:nvPr/>
        </p:nvSpPr>
        <p:spPr>
          <a:xfrm>
            <a:off x="1497330" y="4131731"/>
            <a:ext cx="9258300" cy="1754326"/>
          </a:xfrm>
          <a:prstGeom prst="rect">
            <a:avLst/>
          </a:prstGeom>
          <a:noFill/>
        </p:spPr>
        <p:txBody>
          <a:bodyPr wrap="square" rtlCol="0">
            <a:spAutoFit/>
          </a:bodyPr>
          <a:lstStyle/>
          <a:p>
            <a:r>
              <a:rPr lang="it-IT" dirty="0">
                <a:latin typeface="Courier New" panose="02070309020205020404" pitchFamily="49" charset="0"/>
                <a:cs typeface="Courier New" panose="02070309020205020404" pitchFamily="49" charset="0"/>
              </a:rPr>
              <a:t>&gt;gi|5524211|gb|AAD44166.1| cytochrome b [Elephas maximus maximus]</a:t>
            </a:r>
          </a:p>
          <a:p>
            <a:r>
              <a:rPr lang="it-IT" dirty="0" smtClean="0">
                <a:latin typeface="Courier New" panose="02070309020205020404" pitchFamily="49" charset="0"/>
                <a:cs typeface="Courier New" panose="02070309020205020404" pitchFamily="49" charset="0"/>
              </a:rPr>
              <a:t>LCLYTHIGRNIYYGSYLYSETWNTGIMLLLITMATAFMGYVLPWGQMSFWGATVITNLFSAIPYIGTNLVEWIWGGFSVDKATLNRFFAFHFILPFTMVALAGVHLTFLHETGSNNPLGLTSDSDKIPFHPYYTIKDFLGLLILILLLLLLALLSPDMLGDPDNHMPADPLNTPLHIKPEWYFLFAYAILRSVPNKLGGVLALFLSIVILGLMPFLHTSKHRSMMLRPLSQALFWTLTMDLLTLTWIGSQPVEYPYTIIGQMASILYFSIILAFLPIAG</a:t>
            </a:r>
            <a:endParaRPr lang="it-IT"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3504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lstStyle/>
          <a:p>
            <a:r>
              <a:rPr lang="it-IT" dirty="0" smtClean="0"/>
              <a:t>FORMATI DI FILE – GenBank</a:t>
            </a:r>
            <a:endParaRPr lang="it-IT"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smtClean="0"/>
              <a:t>Flat file format usato da GenBank (database di sequenze nucleotiche)</a:t>
            </a:r>
          </a:p>
          <a:p>
            <a:r>
              <a:rPr lang="it-IT" dirty="0" smtClean="0"/>
              <a:t>Contiene la sequenza ma anche annotazioni</a:t>
            </a:r>
          </a:p>
          <a:p>
            <a:r>
              <a:rPr lang="it-IT" dirty="0" smtClean="0"/>
              <a:t>Autore, versione, data di deposito, aricolo di riferimento, traduzione in proteina, ecc.</a:t>
            </a:r>
          </a:p>
          <a:p>
            <a:r>
              <a:rPr lang="it-IT" dirty="0" smtClean="0"/>
              <a:t>Esempio a lato mostra solo un file relativamente semplice, ma queste entry possono essere notevolmente complesse!</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615" y="217170"/>
            <a:ext cx="4972080" cy="6423660"/>
          </a:xfrm>
          <a:prstGeom prst="rect">
            <a:avLst/>
          </a:prstGeom>
        </p:spPr>
      </p:pic>
    </p:spTree>
    <p:extLst>
      <p:ext uri="{BB962C8B-B14F-4D97-AF65-F5344CB8AC3E}">
        <p14:creationId xmlns:p14="http://schemas.microsoft.com/office/powerpoint/2010/main" val="20108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pPr marL="45720" indent="0" algn="just">
              <a:buNone/>
            </a:pPr>
            <a:r>
              <a:rPr lang="it-IT" dirty="0" smtClean="0"/>
              <a:t>In un database «biologico» questo consiste nel:</a:t>
            </a:r>
          </a:p>
          <a:p>
            <a:pPr marL="45720" indent="0" algn="just">
              <a:buNone/>
            </a:pPr>
            <a:r>
              <a:rPr lang="it-IT" dirty="0" smtClean="0"/>
              <a:t>-</a:t>
            </a:r>
            <a:r>
              <a:rPr lang="it-IT" b="1" dirty="0" smtClean="0"/>
              <a:t>Depositare una sequenza </a:t>
            </a:r>
            <a:r>
              <a:rPr lang="it-IT" dirty="0" smtClean="0"/>
              <a:t>una volta determinata la sua sequenza</a:t>
            </a:r>
          </a:p>
          <a:p>
            <a:pPr marL="45720" indent="0" algn="just">
              <a:buNone/>
            </a:pPr>
            <a:r>
              <a:rPr lang="it-IT" dirty="0" smtClean="0"/>
              <a:t>-</a:t>
            </a:r>
            <a:r>
              <a:rPr lang="it-IT" b="1" dirty="0" smtClean="0"/>
              <a:t>Permettere una ricerca </a:t>
            </a:r>
            <a:r>
              <a:rPr lang="it-IT" dirty="0" smtClean="0"/>
              <a:t>utilizzando uno o più campi (identificativo, nome del gene, ecc.)</a:t>
            </a:r>
          </a:p>
          <a:p>
            <a:pPr marL="45720" indent="0" algn="just">
              <a:buNone/>
            </a:pPr>
            <a:r>
              <a:rPr lang="it-IT" dirty="0" smtClean="0"/>
              <a:t>-</a:t>
            </a:r>
            <a:r>
              <a:rPr lang="it-IT" b="1" dirty="0" smtClean="0"/>
              <a:t>Aggiornarla</a:t>
            </a:r>
            <a:r>
              <a:rPr lang="it-IT" dirty="0" smtClean="0"/>
              <a:t> nel caso si rilevino errori nel sequenziamento, la si riesca ad allungare o assemblare meglio nel caso di un genoma</a:t>
            </a:r>
          </a:p>
          <a:p>
            <a:pPr marL="45720" indent="0" algn="just">
              <a:buNone/>
            </a:pPr>
            <a:r>
              <a:rPr lang="it-IT" dirty="0" smtClean="0"/>
              <a:t>-</a:t>
            </a:r>
            <a:r>
              <a:rPr lang="it-IT" b="1" dirty="0" smtClean="0"/>
              <a:t>Eliminarla quando la entry diventi obsoleta, ridondante</a:t>
            </a:r>
            <a:r>
              <a:rPr lang="it-IT" dirty="0" smtClean="0"/>
              <a:t> o semplicemente si verifichi che si trattava di un artefatto sperimentale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43" y="4392807"/>
            <a:ext cx="5077534" cy="1752845"/>
          </a:xfrm>
          <a:prstGeom prst="rect">
            <a:avLst/>
          </a:prstGeom>
        </p:spPr>
      </p:pic>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Swiss-Prot</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smtClean="0"/>
              <a:t>Formato definito dal database UniProtKB/Swiss-Prot</a:t>
            </a:r>
          </a:p>
          <a:p>
            <a:r>
              <a:rPr lang="it-IT" dirty="0" smtClean="0"/>
              <a:t>Dedicato a sequenze proteiche</a:t>
            </a:r>
          </a:p>
          <a:p>
            <a:r>
              <a:rPr lang="it-IT" dirty="0" smtClean="0"/>
              <a:t>Anche in questo caso contiene sia la sequenza primaria che le annotazioni ad essa relative</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355" y="507873"/>
            <a:ext cx="5429250" cy="5476875"/>
          </a:xfrm>
          <a:prstGeom prst="rect">
            <a:avLst/>
          </a:prstGeom>
        </p:spPr>
      </p:pic>
    </p:spTree>
    <p:extLst>
      <p:ext uri="{BB962C8B-B14F-4D97-AF65-F5344CB8AC3E}">
        <p14:creationId xmlns:p14="http://schemas.microsoft.com/office/powerpoint/2010/main" val="38303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ASN.1</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a:t>Formato relativo ad uno standard internazionale (</a:t>
            </a:r>
            <a:r>
              <a:rPr lang="it-IT" b="1" dirty="0"/>
              <a:t>Abstract Syntax Notation </a:t>
            </a:r>
            <a:r>
              <a:rPr lang="it-IT" b="1" dirty="0" smtClean="0"/>
              <a:t>One</a:t>
            </a:r>
            <a:r>
              <a:rPr lang="it-IT" dirty="0" smtClean="0"/>
              <a:t>)</a:t>
            </a:r>
          </a:p>
          <a:p>
            <a:r>
              <a:rPr lang="it-IT" dirty="0" smtClean="0"/>
              <a:t>Formato base per tutti i dati contenuti nel portale NCBI, indipendentemente dal database di riferimento</a:t>
            </a:r>
          </a:p>
          <a:p>
            <a:r>
              <a:rPr lang="it-IT" dirty="0" smtClean="0"/>
              <a:t>E’standardizzato, quindi è indipendente dalla piattaforma e dal linguaggio</a:t>
            </a:r>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660" y="560070"/>
            <a:ext cx="5343525" cy="4914900"/>
          </a:xfrm>
          <a:prstGeom prst="rect">
            <a:avLst/>
          </a:prstGeom>
        </p:spPr>
      </p:pic>
    </p:spTree>
    <p:extLst>
      <p:ext uri="{BB962C8B-B14F-4D97-AF65-F5344CB8AC3E}">
        <p14:creationId xmlns:p14="http://schemas.microsoft.com/office/powerpoint/2010/main" val="200089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XML</a:t>
            </a:r>
            <a:endParaRPr lang="it-IT" sz="3200" dirty="0"/>
          </a:p>
        </p:txBody>
      </p:sp>
      <p:sp>
        <p:nvSpPr>
          <p:cNvPr id="3" name="Content Placeholder 2"/>
          <p:cNvSpPr>
            <a:spLocks noGrp="1"/>
          </p:cNvSpPr>
          <p:nvPr>
            <p:ph idx="1"/>
          </p:nvPr>
        </p:nvSpPr>
        <p:spPr>
          <a:xfrm>
            <a:off x="941070" y="1885950"/>
            <a:ext cx="4979670" cy="4098798"/>
          </a:xfrm>
        </p:spPr>
        <p:txBody>
          <a:bodyPr>
            <a:normAutofit fontScale="92500" lnSpcReduction="10000"/>
          </a:bodyPr>
          <a:lstStyle/>
          <a:p>
            <a:r>
              <a:rPr lang="it-IT" b="1" dirty="0"/>
              <a:t>eXtensible Markup </a:t>
            </a:r>
            <a:r>
              <a:rPr lang="it-IT" b="1" dirty="0" smtClean="0"/>
              <a:t>Language</a:t>
            </a:r>
          </a:p>
          <a:p>
            <a:r>
              <a:rPr lang="it-IT" dirty="0" smtClean="0"/>
              <a:t>Standardizzato</a:t>
            </a:r>
          </a:p>
          <a:p>
            <a:r>
              <a:rPr lang="it-IT" dirty="0" smtClean="0"/>
              <a:t>Formato flessibile</a:t>
            </a:r>
          </a:p>
          <a:p>
            <a:r>
              <a:rPr lang="it-IT" dirty="0" smtClean="0"/>
              <a:t>Documenti semistrutturati</a:t>
            </a:r>
          </a:p>
          <a:p>
            <a:r>
              <a:rPr lang="it-IT" dirty="0" smtClean="0"/>
              <a:t>Utilizza dei marcatori (tag) come l’HTML, ma rispetto all’HTML (limitato a pagine web/ipertesti) ha applicazioni molto più importanti nella strutturazione dei documenti</a:t>
            </a:r>
          </a:p>
          <a:p>
            <a:r>
              <a:rPr lang="it-IT" dirty="0" smtClean="0"/>
              <a:t>I DTD (document type definition) definiscono le caratteristiche strutturali di un documento XML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448" y="1302258"/>
            <a:ext cx="5785284" cy="4035552"/>
          </a:xfrm>
          <a:prstGeom prst="rect">
            <a:avLst/>
          </a:prstGeom>
        </p:spPr>
      </p:pic>
    </p:spTree>
    <p:extLst>
      <p:ext uri="{BB962C8B-B14F-4D97-AF65-F5344CB8AC3E}">
        <p14:creationId xmlns:p14="http://schemas.microsoft.com/office/powerpoint/2010/main" val="160267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4808220" cy="1088136"/>
          </a:xfrm>
        </p:spPr>
        <p:txBody>
          <a:bodyPr/>
          <a:lstStyle/>
          <a:p>
            <a:r>
              <a:rPr lang="it-IT" dirty="0" smtClean="0"/>
              <a:t>CONVERSIONE TRA FORMATI</a:t>
            </a:r>
            <a:endParaRPr lang="it-IT" dirty="0"/>
          </a:p>
        </p:txBody>
      </p:sp>
      <p:sp>
        <p:nvSpPr>
          <p:cNvPr id="3" name="Content Placeholder 2"/>
          <p:cNvSpPr>
            <a:spLocks noGrp="1"/>
          </p:cNvSpPr>
          <p:nvPr>
            <p:ph idx="1"/>
          </p:nvPr>
        </p:nvSpPr>
        <p:spPr>
          <a:xfrm>
            <a:off x="1341120" y="1673352"/>
            <a:ext cx="4453890" cy="4343400"/>
          </a:xfrm>
        </p:spPr>
        <p:txBody>
          <a:bodyPr>
            <a:normAutofit lnSpcReduction="10000"/>
          </a:bodyPr>
          <a:lstStyle/>
          <a:p>
            <a:r>
              <a:rPr lang="it-IT" dirty="0" smtClean="0"/>
              <a:t>Molto spesso </a:t>
            </a:r>
            <a:r>
              <a:rPr lang="it-IT" b="1" u="sng" dirty="0" smtClean="0"/>
              <a:t>gli strumenti bioinformatici necessitano di un input in un determinato formato</a:t>
            </a:r>
          </a:p>
          <a:p>
            <a:r>
              <a:rPr lang="it-IT" dirty="0" smtClean="0"/>
              <a:t>Allo stesso tempo </a:t>
            </a:r>
            <a:r>
              <a:rPr lang="it-IT" b="1" u="sng" dirty="0" smtClean="0"/>
              <a:t>l’output è anch’esso in un determinato formato</a:t>
            </a:r>
            <a:r>
              <a:rPr lang="it-IT" dirty="0" smtClean="0"/>
              <a:t> che potrebbe non essere direttamente conpatibile con altri strumenti</a:t>
            </a:r>
          </a:p>
          <a:p>
            <a:r>
              <a:rPr lang="it-IT" dirty="0" smtClean="0"/>
              <a:t>Fortunatamente esistono tool che permettono la </a:t>
            </a:r>
            <a:r>
              <a:rPr lang="it-IT" b="1" u="sng" dirty="0" smtClean="0"/>
              <a:t>conversione</a:t>
            </a:r>
            <a:r>
              <a:rPr lang="it-IT" dirty="0" smtClean="0"/>
              <a:t> tra formati</a:t>
            </a:r>
          </a:p>
          <a:p>
            <a:r>
              <a:rPr lang="it-IT" dirty="0" smtClean="0"/>
              <a:t>I maggiori portali permettono lo scaricamento dei dati in più formati</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442" y="256032"/>
            <a:ext cx="5404518" cy="5390388"/>
          </a:xfrm>
          <a:prstGeom prst="rect">
            <a:avLst/>
          </a:prstGeom>
        </p:spPr>
      </p:pic>
      <p:sp>
        <p:nvSpPr>
          <p:cNvPr id="5" name="TextBox 4"/>
          <p:cNvSpPr txBox="1"/>
          <p:nvPr/>
        </p:nvSpPr>
        <p:spPr>
          <a:xfrm>
            <a:off x="5474970" y="5797296"/>
            <a:ext cx="6560820" cy="584775"/>
          </a:xfrm>
          <a:prstGeom prst="rect">
            <a:avLst/>
          </a:prstGeom>
          <a:noFill/>
        </p:spPr>
        <p:txBody>
          <a:bodyPr wrap="square" rtlCol="0">
            <a:spAutoFit/>
          </a:bodyPr>
          <a:lstStyle/>
          <a:p>
            <a:r>
              <a:rPr lang="it-IT" sz="1400" dirty="0" smtClean="0"/>
              <a:t>esempio</a:t>
            </a:r>
          </a:p>
          <a:p>
            <a:r>
              <a:rPr lang="it-IT" sz="1400" dirty="0" smtClean="0"/>
              <a:t>http</a:t>
            </a:r>
            <a:r>
              <a:rPr lang="it-IT" sz="1400" dirty="0"/>
              <a:t>://sequenceconversion.bugaco.com/converter/biology/sequences</a:t>
            </a:r>
            <a:r>
              <a:rPr lang="it-IT" dirty="0"/>
              <a:t>/</a:t>
            </a:r>
          </a:p>
        </p:txBody>
      </p:sp>
    </p:spTree>
    <p:extLst>
      <p:ext uri="{BB962C8B-B14F-4D97-AF65-F5344CB8AC3E}">
        <p14:creationId xmlns:p14="http://schemas.microsoft.com/office/powerpoint/2010/main" val="6081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ACQUISIRE I DATI BIOINFORMATICI</a:t>
            </a:r>
            <a:endParaRPr lang="it-IT" dirty="0"/>
          </a:p>
        </p:txBody>
      </p:sp>
      <p:sp>
        <p:nvSpPr>
          <p:cNvPr id="3" name="Content Placeholder 2"/>
          <p:cNvSpPr>
            <a:spLocks noGrp="1"/>
          </p:cNvSpPr>
          <p:nvPr>
            <p:ph idx="1"/>
          </p:nvPr>
        </p:nvSpPr>
        <p:spPr/>
        <p:txBody>
          <a:bodyPr>
            <a:normAutofit/>
          </a:bodyPr>
          <a:lstStyle/>
          <a:p>
            <a:r>
              <a:rPr lang="en-US" b="1" dirty="0" err="1" smtClean="0"/>
              <a:t>Ricercare</a:t>
            </a:r>
            <a:r>
              <a:rPr lang="en-US" b="1" dirty="0" smtClean="0"/>
              <a:t> e </a:t>
            </a:r>
            <a:r>
              <a:rPr lang="en-US" b="1" dirty="0" err="1" smtClean="0"/>
              <a:t>selezionare</a:t>
            </a:r>
            <a:r>
              <a:rPr lang="en-US" b="1" dirty="0" smtClean="0"/>
              <a:t> I </a:t>
            </a:r>
            <a:r>
              <a:rPr lang="en-US" b="1" dirty="0" err="1" smtClean="0"/>
              <a:t>dati</a:t>
            </a:r>
            <a:r>
              <a:rPr lang="en-US" b="1" dirty="0" smtClean="0"/>
              <a:t> </a:t>
            </a:r>
            <a:r>
              <a:rPr lang="en-US" dirty="0" smtClean="0"/>
              <a:t>in un database</a:t>
            </a:r>
            <a:endParaRPr lang="en-US" dirty="0"/>
          </a:p>
          <a:p>
            <a:r>
              <a:rPr lang="it-IT" b="1" dirty="0" smtClean="0"/>
              <a:t>Scaricare</a:t>
            </a:r>
            <a:r>
              <a:rPr lang="it-IT" dirty="0" smtClean="0"/>
              <a:t> i dati da una pagina web</a:t>
            </a:r>
            <a:endParaRPr lang="it-IT" dirty="0"/>
          </a:p>
          <a:p>
            <a:r>
              <a:rPr lang="en-US" b="1" u="sng" dirty="0" err="1" smtClean="0"/>
              <a:t>Utilizzare</a:t>
            </a:r>
            <a:r>
              <a:rPr lang="en-US" b="1" u="sng" dirty="0" smtClean="0"/>
              <a:t> </a:t>
            </a:r>
            <a:r>
              <a:rPr lang="en-US" b="1" u="sng" dirty="0" err="1" smtClean="0"/>
              <a:t>degli</a:t>
            </a:r>
            <a:r>
              <a:rPr lang="en-US" b="1" u="sng" dirty="0" smtClean="0"/>
              <a:t> script</a:t>
            </a:r>
            <a:r>
              <a:rPr lang="en-US" b="1" dirty="0" smtClean="0"/>
              <a:t> </a:t>
            </a:r>
            <a:r>
              <a:rPr lang="en-US" dirty="0" smtClean="0"/>
              <a:t>per </a:t>
            </a:r>
            <a:r>
              <a:rPr lang="en-US" dirty="0" err="1" smtClean="0"/>
              <a:t>scaricare</a:t>
            </a:r>
            <a:r>
              <a:rPr lang="en-US" dirty="0" smtClean="0"/>
              <a:t> I </a:t>
            </a:r>
            <a:r>
              <a:rPr lang="en-US" dirty="0" err="1" smtClean="0"/>
              <a:t>dati</a:t>
            </a:r>
            <a:endParaRPr lang="en-US" dirty="0" smtClean="0"/>
          </a:p>
          <a:p>
            <a:r>
              <a:rPr lang="it-IT" dirty="0" smtClean="0"/>
              <a:t>Perl/BioPerl </a:t>
            </a:r>
            <a:endParaRPr lang="it-IT" dirty="0"/>
          </a:p>
          <a:p>
            <a:r>
              <a:rPr lang="en-US" dirty="0" err="1" smtClean="0"/>
              <a:t>Utilizzare</a:t>
            </a:r>
            <a:r>
              <a:rPr lang="en-US" dirty="0" smtClean="0"/>
              <a:t> </a:t>
            </a:r>
            <a:r>
              <a:rPr lang="en-US" b="1" u="sng" dirty="0" smtClean="0"/>
              <a:t>FTP</a:t>
            </a:r>
            <a:r>
              <a:rPr lang="en-US" dirty="0" smtClean="0"/>
              <a:t> per </a:t>
            </a:r>
            <a:r>
              <a:rPr lang="en-US" dirty="0" err="1" smtClean="0"/>
              <a:t>scaricare</a:t>
            </a:r>
            <a:r>
              <a:rPr lang="en-US" dirty="0" smtClean="0"/>
              <a:t> </a:t>
            </a:r>
            <a:r>
              <a:rPr lang="en-US" dirty="0" err="1" smtClean="0"/>
              <a:t>interi</a:t>
            </a:r>
            <a:r>
              <a:rPr lang="en-US" dirty="0" smtClean="0"/>
              <a:t> database</a:t>
            </a:r>
            <a:endParaRPr lang="en-US" dirty="0"/>
          </a:p>
          <a:p>
            <a:r>
              <a:rPr lang="it-IT" dirty="0" smtClean="0"/>
              <a:t>Esempio: </a:t>
            </a:r>
            <a:r>
              <a:rPr lang="it-IT" dirty="0"/>
              <a:t>ftp.ncbi.nih.gov </a:t>
            </a:r>
          </a:p>
          <a:p>
            <a:r>
              <a:rPr lang="en-US" dirty="0" smtClean="0"/>
              <a:t>Durante un </a:t>
            </a:r>
            <a:r>
              <a:rPr lang="en-US" dirty="0" err="1" smtClean="0"/>
              <a:t>progetto</a:t>
            </a:r>
            <a:r>
              <a:rPr lang="en-US" dirty="0" smtClean="0"/>
              <a:t> </a:t>
            </a:r>
            <a:r>
              <a:rPr lang="en-US" dirty="0" err="1" smtClean="0"/>
              <a:t>potrebbe</a:t>
            </a:r>
            <a:r>
              <a:rPr lang="en-US" dirty="0" smtClean="0"/>
              <a:t> </a:t>
            </a:r>
            <a:r>
              <a:rPr lang="en-US" dirty="0" err="1" smtClean="0"/>
              <a:t>essere</a:t>
            </a:r>
            <a:r>
              <a:rPr lang="en-US" dirty="0" smtClean="0"/>
              <a:t> </a:t>
            </a:r>
            <a:r>
              <a:rPr lang="en-US" dirty="0" err="1" smtClean="0"/>
              <a:t>necessario</a:t>
            </a:r>
            <a:r>
              <a:rPr lang="en-US" dirty="0" smtClean="0"/>
              <a:t> </a:t>
            </a:r>
            <a:r>
              <a:rPr lang="en-US" dirty="0" err="1" smtClean="0"/>
              <a:t>eseguire</a:t>
            </a:r>
            <a:r>
              <a:rPr lang="en-US" dirty="0" smtClean="0"/>
              <a:t> </a:t>
            </a:r>
            <a:r>
              <a:rPr lang="en-US" dirty="0" err="1" smtClean="0"/>
              <a:t>tutte</a:t>
            </a:r>
            <a:r>
              <a:rPr lang="en-US" dirty="0" smtClean="0"/>
              <a:t> </a:t>
            </a:r>
            <a:r>
              <a:rPr lang="en-US" dirty="0" err="1" smtClean="0"/>
              <a:t>queste</a:t>
            </a:r>
            <a:r>
              <a:rPr lang="en-US" dirty="0" smtClean="0"/>
              <a:t> </a:t>
            </a:r>
            <a:r>
              <a:rPr lang="en-US" dirty="0" err="1" smtClean="0"/>
              <a:t>operazioni</a:t>
            </a:r>
            <a:endParaRPr lang="en-US" dirty="0"/>
          </a:p>
        </p:txBody>
      </p:sp>
    </p:spTree>
    <p:extLst>
      <p:ext uri="{BB962C8B-B14F-4D97-AF65-F5344CB8AC3E}">
        <p14:creationId xmlns:p14="http://schemas.microsoft.com/office/powerpoint/2010/main" val="7373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Diviene ogni giorno più difficile separare la realtà di un database da quella del </a:t>
            </a:r>
            <a:r>
              <a:rPr lang="it-IT" b="1" u="sng" dirty="0"/>
              <a:t>sistema di interrogazione</a:t>
            </a:r>
            <a:r>
              <a:rPr lang="it-IT" dirty="0"/>
              <a:t>, dal momento che gli stessi sono sempre più integrati. Molto spesso, pertanto, ha più senso fare riferimento a </a:t>
            </a:r>
            <a:r>
              <a:rPr lang="it-IT" b="1" u="sng" dirty="0"/>
              <a:t>"poli" bioinformatici</a:t>
            </a:r>
            <a:r>
              <a:rPr lang="it-IT" dirty="0"/>
              <a:t>, che allocano le risorse su più server dedicati ed interconnessi. </a:t>
            </a:r>
          </a:p>
        </p:txBody>
      </p:sp>
      <p:pic>
        <p:nvPicPr>
          <p:cNvPr id="3074" name="Picture 2" descr="http://www.britmycolsoc.org.uk/files/cache/f4070ecdfeec9b0fa5677f61a27a769f_f1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17" y="3794760"/>
            <a:ext cx="3409315" cy="1684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ing-fp7.org/system/files/RGB_jpeg_EMBLeb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5" y="4235354"/>
            <a:ext cx="3159125" cy="996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race.ddbj.nig.ac.jp/images/thumbnail/logo_ddbj_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486" y="3470751"/>
            <a:ext cx="2570797" cy="25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endParaRPr lang="it-IT" sz="2400" dirty="0"/>
          </a:p>
          <a:p>
            <a:r>
              <a:rPr lang="it-IT" sz="2400" b="1" u="sng" dirty="0"/>
              <a:t>EMBL Nucleotide Sequence </a:t>
            </a:r>
            <a:r>
              <a:rPr lang="it-IT" sz="2400" b="1" u="sng" dirty="0" smtClean="0"/>
              <a:t>database</a:t>
            </a:r>
          </a:p>
          <a:p>
            <a:r>
              <a:rPr lang="it-IT" sz="2400" dirty="0" smtClean="0"/>
              <a:t>è </a:t>
            </a:r>
            <a:r>
              <a:rPr lang="it-IT" sz="2400" dirty="0"/>
              <a:t>la banca dati europea per eccellenza, sorta nel 1980 e contenente sequenze nucleotidiche. </a:t>
            </a:r>
          </a:p>
          <a:p>
            <a:r>
              <a:rPr lang="it-IT" sz="2400" dirty="0"/>
              <a:t>Attualmente l'insieme di database EMBL, gestito dall'EBI, comprende anche il database di sequenze proteiche </a:t>
            </a:r>
            <a:r>
              <a:rPr lang="it-IT" sz="2400" b="1" dirty="0"/>
              <a:t>TrEMBL</a:t>
            </a:r>
            <a:r>
              <a:rPr lang="it-IT" sz="2400" dirty="0"/>
              <a:t>, compilato grazie alla traduzione dinamica delle sequenze codificanti. L'unione del preesistente database proteico </a:t>
            </a:r>
            <a:r>
              <a:rPr lang="it-IT" sz="2400" b="1" dirty="0"/>
              <a:t>SWISS-PROT</a:t>
            </a:r>
            <a:r>
              <a:rPr lang="it-IT" sz="2400" dirty="0"/>
              <a:t>, gestito dal </a:t>
            </a:r>
            <a:r>
              <a:rPr lang="it-IT" sz="2400" b="1" dirty="0" smtClean="0"/>
              <a:t>SIB </a:t>
            </a:r>
            <a:r>
              <a:rPr lang="it-IT" sz="2400" dirty="0" smtClean="0"/>
              <a:t>(Swiss Institute of Bioinformatics), </a:t>
            </a:r>
            <a:r>
              <a:rPr lang="it-IT" sz="2400" dirty="0"/>
              <a:t>con TrEMBL, forma il database proteico </a:t>
            </a:r>
            <a:r>
              <a:rPr lang="it-IT" sz="2400" b="1" dirty="0" smtClean="0"/>
              <a:t>UniProtKB</a:t>
            </a:r>
            <a:r>
              <a:rPr lang="it-IT" sz="2400" dirty="0" smtClean="0"/>
              <a:t>, </a:t>
            </a:r>
            <a:r>
              <a:rPr lang="it-IT" sz="2400" dirty="0"/>
              <a:t>i cui curatori (SIB ed EBI) provvedono alla costante eliminazione della ridondanza ed al miglioramento della qualità di annotazione. </a:t>
            </a:r>
          </a:p>
        </p:txBody>
      </p:sp>
      <p:pic>
        <p:nvPicPr>
          <p:cNvPr id="10242" name="Picture 2" descr="https://upload.wikimedia.org/wikipedia/commons/thumb/5/5d/SIB_logo.jpg/250px-SIB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055" y="376872"/>
            <a:ext cx="238125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99" y="495023"/>
            <a:ext cx="6171456" cy="4343400"/>
          </a:xfrm>
        </p:spPr>
        <p:txBody>
          <a:bodyPr>
            <a:noAutofit/>
          </a:bodyPr>
          <a:lstStyle/>
          <a:p>
            <a:endParaRPr lang="it-IT" sz="2400" dirty="0"/>
          </a:p>
          <a:p>
            <a:r>
              <a:rPr lang="it-IT" sz="2400" b="1" u="sng" dirty="0" smtClean="0"/>
              <a:t>Genbank</a:t>
            </a:r>
          </a:p>
          <a:p>
            <a:r>
              <a:rPr lang="it-IT" sz="2400" dirty="0" smtClean="0"/>
              <a:t> </a:t>
            </a:r>
            <a:r>
              <a:rPr lang="it-IT" sz="2400" dirty="0"/>
              <a:t>è la più importante banca dati americana, strutturata due anni dopo la creazione dell'EMBL </a:t>
            </a:r>
            <a:r>
              <a:rPr lang="it-IT" sz="2400" dirty="0" smtClean="0"/>
              <a:t>library</a:t>
            </a:r>
          </a:p>
          <a:p>
            <a:r>
              <a:rPr lang="it-IT" sz="2400" dirty="0" smtClean="0"/>
              <a:t>Le </a:t>
            </a:r>
            <a:r>
              <a:rPr lang="it-IT" sz="2400" dirty="0"/>
              <a:t>entries di Genbank sono organizzate in modo leggermente diverso rispetto a quelle di </a:t>
            </a:r>
            <a:r>
              <a:rPr lang="it-IT" sz="2400" dirty="0" smtClean="0"/>
              <a:t>EMBL</a:t>
            </a:r>
          </a:p>
          <a:p>
            <a:r>
              <a:rPr lang="it-IT" sz="2400" dirty="0" smtClean="0"/>
              <a:t>Esiste </a:t>
            </a:r>
            <a:r>
              <a:rPr lang="it-IT" sz="2400" dirty="0"/>
              <a:t>un accordo tra l'EBI e l'NCBI, che gestisce Genbank, finalizzato allo </a:t>
            </a:r>
            <a:r>
              <a:rPr lang="it-IT" sz="2400" b="1" u="sng" dirty="0"/>
              <a:t>scambio dei dati</a:t>
            </a:r>
            <a:r>
              <a:rPr lang="it-IT" sz="2400" dirty="0"/>
              <a:t>, </a:t>
            </a:r>
            <a:r>
              <a:rPr lang="it-IT" sz="2400" dirty="0" smtClean="0"/>
              <a:t>per permettere di </a:t>
            </a:r>
            <a:r>
              <a:rPr lang="it-IT" sz="2400" dirty="0"/>
              <a:t>reperire il massimo in termini di </a:t>
            </a:r>
            <a:r>
              <a:rPr lang="it-IT" sz="2400" dirty="0" smtClean="0"/>
              <a:t>informazioni a chiunque effettui una ricerca all’interno di uno dei due database</a:t>
            </a:r>
            <a:endParaRPr lang="it-IT" sz="2400" dirty="0"/>
          </a:p>
        </p:txBody>
      </p:sp>
      <p:pic>
        <p:nvPicPr>
          <p:cNvPr id="9218" name="Picture 2" descr="https://www.ncbi.nlm.nih.gov/core/assets/genbank/images/genbankgrow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7885" y="1451610"/>
            <a:ext cx="4245315" cy="4354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endParaRPr lang="it-IT" sz="2400" dirty="0"/>
          </a:p>
          <a:p>
            <a:r>
              <a:rPr lang="it-IT" sz="2400" b="1" u="sng" dirty="0" smtClean="0"/>
              <a:t>Ensembl</a:t>
            </a:r>
          </a:p>
          <a:p>
            <a:r>
              <a:rPr lang="it-IT" sz="2400" dirty="0" smtClean="0"/>
              <a:t>non </a:t>
            </a:r>
            <a:r>
              <a:rPr lang="it-IT" sz="2400" dirty="0"/>
              <a:t>è solo un database o un </a:t>
            </a:r>
            <a:r>
              <a:rPr lang="it-IT" sz="2400" b="1" dirty="0"/>
              <a:t>sistema di interrogazione </a:t>
            </a:r>
            <a:r>
              <a:rPr lang="it-IT" sz="2400" dirty="0"/>
              <a:t>(browser), bensì un </a:t>
            </a:r>
            <a:r>
              <a:rPr lang="it-IT" sz="2400" b="1" dirty="0"/>
              <a:t>sistema integrato, dedicato alla </a:t>
            </a:r>
            <a:r>
              <a:rPr lang="it-IT" sz="2400" b="1" dirty="0" smtClean="0"/>
              <a:t>genomica</a:t>
            </a:r>
            <a:endParaRPr lang="it-IT" sz="2400" dirty="0"/>
          </a:p>
          <a:p>
            <a:r>
              <a:rPr lang="it-IT" sz="2400" dirty="0" smtClean="0"/>
              <a:t>Ensembl </a:t>
            </a:r>
            <a:r>
              <a:rPr lang="it-IT" sz="2400" dirty="0"/>
              <a:t>è nato da un progetto di collaborazione tra EMBL-EBI e Sanger Institute, finanziato principalmente dalla Wellcome </a:t>
            </a:r>
            <a:r>
              <a:rPr lang="it-IT" sz="2400" dirty="0" smtClean="0"/>
              <a:t>Trust</a:t>
            </a:r>
          </a:p>
          <a:p>
            <a:r>
              <a:rPr lang="it-IT" sz="2400" dirty="0" smtClean="0"/>
              <a:t>Gli </a:t>
            </a:r>
            <a:r>
              <a:rPr lang="it-IT" sz="2400" dirty="0"/>
              <a:t>organismi i cui genomi sono analizzabili presso il sito Ensembl </a:t>
            </a:r>
            <a:r>
              <a:rPr lang="it-IT" sz="2400" dirty="0" smtClean="0"/>
              <a:t>erano inizialmente </a:t>
            </a:r>
            <a:r>
              <a:rPr lang="it-IT" sz="2400" dirty="0"/>
              <a:t>prevalentemente uomo, topo e Drosophila, </a:t>
            </a:r>
            <a:r>
              <a:rPr lang="it-IT" sz="2400" dirty="0" smtClean="0"/>
              <a:t>ma ad oggi il numero di genomi curati è molto maggiore</a:t>
            </a:r>
            <a:endParaRPr lang="it-IT" sz="2400" dirty="0"/>
          </a:p>
        </p:txBody>
      </p:sp>
      <p:pic>
        <p:nvPicPr>
          <p:cNvPr id="8194" name="Picture 2" descr="http://77.235.253.122/wordpress/images/ensembl_protist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69" y="452161"/>
            <a:ext cx="4028209" cy="113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368" y="402348"/>
            <a:ext cx="7889462" cy="5911457"/>
          </a:xfrm>
        </p:spPr>
      </p:pic>
    </p:spTree>
    <p:extLst>
      <p:ext uri="{BB962C8B-B14F-4D97-AF65-F5344CB8AC3E}">
        <p14:creationId xmlns:p14="http://schemas.microsoft.com/office/powerpoint/2010/main" val="35988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MODELLI DI DATABASE</a:t>
            </a:r>
            <a:endParaRPr lang="it-IT" dirty="0"/>
          </a:p>
        </p:txBody>
      </p:sp>
      <p:sp>
        <p:nvSpPr>
          <p:cNvPr id="3" name="Content Placeholder 2"/>
          <p:cNvSpPr>
            <a:spLocks noGrp="1"/>
          </p:cNvSpPr>
          <p:nvPr>
            <p:ph idx="1"/>
          </p:nvPr>
        </p:nvSpPr>
        <p:spPr/>
        <p:txBody>
          <a:bodyPr>
            <a:normAutofit/>
          </a:bodyPr>
          <a:lstStyle/>
          <a:p>
            <a:pPr marL="45720" indent="0">
              <a:buNone/>
            </a:pPr>
            <a:r>
              <a:rPr lang="it-IT" u="sng" dirty="0" smtClean="0"/>
              <a:t>RELAZIONALI</a:t>
            </a:r>
          </a:p>
          <a:p>
            <a:r>
              <a:rPr lang="it-IT" dirty="0" smtClean="0"/>
              <a:t>Tutte le entry e le relazioni sono inserite in tabelle</a:t>
            </a:r>
            <a:endParaRPr lang="it-IT" dirty="0"/>
          </a:p>
          <a:p>
            <a:r>
              <a:rPr lang="it-IT" dirty="0" smtClean="0"/>
              <a:t>Oracle</a:t>
            </a:r>
            <a:r>
              <a:rPr lang="it-IT" dirty="0"/>
              <a:t>, DB2, MySQL, PostgreSQL</a:t>
            </a:r>
          </a:p>
          <a:p>
            <a:r>
              <a:rPr lang="it-IT" dirty="0" smtClean="0"/>
              <a:t>Schema predefinito</a:t>
            </a:r>
          </a:p>
          <a:p>
            <a:pPr marL="45720" indent="0">
              <a:buNone/>
            </a:pPr>
            <a:r>
              <a:rPr lang="it-IT" u="sng" dirty="0" smtClean="0"/>
              <a:t>GERARCHICI/SEMISTRUTTURATI</a:t>
            </a:r>
            <a:endParaRPr lang="it-IT" u="sng" dirty="0"/>
          </a:p>
          <a:p>
            <a:r>
              <a:rPr lang="it-IT" dirty="0" smtClean="0"/>
              <a:t>Schema implicito</a:t>
            </a:r>
          </a:p>
          <a:p>
            <a:r>
              <a:rPr lang="it-IT" dirty="0" smtClean="0"/>
              <a:t>Flessibile</a:t>
            </a:r>
            <a:endParaRPr lang="it-IT" dirty="0"/>
          </a:p>
          <a:p>
            <a:r>
              <a:rPr lang="it-IT" dirty="0" smtClean="0"/>
              <a:t>XML</a:t>
            </a:r>
            <a:endParaRPr lang="it-IT" dirty="0"/>
          </a:p>
        </p:txBody>
      </p:sp>
      <p:pic>
        <p:nvPicPr>
          <p:cNvPr id="3074" name="Picture 2" descr="http://www.okpedia.it/data/okpedia/database-relazionale-esemp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419" y="1177290"/>
            <a:ext cx="3016885" cy="2446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tudiamo.it/wp-content/uploads/2006/01/modello-gerarchic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705" y="4136275"/>
            <a:ext cx="3113405" cy="161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endParaRPr lang="it-IT" sz="2400" dirty="0"/>
          </a:p>
          <a:p>
            <a:r>
              <a:rPr lang="it-IT" sz="2400" b="1" u="sng" dirty="0"/>
              <a:t>GDB</a:t>
            </a:r>
            <a:r>
              <a:rPr lang="it-IT" sz="2400" dirty="0"/>
              <a:t>: Il Genome Data Bank </a:t>
            </a:r>
            <a:r>
              <a:rPr lang="it-IT" sz="2400" dirty="0" smtClean="0"/>
              <a:t>(oggi </a:t>
            </a:r>
            <a:r>
              <a:rPr lang="it-IT" sz="2400" b="1" u="sng" dirty="0" smtClean="0"/>
              <a:t>NCBI Genome</a:t>
            </a:r>
            <a:r>
              <a:rPr lang="it-IT" sz="2400" dirty="0" smtClean="0"/>
              <a:t>) è </a:t>
            </a:r>
            <a:r>
              <a:rPr lang="it-IT" sz="2400" dirty="0"/>
              <a:t>stato istituito per depositare i dati di mappaggio ottenuti con il </a:t>
            </a:r>
            <a:r>
              <a:rPr lang="it-IT" sz="2400" b="1" dirty="0"/>
              <a:t>progetto "Genoma Umano" </a:t>
            </a:r>
            <a:r>
              <a:rPr lang="it-IT" sz="2400" dirty="0"/>
              <a:t>e rappresenta un punto di riferimento per la ricerca genomica e biomedica.</a:t>
            </a:r>
          </a:p>
          <a:p>
            <a:r>
              <a:rPr lang="it-IT" sz="2400" b="1" u="sng" dirty="0"/>
              <a:t>OMIM</a:t>
            </a:r>
            <a:r>
              <a:rPr lang="it-IT" sz="2400" dirty="0"/>
              <a:t>: è dedicato a </a:t>
            </a:r>
            <a:r>
              <a:rPr lang="it-IT" sz="2400" b="1" u="sng" dirty="0"/>
              <a:t>geni e fenotipi umani con ereditarietà mendeliana</a:t>
            </a:r>
            <a:r>
              <a:rPr lang="it-IT" sz="2400" dirty="0"/>
              <a:t>. Chiunque lavori nel campo delle malattie genetiche e della biomedicina si ritrova costantemente a contatto con informazioni relative ad OMIM</a:t>
            </a:r>
            <a:r>
              <a:rPr lang="it-IT" sz="2400" dirty="0" smtClean="0"/>
              <a:t>.</a:t>
            </a:r>
            <a:endParaRPr lang="it-IT" sz="2400" dirty="0"/>
          </a:p>
        </p:txBody>
      </p:sp>
      <p:pic>
        <p:nvPicPr>
          <p:cNvPr id="11266" name="Picture 2" descr="https://www.rarecommons.org/files/styles/detail_news/public/images/recurso/2015/02/omim_logo.png?itok=jSWU_CQ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859" y="4555530"/>
            <a:ext cx="3619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b="1" u="sng" dirty="0" smtClean="0"/>
              <a:t>TAIR</a:t>
            </a:r>
            <a:r>
              <a:rPr lang="it-IT" sz="2400" dirty="0" smtClean="0"/>
              <a:t> </a:t>
            </a:r>
            <a:r>
              <a:rPr lang="it-IT" sz="2400" dirty="0"/>
              <a:t>(The Arabidopsis Information Resource): </a:t>
            </a:r>
            <a:r>
              <a:rPr lang="it-IT" sz="2400" i="1" dirty="0"/>
              <a:t>Arabidopsis thaliana</a:t>
            </a:r>
            <a:r>
              <a:rPr lang="it-IT" sz="2400" dirty="0"/>
              <a:t> rappresenta la pianta modello nella sperimentazione genomica, biomolecolare, evoluzionistica ed agrobiotecnologica, in quanto sono disponibili ampie collezioni di mutanti ed il suo genoma è stato il primo ad essere, tra le piante, competamente sequenziato. Il sito TAIR contiene un database annotato con sequenze genomiche, trascritti e sequenze proteiche relative ad Arabidopsis, nonchè link a risorse correlate (stock di semi, collezioni di mutanti ecc.).</a:t>
            </a:r>
          </a:p>
          <a:p>
            <a:r>
              <a:rPr lang="it-IT" sz="2400" b="1" u="sng" dirty="0"/>
              <a:t>ACEDB</a:t>
            </a:r>
            <a:r>
              <a:rPr lang="it-IT" sz="2400" dirty="0"/>
              <a:t> (A Caenorhabditis Elegans Data Base): è l'equivalente dei database appena illustrati per il nematode modello genomico e di sviluppo </a:t>
            </a:r>
            <a:r>
              <a:rPr lang="it-IT" sz="2400" i="1" dirty="0"/>
              <a:t>Caenorhabditis </a:t>
            </a:r>
            <a:r>
              <a:rPr lang="it-IT" sz="2400" i="1" dirty="0" smtClean="0"/>
              <a:t>Elegans </a:t>
            </a:r>
            <a:r>
              <a:rPr lang="it-IT" sz="2400" dirty="0" smtClean="0"/>
              <a:t>-&gt; oggi è diventata una piattaforma per genomica comparata</a:t>
            </a:r>
            <a:endParaRPr lang="it-IT" sz="2400" dirty="0"/>
          </a:p>
        </p:txBody>
      </p:sp>
    </p:spTree>
    <p:extLst>
      <p:ext uri="{BB962C8B-B14F-4D97-AF65-F5344CB8AC3E}">
        <p14:creationId xmlns:p14="http://schemas.microsoft.com/office/powerpoint/2010/main" val="4171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b="1" u="sng" dirty="0"/>
              <a:t>PDB</a:t>
            </a:r>
            <a:r>
              <a:rPr lang="it-IT" sz="2400" dirty="0"/>
              <a:t>: </a:t>
            </a:r>
            <a:r>
              <a:rPr lang="it-IT" sz="2400" dirty="0" smtClean="0"/>
              <a:t>Protein DataBank è </a:t>
            </a:r>
            <a:r>
              <a:rPr lang="it-IT" sz="2400" dirty="0"/>
              <a:t>un'importantissima banca contenente </a:t>
            </a:r>
            <a:r>
              <a:rPr lang="it-IT" sz="2400" b="1" dirty="0"/>
              <a:t>strutture proteiche</a:t>
            </a:r>
            <a:r>
              <a:rPr lang="it-IT" sz="2400" dirty="0"/>
              <a:t>, molto ben organizzata </a:t>
            </a:r>
            <a:endParaRPr lang="it-IT" sz="2400" dirty="0" smtClean="0"/>
          </a:p>
          <a:p>
            <a:r>
              <a:rPr lang="it-IT" sz="2400" b="1" u="sng" dirty="0" smtClean="0"/>
              <a:t>PROSITE</a:t>
            </a:r>
            <a:r>
              <a:rPr lang="it-IT" sz="2400" dirty="0"/>
              <a:t>: sarà trattata più ampiamente in seguito. In questa sede ci si limita a riferire che rappresenta il più noto esempio di database funzionale, ovvero contenente sequenze associabili a funzioni quali motivi e pattern conservati</a:t>
            </a:r>
            <a:r>
              <a:rPr lang="it-IT" sz="2400" dirty="0" smtClean="0"/>
              <a:t>.</a:t>
            </a:r>
          </a:p>
          <a:p>
            <a:r>
              <a:rPr lang="it-IT" sz="2400" b="1" u="sng" dirty="0"/>
              <a:t>Pfam</a:t>
            </a:r>
            <a:r>
              <a:rPr lang="it-IT" sz="2400" dirty="0"/>
              <a:t>: banca dati specializzata nella catalogazione dei </a:t>
            </a:r>
            <a:r>
              <a:rPr lang="it-IT" sz="2400" b="1" dirty="0"/>
              <a:t>domini proteici</a:t>
            </a:r>
            <a:r>
              <a:rPr lang="it-IT" sz="2400" dirty="0"/>
              <a:t>; sarà trattata più ampiamente in seguito.</a:t>
            </a:r>
          </a:p>
          <a:p>
            <a:r>
              <a:rPr lang="it-IT" sz="2400" b="1" u="sng" dirty="0"/>
              <a:t>InterPro</a:t>
            </a:r>
            <a:r>
              <a:rPr lang="it-IT" sz="2400" dirty="0"/>
              <a:t>: </a:t>
            </a:r>
            <a:r>
              <a:rPr lang="it-IT" sz="2400" dirty="0" smtClean="0"/>
              <a:t>un "sistema integrato" </a:t>
            </a:r>
            <a:r>
              <a:rPr lang="it-IT" sz="2400" dirty="0"/>
              <a:t>per l'analisi delle proteine. Dalla home page di InterPro si può accedere a numerosi database dedicati.</a:t>
            </a:r>
          </a:p>
        </p:txBody>
      </p:sp>
      <p:pic>
        <p:nvPicPr>
          <p:cNvPr id="12290" name="Picture 2" descr="Pf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717" y="5342791"/>
            <a:ext cx="1333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prosite.expasy.org/images/prosite/pro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12" y="5178522"/>
            <a:ext cx="17335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mm.rcsb.org/png/logoRcsbPd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345" y="5253550"/>
            <a:ext cx="2450465" cy="65004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www.ebi.ac.uk/training/online/sites/ebi.ac.uk.training.online/files/user/429/documents/4_0.png"/>
          <p:cNvPicPr>
            <a:picLocks noChangeAspect="1" noChangeArrowheads="1"/>
          </p:cNvPicPr>
          <p:nvPr/>
        </p:nvPicPr>
        <p:blipFill rotWithShape="1">
          <a:blip r:embed="rId5">
            <a:extLst>
              <a:ext uri="{28A0092B-C50C-407E-A947-70E740481C1C}">
                <a14:useLocalDpi xmlns:a14="http://schemas.microsoft.com/office/drawing/2010/main" val="0"/>
              </a:ext>
            </a:extLst>
          </a:blip>
          <a:srcRect l="27152" t="83951" r="26048"/>
          <a:stretch/>
        </p:blipFill>
        <p:spPr bwMode="auto">
          <a:xfrm>
            <a:off x="8572500" y="5178522"/>
            <a:ext cx="312039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2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dirty="0"/>
              <a:t>Infine, sebbene non </a:t>
            </a:r>
            <a:r>
              <a:rPr lang="it-IT" sz="2400" dirty="0" smtClean="0"/>
              <a:t>contengano </a:t>
            </a:r>
            <a:r>
              <a:rPr lang="it-IT" sz="2400" dirty="0"/>
              <a:t>sequenze o dati strutturali, ma solo referenze </a:t>
            </a:r>
            <a:r>
              <a:rPr lang="it-IT" sz="2400" dirty="0" smtClean="0"/>
              <a:t>bibliografiche...</a:t>
            </a:r>
          </a:p>
          <a:p>
            <a:r>
              <a:rPr lang="it-IT" sz="2400" b="1" u="sng" dirty="0" smtClean="0"/>
              <a:t>Medline</a:t>
            </a:r>
            <a:r>
              <a:rPr lang="it-IT" sz="2400" dirty="0"/>
              <a:t>, che è gestita ed aggiornata </a:t>
            </a:r>
            <a:r>
              <a:rPr lang="it-IT" sz="2400" dirty="0" smtClean="0"/>
              <a:t>dall‘EBI e </a:t>
            </a:r>
            <a:r>
              <a:rPr lang="it-IT" sz="2400" b="1" u="sng" dirty="0" smtClean="0"/>
              <a:t>Pubmed</a:t>
            </a:r>
            <a:r>
              <a:rPr lang="it-IT" sz="2400" dirty="0" smtClean="0"/>
              <a:t>, che è gestita dall’NCBI</a:t>
            </a:r>
          </a:p>
          <a:p>
            <a:r>
              <a:rPr lang="it-IT" sz="2400" dirty="0" smtClean="0"/>
              <a:t>risultano accessibili </a:t>
            </a:r>
            <a:r>
              <a:rPr lang="it-IT" sz="2400" dirty="0"/>
              <a:t>mediante numerosi collegamenti diretti all'interno di campi appositi nelle entries dei maggiori database biologici.</a:t>
            </a:r>
          </a:p>
        </p:txBody>
      </p:sp>
      <p:pic>
        <p:nvPicPr>
          <p:cNvPr id="14338" name="Picture 2" descr="http://prehospitalresearch.eu/wp-content/uploads/2014/01/pubmed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073" y="3966209"/>
            <a:ext cx="5683071" cy="23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PUBMED</a:t>
            </a:r>
            <a:endParaRPr lang="en-US" dirty="0"/>
          </a:p>
        </p:txBody>
      </p:sp>
      <p:sp>
        <p:nvSpPr>
          <p:cNvPr id="3" name="Segnaposto contenuto 2"/>
          <p:cNvSpPr>
            <a:spLocks noGrp="1"/>
          </p:cNvSpPr>
          <p:nvPr>
            <p:ph idx="1"/>
          </p:nvPr>
        </p:nvSpPr>
        <p:spPr>
          <a:xfrm>
            <a:off x="1341120" y="977757"/>
            <a:ext cx="9509760" cy="4343400"/>
          </a:xfrm>
        </p:spPr>
        <p:txBody>
          <a:bodyPr/>
          <a:lstStyle/>
          <a:p>
            <a:r>
              <a:rPr lang="en-US" dirty="0" err="1" smtClean="0"/>
              <a:t>Accessibile</a:t>
            </a:r>
            <a:r>
              <a:rPr lang="en-US" dirty="0" smtClean="0"/>
              <a:t> da </a:t>
            </a:r>
            <a:r>
              <a:rPr lang="en-US" dirty="0" smtClean="0">
                <a:hlinkClick r:id="rId2"/>
              </a:rPr>
              <a:t>https</a:t>
            </a:r>
            <a:r>
              <a:rPr lang="en-US" dirty="0">
                <a:hlinkClick r:id="rId2"/>
              </a:rPr>
              <a:t>://www.ncbi.nlm.nih.gov/pubmed</a:t>
            </a:r>
            <a:r>
              <a:rPr lang="en-US" dirty="0" smtClean="0">
                <a:hlinkClick r:id="rId2"/>
              </a:rPr>
              <a:t>/</a:t>
            </a:r>
            <a:endParaRPr lang="en-US" dirty="0" smtClean="0"/>
          </a:p>
          <a:p>
            <a:r>
              <a:rPr lang="it-IT" dirty="0" smtClean="0"/>
              <a:t>Riporta metadati principali + link esterno alla </a:t>
            </a:r>
            <a:r>
              <a:rPr lang="it-IT" dirty="0" err="1" smtClean="0"/>
              <a:t>webpage</a:t>
            </a:r>
            <a:r>
              <a:rPr lang="it-IT" dirty="0" smtClean="0"/>
              <a:t> del giornale con testo completo (non sempre accessibile liberamente)</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159" y="2112910"/>
            <a:ext cx="10058400" cy="4599437"/>
          </a:xfrm>
          <a:prstGeom prst="rect">
            <a:avLst/>
          </a:prstGeom>
        </p:spPr>
      </p:pic>
    </p:spTree>
    <p:extLst>
      <p:ext uri="{BB962C8B-B14F-4D97-AF65-F5344CB8AC3E}">
        <p14:creationId xmlns:p14="http://schemas.microsoft.com/office/powerpoint/2010/main" val="2195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SCOPUS</a:t>
            </a:r>
            <a:endParaRPr lang="en-US" dirty="0"/>
          </a:p>
        </p:txBody>
      </p:sp>
      <p:sp>
        <p:nvSpPr>
          <p:cNvPr id="3" name="Segnaposto contenuto 2"/>
          <p:cNvSpPr>
            <a:spLocks noGrp="1"/>
          </p:cNvSpPr>
          <p:nvPr>
            <p:ph idx="1"/>
          </p:nvPr>
        </p:nvSpPr>
        <p:spPr>
          <a:xfrm>
            <a:off x="1341120" y="1242428"/>
            <a:ext cx="9509760" cy="4343400"/>
          </a:xfrm>
        </p:spPr>
        <p:txBody>
          <a:bodyPr/>
          <a:lstStyle/>
          <a:p>
            <a:r>
              <a:rPr lang="en-US" dirty="0" err="1" smtClean="0"/>
              <a:t>Accessibile</a:t>
            </a:r>
            <a:r>
              <a:rPr lang="en-US" dirty="0" smtClean="0"/>
              <a:t> </a:t>
            </a:r>
            <a:r>
              <a:rPr lang="en-US" dirty="0"/>
              <a:t>da </a:t>
            </a:r>
            <a:r>
              <a:rPr lang="en-US" dirty="0">
                <a:hlinkClick r:id="rId2"/>
              </a:rPr>
              <a:t>https://www.scopus.com</a:t>
            </a:r>
            <a:r>
              <a:rPr lang="en-US" dirty="0" smtClean="0">
                <a:hlinkClick r:id="rId2"/>
              </a:rPr>
              <a:t>/</a:t>
            </a:r>
            <a:r>
              <a:rPr lang="en-US" dirty="0" smtClean="0"/>
              <a:t> (solo da rete </a:t>
            </a:r>
            <a:r>
              <a:rPr lang="en-US" dirty="0" err="1" smtClean="0"/>
              <a:t>universitaria</a:t>
            </a:r>
            <a:r>
              <a:rPr lang="en-US" dirty="0" smtClean="0"/>
              <a:t>!)</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3" y="1986453"/>
            <a:ext cx="7335123" cy="3985697"/>
          </a:xfrm>
          <a:prstGeom prst="rect">
            <a:avLst/>
          </a:prstGeom>
        </p:spPr>
      </p:pic>
      <p:sp>
        <p:nvSpPr>
          <p:cNvPr id="6" name="CasellaDiTesto 5"/>
          <p:cNvSpPr txBox="1"/>
          <p:nvPr/>
        </p:nvSpPr>
        <p:spPr>
          <a:xfrm>
            <a:off x="7851228" y="2196662"/>
            <a:ext cx="3752193" cy="3416320"/>
          </a:xfrm>
          <a:prstGeom prst="rect">
            <a:avLst/>
          </a:prstGeom>
          <a:noFill/>
        </p:spPr>
        <p:txBody>
          <a:bodyPr wrap="square" rtlCol="0">
            <a:spAutoFit/>
          </a:bodyPr>
          <a:lstStyle/>
          <a:p>
            <a:r>
              <a:rPr lang="it-IT" dirty="0" smtClean="0"/>
              <a:t>Permettono di effettuare, come in tutti gli altri database, </a:t>
            </a:r>
            <a:r>
              <a:rPr lang="it-IT" b="1" dirty="0" smtClean="0"/>
              <a:t>ricerche per campi</a:t>
            </a:r>
          </a:p>
          <a:p>
            <a:endParaRPr lang="it-IT" dirty="0"/>
          </a:p>
          <a:p>
            <a:r>
              <a:rPr lang="it-IT" dirty="0" smtClean="0"/>
              <a:t>Per autore</a:t>
            </a:r>
          </a:p>
          <a:p>
            <a:r>
              <a:rPr lang="it-IT" dirty="0" smtClean="0"/>
              <a:t>Per data</a:t>
            </a:r>
          </a:p>
          <a:p>
            <a:r>
              <a:rPr lang="it-IT" dirty="0" smtClean="0"/>
              <a:t>Per giornale</a:t>
            </a:r>
          </a:p>
          <a:p>
            <a:r>
              <a:rPr lang="it-IT" dirty="0" smtClean="0"/>
              <a:t>Per titolo/</a:t>
            </a:r>
            <a:r>
              <a:rPr lang="it-IT" dirty="0" err="1" smtClean="0"/>
              <a:t>abstract</a:t>
            </a:r>
            <a:endParaRPr lang="it-IT" dirty="0" smtClean="0"/>
          </a:p>
          <a:p>
            <a:endParaRPr lang="it-IT" dirty="0"/>
          </a:p>
          <a:p>
            <a:r>
              <a:rPr lang="it-IT" dirty="0" smtClean="0"/>
              <a:t>Che possono ovviamente essere combinati in </a:t>
            </a:r>
            <a:r>
              <a:rPr lang="it-IT" b="1" dirty="0" smtClean="0"/>
              <a:t>ricerche complesse</a:t>
            </a:r>
            <a:endParaRPr lang="en-US" b="1" dirty="0"/>
          </a:p>
        </p:txBody>
      </p:sp>
    </p:spTree>
    <p:extLst>
      <p:ext uri="{BB962C8B-B14F-4D97-AF65-F5344CB8AC3E}">
        <p14:creationId xmlns:p14="http://schemas.microsoft.com/office/powerpoint/2010/main" val="92372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SCOPUS</a:t>
            </a:r>
            <a:endParaRPr lang="en-US" dirty="0"/>
          </a:p>
        </p:txBody>
      </p:sp>
      <p:sp>
        <p:nvSpPr>
          <p:cNvPr id="6" name="CasellaDiTesto 5"/>
          <p:cNvSpPr txBox="1"/>
          <p:nvPr/>
        </p:nvSpPr>
        <p:spPr>
          <a:xfrm>
            <a:off x="8103477" y="977757"/>
            <a:ext cx="3752193" cy="2585323"/>
          </a:xfrm>
          <a:prstGeom prst="rect">
            <a:avLst/>
          </a:prstGeom>
          <a:noFill/>
        </p:spPr>
        <p:txBody>
          <a:bodyPr wrap="square" rtlCol="0">
            <a:spAutoFit/>
          </a:bodyPr>
          <a:lstStyle/>
          <a:p>
            <a:r>
              <a:rPr lang="it-IT" dirty="0" err="1" smtClean="0"/>
              <a:t>Scopus</a:t>
            </a:r>
            <a:r>
              <a:rPr lang="it-IT" dirty="0" smtClean="0"/>
              <a:t> può essere uno strumento utile per valutare i </a:t>
            </a:r>
            <a:r>
              <a:rPr lang="it-IT" b="1" dirty="0" smtClean="0"/>
              <a:t>parametri </a:t>
            </a:r>
            <a:r>
              <a:rPr lang="it-IT" b="1" dirty="0" err="1" smtClean="0"/>
              <a:t>bibliometrici</a:t>
            </a:r>
            <a:r>
              <a:rPr lang="it-IT" b="1" dirty="0" smtClean="0"/>
              <a:t> </a:t>
            </a:r>
            <a:r>
              <a:rPr lang="it-IT" dirty="0" smtClean="0"/>
              <a:t>di un autore</a:t>
            </a:r>
          </a:p>
          <a:p>
            <a:endParaRPr lang="it-IT" b="1" dirty="0"/>
          </a:p>
          <a:p>
            <a:r>
              <a:rPr lang="it-IT" dirty="0" smtClean="0"/>
              <a:t>Articoli pubblicati, </a:t>
            </a:r>
            <a:r>
              <a:rPr lang="it-IT" b="1" dirty="0" smtClean="0"/>
              <a:t>H-</a:t>
            </a:r>
            <a:r>
              <a:rPr lang="it-IT" b="1" dirty="0" err="1" smtClean="0"/>
              <a:t>index</a:t>
            </a:r>
            <a:r>
              <a:rPr lang="it-IT" dirty="0" smtClean="0"/>
              <a:t>, numero totale di pubblicazioni, collaborazioni e argomenti trattati</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6" y="1114019"/>
            <a:ext cx="7473224" cy="242183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34870"/>
            <a:ext cx="7399284" cy="2414870"/>
          </a:xfrm>
          <a:prstGeom prst="rect">
            <a:avLst/>
          </a:prstGeom>
        </p:spPr>
      </p:pic>
      <p:sp>
        <p:nvSpPr>
          <p:cNvPr id="9" name="CasellaDiTesto 8"/>
          <p:cNvSpPr txBox="1"/>
          <p:nvPr/>
        </p:nvSpPr>
        <p:spPr>
          <a:xfrm>
            <a:off x="315310" y="3934870"/>
            <a:ext cx="4078014" cy="2308324"/>
          </a:xfrm>
          <a:prstGeom prst="rect">
            <a:avLst/>
          </a:prstGeom>
          <a:noFill/>
        </p:spPr>
        <p:txBody>
          <a:bodyPr wrap="square" rtlCol="0">
            <a:spAutoFit/>
          </a:bodyPr>
          <a:lstStyle/>
          <a:p>
            <a:r>
              <a:rPr lang="it-IT" dirty="0" smtClean="0"/>
              <a:t>Permette anche di tracciare le citazioni nell’arco degli anni, con una serie di cross-</a:t>
            </a:r>
            <a:r>
              <a:rPr lang="it-IT" dirty="0" err="1" smtClean="0"/>
              <a:t>references</a:t>
            </a:r>
            <a:r>
              <a:rPr lang="it-IT" dirty="0" smtClean="0"/>
              <a:t> ad altri articoli, cosa molto utile per studi di letteratura (ad esempio, chi ha citato un articolo di mio interesse? Magari può tornarmi utile per scrivere una tesi…)</a:t>
            </a:r>
            <a:endParaRPr lang="en-US" dirty="0"/>
          </a:p>
        </p:txBody>
      </p:sp>
    </p:spTree>
    <p:extLst>
      <p:ext uri="{BB962C8B-B14F-4D97-AF65-F5344CB8AC3E}">
        <p14:creationId xmlns:p14="http://schemas.microsoft.com/office/powerpoint/2010/main" val="11466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NEXT-GENERATION SEQUENCING – I NUOVI DATABASE</a:t>
            </a:r>
            <a:endParaRPr lang="it-IT" dirty="0"/>
          </a:p>
        </p:txBody>
      </p:sp>
      <p:sp>
        <p:nvSpPr>
          <p:cNvPr id="3" name="Content Placeholder 2"/>
          <p:cNvSpPr>
            <a:spLocks noGrp="1"/>
          </p:cNvSpPr>
          <p:nvPr>
            <p:ph idx="1"/>
          </p:nvPr>
        </p:nvSpPr>
        <p:spPr>
          <a:xfrm>
            <a:off x="1341120" y="1673352"/>
            <a:ext cx="5025390" cy="4343400"/>
          </a:xfrm>
        </p:spPr>
        <p:txBody>
          <a:bodyPr/>
          <a:lstStyle/>
          <a:p>
            <a:r>
              <a:rPr lang="it-IT" dirty="0" smtClean="0"/>
              <a:t>La massiccia mole di dati che è possibile generare con un sequenziatore di nuova generazione ha reso necessario sviluppare nuovi tool di analisi, ma allo stesso tempo anche nuovi database dedicati che permettano lo storage ed una efficace ricerca dei dati</a:t>
            </a:r>
          </a:p>
          <a:p>
            <a:r>
              <a:rPr lang="it-IT" b="1" u="sng" dirty="0" smtClean="0"/>
              <a:t>NCBI SRA (Sequence Read Archive)</a:t>
            </a:r>
          </a:p>
          <a:p>
            <a:r>
              <a:rPr lang="it-IT" b="1" u="sng" dirty="0" smtClean="0"/>
              <a:t>NCBI BioProject</a:t>
            </a:r>
            <a:r>
              <a:rPr lang="it-IT" dirty="0" smtClean="0"/>
              <a:t>: contiene schede «madre» che puntano ai singoli esperimenti contenuti in SRA</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90" y="1890713"/>
            <a:ext cx="5370733" cy="3607117"/>
          </a:xfrm>
          <a:prstGeom prst="rect">
            <a:avLst/>
          </a:prstGeom>
        </p:spPr>
      </p:pic>
    </p:spTree>
    <p:extLst>
      <p:ext uri="{BB962C8B-B14F-4D97-AF65-F5344CB8AC3E}">
        <p14:creationId xmlns:p14="http://schemas.microsoft.com/office/powerpoint/2010/main" val="7709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SRA</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7923" y="1586547"/>
            <a:ext cx="5019675" cy="4219575"/>
          </a:xfrm>
        </p:spPr>
      </p:pic>
      <p:sp>
        <p:nvSpPr>
          <p:cNvPr id="5" name="TextBox 4"/>
          <p:cNvSpPr txBox="1"/>
          <p:nvPr/>
        </p:nvSpPr>
        <p:spPr>
          <a:xfrm>
            <a:off x="708660" y="1851660"/>
            <a:ext cx="4834890" cy="3139321"/>
          </a:xfrm>
          <a:prstGeom prst="rect">
            <a:avLst/>
          </a:prstGeom>
          <a:noFill/>
        </p:spPr>
        <p:txBody>
          <a:bodyPr wrap="square" rtlCol="0">
            <a:spAutoFit/>
          </a:bodyPr>
          <a:lstStyle/>
          <a:p>
            <a:pPr marL="285750" indent="-285750">
              <a:buFont typeface="Arial" panose="020B0604020202020204" pitchFamily="34" charset="0"/>
              <a:buChar char="•"/>
            </a:pPr>
            <a:r>
              <a:rPr lang="it-IT" dirty="0" smtClean="0"/>
              <a:t>Fondamentale per permettere la ricerca di dati genomici e trascrittomici generati con metodiche Illumina, IonTorrent, PacBio, 454, ecc.</a:t>
            </a:r>
          </a:p>
          <a:p>
            <a:pPr marL="285750" indent="-285750">
              <a:buFont typeface="Arial" panose="020B0604020202020204" pitchFamily="34" charset="0"/>
              <a:buChar char="•"/>
            </a:pPr>
            <a:r>
              <a:rPr lang="it-IT" dirty="0" smtClean="0"/>
              <a:t>File contenenti centinaia di milioni di sequenze</a:t>
            </a:r>
          </a:p>
          <a:p>
            <a:pPr marL="285750" indent="-285750">
              <a:buFont typeface="Arial" panose="020B0604020202020204" pitchFamily="34" charset="0"/>
              <a:buChar char="•"/>
            </a:pPr>
            <a:r>
              <a:rPr lang="it-IT" dirty="0" smtClean="0"/>
              <a:t>Campo in rapidissima evoluzione -&gt; necessità una certa flessibilità di formato</a:t>
            </a:r>
          </a:p>
          <a:p>
            <a:pPr marL="285750" indent="-285750">
              <a:buFont typeface="Arial" panose="020B0604020202020204" pitchFamily="34" charset="0"/>
              <a:buChar char="•"/>
            </a:pPr>
            <a:r>
              <a:rPr lang="it-IT" dirty="0" smtClean="0"/>
              <a:t>Collegato a Bioproject e Biosample (database di campioni biologici)</a:t>
            </a:r>
            <a:endParaRPr lang="it-IT" dirty="0"/>
          </a:p>
        </p:txBody>
      </p:sp>
    </p:spTree>
    <p:extLst>
      <p:ext uri="{BB962C8B-B14F-4D97-AF65-F5344CB8AC3E}">
        <p14:creationId xmlns:p14="http://schemas.microsoft.com/office/powerpoint/2010/main" val="26509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DATABASE TASSONOMICI</a:t>
            </a:r>
            <a:endParaRPr lang="it-IT" dirty="0"/>
          </a:p>
        </p:txBody>
      </p:sp>
      <p:sp>
        <p:nvSpPr>
          <p:cNvPr id="3" name="Content Placeholder 2"/>
          <p:cNvSpPr>
            <a:spLocks noGrp="1"/>
          </p:cNvSpPr>
          <p:nvPr>
            <p:ph idx="1"/>
          </p:nvPr>
        </p:nvSpPr>
        <p:spPr/>
        <p:txBody>
          <a:bodyPr/>
          <a:lstStyle/>
          <a:p>
            <a:r>
              <a:rPr lang="it-IT" dirty="0" smtClean="0"/>
              <a:t>Necessità di linkare dati di sequenza ad identificativi di specie</a:t>
            </a:r>
          </a:p>
          <a:p>
            <a:r>
              <a:rPr lang="it-IT" dirty="0" smtClean="0"/>
              <a:t>Utilissimi per </a:t>
            </a:r>
            <a:r>
              <a:rPr lang="it-IT" b="1" dirty="0" smtClean="0"/>
              <a:t>studi evolutivi e di genomica comparata</a:t>
            </a:r>
          </a:p>
          <a:p>
            <a:r>
              <a:rPr lang="it-IT" b="1" dirty="0" smtClean="0"/>
              <a:t>NCBI Taxonomy</a:t>
            </a:r>
          </a:p>
          <a:p>
            <a:r>
              <a:rPr lang="it-IT" dirty="0" smtClean="0"/>
              <a:t>Database dedicati (es. WoRMS, World Register of Marine Species)</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3981450"/>
            <a:ext cx="10058400" cy="2569486"/>
          </a:xfrm>
          <a:prstGeom prst="rect">
            <a:avLst/>
          </a:prstGeom>
        </p:spPr>
      </p:pic>
      <p:pic>
        <p:nvPicPr>
          <p:cNvPr id="5" name="Picture 4"/>
          <p:cNvPicPr>
            <a:picLocks noChangeAspect="1"/>
          </p:cNvPicPr>
          <p:nvPr/>
        </p:nvPicPr>
        <p:blipFill>
          <a:blip r:embed="rId3"/>
          <a:stretch>
            <a:fillRect/>
          </a:stretch>
        </p:blipFill>
        <p:spPr>
          <a:xfrm>
            <a:off x="8526779" y="590808"/>
            <a:ext cx="3179445" cy="936240"/>
          </a:xfrm>
          <a:prstGeom prst="rect">
            <a:avLst/>
          </a:prstGeom>
        </p:spPr>
      </p:pic>
    </p:spTree>
    <p:extLst>
      <p:ext uri="{BB962C8B-B14F-4D97-AF65-F5344CB8AC3E}">
        <p14:creationId xmlns:p14="http://schemas.microsoft.com/office/powerpoint/2010/main" val="32481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KNOWLEDGE DISCOVERY IN DATABASE (KDD)</a:t>
            </a:r>
            <a:endParaRPr lang="it-IT"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55" y="1673225"/>
            <a:ext cx="7638091" cy="4343400"/>
          </a:xfrm>
        </p:spPr>
      </p:pic>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260" y="701802"/>
            <a:ext cx="9509760" cy="4343400"/>
          </a:xfrm>
        </p:spPr>
        <p:txBody>
          <a:bodyPr>
            <a:normAutofit lnSpcReduction="10000"/>
          </a:bodyPr>
          <a:lstStyle/>
          <a:p>
            <a:endParaRPr lang="it-IT" dirty="0"/>
          </a:p>
          <a:p>
            <a:r>
              <a:rPr lang="it-IT" dirty="0"/>
              <a:t>Si è ben presto compreso che, nell'allestimento e riorganizzazione dei database e motori di ricerca</a:t>
            </a:r>
            <a:r>
              <a:rPr lang="it-IT" b="1" dirty="0"/>
              <a:t>, i "link" internet rappresentano il modo migliore per non appesantire i database</a:t>
            </a:r>
            <a:r>
              <a:rPr lang="it-IT" dirty="0"/>
              <a:t>, senza rinunciare a fornire un gran numero di informazioni. Infatti, anzichè riportare informazioni incomplete o ridondanti rispetto a database dedicati, si è intrapresa la strada dei link per associare alle entries informazioni specifiche</a:t>
            </a:r>
            <a:r>
              <a:rPr lang="it-IT" dirty="0" smtClean="0"/>
              <a:t>.</a:t>
            </a:r>
          </a:p>
          <a:p>
            <a:pPr marL="45720" indent="0">
              <a:buNone/>
            </a:pPr>
            <a:endParaRPr lang="it-IT" dirty="0"/>
          </a:p>
          <a:p>
            <a:r>
              <a:rPr lang="it-IT" dirty="0"/>
              <a:t>I link stanno rapidamente anche trasformando le "</a:t>
            </a:r>
            <a:r>
              <a:rPr lang="it-IT" b="1" dirty="0"/>
              <a:t>cross-references</a:t>
            </a:r>
            <a:r>
              <a:rPr lang="it-IT" dirty="0"/>
              <a:t>", ovvero le indicazioni di accession e ID della entry corrispondente di un altro database (ad es., accession Genbank in una entry EMBL o viceversa), in veri e propri sistemi per rimandare in automatico alle relative pagine internet, consentendo un rapido confronto e l'integrazione dei dati.</a:t>
            </a:r>
          </a:p>
        </p:txBody>
      </p:sp>
    </p:spTree>
    <p:extLst>
      <p:ext uri="{BB962C8B-B14F-4D97-AF65-F5344CB8AC3E}">
        <p14:creationId xmlns:p14="http://schemas.microsoft.com/office/powerpoint/2010/main" val="8999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COME EFFTTUARE UNA RICERCA IN UN DATABASE?</a:t>
            </a:r>
            <a:endParaRPr lang="it-IT" dirty="0"/>
          </a:p>
        </p:txBody>
      </p:sp>
      <p:sp>
        <p:nvSpPr>
          <p:cNvPr id="3" name="Content Placeholder 2"/>
          <p:cNvSpPr>
            <a:spLocks noGrp="1"/>
          </p:cNvSpPr>
          <p:nvPr>
            <p:ph idx="1"/>
          </p:nvPr>
        </p:nvSpPr>
        <p:spPr/>
        <p:txBody>
          <a:bodyPr/>
          <a:lstStyle/>
          <a:p>
            <a:r>
              <a:rPr lang="it-IT" dirty="0" smtClean="0"/>
              <a:t>La maggior parte dei database offrono le seguenti possibilità:</a:t>
            </a:r>
          </a:p>
          <a:p>
            <a:r>
              <a:rPr lang="it-IT" dirty="0" smtClean="0"/>
              <a:t>Utilizzare </a:t>
            </a:r>
            <a:r>
              <a:rPr lang="it-IT" b="1" dirty="0" smtClean="0"/>
              <a:t>operatori Booleani </a:t>
            </a:r>
            <a:r>
              <a:rPr lang="it-IT" dirty="0" smtClean="0"/>
              <a:t>(AND, OR, NOT)</a:t>
            </a:r>
          </a:p>
          <a:p>
            <a:r>
              <a:rPr lang="it-IT" dirty="0" smtClean="0"/>
              <a:t>Restringere la ricerca ad un </a:t>
            </a:r>
            <a:r>
              <a:rPr lang="it-IT" b="1" dirty="0" smtClean="0"/>
              <a:t>organismo di interesse</a:t>
            </a:r>
          </a:p>
          <a:p>
            <a:r>
              <a:rPr lang="it-IT" dirty="0" smtClean="0"/>
              <a:t>Restringere la ricerca ad un </a:t>
            </a:r>
            <a:r>
              <a:rPr lang="it-IT" b="1" dirty="0" smtClean="0"/>
              <a:t>intervallo temporale</a:t>
            </a:r>
          </a:p>
          <a:p>
            <a:r>
              <a:rPr lang="it-IT" dirty="0" smtClean="0"/>
              <a:t>Combinare più campi per </a:t>
            </a:r>
            <a:r>
              <a:rPr lang="it-IT" b="1" dirty="0" smtClean="0"/>
              <a:t>ricerche complesse</a:t>
            </a:r>
            <a:endParaRPr lang="it-IT"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7" y="4107180"/>
            <a:ext cx="7248525" cy="2438400"/>
          </a:xfrm>
          <a:prstGeom prst="rect">
            <a:avLst/>
          </a:prstGeom>
        </p:spPr>
      </p:pic>
    </p:spTree>
    <p:extLst>
      <p:ext uri="{BB962C8B-B14F-4D97-AF65-F5344CB8AC3E}">
        <p14:creationId xmlns:p14="http://schemas.microsoft.com/office/powerpoint/2010/main" val="35714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5612"/>
          </a:xfrm>
        </p:spPr>
        <p:txBody>
          <a:bodyPr/>
          <a:lstStyle/>
          <a:p>
            <a:r>
              <a:rPr lang="it-IT" dirty="0" smtClean="0"/>
              <a:t>IDENTIFICATORI DI DATI</a:t>
            </a:r>
            <a:endParaRPr lang="it-IT" dirty="0"/>
          </a:p>
        </p:txBody>
      </p:sp>
      <p:sp>
        <p:nvSpPr>
          <p:cNvPr id="3" name="Content Placeholder 2"/>
          <p:cNvSpPr>
            <a:spLocks noGrp="1"/>
          </p:cNvSpPr>
          <p:nvPr>
            <p:ph idx="1"/>
          </p:nvPr>
        </p:nvSpPr>
        <p:spPr/>
        <p:txBody>
          <a:bodyPr/>
          <a:lstStyle/>
          <a:p>
            <a:r>
              <a:rPr lang="it-IT" dirty="0" smtClean="0"/>
              <a:t>Alcuni tra i più comuni sono...</a:t>
            </a:r>
          </a:p>
          <a:p>
            <a:r>
              <a:rPr lang="it-IT" b="1" dirty="0" smtClean="0"/>
              <a:t>Geneinfo ID (gi): </a:t>
            </a:r>
            <a:r>
              <a:rPr lang="it-IT" dirty="0" smtClean="0"/>
              <a:t>identificicati univoco per ogni sequenza. </a:t>
            </a:r>
            <a:r>
              <a:rPr lang="it-IT" dirty="0"/>
              <a:t>Stabile del tempo, non cambia quando la sequenza viene aggiornata (ne viene generato uno nuovo (es. </a:t>
            </a:r>
            <a:r>
              <a:rPr lang="it-IT" dirty="0" smtClean="0"/>
              <a:t>GI:22477487)</a:t>
            </a:r>
          </a:p>
          <a:p>
            <a:r>
              <a:rPr lang="it-IT" b="1" dirty="0" smtClean="0"/>
              <a:t>PMID </a:t>
            </a:r>
            <a:r>
              <a:rPr lang="it-IT" dirty="0" smtClean="0"/>
              <a:t>(o Pubmed ID, per articoli)</a:t>
            </a:r>
          </a:p>
          <a:p>
            <a:r>
              <a:rPr lang="it-IT" b="1" dirty="0" smtClean="0"/>
              <a:t>Locus name </a:t>
            </a:r>
            <a:r>
              <a:rPr lang="it-IT" dirty="0" smtClean="0"/>
              <a:t>(identificatori originali di Genbank; prime 3 lettere dell’organismo, più codice per il gene. Es. HUMBB)</a:t>
            </a:r>
          </a:p>
          <a:p>
            <a:r>
              <a:rPr lang="it-IT" b="1" dirty="0" smtClean="0"/>
              <a:t>Accession number: </a:t>
            </a:r>
            <a:r>
              <a:rPr lang="it-IT" dirty="0" smtClean="0"/>
              <a:t>numeri di targa/codici a barre per sequenze nucleotidiche e proteiche. Due lettere maiuscole seguite da numeri (non legati ad alcun significato biologico. </a:t>
            </a:r>
            <a:r>
              <a:rPr lang="it-IT" dirty="0"/>
              <a:t>Prima versione indicata da «.1» (es. </a:t>
            </a:r>
            <a:r>
              <a:rPr lang="it-IT" dirty="0" smtClean="0"/>
              <a:t>BC037153.1), successive (aggiornate) da «.2», «.3», ecc.</a:t>
            </a:r>
          </a:p>
        </p:txBody>
      </p:sp>
    </p:spTree>
    <p:extLst>
      <p:ext uri="{BB962C8B-B14F-4D97-AF65-F5344CB8AC3E}">
        <p14:creationId xmlns:p14="http://schemas.microsoft.com/office/powerpoint/2010/main" val="30282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307322"/>
          </a:xfrm>
        </p:spPr>
        <p:txBody>
          <a:bodyPr>
            <a:normAutofit fontScale="90000"/>
          </a:bodyPr>
          <a:lstStyle/>
          <a:p>
            <a:r>
              <a:rPr lang="it-IT" dirty="0" smtClean="0"/>
              <a:t>DIMENSIONI DEI DATABASE</a:t>
            </a:r>
            <a:endParaRPr lang="en-US" dirty="0"/>
          </a:p>
        </p:txBody>
      </p:sp>
      <p:sp>
        <p:nvSpPr>
          <p:cNvPr id="3" name="Segnaposto contenuto 2"/>
          <p:cNvSpPr>
            <a:spLocks noGrp="1"/>
          </p:cNvSpPr>
          <p:nvPr>
            <p:ph idx="1"/>
          </p:nvPr>
        </p:nvSpPr>
        <p:spPr>
          <a:xfrm>
            <a:off x="3678620" y="1013278"/>
            <a:ext cx="8282151" cy="4343400"/>
          </a:xfrm>
        </p:spPr>
        <p:txBody>
          <a:bodyPr/>
          <a:lstStyle/>
          <a:p>
            <a:r>
              <a:rPr lang="it-IT" dirty="0" smtClean="0"/>
              <a:t>In crescente ed esponenziale aumento… facile rendersene conto dal portale EBI</a:t>
            </a:r>
          </a:p>
          <a:p>
            <a:r>
              <a:rPr lang="it-IT" dirty="0" smtClean="0"/>
              <a:t>Naturalmente i database nucleotidici e proteici (anche grazie al numero molto elevato di genomi oramai disponibili) sono quelli che comprendono il maggior numero di dati</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65" y="845113"/>
            <a:ext cx="3123510" cy="287554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11" y="3016813"/>
            <a:ext cx="7731096" cy="2919598"/>
          </a:xfrm>
          <a:prstGeom prst="rect">
            <a:avLst/>
          </a:prstGeom>
        </p:spPr>
      </p:pic>
      <p:sp>
        <p:nvSpPr>
          <p:cNvPr id="6" name="CasellaDiTesto 5"/>
          <p:cNvSpPr txBox="1"/>
          <p:nvPr/>
        </p:nvSpPr>
        <p:spPr>
          <a:xfrm>
            <a:off x="483476" y="4151586"/>
            <a:ext cx="3195144" cy="1754326"/>
          </a:xfrm>
          <a:prstGeom prst="rect">
            <a:avLst/>
          </a:prstGeom>
          <a:noFill/>
        </p:spPr>
        <p:txBody>
          <a:bodyPr wrap="square" rtlCol="0">
            <a:spAutoFit/>
          </a:bodyPr>
          <a:lstStyle/>
          <a:p>
            <a:r>
              <a:rPr lang="it-IT" dirty="0" smtClean="0"/>
              <a:t>Per esplorare le dimensioni dei vari database potete dare </a:t>
            </a:r>
            <a:r>
              <a:rPr lang="it-IT" dirty="0"/>
              <a:t>uno sguardo a </a:t>
            </a:r>
            <a:r>
              <a:rPr lang="it-IT" dirty="0">
                <a:hlinkClick r:id="rId4"/>
              </a:rPr>
              <a:t>https://</a:t>
            </a:r>
            <a:r>
              <a:rPr lang="it-IT" dirty="0" smtClean="0">
                <a:hlinkClick r:id="rId4"/>
              </a:rPr>
              <a:t>www.ebi.ac.uk/ebisearch/overview.ebi/statistics</a:t>
            </a:r>
            <a:r>
              <a:rPr lang="it-IT" dirty="0" smtClean="0"/>
              <a:t> </a:t>
            </a:r>
            <a:endParaRPr lang="en-US" dirty="0"/>
          </a:p>
        </p:txBody>
      </p:sp>
    </p:spTree>
    <p:extLst>
      <p:ext uri="{BB962C8B-B14F-4D97-AF65-F5344CB8AC3E}">
        <p14:creationId xmlns:p14="http://schemas.microsoft.com/office/powerpoint/2010/main" val="38037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EFFETTUARE UNA RICERCA COMPLESSA?</a:t>
            </a:r>
            <a:endParaRPr lang="en-US" dirty="0"/>
          </a:p>
        </p:txBody>
      </p:sp>
      <p:sp>
        <p:nvSpPr>
          <p:cNvPr id="3" name="Segnaposto contenuto 2"/>
          <p:cNvSpPr>
            <a:spLocks noGrp="1"/>
          </p:cNvSpPr>
          <p:nvPr>
            <p:ph idx="1"/>
          </p:nvPr>
        </p:nvSpPr>
        <p:spPr>
          <a:xfrm>
            <a:off x="346841" y="1673352"/>
            <a:ext cx="5580993" cy="4343400"/>
          </a:xfrm>
        </p:spPr>
        <p:txBody>
          <a:bodyPr/>
          <a:lstStyle/>
          <a:p>
            <a:r>
              <a:rPr lang="it-IT" dirty="0" smtClean="0"/>
              <a:t>Prima di tutto devo chiedermi </a:t>
            </a:r>
            <a:r>
              <a:rPr lang="it-IT" b="1" dirty="0" smtClean="0"/>
              <a:t>QUALI sono i campi che contraddistinguono una entry</a:t>
            </a:r>
            <a:r>
              <a:rPr lang="it-IT" dirty="0" smtClean="0"/>
              <a:t> di un determinato database</a:t>
            </a:r>
          </a:p>
          <a:p>
            <a:r>
              <a:rPr lang="it-IT" dirty="0" smtClean="0"/>
              <a:t>Una entri di </a:t>
            </a:r>
            <a:r>
              <a:rPr lang="it-IT" dirty="0" err="1" smtClean="0"/>
              <a:t>Pubmed</a:t>
            </a:r>
            <a:r>
              <a:rPr lang="it-IT" dirty="0" smtClean="0"/>
              <a:t> avrà «autore», «giornale», «data di pubblicazione», ma ad esempio non il campo «cromosoma», che invece troverò in un database contenente sequenze nucleotidiche (e probabilmente anche proteine</a:t>
            </a:r>
          </a:p>
          <a:p>
            <a:r>
              <a:rPr lang="it-IT" dirty="0" smtClean="0"/>
              <a:t>Devo chiedermi quali sono i campi più </a:t>
            </a:r>
            <a:r>
              <a:rPr lang="it-IT" b="1" dirty="0" smtClean="0"/>
              <a:t>informativi</a:t>
            </a:r>
            <a:r>
              <a:rPr lang="it-IT" dirty="0" smtClean="0"/>
              <a:t> e come posso combinarli con gli operatori booleani</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38" y="1345324"/>
            <a:ext cx="4802486" cy="4777889"/>
          </a:xfrm>
          <a:prstGeom prst="rect">
            <a:avLst/>
          </a:prstGeom>
        </p:spPr>
      </p:pic>
    </p:spTree>
    <p:extLst>
      <p:ext uri="{BB962C8B-B14F-4D97-AF65-F5344CB8AC3E}">
        <p14:creationId xmlns:p14="http://schemas.microsoft.com/office/powerpoint/2010/main" val="6528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dell’NCBI…</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45" y="2279904"/>
            <a:ext cx="10058400" cy="1002260"/>
          </a:xfrm>
          <a:prstGeom prst="rect">
            <a:avLst/>
          </a:prstGeom>
        </p:spPr>
      </p:pic>
      <p:sp>
        <p:nvSpPr>
          <p:cNvPr id="5" name="Ovale 4"/>
          <p:cNvSpPr/>
          <p:nvPr/>
        </p:nvSpPr>
        <p:spPr>
          <a:xfrm>
            <a:off x="4035973" y="2566620"/>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45" y="3715184"/>
            <a:ext cx="6889361" cy="2671039"/>
          </a:xfrm>
          <a:prstGeom prst="rect">
            <a:avLst/>
          </a:prstGeom>
        </p:spPr>
      </p:pic>
      <p:sp>
        <p:nvSpPr>
          <p:cNvPr id="7" name="CasellaDiTesto 6"/>
          <p:cNvSpPr txBox="1"/>
          <p:nvPr/>
        </p:nvSpPr>
        <p:spPr>
          <a:xfrm>
            <a:off x="8177050" y="4035020"/>
            <a:ext cx="3478924" cy="2031325"/>
          </a:xfrm>
          <a:prstGeom prst="rect">
            <a:avLst/>
          </a:prstGeom>
          <a:noFill/>
        </p:spPr>
        <p:txBody>
          <a:bodyPr wrap="square" rtlCol="0">
            <a:spAutoFit/>
          </a:bodyPr>
          <a:lstStyle/>
          <a:p>
            <a:r>
              <a:rPr lang="it-IT" dirty="0" smtClean="0"/>
              <a:t>Dal menu a tendina seleziono i campi e digito le parole chiave. I tasi «+» e «-» mi permettono di aggiungere o togliere campi, rendendo la ricerca più o meno complessa</a:t>
            </a:r>
            <a:endParaRPr lang="en-US" dirty="0"/>
          </a:p>
        </p:txBody>
      </p:sp>
    </p:spTree>
    <p:extLst>
      <p:ext uri="{BB962C8B-B14F-4D97-AF65-F5344CB8AC3E}">
        <p14:creationId xmlns:p14="http://schemas.microsoft.com/office/powerpoint/2010/main" val="6008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dell’EBI…</a:t>
            </a:r>
            <a:endParaRPr lang="en-US" dirty="0"/>
          </a:p>
        </p:txBody>
      </p:sp>
      <p:sp>
        <p:nvSpPr>
          <p:cNvPr id="7" name="CasellaDiTesto 6"/>
          <p:cNvSpPr txBox="1"/>
          <p:nvPr/>
        </p:nvSpPr>
        <p:spPr>
          <a:xfrm>
            <a:off x="391776" y="2279904"/>
            <a:ext cx="4855781" cy="923330"/>
          </a:xfrm>
          <a:prstGeom prst="rect">
            <a:avLst/>
          </a:prstGeom>
          <a:noFill/>
        </p:spPr>
        <p:txBody>
          <a:bodyPr wrap="square" rtlCol="0">
            <a:spAutoFit/>
          </a:bodyPr>
          <a:lstStyle/>
          <a:p>
            <a:pPr marL="342900" indent="-342900">
              <a:buAutoNum type="arabicParenR"/>
            </a:pPr>
            <a:r>
              <a:rPr lang="it-IT" dirty="0" err="1" smtClean="0"/>
              <a:t>Build</a:t>
            </a:r>
            <a:r>
              <a:rPr lang="it-IT" dirty="0" smtClean="0"/>
              <a:t> </a:t>
            </a:r>
            <a:r>
              <a:rPr lang="it-IT" dirty="0" err="1" smtClean="0"/>
              <a:t>query</a:t>
            </a:r>
            <a:endParaRPr lang="it-IT" dirty="0" smtClean="0"/>
          </a:p>
          <a:p>
            <a:pPr marL="342900" indent="-342900">
              <a:buAutoNum type="arabicParenR"/>
            </a:pPr>
            <a:r>
              <a:rPr lang="it-IT" dirty="0" smtClean="0"/>
              <a:t>Seleziono il database dal menu a  tendina</a:t>
            </a:r>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677" y="1673352"/>
            <a:ext cx="6420746" cy="1676634"/>
          </a:xfrm>
          <a:prstGeom prst="rect">
            <a:avLst/>
          </a:prstGeom>
        </p:spPr>
      </p:pic>
      <p:sp>
        <p:nvSpPr>
          <p:cNvPr id="5" name="Ovale 4"/>
          <p:cNvSpPr/>
          <p:nvPr/>
        </p:nvSpPr>
        <p:spPr>
          <a:xfrm>
            <a:off x="10189245" y="2634442"/>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76" y="3496290"/>
            <a:ext cx="4574901" cy="3074712"/>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557" y="4102842"/>
            <a:ext cx="6482389" cy="2271865"/>
          </a:xfrm>
          <a:prstGeom prst="rect">
            <a:avLst/>
          </a:prstGeom>
        </p:spPr>
      </p:pic>
      <p:sp>
        <p:nvSpPr>
          <p:cNvPr id="12" name="CasellaDiTesto 11"/>
          <p:cNvSpPr txBox="1"/>
          <p:nvPr/>
        </p:nvSpPr>
        <p:spPr>
          <a:xfrm>
            <a:off x="5118538" y="3704076"/>
            <a:ext cx="6888424" cy="369332"/>
          </a:xfrm>
          <a:prstGeom prst="rect">
            <a:avLst/>
          </a:prstGeom>
          <a:noFill/>
        </p:spPr>
        <p:txBody>
          <a:bodyPr wrap="none" rtlCol="0">
            <a:spAutoFit/>
          </a:bodyPr>
          <a:lstStyle/>
          <a:p>
            <a:r>
              <a:rPr lang="it-IT" dirty="0" smtClean="0"/>
              <a:t>3) Aggiungo campi con «</a:t>
            </a:r>
            <a:r>
              <a:rPr lang="it-IT" dirty="0" err="1" smtClean="0"/>
              <a:t>add</a:t>
            </a:r>
            <a:r>
              <a:rPr lang="it-IT" dirty="0" smtClean="0"/>
              <a:t> </a:t>
            </a:r>
            <a:r>
              <a:rPr lang="it-IT" dirty="0" err="1" smtClean="0"/>
              <a:t>rule</a:t>
            </a:r>
            <a:r>
              <a:rPr lang="it-IT" dirty="0" smtClean="0"/>
              <a:t>» e digito le parole chiave</a:t>
            </a:r>
            <a:endParaRPr lang="en-US" dirty="0"/>
          </a:p>
        </p:txBody>
      </p:sp>
    </p:spTree>
    <p:extLst>
      <p:ext uri="{BB962C8B-B14F-4D97-AF65-F5344CB8AC3E}">
        <p14:creationId xmlns:p14="http://schemas.microsoft.com/office/powerpoint/2010/main" val="36807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TIPI DI DATABASE</a:t>
            </a:r>
            <a:endParaRPr lang="it-IT" dirty="0"/>
          </a:p>
        </p:txBody>
      </p:sp>
      <p:sp>
        <p:nvSpPr>
          <p:cNvPr id="3" name="Content Placeholder 2"/>
          <p:cNvSpPr>
            <a:spLocks noGrp="1"/>
          </p:cNvSpPr>
          <p:nvPr>
            <p:ph idx="1"/>
          </p:nvPr>
        </p:nvSpPr>
        <p:spPr/>
        <p:txBody>
          <a:bodyPr>
            <a:normAutofit fontScale="92500" lnSpcReduction="20000"/>
          </a:bodyPr>
          <a:lstStyle/>
          <a:p>
            <a:pPr marL="45720" indent="0">
              <a:buNone/>
            </a:pPr>
            <a:endParaRPr lang="it-IT" dirty="0"/>
          </a:p>
          <a:p>
            <a:r>
              <a:rPr lang="en-US" dirty="0" err="1" smtClean="0"/>
              <a:t>Originariamente</a:t>
            </a:r>
            <a:r>
              <a:rPr lang="en-US" dirty="0" smtClean="0"/>
              <a:t> </a:t>
            </a:r>
            <a:r>
              <a:rPr lang="en-US" dirty="0" err="1" smtClean="0"/>
              <a:t>tutti</a:t>
            </a:r>
            <a:r>
              <a:rPr lang="en-US" dirty="0" smtClean="0"/>
              <a:t> database </a:t>
            </a:r>
            <a:r>
              <a:rPr lang="en-US" dirty="0" err="1" smtClean="0"/>
              <a:t>usavano</a:t>
            </a:r>
            <a:r>
              <a:rPr lang="en-US" dirty="0" smtClean="0"/>
              <a:t> un </a:t>
            </a:r>
            <a:r>
              <a:rPr lang="en-US" dirty="0" err="1" smtClean="0"/>
              <a:t>cosiddetto</a:t>
            </a:r>
            <a:r>
              <a:rPr lang="en-US" dirty="0" smtClean="0"/>
              <a:t> </a:t>
            </a:r>
            <a:r>
              <a:rPr lang="en-US" b="1" dirty="0"/>
              <a:t>flat file format </a:t>
            </a:r>
            <a:endParaRPr lang="en-US" dirty="0"/>
          </a:p>
          <a:p>
            <a:r>
              <a:rPr lang="it-IT" dirty="0" smtClean="0"/>
              <a:t>File di testo, caratteri speciali, ad esempio (|) per separare le entries</a:t>
            </a:r>
            <a:endParaRPr lang="it-IT" dirty="0"/>
          </a:p>
          <a:p>
            <a:r>
              <a:rPr lang="en-US" dirty="0" err="1" smtClean="0"/>
              <a:t>Ogni</a:t>
            </a:r>
            <a:r>
              <a:rPr lang="en-US" dirty="0" smtClean="0"/>
              <a:t> file è </a:t>
            </a:r>
            <a:r>
              <a:rPr lang="en-US" dirty="0" err="1" smtClean="0"/>
              <a:t>invece</a:t>
            </a:r>
            <a:r>
              <a:rPr lang="en-US" dirty="0" smtClean="0"/>
              <a:t> </a:t>
            </a:r>
            <a:r>
              <a:rPr lang="en-US" dirty="0" err="1" smtClean="0"/>
              <a:t>separato</a:t>
            </a:r>
            <a:r>
              <a:rPr lang="en-US" dirty="0" smtClean="0"/>
              <a:t> da tab o </a:t>
            </a:r>
            <a:r>
              <a:rPr lang="en-US" dirty="0" err="1" smtClean="0"/>
              <a:t>virgole</a:t>
            </a:r>
            <a:r>
              <a:rPr lang="en-US" dirty="0" smtClean="0"/>
              <a:t> </a:t>
            </a:r>
            <a:endParaRPr lang="en-US" dirty="0"/>
          </a:p>
          <a:p>
            <a:r>
              <a:rPr lang="it-IT" dirty="0" smtClean="0"/>
              <a:t>Non sono presenti istruzioni nascoste per effettuare data mining</a:t>
            </a:r>
            <a:endParaRPr lang="it-IT" dirty="0"/>
          </a:p>
          <a:p>
            <a:r>
              <a:rPr lang="en-US" dirty="0" smtClean="0"/>
              <a:t>Per </a:t>
            </a:r>
            <a:r>
              <a:rPr lang="en-US" dirty="0" err="1" smtClean="0"/>
              <a:t>effettuare</a:t>
            </a:r>
            <a:r>
              <a:rPr lang="en-US" dirty="0" smtClean="0"/>
              <a:t> </a:t>
            </a:r>
            <a:r>
              <a:rPr lang="en-US" dirty="0" err="1" smtClean="0"/>
              <a:t>una</a:t>
            </a:r>
            <a:r>
              <a:rPr lang="en-US" dirty="0" smtClean="0"/>
              <a:t> </a:t>
            </a:r>
            <a:r>
              <a:rPr lang="en-US" dirty="0" err="1" smtClean="0"/>
              <a:t>ricerca</a:t>
            </a:r>
            <a:r>
              <a:rPr lang="en-US" dirty="0" smtClean="0"/>
              <a:t> </a:t>
            </a:r>
            <a:r>
              <a:rPr lang="en-US" dirty="0" err="1" smtClean="0"/>
              <a:t>il</a:t>
            </a:r>
            <a:r>
              <a:rPr lang="en-US" dirty="0" smtClean="0"/>
              <a:t> computer </a:t>
            </a:r>
            <a:r>
              <a:rPr lang="en-US" dirty="0" err="1" smtClean="0"/>
              <a:t>deve</a:t>
            </a:r>
            <a:r>
              <a:rPr lang="en-US" dirty="0" smtClean="0"/>
              <a:t> </a:t>
            </a:r>
            <a:r>
              <a:rPr lang="en-US" dirty="0" err="1" smtClean="0"/>
              <a:t>leggere</a:t>
            </a:r>
            <a:r>
              <a:rPr lang="en-US" dirty="0" smtClean="0"/>
              <a:t> </a:t>
            </a:r>
            <a:r>
              <a:rPr lang="en-US" dirty="0" err="1" smtClean="0"/>
              <a:t>l’intero</a:t>
            </a:r>
            <a:r>
              <a:rPr lang="en-US" dirty="0" smtClean="0"/>
              <a:t> file</a:t>
            </a:r>
          </a:p>
          <a:p>
            <a:r>
              <a:rPr lang="en-US" dirty="0" smtClean="0"/>
              <a:t>Per </a:t>
            </a:r>
            <a:r>
              <a:rPr lang="en-US" dirty="0" err="1" smtClean="0"/>
              <a:t>facilitare</a:t>
            </a:r>
            <a:r>
              <a:rPr lang="en-US" dirty="0" smtClean="0"/>
              <a:t> </a:t>
            </a:r>
            <a:r>
              <a:rPr lang="en-US" dirty="0" err="1" smtClean="0"/>
              <a:t>l’accesso</a:t>
            </a:r>
            <a:r>
              <a:rPr lang="en-US" dirty="0" smtClean="0"/>
              <a:t> </a:t>
            </a:r>
            <a:r>
              <a:rPr lang="en-US" dirty="0" err="1" smtClean="0"/>
              <a:t>ed</a:t>
            </a:r>
            <a:r>
              <a:rPr lang="en-US" dirty="0" smtClean="0"/>
              <a:t> </a:t>
            </a:r>
            <a:r>
              <a:rPr lang="en-US" dirty="0" err="1" smtClean="0"/>
              <a:t>il</a:t>
            </a:r>
            <a:r>
              <a:rPr lang="en-US" dirty="0" smtClean="0"/>
              <a:t> </a:t>
            </a:r>
            <a:r>
              <a:rPr lang="en-US" dirty="0" err="1" smtClean="0"/>
              <a:t>recupero</a:t>
            </a:r>
            <a:r>
              <a:rPr lang="en-US" dirty="0" smtClean="0"/>
              <a:t> </a:t>
            </a:r>
            <a:r>
              <a:rPr lang="en-US" dirty="0" err="1" smtClean="0"/>
              <a:t>dei</a:t>
            </a:r>
            <a:r>
              <a:rPr lang="en-US" dirty="0" smtClean="0"/>
              <a:t> </a:t>
            </a:r>
            <a:r>
              <a:rPr lang="en-US" dirty="0" err="1" smtClean="0"/>
              <a:t>dati</a:t>
            </a:r>
            <a:r>
              <a:rPr lang="en-US" dirty="0" smtClean="0"/>
              <a:t> </a:t>
            </a:r>
            <a:r>
              <a:rPr lang="en-US" dirty="0" err="1" smtClean="0"/>
              <a:t>sono</a:t>
            </a:r>
            <a:r>
              <a:rPr lang="en-US" dirty="0" smtClean="0"/>
              <a:t> </a:t>
            </a:r>
            <a:r>
              <a:rPr lang="en-US" dirty="0" err="1" smtClean="0"/>
              <a:t>stati</a:t>
            </a:r>
            <a:r>
              <a:rPr lang="en-US" dirty="0" smtClean="0"/>
              <a:t> </a:t>
            </a:r>
            <a:r>
              <a:rPr lang="en-US" dirty="0" err="1" smtClean="0"/>
              <a:t>sviluppati</a:t>
            </a:r>
            <a:r>
              <a:rPr lang="en-US" dirty="0" smtClean="0"/>
              <a:t> </a:t>
            </a:r>
            <a:r>
              <a:rPr lang="en-US" dirty="0" err="1" smtClean="0"/>
              <a:t>dei</a:t>
            </a:r>
            <a:r>
              <a:rPr lang="en-US" dirty="0" smtClean="0"/>
              <a:t> </a:t>
            </a:r>
            <a:r>
              <a:rPr lang="en-US" dirty="0" err="1" smtClean="0"/>
              <a:t>nuovi</a:t>
            </a:r>
            <a:r>
              <a:rPr lang="en-US" dirty="0" smtClean="0"/>
              <a:t> </a:t>
            </a:r>
            <a:r>
              <a:rPr lang="en-US" dirty="0" err="1" smtClean="0"/>
              <a:t>programmi</a:t>
            </a:r>
            <a:endParaRPr lang="en-US" dirty="0"/>
          </a:p>
          <a:p>
            <a:r>
              <a:rPr lang="en-US" b="1" dirty="0" smtClean="0"/>
              <a:t>Database management systems</a:t>
            </a:r>
          </a:p>
          <a:p>
            <a:r>
              <a:rPr lang="en-US" dirty="0" err="1" smtClean="0"/>
              <a:t>Questi</a:t>
            </a:r>
            <a:r>
              <a:rPr lang="en-US" dirty="0" smtClean="0"/>
              <a:t> </a:t>
            </a:r>
            <a:r>
              <a:rPr lang="en-US" dirty="0" err="1" smtClean="0"/>
              <a:t>sistemi</a:t>
            </a:r>
            <a:r>
              <a:rPr lang="en-US" dirty="0" smtClean="0"/>
              <a:t> </a:t>
            </a:r>
            <a:r>
              <a:rPr lang="en-US" dirty="0" err="1" smtClean="0"/>
              <a:t>contengono</a:t>
            </a:r>
            <a:r>
              <a:rPr lang="en-US" dirty="0" smtClean="0"/>
              <a:t> </a:t>
            </a:r>
            <a:r>
              <a:rPr lang="en-US" dirty="0" err="1" smtClean="0"/>
              <a:t>istruzioni</a:t>
            </a:r>
            <a:r>
              <a:rPr lang="en-US" dirty="0"/>
              <a:t> </a:t>
            </a:r>
            <a:r>
              <a:rPr lang="en-US" dirty="0" smtClean="0"/>
              <a:t>operative per </a:t>
            </a:r>
            <a:r>
              <a:rPr lang="en-US" dirty="0" err="1" smtClean="0"/>
              <a:t>assistere</a:t>
            </a:r>
            <a:r>
              <a:rPr lang="en-US" dirty="0" smtClean="0"/>
              <a:t> </a:t>
            </a:r>
            <a:r>
              <a:rPr lang="en-US" dirty="0" err="1" smtClean="0"/>
              <a:t>l’identificazione</a:t>
            </a:r>
            <a:r>
              <a:rPr lang="en-US" dirty="0" smtClean="0"/>
              <a:t> di </a:t>
            </a:r>
            <a:r>
              <a:rPr lang="en-US" dirty="0" err="1" smtClean="0"/>
              <a:t>connessioni</a:t>
            </a:r>
            <a:r>
              <a:rPr lang="en-US" dirty="0" smtClean="0"/>
              <a:t> </a:t>
            </a:r>
            <a:r>
              <a:rPr lang="en-US" dirty="0" err="1" smtClean="0"/>
              <a:t>nascoste</a:t>
            </a:r>
            <a:endParaRPr lang="en-US" dirty="0"/>
          </a:p>
          <a:p>
            <a:endParaRPr lang="it-IT" dirty="0"/>
          </a:p>
        </p:txBody>
      </p:sp>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buNone/>
            </a:pPr>
            <a:r>
              <a:rPr lang="en-US" sz="2400" dirty="0" smtClean="0"/>
              <a:t>Sulla base del </a:t>
            </a:r>
            <a:r>
              <a:rPr lang="en-US" sz="2400" dirty="0" err="1" smtClean="0"/>
              <a:t>tipo</a:t>
            </a:r>
            <a:r>
              <a:rPr lang="en-US" sz="2400" dirty="0" smtClean="0"/>
              <a:t> di </a:t>
            </a:r>
            <a:r>
              <a:rPr lang="en-US" sz="2400" dirty="0" err="1" smtClean="0"/>
              <a:t>strutturazione</a:t>
            </a:r>
            <a:r>
              <a:rPr lang="en-US" sz="2400" dirty="0" smtClean="0"/>
              <a:t> </a:t>
            </a:r>
            <a:r>
              <a:rPr lang="en-US" sz="2400" dirty="0" err="1" smtClean="0"/>
              <a:t>dei</a:t>
            </a:r>
            <a:r>
              <a:rPr lang="en-US" sz="2400" dirty="0" smtClean="0"/>
              <a:t> </a:t>
            </a:r>
            <a:r>
              <a:rPr lang="en-US" sz="2400" dirty="0" err="1" smtClean="0"/>
              <a:t>dati</a:t>
            </a:r>
            <a:r>
              <a:rPr lang="en-US" sz="2400" dirty="0" smtClean="0"/>
              <a:t> </a:t>
            </a:r>
            <a:r>
              <a:rPr lang="en-US" sz="2400" dirty="0" err="1" smtClean="0"/>
              <a:t>possiamo</a:t>
            </a:r>
            <a:r>
              <a:rPr lang="en-US" sz="2400" dirty="0" smtClean="0"/>
              <a:t> </a:t>
            </a:r>
            <a:r>
              <a:rPr lang="en-US" sz="2400" dirty="0" err="1" smtClean="0"/>
              <a:t>classificare</a:t>
            </a:r>
            <a:r>
              <a:rPr lang="en-US" sz="2400" dirty="0" smtClean="0"/>
              <a:t> </a:t>
            </a:r>
            <a:r>
              <a:rPr lang="en-US" sz="2400" dirty="0" err="1" smtClean="0"/>
              <a:t>questi</a:t>
            </a:r>
            <a:r>
              <a:rPr lang="en-US" sz="2400" dirty="0" smtClean="0"/>
              <a:t> </a:t>
            </a:r>
            <a:r>
              <a:rPr lang="en-US" sz="2400" dirty="0" err="1" smtClean="0"/>
              <a:t>sistemi</a:t>
            </a:r>
            <a:r>
              <a:rPr lang="en-US" sz="2400" dirty="0" smtClean="0"/>
              <a:t> in due </a:t>
            </a:r>
            <a:r>
              <a:rPr lang="en-US" sz="2400" dirty="0" err="1" smtClean="0"/>
              <a:t>classi</a:t>
            </a:r>
            <a:r>
              <a:rPr lang="en-US" sz="2400" dirty="0"/>
              <a:t>:</a:t>
            </a:r>
          </a:p>
          <a:p>
            <a:endParaRPr lang="it-IT" sz="2400" dirty="0"/>
          </a:p>
          <a:p>
            <a:r>
              <a:rPr lang="it-IT" sz="2400" b="1" dirty="0" smtClean="0"/>
              <a:t>RELATIONAL </a:t>
            </a:r>
            <a:r>
              <a:rPr lang="it-IT" sz="2400" b="1" dirty="0"/>
              <a:t>DATABASE </a:t>
            </a:r>
            <a:r>
              <a:rPr lang="it-IT" sz="2400" dirty="0"/>
              <a:t>MANAGEMENT SYSTEMS </a:t>
            </a:r>
          </a:p>
          <a:p>
            <a:endParaRPr lang="it-IT" sz="2400" dirty="0"/>
          </a:p>
          <a:p>
            <a:r>
              <a:rPr lang="it-IT" sz="2400" b="1" dirty="0" smtClean="0"/>
              <a:t>OBJECTED-ORIENTED </a:t>
            </a:r>
            <a:r>
              <a:rPr lang="it-IT" sz="2400" b="1" dirty="0"/>
              <a:t>DATABASE </a:t>
            </a:r>
            <a:r>
              <a:rPr lang="it-IT" sz="2400" dirty="0"/>
              <a:t>MANAGEMENT </a:t>
            </a:r>
            <a:r>
              <a:rPr lang="it-IT" sz="2400" dirty="0" smtClean="0"/>
              <a:t>SYSTEMS </a:t>
            </a:r>
            <a:endParaRPr lang="it-IT" sz="2400"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DATABASE RELAZIONALI</a:t>
            </a:r>
            <a:endParaRPr lang="it-IT" dirty="0"/>
          </a:p>
        </p:txBody>
      </p:sp>
      <p:sp>
        <p:nvSpPr>
          <p:cNvPr id="3" name="Content Placeholder 2"/>
          <p:cNvSpPr>
            <a:spLocks noGrp="1"/>
          </p:cNvSpPr>
          <p:nvPr>
            <p:ph idx="1"/>
          </p:nvPr>
        </p:nvSpPr>
        <p:spPr>
          <a:xfrm>
            <a:off x="963930" y="1314450"/>
            <a:ext cx="7471410" cy="4572000"/>
          </a:xfrm>
        </p:spPr>
        <p:txBody>
          <a:bodyPr>
            <a:normAutofit fontScale="92500"/>
          </a:bodyPr>
          <a:lstStyle/>
          <a:p>
            <a:pPr marL="45720" indent="0">
              <a:buNone/>
            </a:pPr>
            <a:r>
              <a:rPr lang="en-US" dirty="0" err="1" smtClean="0"/>
              <a:t>Usano</a:t>
            </a:r>
            <a:r>
              <a:rPr lang="en-US" dirty="0" smtClean="0"/>
              <a:t> un set di </a:t>
            </a:r>
            <a:r>
              <a:rPr lang="en-US" dirty="0" err="1" smtClean="0"/>
              <a:t>tabelle</a:t>
            </a:r>
            <a:r>
              <a:rPr lang="en-US" dirty="0" smtClean="0"/>
              <a:t> per </a:t>
            </a:r>
            <a:r>
              <a:rPr lang="en-US" dirty="0" err="1" smtClean="0"/>
              <a:t>organizzare</a:t>
            </a:r>
            <a:r>
              <a:rPr lang="en-US" dirty="0" smtClean="0"/>
              <a:t> I </a:t>
            </a:r>
            <a:r>
              <a:rPr lang="en-US" dirty="0" err="1" smtClean="0"/>
              <a:t>dati</a:t>
            </a:r>
            <a:endParaRPr lang="en-US" dirty="0" smtClean="0"/>
          </a:p>
          <a:p>
            <a:pPr marL="45720" indent="0">
              <a:buNone/>
            </a:pPr>
            <a:r>
              <a:rPr lang="en-US" dirty="0" err="1" smtClean="0"/>
              <a:t>Ogni</a:t>
            </a:r>
            <a:r>
              <a:rPr lang="en-US" dirty="0" smtClean="0"/>
              <a:t> </a:t>
            </a:r>
            <a:r>
              <a:rPr lang="en-US" dirty="0" err="1" smtClean="0"/>
              <a:t>tabella</a:t>
            </a:r>
            <a:r>
              <a:rPr lang="en-US" dirty="0" smtClean="0"/>
              <a:t> (</a:t>
            </a:r>
            <a:r>
              <a:rPr lang="en-US" dirty="0" err="1" smtClean="0"/>
              <a:t>relazione</a:t>
            </a:r>
            <a:r>
              <a:rPr lang="en-US" dirty="0" smtClean="0"/>
              <a:t>) </a:t>
            </a:r>
            <a:r>
              <a:rPr lang="en-US" dirty="0" err="1" smtClean="0"/>
              <a:t>consiste</a:t>
            </a:r>
            <a:r>
              <a:rPr lang="en-US" dirty="0" smtClean="0"/>
              <a:t> di:</a:t>
            </a:r>
          </a:p>
          <a:p>
            <a:pPr marL="45720" indent="0">
              <a:buNone/>
            </a:pPr>
            <a:r>
              <a:rPr lang="en-US" dirty="0" smtClean="0"/>
              <a:t>-</a:t>
            </a:r>
            <a:r>
              <a:rPr lang="en-US" dirty="0" err="1" smtClean="0"/>
              <a:t>colonne</a:t>
            </a:r>
            <a:r>
              <a:rPr lang="en-US" dirty="0" smtClean="0"/>
              <a:t> (</a:t>
            </a:r>
            <a:r>
              <a:rPr lang="en-US" b="1" dirty="0" err="1" smtClean="0"/>
              <a:t>campi</a:t>
            </a:r>
            <a:r>
              <a:rPr lang="en-US" dirty="0" smtClean="0"/>
              <a:t>)</a:t>
            </a:r>
          </a:p>
          <a:p>
            <a:pPr marL="45720" indent="0">
              <a:buNone/>
            </a:pPr>
            <a:r>
              <a:rPr lang="en-US" dirty="0" smtClean="0"/>
              <a:t>-</a:t>
            </a:r>
            <a:r>
              <a:rPr lang="en-US" dirty="0" err="1" smtClean="0"/>
              <a:t>righe</a:t>
            </a:r>
            <a:r>
              <a:rPr lang="en-US" dirty="0" smtClean="0"/>
              <a:t> (</a:t>
            </a:r>
            <a:r>
              <a:rPr lang="en-US" b="1" dirty="0" err="1" smtClean="0"/>
              <a:t>valori</a:t>
            </a:r>
            <a:r>
              <a:rPr lang="en-US" dirty="0" smtClean="0"/>
              <a:t> relative </a:t>
            </a:r>
            <a:r>
              <a:rPr lang="en-US" dirty="0" err="1" smtClean="0"/>
              <a:t>ai</a:t>
            </a:r>
            <a:r>
              <a:rPr lang="en-US" dirty="0" smtClean="0"/>
              <a:t> </a:t>
            </a:r>
            <a:r>
              <a:rPr lang="en-US" dirty="0" err="1" smtClean="0"/>
              <a:t>campi</a:t>
            </a:r>
            <a:r>
              <a:rPr lang="en-US" dirty="0" smtClean="0"/>
              <a:t>)</a:t>
            </a:r>
          </a:p>
          <a:p>
            <a:pPr marL="45720" indent="0">
              <a:buNone/>
            </a:pPr>
            <a:r>
              <a:rPr lang="en-US" dirty="0" smtClean="0"/>
              <a:t>I database </a:t>
            </a:r>
            <a:r>
              <a:rPr lang="en-US" dirty="0" err="1" smtClean="0"/>
              <a:t>relazionali</a:t>
            </a:r>
            <a:r>
              <a:rPr lang="en-US" dirty="0" smtClean="0"/>
              <a:t> </a:t>
            </a:r>
            <a:r>
              <a:rPr lang="en-US" dirty="0" err="1" smtClean="0"/>
              <a:t>possono</a:t>
            </a:r>
            <a:r>
              <a:rPr lang="en-US" dirty="0" smtClean="0"/>
              <a:t> </a:t>
            </a:r>
            <a:r>
              <a:rPr lang="en-US" dirty="0" err="1" smtClean="0"/>
              <a:t>essere</a:t>
            </a:r>
            <a:r>
              <a:rPr lang="en-US" dirty="0" smtClean="0"/>
              <a:t> </a:t>
            </a:r>
            <a:r>
              <a:rPr lang="en-US" dirty="0" err="1" smtClean="0"/>
              <a:t>creati</a:t>
            </a:r>
            <a:r>
              <a:rPr lang="en-US" dirty="0" smtClean="0"/>
              <a:t> </a:t>
            </a:r>
            <a:r>
              <a:rPr lang="en-US" dirty="0" err="1" smtClean="0"/>
              <a:t>utilizzando</a:t>
            </a:r>
            <a:r>
              <a:rPr lang="en-US" dirty="0" smtClean="0"/>
              <a:t> un </a:t>
            </a:r>
            <a:r>
              <a:rPr lang="en-US" dirty="0" err="1" smtClean="0"/>
              <a:t>particolare</a:t>
            </a:r>
            <a:r>
              <a:rPr lang="en-US" dirty="0" smtClean="0"/>
              <a:t> </a:t>
            </a:r>
            <a:r>
              <a:rPr lang="en-US" dirty="0" err="1" smtClean="0"/>
              <a:t>linguaggio</a:t>
            </a:r>
            <a:r>
              <a:rPr lang="en-US" dirty="0" smtClean="0"/>
              <a:t> di </a:t>
            </a:r>
            <a:r>
              <a:rPr lang="en-US" dirty="0" err="1" smtClean="0"/>
              <a:t>programmazione</a:t>
            </a:r>
            <a:r>
              <a:rPr lang="en-US" dirty="0" smtClean="0"/>
              <a:t>, </a:t>
            </a:r>
            <a:r>
              <a:rPr lang="en-US" dirty="0" err="1" smtClean="0"/>
              <a:t>chiamato</a:t>
            </a:r>
            <a:r>
              <a:rPr lang="en-US" dirty="0"/>
              <a:t> </a:t>
            </a:r>
            <a:r>
              <a:rPr lang="it-IT" b="1" dirty="0" smtClean="0"/>
              <a:t>STRUCTURED </a:t>
            </a:r>
            <a:r>
              <a:rPr lang="it-IT" b="1" dirty="0"/>
              <a:t>QUERY LANGUAGE (SQL) </a:t>
            </a:r>
            <a:endParaRPr lang="it-IT" b="1" dirty="0" smtClean="0"/>
          </a:p>
          <a:p>
            <a:pPr marL="45720" indent="0">
              <a:buNone/>
            </a:pPr>
            <a:r>
              <a:rPr lang="it-IT" b="1" dirty="0" smtClean="0"/>
              <a:t>Richiede un’attenta pianificazione</a:t>
            </a:r>
          </a:p>
          <a:p>
            <a:pPr marL="45720" indent="0">
              <a:buNone/>
            </a:pPr>
            <a:r>
              <a:rPr lang="it-IT" b="1" dirty="0" smtClean="0"/>
              <a:t>Nuove categorie di dati possono essere aggiunte facilmente</a:t>
            </a:r>
          </a:p>
          <a:p>
            <a:pPr marL="45720" indent="0">
              <a:buNone/>
            </a:pPr>
            <a:r>
              <a:rPr lang="it-IT" b="1" dirty="0" smtClean="0"/>
              <a:t>La ricerca in database ed il reaggruppamento dei dati sono relativamente intuitivi</a:t>
            </a:r>
            <a:endParaRPr lang="it-IT" b="1" dirty="0"/>
          </a:p>
        </p:txBody>
      </p:sp>
      <p:pic>
        <p:nvPicPr>
          <p:cNvPr id="4" name="Picture 3"/>
          <p:cNvPicPr>
            <a:picLocks noChangeAspect="1"/>
          </p:cNvPicPr>
          <p:nvPr/>
        </p:nvPicPr>
        <p:blipFill>
          <a:blip r:embed="rId2"/>
          <a:stretch>
            <a:fillRect/>
          </a:stretch>
        </p:blipFill>
        <p:spPr>
          <a:xfrm>
            <a:off x="8551231" y="1878029"/>
            <a:ext cx="3265439" cy="3734101"/>
          </a:xfrm>
          <a:prstGeom prst="rect">
            <a:avLst/>
          </a:prstGeom>
        </p:spPr>
      </p:pic>
    </p:spTree>
    <p:extLst>
      <p:ext uri="{BB962C8B-B14F-4D97-AF65-F5344CB8AC3E}">
        <p14:creationId xmlns:p14="http://schemas.microsoft.com/office/powerpoint/2010/main" val="16893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semplice esempio...</a:t>
            </a:r>
            <a:endParaRPr lang="it-IT" dirty="0"/>
          </a:p>
        </p:txBody>
      </p:sp>
      <p:pic>
        <p:nvPicPr>
          <p:cNvPr id="4098" name="Picture 2" descr="http://www.brainbell.com/tutorials/XML/images/19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 y="2171700"/>
            <a:ext cx="5618788" cy="3337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1908810"/>
            <a:ext cx="5006340" cy="3785652"/>
          </a:xfrm>
          <a:prstGeom prst="rect">
            <a:avLst/>
          </a:prstGeom>
          <a:noFill/>
        </p:spPr>
        <p:txBody>
          <a:bodyPr wrap="square" rtlCol="0">
            <a:spAutoFit/>
          </a:bodyPr>
          <a:lstStyle/>
          <a:p>
            <a:r>
              <a:rPr lang="it-IT" sz="2400" dirty="0" smtClean="0"/>
              <a:t>Che </a:t>
            </a:r>
            <a:r>
              <a:rPr lang="it-IT" sz="2400" dirty="0"/>
              <a:t>i dati siano biosequenze, dati personali, articoli in vendita, certificazioni fiscali ecc., la logica è sostanzialmente quella di </a:t>
            </a:r>
            <a:r>
              <a:rPr lang="it-IT" sz="2400" u="sng" dirty="0"/>
              <a:t>compilare in modo corretto e completo le schede, in modo che siano ricavabili, tramite interrogazioni specifiche, le informazioni più appropriate e nel modo più efficace possibile</a:t>
            </a:r>
            <a:r>
              <a:rPr lang="it-IT" sz="2400" dirty="0"/>
              <a:t>. </a:t>
            </a:r>
          </a:p>
        </p:txBody>
      </p:sp>
    </p:spTree>
    <p:extLst>
      <p:ext uri="{BB962C8B-B14F-4D97-AF65-F5344CB8AC3E}">
        <p14:creationId xmlns:p14="http://schemas.microsoft.com/office/powerpoint/2010/main" val="14591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3166</Words>
  <Application>Microsoft Office PowerPoint</Application>
  <PresentationFormat>Widescreen</PresentationFormat>
  <Paragraphs>251</Paragraphs>
  <Slides>56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56</vt:i4>
      </vt:variant>
    </vt:vector>
  </HeadingPairs>
  <TitlesOfParts>
    <vt:vector size="60" baseType="lpstr">
      <vt:lpstr>Arial</vt:lpstr>
      <vt:lpstr>Century Gothic</vt:lpstr>
      <vt:lpstr>Courier New</vt:lpstr>
      <vt:lpstr>Sheer Green 16x9</vt:lpstr>
      <vt:lpstr>LEZIONE 2 Database e archivi di dati biologici – struttura e consultazione</vt:lpstr>
      <vt:lpstr>Presentazione standard di PowerPoint</vt:lpstr>
      <vt:lpstr>Presentazione standard di PowerPoint</vt:lpstr>
      <vt:lpstr>MODELLI DI DATABASE</vt:lpstr>
      <vt:lpstr>KNOWLEDGE DISCOVERY IN DATABASE (KDD)</vt:lpstr>
      <vt:lpstr>TIPI DI DATABASE</vt:lpstr>
      <vt:lpstr>Presentazione standard di PowerPoint</vt:lpstr>
      <vt:lpstr>DATABASE RELAZIONALI</vt:lpstr>
      <vt:lpstr>Un semplice esempio...</vt:lpstr>
      <vt:lpstr>I PRIMI PASSI VERSO I DATABASE DI SEQUENZA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DATABASE BIOINFORMATICI</vt:lpstr>
      <vt:lpstr>DATABASE BIOINFORMATICI</vt:lpstr>
      <vt:lpstr>DATABASE BIOINFORMATICI</vt:lpstr>
      <vt:lpstr>DATABASE BIOINFORMATICI</vt:lpstr>
      <vt:lpstr>DATABASE BIOINFORMATICI</vt:lpstr>
      <vt:lpstr>KEGG PATHWAY – UN ESEMPIO</vt:lpstr>
      <vt:lpstr>DATABASE BIOINFORMATICI</vt:lpstr>
      <vt:lpstr>DATABASE BIBLIOGRAFICI</vt:lpstr>
      <vt:lpstr>Issues -&gt; menù a tendina possibilità di selezionare anno di pubblicazione e volume/issue</vt:lpstr>
      <vt:lpstr>Presentazione standard di PowerPoint</vt:lpstr>
      <vt:lpstr>FORMATI DI FILE – FASTA (Paerson)</vt:lpstr>
      <vt:lpstr>FORMATI DI FILE – GenBank</vt:lpstr>
      <vt:lpstr>FORMATI DI FILE – Swiss-Prot</vt:lpstr>
      <vt:lpstr>FORMATI DI FILE – ASN.1</vt:lpstr>
      <vt:lpstr>FORMATI DI FILE – XML</vt:lpstr>
      <vt:lpstr>CONVERSIONE TRA FORMATI</vt:lpstr>
      <vt:lpstr>ACQUISIRE I DATI BIOINFORMATICI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PUBMED</vt:lpstr>
      <vt:lpstr>SCOPUS</vt:lpstr>
      <vt:lpstr>SCOPUS</vt:lpstr>
      <vt:lpstr>NEXT-GENERATION SEQUENCING – I NUOVI DATABASE</vt:lpstr>
      <vt:lpstr>SRA</vt:lpstr>
      <vt:lpstr>DATABASE TASSONOMICI</vt:lpstr>
      <vt:lpstr>Presentazione standard di PowerPoint</vt:lpstr>
      <vt:lpstr>COME EFFTTUARE UNA RICERCA IN UN DATABASE?</vt:lpstr>
      <vt:lpstr>IDENTIFICATORI DI DATI</vt:lpstr>
      <vt:lpstr>DIMENSIONI DEI DATABASE</vt:lpstr>
      <vt:lpstr>COME EFFETTUARE UNA RICERCA COMPLESSA?</vt:lpstr>
      <vt:lpstr>COME POSSO ACCEDERE AD UNA RICERCA AVANZATA?</vt:lpstr>
      <vt:lpstr>COME POSSO ACCEDERE AD UNA RICERCA AVANZATA?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2018-03-20T17:41:54Z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