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ED3"/>
    <a:srgbClr val="B2D100"/>
    <a:srgbClr val="00D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5"/>
  </p:normalViewPr>
  <p:slideViewPr>
    <p:cSldViewPr snapToGrid="0" snapToObjects="1">
      <p:cViewPr varScale="1">
        <p:scale>
          <a:sx n="106" d="100"/>
          <a:sy n="106" d="100"/>
        </p:scale>
        <p:origin x="6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3/20/18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3/20/18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3/20/18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3/20/18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3/20/18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3/20/18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3/20/18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3/20/18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3/20/18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Corpora</a:t>
            </a:r>
            <a:br>
              <a:rPr lang="it-IT" dirty="0"/>
            </a:br>
            <a:r>
              <a:rPr lang="it-IT" sz="2800" dirty="0"/>
              <a:t>&amp; co.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719136" y="4352543"/>
            <a:ext cx="6777669" cy="1976067"/>
          </a:xfrm>
        </p:spPr>
        <p:txBody>
          <a:bodyPr>
            <a:noAutofit/>
          </a:bodyPr>
          <a:lstStyle/>
          <a:p>
            <a:r>
              <a:rPr lang="it-IT" sz="2400" dirty="0"/>
              <a:t>Giuseppe Palumbo</a:t>
            </a:r>
          </a:p>
          <a:p>
            <a:endParaRPr lang="it-IT" sz="700" dirty="0"/>
          </a:p>
          <a:p>
            <a:r>
              <a:rPr lang="it-IT" dirty="0">
                <a:solidFill>
                  <a:srgbClr val="C00000"/>
                </a:solidFill>
              </a:rPr>
              <a:t>Comunicazione Interlinguistica applicata</a:t>
            </a:r>
            <a:br>
              <a:rPr lang="it-IT" dirty="0">
                <a:solidFill>
                  <a:srgbClr val="C00000"/>
                </a:solidFill>
              </a:rPr>
            </a:br>
            <a:r>
              <a:rPr lang="it-IT" dirty="0">
                <a:solidFill>
                  <a:srgbClr val="C00000"/>
                </a:solidFill>
              </a:rPr>
              <a:t>Orientamento alla tesi triennale</a:t>
            </a:r>
          </a:p>
          <a:p>
            <a:r>
              <a:rPr lang="it-IT">
                <a:solidFill>
                  <a:srgbClr val="C00000"/>
                </a:solidFill>
              </a:rPr>
              <a:t>20.03.2018 </a:t>
            </a:r>
            <a:endParaRPr lang="it-IT" dirty="0">
              <a:solidFill>
                <a:srgbClr val="C00000"/>
              </a:solidFill>
            </a:endParaRPr>
          </a:p>
          <a:p>
            <a:endParaRPr lang="it-IT" sz="700" dirty="0"/>
          </a:p>
        </p:txBody>
      </p:sp>
    </p:spTree>
    <p:extLst>
      <p:ext uri="{BB962C8B-B14F-4D97-AF65-F5344CB8AC3E}">
        <p14:creationId xmlns:p14="http://schemas.microsoft.com/office/powerpoint/2010/main" val="1789793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 studiare cosa?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094874" y="2552415"/>
            <a:ext cx="94808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Come sono fatti i testi tradotti/interpretati, che </a:t>
            </a:r>
            <a:r>
              <a:rPr lang="it-IT" sz="3200" dirty="0">
                <a:solidFill>
                  <a:srgbClr val="C00000"/>
                </a:solidFill>
              </a:rPr>
              <a:t>tendenze regolari</a:t>
            </a:r>
            <a:r>
              <a:rPr lang="it-IT" sz="3200" dirty="0"/>
              <a:t> esibiscono, in rapporto a qualcos’altro:</a:t>
            </a:r>
          </a:p>
          <a:p>
            <a:br>
              <a:rPr lang="it-IT" sz="3200" dirty="0"/>
            </a:br>
            <a:r>
              <a:rPr lang="it-IT" sz="3200" dirty="0"/>
              <a:t>- ai testi di partenza</a:t>
            </a:r>
            <a:br>
              <a:rPr lang="it-IT" sz="3200" dirty="0"/>
            </a:br>
            <a:r>
              <a:rPr lang="it-IT" sz="3200" dirty="0"/>
              <a:t>- a testi comparabili (non tradotti) nella lingua d’arrivo</a:t>
            </a:r>
            <a:br>
              <a:rPr lang="it-IT" sz="3200" dirty="0"/>
            </a:br>
            <a:r>
              <a:rPr lang="it-IT" sz="3200" dirty="0"/>
              <a:t>- alla situazione comunicativa</a:t>
            </a:r>
          </a:p>
          <a:p>
            <a:r>
              <a:rPr lang="it-IT" sz="3200" dirty="0"/>
              <a:t>- ai modi di produzione</a:t>
            </a:r>
          </a:p>
        </p:txBody>
      </p:sp>
    </p:spTree>
    <p:extLst>
      <p:ext uri="{BB962C8B-B14F-4D97-AF65-F5344CB8AC3E}">
        <p14:creationId xmlns:p14="http://schemas.microsoft.com/office/powerpoint/2010/main" val="66800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cos’è un corpus?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447705" y="2442410"/>
            <a:ext cx="791148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Una insieme di testi in formato elettronico raccolti secondo determinati principi</a:t>
            </a:r>
          </a:p>
          <a:p>
            <a:endParaRPr lang="it-IT" sz="3200" dirty="0"/>
          </a:p>
          <a:p>
            <a:r>
              <a:rPr lang="it-IT" sz="2800" dirty="0"/>
              <a:t>&gt; di dimensioni tali da far preferire l’analisi automatica </a:t>
            </a:r>
            <a:br>
              <a:rPr lang="it-IT" sz="2800" dirty="0"/>
            </a:br>
            <a:r>
              <a:rPr lang="it-IT" sz="2800" dirty="0"/>
              <a:t>&gt; capace di restituire dati quantitativi e qualitativi</a:t>
            </a:r>
          </a:p>
          <a:p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92725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31136" y="384119"/>
            <a:ext cx="7729728" cy="1188720"/>
          </a:xfrm>
        </p:spPr>
        <p:txBody>
          <a:bodyPr/>
          <a:lstStyle/>
          <a:p>
            <a:r>
              <a:rPr lang="it-IT" dirty="0"/>
              <a:t>TIPI di CORPORA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19526" y="2057782"/>
            <a:ext cx="4108932" cy="598333"/>
          </a:xfrm>
          <a:prstGeom prst="rect">
            <a:avLst/>
          </a:prstGeom>
          <a:solidFill>
            <a:srgbClr val="00D1DD"/>
          </a:solidFill>
        </p:spPr>
        <p:txBody>
          <a:bodyPr wrap="square" rtlCol="0">
            <a:spAutoFit/>
          </a:bodyPr>
          <a:lstStyle/>
          <a:p>
            <a:r>
              <a:rPr lang="it-IT" sz="3200" dirty="0"/>
              <a:t>monolingui / multilingui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59167" y="2809232"/>
            <a:ext cx="3825903" cy="605589"/>
          </a:xfrm>
          <a:prstGeom prst="rect">
            <a:avLst/>
          </a:prstGeom>
          <a:solidFill>
            <a:srgbClr val="FF9ED3"/>
          </a:solidFill>
        </p:spPr>
        <p:txBody>
          <a:bodyPr wrap="square" rtlCol="0">
            <a:spAutoFit/>
          </a:bodyPr>
          <a:lstStyle/>
          <a:p>
            <a:r>
              <a:rPr lang="it-IT" sz="3200" dirty="0"/>
              <a:t>comparabili / paralleli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321608" y="3600120"/>
            <a:ext cx="4039296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200" dirty="0"/>
              <a:t>annotati / non annotati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925438" y="4362124"/>
            <a:ext cx="3928276" cy="584775"/>
          </a:xfrm>
          <a:prstGeom prst="rect">
            <a:avLst/>
          </a:prstGeom>
          <a:solidFill>
            <a:srgbClr val="B2D100"/>
          </a:solidFill>
        </p:spPr>
        <p:txBody>
          <a:bodyPr wrap="square" rtlCol="0">
            <a:spAutoFit/>
          </a:bodyPr>
          <a:lstStyle/>
          <a:p>
            <a:r>
              <a:rPr lang="it-IT" sz="3200"/>
              <a:t>già disponibili </a:t>
            </a:r>
            <a:r>
              <a:rPr lang="it-IT" sz="3200" dirty="0"/>
              <a:t>/ </a:t>
            </a:r>
            <a:r>
              <a:rPr lang="it-IT" sz="3200"/>
              <a:t>ad hoc</a:t>
            </a:r>
            <a:endParaRPr lang="it-IT" sz="3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41829" y="5965369"/>
            <a:ext cx="9463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E in più: “</a:t>
            </a:r>
            <a:r>
              <a:rPr lang="it-IT" sz="2800" dirty="0" err="1"/>
              <a:t>learner</a:t>
            </a:r>
            <a:r>
              <a:rPr lang="it-IT" sz="2800" dirty="0"/>
              <a:t> corpora”, corpora multimediali, </a:t>
            </a:r>
            <a:r>
              <a:rPr lang="mr-IN" sz="2800" dirty="0"/>
              <a:t>…</a:t>
            </a:r>
            <a:endParaRPr lang="it-IT" sz="28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674404" y="5138638"/>
            <a:ext cx="457417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200" dirty="0"/>
              <a:t>lingua scritta / </a:t>
            </a:r>
            <a:r>
              <a:rPr lang="it-IT" sz="3200"/>
              <a:t>lingua orale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050350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31136" y="369603"/>
            <a:ext cx="7729728" cy="1188720"/>
          </a:xfrm>
        </p:spPr>
        <p:txBody>
          <a:bodyPr/>
          <a:lstStyle/>
          <a:p>
            <a:r>
              <a:rPr lang="it-IT" dirty="0"/>
              <a:t>DATI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98286" y="2061029"/>
            <a:ext cx="2380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/>
              <a:t>Qualitativi</a:t>
            </a:r>
          </a:p>
        </p:txBody>
      </p:sp>
      <p:pic>
        <p:nvPicPr>
          <p:cNvPr id="4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59" y="3571192"/>
            <a:ext cx="50546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9107723" y="2053775"/>
            <a:ext cx="2380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Quantitativi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445829" y="2976109"/>
            <a:ext cx="42817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dirty="0"/>
              <a:t>Frequenze</a:t>
            </a:r>
          </a:p>
          <a:p>
            <a:pPr algn="r"/>
            <a:r>
              <a:rPr lang="it-IT" sz="2800" dirty="0"/>
              <a:t>Indici di parole</a:t>
            </a:r>
          </a:p>
          <a:p>
            <a:pPr algn="r"/>
            <a:r>
              <a:rPr lang="it-IT" sz="2800" i="1" dirty="0" err="1"/>
              <a:t>Type</a:t>
            </a:r>
            <a:r>
              <a:rPr lang="it-IT" sz="2800" i="1" dirty="0"/>
              <a:t>/</a:t>
            </a:r>
            <a:r>
              <a:rPr lang="it-IT" sz="2800" i="1" dirty="0" err="1"/>
              <a:t>token</a:t>
            </a:r>
            <a:r>
              <a:rPr lang="it-IT" sz="2800" i="1" dirty="0"/>
              <a:t> ratio</a:t>
            </a:r>
          </a:p>
          <a:p>
            <a:pPr algn="r"/>
            <a:r>
              <a:rPr lang="it-IT" sz="2800" dirty="0"/>
              <a:t>Lunghezza media delle frasi</a:t>
            </a:r>
            <a:br>
              <a:rPr lang="it-IT" sz="2800" dirty="0"/>
            </a:br>
            <a:r>
              <a:rPr lang="it-IT" sz="2800" dirty="0"/>
              <a:t>Parole chiave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28163" y="2968853"/>
            <a:ext cx="4281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Concordanze</a:t>
            </a:r>
          </a:p>
        </p:txBody>
      </p:sp>
    </p:spTree>
    <p:extLst>
      <p:ext uri="{BB962C8B-B14F-4D97-AF65-F5344CB8AC3E}">
        <p14:creationId xmlns:p14="http://schemas.microsoft.com/office/powerpoint/2010/main" val="1255255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14" y="653143"/>
            <a:ext cx="10058400" cy="607677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74171" y="174169"/>
            <a:ext cx="317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Un esempio </a:t>
            </a:r>
            <a:r>
              <a:rPr lang="it-IT" sz="2000"/>
              <a:t>di concordanza</a:t>
            </a:r>
          </a:p>
        </p:txBody>
      </p:sp>
    </p:spTree>
    <p:extLst>
      <p:ext uri="{BB962C8B-B14F-4D97-AF65-F5344CB8AC3E}">
        <p14:creationId xmlns:p14="http://schemas.microsoft.com/office/powerpoint/2010/main" val="801990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31136" y="224462"/>
            <a:ext cx="7729728" cy="1188720"/>
          </a:xfrm>
        </p:spPr>
        <p:txBody>
          <a:bodyPr/>
          <a:lstStyle/>
          <a:p>
            <a:r>
              <a:rPr lang="it-IT" dirty="0"/>
              <a:t>domande e studi specifici:</a:t>
            </a:r>
            <a:br>
              <a:rPr lang="it-IT" dirty="0"/>
            </a:br>
            <a:r>
              <a:rPr lang="it-IT" dirty="0"/>
              <a:t>qualche esempio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146629" y="1846935"/>
            <a:ext cx="9753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Individuazione di termini ed espressioni chiave in </a:t>
            </a:r>
            <a:r>
              <a:rPr lang="it-IT" sz="2800"/>
              <a:t>corpora specialistici </a:t>
            </a:r>
            <a:r>
              <a:rPr lang="it-IT" sz="2800" dirty="0"/>
              <a:t>o registri.</a:t>
            </a:r>
          </a:p>
          <a:p>
            <a:endParaRPr lang="it-IT" sz="2800" dirty="0"/>
          </a:p>
          <a:p>
            <a:r>
              <a:rPr lang="it-IT" sz="2800" dirty="0"/>
              <a:t>Distribuzione di frequenza di determinate strutture o parole in testi tradotti e non tradotti; ad es. </a:t>
            </a:r>
            <a:r>
              <a:rPr lang="it-IT" sz="2800" i="1" dirty="0"/>
              <a:t>al limite,</a:t>
            </a:r>
            <a:r>
              <a:rPr lang="it-IT" sz="2800" dirty="0"/>
              <a:t> </a:t>
            </a:r>
            <a:r>
              <a:rPr lang="it-IT" sz="2800" i="1" dirty="0"/>
              <a:t>magari.</a:t>
            </a:r>
          </a:p>
          <a:p>
            <a:endParaRPr lang="it-IT" sz="2800" i="1" dirty="0"/>
          </a:p>
          <a:p>
            <a:r>
              <a:rPr lang="it-IT" sz="2800" dirty="0"/>
              <a:t>Strategie traduttive a seconda dei pubblici di riferimento; ad es. verso l’inglese: rese letterali vs adattamenti.</a:t>
            </a:r>
          </a:p>
          <a:p>
            <a:endParaRPr lang="it-IT" sz="2800" dirty="0"/>
          </a:p>
          <a:p>
            <a:r>
              <a:rPr lang="it-IT" sz="2800" dirty="0"/>
              <a:t>Uso dei connettivi interfrasali nei testi tradotti in rapporto agli originali e a testi comparabili (</a:t>
            </a:r>
            <a:r>
              <a:rPr lang="it-IT" sz="2800" dirty="0" err="1"/>
              <a:t>Musacchio</a:t>
            </a:r>
            <a:r>
              <a:rPr lang="it-IT" sz="2800" dirty="0"/>
              <a:t> &amp; Palumbo 2015).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706578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81439" y="175458"/>
            <a:ext cx="1105309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Bibliografia essenziale e riferimenti</a:t>
            </a:r>
            <a:endParaRPr lang="it-IT" sz="2000" dirty="0"/>
          </a:p>
          <a:p>
            <a:endParaRPr lang="it-IT" sz="2000" dirty="0"/>
          </a:p>
          <a:p>
            <a:r>
              <a:rPr lang="it-IT" dirty="0" err="1"/>
              <a:t>Mikhailov</a:t>
            </a:r>
            <a:r>
              <a:rPr lang="it-IT" dirty="0"/>
              <a:t> M. &amp; Cooper </a:t>
            </a:r>
            <a:r>
              <a:rPr lang="it-IT" dirty="0" err="1"/>
              <a:t>R</a:t>
            </a:r>
            <a:r>
              <a:rPr lang="it-IT" dirty="0"/>
              <a:t>. (2016) </a:t>
            </a:r>
            <a:r>
              <a:rPr lang="it-IT" i="1" dirty="0"/>
              <a:t>Corpus </a:t>
            </a:r>
            <a:r>
              <a:rPr lang="it-IT" i="1" dirty="0" err="1"/>
              <a:t>Linguistics</a:t>
            </a:r>
            <a:r>
              <a:rPr lang="it-IT" i="1" dirty="0"/>
              <a:t> for </a:t>
            </a:r>
            <a:r>
              <a:rPr lang="it-IT" i="1" dirty="0" err="1"/>
              <a:t>Translation</a:t>
            </a:r>
            <a:r>
              <a:rPr lang="it-IT" i="1" dirty="0"/>
              <a:t> and Contrastive </a:t>
            </a:r>
            <a:r>
              <a:rPr lang="it-IT" i="1" dirty="0" err="1"/>
              <a:t>Studies</a:t>
            </a:r>
            <a:r>
              <a:rPr lang="it-IT" i="1" dirty="0"/>
              <a:t>.  A guide for </a:t>
            </a:r>
            <a:r>
              <a:rPr lang="it-IT" i="1" dirty="0" err="1"/>
              <a:t>research</a:t>
            </a:r>
            <a:r>
              <a:rPr lang="it-IT" i="1" dirty="0"/>
              <a:t>. </a:t>
            </a:r>
            <a:r>
              <a:rPr lang="it-IT" dirty="0" err="1"/>
              <a:t>Abingdon</a:t>
            </a:r>
            <a:r>
              <a:rPr lang="it-IT" dirty="0"/>
              <a:t>/ New York: </a:t>
            </a:r>
            <a:r>
              <a:rPr lang="it-IT" dirty="0" err="1"/>
              <a:t>Routledge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 err="1"/>
              <a:t>Munday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., </a:t>
            </a:r>
            <a:r>
              <a:rPr lang="it-IT" dirty="0" err="1"/>
              <a:t>Wallmach</a:t>
            </a:r>
            <a:r>
              <a:rPr lang="it-IT" dirty="0"/>
              <a:t> K. &amp; Kruger A. (2011) </a:t>
            </a:r>
            <a:r>
              <a:rPr lang="it-IT" i="1" dirty="0"/>
              <a:t>Corpus-</a:t>
            </a:r>
            <a:r>
              <a:rPr lang="it-IT" i="1" dirty="0" err="1"/>
              <a:t>Based</a:t>
            </a:r>
            <a:r>
              <a:rPr lang="it-IT" i="1" dirty="0"/>
              <a:t> </a:t>
            </a:r>
            <a:r>
              <a:rPr lang="it-IT" i="1" dirty="0" err="1"/>
              <a:t>Translation</a:t>
            </a:r>
            <a:r>
              <a:rPr lang="it-IT" i="1" dirty="0"/>
              <a:t> </a:t>
            </a:r>
            <a:r>
              <a:rPr lang="it-IT" i="1" dirty="0" err="1"/>
              <a:t>Studies</a:t>
            </a:r>
            <a:r>
              <a:rPr lang="it-IT" i="1" dirty="0"/>
              <a:t>: </a:t>
            </a:r>
            <a:r>
              <a:rPr lang="it-IT" i="1" dirty="0" err="1"/>
              <a:t>Research</a:t>
            </a:r>
            <a:r>
              <a:rPr lang="it-IT" i="1" dirty="0"/>
              <a:t> and Applications</a:t>
            </a:r>
            <a:r>
              <a:rPr lang="it-IT" dirty="0"/>
              <a:t>. </a:t>
            </a:r>
            <a:r>
              <a:rPr lang="it-IT" dirty="0" err="1"/>
              <a:t>London</a:t>
            </a:r>
            <a:r>
              <a:rPr lang="it-IT" dirty="0"/>
              <a:t>: Continuum.</a:t>
            </a:r>
          </a:p>
          <a:p>
            <a:endParaRPr lang="it-IT" dirty="0"/>
          </a:p>
          <a:p>
            <a:r>
              <a:rPr lang="it-IT" dirty="0"/>
              <a:t>Palumbo G. &amp; </a:t>
            </a:r>
            <a:r>
              <a:rPr lang="it-IT" dirty="0" err="1"/>
              <a:t>Musacchio</a:t>
            </a:r>
            <a:r>
              <a:rPr lang="it-IT" dirty="0"/>
              <a:t> M. T. (2010) “</a:t>
            </a:r>
            <a:r>
              <a:rPr lang="it-IT" dirty="0" err="1"/>
              <a:t>When</a:t>
            </a:r>
            <a:r>
              <a:rPr lang="it-IT" dirty="0"/>
              <a:t> a </a:t>
            </a:r>
            <a:r>
              <a:rPr lang="it-IT" dirty="0" err="1"/>
              <a:t>Clue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a </a:t>
            </a:r>
            <a:r>
              <a:rPr lang="it-IT" dirty="0" err="1"/>
              <a:t>Clue</a:t>
            </a:r>
            <a:r>
              <a:rPr lang="it-IT" dirty="0"/>
              <a:t>. A corpus-</a:t>
            </a:r>
            <a:r>
              <a:rPr lang="it-IT" dirty="0" err="1"/>
              <a:t>driven</a:t>
            </a:r>
            <a:r>
              <a:rPr lang="it-IT" dirty="0"/>
              <a:t> </a:t>
            </a:r>
            <a:r>
              <a:rPr lang="it-IT" dirty="0" err="1"/>
              <a:t>study</a:t>
            </a:r>
            <a:r>
              <a:rPr lang="it-IT" dirty="0"/>
              <a:t> of </a:t>
            </a:r>
            <a:r>
              <a:rPr lang="it-IT" dirty="0" err="1"/>
              <a:t>explicit</a:t>
            </a:r>
            <a:r>
              <a:rPr lang="it-IT" dirty="0"/>
              <a:t> vs. </a:t>
            </a:r>
            <a:r>
              <a:rPr lang="it-IT" dirty="0" err="1"/>
              <a:t>implicit</a:t>
            </a:r>
            <a:r>
              <a:rPr lang="it-IT" dirty="0"/>
              <a:t> </a:t>
            </a:r>
            <a:r>
              <a:rPr lang="it-IT" dirty="0" err="1"/>
              <a:t>signalling</a:t>
            </a:r>
            <a:r>
              <a:rPr lang="it-IT" dirty="0"/>
              <a:t> of </a:t>
            </a:r>
            <a:r>
              <a:rPr lang="it-IT" dirty="0" err="1"/>
              <a:t>sentence</a:t>
            </a:r>
            <a:r>
              <a:rPr lang="it-IT" dirty="0"/>
              <a:t> </a:t>
            </a:r>
            <a:r>
              <a:rPr lang="it-IT" dirty="0" err="1"/>
              <a:t>links</a:t>
            </a:r>
            <a:r>
              <a:rPr lang="it-IT" dirty="0"/>
              <a:t> in </a:t>
            </a:r>
            <a:r>
              <a:rPr lang="it-IT" dirty="0" err="1"/>
              <a:t>popular</a:t>
            </a:r>
            <a:r>
              <a:rPr lang="it-IT" dirty="0"/>
              <a:t> </a:t>
            </a:r>
            <a:r>
              <a:rPr lang="it-IT" dirty="0" err="1"/>
              <a:t>economics</a:t>
            </a:r>
            <a:r>
              <a:rPr lang="it-IT" dirty="0"/>
              <a:t> </a:t>
            </a:r>
            <a:r>
              <a:rPr lang="it-IT" dirty="0" err="1"/>
              <a:t>translation</a:t>
            </a:r>
            <a:r>
              <a:rPr lang="it-IT" dirty="0"/>
              <a:t>”. </a:t>
            </a:r>
            <a:r>
              <a:rPr lang="it-IT" i="1" dirty="0"/>
              <a:t>Rivista Internazionale di Tecnica della Traduzione</a:t>
            </a:r>
            <a:r>
              <a:rPr lang="it-IT" dirty="0"/>
              <a:t>, 12, 63-76.</a:t>
            </a:r>
          </a:p>
          <a:p>
            <a:endParaRPr lang="it-IT" dirty="0"/>
          </a:p>
          <a:p>
            <a:r>
              <a:rPr lang="it-IT" dirty="0"/>
              <a:t>Saldanha G. &amp; </a:t>
            </a:r>
            <a:r>
              <a:rPr lang="it-IT" dirty="0" err="1"/>
              <a:t>O'Brien</a:t>
            </a:r>
            <a:r>
              <a:rPr lang="it-IT" dirty="0"/>
              <a:t> S. (2014) </a:t>
            </a:r>
            <a:r>
              <a:rPr lang="it-IT" i="1" dirty="0" err="1"/>
              <a:t>Research</a:t>
            </a:r>
            <a:r>
              <a:rPr lang="it-IT" i="1" dirty="0"/>
              <a:t> </a:t>
            </a:r>
            <a:r>
              <a:rPr lang="it-IT" i="1" dirty="0" err="1"/>
              <a:t>Methodologies</a:t>
            </a:r>
            <a:r>
              <a:rPr lang="it-IT" i="1" dirty="0"/>
              <a:t> in </a:t>
            </a:r>
            <a:r>
              <a:rPr lang="it-IT" i="1" dirty="0" err="1"/>
              <a:t>Translation</a:t>
            </a:r>
            <a:r>
              <a:rPr lang="it-IT" i="1" dirty="0"/>
              <a:t> </a:t>
            </a:r>
            <a:r>
              <a:rPr lang="it-IT" i="1" dirty="0" err="1"/>
              <a:t>Studies</a:t>
            </a:r>
            <a:r>
              <a:rPr lang="it-IT" dirty="0"/>
              <a:t>.  </a:t>
            </a:r>
            <a:r>
              <a:rPr lang="it-IT" dirty="0" err="1"/>
              <a:t>Abingdon</a:t>
            </a:r>
            <a:r>
              <a:rPr lang="it-IT" dirty="0"/>
              <a:t>/ New York:  </a:t>
            </a:r>
            <a:r>
              <a:rPr lang="it-IT" dirty="0" err="1"/>
              <a:t>Routledge</a:t>
            </a:r>
            <a:r>
              <a:rPr lang="it-IT" dirty="0"/>
              <a:t>. [</a:t>
            </a:r>
            <a:r>
              <a:rPr lang="it-IT" dirty="0" err="1"/>
              <a:t>Chapter</a:t>
            </a:r>
            <a:r>
              <a:rPr lang="it-IT" dirty="0"/>
              <a:t> 3]  </a:t>
            </a:r>
          </a:p>
          <a:p>
            <a:endParaRPr lang="it-IT" dirty="0"/>
          </a:p>
          <a:p>
            <a:r>
              <a:rPr lang="it-IT" dirty="0" err="1"/>
              <a:t>Szudarski</a:t>
            </a:r>
            <a:r>
              <a:rPr lang="it-IT" dirty="0"/>
              <a:t> P. (2018) </a:t>
            </a:r>
            <a:r>
              <a:rPr lang="it-IT" i="1" dirty="0"/>
              <a:t>Corpus </a:t>
            </a:r>
            <a:r>
              <a:rPr lang="it-IT" i="1" dirty="0" err="1"/>
              <a:t>Linguistics</a:t>
            </a:r>
            <a:r>
              <a:rPr lang="it-IT" i="1" dirty="0"/>
              <a:t> for </a:t>
            </a:r>
            <a:r>
              <a:rPr lang="it-IT" i="1" dirty="0" err="1"/>
              <a:t>Vocabulary</a:t>
            </a:r>
            <a:r>
              <a:rPr lang="it-IT" i="1" dirty="0"/>
              <a:t>. A Guide for </a:t>
            </a:r>
            <a:r>
              <a:rPr lang="it-IT" i="1" dirty="0" err="1"/>
              <a:t>Research</a:t>
            </a:r>
            <a:r>
              <a:rPr lang="it-IT" dirty="0"/>
              <a:t>. </a:t>
            </a:r>
            <a:r>
              <a:rPr lang="it-IT" dirty="0" err="1"/>
              <a:t>Abingdon</a:t>
            </a:r>
            <a:r>
              <a:rPr lang="it-IT" dirty="0"/>
              <a:t>/ New York: </a:t>
            </a:r>
            <a:r>
              <a:rPr lang="it-IT" dirty="0" err="1"/>
              <a:t>Routledge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/>
              <a:t>Taylor C. &amp; Marchi A. (2018) </a:t>
            </a:r>
            <a:r>
              <a:rPr lang="it-IT" i="1" dirty="0"/>
              <a:t>Corpus </a:t>
            </a:r>
            <a:r>
              <a:rPr lang="it-IT" i="1" dirty="0" err="1"/>
              <a:t>Approaches</a:t>
            </a:r>
            <a:r>
              <a:rPr lang="it-IT" i="1" dirty="0"/>
              <a:t> to </a:t>
            </a:r>
            <a:r>
              <a:rPr lang="it-IT" i="1" dirty="0" err="1"/>
              <a:t>Discourse</a:t>
            </a:r>
            <a:r>
              <a:rPr lang="it-IT" i="1" dirty="0"/>
              <a:t>. A Critical </a:t>
            </a:r>
            <a:r>
              <a:rPr lang="it-IT" i="1" dirty="0" err="1"/>
              <a:t>Review</a:t>
            </a:r>
            <a:r>
              <a:rPr lang="it-IT" dirty="0"/>
              <a:t>. </a:t>
            </a:r>
            <a:r>
              <a:rPr lang="it-IT" dirty="0" err="1"/>
              <a:t>Abingdon</a:t>
            </a:r>
            <a:r>
              <a:rPr lang="it-IT" dirty="0"/>
              <a:t>/ New York:  </a:t>
            </a:r>
            <a:r>
              <a:rPr lang="it-IT" dirty="0" err="1"/>
              <a:t>Routledge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/>
              <a:t>Thomas </a:t>
            </a:r>
            <a:r>
              <a:rPr lang="it-IT" dirty="0" err="1"/>
              <a:t>J</a:t>
            </a:r>
            <a:r>
              <a:rPr lang="it-IT" dirty="0"/>
              <a:t>. (2016) </a:t>
            </a:r>
            <a:r>
              <a:rPr lang="it-IT" i="1" dirty="0" err="1"/>
              <a:t>Discovering</a:t>
            </a:r>
            <a:r>
              <a:rPr lang="it-IT" i="1" dirty="0"/>
              <a:t> English with Sketch Engine:  A Corpus-</a:t>
            </a:r>
            <a:r>
              <a:rPr lang="it-IT" i="1" dirty="0" err="1"/>
              <a:t>based</a:t>
            </a:r>
            <a:r>
              <a:rPr lang="it-IT" i="1" dirty="0"/>
              <a:t> </a:t>
            </a:r>
            <a:r>
              <a:rPr lang="it-IT" i="1" dirty="0" err="1"/>
              <a:t>Approach</a:t>
            </a:r>
            <a:r>
              <a:rPr lang="it-IT" i="1" dirty="0"/>
              <a:t> to Language Exploration</a:t>
            </a:r>
            <a:r>
              <a:rPr lang="it-IT" dirty="0"/>
              <a:t>. Versatile.</a:t>
            </a:r>
          </a:p>
          <a:p>
            <a:endParaRPr lang="it-IT" dirty="0"/>
          </a:p>
          <a:p>
            <a:r>
              <a:rPr lang="it-IT" dirty="0" err="1"/>
              <a:t>Zanettin</a:t>
            </a:r>
            <a:r>
              <a:rPr lang="it-IT" dirty="0"/>
              <a:t> </a:t>
            </a:r>
            <a:r>
              <a:rPr lang="it-IT" dirty="0" err="1"/>
              <a:t>F</a:t>
            </a:r>
            <a:r>
              <a:rPr lang="it-IT" dirty="0"/>
              <a:t>. (2012) </a:t>
            </a:r>
            <a:r>
              <a:rPr lang="it-IT" i="1" dirty="0" err="1"/>
              <a:t>Translation-driven</a:t>
            </a:r>
            <a:r>
              <a:rPr lang="it-IT" i="1" dirty="0"/>
              <a:t> Corpora: Corpus </a:t>
            </a:r>
            <a:r>
              <a:rPr lang="it-IT" i="1" dirty="0" err="1"/>
              <a:t>Resources</a:t>
            </a:r>
            <a:r>
              <a:rPr lang="it-IT" i="1" dirty="0"/>
              <a:t> for </a:t>
            </a:r>
            <a:r>
              <a:rPr lang="it-IT" i="1" dirty="0" err="1"/>
              <a:t>Descriptive</a:t>
            </a:r>
            <a:r>
              <a:rPr lang="it-IT" i="1" dirty="0"/>
              <a:t> and </a:t>
            </a:r>
            <a:r>
              <a:rPr lang="it-IT" i="1" dirty="0" err="1"/>
              <a:t>Applied</a:t>
            </a:r>
            <a:r>
              <a:rPr lang="it-IT" i="1" dirty="0"/>
              <a:t> </a:t>
            </a:r>
            <a:r>
              <a:rPr lang="it-IT" i="1" dirty="0" err="1"/>
              <a:t>Translation</a:t>
            </a:r>
            <a:r>
              <a:rPr lang="it-IT" i="1" dirty="0"/>
              <a:t> </a:t>
            </a:r>
            <a:r>
              <a:rPr lang="it-IT" i="1" dirty="0" err="1"/>
              <a:t>Studies</a:t>
            </a:r>
            <a:r>
              <a:rPr lang="it-IT" dirty="0"/>
              <a:t>. Manchester: St. Jerome.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476983"/>
      </p:ext>
    </p:extLst>
  </p:cSld>
  <p:clrMapOvr>
    <a:masterClrMapping/>
  </p:clrMapOvr>
</p:sld>
</file>

<file path=ppt/theme/theme1.xml><?xml version="1.0" encoding="utf-8"?>
<a:theme xmlns:a="http://schemas.openxmlformats.org/drawingml/2006/main" name="Compatto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Compatto</Template>
  <TotalTime>125</TotalTime>
  <Words>418</Words>
  <Application>Microsoft Macintosh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Mangal</vt:lpstr>
      <vt:lpstr>Compatto</vt:lpstr>
      <vt:lpstr>Corpora &amp; co.</vt:lpstr>
      <vt:lpstr>Per studiare cosa?</vt:lpstr>
      <vt:lpstr>cos’è un corpus?</vt:lpstr>
      <vt:lpstr>TIPI di CORPORA</vt:lpstr>
      <vt:lpstr>DATI</vt:lpstr>
      <vt:lpstr>Presentazione standard di PowerPoint</vt:lpstr>
      <vt:lpstr>domande e studi specifici: qualche esempio</vt:lpstr>
      <vt:lpstr>Presentazione standard di PowerPoint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</dc:title>
  <dc:creator>Utente di Microsoft Office</dc:creator>
  <cp:lastModifiedBy>Utente di Microsoft Office</cp:lastModifiedBy>
  <cp:revision>25</cp:revision>
  <dcterms:created xsi:type="dcterms:W3CDTF">2018-02-20T10:32:51Z</dcterms:created>
  <dcterms:modified xsi:type="dcterms:W3CDTF">2018-03-20T15:39:00Z</dcterms:modified>
</cp:coreProperties>
</file>