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6" r:id="rId9"/>
    <p:sldId id="278" r:id="rId10"/>
    <p:sldId id="279" r:id="rId11"/>
    <p:sldId id="262" r:id="rId12"/>
    <p:sldId id="271" r:id="rId13"/>
    <p:sldId id="272" r:id="rId14"/>
    <p:sldId id="270" r:id="rId15"/>
    <p:sldId id="263" r:id="rId16"/>
    <p:sldId id="267" r:id="rId17"/>
    <p:sldId id="268" r:id="rId18"/>
    <p:sldId id="273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55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49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6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60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919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133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935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72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46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85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46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68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66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62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10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A6D5A5-FF89-451B-A2DE-61AA9AED2DFF}" type="datetimeFigureOut">
              <a:rPr lang="it-IT" smtClean="0"/>
              <a:t>20/02/2018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6C9092-4D20-4AE6-B393-426063A33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61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latin typeface="Arial Black" panose="020B0A04020102020204" pitchFamily="34" charset="0"/>
              </a:rPr>
              <a:t>Orientamento tesi triennali inglese</a:t>
            </a:r>
            <a:endParaRPr lang="it-IT" sz="3600" dirty="0">
              <a:latin typeface="Arial Black" panose="020B0A040201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Arial Black" panose="020B0A04020102020204" pitchFamily="34" charset="0"/>
              </a:rPr>
              <a:t>TRADUZIONE TEATRALE</a:t>
            </a:r>
          </a:p>
          <a:p>
            <a:r>
              <a:rPr lang="it-IT" sz="3200" dirty="0" smtClean="0">
                <a:latin typeface="Arial Black" panose="020B0A04020102020204" pitchFamily="34" charset="0"/>
              </a:rPr>
              <a:t>Monica Randaccio</a:t>
            </a:r>
            <a:endParaRPr lang="it-IT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5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91042"/>
              </p:ext>
            </p:extLst>
          </p:nvPr>
        </p:nvGraphicFramePr>
        <p:xfrm>
          <a:off x="873454" y="1634066"/>
          <a:ext cx="10290414" cy="463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45207"/>
                <a:gridCol w="5145207"/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t-IT" sz="2800" b="1" dirty="0" smtClean="0">
                          <a:solidFill>
                            <a:schemeClr val="bg1"/>
                          </a:solidFill>
                        </a:rPr>
                        <a:t>resa dei dialoghi 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</a:rPr>
                        <a:t>(Barbara </a:t>
                      </a:r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delli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</a:rPr>
                        <a:t> Castelli)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it-IT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t-IT" sz="2800" b="1" dirty="0" err="1" smtClean="0">
                          <a:solidFill>
                            <a:schemeClr val="bg1"/>
                          </a:solidFill>
                        </a:rPr>
                        <a:t>Performabilità</a:t>
                      </a:r>
                      <a:r>
                        <a:rPr lang="it-IT" sz="2800" b="1" dirty="0" smtClean="0">
                          <a:solidFill>
                            <a:schemeClr val="bg1"/>
                          </a:solidFill>
                        </a:rPr>
                        <a:t>/rappresentabilità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Bassnett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Serpieri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it-IT" sz="2800" b="1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t-IT" sz="2800" b="1" dirty="0" smtClean="0">
                          <a:solidFill>
                            <a:schemeClr val="bg1"/>
                          </a:solidFill>
                        </a:rPr>
                        <a:t>Resa dell’humour 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Windle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t-IT" sz="2800" b="1" dirty="0" err="1" smtClean="0">
                          <a:solidFill>
                            <a:schemeClr val="bg1"/>
                          </a:solidFill>
                        </a:rPr>
                        <a:t>Realia</a:t>
                      </a:r>
                      <a:r>
                        <a:rPr lang="it-IT" sz="2800" b="1" dirty="0" smtClean="0">
                          <a:solidFill>
                            <a:schemeClr val="bg1"/>
                          </a:solidFill>
                        </a:rPr>
                        <a:t> o culture-</a:t>
                      </a:r>
                      <a:r>
                        <a:rPr lang="it-IT" sz="2800" b="1" dirty="0" err="1" smtClean="0">
                          <a:solidFill>
                            <a:schemeClr val="bg1"/>
                          </a:solidFill>
                        </a:rPr>
                        <a:t>bound</a:t>
                      </a:r>
                      <a:r>
                        <a:rPr lang="it-IT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2800" b="1" dirty="0" err="1" smtClean="0">
                          <a:solidFill>
                            <a:schemeClr val="bg1"/>
                          </a:solidFill>
                        </a:rPr>
                        <a:t>term</a:t>
                      </a:r>
                      <a:r>
                        <a:rPr lang="it-IT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</a:rPr>
                        <a:t>(fenomeni extralinguistici- toponimici, istituzioni – e fenomeni </a:t>
                      </a:r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intralinguistici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</a:rPr>
                        <a:t> – espressioni, giochi di parole, forme di cortesia)</a:t>
                      </a:r>
                      <a:r>
                        <a:rPr lang="it-IT" sz="2800" b="1" dirty="0" smtClean="0"/>
                        <a:t>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it-IT" sz="2800" b="1" dirty="0" smtClean="0"/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800" b="1" dirty="0" smtClean="0">
                          <a:solidFill>
                            <a:schemeClr val="bg1"/>
                          </a:solidFill>
                        </a:rPr>
                        <a:t>Imprecazioni 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Windle</a:t>
                      </a:r>
                      <a:r>
                        <a:rPr lang="it-IT" sz="2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it-IT" sz="2800" b="1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t-IT" sz="2800" b="1" dirty="0" smtClean="0">
                          <a:solidFill>
                            <a:schemeClr val="bg1"/>
                          </a:solidFill>
                        </a:rPr>
                        <a:t>Nomi propri</a:t>
                      </a:r>
                      <a:r>
                        <a:rPr lang="it-IT" sz="2800" b="1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Windle</a:t>
                      </a:r>
                      <a:r>
                        <a:rPr lang="it-IT" sz="2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76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2" y="2638818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latin typeface="Arial Black" panose="020B0A04020102020204" pitchFamily="34" charset="0"/>
              </a:rPr>
              <a:t>LAVORO DI TESI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>
                <a:latin typeface="Arial Black" panose="020B0A04020102020204" pitchFamily="34" charset="0"/>
              </a:rPr>
              <a:t>ANALISI CONTRASTIVA </a:t>
            </a:r>
            <a:r>
              <a:rPr lang="it-IT" b="1" dirty="0" smtClean="0">
                <a:latin typeface="Arial Black" panose="020B0A04020102020204" pitchFamily="34" charset="0"/>
              </a:rPr>
              <a:t>INGL-IT </a:t>
            </a:r>
            <a:r>
              <a:rPr lang="it-IT" dirty="0" smtClean="0">
                <a:latin typeface="Arial Black" panose="020B0A04020102020204" pitchFamily="34" charset="0"/>
              </a:rPr>
              <a:t> E </a:t>
            </a:r>
            <a:r>
              <a:rPr lang="it-IT" b="1" dirty="0" smtClean="0">
                <a:latin typeface="Arial Black" panose="020B0A04020102020204" pitchFamily="34" charset="0"/>
              </a:rPr>
              <a:t>IT-INGL</a:t>
            </a:r>
            <a:r>
              <a:rPr lang="it-IT" dirty="0" smtClean="0">
                <a:latin typeface="Arial Black" panose="020B0A04020102020204" pitchFamily="34" charset="0"/>
              </a:rPr>
              <a:t> DI TESTI DRAMMATURGICI CONTEMPORANEI  RAPPRESENTATI E PUBBLICATI DA COLLANE TEATRALI  ‘PRESTIGIOSE’ (Einaudi, Costa &amp; Nolan, Editoria &amp;Spettacolo, </a:t>
            </a:r>
            <a:r>
              <a:rPr lang="it-IT" dirty="0" err="1" smtClean="0">
                <a:latin typeface="Arial Black" panose="020B0A04020102020204" pitchFamily="34" charset="0"/>
              </a:rPr>
              <a:t>ecc</a:t>
            </a:r>
            <a:r>
              <a:rPr lang="it-IT" dirty="0" smtClean="0">
                <a:latin typeface="Arial Black" panose="020B0A04020102020204" pitchFamily="34" charset="0"/>
              </a:rPr>
              <a:t>…) OPPURE DI CUI RICHIEDERE COPIONE;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09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b="1" dirty="0" smtClean="0">
                <a:latin typeface="Arial Black" panose="020B0A04020102020204" pitchFamily="34" charset="0"/>
              </a:rPr>
              <a:t>ANALISI </a:t>
            </a:r>
            <a:r>
              <a:rPr lang="it-IT" b="1" dirty="0">
                <a:latin typeface="Arial Black" panose="020B0A04020102020204" pitchFamily="34" charset="0"/>
              </a:rPr>
              <a:t>DEL PARATESTO DI 2 SPECIFICHE RAPPRESENTAZIONI NELLA CULTURA DI PARTENZA E NELLA CULTURA DI ARRIVO (programmi di sala, locandine, interviste a autori, traduttori, registi, attori, ecc...);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271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3992A"/>
              </a:buClr>
            </a:pPr>
            <a:endParaRPr lang="it-IT" sz="2200" b="1" dirty="0" smtClean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</a:endParaRPr>
          </a:p>
          <a:p>
            <a:pPr>
              <a:buClr>
                <a:srgbClr val="83992A"/>
              </a:buClr>
            </a:pPr>
            <a:endParaRPr lang="it-IT" sz="2200" b="1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</a:endParaRPr>
          </a:p>
          <a:p>
            <a:pPr>
              <a:buClr>
                <a:srgbClr val="83992A"/>
              </a:buClr>
            </a:pPr>
            <a:r>
              <a:rPr lang="it-IT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ANALISI </a:t>
            </a:r>
            <a:r>
              <a:rPr lang="it-IT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MATERIALE AUDIOVISIVO (RIPRESE VIDEO). ES. ALCUNE DISPONIBILI SU e-performance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37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18231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Samuel </a:t>
            </a:r>
            <a:r>
              <a:rPr lang="it-IT" dirty="0">
                <a:latin typeface="Arial Black" panose="020B0A04020102020204" pitchFamily="34" charset="0"/>
              </a:rPr>
              <a:t>Beckett</a:t>
            </a:r>
            <a:r>
              <a:rPr lang="it-IT" dirty="0" smtClean="0">
                <a:latin typeface="Arial Black" panose="020B0A04020102020204" pitchFamily="34" charset="0"/>
              </a:rPr>
              <a:t>, </a:t>
            </a:r>
            <a:r>
              <a:rPr lang="it-IT" i="1" dirty="0" smtClean="0">
                <a:latin typeface="Arial Black" panose="020B0A04020102020204" pitchFamily="34" charset="0"/>
              </a:rPr>
              <a:t>Happy </a:t>
            </a:r>
            <a:r>
              <a:rPr lang="it-IT" i="1" dirty="0" err="1" smtClean="0">
                <a:latin typeface="Arial Black" panose="020B0A04020102020204" pitchFamily="34" charset="0"/>
              </a:rPr>
              <a:t>Days</a:t>
            </a:r>
            <a:r>
              <a:rPr lang="it-IT" i="1" dirty="0" smtClean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-</a:t>
            </a:r>
            <a:r>
              <a:rPr lang="it-IT" i="1" dirty="0" smtClean="0">
                <a:latin typeface="Arial Black" panose="020B0A04020102020204" pitchFamily="34" charset="0"/>
              </a:rPr>
              <a:t>Giorni </a:t>
            </a:r>
            <a:r>
              <a:rPr lang="it-IT" i="1" dirty="0">
                <a:latin typeface="Arial Black" panose="020B0A04020102020204" pitchFamily="34" charset="0"/>
              </a:rPr>
              <a:t>felici </a:t>
            </a:r>
            <a:r>
              <a:rPr lang="it-IT" dirty="0">
                <a:latin typeface="Arial Black" panose="020B0A04020102020204" pitchFamily="34" charset="0"/>
              </a:rPr>
              <a:t>(traduzione Carlo Fruttero), Einaudi, 1971.</a:t>
            </a:r>
          </a:p>
          <a:p>
            <a:pPr marL="0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Luigi Pirandello, </a:t>
            </a:r>
            <a:r>
              <a:rPr lang="it-IT" i="1" dirty="0" smtClean="0">
                <a:latin typeface="Arial Black" panose="020B0A04020102020204" pitchFamily="34" charset="0"/>
              </a:rPr>
              <a:t>Sei personaggi in cerca d’autore </a:t>
            </a:r>
            <a:r>
              <a:rPr lang="it-IT" dirty="0" smtClean="0">
                <a:latin typeface="Arial Black" panose="020B0A04020102020204" pitchFamily="34" charset="0"/>
              </a:rPr>
              <a:t>- traduzione Thomas </a:t>
            </a:r>
            <a:r>
              <a:rPr lang="it-IT" dirty="0" err="1" smtClean="0">
                <a:latin typeface="Arial Black" panose="020B0A04020102020204" pitchFamily="34" charset="0"/>
              </a:rPr>
              <a:t>Kilroy</a:t>
            </a:r>
            <a:r>
              <a:rPr lang="it-IT" dirty="0">
                <a:latin typeface="Arial Black" panose="020B0A04020102020204" pitchFamily="34" charset="0"/>
              </a:rPr>
              <a:t>,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r>
              <a:rPr lang="it-IT" i="1" dirty="0" err="1">
                <a:latin typeface="Arial Black" panose="020B0A04020102020204" pitchFamily="34" charset="0"/>
              </a:rPr>
              <a:t>Six</a:t>
            </a:r>
            <a:r>
              <a:rPr lang="it-IT" i="1" dirty="0">
                <a:latin typeface="Arial Black" panose="020B0A04020102020204" pitchFamily="34" charset="0"/>
              </a:rPr>
              <a:t> </a:t>
            </a:r>
            <a:r>
              <a:rPr lang="it-IT" i="1" dirty="0" err="1">
                <a:latin typeface="Arial Black" panose="020B0A04020102020204" pitchFamily="34" charset="0"/>
              </a:rPr>
              <a:t>Characters</a:t>
            </a:r>
            <a:r>
              <a:rPr lang="it-IT" i="1" dirty="0">
                <a:latin typeface="Arial Black" panose="020B0A04020102020204" pitchFamily="34" charset="0"/>
              </a:rPr>
              <a:t> in </a:t>
            </a:r>
            <a:r>
              <a:rPr lang="it-IT" i="1" dirty="0" err="1">
                <a:latin typeface="Arial Black" panose="020B0A04020102020204" pitchFamily="34" charset="0"/>
              </a:rPr>
              <a:t>Search</a:t>
            </a:r>
            <a:r>
              <a:rPr lang="it-IT" i="1" dirty="0">
                <a:latin typeface="Arial Black" panose="020B0A04020102020204" pitchFamily="34" charset="0"/>
              </a:rPr>
              <a:t> of an Author</a:t>
            </a:r>
            <a:r>
              <a:rPr lang="it-IT" dirty="0">
                <a:latin typeface="Arial Black" panose="020B0A04020102020204" pitchFamily="34" charset="0"/>
              </a:rPr>
              <a:t> in </a:t>
            </a:r>
            <a:r>
              <a:rPr lang="it-IT" i="1" dirty="0" err="1">
                <a:latin typeface="Arial Black" panose="020B0A04020102020204" pitchFamily="34" charset="0"/>
              </a:rPr>
              <a:t>Pirandellos</a:t>
            </a:r>
            <a:r>
              <a:rPr lang="it-IT" i="1" dirty="0">
                <a:latin typeface="Arial Black" panose="020B0A04020102020204" pitchFamily="34" charset="0"/>
              </a:rPr>
              <a:t>. </a:t>
            </a:r>
            <a:r>
              <a:rPr lang="it-IT" i="1" dirty="0" err="1">
                <a:latin typeface="Arial Black" panose="020B0A04020102020204" pitchFamily="34" charset="0"/>
              </a:rPr>
              <a:t>Two</a:t>
            </a:r>
            <a:r>
              <a:rPr lang="it-IT" i="1" dirty="0">
                <a:latin typeface="Arial Black" panose="020B0A04020102020204" pitchFamily="34" charset="0"/>
              </a:rPr>
              <a:t> </a:t>
            </a:r>
            <a:r>
              <a:rPr lang="it-IT" i="1" dirty="0" err="1">
                <a:latin typeface="Arial Black" panose="020B0A04020102020204" pitchFamily="34" charset="0"/>
              </a:rPr>
              <a:t>plays</a:t>
            </a:r>
            <a:r>
              <a:rPr lang="it-IT" dirty="0">
                <a:latin typeface="Arial Black" panose="020B0A04020102020204" pitchFamily="34" charset="0"/>
              </a:rPr>
              <a:t>, Gallery Press, 2007</a:t>
            </a:r>
            <a:r>
              <a:rPr lang="it-IT" dirty="0" smtClean="0">
                <a:latin typeface="Arial Black" panose="020B0A04020102020204" pitchFamily="34" charset="0"/>
              </a:rPr>
              <a:t>.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4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 smtClean="0">
                <a:latin typeface="Arial Black" panose="020B0A04020102020204" pitchFamily="34" charset="0"/>
              </a:rPr>
              <a:t>Testi 1)</a:t>
            </a:r>
          </a:p>
          <a:p>
            <a:pPr marL="0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Harold Pinter, </a:t>
            </a:r>
            <a:r>
              <a:rPr lang="it-IT" i="1" dirty="0" smtClean="0">
                <a:latin typeface="Arial Black" panose="020B0A04020102020204" pitchFamily="34" charset="0"/>
              </a:rPr>
              <a:t>Teatro</a:t>
            </a:r>
            <a:r>
              <a:rPr lang="it-IT" dirty="0" smtClean="0">
                <a:latin typeface="Arial Black" panose="020B0A04020102020204" pitchFamily="34" charset="0"/>
              </a:rPr>
              <a:t> (traduzione di Alessandra Serra), Einaudi, 2015.</a:t>
            </a:r>
          </a:p>
          <a:p>
            <a:pPr marL="0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Sarah Kane, </a:t>
            </a:r>
            <a:r>
              <a:rPr lang="it-IT" i="1" dirty="0" smtClean="0">
                <a:latin typeface="Arial Black" panose="020B0A04020102020204" pitchFamily="34" charset="0"/>
              </a:rPr>
              <a:t>Tutto il teatro </a:t>
            </a:r>
            <a:r>
              <a:rPr lang="it-IT" dirty="0" smtClean="0">
                <a:latin typeface="Arial Black" panose="020B0A04020102020204" pitchFamily="34" charset="0"/>
              </a:rPr>
              <a:t>(traduzione di Barbara Nativi), Einaudi, 2000.</a:t>
            </a:r>
            <a:endParaRPr lang="it-IT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Arial Black" panose="020B0A04020102020204" pitchFamily="34" charset="0"/>
              </a:rPr>
              <a:t>Martin </a:t>
            </a:r>
            <a:r>
              <a:rPr lang="it-IT" dirty="0" err="1" smtClean="0">
                <a:latin typeface="Arial Black" panose="020B0A04020102020204" pitchFamily="34" charset="0"/>
              </a:rPr>
              <a:t>Crimp</a:t>
            </a:r>
            <a:r>
              <a:rPr lang="it-IT" dirty="0" smtClean="0">
                <a:latin typeface="Arial Black" panose="020B0A04020102020204" pitchFamily="34" charset="0"/>
              </a:rPr>
              <a:t>, </a:t>
            </a:r>
            <a:r>
              <a:rPr lang="it-IT" i="1" dirty="0" err="1" smtClean="0">
                <a:latin typeface="Arial Black" panose="020B0A04020102020204" pitchFamily="34" charset="0"/>
              </a:rPr>
              <a:t>Attempts</a:t>
            </a:r>
            <a:r>
              <a:rPr lang="it-IT" i="1" dirty="0" smtClean="0">
                <a:latin typeface="Arial Black" panose="020B0A04020102020204" pitchFamily="34" charset="0"/>
              </a:rPr>
              <a:t> on </a:t>
            </a:r>
            <a:r>
              <a:rPr lang="it-IT" i="1" dirty="0" err="1">
                <a:latin typeface="Arial Black" panose="020B0A04020102020204" pitchFamily="34" charset="0"/>
              </a:rPr>
              <a:t>H</a:t>
            </a:r>
            <a:r>
              <a:rPr lang="it-IT" i="1" dirty="0" err="1" smtClean="0">
                <a:latin typeface="Arial Black" panose="020B0A04020102020204" pitchFamily="34" charset="0"/>
              </a:rPr>
              <a:t>er</a:t>
            </a:r>
            <a:r>
              <a:rPr lang="it-IT" i="1" dirty="0" smtClean="0">
                <a:latin typeface="Arial Black" panose="020B0A04020102020204" pitchFamily="34" charset="0"/>
              </a:rPr>
              <a:t> Life  (</a:t>
            </a:r>
            <a:r>
              <a:rPr lang="it-IT" dirty="0" smtClean="0">
                <a:latin typeface="Arial Black" panose="020B0A04020102020204" pitchFamily="34" charset="0"/>
              </a:rPr>
              <a:t>traduzione di Margherita d’Amico in </a:t>
            </a:r>
            <a:r>
              <a:rPr lang="it-IT" i="1" dirty="0" smtClean="0">
                <a:latin typeface="Arial Black" panose="020B0A04020102020204" pitchFamily="34" charset="0"/>
              </a:rPr>
              <a:t>Oggetti </a:t>
            </a:r>
            <a:r>
              <a:rPr lang="it-IT" i="1" dirty="0">
                <a:latin typeface="Arial Black" panose="020B0A04020102020204" pitchFamily="34" charset="0"/>
              </a:rPr>
              <a:t>da </a:t>
            </a:r>
            <a:r>
              <a:rPr lang="it-IT" i="1" dirty="0" smtClean="0">
                <a:latin typeface="Arial Black" panose="020B0A04020102020204" pitchFamily="34" charset="0"/>
              </a:rPr>
              <a:t>interpretare</a:t>
            </a:r>
            <a:r>
              <a:rPr lang="it-IT" dirty="0" smtClean="0">
                <a:latin typeface="Arial Black" panose="020B0A04020102020204" pitchFamily="34" charset="0"/>
              </a:rPr>
              <a:t>, Accademia </a:t>
            </a:r>
            <a:r>
              <a:rPr lang="it-IT" dirty="0">
                <a:latin typeface="Arial Black" panose="020B0A04020102020204" pitchFamily="34" charset="0"/>
              </a:rPr>
              <a:t>degli </a:t>
            </a:r>
            <a:r>
              <a:rPr lang="it-IT" dirty="0" smtClean="0">
                <a:latin typeface="Arial Black" panose="020B0A04020102020204" pitchFamily="34" charset="0"/>
              </a:rPr>
              <a:t>Artefatti, </a:t>
            </a:r>
            <a:r>
              <a:rPr lang="it-IT" dirty="0" err="1" smtClean="0">
                <a:latin typeface="Arial Black" panose="020B0A04020102020204" pitchFamily="34" charset="0"/>
              </a:rPr>
              <a:t>Editoria&amp;Spettacolo</a:t>
            </a:r>
            <a:r>
              <a:rPr lang="it-IT" dirty="0" smtClean="0">
                <a:latin typeface="Arial Black" panose="020B0A04020102020204" pitchFamily="34" charset="0"/>
              </a:rPr>
              <a:t>, Roma, 2006.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145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Clr>
                <a:srgbClr val="83992A"/>
              </a:buClr>
              <a:buNone/>
            </a:pPr>
            <a:r>
              <a:rPr lang="it-IT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TESTI 2)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 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Martin </a:t>
            </a:r>
            <a:r>
              <a:rPr lang="it-IT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McDonagh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, </a:t>
            </a:r>
            <a:r>
              <a:rPr lang="it-IT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The Beauty Queen of </a:t>
            </a:r>
            <a:r>
              <a:rPr lang="it-IT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Leenane</a:t>
            </a:r>
            <a:r>
              <a:rPr lang="it-IT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- </a:t>
            </a:r>
            <a:r>
              <a:rPr lang="it-IT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La </a:t>
            </a:r>
            <a:r>
              <a:rPr lang="it-IT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bella regina di </a:t>
            </a:r>
            <a:r>
              <a:rPr lang="it-IT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Leenane</a:t>
            </a:r>
            <a:r>
              <a:rPr lang="it-IT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 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(traduzione di Anna Laura Messeri), 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Marietti, 1998. </a:t>
            </a:r>
            <a:endParaRPr lang="it-IT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</a:endParaRPr>
          </a:p>
          <a:p>
            <a:pPr marL="0" lvl="0" indent="0">
              <a:buClr>
                <a:srgbClr val="83992A"/>
              </a:buClr>
              <a:buNone/>
            </a:pP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Martin </a:t>
            </a:r>
            <a:r>
              <a:rPr lang="it-IT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McDonagh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, </a:t>
            </a:r>
            <a:r>
              <a:rPr lang="it-IT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The </a:t>
            </a:r>
            <a:r>
              <a:rPr lang="it-IT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Cripple</a:t>
            </a:r>
            <a:r>
              <a:rPr lang="it-IT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 of </a:t>
            </a:r>
            <a:r>
              <a:rPr lang="it-IT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Inishman</a:t>
            </a:r>
            <a:r>
              <a:rPr lang="it-IT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- </a:t>
            </a:r>
            <a:r>
              <a:rPr lang="it-IT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Lo storpio di </a:t>
            </a:r>
            <a:r>
              <a:rPr lang="it-IT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Inishman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, (tradotto da Marco </a:t>
            </a:r>
            <a:r>
              <a:rPr lang="it-IT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Sciaccaluga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), 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Marietti, 1999.</a:t>
            </a:r>
            <a:endParaRPr lang="it-IT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</a:endParaRPr>
          </a:p>
          <a:p>
            <a:pPr marL="0" lvl="0" indent="0">
              <a:buClr>
                <a:srgbClr val="83992A"/>
              </a:buClr>
              <a:buNone/>
            </a:pP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Martin </a:t>
            </a:r>
            <a:r>
              <a:rPr lang="it-IT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McDonagh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, </a:t>
            </a:r>
            <a:r>
              <a:rPr lang="it-IT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Occidente solitario 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(traduzione di Luca </a:t>
            </a:r>
            <a:r>
              <a:rPr lang="it-IT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Scarlini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), Arcadia e </a:t>
            </a:r>
            <a:r>
              <a:rPr lang="it-IT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Ricono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, 2012</a:t>
            </a:r>
            <a:r>
              <a:rPr lang="it-IT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.</a:t>
            </a:r>
            <a:endParaRPr lang="it-IT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5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Clr>
                <a:srgbClr val="83992A"/>
              </a:buClr>
              <a:buNone/>
            </a:pP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Martin </a:t>
            </a:r>
            <a:r>
              <a:rPr lang="it-IT" sz="2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McDonagh</a:t>
            </a: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, </a:t>
            </a:r>
            <a:r>
              <a:rPr lang="it-IT" sz="20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The </a:t>
            </a:r>
            <a:r>
              <a:rPr lang="it-IT" sz="20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Pillowman</a:t>
            </a:r>
            <a:r>
              <a:rPr lang="it-IT" sz="20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 (L’uomo cuscino)</a:t>
            </a: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, (Traduzione di Marco </a:t>
            </a:r>
            <a:r>
              <a:rPr lang="it-IT" sz="2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Sciaccaluga</a:t>
            </a: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), Arcadia e </a:t>
            </a:r>
            <a:r>
              <a:rPr lang="it-IT" sz="2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Ricono</a:t>
            </a: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, 2013</a:t>
            </a:r>
            <a:r>
              <a:rPr lang="it-IT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.</a:t>
            </a:r>
            <a:endParaRPr lang="it-IT" sz="2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Martin </a:t>
            </a:r>
            <a:r>
              <a:rPr lang="it-IT" sz="2000" dirty="0" err="1">
                <a:latin typeface="Arial Black" panose="020B0A04020102020204" pitchFamily="34" charset="0"/>
              </a:rPr>
              <a:t>McDonagh</a:t>
            </a:r>
            <a:r>
              <a:rPr lang="it-IT" sz="2000" dirty="0">
                <a:latin typeface="Arial Black" panose="020B0A04020102020204" pitchFamily="34" charset="0"/>
              </a:rPr>
              <a:t>, </a:t>
            </a:r>
            <a:r>
              <a:rPr lang="it-IT" sz="2000" i="1" dirty="0">
                <a:latin typeface="Arial Black" panose="020B0A04020102020204" pitchFamily="34" charset="0"/>
              </a:rPr>
              <a:t>The </a:t>
            </a:r>
            <a:r>
              <a:rPr lang="it-IT" sz="2000" i="1" dirty="0" err="1">
                <a:latin typeface="Arial Black" panose="020B0A04020102020204" pitchFamily="34" charset="0"/>
              </a:rPr>
              <a:t>Pillowman</a:t>
            </a:r>
            <a:r>
              <a:rPr lang="it-IT" sz="2000" i="1" dirty="0">
                <a:latin typeface="Arial Black" panose="020B0A04020102020204" pitchFamily="34" charset="0"/>
              </a:rPr>
              <a:t> (L’uomo cuscino)</a:t>
            </a:r>
            <a:r>
              <a:rPr lang="it-IT" sz="2000" dirty="0">
                <a:latin typeface="Arial Black" panose="020B0A04020102020204" pitchFamily="34" charset="0"/>
              </a:rPr>
              <a:t>, (Traduzione di Marco </a:t>
            </a:r>
            <a:r>
              <a:rPr lang="it-IT" sz="2000" dirty="0" err="1">
                <a:latin typeface="Arial Black" panose="020B0A04020102020204" pitchFamily="34" charset="0"/>
              </a:rPr>
              <a:t>Sciaccaluga</a:t>
            </a:r>
            <a:r>
              <a:rPr lang="it-IT" sz="2000" dirty="0">
                <a:latin typeface="Arial Black" panose="020B0A04020102020204" pitchFamily="34" charset="0"/>
              </a:rPr>
              <a:t>), Arcadia e </a:t>
            </a:r>
            <a:r>
              <a:rPr lang="it-IT" sz="2000" dirty="0" err="1">
                <a:latin typeface="Arial Black" panose="020B0A04020102020204" pitchFamily="34" charset="0"/>
              </a:rPr>
              <a:t>Ricono</a:t>
            </a:r>
            <a:r>
              <a:rPr lang="it-IT" sz="2000" dirty="0">
                <a:latin typeface="Arial Black" panose="020B0A04020102020204" pitchFamily="34" charset="0"/>
              </a:rPr>
              <a:t>, 2013</a:t>
            </a:r>
            <a:r>
              <a:rPr lang="it-IT" sz="20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2000" dirty="0" err="1" smtClean="0">
                <a:latin typeface="Arial Black" panose="020B0A04020102020204" pitchFamily="34" charset="0"/>
              </a:rPr>
              <a:t>Conor</a:t>
            </a:r>
            <a:r>
              <a:rPr lang="it-IT" sz="2000" dirty="0" smtClean="0">
                <a:latin typeface="Arial Black" panose="020B0A04020102020204" pitchFamily="34" charset="0"/>
              </a:rPr>
              <a:t> </a:t>
            </a:r>
            <a:r>
              <a:rPr lang="it-IT" sz="2000" dirty="0" err="1" smtClean="0">
                <a:latin typeface="Arial Black" panose="020B0A04020102020204" pitchFamily="34" charset="0"/>
              </a:rPr>
              <a:t>McPherson</a:t>
            </a:r>
            <a:r>
              <a:rPr lang="it-IT" sz="2000" dirty="0" smtClean="0">
                <a:latin typeface="Arial Black" panose="020B0A04020102020204" pitchFamily="34" charset="0"/>
              </a:rPr>
              <a:t>, </a:t>
            </a:r>
            <a:r>
              <a:rPr lang="it-IT" sz="2000" i="1" dirty="0" smtClean="0">
                <a:latin typeface="Arial Black" panose="020B0A04020102020204" pitchFamily="34" charset="0"/>
              </a:rPr>
              <a:t>The </a:t>
            </a:r>
            <a:r>
              <a:rPr lang="it-IT" sz="2000" i="1" dirty="0" err="1" smtClean="0">
                <a:latin typeface="Arial Black" panose="020B0A04020102020204" pitchFamily="34" charset="0"/>
              </a:rPr>
              <a:t>Weir</a:t>
            </a:r>
            <a:r>
              <a:rPr lang="it-IT" sz="2000" i="1" dirty="0" smtClean="0">
                <a:latin typeface="Arial Black" panose="020B0A04020102020204" pitchFamily="34" charset="0"/>
              </a:rPr>
              <a:t> (La chiusa</a:t>
            </a:r>
            <a:r>
              <a:rPr lang="it-IT" sz="2000" dirty="0" smtClean="0">
                <a:latin typeface="Arial Black" panose="020B0A04020102020204" pitchFamily="34" charset="0"/>
              </a:rPr>
              <a:t>, traduzione Anna </a:t>
            </a:r>
            <a:r>
              <a:rPr lang="it-IT" sz="2000" dirty="0" err="1" smtClean="0">
                <a:latin typeface="Arial Black" panose="020B0A04020102020204" pitchFamily="34" charset="0"/>
              </a:rPr>
              <a:t>Paranzini</a:t>
            </a:r>
            <a:r>
              <a:rPr lang="it-IT" sz="2000" dirty="0" smtClean="0">
                <a:latin typeface="Arial Black" panose="020B0A04020102020204" pitchFamily="34" charset="0"/>
              </a:rPr>
              <a:t> e Maggie Rose), Eugene </a:t>
            </a:r>
            <a:r>
              <a:rPr lang="it-IT" sz="2000" dirty="0" err="1" smtClean="0">
                <a:latin typeface="Arial Black" panose="020B0A04020102020204" pitchFamily="34" charset="0"/>
              </a:rPr>
              <a:t>O’Brien</a:t>
            </a:r>
            <a:r>
              <a:rPr lang="it-IT" sz="2000" dirty="0" smtClean="0">
                <a:latin typeface="Arial Black" panose="020B0A04020102020204" pitchFamily="34" charset="0"/>
              </a:rPr>
              <a:t>, </a:t>
            </a:r>
            <a:r>
              <a:rPr lang="it-IT" sz="2000" i="1" dirty="0" smtClean="0">
                <a:latin typeface="Arial Black" panose="020B0A04020102020204" pitchFamily="34" charset="0"/>
              </a:rPr>
              <a:t>Eden (Eden, </a:t>
            </a:r>
            <a:r>
              <a:rPr lang="it-IT" sz="2000" dirty="0" smtClean="0">
                <a:latin typeface="Arial Black" panose="020B0A04020102020204" pitchFamily="34" charset="0"/>
              </a:rPr>
              <a:t>traduzione </a:t>
            </a:r>
            <a:r>
              <a:rPr lang="it-IT" sz="2000" dirty="0">
                <a:latin typeface="Arial Black" panose="020B0A04020102020204" pitchFamily="34" charset="0"/>
              </a:rPr>
              <a:t>M</a:t>
            </a:r>
            <a:r>
              <a:rPr lang="it-IT" sz="2000" dirty="0" smtClean="0">
                <a:latin typeface="Arial Black" panose="020B0A04020102020204" pitchFamily="34" charset="0"/>
              </a:rPr>
              <a:t>arcello </a:t>
            </a:r>
            <a:r>
              <a:rPr lang="it-IT" sz="2000" dirty="0" err="1" smtClean="0">
                <a:latin typeface="Arial Black" panose="020B0A04020102020204" pitchFamily="34" charset="0"/>
              </a:rPr>
              <a:t>Cotugno</a:t>
            </a:r>
            <a:r>
              <a:rPr lang="it-IT" sz="2000" i="1" dirty="0" smtClean="0">
                <a:latin typeface="Arial Black" panose="020B0A04020102020204" pitchFamily="34" charset="0"/>
              </a:rPr>
              <a:t>)</a:t>
            </a:r>
            <a:r>
              <a:rPr lang="it-IT" sz="2000" dirty="0" smtClean="0">
                <a:latin typeface="Arial Black" panose="020B0A04020102020204" pitchFamily="34" charset="0"/>
              </a:rPr>
              <a:t> Robert </a:t>
            </a:r>
            <a:r>
              <a:rPr lang="it-IT" sz="2000" dirty="0" err="1" smtClean="0">
                <a:latin typeface="Arial Black" panose="020B0A04020102020204" pitchFamily="34" charset="0"/>
              </a:rPr>
              <a:t>Farquhar</a:t>
            </a:r>
            <a:r>
              <a:rPr lang="it-IT" sz="2000" dirty="0" smtClean="0">
                <a:latin typeface="Arial Black" panose="020B0A04020102020204" pitchFamily="34" charset="0"/>
              </a:rPr>
              <a:t>, </a:t>
            </a:r>
            <a:r>
              <a:rPr lang="it-IT" sz="2000" i="1" dirty="0" err="1" smtClean="0">
                <a:latin typeface="Arial Black" panose="020B0A04020102020204" pitchFamily="34" charset="0"/>
              </a:rPr>
              <a:t>Dust</a:t>
            </a:r>
            <a:r>
              <a:rPr lang="it-IT" sz="2000" i="1" dirty="0" smtClean="0">
                <a:latin typeface="Arial Black" panose="020B0A04020102020204" pitchFamily="34" charset="0"/>
              </a:rPr>
              <a:t> to </a:t>
            </a:r>
            <a:r>
              <a:rPr lang="it-IT" sz="2000" i="1" dirty="0" err="1" smtClean="0">
                <a:latin typeface="Arial Black" panose="020B0A04020102020204" pitchFamily="34" charset="0"/>
              </a:rPr>
              <a:t>Dust</a:t>
            </a:r>
            <a:r>
              <a:rPr lang="it-IT" sz="2000" i="1" dirty="0" smtClean="0">
                <a:latin typeface="Arial Black" panose="020B0A04020102020204" pitchFamily="34" charset="0"/>
              </a:rPr>
              <a:t> (Polvere alla Polvere, </a:t>
            </a:r>
            <a:r>
              <a:rPr lang="it-IT" sz="2000" dirty="0" smtClean="0">
                <a:latin typeface="Arial Black" panose="020B0A04020102020204" pitchFamily="34" charset="0"/>
              </a:rPr>
              <a:t>traduzione di Massimiliano </a:t>
            </a:r>
            <a:r>
              <a:rPr lang="it-IT" sz="2000" dirty="0" err="1" smtClean="0">
                <a:latin typeface="Arial Black" panose="020B0A04020102020204" pitchFamily="34" charset="0"/>
              </a:rPr>
              <a:t>Farau</a:t>
            </a:r>
            <a:r>
              <a:rPr lang="it-IT" sz="2000" i="1" dirty="0" smtClean="0">
                <a:latin typeface="Arial Black" panose="020B0A04020102020204" pitchFamily="34" charset="0"/>
              </a:rPr>
              <a:t>)</a:t>
            </a:r>
            <a:r>
              <a:rPr lang="it-IT" sz="2000" dirty="0" smtClean="0">
                <a:latin typeface="Arial Black" panose="020B0A04020102020204" pitchFamily="34" charset="0"/>
              </a:rPr>
              <a:t> in </a:t>
            </a:r>
            <a:r>
              <a:rPr lang="it-IT" sz="2000" i="1" dirty="0" smtClean="0">
                <a:latin typeface="Arial Black" panose="020B0A04020102020204" pitchFamily="34" charset="0"/>
              </a:rPr>
              <a:t>Tre storie da pub</a:t>
            </a:r>
            <a:r>
              <a:rPr lang="it-IT" sz="2000" dirty="0" smtClean="0">
                <a:latin typeface="Arial Black" panose="020B0A04020102020204" pitchFamily="34" charset="0"/>
              </a:rPr>
              <a:t>, Il nuovo Melangolo, 2006.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4614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TESTI 3)</a:t>
            </a:r>
          </a:p>
          <a:p>
            <a:pPr marL="0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Owen </a:t>
            </a:r>
            <a:r>
              <a:rPr lang="it-IT" dirty="0" err="1">
                <a:latin typeface="Arial Black" panose="020B0A04020102020204" pitchFamily="34" charset="0"/>
              </a:rPr>
              <a:t>McCafferty</a:t>
            </a:r>
            <a:r>
              <a:rPr lang="it-IT" dirty="0">
                <a:latin typeface="Arial Black" panose="020B0A04020102020204" pitchFamily="34" charset="0"/>
              </a:rPr>
              <a:t>, </a:t>
            </a:r>
            <a:r>
              <a:rPr lang="it-IT" i="1" dirty="0" err="1">
                <a:latin typeface="Arial Black" panose="020B0A04020102020204" pitchFamily="34" charset="0"/>
              </a:rPr>
              <a:t>Quietly</a:t>
            </a:r>
            <a:r>
              <a:rPr lang="it-IT" dirty="0">
                <a:latin typeface="Arial Black" panose="020B0A04020102020204" pitchFamily="34" charset="0"/>
              </a:rPr>
              <a:t> (traduzione di Natalia di Gianmarco)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Owen </a:t>
            </a:r>
            <a:r>
              <a:rPr lang="it-IT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McCafferty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, </a:t>
            </a:r>
            <a:r>
              <a:rPr lang="it-IT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Mojo </a:t>
            </a:r>
            <a:r>
              <a:rPr lang="it-IT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Mickybo</a:t>
            </a:r>
            <a:r>
              <a:rPr lang="it-IT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 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(traduzione Noemi </a:t>
            </a:r>
            <a:r>
              <a:rPr lang="it-IT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Abe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) </a:t>
            </a:r>
            <a:endParaRPr lang="it-IT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Arial Black" panose="020B0A04020102020204" pitchFamily="34" charset="0"/>
              </a:rPr>
              <a:t>Mike </a:t>
            </a:r>
            <a:r>
              <a:rPr lang="it-IT" dirty="0" err="1">
                <a:latin typeface="Arial Black" panose="020B0A04020102020204" pitchFamily="34" charset="0"/>
              </a:rPr>
              <a:t>Bartlett</a:t>
            </a:r>
            <a:r>
              <a:rPr lang="it-IT" dirty="0">
                <a:latin typeface="Arial Black" panose="020B0A04020102020204" pitchFamily="34" charset="0"/>
              </a:rPr>
              <a:t>, </a:t>
            </a:r>
            <a:r>
              <a:rPr lang="it-IT" i="1" dirty="0">
                <a:latin typeface="Arial Black" panose="020B0A04020102020204" pitchFamily="34" charset="0"/>
              </a:rPr>
              <a:t>Bull</a:t>
            </a:r>
            <a:r>
              <a:rPr lang="it-IT" dirty="0">
                <a:latin typeface="Arial Black" panose="020B0A04020102020204" pitchFamily="34" charset="0"/>
              </a:rPr>
              <a:t> (traduzione Jacopo </a:t>
            </a:r>
            <a:r>
              <a:rPr lang="it-IT" dirty="0" err="1">
                <a:latin typeface="Arial Black" panose="020B0A04020102020204" pitchFamily="34" charset="0"/>
              </a:rPr>
              <a:t>Gassmann</a:t>
            </a:r>
            <a:r>
              <a:rPr lang="it-IT" dirty="0"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194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BIBLIOGRAFIA TRADUZIONE TEATRALE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Arial Black" panose="020B0A04020102020204" pitchFamily="34" charset="0"/>
              </a:rPr>
              <a:t>Aaltonen</a:t>
            </a:r>
            <a:r>
              <a:rPr lang="en-US" sz="1600" b="1" dirty="0">
                <a:latin typeface="Arial Black" panose="020B0A04020102020204" pitchFamily="34" charset="0"/>
              </a:rPr>
              <a:t> S. 2000. </a:t>
            </a:r>
            <a:r>
              <a:rPr lang="en-US" sz="1600" b="1" i="1" dirty="0">
                <a:latin typeface="Arial Black" panose="020B0A04020102020204" pitchFamily="34" charset="0"/>
              </a:rPr>
              <a:t>Time-Sharing on Stage. Drama Translation in Theatre and Society</a:t>
            </a:r>
            <a:r>
              <a:rPr lang="en-US" sz="1600" b="1" dirty="0">
                <a:latin typeface="Arial Black" panose="020B0A04020102020204" pitchFamily="34" charset="0"/>
              </a:rPr>
              <a:t>. Topics in Translation 17. </a:t>
            </a:r>
            <a:r>
              <a:rPr lang="en-US" sz="1600" b="1" dirty="0" err="1">
                <a:latin typeface="Arial Black" panose="020B0A04020102020204" pitchFamily="34" charset="0"/>
              </a:rPr>
              <a:t>Clevedon</a:t>
            </a:r>
            <a:r>
              <a:rPr lang="en-US" sz="1600" b="1" dirty="0">
                <a:latin typeface="Arial Black" panose="020B0A04020102020204" pitchFamily="34" charset="0"/>
              </a:rPr>
              <a:t>, Buffalo, Toronto and Sydney. Multilingual </a:t>
            </a:r>
            <a:r>
              <a:rPr lang="en-US" sz="1600" b="1" dirty="0" smtClean="0">
                <a:latin typeface="Arial Black" panose="020B0A04020102020204" pitchFamily="34" charset="0"/>
              </a:rPr>
              <a:t>Matters.</a:t>
            </a:r>
          </a:p>
          <a:p>
            <a:pPr marL="0" indent="0">
              <a:buNone/>
            </a:pPr>
            <a:r>
              <a:rPr lang="en-US" sz="1600" dirty="0" err="1" smtClean="0">
                <a:latin typeface="Arial Black" panose="020B0A04020102020204" pitchFamily="34" charset="0"/>
              </a:rPr>
              <a:t>Anderman</a:t>
            </a:r>
            <a:r>
              <a:rPr lang="en-US" sz="1600" dirty="0" smtClean="0">
                <a:latin typeface="Arial Black" panose="020B0A04020102020204" pitchFamily="34" charset="0"/>
              </a:rPr>
              <a:t> G. 1988. </a:t>
            </a:r>
            <a:r>
              <a:rPr lang="en-US" sz="1600" i="1" dirty="0" smtClean="0">
                <a:latin typeface="Arial Black" panose="020B0A04020102020204" pitchFamily="34" charset="0"/>
              </a:rPr>
              <a:t>Europe on Stage. Translation and Theatre</a:t>
            </a:r>
            <a:r>
              <a:rPr lang="en-US" sz="1600" dirty="0">
                <a:latin typeface="Arial Black" panose="020B0A04020102020204" pitchFamily="34" charset="0"/>
              </a:rPr>
              <a:t>.</a:t>
            </a:r>
            <a:r>
              <a:rPr lang="en-US" sz="1600" dirty="0" smtClean="0">
                <a:latin typeface="Arial Black" panose="020B0A04020102020204" pitchFamily="34" charset="0"/>
              </a:rPr>
              <a:t> London. Oberon Books.</a:t>
            </a:r>
          </a:p>
          <a:p>
            <a:pPr marL="0" indent="0">
              <a:buNone/>
            </a:pPr>
            <a:r>
              <a:rPr lang="en-GB" sz="1600" dirty="0" err="1">
                <a:latin typeface="Arial Black" panose="020B0A04020102020204" pitchFamily="34" charset="0"/>
              </a:rPr>
              <a:t>Bains</a:t>
            </a:r>
            <a:r>
              <a:rPr lang="en-GB" sz="1600" dirty="0">
                <a:latin typeface="Arial Black" panose="020B0A04020102020204" pitchFamily="34" charset="0"/>
              </a:rPr>
              <a:t> R., Marinetti C. and </a:t>
            </a:r>
            <a:r>
              <a:rPr lang="en-GB" sz="1600" dirty="0" err="1">
                <a:latin typeface="Arial Black" panose="020B0A04020102020204" pitchFamily="34" charset="0"/>
              </a:rPr>
              <a:t>Perteghella</a:t>
            </a:r>
            <a:r>
              <a:rPr lang="en-GB" sz="1600" dirty="0">
                <a:latin typeface="Arial Black" panose="020B0A04020102020204" pitchFamily="34" charset="0"/>
              </a:rPr>
              <a:t> M. </a:t>
            </a:r>
            <a:r>
              <a:rPr lang="en-GB" sz="1600" dirty="0" smtClean="0">
                <a:latin typeface="Arial Black" panose="020B0A04020102020204" pitchFamily="34" charset="0"/>
              </a:rPr>
              <a:t>(</a:t>
            </a:r>
            <a:r>
              <a:rPr lang="en-GB" sz="1600" dirty="0" err="1" smtClean="0">
                <a:latin typeface="Arial Black" panose="020B0A04020102020204" pitchFamily="34" charset="0"/>
              </a:rPr>
              <a:t>eds</a:t>
            </a:r>
            <a:r>
              <a:rPr lang="en-GB" sz="1600" dirty="0" smtClean="0">
                <a:latin typeface="Arial Black" panose="020B0A04020102020204" pitchFamily="34" charset="0"/>
              </a:rPr>
              <a:t>) </a:t>
            </a:r>
            <a:r>
              <a:rPr lang="en-GB" sz="1600" i="1" dirty="0">
                <a:latin typeface="Arial Black" panose="020B0A04020102020204" pitchFamily="34" charset="0"/>
              </a:rPr>
              <a:t>Staging and Performing Translation. Text and Theatre Practice</a:t>
            </a:r>
            <a:r>
              <a:rPr lang="en-GB" sz="1600" dirty="0">
                <a:latin typeface="Arial Black" panose="020B0A04020102020204" pitchFamily="34" charset="0"/>
              </a:rPr>
              <a:t>. Basingstoke. Palgrave Macmillan. 49-71.</a:t>
            </a:r>
            <a:endParaRPr lang="it-IT" sz="1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sz="1600" dirty="0" err="1">
                <a:latin typeface="Arial Black" panose="020B0A04020102020204" pitchFamily="34" charset="0"/>
              </a:rPr>
              <a:t>Bassnett</a:t>
            </a:r>
            <a:r>
              <a:rPr lang="en-GB" sz="1600" dirty="0">
                <a:latin typeface="Arial Black" panose="020B0A04020102020204" pitchFamily="34" charset="0"/>
              </a:rPr>
              <a:t> McGuire S. 1978. “Translating spatial poetry: An examination of theatre texts in performance” in J. S. Holmes J. S., Lambert J. and Van den </a:t>
            </a:r>
            <a:r>
              <a:rPr lang="en-GB" sz="1600" dirty="0" err="1">
                <a:latin typeface="Arial Black" panose="020B0A04020102020204" pitchFamily="34" charset="0"/>
              </a:rPr>
              <a:t>Broeck</a:t>
            </a:r>
            <a:r>
              <a:rPr lang="en-GB" sz="1600" dirty="0">
                <a:latin typeface="Arial Black" panose="020B0A04020102020204" pitchFamily="34" charset="0"/>
              </a:rPr>
              <a:t> R. “eds.” </a:t>
            </a:r>
            <a:r>
              <a:rPr lang="en-GB" sz="1600" i="1" dirty="0">
                <a:latin typeface="Arial Black" panose="020B0A04020102020204" pitchFamily="34" charset="0"/>
              </a:rPr>
              <a:t>Literature and Translation: New Perspectives in Literary Studies. </a:t>
            </a:r>
            <a:r>
              <a:rPr lang="en-GB" sz="1600" dirty="0">
                <a:latin typeface="Arial Black" panose="020B0A04020102020204" pitchFamily="34" charset="0"/>
              </a:rPr>
              <a:t>Leuven. </a:t>
            </a:r>
            <a:r>
              <a:rPr lang="en-GB" sz="1600" dirty="0" err="1">
                <a:latin typeface="Arial Black" panose="020B0A04020102020204" pitchFamily="34" charset="0"/>
              </a:rPr>
              <a:t>Acco</a:t>
            </a:r>
            <a:r>
              <a:rPr lang="en-GB" sz="1600" dirty="0">
                <a:latin typeface="Arial Black" panose="020B0A04020102020204" pitchFamily="34" charset="0"/>
              </a:rPr>
              <a:t>. 161-180. </a:t>
            </a:r>
            <a:endParaRPr lang="it-IT" sz="1600" dirty="0">
              <a:latin typeface="Arial Black" panose="020B0A04020102020204" pitchFamily="34" charset="0"/>
            </a:endParaRP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2215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Arial Black" panose="020B0A04020102020204" pitchFamily="34" charset="0"/>
              </a:rPr>
              <a:t>TRADUZIONE TEATRALE</a:t>
            </a:r>
            <a:endParaRPr lang="it-IT" sz="3200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600" dirty="0" smtClean="0">
                <a:latin typeface="Arial Black" panose="020B0A04020102020204" pitchFamily="34" charset="0"/>
              </a:rPr>
              <a:t>La traduzione teatrale inizia a essere studiata dalla Scuola di Praga (anni trenta) e riceve una attenzione dagli anni ottanta in poi. </a:t>
            </a:r>
          </a:p>
          <a:p>
            <a:r>
              <a:rPr lang="it-IT" sz="3600" dirty="0" smtClean="0">
                <a:latin typeface="Arial Black" panose="020B0A04020102020204" pitchFamily="34" charset="0"/>
              </a:rPr>
              <a:t>La traduzione teatrale per essere completa deve prevedere 4 livelli di analisi. </a:t>
            </a:r>
            <a:endParaRPr lang="it-IT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26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BIBLIOGRAFIA 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Arial Black" panose="020B0A04020102020204" pitchFamily="34" charset="0"/>
              </a:rPr>
              <a:t>Bassnett</a:t>
            </a:r>
            <a:r>
              <a:rPr lang="en-US" dirty="0">
                <a:latin typeface="Arial Black" panose="020B0A04020102020204" pitchFamily="34" charset="0"/>
              </a:rPr>
              <a:t> McGuire S. 1985. </a:t>
            </a:r>
            <a:r>
              <a:rPr lang="en-GB" dirty="0">
                <a:latin typeface="Arial Black" panose="020B0A04020102020204" pitchFamily="34" charset="0"/>
              </a:rPr>
              <a:t>“Ways through the Labyrinth: Strategies and methods for translating theatre texts” in </a:t>
            </a:r>
            <a:r>
              <a:rPr lang="en-GB" dirty="0" err="1">
                <a:latin typeface="Arial Black" panose="020B0A04020102020204" pitchFamily="34" charset="0"/>
              </a:rPr>
              <a:t>Hermans</a:t>
            </a:r>
            <a:r>
              <a:rPr lang="en-GB" dirty="0">
                <a:latin typeface="Arial Black" panose="020B0A04020102020204" pitchFamily="34" charset="0"/>
              </a:rPr>
              <a:t> T. “ed.”</a:t>
            </a:r>
            <a:r>
              <a:rPr lang="en-GB" i="1" dirty="0">
                <a:latin typeface="Arial Black" panose="020B0A04020102020204" pitchFamily="34" charset="0"/>
              </a:rPr>
              <a:t> The Manipulation of Literature</a:t>
            </a:r>
            <a:r>
              <a:rPr lang="en-GB" dirty="0">
                <a:latin typeface="Arial Black" panose="020B0A04020102020204" pitchFamily="34" charset="0"/>
              </a:rPr>
              <a:t>. New York. St. Martin Press. 87-102.</a:t>
            </a:r>
            <a:endParaRPr lang="it-IT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Arial Black" panose="020B0A04020102020204" pitchFamily="34" charset="0"/>
              </a:rPr>
              <a:t>Bassnett</a:t>
            </a:r>
            <a:r>
              <a:rPr lang="en-GB" dirty="0">
                <a:latin typeface="Arial Black" panose="020B0A04020102020204" pitchFamily="34" charset="0"/>
              </a:rPr>
              <a:t> S. 1991. “Translating for the theatre: the case against </a:t>
            </a:r>
            <a:r>
              <a:rPr lang="en-GB" dirty="0" err="1">
                <a:latin typeface="Arial Black" panose="020B0A04020102020204" pitchFamily="34" charset="0"/>
              </a:rPr>
              <a:t>performability</a:t>
            </a:r>
            <a:r>
              <a:rPr lang="en-GB" dirty="0">
                <a:latin typeface="Arial Black" panose="020B0A04020102020204" pitchFamily="34" charset="0"/>
              </a:rPr>
              <a:t>”, </a:t>
            </a:r>
            <a:r>
              <a:rPr lang="en-GB" i="1" dirty="0">
                <a:latin typeface="Arial Black" panose="020B0A04020102020204" pitchFamily="34" charset="0"/>
              </a:rPr>
              <a:t>TTR: </a:t>
            </a:r>
            <a:r>
              <a:rPr lang="en-GB" i="1" dirty="0" err="1">
                <a:latin typeface="Arial Black" panose="020B0A04020102020204" pitchFamily="34" charset="0"/>
              </a:rPr>
              <a:t>Traduction</a:t>
            </a:r>
            <a:r>
              <a:rPr lang="en-GB" i="1" dirty="0">
                <a:latin typeface="Arial Black" panose="020B0A04020102020204" pitchFamily="34" charset="0"/>
              </a:rPr>
              <a:t>, </a:t>
            </a:r>
            <a:r>
              <a:rPr lang="en-GB" i="1" dirty="0" err="1">
                <a:latin typeface="Arial Black" panose="020B0A04020102020204" pitchFamily="34" charset="0"/>
              </a:rPr>
              <a:t>Terminologie</a:t>
            </a:r>
            <a:r>
              <a:rPr lang="en-GB" i="1" dirty="0">
                <a:latin typeface="Arial Black" panose="020B0A04020102020204" pitchFamily="34" charset="0"/>
              </a:rPr>
              <a:t>, Redaction</a:t>
            </a:r>
            <a:r>
              <a:rPr lang="en-GB" dirty="0">
                <a:latin typeface="Arial Black" panose="020B0A04020102020204" pitchFamily="34" charset="0"/>
              </a:rPr>
              <a:t> 4:1. 99-111.</a:t>
            </a:r>
            <a:endParaRPr lang="it-IT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 Black" panose="020B0A04020102020204" pitchFamily="34" charset="0"/>
              </a:rPr>
              <a:t>Bassnett</a:t>
            </a:r>
            <a:r>
              <a:rPr lang="en-US" dirty="0">
                <a:latin typeface="Arial Black" panose="020B0A04020102020204" pitchFamily="34" charset="0"/>
              </a:rPr>
              <a:t> S. 1998. “Still trapped in the Labyrinth: Further reflections on translation and theatre” in </a:t>
            </a:r>
            <a:r>
              <a:rPr lang="en-US" dirty="0" err="1">
                <a:latin typeface="Arial Black" panose="020B0A04020102020204" pitchFamily="34" charset="0"/>
              </a:rPr>
              <a:t>Bassnett</a:t>
            </a:r>
            <a:r>
              <a:rPr lang="en-US" dirty="0">
                <a:latin typeface="Arial Black" panose="020B0A04020102020204" pitchFamily="34" charset="0"/>
              </a:rPr>
              <a:t> S. and </a:t>
            </a:r>
            <a:r>
              <a:rPr lang="en-US" dirty="0" err="1">
                <a:latin typeface="Arial Black" panose="020B0A04020102020204" pitchFamily="34" charset="0"/>
              </a:rPr>
              <a:t>Lefevere</a:t>
            </a:r>
            <a:r>
              <a:rPr lang="en-US" dirty="0">
                <a:latin typeface="Arial Black" panose="020B0A04020102020204" pitchFamily="34" charset="0"/>
              </a:rPr>
              <a:t> A. “</a:t>
            </a:r>
            <a:r>
              <a:rPr lang="en-US" dirty="0" err="1">
                <a:latin typeface="Arial Black" panose="020B0A04020102020204" pitchFamily="34" charset="0"/>
              </a:rPr>
              <a:t>eds</a:t>
            </a:r>
            <a:r>
              <a:rPr lang="en-US" dirty="0">
                <a:latin typeface="Arial Black" panose="020B0A04020102020204" pitchFamily="34" charset="0"/>
              </a:rPr>
              <a:t>”. </a:t>
            </a:r>
            <a:r>
              <a:rPr lang="en-US" i="1" dirty="0">
                <a:latin typeface="Arial Black" panose="020B0A04020102020204" pitchFamily="34" charset="0"/>
              </a:rPr>
              <a:t>Constructing Cultures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r>
              <a:rPr lang="en-US" dirty="0" err="1">
                <a:latin typeface="Arial Black" panose="020B0A04020102020204" pitchFamily="34" charset="0"/>
              </a:rPr>
              <a:t>Clevedon</a:t>
            </a:r>
            <a:r>
              <a:rPr lang="en-US" dirty="0">
                <a:latin typeface="Arial Black" panose="020B0A04020102020204" pitchFamily="34" charset="0"/>
              </a:rPr>
              <a:t>. Multilingual Matters. 90-108.</a:t>
            </a:r>
            <a:endParaRPr lang="it-IT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Arial Black" panose="020B0A04020102020204" pitchFamily="34" charset="0"/>
              </a:rPr>
              <a:t>Bigliazzi</a:t>
            </a:r>
            <a:r>
              <a:rPr lang="en-GB" dirty="0">
                <a:latin typeface="Arial Black" panose="020B0A04020102020204" pitchFamily="34" charset="0"/>
              </a:rPr>
              <a:t> S., </a:t>
            </a:r>
            <a:r>
              <a:rPr lang="en-GB" dirty="0" err="1">
                <a:latin typeface="Arial Black" panose="020B0A04020102020204" pitchFamily="34" charset="0"/>
              </a:rPr>
              <a:t>Ambrosi</a:t>
            </a:r>
            <a:r>
              <a:rPr lang="en-GB" dirty="0">
                <a:latin typeface="Arial Black" panose="020B0A04020102020204" pitchFamily="34" charset="0"/>
              </a:rPr>
              <a:t> P. and </a:t>
            </a:r>
            <a:r>
              <a:rPr lang="en-GB" dirty="0" err="1">
                <a:latin typeface="Arial Black" panose="020B0A04020102020204" pitchFamily="34" charset="0"/>
              </a:rPr>
              <a:t>Kofler</a:t>
            </a:r>
            <a:r>
              <a:rPr lang="en-GB" dirty="0">
                <a:latin typeface="Arial Black" panose="020B0A04020102020204" pitchFamily="34" charset="0"/>
              </a:rPr>
              <a:t> P. (</a:t>
            </a:r>
            <a:r>
              <a:rPr lang="en-GB" dirty="0" err="1">
                <a:latin typeface="Arial Black" panose="020B0A04020102020204" pitchFamily="34" charset="0"/>
              </a:rPr>
              <a:t>eds</a:t>
            </a:r>
            <a:r>
              <a:rPr lang="en-GB" dirty="0">
                <a:latin typeface="Arial Black" panose="020B0A04020102020204" pitchFamily="34" charset="0"/>
              </a:rPr>
              <a:t>) 2013. </a:t>
            </a:r>
            <a:r>
              <a:rPr lang="en-GB" i="1" dirty="0">
                <a:latin typeface="Arial Black" panose="020B0A04020102020204" pitchFamily="34" charset="0"/>
              </a:rPr>
              <a:t>Theatre Translation in Performance</a:t>
            </a:r>
            <a:r>
              <a:rPr lang="en-GB" dirty="0">
                <a:latin typeface="Arial Black" panose="020B0A04020102020204" pitchFamily="34" charset="0"/>
              </a:rPr>
              <a:t>. London. </a:t>
            </a:r>
            <a:r>
              <a:rPr lang="en-GB" dirty="0" err="1">
                <a:latin typeface="Arial Black" panose="020B0A04020102020204" pitchFamily="34" charset="0"/>
              </a:rPr>
              <a:t>Routledge</a:t>
            </a:r>
            <a:r>
              <a:rPr lang="en-GB" dirty="0">
                <a:latin typeface="Arial Black" panose="020B0A04020102020204" pitchFamily="34" charset="0"/>
              </a:rPr>
              <a:t>.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83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BIBLIOGRAFIA 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>
                <a:latin typeface="Arial Black" panose="020B0A04020102020204" pitchFamily="34" charset="0"/>
              </a:rPr>
              <a:t>Delli </a:t>
            </a:r>
            <a:r>
              <a:rPr lang="it-IT" b="1" dirty="0" smtClean="0">
                <a:latin typeface="Arial Black" panose="020B0A04020102020204" pitchFamily="34" charset="0"/>
              </a:rPr>
              <a:t>Castelli B. </a:t>
            </a:r>
            <a:r>
              <a:rPr lang="en-US" b="1" dirty="0">
                <a:latin typeface="Arial Black" panose="020B0A04020102020204" pitchFamily="34" charset="0"/>
              </a:rPr>
              <a:t>“</a:t>
            </a:r>
            <a:r>
              <a:rPr lang="it-IT" b="1" dirty="0" smtClean="0">
                <a:latin typeface="Arial Black" panose="020B0A04020102020204" pitchFamily="34" charset="0"/>
              </a:rPr>
              <a:t>Traduzione </a:t>
            </a:r>
            <a:r>
              <a:rPr lang="it-IT" b="1" dirty="0">
                <a:latin typeface="Arial Black" panose="020B0A04020102020204" pitchFamily="34" charset="0"/>
              </a:rPr>
              <a:t>teatrale e codici </a:t>
            </a:r>
            <a:r>
              <a:rPr lang="it-IT" b="1" dirty="0" smtClean="0">
                <a:latin typeface="Arial Black" panose="020B0A04020102020204" pitchFamily="34" charset="0"/>
              </a:rPr>
              <a:t>espressivi</a:t>
            </a:r>
            <a:r>
              <a:rPr lang="en-US" b="1" dirty="0" smtClean="0">
                <a:latin typeface="Arial Black" panose="020B0A04020102020204" pitchFamily="34" charset="0"/>
              </a:rPr>
              <a:t>” </a:t>
            </a:r>
            <a:r>
              <a:rPr lang="it-IT" b="1" dirty="0" smtClean="0">
                <a:latin typeface="Arial Black" panose="020B0A04020102020204" pitchFamily="34" charset="0"/>
              </a:rPr>
              <a:t>in </a:t>
            </a:r>
            <a:r>
              <a:rPr lang="it-IT" b="1" i="1" dirty="0" smtClean="0">
                <a:latin typeface="Arial Black" panose="020B0A04020102020204" pitchFamily="34" charset="0"/>
              </a:rPr>
              <a:t>Traduttologia</a:t>
            </a:r>
            <a:r>
              <a:rPr lang="it-IT" b="1" dirty="0" smtClean="0">
                <a:latin typeface="Arial Black" panose="020B0A04020102020204" pitchFamily="34" charset="0"/>
              </a:rPr>
              <a:t>, </a:t>
            </a:r>
            <a:r>
              <a:rPr lang="it-IT" b="1" dirty="0">
                <a:latin typeface="Arial Black" panose="020B0A04020102020204" pitchFamily="34" charset="0"/>
              </a:rPr>
              <a:t>2, </a:t>
            </a:r>
            <a:r>
              <a:rPr lang="it-IT" b="1" dirty="0" smtClean="0">
                <a:latin typeface="Arial Black" panose="020B0A04020102020204" pitchFamily="34" charset="0"/>
              </a:rPr>
              <a:t>2006.</a:t>
            </a:r>
          </a:p>
          <a:p>
            <a:pPr marL="0" indent="0">
              <a:buNone/>
            </a:pPr>
            <a:r>
              <a:rPr lang="en-US" b="1" dirty="0" err="1" smtClean="0">
                <a:latin typeface="Arial Black" panose="020B0A04020102020204" pitchFamily="34" charset="0"/>
              </a:rPr>
              <a:t>Espasa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>
                <a:latin typeface="Arial Black" panose="020B0A04020102020204" pitchFamily="34" charset="0"/>
              </a:rPr>
              <a:t>E. 2000. “</a:t>
            </a:r>
            <a:r>
              <a:rPr lang="en-US" b="1" dirty="0" err="1">
                <a:latin typeface="Arial Black" panose="020B0A04020102020204" pitchFamily="34" charset="0"/>
              </a:rPr>
              <a:t>Performability</a:t>
            </a:r>
            <a:r>
              <a:rPr lang="en-US" b="1" dirty="0">
                <a:latin typeface="Arial Black" panose="020B0A04020102020204" pitchFamily="34" charset="0"/>
              </a:rPr>
              <a:t> in Translation: </a:t>
            </a:r>
            <a:r>
              <a:rPr lang="en-US" b="1" dirty="0" err="1">
                <a:latin typeface="Arial Black" panose="020B0A04020102020204" pitchFamily="34" charset="0"/>
              </a:rPr>
              <a:t>Speakability</a:t>
            </a:r>
            <a:r>
              <a:rPr lang="en-US" b="1" dirty="0">
                <a:latin typeface="Arial Black" panose="020B0A04020102020204" pitchFamily="34" charset="0"/>
              </a:rPr>
              <a:t>? Playability? Or Just </a:t>
            </a:r>
            <a:r>
              <a:rPr lang="en-US" b="1" dirty="0" err="1">
                <a:latin typeface="Arial Black" panose="020B0A04020102020204" pitchFamily="34" charset="0"/>
              </a:rPr>
              <a:t>Saleability</a:t>
            </a:r>
            <a:r>
              <a:rPr lang="en-US" b="1" dirty="0">
                <a:latin typeface="Arial Black" panose="020B0A04020102020204" pitchFamily="34" charset="0"/>
              </a:rPr>
              <a:t>?” in Upton C. A. </a:t>
            </a:r>
            <a:r>
              <a:rPr lang="en-US" b="1" dirty="0" smtClean="0">
                <a:latin typeface="Arial Black" panose="020B0A04020102020204" pitchFamily="34" charset="0"/>
              </a:rPr>
              <a:t>(ed.) </a:t>
            </a:r>
            <a:r>
              <a:rPr lang="en-US" b="1" i="1" dirty="0" smtClean="0">
                <a:latin typeface="Arial Black" panose="020B0A04020102020204" pitchFamily="34" charset="0"/>
              </a:rPr>
              <a:t>Moving </a:t>
            </a:r>
            <a:r>
              <a:rPr lang="en-US" b="1" i="1" dirty="0">
                <a:latin typeface="Arial Black" panose="020B0A04020102020204" pitchFamily="34" charset="0"/>
              </a:rPr>
              <a:t>Target. Theatre Translation and Cultural Relocation</a:t>
            </a:r>
            <a:r>
              <a:rPr lang="en-US" b="1" dirty="0">
                <a:latin typeface="Arial Black" panose="020B0A04020102020204" pitchFamily="34" charset="0"/>
              </a:rPr>
              <a:t>. Manchester. St. Jerome Publishing, 2000. </a:t>
            </a:r>
            <a:endParaRPr lang="en-US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Arial Black" panose="020B0A04020102020204" pitchFamily="34" charset="0"/>
              </a:rPr>
              <a:t>Luzi</a:t>
            </a:r>
            <a:r>
              <a:rPr lang="en-US" b="1" dirty="0" smtClean="0">
                <a:latin typeface="Arial Black" panose="020B0A04020102020204" pitchFamily="34" charset="0"/>
              </a:rPr>
              <a:t> M. 1990. “Sulla </a:t>
            </a:r>
            <a:r>
              <a:rPr lang="en-US" b="1" dirty="0" err="1" smtClean="0">
                <a:latin typeface="Arial Black" panose="020B0A04020102020204" pitchFamily="34" charset="0"/>
              </a:rPr>
              <a:t>traduzione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teatrale</a:t>
            </a:r>
            <a:r>
              <a:rPr lang="en-US" b="1" dirty="0" smtClean="0">
                <a:latin typeface="Arial Black" panose="020B0A04020102020204" pitchFamily="34" charset="0"/>
              </a:rPr>
              <a:t>”. </a:t>
            </a:r>
            <a:r>
              <a:rPr lang="en-US" b="1" i="1" dirty="0" err="1" smtClean="0">
                <a:latin typeface="Arial Black" panose="020B0A04020102020204" pitchFamily="34" charset="0"/>
              </a:rPr>
              <a:t>Testo</a:t>
            </a:r>
            <a:r>
              <a:rPr lang="en-US" b="1" i="1" dirty="0" smtClean="0">
                <a:latin typeface="Arial Black" panose="020B0A04020102020204" pitchFamily="34" charset="0"/>
              </a:rPr>
              <a:t> a </a:t>
            </a:r>
            <a:r>
              <a:rPr lang="en-US" b="1" i="1" dirty="0" err="1" smtClean="0">
                <a:latin typeface="Arial Black" panose="020B0A04020102020204" pitchFamily="34" charset="0"/>
              </a:rPr>
              <a:t>fronte</a:t>
            </a:r>
            <a:r>
              <a:rPr lang="en-US" b="1" dirty="0" smtClean="0">
                <a:latin typeface="Arial Black" panose="020B0A04020102020204" pitchFamily="34" charset="0"/>
              </a:rPr>
              <a:t>. 3. 1990. 97-99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Arial Black" panose="020B0A04020102020204" pitchFamily="34" charset="0"/>
              </a:rPr>
              <a:t>Marinetti C. (</a:t>
            </a:r>
            <a:r>
              <a:rPr lang="en-GB" dirty="0" err="1" smtClean="0">
                <a:latin typeface="Arial Black" panose="020B0A04020102020204" pitchFamily="34" charset="0"/>
              </a:rPr>
              <a:t>ed</a:t>
            </a:r>
            <a:r>
              <a:rPr lang="en-GB" dirty="0" smtClean="0">
                <a:latin typeface="Arial Black" panose="020B0A04020102020204" pitchFamily="34" charset="0"/>
              </a:rPr>
              <a:t>) 2013. </a:t>
            </a:r>
            <a:r>
              <a:rPr lang="en-GB" i="1" dirty="0">
                <a:latin typeface="Arial Black" panose="020B0A04020102020204" pitchFamily="34" charset="0"/>
              </a:rPr>
              <a:t>Translation in the Theatre</a:t>
            </a:r>
            <a:r>
              <a:rPr lang="en-GB" dirty="0">
                <a:latin typeface="Arial Black" panose="020B0A04020102020204" pitchFamily="34" charset="0"/>
              </a:rPr>
              <a:t>. </a:t>
            </a:r>
            <a:r>
              <a:rPr lang="en-GB" i="1" dirty="0" smtClean="0">
                <a:latin typeface="Arial Black" panose="020B0A04020102020204" pitchFamily="34" charset="0"/>
              </a:rPr>
              <a:t>Target</a:t>
            </a:r>
            <a:r>
              <a:rPr lang="en-GB" dirty="0">
                <a:latin typeface="Arial Black" panose="020B0A04020102020204" pitchFamily="34" charset="0"/>
              </a:rPr>
              <a:t>.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>
                <a:latin typeface="Arial Black" panose="020B0A04020102020204" pitchFamily="34" charset="0"/>
              </a:rPr>
              <a:t>Special Issue. </a:t>
            </a:r>
            <a:endParaRPr lang="en-GB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Arial Black" panose="020B0A04020102020204" pitchFamily="34" charset="0"/>
              </a:rPr>
              <a:t>Pavis</a:t>
            </a:r>
            <a:r>
              <a:rPr lang="en-US" b="1" dirty="0" smtClean="0">
                <a:latin typeface="Arial Black" panose="020B0A04020102020204" pitchFamily="34" charset="0"/>
              </a:rPr>
              <a:t> P. 1989. “Problems of translation for the stage: </a:t>
            </a:r>
            <a:r>
              <a:rPr lang="en-US" b="1" dirty="0" err="1" smtClean="0">
                <a:latin typeface="Arial Black" panose="020B0A04020102020204" pitchFamily="34" charset="0"/>
              </a:rPr>
              <a:t>interculturalism</a:t>
            </a:r>
            <a:r>
              <a:rPr lang="en-US" b="1" dirty="0" smtClean="0">
                <a:latin typeface="Arial Black" panose="020B0A04020102020204" pitchFamily="34" charset="0"/>
              </a:rPr>
              <a:t> and post-modern theatre” in </a:t>
            </a:r>
            <a:r>
              <a:rPr lang="en-US" b="1" dirty="0" err="1" smtClean="0">
                <a:latin typeface="Arial Black" panose="020B0A04020102020204" pitchFamily="34" charset="0"/>
              </a:rPr>
              <a:t>Scolnicov</a:t>
            </a:r>
            <a:r>
              <a:rPr lang="en-US" b="1" dirty="0" smtClean="0">
                <a:latin typeface="Arial Black" panose="020B0A04020102020204" pitchFamily="34" charset="0"/>
              </a:rPr>
              <a:t> H. and Holland P. (eds.) </a:t>
            </a:r>
            <a:r>
              <a:rPr lang="en-US" b="1" i="1" dirty="0" smtClean="0">
                <a:latin typeface="Arial Black" panose="020B0A04020102020204" pitchFamily="34" charset="0"/>
              </a:rPr>
              <a:t>The Plays Out of Context: Transferring Plays from Culture to Culture</a:t>
            </a:r>
            <a:r>
              <a:rPr lang="en-US" b="1" dirty="0" smtClean="0">
                <a:latin typeface="Arial Black" panose="020B0A04020102020204" pitchFamily="34" charset="0"/>
              </a:rPr>
              <a:t>. Cambridge. Cambridge UP, 25-44.</a:t>
            </a:r>
            <a:endParaRPr lang="it-IT" b="1" dirty="0" smtClean="0">
              <a:latin typeface="Arial Black" panose="020B0A040201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809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BIBLIOGRAFIA 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err="1">
                <a:latin typeface="Arial Black" panose="020B0A04020102020204" pitchFamily="34" charset="0"/>
              </a:rPr>
              <a:t>Perteghella</a:t>
            </a:r>
            <a:r>
              <a:rPr lang="en-GB" b="1" dirty="0">
                <a:latin typeface="Arial Black" panose="020B0A04020102020204" pitchFamily="34" charset="0"/>
              </a:rPr>
              <a:t> M. 2004. “A Descriptive-Anthropological Model of Theatre Translation” in </a:t>
            </a:r>
            <a:r>
              <a:rPr lang="en-GB" b="1" dirty="0" err="1">
                <a:latin typeface="Arial Black" panose="020B0A04020102020204" pitchFamily="34" charset="0"/>
              </a:rPr>
              <a:t>Coelsch-Foisner</a:t>
            </a:r>
            <a:r>
              <a:rPr lang="en-GB" b="1" dirty="0">
                <a:latin typeface="Arial Black" panose="020B0A04020102020204" pitchFamily="34" charset="0"/>
              </a:rPr>
              <a:t> S. and Klein H. </a:t>
            </a:r>
            <a:r>
              <a:rPr lang="en-GB" b="1" dirty="0" smtClean="0">
                <a:latin typeface="Arial Black" panose="020B0A04020102020204" pitchFamily="34" charset="0"/>
              </a:rPr>
              <a:t>(eds.) </a:t>
            </a:r>
            <a:r>
              <a:rPr lang="en-GB" b="1" i="1" dirty="0">
                <a:latin typeface="Arial Black" panose="020B0A04020102020204" pitchFamily="34" charset="0"/>
              </a:rPr>
              <a:t>Drama Translation and Theatre Practice</a:t>
            </a:r>
            <a:r>
              <a:rPr lang="en-GB" b="1" dirty="0">
                <a:latin typeface="Arial Black" panose="020B0A04020102020204" pitchFamily="34" charset="0"/>
              </a:rPr>
              <a:t>, Frankfurt am Main. Peter Lang. 1-23</a:t>
            </a:r>
            <a:r>
              <a:rPr lang="en-GB" b="1" dirty="0" smtClean="0">
                <a:latin typeface="Arial Black" panose="020B0A04020102020204" pitchFamily="34" charset="0"/>
              </a:rPr>
              <a:t>.</a:t>
            </a:r>
            <a:endParaRPr lang="it-IT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it-IT" dirty="0" err="1" smtClean="0">
                <a:latin typeface="Arial Black" panose="020B0A04020102020204" pitchFamily="34" charset="0"/>
              </a:rPr>
              <a:t>Serpieri</a:t>
            </a:r>
            <a:r>
              <a:rPr lang="it-IT" dirty="0" smtClean="0">
                <a:latin typeface="Arial Black" panose="020B0A04020102020204" pitchFamily="34" charset="0"/>
              </a:rPr>
              <a:t> A. 1978.“Ipotesi </a:t>
            </a:r>
            <a:r>
              <a:rPr lang="it-IT" dirty="0">
                <a:latin typeface="Arial Black" panose="020B0A04020102020204" pitchFamily="34" charset="0"/>
              </a:rPr>
              <a:t>teorica di segmentazione del testo teatrale,” </a:t>
            </a:r>
            <a:r>
              <a:rPr lang="it-IT" dirty="0" smtClean="0">
                <a:latin typeface="Arial Black" panose="020B0A04020102020204" pitchFamily="34" charset="0"/>
              </a:rPr>
              <a:t>in A</a:t>
            </a:r>
            <a:r>
              <a:rPr lang="it-IT" dirty="0">
                <a:latin typeface="Arial Black" panose="020B0A04020102020204" pitchFamily="34" charset="0"/>
              </a:rPr>
              <a:t>. </a:t>
            </a:r>
            <a:r>
              <a:rPr lang="it-IT" dirty="0" err="1">
                <a:latin typeface="Arial Black" panose="020B0A04020102020204" pitchFamily="34" charset="0"/>
              </a:rPr>
              <a:t>Serpieri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i="1" dirty="0">
                <a:latin typeface="Arial Black" panose="020B0A04020102020204" pitchFamily="34" charset="0"/>
              </a:rPr>
              <a:t>et al</a:t>
            </a:r>
            <a:r>
              <a:rPr lang="it-IT" dirty="0" smtClean="0">
                <a:latin typeface="Arial Black" panose="020B0A04020102020204" pitchFamily="34" charset="0"/>
              </a:rPr>
              <a:t>. (</a:t>
            </a:r>
            <a:r>
              <a:rPr lang="it-IT" dirty="0" err="1" smtClean="0">
                <a:latin typeface="Arial Black" panose="020B0A04020102020204" pitchFamily="34" charset="0"/>
              </a:rPr>
              <a:t>eds</a:t>
            </a:r>
            <a:r>
              <a:rPr lang="it-IT" dirty="0" smtClean="0">
                <a:latin typeface="Arial Black" panose="020B0A04020102020204" pitchFamily="34" charset="0"/>
              </a:rPr>
              <a:t>). </a:t>
            </a:r>
            <a:r>
              <a:rPr lang="it-IT" i="1" dirty="0">
                <a:latin typeface="Arial Black" panose="020B0A04020102020204" pitchFamily="34" charset="0"/>
              </a:rPr>
              <a:t>Come comunica il teatro: dal testo alla </a:t>
            </a:r>
            <a:r>
              <a:rPr lang="it-IT" i="1" dirty="0" smtClean="0">
                <a:latin typeface="Arial Black" panose="020B0A04020102020204" pitchFamily="34" charset="0"/>
              </a:rPr>
              <a:t>scena.</a:t>
            </a:r>
            <a:r>
              <a:rPr lang="it-IT" dirty="0" smtClean="0">
                <a:latin typeface="Arial Black" panose="020B0A04020102020204" pitchFamily="34" charset="0"/>
              </a:rPr>
              <a:t> Milano. </a:t>
            </a:r>
            <a:r>
              <a:rPr lang="it-IT" dirty="0">
                <a:latin typeface="Arial Black" panose="020B0A04020102020204" pitchFamily="34" charset="0"/>
              </a:rPr>
              <a:t>Il </a:t>
            </a:r>
            <a:r>
              <a:rPr lang="it-IT" dirty="0" smtClean="0">
                <a:latin typeface="Arial Black" panose="020B0A04020102020204" pitchFamily="34" charset="0"/>
              </a:rPr>
              <a:t>Formichiere. </a:t>
            </a:r>
            <a:r>
              <a:rPr lang="it-IT" dirty="0">
                <a:latin typeface="Arial Black" panose="020B0A04020102020204" pitchFamily="34" charset="0"/>
              </a:rPr>
              <a:t>11-54</a:t>
            </a:r>
            <a:r>
              <a:rPr lang="it-IT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latin typeface="Arial Black" panose="020B0A04020102020204" pitchFamily="34" charset="0"/>
              </a:rPr>
              <a:t>Windle</a:t>
            </a:r>
            <a:r>
              <a:rPr lang="en-US" b="1" dirty="0" smtClean="0">
                <a:latin typeface="Arial Black" panose="020B0A04020102020204" pitchFamily="34" charset="0"/>
              </a:rPr>
              <a:t> K (2011). The Translation of Drama” in </a:t>
            </a:r>
            <a:r>
              <a:rPr lang="en-US" b="1" dirty="0" err="1">
                <a:latin typeface="Arial Black" panose="020B0A04020102020204" pitchFamily="34" charset="0"/>
              </a:rPr>
              <a:t>Malmkjær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latin typeface="Arial Black" panose="020B0A04020102020204" pitchFamily="34" charset="0"/>
              </a:rPr>
              <a:t>K. and </a:t>
            </a:r>
            <a:r>
              <a:rPr lang="en-US" b="1" dirty="0" err="1" smtClean="0">
                <a:latin typeface="Arial Black" panose="020B0A04020102020204" pitchFamily="34" charset="0"/>
              </a:rPr>
              <a:t>Windle</a:t>
            </a:r>
            <a:r>
              <a:rPr lang="en-US" b="1" dirty="0" smtClean="0">
                <a:latin typeface="Arial Black" panose="020B0A04020102020204" pitchFamily="34" charset="0"/>
              </a:rPr>
              <a:t> K. (</a:t>
            </a:r>
            <a:r>
              <a:rPr lang="en-US" b="1" dirty="0" err="1" smtClean="0">
                <a:latin typeface="Arial Black" panose="020B0A04020102020204" pitchFamily="34" charset="0"/>
              </a:rPr>
              <a:t>eds</a:t>
            </a:r>
            <a:r>
              <a:rPr lang="en-US" b="1" dirty="0" smtClean="0">
                <a:latin typeface="Arial Black" panose="020B0A04020102020204" pitchFamily="34" charset="0"/>
              </a:rPr>
              <a:t>) </a:t>
            </a:r>
            <a:r>
              <a:rPr lang="en-US" b="1" i="1" dirty="0" smtClean="0">
                <a:latin typeface="Arial Black" panose="020B0A04020102020204" pitchFamily="34" charset="0"/>
              </a:rPr>
              <a:t>Oxford Handbook </a:t>
            </a:r>
            <a:r>
              <a:rPr lang="en-US" b="1" i="1" dirty="0">
                <a:latin typeface="Arial Black" panose="020B0A04020102020204" pitchFamily="34" charset="0"/>
              </a:rPr>
              <a:t>of </a:t>
            </a:r>
            <a:r>
              <a:rPr lang="en-US" b="1" i="1" dirty="0" smtClean="0">
                <a:latin typeface="Arial Black" panose="020B0A04020102020204" pitchFamily="34" charset="0"/>
              </a:rPr>
              <a:t>Translation Studies</a:t>
            </a:r>
            <a:r>
              <a:rPr lang="en-US" b="1" dirty="0" smtClean="0">
                <a:latin typeface="Arial Black" panose="020B0A04020102020204" pitchFamily="34" charset="0"/>
              </a:rPr>
              <a:t>. Oxford. Oxford </a:t>
            </a:r>
            <a:r>
              <a:rPr lang="en-US" b="1" dirty="0">
                <a:latin typeface="Arial Black" panose="020B0A04020102020204" pitchFamily="34" charset="0"/>
              </a:rPr>
              <a:t>University </a:t>
            </a:r>
            <a:r>
              <a:rPr lang="en-US" b="1" dirty="0" smtClean="0">
                <a:latin typeface="Arial Black" panose="020B0A04020102020204" pitchFamily="34" charset="0"/>
              </a:rPr>
              <a:t>Press. 2011.</a:t>
            </a:r>
            <a:endParaRPr lang="it-IT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9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600" dirty="0" smtClean="0">
                <a:latin typeface="Arial Black" panose="020B0A04020102020204" pitchFamily="34" charset="0"/>
              </a:rPr>
              <a:t> Testo drammaturgico nel contesto di partenza</a:t>
            </a:r>
          </a:p>
          <a:p>
            <a:r>
              <a:rPr lang="it-IT" sz="3600" dirty="0" smtClean="0">
                <a:latin typeface="Arial Black" panose="020B0A04020102020204" pitchFamily="34" charset="0"/>
              </a:rPr>
              <a:t>Testo scenico nel contesto di partenza</a:t>
            </a:r>
          </a:p>
          <a:p>
            <a:r>
              <a:rPr lang="it-IT" sz="3600" dirty="0" smtClean="0">
                <a:latin typeface="Arial Black" panose="020B0A04020102020204" pitchFamily="34" charset="0"/>
              </a:rPr>
              <a:t>testo drammaturgico nella lingua di arrivo</a:t>
            </a:r>
          </a:p>
          <a:p>
            <a:r>
              <a:rPr lang="it-IT" sz="3600" dirty="0" smtClean="0">
                <a:latin typeface="Arial Black" panose="020B0A04020102020204" pitchFamily="34" charset="0"/>
              </a:rPr>
              <a:t>Testo scenico nella lingua di arrivo</a:t>
            </a:r>
            <a:endParaRPr lang="it-IT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1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5400" b="1" dirty="0" smtClean="0">
                <a:latin typeface="Arial Black" panose="020B0A04020102020204" pitchFamily="34" charset="0"/>
              </a:rPr>
              <a:t>LA PAROLA AL QUADRATO </a:t>
            </a:r>
            <a:endParaRPr lang="it-IT" sz="54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it-IT" sz="5400" b="1" dirty="0" smtClean="0">
                <a:latin typeface="Arial Black" panose="020B0A04020102020204" pitchFamily="34" charset="0"/>
              </a:rPr>
              <a:t>(</a:t>
            </a:r>
            <a:r>
              <a:rPr lang="it-IT" sz="5400" b="1" dirty="0" smtClean="0">
                <a:latin typeface="Arial Black" panose="020B0A04020102020204" pitchFamily="34" charset="0"/>
              </a:rPr>
              <a:t>Alessandro </a:t>
            </a:r>
            <a:r>
              <a:rPr lang="it-IT" sz="5400" b="1" dirty="0" err="1" smtClean="0">
                <a:latin typeface="Arial Black" panose="020B0A04020102020204" pitchFamily="34" charset="0"/>
              </a:rPr>
              <a:t>Serpieri</a:t>
            </a:r>
            <a:r>
              <a:rPr lang="it-IT" sz="5400" b="1" dirty="0" smtClean="0">
                <a:latin typeface="Arial Black" panose="020B0A04020102020204" pitchFamily="34" charset="0"/>
              </a:rPr>
              <a:t>)</a:t>
            </a:r>
            <a:endParaRPr lang="it-IT" sz="5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0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4000" b="1" dirty="0" smtClean="0">
                <a:latin typeface="Arial Black" panose="020B0A04020102020204" pitchFamily="34" charset="0"/>
              </a:rPr>
              <a:t>Con l’analisi del testo scenico, si passa da un sistema segnico esclusivamente verbale (testo come testo letterario) a un sistema </a:t>
            </a:r>
            <a:r>
              <a:rPr lang="it-IT" sz="4000" b="1" dirty="0" err="1" smtClean="0">
                <a:latin typeface="Arial Black" panose="020B0A04020102020204" pitchFamily="34" charset="0"/>
              </a:rPr>
              <a:t>intersemiotico</a:t>
            </a:r>
            <a:r>
              <a:rPr lang="it-IT" sz="4000" b="1" dirty="0">
                <a:latin typeface="Arial Black" panose="020B0A04020102020204" pitchFamily="34" charset="0"/>
              </a:rPr>
              <a:t> </a:t>
            </a:r>
            <a:r>
              <a:rPr lang="it-IT" sz="4000" b="1" dirty="0" smtClean="0">
                <a:latin typeface="Arial Black" panose="020B0A04020102020204" pitchFamily="34" charset="0"/>
              </a:rPr>
              <a:t>che, oltre la parola, prende in considerazione: 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4092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712831"/>
              </p:ext>
            </p:extLst>
          </p:nvPr>
        </p:nvGraphicFramePr>
        <p:xfrm>
          <a:off x="1295400" y="2557463"/>
          <a:ext cx="9601200" cy="34046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3137"/>
                <a:gridCol w="502806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intonazione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 mimica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 gestualità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movimento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scenario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 arredo scenico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83992A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 illuminazione, ecc.</a:t>
                      </a:r>
                      <a:endParaRPr kumimoji="0" lang="it-IT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50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3600" b="1" dirty="0" smtClean="0">
                <a:latin typeface="Arial Black" panose="020B0A04020102020204" pitchFamily="34" charset="0"/>
              </a:rPr>
              <a:t>Quale dei due testi è più importante? Il testo drammaturgico, il testo scenico? Come si traduce il testo </a:t>
            </a:r>
            <a:r>
              <a:rPr lang="it-IT" sz="3600" b="1" dirty="0">
                <a:latin typeface="Arial Black" panose="020B0A04020102020204" pitchFamily="34" charset="0"/>
              </a:rPr>
              <a:t>teatrale</a:t>
            </a:r>
            <a:r>
              <a:rPr lang="it-IT" sz="3600" b="1" dirty="0" smtClean="0">
                <a:latin typeface="Arial Black" panose="020B0A040201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3600" b="1" dirty="0" smtClean="0">
                <a:latin typeface="Arial Black" panose="020B0A04020102020204" pitchFamily="34" charset="0"/>
              </a:rPr>
              <a:t>DIPENDE</a:t>
            </a:r>
            <a:endParaRPr lang="it-IT" sz="36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it-IT" sz="36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029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b="1" dirty="0" smtClean="0">
                <a:latin typeface="Arial Black" panose="020B0A04020102020204" pitchFamily="34" charset="0"/>
              </a:rPr>
              <a:t>Classica (e abusata) dicotomia PAGE/STAGE</a:t>
            </a:r>
          </a:p>
          <a:p>
            <a:pPr algn="ctr"/>
            <a:r>
              <a:rPr lang="it-IT" b="1" dirty="0" smtClean="0">
                <a:latin typeface="Arial Black" panose="020B0A04020102020204" pitchFamily="34" charset="0"/>
              </a:rPr>
              <a:t>Si vuole tradurre un testo che si concentri sui tratti distinti dell’originale o un testo in armonia esclusivamente con le convenzioni della cultura di arrivo?</a:t>
            </a:r>
          </a:p>
          <a:p>
            <a:pPr algn="ctr"/>
            <a:endParaRPr lang="it-IT" b="1" dirty="0">
              <a:latin typeface="Arial Black" panose="020B0A04020102020204" pitchFamily="34" charset="0"/>
            </a:endParaRPr>
          </a:p>
          <a:p>
            <a:pPr algn="ctr"/>
            <a:r>
              <a:rPr lang="it-IT" b="1" dirty="0" smtClean="0">
                <a:latin typeface="Arial Black" panose="020B0A04020102020204" pitchFamily="34" charset="0"/>
              </a:rPr>
              <a:t>Sistema teatrale e culturale di partenza e sistema teatrale e culturale di arrivo  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5581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TRADUZIONE TEATRALE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4400" b="1" dirty="0"/>
          </a:p>
          <a:p>
            <a:pPr marL="0" indent="0" algn="ctr">
              <a:buNone/>
            </a:pPr>
            <a:r>
              <a:rPr lang="it-IT" sz="4400" b="1" dirty="0" smtClean="0">
                <a:latin typeface="Arial Black" panose="020B0A04020102020204" pitchFamily="34" charset="0"/>
              </a:rPr>
              <a:t>Alcune aree critiche nella traduzione teatrale</a:t>
            </a:r>
            <a:endParaRPr lang="it-IT" sz="4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3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796</TotalTime>
  <Words>1229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Garamond</vt:lpstr>
      <vt:lpstr>Organico</vt:lpstr>
      <vt:lpstr>Orientamento tesi triennali inglese</vt:lpstr>
      <vt:lpstr>TRADUZIONE TEATRALE</vt:lpstr>
      <vt:lpstr>TRADUZIONE TEATRALE</vt:lpstr>
      <vt:lpstr>TRADUZIONE TEATRALE</vt:lpstr>
      <vt:lpstr>TRADUZIONE TEATRALE</vt:lpstr>
      <vt:lpstr>TRADUZIONE TEATRALE</vt:lpstr>
      <vt:lpstr>TRADUZIONE TEATRALE</vt:lpstr>
      <vt:lpstr>TRADUZIONE TEATRALE</vt:lpstr>
      <vt:lpstr>TRADUZIONE TEATRALE</vt:lpstr>
      <vt:lpstr>Presentazione standard di PowerPoint</vt:lpstr>
      <vt:lpstr>TRADUZIONE TEATRALE</vt:lpstr>
      <vt:lpstr>TRADUZIONE TEATRALE</vt:lpstr>
      <vt:lpstr>TRADUZIONE TEATRALE</vt:lpstr>
      <vt:lpstr>TRADUZIONE TEATRALE</vt:lpstr>
      <vt:lpstr>TRADUZIONE TEATRALE</vt:lpstr>
      <vt:lpstr>Presentazione standard di PowerPoint</vt:lpstr>
      <vt:lpstr>TRADUZIONE TEATRALE</vt:lpstr>
      <vt:lpstr>TRADUZIONE TEATRALE</vt:lpstr>
      <vt:lpstr>BIBLIOGRAFIA TRADUZIONE TEATRALE</vt:lpstr>
      <vt:lpstr>BIBLIOGRAFIA TRADUZIONE TEATRALE</vt:lpstr>
      <vt:lpstr>BIBLIOGRAFIA TRADUZIONE TEATRALE</vt:lpstr>
      <vt:lpstr>BIBLIOGRAFIA TRADUZIONE TEATRALE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Orientamento tesi triennali inglese</dc:title>
  <dc:creator>Monica Randaccio</dc:creator>
  <cp:lastModifiedBy>Monica Randaccio</cp:lastModifiedBy>
  <cp:revision>65</cp:revision>
  <dcterms:created xsi:type="dcterms:W3CDTF">2018-02-19T15:12:19Z</dcterms:created>
  <dcterms:modified xsi:type="dcterms:W3CDTF">2018-02-20T14:08:55Z</dcterms:modified>
</cp:coreProperties>
</file>