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56" r:id="rId4"/>
    <p:sldId id="264" r:id="rId5"/>
    <p:sldId id="265" r:id="rId6"/>
    <p:sldId id="266" r:id="rId7"/>
    <p:sldId id="267" r:id="rId8"/>
    <p:sldId id="275" r:id="rId9"/>
    <p:sldId id="276" r:id="rId10"/>
    <p:sldId id="277" r:id="rId11"/>
    <p:sldId id="268" r:id="rId12"/>
    <p:sldId id="269" r:id="rId13"/>
    <p:sldId id="270" r:id="rId14"/>
    <p:sldId id="271" r:id="rId15"/>
    <p:sldId id="272" r:id="rId16"/>
    <p:sldId id="273" r:id="rId17"/>
    <p:sldId id="278" r:id="rId18"/>
    <p:sldId id="260" r:id="rId19"/>
    <p:sldId id="261" r:id="rId20"/>
    <p:sldId id="279" r:id="rId21"/>
    <p:sldId id="263" r:id="rId22"/>
    <p:sldId id="262" r:id="rId23"/>
    <p:sldId id="274" r:id="rId24"/>
    <p:sldId id="280"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7A863-09D7-401A-AB09-1F966274C202}" type="datetimeFigureOut">
              <a:rPr lang="it-IT" smtClean="0"/>
              <a:t>22/03/2018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6F450-FF7D-4159-B8E6-D8855EFB1338}" type="slidenum">
              <a:rPr lang="it-IT" smtClean="0"/>
              <a:t>‹N›</a:t>
            </a:fld>
            <a:endParaRPr lang="it-IT"/>
          </a:p>
        </p:txBody>
      </p:sp>
    </p:spTree>
    <p:extLst>
      <p:ext uri="{BB962C8B-B14F-4D97-AF65-F5344CB8AC3E}">
        <p14:creationId xmlns:p14="http://schemas.microsoft.com/office/powerpoint/2010/main" val="114708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6F6F450-FF7D-4159-B8E6-D8855EFB1338}" type="slidenum">
              <a:rPr lang="it-IT" smtClean="0"/>
              <a:t>18</a:t>
            </a:fld>
            <a:endParaRPr lang="it-IT"/>
          </a:p>
        </p:txBody>
      </p:sp>
    </p:spTree>
    <p:extLst>
      <p:ext uri="{BB962C8B-B14F-4D97-AF65-F5344CB8AC3E}">
        <p14:creationId xmlns:p14="http://schemas.microsoft.com/office/powerpoint/2010/main" val="85059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CC5E6-DD3F-4C3B-BA6D-EB545777616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1CCCEC-776A-4E0D-93A5-2D45ADFFC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D9BB711-1AD3-4592-A4F7-398259351AF7}"/>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5" name="Segnaposto piè di pagina 4">
            <a:extLst>
              <a:ext uri="{FF2B5EF4-FFF2-40B4-BE49-F238E27FC236}">
                <a16:creationId xmlns:a16="http://schemas.microsoft.com/office/drawing/2014/main" id="{7B3E1533-30DB-4E22-8050-034767A4C6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86F6E2-2147-4D28-A0F6-200A88FC8640}"/>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275322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402C67-B64F-4F51-B4F9-A19489F2DDE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F8C0CB-D64C-40EE-A173-09B039834F41}"/>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EB3076-F84C-44FE-A990-F992819F416E}"/>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5" name="Segnaposto piè di pagina 4">
            <a:extLst>
              <a:ext uri="{FF2B5EF4-FFF2-40B4-BE49-F238E27FC236}">
                <a16:creationId xmlns:a16="http://schemas.microsoft.com/office/drawing/2014/main" id="{03977F3F-4798-451E-9A2D-67D03BD54E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2CA784-B5B6-4236-A5D9-08CD1E78A1E5}"/>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18981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F21D09B-69A0-4CDD-87B2-E5D3E5C667E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2F15F6-8EB4-4883-B5F6-E486D9CCA9E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0E3CB2-A468-46B5-8D04-53C51E9EB66B}"/>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5" name="Segnaposto piè di pagina 4">
            <a:extLst>
              <a:ext uri="{FF2B5EF4-FFF2-40B4-BE49-F238E27FC236}">
                <a16:creationId xmlns:a16="http://schemas.microsoft.com/office/drawing/2014/main" id="{72C63C3A-19E0-4C8D-9893-593DC3F2AA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28BDF1-A115-4714-B9D3-166DA05547D9}"/>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166806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B7766-7ABD-4A66-B4D7-697C549023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DF1E68-34AF-4BAC-B095-87D85F479957}"/>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29B5A8-8C12-472D-8A7B-D1DC8699EA97}"/>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5" name="Segnaposto piè di pagina 4">
            <a:extLst>
              <a:ext uri="{FF2B5EF4-FFF2-40B4-BE49-F238E27FC236}">
                <a16:creationId xmlns:a16="http://schemas.microsoft.com/office/drawing/2014/main" id="{ED710F3A-482B-4FCF-89BB-B2E7AB810D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B4E68B-4BA4-4721-AD8C-255FEA6A2B90}"/>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145402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43059-9BB0-47DF-B165-5B106C3D81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270A432-2D8A-413B-A661-FECC88AA8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2E77C15-AA47-406F-860B-1B9EDB920953}"/>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5" name="Segnaposto piè di pagina 4">
            <a:extLst>
              <a:ext uri="{FF2B5EF4-FFF2-40B4-BE49-F238E27FC236}">
                <a16:creationId xmlns:a16="http://schemas.microsoft.com/office/drawing/2014/main" id="{12FA8017-29DF-4683-BE70-AFEE06535E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1617A7-EC03-4C5B-A76E-8BCE8CC38D95}"/>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419370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FC4055-A4D8-4CA1-B681-EBF3E2878F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D267D3-4DFC-44DA-B82A-AEE0471E5120}"/>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B065150-1150-48A3-9716-6BB1D098ADD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13294B8-8EF0-4246-97C4-5295FDCACDDC}"/>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6" name="Segnaposto piè di pagina 5">
            <a:extLst>
              <a:ext uri="{FF2B5EF4-FFF2-40B4-BE49-F238E27FC236}">
                <a16:creationId xmlns:a16="http://schemas.microsoft.com/office/drawing/2014/main" id="{109893AC-66E5-4290-8905-3C7A023536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9D6AE4-4632-4F70-8129-6D718CC415A4}"/>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374321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49BD1F-5CD2-4D1C-B417-F1B15A1572A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B402EF9-CBAA-4844-A184-C05F18A98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E3C9D7A-1B8F-45FB-AA3C-F380C770F096}"/>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1B8B37-3AA7-4382-9AFC-7B1CB72EC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82879EA-8074-4231-BDAB-8EBD7F13F7B5}"/>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944D5F-15AF-4E89-866D-624368E6FD8D}"/>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8" name="Segnaposto piè di pagina 7">
            <a:extLst>
              <a:ext uri="{FF2B5EF4-FFF2-40B4-BE49-F238E27FC236}">
                <a16:creationId xmlns:a16="http://schemas.microsoft.com/office/drawing/2014/main" id="{3F5CF076-EE42-4D08-9D03-FC439E1DA65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05AD36-ED74-47BD-B782-6FC954E6BA0D}"/>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149719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5D3FD-1C63-45E1-9217-0CAAF3C4370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A9D4A01-19A2-4534-B429-626F4050548C}"/>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4" name="Segnaposto piè di pagina 3">
            <a:extLst>
              <a:ext uri="{FF2B5EF4-FFF2-40B4-BE49-F238E27FC236}">
                <a16:creationId xmlns:a16="http://schemas.microsoft.com/office/drawing/2014/main" id="{A1260BF5-0798-4391-80CF-D7D8629C6A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1BF81B5-362D-4C64-A776-D68BB1050E7A}"/>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394171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0378A4-B1BF-4025-8548-3F1E57E2A1B5}"/>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3" name="Segnaposto piè di pagina 2">
            <a:extLst>
              <a:ext uri="{FF2B5EF4-FFF2-40B4-BE49-F238E27FC236}">
                <a16:creationId xmlns:a16="http://schemas.microsoft.com/office/drawing/2014/main" id="{5AC33313-934F-45BF-8E50-E5F2BC7A5FA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F28B428-81D9-446A-BCBC-1CF213AF0211}"/>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15904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64EAFC-2C62-4EC9-A3C6-B6D5C30A9B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EA2676F-817C-444B-92D1-C66E23F914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E5E8C19-7D13-48B0-8A83-87FD7A025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3B2EA9C-8DBD-40A3-87F4-7A6A0FDDCE97}"/>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6" name="Segnaposto piè di pagina 5">
            <a:extLst>
              <a:ext uri="{FF2B5EF4-FFF2-40B4-BE49-F238E27FC236}">
                <a16:creationId xmlns:a16="http://schemas.microsoft.com/office/drawing/2014/main" id="{1A48B9AB-E5F4-47F6-8AC2-3C70F95E71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83E8E1-E3E6-4C83-9384-51C4240E3A2F}"/>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316378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196E6-B60B-4F10-AF12-B3732D88F7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A0F1C2C-A1CB-4760-AEA6-7F1A9D89F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F9BB671-402E-40BC-86E2-97E02A374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35C63C8-ED6B-4AEF-979C-AC59D5FA65DF}"/>
              </a:ext>
            </a:extLst>
          </p:cNvPr>
          <p:cNvSpPr>
            <a:spLocks noGrp="1"/>
          </p:cNvSpPr>
          <p:nvPr>
            <p:ph type="dt" sz="half" idx="10"/>
          </p:nvPr>
        </p:nvSpPr>
        <p:spPr/>
        <p:txBody>
          <a:bodyPr/>
          <a:lstStyle/>
          <a:p>
            <a:fld id="{348CA3EC-D2FD-4260-997C-4952EDDE8642}" type="datetimeFigureOut">
              <a:rPr lang="it-IT" smtClean="0"/>
              <a:t>22/03/2018</a:t>
            </a:fld>
            <a:endParaRPr lang="it-IT"/>
          </a:p>
        </p:txBody>
      </p:sp>
      <p:sp>
        <p:nvSpPr>
          <p:cNvPr id="6" name="Segnaposto piè di pagina 5">
            <a:extLst>
              <a:ext uri="{FF2B5EF4-FFF2-40B4-BE49-F238E27FC236}">
                <a16:creationId xmlns:a16="http://schemas.microsoft.com/office/drawing/2014/main" id="{85DF0114-0055-4AD7-9B5D-EFB7FBD099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77D3D8-2459-4B6C-9A18-0D3BE76D3936}"/>
              </a:ext>
            </a:extLst>
          </p:cNvPr>
          <p:cNvSpPr>
            <a:spLocks noGrp="1"/>
          </p:cNvSpPr>
          <p:nvPr>
            <p:ph type="sldNum" sz="quarter" idx="12"/>
          </p:nvPr>
        </p:nvSpPr>
        <p:spPr/>
        <p:txBody>
          <a:bodyPr/>
          <a:lstStyle/>
          <a:p>
            <a:fld id="{88375299-9E43-494B-AC70-2F719EA5151D}" type="slidenum">
              <a:rPr lang="it-IT" smtClean="0"/>
              <a:t>‹N›</a:t>
            </a:fld>
            <a:endParaRPr lang="it-IT"/>
          </a:p>
        </p:txBody>
      </p:sp>
    </p:spTree>
    <p:extLst>
      <p:ext uri="{BB962C8B-B14F-4D97-AF65-F5344CB8AC3E}">
        <p14:creationId xmlns:p14="http://schemas.microsoft.com/office/powerpoint/2010/main" val="146180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2C61070-983D-4417-80C3-C8044B6B6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9605A7-2828-45CA-B8E6-C961E3162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AC7B12-9A0F-465F-BB77-0840986F3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CA3EC-D2FD-4260-997C-4952EDDE8642}" type="datetimeFigureOut">
              <a:rPr lang="it-IT" smtClean="0"/>
              <a:t>22/03/2018</a:t>
            </a:fld>
            <a:endParaRPr lang="it-IT"/>
          </a:p>
        </p:txBody>
      </p:sp>
      <p:sp>
        <p:nvSpPr>
          <p:cNvPr id="5" name="Segnaposto piè di pagina 4">
            <a:extLst>
              <a:ext uri="{FF2B5EF4-FFF2-40B4-BE49-F238E27FC236}">
                <a16:creationId xmlns:a16="http://schemas.microsoft.com/office/drawing/2014/main" id="{5DA73A6E-43A3-46F9-961D-EBD33DE26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5B8824D-5A0D-48FF-8C97-945CF1C3E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75299-9E43-494B-AC70-2F719EA5151D}" type="slidenum">
              <a:rPr lang="it-IT" smtClean="0"/>
              <a:t>‹N›</a:t>
            </a:fld>
            <a:endParaRPr lang="it-IT"/>
          </a:p>
        </p:txBody>
      </p:sp>
    </p:spTree>
    <p:extLst>
      <p:ext uri="{BB962C8B-B14F-4D97-AF65-F5344CB8AC3E}">
        <p14:creationId xmlns:p14="http://schemas.microsoft.com/office/powerpoint/2010/main" val="247818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lstStyle/>
          <a:p>
            <a:r>
              <a:rPr lang="it-IT" dirty="0"/>
              <a:t>La Grande guerra prima </a:t>
            </a:r>
            <a:br>
              <a:rPr lang="it-IT" dirty="0"/>
            </a:br>
            <a:r>
              <a:rPr lang="it-IT" dirty="0"/>
              <a:t>e  dopo</a:t>
            </a:r>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lnSpcReduction="10000"/>
          </a:bodyPr>
          <a:lstStyle/>
          <a:p>
            <a:r>
              <a:rPr lang="it-IT" dirty="0"/>
              <a:t>Culture, politiche, Stati, speranze e disillusioni</a:t>
            </a:r>
          </a:p>
          <a:p>
            <a:r>
              <a:rPr lang="it-IT" dirty="0"/>
              <a:t>alla prova del conflitto</a:t>
            </a:r>
          </a:p>
          <a:p>
            <a:endParaRPr lang="it-IT" dirty="0"/>
          </a:p>
          <a:p>
            <a:r>
              <a:rPr lang="it-IT" dirty="0"/>
              <a:t>Prof. Fabio Todero </a:t>
            </a:r>
            <a:r>
              <a:rPr lang="it-IT" dirty="0" err="1"/>
              <a:t>Ph.D</a:t>
            </a:r>
            <a:r>
              <a:rPr lang="it-IT" dirty="0"/>
              <a:t>.</a:t>
            </a:r>
          </a:p>
        </p:txBody>
      </p:sp>
    </p:spTree>
    <p:extLst>
      <p:ext uri="{BB962C8B-B14F-4D97-AF65-F5344CB8AC3E}">
        <p14:creationId xmlns:p14="http://schemas.microsoft.com/office/powerpoint/2010/main" val="173751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4BAACC-5B5E-4A2C-ACE1-8F3FAA231A85}"/>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Nazionalizzazione delle masse</a:t>
            </a:r>
          </a:p>
        </p:txBody>
      </p:sp>
      <p:sp>
        <p:nvSpPr>
          <p:cNvPr id="3" name="Segnaposto contenuto 2">
            <a:extLst>
              <a:ext uri="{FF2B5EF4-FFF2-40B4-BE49-F238E27FC236}">
                <a16:creationId xmlns:a16="http://schemas.microsoft.com/office/drawing/2014/main" id="{3161A08F-5F3F-4ACD-8145-6815E8C59967}"/>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Ascesa del nazionalismo e della democrazia di massa</a:t>
            </a:r>
          </a:p>
          <a:p>
            <a:r>
              <a:rPr lang="it-IT" sz="2400" dirty="0">
                <a:solidFill>
                  <a:schemeClr val="bg1"/>
                </a:solidFill>
              </a:rPr>
              <a:t>Nuova idea della politica che cercò di «spingere il popolo a partecipare attivamente alla mistica nazionale attraverso riti e cerimonie, miti e simboli» </a:t>
            </a:r>
          </a:p>
          <a:p>
            <a:pPr marL="0" indent="0">
              <a:buNone/>
            </a:pPr>
            <a:r>
              <a:rPr lang="it-IT" sz="2400" dirty="0">
                <a:solidFill>
                  <a:schemeClr val="bg1"/>
                </a:solidFill>
              </a:rPr>
              <a:t>(G.L. Mosse, </a:t>
            </a:r>
            <a:r>
              <a:rPr lang="it-IT" sz="2400" i="1" dirty="0">
                <a:solidFill>
                  <a:schemeClr val="bg1"/>
                </a:solidFill>
              </a:rPr>
              <a:t>La nazionalizzazione delle masse</a:t>
            </a:r>
            <a:r>
              <a:rPr lang="it-IT" sz="2400" dirty="0">
                <a:solidFill>
                  <a:schemeClr val="bg1"/>
                </a:solidFill>
              </a:rPr>
              <a:t>, il Mulino, Bologna 1975)</a:t>
            </a:r>
          </a:p>
        </p:txBody>
      </p:sp>
    </p:spTree>
    <p:extLst>
      <p:ext uri="{BB962C8B-B14F-4D97-AF65-F5344CB8AC3E}">
        <p14:creationId xmlns:p14="http://schemas.microsoft.com/office/powerpoint/2010/main" val="397172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92B29F-06FF-46D7-A3AB-49B2E66F30F9}"/>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Nazionalizzazione delle masse</a:t>
            </a:r>
          </a:p>
        </p:txBody>
      </p:sp>
      <p:sp>
        <p:nvSpPr>
          <p:cNvPr id="3" name="Segnaposto contenuto 2">
            <a:extLst>
              <a:ext uri="{FF2B5EF4-FFF2-40B4-BE49-F238E27FC236}">
                <a16:creationId xmlns:a16="http://schemas.microsoft.com/office/drawing/2014/main" id="{3179DDDC-AF15-4519-99E0-87E8DCD746AA}"/>
              </a:ext>
            </a:extLst>
          </p:cNvPr>
          <p:cNvSpPr>
            <a:spLocks noGrp="1"/>
          </p:cNvSpPr>
          <p:nvPr>
            <p:ph idx="1"/>
          </p:nvPr>
        </p:nvSpPr>
        <p:spPr>
          <a:xfrm>
            <a:off x="6049182" y="802638"/>
            <a:ext cx="5408696" cy="5252722"/>
          </a:xfrm>
        </p:spPr>
        <p:txBody>
          <a:bodyPr anchor="ctr">
            <a:normAutofit fontScale="92500" lnSpcReduction="10000"/>
          </a:bodyPr>
          <a:lstStyle/>
          <a:p>
            <a:r>
              <a:rPr lang="it-IT" sz="2400" dirty="0">
                <a:solidFill>
                  <a:schemeClr val="bg1"/>
                </a:solidFill>
              </a:rPr>
              <a:t>«Al</a:t>
            </a:r>
            <a:r>
              <a:rPr lang="it-IT" dirty="0">
                <a:solidFill>
                  <a:schemeClr val="bg1"/>
                </a:solidFill>
              </a:rPr>
              <a:t>cuni simboli permanenti contribuirono a condizionare la popolazione alla nuova politica, e non si trattò solo di fuochi sacri, bandiere e canzoni, ma principalmente di monumenti in pietra e cemento. Il monumento nazionale come mezzo di autoespressione nazionale servì a radicare i miti e i simboli nazionali nell’autocoscienza del popolo, e alcuni di essi ancora oggi conservano questa loro funzione. (Mosse, </a:t>
            </a:r>
            <a:r>
              <a:rPr lang="it-IT" i="1" dirty="0">
                <a:solidFill>
                  <a:schemeClr val="bg1"/>
                </a:solidFill>
              </a:rPr>
              <a:t>La nazionalizzazione delle masse</a:t>
            </a:r>
            <a:r>
              <a:rPr lang="it-IT" dirty="0">
                <a:solidFill>
                  <a:schemeClr val="bg1"/>
                </a:solidFill>
              </a:rPr>
              <a:t>, 33</a:t>
            </a:r>
            <a:r>
              <a:rPr lang="it-IT" sz="2400" dirty="0">
                <a:solidFill>
                  <a:schemeClr val="bg1"/>
                </a:solidFill>
              </a:rPr>
              <a:t>». </a:t>
            </a:r>
          </a:p>
          <a:p>
            <a:pPr marL="0" indent="0">
              <a:buNone/>
            </a:pPr>
            <a:r>
              <a:rPr lang="it-IT" sz="2400" dirty="0">
                <a:solidFill>
                  <a:schemeClr val="bg1"/>
                </a:solidFill>
              </a:rPr>
              <a:t>(G.L. Mosse, </a:t>
            </a:r>
            <a:r>
              <a:rPr lang="it-IT" sz="2400" i="1" dirty="0">
                <a:solidFill>
                  <a:schemeClr val="bg1"/>
                </a:solidFill>
              </a:rPr>
              <a:t>La nazionalizzazione delle masse</a:t>
            </a:r>
            <a:r>
              <a:rPr lang="it-IT" sz="2400" dirty="0">
                <a:solidFill>
                  <a:schemeClr val="bg1"/>
                </a:solidFill>
              </a:rPr>
              <a:t>)</a:t>
            </a:r>
          </a:p>
        </p:txBody>
      </p:sp>
    </p:spTree>
    <p:extLst>
      <p:ext uri="{BB962C8B-B14F-4D97-AF65-F5344CB8AC3E}">
        <p14:creationId xmlns:p14="http://schemas.microsoft.com/office/powerpoint/2010/main" val="47967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653244-05BE-4B76-AF86-02D2D8C82625}"/>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Nazionalizzazione delle masse</a:t>
            </a:r>
          </a:p>
        </p:txBody>
      </p:sp>
      <p:sp>
        <p:nvSpPr>
          <p:cNvPr id="3" name="Segnaposto contenuto 2">
            <a:extLst>
              <a:ext uri="{FF2B5EF4-FFF2-40B4-BE49-F238E27FC236}">
                <a16:creationId xmlns:a16="http://schemas.microsoft.com/office/drawing/2014/main" id="{3718FCA9-7C52-4063-85BC-CF1B053292C2}"/>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Esercito di leva</a:t>
            </a:r>
          </a:p>
          <a:p>
            <a:r>
              <a:rPr lang="it-IT" sz="2400" dirty="0">
                <a:solidFill>
                  <a:schemeClr val="bg1"/>
                </a:solidFill>
              </a:rPr>
              <a:t>Scuola</a:t>
            </a:r>
          </a:p>
          <a:p>
            <a:r>
              <a:rPr lang="it-IT" sz="2400" dirty="0">
                <a:solidFill>
                  <a:schemeClr val="bg1"/>
                </a:solidFill>
              </a:rPr>
              <a:t>Monumenti</a:t>
            </a:r>
          </a:p>
          <a:p>
            <a:r>
              <a:rPr lang="it-IT" sz="2400" dirty="0">
                <a:solidFill>
                  <a:schemeClr val="bg1"/>
                </a:solidFill>
              </a:rPr>
              <a:t>Toponomastica</a:t>
            </a:r>
          </a:p>
          <a:p>
            <a:r>
              <a:rPr lang="it-IT" sz="2400" dirty="0">
                <a:solidFill>
                  <a:schemeClr val="bg1"/>
                </a:solidFill>
              </a:rPr>
              <a:t>Monumenti nazionali</a:t>
            </a:r>
          </a:p>
          <a:p>
            <a:r>
              <a:rPr lang="it-IT" sz="2400" dirty="0">
                <a:solidFill>
                  <a:schemeClr val="bg1"/>
                </a:solidFill>
              </a:rPr>
              <a:t>Riti e cerimonie</a:t>
            </a:r>
          </a:p>
          <a:p>
            <a:r>
              <a:rPr lang="it-IT" sz="2400" dirty="0">
                <a:solidFill>
                  <a:schemeClr val="bg1"/>
                </a:solidFill>
              </a:rPr>
              <a:t>Simboli nazionali</a:t>
            </a:r>
          </a:p>
          <a:p>
            <a:r>
              <a:rPr lang="it-IT" sz="2400" dirty="0">
                <a:solidFill>
                  <a:schemeClr val="bg1"/>
                </a:solidFill>
              </a:rPr>
              <a:t>Musei</a:t>
            </a:r>
          </a:p>
          <a:p>
            <a:endParaRPr lang="it-IT" sz="2400" dirty="0">
              <a:solidFill>
                <a:schemeClr val="bg1"/>
              </a:solidFill>
            </a:endParaRPr>
          </a:p>
          <a:p>
            <a:r>
              <a:rPr lang="it-IT" sz="2400" dirty="0">
                <a:solidFill>
                  <a:schemeClr val="bg1"/>
                </a:solidFill>
              </a:rPr>
              <a:t>Culto della nazione </a:t>
            </a:r>
          </a:p>
        </p:txBody>
      </p:sp>
    </p:spTree>
    <p:extLst>
      <p:ext uri="{BB962C8B-B14F-4D97-AF65-F5344CB8AC3E}">
        <p14:creationId xmlns:p14="http://schemas.microsoft.com/office/powerpoint/2010/main" val="7976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1CD742-FA55-4CA6-A6A8-E680A55C2E65}"/>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La scuola</a:t>
            </a:r>
          </a:p>
        </p:txBody>
      </p:sp>
      <p:sp>
        <p:nvSpPr>
          <p:cNvPr id="3" name="Segnaposto contenuto 2">
            <a:extLst>
              <a:ext uri="{FF2B5EF4-FFF2-40B4-BE49-F238E27FC236}">
                <a16:creationId xmlns:a16="http://schemas.microsoft.com/office/drawing/2014/main" id="{4C99CE1D-3880-4742-8002-EE1E6C4020D5}"/>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Ricordatevi bene di quello che vi dico. Perché questo fatto potesse accadere, che un ragazzo calabrese fosse come in casa sua a Torino, e che un ragazzo di Torino fosse come a casa propria a Reggio di Calabria, il nostro paese lottò per cinquant’anni, e trentamila Italiani morirono. Voi dovete rispettarvi, amarvi fra voi; ma chi di voi offendesse questo compagno, perché non è nato nella nostra provincia, si renderebbe indegno di alzare mai più gli occhi da terra quando passa una bandiera tricolore. </a:t>
            </a:r>
          </a:p>
          <a:p>
            <a:pPr marL="0" indent="0">
              <a:buNone/>
            </a:pPr>
            <a:r>
              <a:rPr lang="it-IT" sz="2400" dirty="0">
                <a:solidFill>
                  <a:schemeClr val="bg1"/>
                </a:solidFill>
              </a:rPr>
              <a:t>(E. De Amicis, </a:t>
            </a:r>
            <a:r>
              <a:rPr lang="it-IT" sz="2400" i="1" dirty="0">
                <a:solidFill>
                  <a:schemeClr val="bg1"/>
                </a:solidFill>
              </a:rPr>
              <a:t>Cuore</a:t>
            </a:r>
            <a:r>
              <a:rPr lang="it-IT" sz="2400" dirty="0">
                <a:solidFill>
                  <a:schemeClr val="bg1"/>
                </a:solidFill>
              </a:rPr>
              <a:t>, F.lli Treves, Milano 1886)</a:t>
            </a:r>
          </a:p>
        </p:txBody>
      </p:sp>
    </p:spTree>
    <p:extLst>
      <p:ext uri="{BB962C8B-B14F-4D97-AF65-F5344CB8AC3E}">
        <p14:creationId xmlns:p14="http://schemas.microsoft.com/office/powerpoint/2010/main" val="98562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CCB375-8034-44C2-93BB-F334F02315A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La scuola</a:t>
            </a:r>
          </a:p>
        </p:txBody>
      </p:sp>
      <p:sp>
        <p:nvSpPr>
          <p:cNvPr id="3" name="Segnaposto contenuto 2">
            <a:extLst>
              <a:ext uri="{FF2B5EF4-FFF2-40B4-BE49-F238E27FC236}">
                <a16:creationId xmlns:a16="http://schemas.microsoft.com/office/drawing/2014/main" id="{9B2AEA63-7F8C-40FA-B0D0-B82C3B11EA04}"/>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«…nelle ore di ginnastica </a:t>
            </a:r>
            <a:r>
              <a:rPr lang="it-IT" sz="2400" dirty="0" err="1">
                <a:solidFill>
                  <a:schemeClr val="bg1"/>
                </a:solidFill>
              </a:rPr>
              <a:t>Kantorek</a:t>
            </a:r>
            <a:r>
              <a:rPr lang="it-IT" sz="2400" dirty="0">
                <a:solidFill>
                  <a:schemeClr val="bg1"/>
                </a:solidFill>
              </a:rPr>
              <a:t> [il loro insegnante] ci tenne tanti e tanti discorsi, finché finimmo col recarci sotto la sua guida, tutta la classe indrappellata, al comando di presidio, ad arruolarci come volontari. … Di </a:t>
            </a:r>
            <a:r>
              <a:rPr lang="it-IT" sz="2400" dirty="0" err="1">
                <a:solidFill>
                  <a:schemeClr val="bg1"/>
                </a:solidFill>
              </a:rPr>
              <a:t>Kantorek</a:t>
            </a:r>
            <a:r>
              <a:rPr lang="it-IT" sz="2400" dirty="0">
                <a:solidFill>
                  <a:schemeClr val="bg1"/>
                </a:solidFill>
              </a:rPr>
              <a:t> ve n’erano migliaia, convinti tutti di far per il meglio nel modo ad essi più comodo». </a:t>
            </a:r>
          </a:p>
          <a:p>
            <a:endParaRPr lang="it-IT" sz="2400" dirty="0">
              <a:solidFill>
                <a:schemeClr val="bg1"/>
              </a:solidFill>
            </a:endParaRPr>
          </a:p>
          <a:p>
            <a:pPr marL="0" indent="0">
              <a:buNone/>
            </a:pPr>
            <a:r>
              <a:rPr lang="it-IT" sz="2400" dirty="0">
                <a:solidFill>
                  <a:schemeClr val="bg1"/>
                </a:solidFill>
              </a:rPr>
              <a:t>(E.M. </a:t>
            </a:r>
            <a:r>
              <a:rPr lang="it-IT" sz="2400" dirty="0" err="1">
                <a:solidFill>
                  <a:schemeClr val="bg1"/>
                </a:solidFill>
              </a:rPr>
              <a:t>Remarque</a:t>
            </a:r>
            <a:r>
              <a:rPr lang="it-IT" sz="2400" dirty="0">
                <a:solidFill>
                  <a:schemeClr val="bg1"/>
                </a:solidFill>
              </a:rPr>
              <a:t>, </a:t>
            </a:r>
            <a:r>
              <a:rPr lang="it-IT" sz="2400" i="1" dirty="0">
                <a:solidFill>
                  <a:schemeClr val="bg1"/>
                </a:solidFill>
              </a:rPr>
              <a:t>Niente di nuovo sul fronte occidentale, 1929</a:t>
            </a:r>
            <a:r>
              <a:rPr lang="it-IT" sz="2400" dirty="0">
                <a:solidFill>
                  <a:schemeClr val="bg1"/>
                </a:solidFill>
              </a:rPr>
              <a:t>)</a:t>
            </a:r>
          </a:p>
        </p:txBody>
      </p:sp>
    </p:spTree>
    <p:extLst>
      <p:ext uri="{BB962C8B-B14F-4D97-AF65-F5344CB8AC3E}">
        <p14:creationId xmlns:p14="http://schemas.microsoft.com/office/powerpoint/2010/main" val="296922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6F2919E-BAB3-4466-80A1-D7DA04201680}"/>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La guerra</a:t>
            </a:r>
          </a:p>
        </p:txBody>
      </p:sp>
      <p:sp>
        <p:nvSpPr>
          <p:cNvPr id="3" name="Segnaposto contenuto 2">
            <a:extLst>
              <a:ext uri="{FF2B5EF4-FFF2-40B4-BE49-F238E27FC236}">
                <a16:creationId xmlns:a16="http://schemas.microsoft.com/office/drawing/2014/main" id="{1D90A4D8-34F1-46A8-8F84-520B407CE69A}"/>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Ciò che solitamente guarisce una nazione da codeste cancrene …; ciò che guarisce da queste dispersioni materialistiche ed egoistiche è un entusiasmo comune che strappi violentemente sé da sé ciascuno, e lo rifaccia da individuo, al più da gregario o di famiglia o di corporazione, cittadino cosciente. E può essere un comune dolore, può essere un avvenimento grande, una religione nuova, qualcosa che comunque appassioni e scuota … E più solitamente come per cosmica legge è la </a:t>
            </a:r>
            <a:r>
              <a:rPr lang="it-IT" sz="2400" i="1" dirty="0">
                <a:solidFill>
                  <a:schemeClr val="bg1"/>
                </a:solidFill>
              </a:rPr>
              <a:t>guerra</a:t>
            </a:r>
            <a:r>
              <a:rPr lang="it-IT" sz="2400" dirty="0">
                <a:solidFill>
                  <a:schemeClr val="bg1"/>
                </a:solidFill>
              </a:rPr>
              <a:t>.</a:t>
            </a:r>
          </a:p>
          <a:p>
            <a:pPr marL="0" indent="0">
              <a:buNone/>
            </a:pPr>
            <a:r>
              <a:rPr lang="it-IT" sz="2400" dirty="0">
                <a:solidFill>
                  <a:schemeClr val="bg1"/>
                </a:solidFill>
              </a:rPr>
              <a:t>		(G. </a:t>
            </a:r>
            <a:r>
              <a:rPr lang="it-IT" sz="2400" dirty="0" err="1">
                <a:solidFill>
                  <a:schemeClr val="bg1"/>
                </a:solidFill>
              </a:rPr>
              <a:t>Boine</a:t>
            </a:r>
            <a:r>
              <a:rPr lang="it-IT" sz="2400" dirty="0">
                <a:solidFill>
                  <a:schemeClr val="bg1"/>
                </a:solidFill>
              </a:rPr>
              <a:t>, Discorsi militari)</a:t>
            </a:r>
          </a:p>
        </p:txBody>
      </p:sp>
    </p:spTree>
    <p:extLst>
      <p:ext uri="{BB962C8B-B14F-4D97-AF65-F5344CB8AC3E}">
        <p14:creationId xmlns:p14="http://schemas.microsoft.com/office/powerpoint/2010/main" val="360776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792C59-82D3-40C8-AFB9-3492B7F93BA6}"/>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La guerra</a:t>
            </a:r>
          </a:p>
        </p:txBody>
      </p:sp>
      <p:sp>
        <p:nvSpPr>
          <p:cNvPr id="3" name="Segnaposto contenuto 2">
            <a:extLst>
              <a:ext uri="{FF2B5EF4-FFF2-40B4-BE49-F238E27FC236}">
                <a16:creationId xmlns:a16="http://schemas.microsoft.com/office/drawing/2014/main" id="{C6A0F988-3B83-4D52-B89C-DB902B10042F}"/>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«La guerra, finalmente, è scoppiata. Ci sono in questo momento dei russi che non godono tutta la loro perfetta salute e dei giapponesi che hanno raggiunto il Nirvana. Il cannone che tuona sopra Port-Arthur è venuto a confermare con la sua voce rude e decisiva le idee e le passioni che ci son care. Veramente questa grande guerra sembra fatta per noi». </a:t>
            </a:r>
          </a:p>
          <a:p>
            <a:pPr marL="0" indent="0">
              <a:buNone/>
            </a:pPr>
            <a:r>
              <a:rPr lang="it-IT" sz="2400" dirty="0">
                <a:solidFill>
                  <a:schemeClr val="bg1"/>
                </a:solidFill>
              </a:rPr>
              <a:t>								(«Il Regno», 1904)</a:t>
            </a:r>
          </a:p>
          <a:p>
            <a:endParaRPr lang="it-IT" sz="2400" dirty="0">
              <a:solidFill>
                <a:schemeClr val="bg1"/>
              </a:solidFill>
            </a:endParaRPr>
          </a:p>
        </p:txBody>
      </p:sp>
    </p:spTree>
    <p:extLst>
      <p:ext uri="{BB962C8B-B14F-4D97-AF65-F5344CB8AC3E}">
        <p14:creationId xmlns:p14="http://schemas.microsoft.com/office/powerpoint/2010/main" val="207994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303AD0-AA20-4A2E-8682-21A1B6D590D3}"/>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«La Voce»</a:t>
            </a:r>
          </a:p>
        </p:txBody>
      </p:sp>
      <p:sp>
        <p:nvSpPr>
          <p:cNvPr id="3" name="Segnaposto contenuto 2">
            <a:extLst>
              <a:ext uri="{FF2B5EF4-FFF2-40B4-BE49-F238E27FC236}">
                <a16:creationId xmlns:a16="http://schemas.microsoft.com/office/drawing/2014/main" id="{64138757-72C1-4073-9507-682091495E81}"/>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rPr>
              <a:t>«Noi vogliamo veder persistere nello spirito italiano quello stato di tensione, di disciplina e di eroismo che si manifesta oggi attraverso alla guerra. […] La guerra interna, l’eterno ravvivarsi della coscienza che vigila su se stessa, lo spirito pubblico che si nutre e si rafforza di questa vitalità morale degli individui, costituiscono segni ben più profondi della vitalità di un popolo e promesse assai più ricche per la storia futura». </a:t>
            </a:r>
          </a:p>
          <a:p>
            <a:r>
              <a:rPr lang="it-IT" sz="2400" dirty="0">
                <a:solidFill>
                  <a:schemeClr val="bg1"/>
                </a:solidFill>
              </a:rPr>
              <a:t>(G. Amendola, 1911, III, 52) </a:t>
            </a:r>
          </a:p>
          <a:p>
            <a:endParaRPr lang="it-IT" sz="2400"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346088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95A8BA-5775-46AB-88A9-EC9060435C8F}"/>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a:t>
            </a:r>
            <a:r>
              <a:rPr lang="it-IT" sz="3200" dirty="0" err="1"/>
              <a:t>Lacerba</a:t>
            </a:r>
            <a:r>
              <a:rPr lang="it-IT" sz="3200" dirty="0"/>
              <a:t>»</a:t>
            </a:r>
          </a:p>
        </p:txBody>
      </p:sp>
      <p:pic>
        <p:nvPicPr>
          <p:cNvPr id="5" name="Segnaposto contenuto 4" descr="Immagine che contiene testo, quotidiano&#10;&#10;Descrizione generata con affidabilità molto elevata">
            <a:extLst>
              <a:ext uri="{FF2B5EF4-FFF2-40B4-BE49-F238E27FC236}">
                <a16:creationId xmlns:a16="http://schemas.microsoft.com/office/drawing/2014/main" id="{F2FE4E2E-D0B4-4FC3-84CA-B5C156994B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1430" y="183713"/>
            <a:ext cx="4604096" cy="6490573"/>
          </a:xfrm>
        </p:spPr>
      </p:pic>
    </p:spTree>
    <p:extLst>
      <p:ext uri="{BB962C8B-B14F-4D97-AF65-F5344CB8AC3E}">
        <p14:creationId xmlns:p14="http://schemas.microsoft.com/office/powerpoint/2010/main" val="357942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95A8BA-5775-46AB-88A9-EC9060435C8F}"/>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a:t>
            </a:r>
            <a:r>
              <a:rPr lang="it-IT" sz="3200" dirty="0" err="1"/>
              <a:t>Lacerba</a:t>
            </a:r>
            <a:r>
              <a:rPr lang="it-IT" sz="3200" dirty="0"/>
              <a:t>»</a:t>
            </a:r>
          </a:p>
        </p:txBody>
      </p:sp>
      <p:sp>
        <p:nvSpPr>
          <p:cNvPr id="3" name="Segnaposto contenuto 2">
            <a:extLst>
              <a:ext uri="{FF2B5EF4-FFF2-40B4-BE49-F238E27FC236}">
                <a16:creationId xmlns:a16="http://schemas.microsoft.com/office/drawing/2014/main" id="{8FA99CCB-351B-49C7-AFEE-6D9D3F7A4FD6}"/>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rPr>
              <a:t>«Noi dobbiamo combattere fra noi se vogliamo che la civiltà vada innanzi. Conquista di terre e di ricchezze ‒ conquista di verità e di libertà: vittime, vittime e vittime, vittime assolutamente necessarie. Il sangue è il vino dei popoli forti; il sangue è l’olio di cui hanno bisogno le ruote di questa macchina enorme che vola dal passato al futuro ‒ perché il futuro diventi più presto passato». (G. Papini, </a:t>
            </a:r>
            <a:r>
              <a:rPr lang="it-IT" sz="2400" i="1" dirty="0">
                <a:solidFill>
                  <a:schemeClr val="bg1"/>
                </a:solidFill>
              </a:rPr>
              <a:t>La vita non è sacra</a:t>
            </a:r>
            <a:r>
              <a:rPr lang="it-IT" sz="2400" dirty="0">
                <a:solidFill>
                  <a:schemeClr val="bg1"/>
                </a:solidFill>
              </a:rPr>
              <a:t>, «</a:t>
            </a:r>
            <a:r>
              <a:rPr lang="it-IT" sz="2400" dirty="0" err="1">
                <a:solidFill>
                  <a:schemeClr val="bg1"/>
                </a:solidFill>
              </a:rPr>
              <a:t>Lacerba</a:t>
            </a:r>
            <a:r>
              <a:rPr lang="it-IT" sz="2400" dirty="0">
                <a:solidFill>
                  <a:schemeClr val="bg1"/>
                </a:solidFill>
              </a:rPr>
              <a:t>», I, 20)</a:t>
            </a:r>
          </a:p>
          <a:p>
            <a:pPr marL="0" indent="0">
              <a:buNone/>
            </a:pPr>
            <a:endParaRPr lang="it-IT" sz="2400" dirty="0">
              <a:solidFill>
                <a:schemeClr val="bg1"/>
              </a:solidFill>
            </a:endParaRPr>
          </a:p>
        </p:txBody>
      </p:sp>
    </p:spTree>
    <p:extLst>
      <p:ext uri="{BB962C8B-B14F-4D97-AF65-F5344CB8AC3E}">
        <p14:creationId xmlns:p14="http://schemas.microsoft.com/office/powerpoint/2010/main" val="420439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normAutofit/>
          </a:bodyPr>
          <a:lstStyle/>
          <a:p>
            <a:r>
              <a:rPr lang="it-IT" dirty="0"/>
              <a:t>Lezione 3</a:t>
            </a:r>
            <a:br>
              <a:rPr lang="it-IT" dirty="0"/>
            </a:br>
            <a:r>
              <a:rPr lang="it-IT" dirty="0"/>
              <a:t>Prefigurazioni</a:t>
            </a:r>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a:bodyPr>
          <a:lstStyle/>
          <a:p>
            <a:r>
              <a:rPr lang="it-IT" dirty="0"/>
              <a:t>La Grande guerra prima e dopo</a:t>
            </a:r>
          </a:p>
        </p:txBody>
      </p:sp>
    </p:spTree>
    <p:extLst>
      <p:ext uri="{BB962C8B-B14F-4D97-AF65-F5344CB8AC3E}">
        <p14:creationId xmlns:p14="http://schemas.microsoft.com/office/powerpoint/2010/main" val="396077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4B1B954-4201-4D1A-9585-4CB3C47457C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«Lacerba»</a:t>
            </a:r>
          </a:p>
        </p:txBody>
      </p:sp>
      <p:sp>
        <p:nvSpPr>
          <p:cNvPr id="3" name="Segnaposto contenuto 2">
            <a:extLst>
              <a:ext uri="{FF2B5EF4-FFF2-40B4-BE49-F238E27FC236}">
                <a16:creationId xmlns:a16="http://schemas.microsoft.com/office/drawing/2014/main" id="{8A460E19-AD67-428F-9C88-36EC21F44657}"/>
              </a:ext>
            </a:extLst>
          </p:cNvPr>
          <p:cNvSpPr>
            <a:spLocks noGrp="1"/>
          </p:cNvSpPr>
          <p:nvPr>
            <p:ph idx="1"/>
          </p:nvPr>
        </p:nvSpPr>
        <p:spPr>
          <a:xfrm>
            <a:off x="6049182" y="802638"/>
            <a:ext cx="5408696" cy="5252722"/>
          </a:xfrm>
        </p:spPr>
        <p:txBody>
          <a:bodyPr anchor="ctr">
            <a:normAutofit/>
          </a:bodyPr>
          <a:lstStyle/>
          <a:p>
            <a:pPr marL="0" indent="0">
              <a:buNone/>
            </a:pPr>
            <a:r>
              <a:rPr lang="it-IT" sz="1700" dirty="0">
                <a:solidFill>
                  <a:schemeClr val="bg1"/>
                </a:solidFill>
              </a:rPr>
              <a:t>«Finalmente è arrivato il giorno dell'ira dopo i lunghi crepuscoli della paura. Finalmente stanno pagando la decima dell'anime</a:t>
            </a:r>
            <a:r>
              <a:rPr lang="it-IT" sz="1700" baseline="30000" dirty="0">
                <a:solidFill>
                  <a:schemeClr val="bg1"/>
                </a:solidFill>
              </a:rPr>
              <a:t>1</a:t>
            </a:r>
            <a:r>
              <a:rPr lang="it-IT" sz="1700" dirty="0">
                <a:solidFill>
                  <a:schemeClr val="bg1"/>
                </a:solidFill>
              </a:rPr>
              <a:t> per la ripulitura della terra. Ci voleva, alla fine, un caldo bagno di sangue nero dopo tanti umidicci e tiepidumi di latte materno e di lacrime fraterne. Ci voleva una bella innaffiatura di sangue per l'arsura dell'agosto; e una rossa svinatura per le vendemmie di settembre; e una muraglia di svampate per i freschi di settembre. E' finita la siesta della vigliaccheria, della diplomazia, dell'ipocrisia e della </a:t>
            </a:r>
            <a:r>
              <a:rPr lang="it-IT" sz="1700" dirty="0" err="1">
                <a:solidFill>
                  <a:schemeClr val="bg1"/>
                </a:solidFill>
              </a:rPr>
              <a:t>pacioseria</a:t>
            </a:r>
            <a:r>
              <a:rPr lang="it-IT" sz="1700" dirty="0">
                <a:solidFill>
                  <a:schemeClr val="bg1"/>
                </a:solidFill>
              </a:rPr>
              <a:t>. I fratelli sono sempre buoni ad ammazzare i fratelli! i civili son pronti a tornar selvaggi, gli uomini non rinnegano le madri belve. Non si contentano più dell'omicidio al minuto. Siamo troppi. La guerra è una operazione malthusiana. C'è un di troppo di qua e un di troppo di là che si premono. La guerra rimette in pari le partite. Fa il vuoto perché si respiri meglio. Lascia meno bocche intorno alla stessa tavola. E leva di torno un'infinità di uomini che vivevano perché erano nati; che mangiavano per vivere, che lavoravano per mangiare e maledicevano il lavoro senza il coraggio di rifiutar la vita».</a:t>
            </a:r>
          </a:p>
          <a:p>
            <a:pPr marL="0" indent="0">
              <a:buNone/>
            </a:pPr>
            <a:r>
              <a:rPr lang="it-IT" sz="1700" dirty="0">
                <a:solidFill>
                  <a:schemeClr val="bg1"/>
                </a:solidFill>
              </a:rPr>
              <a:t>G. Papini, </a:t>
            </a:r>
            <a:r>
              <a:rPr lang="it-IT" sz="1700" i="1" dirty="0">
                <a:solidFill>
                  <a:schemeClr val="bg1"/>
                </a:solidFill>
              </a:rPr>
              <a:t>Amiamo la guerra!</a:t>
            </a:r>
            <a:r>
              <a:rPr lang="it-IT" sz="1700" dirty="0">
                <a:solidFill>
                  <a:schemeClr val="bg1"/>
                </a:solidFill>
              </a:rPr>
              <a:t> (1914, II, 20)</a:t>
            </a:r>
          </a:p>
          <a:p>
            <a:endParaRPr lang="it-IT" sz="1700" dirty="0">
              <a:solidFill>
                <a:schemeClr val="bg1"/>
              </a:solidFill>
            </a:endParaRPr>
          </a:p>
        </p:txBody>
      </p:sp>
    </p:spTree>
    <p:extLst>
      <p:ext uri="{BB962C8B-B14F-4D97-AF65-F5344CB8AC3E}">
        <p14:creationId xmlns:p14="http://schemas.microsoft.com/office/powerpoint/2010/main" val="315003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3F24F9F-8014-497E-A674-A7793B822975}"/>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Renato Serra	</a:t>
            </a:r>
          </a:p>
        </p:txBody>
      </p:sp>
      <p:sp>
        <p:nvSpPr>
          <p:cNvPr id="3" name="Segnaposto contenuto 2">
            <a:extLst>
              <a:ext uri="{FF2B5EF4-FFF2-40B4-BE49-F238E27FC236}">
                <a16:creationId xmlns:a16="http://schemas.microsoft.com/office/drawing/2014/main" id="{83B238E0-16F0-460A-9C15-5A4AFEA08191}"/>
              </a:ext>
            </a:extLst>
          </p:cNvPr>
          <p:cNvSpPr>
            <a:spLocks noGrp="1"/>
          </p:cNvSpPr>
          <p:nvPr>
            <p:ph idx="1"/>
          </p:nvPr>
        </p:nvSpPr>
        <p:spPr>
          <a:xfrm>
            <a:off x="6049182" y="802638"/>
            <a:ext cx="5408696" cy="5252722"/>
          </a:xfrm>
        </p:spPr>
        <p:txBody>
          <a:bodyPr anchor="ctr">
            <a:normAutofit/>
          </a:bodyPr>
          <a:lstStyle/>
          <a:p>
            <a:pPr marL="0" indent="0">
              <a:buNone/>
            </a:pPr>
            <a:r>
              <a:rPr lang="it-IT" sz="2200" dirty="0">
                <a:solidFill>
                  <a:schemeClr val="bg1"/>
                </a:solidFill>
              </a:rPr>
              <a:t>«Andare insieme. Uno dopo l’altro per i sentieri fra i monti, che odorano di ginestre e di menta; si sfila come formiche per la parete, e si sporge la testa alla fine di là dal crinale, cauti, nel silenzio della mattina. O la sera per le grandi strade soffici, che la pesta dei piedi è innumerevole e sorda nel buio, e sopra c’è un filo di luna verdina lassù tra le piccole bianche vergini stelle d’aprile; e quando ci si ferma, si sente sul collo il soffio caldo della colonna che serra sotto. […] Così marciare e fermarsi, riposare e sorgere, faticare e tacere, insieme, file e file di uomini, che seguono la stessa traccia, che calcano la stessa terra; cara terra, dura, solida, eterna…». (R. Serra, </a:t>
            </a:r>
            <a:r>
              <a:rPr lang="it-IT" sz="2200" i="1" dirty="0">
                <a:solidFill>
                  <a:schemeClr val="bg1"/>
                </a:solidFill>
              </a:rPr>
              <a:t>Esame di coscienza di un letterato</a:t>
            </a:r>
            <a:r>
              <a:rPr lang="it-IT" sz="2200" dirty="0">
                <a:solidFill>
                  <a:schemeClr val="bg1"/>
                </a:solidFill>
              </a:rPr>
              <a:t>)</a:t>
            </a:r>
          </a:p>
        </p:txBody>
      </p:sp>
    </p:spTree>
    <p:extLst>
      <p:ext uri="{BB962C8B-B14F-4D97-AF65-F5344CB8AC3E}">
        <p14:creationId xmlns:p14="http://schemas.microsoft.com/office/powerpoint/2010/main" val="150933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9FD637E-3A2E-4099-B09D-EEF41C6FC10E}"/>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Stefan Zweig</a:t>
            </a:r>
          </a:p>
        </p:txBody>
      </p:sp>
      <p:sp>
        <p:nvSpPr>
          <p:cNvPr id="3" name="Segnaposto contenuto 2">
            <a:extLst>
              <a:ext uri="{FF2B5EF4-FFF2-40B4-BE49-F238E27FC236}">
                <a16:creationId xmlns:a16="http://schemas.microsoft.com/office/drawing/2014/main" id="{1662BB56-D37A-4513-B039-657E1770908D}"/>
              </a:ext>
            </a:extLst>
          </p:cNvPr>
          <p:cNvSpPr>
            <a:spLocks noGrp="1"/>
          </p:cNvSpPr>
          <p:nvPr>
            <p:ph idx="1"/>
          </p:nvPr>
        </p:nvSpPr>
        <p:spPr>
          <a:xfrm>
            <a:off x="6049182" y="802638"/>
            <a:ext cx="5408696" cy="5252722"/>
          </a:xfrm>
        </p:spPr>
        <p:txBody>
          <a:bodyPr anchor="ctr">
            <a:normAutofit lnSpcReduction="10000"/>
          </a:bodyPr>
          <a:lstStyle/>
          <a:p>
            <a:pPr marL="0" indent="0">
              <a:buNone/>
            </a:pPr>
            <a:r>
              <a:rPr lang="it-IT" sz="2000" dirty="0">
                <a:solidFill>
                  <a:schemeClr val="bg1"/>
                </a:solidFill>
              </a:rPr>
              <a:t>«Centinaia di migliaia di persone sentivano allora come non mai quel che esse avrebbero dovuto sentire in pace, di appartenere cioè ad una grande unità. Una città di due milioni di abitanti, un paese di quasi cinquanta milioni, capirono in quell’ora di partecipare alla storia del mondo, di vivere un istante unico, nel quale ciascun individuo era chiamato a gettare nella grande massa ardente il suo io piccolo e meschino per purificarsi da ogni egoismo. Tutte le differenze di classe, di lingua, di religione erano in quel momento grandioso sommerse dalla grande corrente della fraternità. Estranei si rivolgevano amichevolmente la parola per strada, gente che si era evitata per anni si porgeva la mano, dovunque non si vedevano che volti fervidamente animati. Ciascun individuo assisteva ad un ampliamento del proprio io, non era cioè una persona isolata, ma si sapeva inserito in una massa, faceva parte del popolo, e la sua persona trascurabile aveva acquisito una ragion d’essere». (S. </a:t>
            </a:r>
            <a:r>
              <a:rPr lang="it-IT" sz="2000" dirty="0" err="1">
                <a:solidFill>
                  <a:schemeClr val="bg1"/>
                </a:solidFill>
              </a:rPr>
              <a:t>Zweig</a:t>
            </a:r>
            <a:r>
              <a:rPr lang="it-IT" sz="2000" dirty="0">
                <a:solidFill>
                  <a:schemeClr val="bg1"/>
                </a:solidFill>
              </a:rPr>
              <a:t>, </a:t>
            </a:r>
            <a:r>
              <a:rPr lang="it-IT" sz="2000" i="1" dirty="0">
                <a:solidFill>
                  <a:schemeClr val="bg1"/>
                </a:solidFill>
              </a:rPr>
              <a:t>Il mondo di ieri</a:t>
            </a:r>
            <a:r>
              <a:rPr lang="it-IT" sz="2000" dirty="0">
                <a:solidFill>
                  <a:schemeClr val="bg1"/>
                </a:solidFill>
              </a:rPr>
              <a:t>)</a:t>
            </a:r>
          </a:p>
          <a:p>
            <a:pPr marL="0" indent="0">
              <a:buNone/>
            </a:pPr>
            <a:endParaRPr lang="it-IT" sz="1700" dirty="0">
              <a:solidFill>
                <a:schemeClr val="bg1"/>
              </a:solidFill>
            </a:endParaRPr>
          </a:p>
        </p:txBody>
      </p:sp>
    </p:spTree>
    <p:extLst>
      <p:ext uri="{BB962C8B-B14F-4D97-AF65-F5344CB8AC3E}">
        <p14:creationId xmlns:p14="http://schemas.microsoft.com/office/powerpoint/2010/main" val="143157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04F2EB-CA8D-4D73-9DAA-3DC283544E5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Fuga dal moderno</a:t>
            </a:r>
          </a:p>
        </p:txBody>
      </p:sp>
      <p:sp>
        <p:nvSpPr>
          <p:cNvPr id="3" name="Segnaposto contenuto 2">
            <a:extLst>
              <a:ext uri="{FF2B5EF4-FFF2-40B4-BE49-F238E27FC236}">
                <a16:creationId xmlns:a16="http://schemas.microsoft.com/office/drawing/2014/main" id="{2D7E4438-8C77-46D9-ABBF-5544D0EB8F24}"/>
              </a:ext>
            </a:extLst>
          </p:cNvPr>
          <p:cNvSpPr>
            <a:spLocks noGrp="1"/>
          </p:cNvSpPr>
          <p:nvPr>
            <p:ph idx="1"/>
          </p:nvPr>
        </p:nvSpPr>
        <p:spPr>
          <a:xfrm>
            <a:off x="6049182" y="802638"/>
            <a:ext cx="5408696" cy="5252722"/>
          </a:xfrm>
        </p:spPr>
        <p:txBody>
          <a:bodyPr anchor="ctr">
            <a:normAutofit/>
          </a:bodyPr>
          <a:lstStyle/>
          <a:p>
            <a:pPr marL="0" indent="0">
              <a:buNone/>
            </a:pPr>
            <a:r>
              <a:rPr lang="it-IT" sz="2000" dirty="0">
                <a:solidFill>
                  <a:schemeClr val="bg1"/>
                </a:solidFill>
              </a:rPr>
              <a:t>[La guerra fu interpretata] «in opposizione assoluta alla vita sociale e come antipodo alla normale esistenza nella moderna società industriale. L’assunzione di questa polarità fra guerra e pace permise ai contemporanei di sentire la dichiarazione di guerra come il momento di passaggio da una vita normale, familiare, ad un’esistenza alternativa, differente in modo essenziale dalla società borghese. In generale si percepiva che, con la dichiarazione di guerra, i popoli delle nazioni europee avrebbero lasciato alle spalle la civiltà industriale con i suoi problemi e conflitti per entrare in un universo d’azione dominato dall’autorità, dalla disciplina, dal cameratismo, e da fini comuni».  (E. </a:t>
            </a:r>
            <a:r>
              <a:rPr lang="it-IT" sz="2000" dirty="0" err="1">
                <a:solidFill>
                  <a:schemeClr val="bg1"/>
                </a:solidFill>
              </a:rPr>
              <a:t>Leed</a:t>
            </a:r>
            <a:r>
              <a:rPr lang="it-IT" sz="2000" dirty="0">
                <a:solidFill>
                  <a:schemeClr val="bg1"/>
                </a:solidFill>
              </a:rPr>
              <a:t>, </a:t>
            </a:r>
            <a:r>
              <a:rPr lang="it-IT" sz="2000" i="1" dirty="0">
                <a:solidFill>
                  <a:schemeClr val="bg1"/>
                </a:solidFill>
              </a:rPr>
              <a:t>Terra di nessuno</a:t>
            </a:r>
            <a:r>
              <a:rPr lang="it-IT" sz="2000" dirty="0">
                <a:solidFill>
                  <a:schemeClr val="bg1"/>
                </a:solidFill>
              </a:rPr>
              <a:t>) </a:t>
            </a:r>
          </a:p>
          <a:p>
            <a:endParaRPr lang="it-IT" sz="2000" dirty="0">
              <a:solidFill>
                <a:schemeClr val="bg1"/>
              </a:solidFill>
            </a:endParaRPr>
          </a:p>
        </p:txBody>
      </p:sp>
    </p:spTree>
    <p:extLst>
      <p:ext uri="{BB962C8B-B14F-4D97-AF65-F5344CB8AC3E}">
        <p14:creationId xmlns:p14="http://schemas.microsoft.com/office/powerpoint/2010/main" val="74493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23A6E8E-9066-4E08-AF85-4ABB030E60D8}"/>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Fuga dal moderno</a:t>
            </a:r>
          </a:p>
        </p:txBody>
      </p:sp>
      <p:sp>
        <p:nvSpPr>
          <p:cNvPr id="3" name="Segnaposto contenuto 2">
            <a:extLst>
              <a:ext uri="{FF2B5EF4-FFF2-40B4-BE49-F238E27FC236}">
                <a16:creationId xmlns:a16="http://schemas.microsoft.com/office/drawing/2014/main" id="{A4C81A26-2D69-42C0-91DC-C870708B6CEC}"/>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rPr>
              <a:t>«La vita all’aria aperta mi farà bene»</a:t>
            </a:r>
          </a:p>
          <a:p>
            <a:pPr marL="0" indent="0">
              <a:buNone/>
            </a:pPr>
            <a:r>
              <a:rPr lang="it-IT" sz="2400" dirty="0">
                <a:solidFill>
                  <a:schemeClr val="bg1"/>
                </a:solidFill>
              </a:rPr>
              <a:t>G. </a:t>
            </a:r>
            <a:r>
              <a:rPr lang="it-IT" sz="2400">
                <a:solidFill>
                  <a:schemeClr val="bg1"/>
                </a:solidFill>
              </a:rPr>
              <a:t>Zanetti, 1915</a:t>
            </a:r>
          </a:p>
        </p:txBody>
      </p:sp>
    </p:spTree>
    <p:extLst>
      <p:ext uri="{BB962C8B-B14F-4D97-AF65-F5344CB8AC3E}">
        <p14:creationId xmlns:p14="http://schemas.microsoft.com/office/powerpoint/2010/main" val="155254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38E255FA-D7F3-4C55-93C9-A13091D75B29}"/>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Cultura della crisi</a:t>
            </a:r>
          </a:p>
        </p:txBody>
      </p:sp>
      <p:sp>
        <p:nvSpPr>
          <p:cNvPr id="5" name="Segnaposto contenuto 4">
            <a:extLst>
              <a:ext uri="{FF2B5EF4-FFF2-40B4-BE49-F238E27FC236}">
                <a16:creationId xmlns:a16="http://schemas.microsoft.com/office/drawing/2014/main" id="{C48E8439-6B24-4E04-A688-56A6BADA624C}"/>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L’ottimismo di tanti, indotto dalla Belle Époque, dagli indubbi sviluppi delle scienze, della tecnologia ed economici in genere, della posizione che come abbiamo visto l’Europa occupava nel consesso mondiale non era condiviso da tutti. Nel mondo intellettuale, anzi, in quello scorcio di primo Novecento andava diffondendosi quella che è stata chiamata la «cultura della crisi», frutto del crollo della fiducia per le «magnifiche sorti e progressive» dell’umanità esaltate dallo scientismo e dal movimento positivista.</a:t>
            </a:r>
          </a:p>
        </p:txBody>
      </p:sp>
    </p:spTree>
    <p:extLst>
      <p:ext uri="{BB962C8B-B14F-4D97-AF65-F5344CB8AC3E}">
        <p14:creationId xmlns:p14="http://schemas.microsoft.com/office/powerpoint/2010/main" val="368097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0E25EB-F074-4070-A8DC-F7FAB2FF0D28}"/>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2800" dirty="0"/>
              <a:t>Cultura della crisi</a:t>
            </a:r>
            <a:endParaRPr lang="it-IT" sz="3000" dirty="0"/>
          </a:p>
        </p:txBody>
      </p:sp>
      <p:sp>
        <p:nvSpPr>
          <p:cNvPr id="3" name="Segnaposto contenuto 2">
            <a:extLst>
              <a:ext uri="{FF2B5EF4-FFF2-40B4-BE49-F238E27FC236}">
                <a16:creationId xmlns:a16="http://schemas.microsoft.com/office/drawing/2014/main" id="{D1D5F597-D9A9-40A2-9909-C5973F316DCB}"/>
              </a:ext>
            </a:extLst>
          </p:cNvPr>
          <p:cNvSpPr>
            <a:spLocks noGrp="1"/>
          </p:cNvSpPr>
          <p:nvPr>
            <p:ph idx="1"/>
          </p:nvPr>
        </p:nvSpPr>
        <p:spPr>
          <a:xfrm>
            <a:off x="6049182" y="802638"/>
            <a:ext cx="5408696" cy="5252722"/>
          </a:xfrm>
        </p:spPr>
        <p:txBody>
          <a:bodyPr anchor="ctr">
            <a:normAutofit/>
          </a:bodyPr>
          <a:lstStyle/>
          <a:p>
            <a:r>
              <a:rPr lang="it-IT" sz="2000" dirty="0">
                <a:solidFill>
                  <a:schemeClr val="bg1"/>
                </a:solidFill>
              </a:rPr>
              <a:t>«Quando i gas velenosi non basteranno più, un uomo fatto come tutti gli altri, nel segreto di una stanza di questo mondo, inventerà un esplosivo incomparabile, in confronto al quale gli esplosivi attualmente esistenti saranno considerati quali </a:t>
            </a:r>
            <a:r>
              <a:rPr lang="it-IT" sz="2000" dirty="0" err="1">
                <a:solidFill>
                  <a:schemeClr val="bg1"/>
                </a:solidFill>
              </a:rPr>
              <a:t>innoqui</a:t>
            </a:r>
            <a:r>
              <a:rPr lang="it-IT" sz="2000" dirty="0">
                <a:solidFill>
                  <a:schemeClr val="bg1"/>
                </a:solidFill>
              </a:rPr>
              <a:t> giocattoli. Ed un altro uomo, fatto anche lui come tutti gli altri, ma degli altri più ammalato, ruberà tale esplosivo e s’arrampicherà al centro della terra per porlo ove il suo effetto potrà essere il massimo. Ci sarà un’esplosione enorme che nessuno udrà e la terra ritornata alla forma di nebulosa errerà nei cieli priva di parassiti e di malattie». </a:t>
            </a:r>
          </a:p>
          <a:p>
            <a:pPr marL="0" indent="0">
              <a:buNone/>
            </a:pPr>
            <a:r>
              <a:rPr lang="it-IT" sz="2000" dirty="0">
                <a:solidFill>
                  <a:schemeClr val="bg1"/>
                </a:solidFill>
              </a:rPr>
              <a:t>						(I. Svevo. </a:t>
            </a:r>
            <a:r>
              <a:rPr lang="it-IT" sz="2000" i="1" dirty="0">
                <a:solidFill>
                  <a:schemeClr val="bg1"/>
                </a:solidFill>
              </a:rPr>
              <a:t>La coscienza di Zeno</a:t>
            </a:r>
            <a:r>
              <a:rPr lang="it-IT" sz="2000" dirty="0">
                <a:solidFill>
                  <a:schemeClr val="bg1"/>
                </a:solidFill>
              </a:rPr>
              <a:t>)</a:t>
            </a:r>
          </a:p>
          <a:p>
            <a:endParaRPr lang="it-IT" sz="2000" dirty="0">
              <a:solidFill>
                <a:schemeClr val="bg1"/>
              </a:solidFill>
            </a:endParaRPr>
          </a:p>
        </p:txBody>
      </p:sp>
    </p:spTree>
    <p:extLst>
      <p:ext uri="{BB962C8B-B14F-4D97-AF65-F5344CB8AC3E}">
        <p14:creationId xmlns:p14="http://schemas.microsoft.com/office/powerpoint/2010/main" val="180580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A590BA6-105E-41DE-8DF2-2EEC3BE10BF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Cultura della crisi</a:t>
            </a:r>
          </a:p>
        </p:txBody>
      </p:sp>
      <p:sp>
        <p:nvSpPr>
          <p:cNvPr id="3" name="Segnaposto contenuto 2">
            <a:extLst>
              <a:ext uri="{FF2B5EF4-FFF2-40B4-BE49-F238E27FC236}">
                <a16:creationId xmlns:a16="http://schemas.microsoft.com/office/drawing/2014/main" id="{600E0680-FA22-4235-9799-D53E36323416}"/>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Pirandello: alienazione</a:t>
            </a:r>
          </a:p>
          <a:p>
            <a:r>
              <a:rPr lang="it-IT" sz="2400" dirty="0">
                <a:solidFill>
                  <a:schemeClr val="bg1"/>
                </a:solidFill>
              </a:rPr>
              <a:t>D’Annunzio:  superuomo, o élite intellettuale</a:t>
            </a:r>
          </a:p>
          <a:p>
            <a:r>
              <a:rPr lang="it-IT" sz="2400" dirty="0">
                <a:solidFill>
                  <a:schemeClr val="bg1"/>
                </a:solidFill>
              </a:rPr>
              <a:t>Mann: «Da questa festa mondiale della morte, da questo male delirio che incendia intorno a noi la notte piovosa, sorgerà un giorno l’amore?» (</a:t>
            </a:r>
            <a:r>
              <a:rPr lang="it-IT" sz="2400" i="1" dirty="0">
                <a:solidFill>
                  <a:schemeClr val="bg1"/>
                </a:solidFill>
              </a:rPr>
              <a:t>La montagna incantata</a:t>
            </a:r>
            <a:r>
              <a:rPr lang="it-IT" sz="2400" dirty="0">
                <a:solidFill>
                  <a:schemeClr val="bg1"/>
                </a:solidFill>
              </a:rPr>
              <a:t>) </a:t>
            </a:r>
          </a:p>
          <a:p>
            <a:r>
              <a:rPr lang="it-IT" sz="2400" dirty="0">
                <a:solidFill>
                  <a:schemeClr val="bg1"/>
                </a:solidFill>
              </a:rPr>
              <a:t>Idealismo</a:t>
            </a:r>
          </a:p>
        </p:txBody>
      </p:sp>
    </p:spTree>
    <p:extLst>
      <p:ext uri="{BB962C8B-B14F-4D97-AF65-F5344CB8AC3E}">
        <p14:creationId xmlns:p14="http://schemas.microsoft.com/office/powerpoint/2010/main" val="253738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E9DE66-9DB8-4BE1-8E8F-174FC42209DA}"/>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Cultura della crisi</a:t>
            </a:r>
          </a:p>
        </p:txBody>
      </p:sp>
      <p:sp>
        <p:nvSpPr>
          <p:cNvPr id="3" name="Segnaposto contenuto 2">
            <a:extLst>
              <a:ext uri="{FF2B5EF4-FFF2-40B4-BE49-F238E27FC236}">
                <a16:creationId xmlns:a16="http://schemas.microsoft.com/office/drawing/2014/main" id="{634D5FCF-C36A-47D2-B9F3-7031352100D6}"/>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«In che cosa lo stato umano s’era avvantaggiato dell’invenzione di quelle macchine? La scienza non aveva nulla creato: a furia di penose ricerche, a costo di errori madornali, aiutata principalmente dal caso, non aveva fatto altro che adattare in pochi modi qualcosa delle cose esistenti... Ma le condizioni della vita umana restavano inalterate… Il progresso era tutta apparenza, illusione e presunzione». </a:t>
            </a:r>
          </a:p>
          <a:p>
            <a:pPr marL="0" indent="0">
              <a:buNone/>
            </a:pPr>
            <a:r>
              <a:rPr lang="it-IT" sz="2400" dirty="0">
                <a:solidFill>
                  <a:schemeClr val="bg1"/>
                </a:solidFill>
              </a:rPr>
              <a:t>							(F. De Roberto, </a:t>
            </a:r>
            <a:r>
              <a:rPr lang="it-IT" sz="2400" i="1" dirty="0">
                <a:solidFill>
                  <a:schemeClr val="bg1"/>
                </a:solidFill>
              </a:rPr>
              <a:t>L’imperio</a:t>
            </a:r>
            <a:r>
              <a:rPr lang="it-IT" sz="2400" dirty="0">
                <a:solidFill>
                  <a:schemeClr val="bg1"/>
                </a:solidFill>
              </a:rPr>
              <a:t>)</a:t>
            </a:r>
          </a:p>
          <a:p>
            <a:endParaRPr lang="it-IT" sz="2400" dirty="0">
              <a:solidFill>
                <a:schemeClr val="bg1"/>
              </a:solidFill>
            </a:endParaRPr>
          </a:p>
        </p:txBody>
      </p:sp>
    </p:spTree>
    <p:extLst>
      <p:ext uri="{BB962C8B-B14F-4D97-AF65-F5344CB8AC3E}">
        <p14:creationId xmlns:p14="http://schemas.microsoft.com/office/powerpoint/2010/main" val="100147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DACFBEE-DFA7-4FAA-AAA9-C905B57A56C8}"/>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Lo spettro della guerra</a:t>
            </a:r>
          </a:p>
        </p:txBody>
      </p:sp>
      <p:sp>
        <p:nvSpPr>
          <p:cNvPr id="3" name="Segnaposto contenuto 2">
            <a:extLst>
              <a:ext uri="{FF2B5EF4-FFF2-40B4-BE49-F238E27FC236}">
                <a16:creationId xmlns:a16="http://schemas.microsoft.com/office/drawing/2014/main" id="{4F12E757-CC60-4203-AA90-0B376853A960}"/>
              </a:ext>
            </a:extLst>
          </p:cNvPr>
          <p:cNvSpPr>
            <a:spLocks noGrp="1"/>
          </p:cNvSpPr>
          <p:nvPr>
            <p:ph idx="1"/>
          </p:nvPr>
        </p:nvSpPr>
        <p:spPr>
          <a:xfrm>
            <a:off x="6049182" y="802638"/>
            <a:ext cx="5408696" cy="5252722"/>
          </a:xfrm>
        </p:spPr>
        <p:txBody>
          <a:bodyPr anchor="ctr">
            <a:normAutofit/>
          </a:bodyPr>
          <a:lstStyle/>
          <a:p>
            <a:r>
              <a:rPr lang="it-IT" sz="2400" dirty="0">
                <a:solidFill>
                  <a:schemeClr val="bg1"/>
                </a:solidFill>
              </a:rPr>
              <a:t>William Le </a:t>
            </a:r>
            <a:r>
              <a:rPr lang="it-IT" sz="2400" dirty="0" err="1">
                <a:solidFill>
                  <a:schemeClr val="bg1"/>
                </a:solidFill>
              </a:rPr>
              <a:t>Queux</a:t>
            </a:r>
            <a:r>
              <a:rPr lang="it-IT" sz="2400" dirty="0">
                <a:solidFill>
                  <a:schemeClr val="bg1"/>
                </a:solidFill>
              </a:rPr>
              <a:t>, L’invasione (1910)</a:t>
            </a:r>
          </a:p>
          <a:p>
            <a:r>
              <a:rPr lang="it-IT" sz="2400" dirty="0">
                <a:solidFill>
                  <a:schemeClr val="bg1"/>
                </a:solidFill>
              </a:rPr>
              <a:t>Edward Phillips </a:t>
            </a:r>
            <a:r>
              <a:rPr lang="it-IT" sz="2400" dirty="0" err="1">
                <a:solidFill>
                  <a:schemeClr val="bg1"/>
                </a:solidFill>
              </a:rPr>
              <a:t>Oppenheim</a:t>
            </a:r>
            <a:r>
              <a:rPr lang="it-IT" sz="2400" dirty="0">
                <a:solidFill>
                  <a:schemeClr val="bg1"/>
                </a:solidFill>
              </a:rPr>
              <a:t>, A Maker of History (1905)</a:t>
            </a:r>
          </a:p>
          <a:p>
            <a:r>
              <a:rPr lang="it-IT" sz="2400" dirty="0" err="1">
                <a:solidFill>
                  <a:schemeClr val="bg1"/>
                </a:solidFill>
              </a:rPr>
              <a:t>Pelham</a:t>
            </a:r>
            <a:r>
              <a:rPr lang="it-IT" sz="2400" dirty="0">
                <a:solidFill>
                  <a:schemeClr val="bg1"/>
                </a:solidFill>
              </a:rPr>
              <a:t> </a:t>
            </a:r>
            <a:r>
              <a:rPr lang="it-IT" sz="2400" dirty="0" err="1">
                <a:solidFill>
                  <a:schemeClr val="bg1"/>
                </a:solidFill>
              </a:rPr>
              <a:t>Grenville</a:t>
            </a:r>
            <a:r>
              <a:rPr lang="it-IT" sz="2400" dirty="0">
                <a:solidFill>
                  <a:schemeClr val="bg1"/>
                </a:solidFill>
              </a:rPr>
              <a:t> </a:t>
            </a:r>
            <a:r>
              <a:rPr lang="it-IT" sz="2400" dirty="0" err="1">
                <a:solidFill>
                  <a:schemeClr val="bg1"/>
                </a:solidFill>
              </a:rPr>
              <a:t>Wodehouse</a:t>
            </a:r>
            <a:r>
              <a:rPr lang="it-IT" sz="2400" dirty="0">
                <a:solidFill>
                  <a:schemeClr val="bg1"/>
                </a:solidFill>
              </a:rPr>
              <a:t>, </a:t>
            </a:r>
            <a:r>
              <a:rPr lang="it-IT" sz="2400" i="1" dirty="0">
                <a:solidFill>
                  <a:schemeClr val="bg1"/>
                </a:solidFill>
              </a:rPr>
              <a:t>The </a:t>
            </a:r>
            <a:r>
              <a:rPr lang="it-IT" sz="2400" i="1" dirty="0" err="1">
                <a:solidFill>
                  <a:schemeClr val="bg1"/>
                </a:solidFill>
              </a:rPr>
              <a:t>swoop</a:t>
            </a:r>
            <a:r>
              <a:rPr lang="it-IT" sz="2400" i="1" dirty="0">
                <a:solidFill>
                  <a:schemeClr val="bg1"/>
                </a:solidFill>
              </a:rPr>
              <a:t> </a:t>
            </a:r>
            <a:r>
              <a:rPr lang="it-IT" sz="2400" dirty="0">
                <a:solidFill>
                  <a:schemeClr val="bg1"/>
                </a:solidFill>
              </a:rPr>
              <a:t>(1909)</a:t>
            </a:r>
          </a:p>
          <a:p>
            <a:endParaRPr lang="it-IT" sz="2400" dirty="0">
              <a:solidFill>
                <a:schemeClr val="bg1"/>
              </a:solidFill>
            </a:endParaRPr>
          </a:p>
          <a:p>
            <a:r>
              <a:rPr lang="it-IT" sz="2400" dirty="0">
                <a:solidFill>
                  <a:schemeClr val="bg1"/>
                </a:solidFill>
              </a:rPr>
              <a:t>H.G. Wells, </a:t>
            </a:r>
            <a:r>
              <a:rPr lang="it-IT" sz="2400" i="1" dirty="0">
                <a:solidFill>
                  <a:schemeClr val="bg1"/>
                </a:solidFill>
              </a:rPr>
              <a:t>La guerra nell’aria </a:t>
            </a:r>
            <a:r>
              <a:rPr lang="it-IT" sz="2400" dirty="0">
                <a:solidFill>
                  <a:schemeClr val="bg1"/>
                </a:solidFill>
              </a:rPr>
              <a:t>(1908)</a:t>
            </a:r>
          </a:p>
          <a:p>
            <a:r>
              <a:rPr lang="it-IT" sz="2400" dirty="0">
                <a:solidFill>
                  <a:schemeClr val="bg1"/>
                </a:solidFill>
              </a:rPr>
              <a:t>I. S. Bloch, </a:t>
            </a:r>
            <a:r>
              <a:rPr lang="it-IT" sz="2400" i="1" dirty="0" err="1">
                <a:solidFill>
                  <a:schemeClr val="bg1"/>
                </a:solidFill>
              </a:rPr>
              <a:t>Is</a:t>
            </a:r>
            <a:r>
              <a:rPr lang="it-IT" sz="2400" i="1" dirty="0">
                <a:solidFill>
                  <a:schemeClr val="bg1"/>
                </a:solidFill>
              </a:rPr>
              <a:t> War no </a:t>
            </a:r>
            <a:r>
              <a:rPr lang="it-IT" sz="2400" i="1" dirty="0" err="1">
                <a:solidFill>
                  <a:schemeClr val="bg1"/>
                </a:solidFill>
              </a:rPr>
              <a:t>impossible</a:t>
            </a:r>
            <a:r>
              <a:rPr lang="it-IT" sz="2400" i="1" dirty="0">
                <a:solidFill>
                  <a:schemeClr val="bg1"/>
                </a:solidFill>
              </a:rPr>
              <a:t> </a:t>
            </a:r>
            <a:r>
              <a:rPr lang="it-IT" sz="2400" dirty="0">
                <a:solidFill>
                  <a:schemeClr val="bg1"/>
                </a:solidFill>
              </a:rPr>
              <a:t>(1899)</a:t>
            </a:r>
          </a:p>
          <a:p>
            <a:endParaRPr lang="it-IT" sz="2400" dirty="0">
              <a:solidFill>
                <a:schemeClr val="bg1"/>
              </a:solidFill>
            </a:endParaRPr>
          </a:p>
          <a:p>
            <a:r>
              <a:rPr lang="it-IT" sz="2400" dirty="0">
                <a:solidFill>
                  <a:schemeClr val="bg1"/>
                </a:solidFill>
              </a:rPr>
              <a:t>Guerra e stampa</a:t>
            </a:r>
          </a:p>
          <a:p>
            <a:endParaRPr lang="it-IT" sz="2400"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280033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04A63FC-BF69-4CDE-A2A6-1C5325839FD7}"/>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dirty="0"/>
              <a:t>La guerra</a:t>
            </a:r>
          </a:p>
        </p:txBody>
      </p:sp>
      <p:sp>
        <p:nvSpPr>
          <p:cNvPr id="3" name="Segnaposto contenuto 2">
            <a:extLst>
              <a:ext uri="{FF2B5EF4-FFF2-40B4-BE49-F238E27FC236}">
                <a16:creationId xmlns:a16="http://schemas.microsoft.com/office/drawing/2014/main" id="{F37C0CED-FFB1-4142-B372-5E56DE41799A}"/>
              </a:ext>
            </a:extLst>
          </p:cNvPr>
          <p:cNvSpPr>
            <a:spLocks noGrp="1"/>
          </p:cNvSpPr>
          <p:nvPr>
            <p:ph idx="1"/>
          </p:nvPr>
        </p:nvSpPr>
        <p:spPr>
          <a:xfrm>
            <a:off x="6049182" y="802638"/>
            <a:ext cx="5408696" cy="5252722"/>
          </a:xfrm>
        </p:spPr>
        <p:txBody>
          <a:bodyPr anchor="ctr">
            <a:normAutofit/>
          </a:bodyPr>
          <a:lstStyle/>
          <a:p>
            <a:pPr marL="0" indent="0">
              <a:buNone/>
            </a:pPr>
            <a:r>
              <a:rPr lang="it-IT" sz="2200" dirty="0">
                <a:solidFill>
                  <a:schemeClr val="bg1"/>
                </a:solidFill>
              </a:rPr>
              <a:t>«La commissione medica si spinse</a:t>
            </a:r>
            <a:br>
              <a:rPr lang="it-IT" sz="2200" dirty="0">
                <a:solidFill>
                  <a:schemeClr val="bg1"/>
                </a:solidFill>
              </a:rPr>
            </a:br>
            <a:r>
              <a:rPr lang="it-IT" sz="2200" dirty="0">
                <a:solidFill>
                  <a:schemeClr val="bg1"/>
                </a:solidFill>
              </a:rPr>
              <a:t>fino al cimitero,</a:t>
            </a:r>
            <a:br>
              <a:rPr lang="it-IT" sz="2200" dirty="0">
                <a:solidFill>
                  <a:schemeClr val="bg1"/>
                </a:solidFill>
              </a:rPr>
            </a:br>
            <a:r>
              <a:rPr lang="it-IT" sz="2200" dirty="0">
                <a:solidFill>
                  <a:schemeClr val="bg1"/>
                </a:solidFill>
              </a:rPr>
              <a:t>disseppellì con vanga benedetta</a:t>
            </a:r>
            <a:br>
              <a:rPr lang="it-IT" sz="2200" dirty="0">
                <a:solidFill>
                  <a:schemeClr val="bg1"/>
                </a:solidFill>
              </a:rPr>
            </a:br>
            <a:r>
              <a:rPr lang="it-IT" sz="2200" dirty="0">
                <a:solidFill>
                  <a:schemeClr val="bg1"/>
                </a:solidFill>
              </a:rPr>
              <a:t>il defunto guerriero.</a:t>
            </a:r>
            <a:br>
              <a:rPr lang="it-IT" sz="2200" dirty="0">
                <a:solidFill>
                  <a:schemeClr val="bg1"/>
                </a:solidFill>
              </a:rPr>
            </a:br>
            <a:br>
              <a:rPr lang="it-IT" sz="2200" dirty="0">
                <a:solidFill>
                  <a:schemeClr val="bg1"/>
                </a:solidFill>
              </a:rPr>
            </a:br>
            <a:r>
              <a:rPr lang="it-IT" sz="2200" dirty="0">
                <a:solidFill>
                  <a:schemeClr val="bg1"/>
                </a:solidFill>
              </a:rPr>
              <a:t>Ed il dottore visitò con scrupolo</a:t>
            </a:r>
            <a:br>
              <a:rPr lang="it-IT" sz="2200" dirty="0">
                <a:solidFill>
                  <a:schemeClr val="bg1"/>
                </a:solidFill>
              </a:rPr>
            </a:br>
            <a:r>
              <a:rPr lang="it-IT" sz="2200" dirty="0">
                <a:solidFill>
                  <a:schemeClr val="bg1"/>
                </a:solidFill>
              </a:rPr>
              <a:t>il soldato o i resti del soldato.</a:t>
            </a:r>
            <a:br>
              <a:rPr lang="it-IT" sz="2200" dirty="0">
                <a:solidFill>
                  <a:schemeClr val="bg1"/>
                </a:solidFill>
              </a:rPr>
            </a:br>
            <a:r>
              <a:rPr lang="it-IT" sz="2200" dirty="0">
                <a:solidFill>
                  <a:schemeClr val="bg1"/>
                </a:solidFill>
              </a:rPr>
              <a:t>Dichiarò ch’era “abile-arruolato”</a:t>
            </a:r>
            <a:br>
              <a:rPr lang="it-IT" sz="2200" dirty="0">
                <a:solidFill>
                  <a:schemeClr val="bg1"/>
                </a:solidFill>
              </a:rPr>
            </a:br>
            <a:r>
              <a:rPr lang="it-IT" sz="2200" dirty="0">
                <a:solidFill>
                  <a:schemeClr val="bg1"/>
                </a:solidFill>
              </a:rPr>
              <a:t>e s’imboscava di fronte al pericolo.</a:t>
            </a:r>
          </a:p>
          <a:p>
            <a:pPr marL="0" indent="0">
              <a:buNone/>
            </a:pPr>
            <a:r>
              <a:rPr lang="it-IT" sz="2200" dirty="0">
                <a:solidFill>
                  <a:schemeClr val="bg1"/>
                </a:solidFill>
              </a:rPr>
              <a:t>…</a:t>
            </a:r>
          </a:p>
          <a:p>
            <a:pPr marL="0" indent="0">
              <a:buNone/>
            </a:pPr>
            <a:r>
              <a:rPr lang="it-IT" sz="2200" dirty="0">
                <a:solidFill>
                  <a:schemeClr val="bg1"/>
                </a:solidFill>
              </a:rPr>
              <a:t>Le stelle non ci sono sempre</a:t>
            </a:r>
            <a:br>
              <a:rPr lang="it-IT" sz="2200" dirty="0">
                <a:solidFill>
                  <a:schemeClr val="bg1"/>
                </a:solidFill>
              </a:rPr>
            </a:br>
            <a:r>
              <a:rPr lang="it-IT" sz="2200" dirty="0">
                <a:solidFill>
                  <a:schemeClr val="bg1"/>
                </a:solidFill>
              </a:rPr>
              <a:t>e l’aurora sorge.</a:t>
            </a:r>
            <a:br>
              <a:rPr lang="it-IT" sz="2200" dirty="0">
                <a:solidFill>
                  <a:schemeClr val="bg1"/>
                </a:solidFill>
              </a:rPr>
            </a:br>
            <a:r>
              <a:rPr lang="it-IT" sz="2200" dirty="0">
                <a:solidFill>
                  <a:schemeClr val="bg1"/>
                </a:solidFill>
              </a:rPr>
              <a:t>Marcia il soldato, esperto del mestiere,</a:t>
            </a:r>
            <a:br>
              <a:rPr lang="it-IT" sz="2200" dirty="0">
                <a:solidFill>
                  <a:schemeClr val="bg1"/>
                </a:solidFill>
              </a:rPr>
            </a:br>
            <a:r>
              <a:rPr lang="it-IT" sz="2200" dirty="0">
                <a:solidFill>
                  <a:schemeClr val="bg1"/>
                </a:solidFill>
              </a:rPr>
              <a:t>verso un’eroica morte».</a:t>
            </a:r>
          </a:p>
          <a:p>
            <a:pPr marL="0" indent="0">
              <a:buNone/>
            </a:pPr>
            <a:r>
              <a:rPr lang="it-IT" sz="2200" dirty="0">
                <a:solidFill>
                  <a:schemeClr val="bg1"/>
                </a:solidFill>
              </a:rPr>
              <a:t>B. Brecht, </a:t>
            </a:r>
            <a:r>
              <a:rPr lang="it-IT" sz="2200" i="1" dirty="0">
                <a:solidFill>
                  <a:schemeClr val="bg1"/>
                </a:solidFill>
              </a:rPr>
              <a:t>La leggenda del soldato morto</a:t>
            </a:r>
          </a:p>
        </p:txBody>
      </p:sp>
    </p:spTree>
    <p:extLst>
      <p:ext uri="{BB962C8B-B14F-4D97-AF65-F5344CB8AC3E}">
        <p14:creationId xmlns:p14="http://schemas.microsoft.com/office/powerpoint/2010/main" val="421906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902C51B-3EA6-426A-AFDE-115CCE901B85}"/>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it-IT" sz="3200"/>
              <a:t>Guerra e sport</a:t>
            </a:r>
          </a:p>
        </p:txBody>
      </p:sp>
      <p:sp>
        <p:nvSpPr>
          <p:cNvPr id="3" name="Segnaposto contenuto 2">
            <a:extLst>
              <a:ext uri="{FF2B5EF4-FFF2-40B4-BE49-F238E27FC236}">
                <a16:creationId xmlns:a16="http://schemas.microsoft.com/office/drawing/2014/main" id="{B4CA9F60-5B33-44EA-AD8A-3BCD7C80A099}"/>
              </a:ext>
            </a:extLst>
          </p:cNvPr>
          <p:cNvSpPr>
            <a:spLocks noGrp="1"/>
          </p:cNvSpPr>
          <p:nvPr>
            <p:ph idx="1"/>
          </p:nvPr>
        </p:nvSpPr>
        <p:spPr>
          <a:xfrm>
            <a:off x="6049182" y="802638"/>
            <a:ext cx="5408696" cy="5252722"/>
          </a:xfrm>
        </p:spPr>
        <p:txBody>
          <a:bodyPr anchor="ctr">
            <a:normAutofit/>
          </a:bodyPr>
          <a:lstStyle/>
          <a:p>
            <a:pPr marL="0" indent="0">
              <a:buNone/>
            </a:pPr>
            <a:r>
              <a:rPr lang="it-IT" sz="2400" dirty="0">
                <a:solidFill>
                  <a:schemeClr val="bg1"/>
                </a:solidFill>
              </a:rPr>
              <a:t>«L’enfasi sullo spirito comunitario dei ginnasti, sulla tenacia, sull’altruismo, serviva a plasmare dei patrioti tedeschi pronti e addestrati per combattere per la causa della Germania in qualsiasi momento; dovevano essere appunto ‘casi, puri, abili, impavidi, sinceri e pronti a impugnare le armi’». </a:t>
            </a:r>
          </a:p>
          <a:p>
            <a:pPr marL="0" indent="0">
              <a:buNone/>
            </a:pPr>
            <a:r>
              <a:rPr lang="it-IT" sz="2400" dirty="0">
                <a:solidFill>
                  <a:schemeClr val="bg1"/>
                </a:solidFill>
              </a:rPr>
              <a:t>(Mosse, </a:t>
            </a:r>
            <a:r>
              <a:rPr lang="it-IT" sz="2400" i="1" dirty="0">
                <a:solidFill>
                  <a:schemeClr val="bg1"/>
                </a:solidFill>
              </a:rPr>
              <a:t>L’immagine dell’uomo</a:t>
            </a:r>
            <a:r>
              <a:rPr lang="it-IT" sz="2400" dirty="0">
                <a:solidFill>
                  <a:schemeClr val="bg1"/>
                </a:solidFill>
              </a:rPr>
              <a:t>)</a:t>
            </a:r>
          </a:p>
        </p:txBody>
      </p:sp>
    </p:spTree>
    <p:extLst>
      <p:ext uri="{BB962C8B-B14F-4D97-AF65-F5344CB8AC3E}">
        <p14:creationId xmlns:p14="http://schemas.microsoft.com/office/powerpoint/2010/main" val="13969506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1929</Words>
  <Application>Microsoft Office PowerPoint</Application>
  <PresentationFormat>Widescreen</PresentationFormat>
  <Paragraphs>87</Paragraphs>
  <Slides>24</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Calibri Light</vt:lpstr>
      <vt:lpstr>Tema di Office</vt:lpstr>
      <vt:lpstr>La Grande guerra prima  e  dopo</vt:lpstr>
      <vt:lpstr>Lezione 3 Prefigurazioni</vt:lpstr>
      <vt:lpstr>Cultura della crisi</vt:lpstr>
      <vt:lpstr>Cultura della crisi</vt:lpstr>
      <vt:lpstr>Cultura della crisi</vt:lpstr>
      <vt:lpstr>Cultura della crisi</vt:lpstr>
      <vt:lpstr>Lo spettro della guerra</vt:lpstr>
      <vt:lpstr>La guerra</vt:lpstr>
      <vt:lpstr>Guerra e sport</vt:lpstr>
      <vt:lpstr>Nazionalizzazione delle masse</vt:lpstr>
      <vt:lpstr>Nazionalizzazione delle masse</vt:lpstr>
      <vt:lpstr>Nazionalizzazione delle masse</vt:lpstr>
      <vt:lpstr>La scuola</vt:lpstr>
      <vt:lpstr>La scuola</vt:lpstr>
      <vt:lpstr>La guerra</vt:lpstr>
      <vt:lpstr>La guerra</vt:lpstr>
      <vt:lpstr>«La Voce»</vt:lpstr>
      <vt:lpstr>«Lacerba»</vt:lpstr>
      <vt:lpstr>«Lacerba»</vt:lpstr>
      <vt:lpstr>«Lacerba»</vt:lpstr>
      <vt:lpstr>Renato Serra </vt:lpstr>
      <vt:lpstr>Stefan Zweig</vt:lpstr>
      <vt:lpstr>Fuga dal moderno</vt:lpstr>
      <vt:lpstr>Fuga dal moderno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 prima  e  dopo</dc:title>
  <dc:creator>Fabio Todero</dc:creator>
  <cp:lastModifiedBy>PUPO</cp:lastModifiedBy>
  <cp:revision>23</cp:revision>
  <dcterms:created xsi:type="dcterms:W3CDTF">2018-02-08T16:24:14Z</dcterms:created>
  <dcterms:modified xsi:type="dcterms:W3CDTF">2018-03-22T09:40:29Z</dcterms:modified>
</cp:coreProperties>
</file>