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AF23C-DC9A-7E49-9B36-1382B660AD6D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4E86C8-D810-0D46-81F6-4CB1717188A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044440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41C799-0DD7-0942-8B41-E4AF4CCAFDE9}" type="datetimeFigureOut">
              <a:rPr lang="it-IT" smtClean="0"/>
              <a:t>21/03/2018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FD6BB-1EDA-B247-8C94-217541AC091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372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7649F-FBA0-9541-87BD-4774CC64CB55}" type="datetime1">
              <a:rPr lang="it-IT" smtClean="0"/>
              <a:t>21/03/2018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A8D09-4F1B-554D-A17E-2B433A50B39C}" type="datetime1">
              <a:rPr lang="it-IT" smtClean="0"/>
              <a:t>21/03/2018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7606D-E5C4-4C2F-8241-EC2663EF1CD4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CA3BD-57D7-0644-8090-43D1FC0C71C1}" type="datetime1">
              <a:rPr lang="it-IT" smtClean="0"/>
              <a:t>21/03/2018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5EB3B-AAED-F041-A576-2B0C91995B3D}" type="datetime1">
              <a:rPr lang="it-IT" smtClean="0"/>
              <a:t>21/03/2018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37FF9-AC6E-3348-8741-A5B64069F0D8}" type="datetime1">
              <a:rPr lang="it-IT" smtClean="0"/>
              <a:t>21/03/2018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99B32-A685-E946-8FD1-870348DF2FF7}" type="datetime1">
              <a:rPr lang="it-IT" smtClean="0"/>
              <a:t>21/03/2018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2D542-DA8D-7E48-8ECE-555C9956E099}" type="datetime1">
              <a:rPr lang="it-IT" smtClean="0"/>
              <a:t>21/03/2018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793CE3-0302-A740-9D81-7B30DE9E29B5}" type="datetime1">
              <a:rPr lang="it-IT" smtClean="0"/>
              <a:t>21/03/2018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F4C8DF-52F6-BD46-8B1D-E36A68C72A50}" type="datetime1">
              <a:rPr lang="it-IT" smtClean="0"/>
              <a:t>21/03/2018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1A9256-A077-9642-AEF2-18F1CB74F0D8}" type="datetime1">
              <a:rPr lang="it-IT" smtClean="0"/>
              <a:t>21/03/2018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Trascinare l'immagine su un segnaposto o fare clic sull'icona per aggiungerla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42F21-F278-5846-819C-862213246EA2}" type="datetime1">
              <a:rPr lang="it-IT" smtClean="0"/>
              <a:t>21/03/2018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548EC867-2F4F-4C45-8AF2-62F2FA69932A}" type="datetime1">
              <a:rPr lang="it-IT" smtClean="0"/>
              <a:t>21/03/2018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E8079A4-7AA8-4A4F-87E2-7781EC5097DD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2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Il comunismo e la storia del XX secolo in prospettiva globale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Seminario di Storia contemporanea 2018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51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Parabola di ascesa e caduta</a:t>
            </a:r>
            <a:r>
              <a:rPr lang="it-IT" dirty="0"/>
              <a:t> del comunismo esaurita in pochi decenni</a:t>
            </a:r>
          </a:p>
          <a:p>
            <a:pPr marL="45720" indent="0">
              <a:buNone/>
            </a:pPr>
            <a:r>
              <a:rPr lang="it-IT" dirty="0">
                <a:solidFill>
                  <a:srgbClr val="FF0000"/>
                </a:solidFill>
              </a:rPr>
              <a:t>	</a:t>
            </a:r>
            <a:r>
              <a:rPr lang="it-IT" dirty="0"/>
              <a:t>- Nel primo ventennio, lo Stato e il movimento hanno 	creato il primo network politico di dimensione 	mondiale, con base eurocentrica</a:t>
            </a:r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r>
              <a:rPr lang="it-IT" dirty="0"/>
              <a:t>	- La vittoria sul progetto globale nazista consacra e 	legittima il progetto globale comunista</a:t>
            </a:r>
          </a:p>
          <a:p>
            <a:pPr marL="45720" indent="0">
              <a:buNone/>
            </a:pP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870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Dopo la </a:t>
            </a:r>
            <a:r>
              <a:rPr lang="it-IT" dirty="0">
                <a:solidFill>
                  <a:srgbClr val="FF0000"/>
                </a:solidFill>
              </a:rPr>
              <a:t>Seconda guerra mondiale</a:t>
            </a:r>
            <a:r>
              <a:rPr lang="it-IT" dirty="0"/>
              <a:t>:</a:t>
            </a:r>
          </a:p>
          <a:p>
            <a:pPr marL="45720" indent="0">
              <a:buNone/>
            </a:pPr>
            <a:r>
              <a:rPr lang="it-IT" dirty="0"/>
              <a:t>	- L’URSS al centro di un sistema di Stati da Praga a 	Pechino, più partiti comunisti diffusi ovunque nel 	mondo</a:t>
            </a:r>
          </a:p>
          <a:p>
            <a:pPr marL="45720" indent="0">
              <a:buNone/>
            </a:pPr>
            <a:r>
              <a:rPr lang="it-IT" dirty="0"/>
              <a:t>	- Il comunismo diviene un fattore globale di 	competizione politica, ideologica, simbolica e di 	potenza con l’Occidente</a:t>
            </a:r>
          </a:p>
          <a:p>
            <a:pPr marL="45720" indent="0">
              <a:buNone/>
            </a:pPr>
            <a:r>
              <a:rPr lang="it-IT" dirty="0"/>
              <a:t>	- La rivoluzione cinese apre nuovi scenari nel mondo 	post-coloniale, stimolando l’intervento delle 	superpotenze su scala planetaria e configurando uno 	scontro tra due versioni di modernità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01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sfida tra due mondi nell’epoca della </a:t>
            </a:r>
            <a:r>
              <a:rPr lang="it-IT" dirty="0">
                <a:solidFill>
                  <a:srgbClr val="FF0000"/>
                </a:solidFill>
              </a:rPr>
              <a:t>Guerra fredda</a:t>
            </a:r>
            <a:r>
              <a:rPr lang="it-IT" dirty="0"/>
              <a:t>:</a:t>
            </a:r>
          </a:p>
          <a:p>
            <a:pPr marL="45720" indent="0">
              <a:buNone/>
            </a:pPr>
            <a:r>
              <a:rPr lang="it-IT" dirty="0"/>
              <a:t>	- La proiezione globale del liberalismo e del libero 	mercato si traduce nei meccanismi multilaterali e 	consensuali dell’egemonia americana</a:t>
            </a:r>
          </a:p>
          <a:p>
            <a:pPr marL="45720" indent="0">
              <a:buNone/>
            </a:pPr>
            <a:r>
              <a:rPr lang="it-IT" dirty="0"/>
              <a:t>	- Il comunismo come fattore globale contribuisce 	indirettamente a una riforma del capitalismo</a:t>
            </a:r>
          </a:p>
          <a:p>
            <a:pPr marL="45720" indent="0">
              <a:buNone/>
            </a:pPr>
            <a:r>
              <a:rPr lang="it-IT" dirty="0"/>
              <a:t>	- L’auto-rappresentazione del comunismo come forza 	monolitica e compatta condiziona le politiche 	occidentali: l’ossessione dell’«effetto domino»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9348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 </a:t>
            </a:r>
            <a:r>
              <a:rPr lang="it-IT" dirty="0">
                <a:solidFill>
                  <a:srgbClr val="FF0000"/>
                </a:solidFill>
              </a:rPr>
              <a:t>contraddizioni irrisolte </a:t>
            </a:r>
            <a:r>
              <a:rPr lang="it-IT" dirty="0"/>
              <a:t>del network comunista:</a:t>
            </a:r>
          </a:p>
          <a:p>
            <a:pPr marL="45720" indent="0">
              <a:buNone/>
            </a:pPr>
            <a:r>
              <a:rPr lang="it-IT" dirty="0"/>
              <a:t>	- Interesse statale dell’URSS e interessi movimento 	rivoluzionario: dualismo più che simbiosi</a:t>
            </a:r>
          </a:p>
          <a:p>
            <a:pPr marL="45720" indent="0">
              <a:buNone/>
            </a:pPr>
            <a:r>
              <a:rPr lang="it-IT" dirty="0"/>
              <a:t>	- Crisi dell’autorità dell’URSS in Europa orientale, in 	Jugoslavia e in Cina</a:t>
            </a:r>
          </a:p>
          <a:p>
            <a:pPr marL="45720" indent="0">
              <a:buNone/>
            </a:pPr>
            <a:r>
              <a:rPr lang="it-IT" dirty="0"/>
              <a:t>	- La morte di Stalin e la scomparsa di un mito 	unificante</a:t>
            </a:r>
          </a:p>
          <a:p>
            <a:pPr marL="45720" indent="0">
              <a:buNone/>
            </a:pPr>
            <a:r>
              <a:rPr lang="it-IT" dirty="0"/>
              <a:t>	- Il logoramento politico, culturale e simbolico precede 	la crisi del sistema economico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74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Deficit di </a:t>
            </a:r>
            <a:r>
              <a:rPr lang="it-IT" dirty="0">
                <a:solidFill>
                  <a:srgbClr val="FF0000"/>
                </a:solidFill>
              </a:rPr>
              <a:t>credibilità</a:t>
            </a:r>
            <a:r>
              <a:rPr lang="it-IT" dirty="0"/>
              <a:t>:</a:t>
            </a:r>
          </a:p>
          <a:p>
            <a:pPr marL="45720" indent="0">
              <a:buNone/>
            </a:pPr>
            <a:r>
              <a:rPr lang="it-IT" dirty="0"/>
              <a:t>	- di fronte alla sfida poliedrica dei sistemi di 	</a:t>
            </a:r>
            <a:r>
              <a:rPr lang="it-IT" dirty="0" err="1"/>
              <a:t>governance</a:t>
            </a:r>
            <a:r>
              <a:rPr lang="it-IT" dirty="0"/>
              <a:t> (democrazia, sicurezza, attrattività 	culturale) del blocco occidentale</a:t>
            </a:r>
          </a:p>
          <a:p>
            <a:pPr marL="45720" indent="0">
              <a:buNone/>
            </a:pPr>
            <a:r>
              <a:rPr lang="it-IT" dirty="0"/>
              <a:t>	- man mano che si allontana l’ombra della Seconda 	guerra mondiale, si chiude l’epoca della «guerra civile 	internazionale», il comunismo appare privo di risposte 	a domande di libertà e progresso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900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L’</a:t>
            </a:r>
            <a:r>
              <a:rPr lang="it-IT" dirty="0" err="1">
                <a:solidFill>
                  <a:srgbClr val="FF0000"/>
                </a:solidFill>
              </a:rPr>
              <a:t>overstretch</a:t>
            </a:r>
            <a:r>
              <a:rPr lang="it-IT" dirty="0"/>
              <a:t> imperiale:</a:t>
            </a:r>
          </a:p>
          <a:p>
            <a:pPr marL="45720" indent="0">
              <a:buNone/>
            </a:pPr>
            <a:r>
              <a:rPr lang="it-IT" dirty="0"/>
              <a:t>	- dal punto di vista geopolitico</a:t>
            </a:r>
          </a:p>
          <a:p>
            <a:pPr marL="45720" indent="0">
              <a:buNone/>
            </a:pPr>
            <a:r>
              <a:rPr lang="it-IT" dirty="0"/>
              <a:t>	- dal punto di vista culturale</a:t>
            </a:r>
          </a:p>
          <a:p>
            <a:pPr marL="45720" indent="0">
              <a:buNone/>
            </a:pPr>
            <a:endParaRPr lang="it-IT" dirty="0"/>
          </a:p>
          <a:p>
            <a:r>
              <a:rPr lang="it-IT" dirty="0"/>
              <a:t>La </a:t>
            </a:r>
            <a:r>
              <a:rPr lang="it-IT" dirty="0">
                <a:solidFill>
                  <a:srgbClr val="FF0000"/>
                </a:solidFill>
              </a:rPr>
              <a:t>marginalizzazione</a:t>
            </a:r>
            <a:r>
              <a:rPr lang="it-IT" dirty="0"/>
              <a:t> del sistema comunista</a:t>
            </a:r>
          </a:p>
          <a:p>
            <a:pPr marL="45720" indent="0">
              <a:buNone/>
            </a:pPr>
            <a:r>
              <a:rPr lang="it-IT" dirty="0"/>
              <a:t>	- La resistenza passiva alla globalizzazione</a:t>
            </a:r>
          </a:p>
          <a:p>
            <a:pPr marL="45720" indent="0">
              <a:buNone/>
            </a:pPr>
            <a:r>
              <a:rPr lang="it-IT" dirty="0"/>
              <a:t>	- L’incapacità di fornire risposte alle questioni del 	mondo contemporaneo: povertà, diseguaglianze, 	sviluppo, libertà civili, diritti umani, reti di 	comunicazione di massa, degrado ambientale, nuovi 	conflitti etnici e religiosi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5159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</a:t>
            </a:r>
            <a:r>
              <a:rPr lang="it-IT" dirty="0">
                <a:solidFill>
                  <a:srgbClr val="FF0000"/>
                </a:solidFill>
              </a:rPr>
              <a:t>modello in crisi</a:t>
            </a:r>
            <a:r>
              <a:rPr lang="it-IT" dirty="0"/>
              <a:t>:</a:t>
            </a:r>
          </a:p>
          <a:p>
            <a:pPr marL="45720" indent="0">
              <a:buNone/>
            </a:pPr>
            <a:r>
              <a:rPr lang="it-IT" dirty="0"/>
              <a:t>	- La visione dicotomica di due mondi in guerra, la 	pretesa di conoscere il fine ultimo della storia</a:t>
            </a:r>
          </a:p>
          <a:p>
            <a:pPr marL="45720" indent="0">
              <a:buNone/>
            </a:pPr>
            <a:r>
              <a:rPr lang="it-IT" dirty="0"/>
              <a:t>	- L’organizzazione politico-militare</a:t>
            </a:r>
          </a:p>
          <a:p>
            <a:pPr marL="45720" indent="0">
              <a:buNone/>
            </a:pPr>
            <a:r>
              <a:rPr lang="it-IT" dirty="0"/>
              <a:t>	- L’esercizio della potenza come unica risorsa</a:t>
            </a:r>
          </a:p>
          <a:p>
            <a:pPr marL="45720" indent="0">
              <a:buNone/>
            </a:pPr>
            <a:endParaRPr lang="it-IT" dirty="0"/>
          </a:p>
          <a:p>
            <a:r>
              <a:rPr lang="it-IT" dirty="0"/>
              <a:t>Il mondo </a:t>
            </a:r>
            <a:r>
              <a:rPr lang="it-IT" dirty="0">
                <a:solidFill>
                  <a:srgbClr val="FF0000"/>
                </a:solidFill>
              </a:rPr>
              <a:t>dopo</a:t>
            </a:r>
            <a:r>
              <a:rPr lang="it-IT" dirty="0"/>
              <a:t> il comunismo</a:t>
            </a:r>
          </a:p>
          <a:p>
            <a:pPr marL="45720" indent="0">
              <a:buNone/>
            </a:pPr>
            <a:r>
              <a:rPr lang="it-IT" dirty="0"/>
              <a:t>	- l’ordine internazionale transatlantico ingloba lo spazio 	occupato dal sistema sovietico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306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Il mondo </a:t>
            </a:r>
            <a:r>
              <a:rPr lang="it-IT" dirty="0">
                <a:solidFill>
                  <a:srgbClr val="FF0000"/>
                </a:solidFill>
              </a:rPr>
              <a:t>dopo</a:t>
            </a:r>
            <a:r>
              <a:rPr lang="it-IT" dirty="0"/>
              <a:t> il comunismo</a:t>
            </a:r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r>
              <a:rPr lang="it-IT" dirty="0"/>
              <a:t>	- La Russia si integra nell’economia mondiale e 	affronta una irrisolta transizione democratica</a:t>
            </a:r>
          </a:p>
          <a:p>
            <a:pPr marL="45720" indent="0">
              <a:buNone/>
            </a:pPr>
            <a:r>
              <a:rPr lang="it-IT" dirty="0"/>
              <a:t>	- Emerge la superpotenza della Cina, all’ordine 	unipolare si sostituisce un ordine asimmetrico</a:t>
            </a:r>
          </a:p>
          <a:p>
            <a:pPr marL="45720" indent="0">
              <a:buNone/>
            </a:pPr>
            <a:r>
              <a:rPr lang="it-IT" dirty="0"/>
              <a:t>	- La minaccia del fondamentalismo islamico e del 	terrorismo internazionale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0801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>
                <a:solidFill>
                  <a:srgbClr val="FF0000"/>
                </a:solidFill>
              </a:rPr>
              <a:t>memoria divisa</a:t>
            </a:r>
            <a:r>
              <a:rPr lang="it-IT" dirty="0"/>
              <a:t> del comunismo</a:t>
            </a:r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r>
              <a:rPr lang="it-IT" dirty="0"/>
              <a:t>	- non tra ripulsa e nostalgia, ma 	tra le società che 	hanno ne hanno sperimentato i regimi e quelle dove i 	comunisti non sono andati al potere</a:t>
            </a:r>
          </a:p>
          <a:p>
            <a:pPr marL="45720" indent="0">
              <a:buNone/>
            </a:pPr>
            <a:r>
              <a:rPr lang="it-IT" dirty="0"/>
              <a:t>	- tra le condanne in blocco e le distinzioni tra giudizio 	morale e analisi storica</a:t>
            </a:r>
          </a:p>
          <a:p>
            <a:pPr marL="45720" indent="0">
              <a:buNone/>
            </a:pPr>
            <a:r>
              <a:rPr lang="it-IT" dirty="0"/>
              <a:t>	- tra la riabilitazione di tutti i suoi nemici e la selettività 	verso i totalitarismi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983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La </a:t>
            </a:r>
            <a:r>
              <a:rPr lang="it-IT" dirty="0">
                <a:solidFill>
                  <a:srgbClr val="FF0000"/>
                </a:solidFill>
              </a:rPr>
              <a:t>memoria divisa</a:t>
            </a:r>
            <a:r>
              <a:rPr lang="it-IT" dirty="0"/>
              <a:t> del comunismo</a:t>
            </a:r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r>
              <a:rPr lang="it-IT" dirty="0"/>
              <a:t>	- La sfiducia verso tutti i progetti universalisti</a:t>
            </a:r>
          </a:p>
          <a:p>
            <a:pPr marL="45720" indent="0">
              <a:buNone/>
            </a:pPr>
            <a:r>
              <a:rPr lang="it-IT" dirty="0"/>
              <a:t>	- L’impoverirsi della dimensione politica rispetto a 	quella economica</a:t>
            </a:r>
          </a:p>
          <a:p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26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Presentazione del seminario / 1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Elementi di base della storia del comunismo nel Novecento </a:t>
            </a:r>
          </a:p>
          <a:p>
            <a:r>
              <a:rPr lang="it-IT" dirty="0"/>
              <a:t>Prospettiva di “Global </a:t>
            </a:r>
            <a:r>
              <a:rPr lang="it-IT" dirty="0" err="1"/>
              <a:t>History</a:t>
            </a:r>
            <a:r>
              <a:rPr lang="it-IT" dirty="0"/>
              <a:t>” (internazionale / transnazionale)</a:t>
            </a:r>
          </a:p>
          <a:p>
            <a:r>
              <a:rPr lang="it-IT" dirty="0"/>
              <a:t>Parole d’ordine, pratiche di governo, miti del comunismo: “rivoluzione mondiale”, “società senza classi”, “partito della guerra civile”, “collettivizzazione dei mezzi di produzione”, “antimperialismo”, “antifascismo”</a:t>
            </a:r>
          </a:p>
          <a:p>
            <a:r>
              <a:rPr lang="it-IT" dirty="0"/>
              <a:t>Ricostruzione storiografica / eredità nel mondo presente</a:t>
            </a:r>
          </a:p>
          <a:p>
            <a:r>
              <a:rPr lang="it-IT" dirty="0"/>
              <a:t>Abbandono letture rigide della Guerra fredda: un fenomeno multi-dimensionale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15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Presentazione del seminario / 2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5 incontri sulla storia complessiva del comunismo nel XX secolo:</a:t>
            </a:r>
          </a:p>
          <a:p>
            <a:pPr marL="45720" indent="0">
              <a:buNone/>
            </a:pPr>
            <a:r>
              <a:rPr lang="it-IT" dirty="0"/>
              <a:t>	1. Un’introduzione e un tentativo di bilancio: le 	questioni generali</a:t>
            </a:r>
          </a:p>
          <a:p>
            <a:pPr marL="45720" indent="0">
              <a:buNone/>
            </a:pPr>
            <a:r>
              <a:rPr lang="it-IT" dirty="0"/>
              <a:t>	2. Il sogno infranto della rivoluzione mondiale (1917-	1923)</a:t>
            </a:r>
          </a:p>
          <a:p>
            <a:pPr marL="45720" indent="0">
              <a:buNone/>
            </a:pPr>
            <a:r>
              <a:rPr lang="it-IT" dirty="0"/>
              <a:t>	3. Il comunismo dopo Lenin e l’avvento di Stalin (1924-	1933)</a:t>
            </a:r>
          </a:p>
          <a:p>
            <a:pPr marL="45720" indent="0">
              <a:buNone/>
            </a:pPr>
            <a:r>
              <a:rPr lang="it-IT" dirty="0"/>
              <a:t>	4. La stagione dei Fronti popolari e la guerra (1934-1945)</a:t>
            </a:r>
          </a:p>
          <a:p>
            <a:pPr marL="45720" indent="0">
              <a:buNone/>
            </a:pPr>
            <a:r>
              <a:rPr lang="it-IT" dirty="0"/>
              <a:t>	5. La Guerra fredda e la crisi del sistema (1946-1991)	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005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Presentazione del seminario / 3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5 incontri tematici:</a:t>
            </a:r>
          </a:p>
          <a:p>
            <a:pPr marL="45720" indent="0">
              <a:buNone/>
            </a:pPr>
            <a:r>
              <a:rPr lang="it-IT" dirty="0"/>
              <a:t>	1. Il ruolo delle personalità nella storia del comunismo 	(Lenin, </a:t>
            </a:r>
            <a:r>
              <a:rPr lang="it-IT" dirty="0" err="1"/>
              <a:t>Trockij</a:t>
            </a:r>
            <a:r>
              <a:rPr lang="it-IT" dirty="0"/>
              <a:t>, Stalin)</a:t>
            </a:r>
          </a:p>
          <a:p>
            <a:pPr marL="45720" indent="0">
              <a:buNone/>
            </a:pPr>
            <a:r>
              <a:rPr lang="it-IT" dirty="0"/>
              <a:t>	2. Il comunismo, la violenza e il terrore</a:t>
            </a:r>
          </a:p>
          <a:p>
            <a:pPr marL="45720" indent="0">
              <a:buNone/>
            </a:pPr>
            <a:r>
              <a:rPr lang="it-IT" dirty="0"/>
              <a:t>	3. Il comunismo e le identità di genere</a:t>
            </a:r>
          </a:p>
          <a:p>
            <a:pPr marL="45720" indent="0">
              <a:buNone/>
            </a:pPr>
            <a:r>
              <a:rPr lang="it-IT" dirty="0"/>
              <a:t>	4. Nazioni e nazionalismo nella riflessione e nelle 	politiche comuniste</a:t>
            </a:r>
          </a:p>
          <a:p>
            <a:pPr marL="45720" indent="0">
              <a:buNone/>
            </a:pPr>
            <a:r>
              <a:rPr lang="it-IT" dirty="0"/>
              <a:t>	5. Il comunismo come scelta esistenziale</a:t>
            </a:r>
          </a:p>
          <a:p>
            <a:pPr marL="45720" indent="0">
              <a:buNone/>
            </a:pPr>
            <a:r>
              <a:rPr lang="it-IT" dirty="0"/>
              <a:t>	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77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1. Le questioni generali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La </a:t>
            </a:r>
            <a:r>
              <a:rPr lang="it-IT" dirty="0">
                <a:solidFill>
                  <a:srgbClr val="FF0000"/>
                </a:solidFill>
              </a:rPr>
              <a:t>centralità </a:t>
            </a:r>
            <a:r>
              <a:rPr lang="it-IT" dirty="0"/>
              <a:t>del comunismo nella storia del Novecento:</a:t>
            </a:r>
          </a:p>
          <a:p>
            <a:pPr marL="45720" indent="0">
              <a:buNone/>
            </a:pPr>
            <a:r>
              <a:rPr lang="it-IT" dirty="0"/>
              <a:t>	- da un punto di vista di storia politica e delle relazioni 	internazionali (1917-1991)</a:t>
            </a:r>
          </a:p>
          <a:p>
            <a:pPr marL="45720" indent="0">
              <a:buNone/>
            </a:pPr>
            <a:r>
              <a:rPr lang="it-IT" dirty="0"/>
              <a:t>	- da un punto di vista di storia culturale e sociale 	(attrazione / repulsione)</a:t>
            </a:r>
          </a:p>
          <a:p>
            <a:pPr marL="45720" indent="0">
              <a:buNone/>
            </a:pPr>
            <a:endParaRPr lang="it-IT" dirty="0"/>
          </a:p>
          <a:p>
            <a:r>
              <a:rPr lang="it-IT" dirty="0"/>
              <a:t>Le molte </a:t>
            </a:r>
            <a:r>
              <a:rPr lang="it-IT" dirty="0">
                <a:solidFill>
                  <a:srgbClr val="FF0000"/>
                </a:solidFill>
              </a:rPr>
              <a:t>dimensioni e contraddizioni </a:t>
            </a:r>
            <a:r>
              <a:rPr lang="it-IT" dirty="0"/>
              <a:t>del comunismo:</a:t>
            </a:r>
          </a:p>
          <a:p>
            <a:pPr marL="45720" indent="0">
              <a:buNone/>
            </a:pPr>
            <a:r>
              <a:rPr lang="it-IT" dirty="0"/>
              <a:t>	- tipo di Stato, sistema di Stati, rete di partiti</a:t>
            </a:r>
          </a:p>
          <a:p>
            <a:pPr marL="45720" indent="0">
              <a:buNone/>
            </a:pPr>
            <a:r>
              <a:rPr lang="it-IT" dirty="0"/>
              <a:t>	- potere gerarchico, politica di massa</a:t>
            </a:r>
          </a:p>
          <a:p>
            <a:pPr marL="45720" indent="0">
              <a:buNone/>
            </a:pPr>
            <a:r>
              <a:rPr lang="it-IT" dirty="0"/>
              <a:t>	- ideologia progressista, dominio imperiale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273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 vert="horz">
            <a:normAutofit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sz="2900" dirty="0"/>
              <a:t>Le molte </a:t>
            </a:r>
            <a:r>
              <a:rPr lang="it-IT" sz="2900" dirty="0">
                <a:solidFill>
                  <a:srgbClr val="FF0000"/>
                </a:solidFill>
              </a:rPr>
              <a:t>dimensioni e contraddizioni </a:t>
            </a:r>
            <a:r>
              <a:rPr lang="it-IT" sz="2900" dirty="0"/>
              <a:t>del comunismo:</a:t>
            </a:r>
          </a:p>
          <a:p>
            <a:pPr marL="45720" indent="0">
              <a:buNone/>
            </a:pPr>
            <a:r>
              <a:rPr lang="it-IT" sz="2900" dirty="0"/>
              <a:t>	- progetto di società più equa, esperimento 	violento sull’umanità, utopia di emancipazione, 	sistema concentrazionario</a:t>
            </a:r>
          </a:p>
          <a:p>
            <a:pPr marL="45720" indent="0">
              <a:buNone/>
            </a:pPr>
            <a:r>
              <a:rPr lang="it-IT" sz="2900" dirty="0"/>
              <a:t>	- retorica pacifista, programma di guerra civile</a:t>
            </a:r>
          </a:p>
          <a:p>
            <a:pPr marL="45720" indent="0">
              <a:buNone/>
            </a:pPr>
            <a:endParaRPr lang="it-IT" sz="2900" dirty="0"/>
          </a:p>
          <a:p>
            <a:r>
              <a:rPr lang="it-IT" sz="2900" dirty="0"/>
              <a:t>Il percorso </a:t>
            </a:r>
            <a:r>
              <a:rPr lang="it-IT" sz="2900" dirty="0">
                <a:solidFill>
                  <a:srgbClr val="FF0000"/>
                </a:solidFill>
              </a:rPr>
              <a:t>ambivalente</a:t>
            </a:r>
            <a:r>
              <a:rPr lang="it-IT" sz="2900" dirty="0"/>
              <a:t> dei comunisti:</a:t>
            </a:r>
          </a:p>
          <a:p>
            <a:pPr marL="45720" indent="0">
              <a:buNone/>
            </a:pPr>
            <a:r>
              <a:rPr lang="it-IT" sz="2900" dirty="0"/>
              <a:t>	- protagonisti di lotte sociali e di liberazione 	nazionale, fondatori di regimi dittatoriali</a:t>
            </a:r>
          </a:p>
          <a:p>
            <a:pPr marL="45720" indent="0">
              <a:buNone/>
            </a:pPr>
            <a:r>
              <a:rPr lang="it-IT" sz="2900" dirty="0"/>
              <a:t>	- militanti dogmatici e disciplinati, adattabili alle 	circostanze e pragmatici nelle alleanze</a:t>
            </a:r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endParaRPr lang="it-IT" dirty="0"/>
          </a:p>
          <a:p>
            <a:pPr marL="4572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15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Il destino </a:t>
            </a:r>
            <a:r>
              <a:rPr lang="it-IT" dirty="0">
                <a:solidFill>
                  <a:srgbClr val="FF0000"/>
                </a:solidFill>
              </a:rPr>
              <a:t>paradossale</a:t>
            </a:r>
            <a:r>
              <a:rPr lang="it-IT" dirty="0"/>
              <a:t> del comunismo:</a:t>
            </a:r>
          </a:p>
          <a:p>
            <a:pPr marL="45720" indent="0">
              <a:buNone/>
            </a:pPr>
            <a:r>
              <a:rPr lang="it-IT" dirty="0"/>
              <a:t>	- fenomeno centrale che sembra scomparso senza 	lasciare tracce rilevanti: un caso di “archeologia” 	contemporanea?</a:t>
            </a:r>
          </a:p>
          <a:p>
            <a:pPr marL="45720" indent="0">
              <a:buNone/>
            </a:pPr>
            <a:endParaRPr lang="it-IT" dirty="0"/>
          </a:p>
          <a:p>
            <a:r>
              <a:rPr lang="it-IT" dirty="0"/>
              <a:t>L’autentico lascito: l’impatto sullo sviluppo del </a:t>
            </a:r>
            <a:r>
              <a:rPr lang="it-IT" dirty="0">
                <a:solidFill>
                  <a:srgbClr val="FF0000"/>
                </a:solidFill>
              </a:rPr>
              <a:t>mondo globale</a:t>
            </a:r>
          </a:p>
          <a:p>
            <a:pPr marL="320040" lvl="1" indent="0">
              <a:buNone/>
            </a:pPr>
            <a:r>
              <a:rPr lang="it-IT" dirty="0"/>
              <a:t>	- L’idea leninista di “rivoluzione mondiale” e 	l’internazionalismo</a:t>
            </a:r>
          </a:p>
          <a:p>
            <a:pPr marL="320040" lvl="1" indent="0">
              <a:buNone/>
            </a:pPr>
            <a:r>
              <a:rPr lang="it-IT" dirty="0"/>
              <a:t>	- La visione dell’imperialismo come sistema</a:t>
            </a:r>
          </a:p>
          <a:p>
            <a:pPr marL="320040" lvl="1" indent="0">
              <a:buNone/>
            </a:pPr>
            <a:r>
              <a:rPr lang="it-IT" dirty="0"/>
              <a:t>	- La portata messianica e universalista del messaggio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334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L’autentico lascito: l’impatto sullo sviluppo del </a:t>
            </a:r>
            <a:r>
              <a:rPr lang="it-IT" dirty="0">
                <a:solidFill>
                  <a:srgbClr val="FF0000"/>
                </a:solidFill>
              </a:rPr>
              <a:t>mondo globale</a:t>
            </a:r>
          </a:p>
          <a:p>
            <a:pPr marL="45720" indent="0">
              <a:buNone/>
            </a:pPr>
            <a:r>
              <a:rPr lang="it-IT" dirty="0"/>
              <a:t>	- Il modello rivoluzionario dello Stato sovietico 	comunista, il suo ruolo nel forgiare il mondo post-1945 	(</a:t>
            </a:r>
            <a:r>
              <a:rPr lang="it-IT" dirty="0" err="1"/>
              <a:t>warfare</a:t>
            </a:r>
            <a:r>
              <a:rPr lang="it-IT" dirty="0"/>
              <a:t> / welfare della Guerra fredda, comunità 	atlantica e mondo post-coloniale)</a:t>
            </a:r>
          </a:p>
          <a:p>
            <a:r>
              <a:rPr lang="it-IT" dirty="0"/>
              <a:t>La realtà del comunismo internazionale </a:t>
            </a:r>
            <a:r>
              <a:rPr lang="it-IT" dirty="0">
                <a:solidFill>
                  <a:srgbClr val="FF0000"/>
                </a:solidFill>
              </a:rPr>
              <a:t>attore storico </a:t>
            </a:r>
            <a:r>
              <a:rPr lang="it-IT" dirty="0"/>
              <a:t>fondamentale dell’età contemporanea</a:t>
            </a:r>
          </a:p>
          <a:p>
            <a:pPr marL="45720" indent="0">
              <a:buNone/>
            </a:pPr>
            <a:r>
              <a:rPr lang="it-IT" dirty="0"/>
              <a:t>	- Dal 1917 al 1945 il partito mondiale della rivoluzione, 	il Komintern</a:t>
            </a:r>
          </a:p>
          <a:p>
            <a:pPr marL="45720" indent="0">
              <a:buNone/>
            </a:pPr>
            <a:r>
              <a:rPr lang="it-IT" dirty="0"/>
              <a:t>	- Dal 1945 in poi il campo socialista</a:t>
            </a:r>
          </a:p>
          <a:p>
            <a:pPr marL="45720" indent="0">
              <a:buNone/>
            </a:pPr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622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Un mondo a parte e una comunità internazionale con al centro l’</a:t>
            </a:r>
            <a:r>
              <a:rPr lang="it-IT" dirty="0">
                <a:solidFill>
                  <a:srgbClr val="FF0000"/>
                </a:solidFill>
              </a:rPr>
              <a:t>Unione Sovietica</a:t>
            </a:r>
          </a:p>
          <a:p>
            <a:pPr marL="45720" indent="0">
              <a:buNone/>
            </a:pPr>
            <a:r>
              <a:rPr lang="it-IT" dirty="0">
                <a:solidFill>
                  <a:srgbClr val="FF0000"/>
                </a:solidFill>
              </a:rPr>
              <a:t>	</a:t>
            </a:r>
            <a:r>
              <a:rPr lang="it-IT" dirty="0"/>
              <a:t>- disciplina, organizzazione, reciproca legittimazione, 	condivisione di modelli culturali</a:t>
            </a:r>
          </a:p>
          <a:p>
            <a:pPr marL="45720" indent="0">
              <a:buNone/>
            </a:pPr>
            <a:r>
              <a:rPr lang="it-IT" dirty="0">
                <a:solidFill>
                  <a:srgbClr val="FF0000"/>
                </a:solidFill>
              </a:rPr>
              <a:t>	</a:t>
            </a:r>
            <a:r>
              <a:rPr lang="it-IT" dirty="0">
                <a:solidFill>
                  <a:srgbClr val="FFFFFF"/>
                </a:solidFill>
              </a:rPr>
              <a:t>- lo Stato sovietico come guida e perno della visione 	dicotomica del mondo</a:t>
            </a:r>
          </a:p>
          <a:p>
            <a:r>
              <a:rPr lang="it-IT" dirty="0">
                <a:solidFill>
                  <a:srgbClr val="FFFFFF"/>
                </a:solidFill>
              </a:rPr>
              <a:t>Due </a:t>
            </a:r>
            <a:r>
              <a:rPr lang="it-IT" dirty="0">
                <a:solidFill>
                  <a:srgbClr val="FF0000"/>
                </a:solidFill>
              </a:rPr>
              <a:t>tendenze storiografiche</a:t>
            </a:r>
          </a:p>
          <a:p>
            <a:pPr marL="45720" indent="0">
              <a:buNone/>
            </a:pPr>
            <a:r>
              <a:rPr lang="it-IT" dirty="0">
                <a:solidFill>
                  <a:srgbClr val="FFFFFF"/>
                </a:solidFill>
              </a:rPr>
              <a:t>	- la storia nazionale dei partiti comunisti</a:t>
            </a:r>
          </a:p>
          <a:p>
            <a:pPr marL="45720" indent="0">
              <a:buNone/>
            </a:pPr>
            <a:r>
              <a:rPr lang="it-IT" dirty="0">
                <a:solidFill>
                  <a:srgbClr val="FFFFFF"/>
                </a:solidFill>
              </a:rPr>
              <a:t>	- la «cospirazione mondiale» di Mosca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Il comunismo e la storia del XX secolo in prospettiva globale. Incontro 1: Le questioni generali</a:t>
            </a:r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079A4-7AA8-4A4F-87E2-7781EC5097D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866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pettiva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Prospettiva.thmx</Template>
  <TotalTime>341</TotalTime>
  <Words>594</Words>
  <Application>Microsoft Office PowerPoint</Application>
  <PresentationFormat>Presentazione su schermo (4:3)</PresentationFormat>
  <Paragraphs>144</Paragraphs>
  <Slides>19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Prospettiva</vt:lpstr>
      <vt:lpstr>Il comunismo e la storia del XX secolo in prospettiva globale</vt:lpstr>
      <vt:lpstr>Presentazione del seminario / 1</vt:lpstr>
      <vt:lpstr>Presentazione del seminario / 2</vt:lpstr>
      <vt:lpstr>Presentazione del seminario / 3</vt:lpstr>
      <vt:lpstr>1. Le questioni generali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>Bottone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comunismo e la storia del XX secolo in prospettiva globale</dc:title>
  <dc:creator>Pat&amp;Minnie Karlsen</dc:creator>
  <cp:lastModifiedBy>PUPO</cp:lastModifiedBy>
  <cp:revision>27</cp:revision>
  <dcterms:created xsi:type="dcterms:W3CDTF">2018-03-05T14:46:24Z</dcterms:created>
  <dcterms:modified xsi:type="dcterms:W3CDTF">2018-03-21T21:48:17Z</dcterms:modified>
</cp:coreProperties>
</file>