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5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AF23C-DC9A-7E49-9B36-1382B660AD6D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E86C8-D810-0D46-81F6-4CB1717188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4444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1C799-0DD7-0942-8B41-E4AF4CCAFDE9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FD6BB-1EDA-B247-8C94-217541AC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3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649F-FBA0-9541-87BD-4774CC64CB55}" type="datetime1">
              <a:rPr lang="it-IT" smtClean="0"/>
              <a:t>21/03/2018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8D09-4F1B-554D-A17E-2B433A50B39C}" type="datetime1">
              <a:rPr lang="it-IT" smtClean="0"/>
              <a:t>21/03/2018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CA3BD-57D7-0644-8090-43D1FC0C71C1}" type="datetime1">
              <a:rPr lang="it-IT" smtClean="0"/>
              <a:t>21/03/2018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EB3B-AAED-F041-A576-2B0C91995B3D}" type="datetime1">
              <a:rPr lang="it-IT" smtClean="0"/>
              <a:t>21/03/2018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7FF9-AC6E-3348-8741-A5B64069F0D8}" type="datetime1">
              <a:rPr lang="it-IT" smtClean="0"/>
              <a:t>21/03/2018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9B32-A685-E946-8FD1-870348DF2FF7}" type="datetime1">
              <a:rPr lang="it-IT" smtClean="0"/>
              <a:t>21/03/2018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2D542-DA8D-7E48-8ECE-555C9956E099}" type="datetime1">
              <a:rPr lang="it-IT" smtClean="0"/>
              <a:t>21/03/2018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93CE3-0302-A740-9D81-7B30DE9E29B5}" type="datetime1">
              <a:rPr lang="it-IT" smtClean="0"/>
              <a:t>21/03/2018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C8DF-52F6-BD46-8B1D-E36A68C72A50}" type="datetime1">
              <a:rPr lang="it-IT" smtClean="0"/>
              <a:t>21/03/2018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9256-A077-9642-AEF2-18F1CB74F0D8}" type="datetime1">
              <a:rPr lang="it-IT" smtClean="0"/>
              <a:t>21/03/2018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2F21-F278-5846-819C-862213246EA2}" type="datetime1">
              <a:rPr lang="it-IT" smtClean="0"/>
              <a:t>21/03/2018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48EC867-2F4F-4C45-8AF2-62F2FA69932A}" type="datetime1">
              <a:rPr lang="it-IT" smtClean="0"/>
              <a:t>21/03/2018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Seminario di Storia contemporanea 2018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1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Cosa fare ora?</a:t>
            </a:r>
          </a:p>
          <a:p>
            <a:pPr marL="45720" indent="0">
              <a:buNone/>
            </a:pPr>
            <a:r>
              <a:rPr lang="it-IT" dirty="0"/>
              <a:t>	- imporre una dittatura rivoluzionaria</a:t>
            </a:r>
          </a:p>
          <a:p>
            <a:pPr marL="45720" indent="0">
              <a:buNone/>
            </a:pPr>
            <a:r>
              <a:rPr lang="it-IT" dirty="0"/>
              <a:t>	- uscire dalla guerra</a:t>
            </a:r>
          </a:p>
          <a:p>
            <a:pPr marL="45720" indent="0">
              <a:buNone/>
            </a:pPr>
            <a:r>
              <a:rPr lang="it-IT" dirty="0"/>
              <a:t>	- emanare i decreti sulla pace unilaterale e sulla terra 	ai contadini</a:t>
            </a:r>
          </a:p>
          <a:p>
            <a:pPr marL="45720" indent="0">
              <a:buNone/>
            </a:pPr>
            <a:r>
              <a:rPr lang="it-IT" dirty="0"/>
              <a:t>	- il resto si sarebbe deciso dopo la rivoluzione 	mondiale, nella quale i bolscevichi avevano una fiducia 	incrollabile</a:t>
            </a:r>
          </a:p>
          <a:p>
            <a:r>
              <a:rPr lang="it-IT" dirty="0"/>
              <a:t>La rivoluzione bolscevica offre una promessa universale non solo agli operai, ma anche ai contadini e alle nazionalità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0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Lenin vs. Wilson: due progetti contrapposti di un nuovo ordine mondiale pacifico e umanitario liberato dalle scorie dell’imperialismo</a:t>
            </a:r>
          </a:p>
          <a:p>
            <a:r>
              <a:rPr lang="it-IT" dirty="0"/>
              <a:t>In realtà, visione del mondo bolscevica fondata su divisione delle società e degli Stati secondo criteri classisti: prospettiva manichea di uno scontro epocale tra rivoluzione e controrivoluzione, tra due civiltà alternative e inconciliabili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1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durissime condizioni degli Imperi centrali</a:t>
            </a:r>
          </a:p>
          <a:p>
            <a:r>
              <a:rPr lang="it-IT" dirty="0"/>
              <a:t>Due strade:</a:t>
            </a:r>
          </a:p>
          <a:p>
            <a:pPr marL="45720" indent="0">
              <a:buNone/>
            </a:pPr>
            <a:r>
              <a:rPr lang="it-IT" dirty="0"/>
              <a:t>	- nessun patto, avanti con la guerra rivoluzionaria a 	costo di sacrificare il potere (i «comunisti di sinistra», 	</a:t>
            </a:r>
            <a:r>
              <a:rPr lang="it-IT" dirty="0" err="1"/>
              <a:t>Bucharin</a:t>
            </a:r>
            <a:r>
              <a:rPr lang="it-IT" dirty="0"/>
              <a:t>)</a:t>
            </a:r>
          </a:p>
          <a:p>
            <a:pPr marL="45720" indent="0">
              <a:buNone/>
            </a:pPr>
            <a:r>
              <a:rPr lang="it-IT" dirty="0"/>
              <a:t>	- priorità alla sopravvivenza (realismo di Lenin)</a:t>
            </a:r>
          </a:p>
          <a:p>
            <a:r>
              <a:rPr lang="it-IT" dirty="0"/>
              <a:t>Brest-</a:t>
            </a:r>
            <a:r>
              <a:rPr lang="it-IT" dirty="0" err="1"/>
              <a:t>Litovsk</a:t>
            </a:r>
            <a:r>
              <a:rPr lang="it-IT" dirty="0"/>
              <a:t>: amputazioni territoriali, metà degli impianti industriali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79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guerra civile: le armate bianche, il corpo di spedizione franco-britannico. L’immagine della «fortezza assediata»</a:t>
            </a:r>
          </a:p>
          <a:p>
            <a:r>
              <a:rPr lang="it-IT" dirty="0"/>
              <a:t>Le insurrezioni in Germania: il conflitto tra socialisti e comunisti diventa armato. La rivoluzione europea sembra a un passo</a:t>
            </a:r>
          </a:p>
          <a:p>
            <a:r>
              <a:rPr lang="it-IT" dirty="0"/>
              <a:t>La fondazione della Terza Internazionale (marzo 1919), che recepisce l’analisi del bolscevismo (guerra mondiale / guerra civile / rivoluzione)</a:t>
            </a:r>
          </a:p>
          <a:p>
            <a:r>
              <a:rPr lang="it-IT" dirty="0"/>
              <a:t>Egemonia partito russo da subito evidente: subordinazione al </a:t>
            </a:r>
            <a:r>
              <a:rPr lang="it-IT" dirty="0" err="1"/>
              <a:t>Politbjuro</a:t>
            </a:r>
            <a:r>
              <a:rPr lang="it-IT" dirty="0"/>
              <a:t> del partito bolscevico, presidente </a:t>
            </a:r>
            <a:r>
              <a:rPr lang="it-IT" dirty="0" err="1"/>
              <a:t>Zinov’ev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34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L’obiettivo della rivoluzione mondiale da perseguire attraverso una guerra civile giustificava il Terrore rosso: il «comunismo di guerra» (1918-1920):</a:t>
            </a:r>
          </a:p>
          <a:p>
            <a:pPr marL="45720" indent="0">
              <a:buNone/>
            </a:pPr>
            <a:r>
              <a:rPr lang="it-IT" dirty="0"/>
              <a:t>	- le vecchie classi dirigenti spodestate</a:t>
            </a:r>
          </a:p>
          <a:p>
            <a:pPr marL="45720" indent="0">
              <a:buNone/>
            </a:pPr>
            <a:r>
              <a:rPr lang="it-IT" dirty="0"/>
              <a:t>	- le requisizioni forzate di grano ai contadini</a:t>
            </a:r>
          </a:p>
          <a:p>
            <a:pPr marL="45720" indent="0">
              <a:buNone/>
            </a:pPr>
            <a:r>
              <a:rPr lang="it-IT" dirty="0"/>
              <a:t>	- l’abolizione del mercato e il tentativo di 	centralizzazione assoluta dei processi economici</a:t>
            </a:r>
          </a:p>
          <a:p>
            <a:r>
              <a:rPr lang="it-IT" dirty="0"/>
              <a:t>Una risposta «totalitaria», tendente alla sacralizzazione della politica: il partito-Stato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15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forza del mito rivoluzionario nella cultura europea: l’aspetto consiliare, egualitario e pacifista</a:t>
            </a:r>
          </a:p>
          <a:p>
            <a:r>
              <a:rPr lang="it-IT" dirty="0"/>
              <a:t>Eppure la sconfitta dello spartachismo in Germania avrebbe dovuto essere riconosciuta per quello che era: non la tragica premessa di una riscossa futura, ma la spia di una sconfitta</a:t>
            </a:r>
          </a:p>
          <a:p>
            <a:r>
              <a:rPr lang="it-IT" dirty="0"/>
              <a:t>La repubblica sovietica in Ungheria, insurrezioni consigliari in Sassonia e Baviera si esaurirono tra marzo e agosto 1919</a:t>
            </a:r>
          </a:p>
          <a:p>
            <a:r>
              <a:rPr lang="it-IT" dirty="0"/>
              <a:t>Fine 1919: vittoria dei rossi nella guerra civile</a:t>
            </a:r>
          </a:p>
          <a:p>
            <a:r>
              <a:rPr lang="it-IT" dirty="0"/>
              <a:t>Tentato colpo di Stato generale </a:t>
            </a:r>
            <a:r>
              <a:rPr lang="it-IT" dirty="0" err="1"/>
              <a:t>Kapp</a:t>
            </a:r>
            <a:r>
              <a:rPr lang="it-IT" dirty="0"/>
              <a:t> in Germania, offensiva polacca in Ucraina: la prova che la situazione ancora in movimento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9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Luglio 1920: la decisione di Lenin di puntare a Varsavia, l’azzardo più grande della sua vita politica, l’ultima occasione per attuare l’originario piano rivoluzionario</a:t>
            </a:r>
          </a:p>
          <a:p>
            <a:r>
              <a:rPr lang="it-IT" dirty="0"/>
              <a:t>Il contemporaneo II congresso del Komintern (200 delegati da più di 30 Paesi): i 21 punti, la drastica separazione dal socialismo europeo</a:t>
            </a:r>
          </a:p>
          <a:p>
            <a:r>
              <a:rPr lang="it-IT" dirty="0"/>
              <a:t>La sopravvalutazione delle potenzialità rivoluzionarie: in Italia, in Ungheria, in Germania</a:t>
            </a:r>
          </a:p>
          <a:p>
            <a:r>
              <a:rPr lang="it-IT" dirty="0"/>
              <a:t>La sottovalutazione della forza del nazionalismo: la mobilitazione popolare in Polonia contro l’invasione (fine agosto: sconfitta sovietica)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01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sconfitta nel 1920 rende evidente che:</a:t>
            </a:r>
          </a:p>
          <a:p>
            <a:pPr marL="45720" indent="0">
              <a:buNone/>
            </a:pPr>
            <a:r>
              <a:rPr lang="it-IT" dirty="0"/>
              <a:t>	- lo Stato rivoluzionario ha la forza sufficiente per 	sopravvivere (Armata Rossa e Komintern)</a:t>
            </a:r>
          </a:p>
          <a:p>
            <a:pPr marL="45720" indent="0">
              <a:buNone/>
            </a:pPr>
            <a:r>
              <a:rPr lang="it-IT" dirty="0"/>
              <a:t>	- non ha la forza necessaria per espandersi e sfidare il 	sistema di Versailles</a:t>
            </a:r>
          </a:p>
          <a:p>
            <a:r>
              <a:rPr lang="it-IT" dirty="0"/>
              <a:t>L’ostinazione di Lenin e del gruppo dirigente bolscevico dimostra l’incapacità di accettare tale realtà</a:t>
            </a:r>
          </a:p>
          <a:p>
            <a:r>
              <a:rPr lang="it-IT" dirty="0"/>
              <a:t>La guerra civile russa si chiude con l’esito che i bolscevichi avevano creduto più improbabile: la sopravvivenza dello Stato rivoluzionario nell’isolamento internazionale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73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Questo non comportò una revisione dei loro dogmi, ma li mise davanti a una scelta:</a:t>
            </a:r>
          </a:p>
          <a:p>
            <a:pPr marL="45720" indent="0">
              <a:buNone/>
            </a:pPr>
            <a:r>
              <a:rPr lang="it-IT" dirty="0"/>
              <a:t>	- cercare una coesistenza con gli altri Stati</a:t>
            </a:r>
          </a:p>
          <a:p>
            <a:pPr marL="45720" indent="0">
              <a:buNone/>
            </a:pPr>
            <a:r>
              <a:rPr lang="it-IT" dirty="0"/>
              <a:t>	- puntare solo su sé stessi e sul Komintern</a:t>
            </a:r>
          </a:p>
          <a:p>
            <a:r>
              <a:rPr lang="it-IT" dirty="0"/>
              <a:t>Una strada ambivalente:</a:t>
            </a:r>
          </a:p>
          <a:p>
            <a:pPr marL="45720" indent="0">
              <a:buNone/>
            </a:pPr>
            <a:r>
              <a:rPr lang="it-IT" dirty="0"/>
              <a:t>	- la ricerca strumentale di alleanze per una tregua sul 	baltico (Estonia, Lituania, Lettonia, Finlandia)</a:t>
            </a:r>
          </a:p>
          <a:p>
            <a:pPr marL="45720" indent="0">
              <a:buNone/>
            </a:pPr>
            <a:r>
              <a:rPr lang="it-IT" dirty="0"/>
              <a:t>	- grande investimento sul Komintern, nella convinzione 	che quanto successo in Russia doveva 	necessariamente ripetersi altrove (</a:t>
            </a:r>
            <a:r>
              <a:rPr lang="it-IT" dirty="0" err="1"/>
              <a:t>Kapp</a:t>
            </a:r>
            <a:r>
              <a:rPr lang="it-IT" dirty="0"/>
              <a:t> il </a:t>
            </a:r>
            <a:r>
              <a:rPr lang="it-IT" dirty="0" err="1"/>
              <a:t>Kornilov</a:t>
            </a:r>
            <a:r>
              <a:rPr lang="it-IT" dirty="0"/>
              <a:t> 	tedesco)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05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Tra 1920 e 1921 nacquero partiti comunisti in tutti i Paesi europei dalla scissione dai partiti socialisti: proprio dopo la sconfitta in Polonia</a:t>
            </a:r>
          </a:p>
          <a:p>
            <a:r>
              <a:rPr lang="it-IT" dirty="0"/>
              <a:t>Grandi dimensioni solo in Francia, Germania e Cecoslovacchia; Italia, Jugoslavia e Bulgaria (alcune decine di migliaia di iscritti) presto messi fuori legge; nel resto Europa occidentale, settentrionale e orientale, insignificanti</a:t>
            </a:r>
          </a:p>
          <a:p>
            <a:r>
              <a:rPr lang="it-IT" dirty="0"/>
              <a:t>I socialisti alleati al mondo borghese: la contrapposizione alle socialdemocrazie ingrediente fondante della cultura politica comunista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2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2. Il sogno infranto della rivoluzione mondiale (1923-1927)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comunismo nasce nella Prima guerra mondiale</a:t>
            </a:r>
          </a:p>
          <a:p>
            <a:r>
              <a:rPr lang="it-IT" dirty="0"/>
              <a:t>Dapprima progetto coltivato da piccole minoranze</a:t>
            </a:r>
          </a:p>
          <a:p>
            <a:r>
              <a:rPr lang="it-IT" dirty="0"/>
              <a:t>Dall’ottobre 1917 diviene uno Stato rivoluzionario</a:t>
            </a:r>
          </a:p>
          <a:p>
            <a:r>
              <a:rPr lang="it-IT" dirty="0"/>
              <a:t>Tra guerra civile russa, crollo degli imperi centrali e convulsioni del dopoguerra, si trasforma in un movimento transnazionale che ha per obiettivo la rivoluzione europea</a:t>
            </a:r>
          </a:p>
          <a:p>
            <a:r>
              <a:rPr lang="it-IT" dirty="0"/>
              <a:t>Distinto sia dalle utopie ottocentesche, sia dalla tradizione del socialismo prebellico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59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PC anche in Cina, India e Iran</a:t>
            </a:r>
          </a:p>
          <a:p>
            <a:r>
              <a:rPr lang="it-IT" dirty="0"/>
              <a:t>I PC non erano maggioritari ma segnalavano una rottura generazionale: quadri e militanti giovani, battesimo impegno politico nel rifiuto della guerra, propensi al volontarismo</a:t>
            </a:r>
          </a:p>
          <a:p>
            <a:r>
              <a:rPr lang="it-IT" dirty="0"/>
              <a:t>Dato centrale: tutti i PC un legame genetico e organico con lo Stato sovietico</a:t>
            </a:r>
          </a:p>
          <a:p>
            <a:r>
              <a:rPr lang="it-IT" dirty="0"/>
              <a:t>A quei giovani ribelli i bolscevichi fornirono linguaggio, orizzonte politico, sostegno materiale e «tecnico»: la guerra civile, l’avversario come nemico, l’autoritarismo, la disciplina e soprattutto… il mito dello Stato rivoluzionario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9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Bastava questo per legittimare l’esistenza del Komintern e la supremazia dei bolscevichi al suo interno</a:t>
            </a:r>
          </a:p>
          <a:p>
            <a:r>
              <a:rPr lang="it-IT" dirty="0"/>
              <a:t>Komintern ambiente cosmopolita per eccellenza</a:t>
            </a:r>
          </a:p>
          <a:p>
            <a:r>
              <a:rPr lang="it-IT" dirty="0"/>
              <a:t>Organizzato per sezioni di lavoro e aree geografiche</a:t>
            </a:r>
          </a:p>
          <a:p>
            <a:r>
              <a:rPr lang="it-IT" dirty="0"/>
              <a:t>Intrecciato dall’inizio con le strutture partito sovietico e Commissariato affari esteri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09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Al «tradimento» dei socialisti va attribuito l’insuccesso dei tentativi rivoluzionari (Germania marzo 1921)</a:t>
            </a:r>
          </a:p>
          <a:p>
            <a:r>
              <a:rPr lang="it-IT" dirty="0"/>
              <a:t>Dalla metà del 1921 maggiore realismo di Lenin: la NEP, il «fronte unico»</a:t>
            </a:r>
          </a:p>
          <a:p>
            <a:r>
              <a:rPr lang="it-IT" dirty="0"/>
              <a:t>Il fronte unico (III congresso Komintern)</a:t>
            </a:r>
          </a:p>
          <a:p>
            <a:pPr marL="45720" indent="0">
              <a:buNone/>
            </a:pPr>
            <a:r>
              <a:rPr lang="it-IT" dirty="0"/>
              <a:t>	- la presa d’atto che i rapporti di forza sono 	momentaneamente avversi</a:t>
            </a:r>
          </a:p>
          <a:p>
            <a:pPr marL="45720" indent="0">
              <a:buNone/>
            </a:pPr>
            <a:r>
              <a:rPr lang="it-IT" dirty="0"/>
              <a:t>	- il tentativo di sottrarre alla base il consenso ai 	socialisti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81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Sulla scena internazionale, l’alleanza con la Germania (Trattato di Rapallo, 1922):</a:t>
            </a:r>
          </a:p>
          <a:p>
            <a:pPr marL="45720" indent="0">
              <a:buNone/>
            </a:pPr>
            <a:r>
              <a:rPr lang="it-IT" dirty="0"/>
              <a:t>	- un asse tra gli umiliati di Versailles</a:t>
            </a:r>
          </a:p>
          <a:p>
            <a:pPr marL="45720" indent="0">
              <a:buNone/>
            </a:pPr>
            <a:r>
              <a:rPr lang="it-IT" dirty="0"/>
              <a:t>	- chiaro esempio di dualismo tra Komintern e interessi 	Stato sovietico</a:t>
            </a:r>
          </a:p>
          <a:p>
            <a:r>
              <a:rPr lang="it-IT" dirty="0"/>
              <a:t>Dalla fine del 1922 le forze di Lenin vengono meno e i PC sono in difficoltà in Italia, Germania e Francia: contraddizioni direttive di Mosca sui socialisti</a:t>
            </a:r>
          </a:p>
          <a:p>
            <a:r>
              <a:rPr lang="it-IT" dirty="0"/>
              <a:t>Al IV congresso del Komintern (novembre 1922) </a:t>
            </a:r>
            <a:r>
              <a:rPr lang="it-IT" dirty="0" err="1"/>
              <a:t>Trockij</a:t>
            </a:r>
            <a:r>
              <a:rPr lang="it-IT" dirty="0"/>
              <a:t> riconosce lo stallo, ma nessun ripensamento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972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critiche al PCDI:</a:t>
            </a:r>
          </a:p>
          <a:p>
            <a:pPr marL="45720" indent="0">
              <a:buNone/>
            </a:pPr>
            <a:r>
              <a:rPr lang="it-IT" dirty="0"/>
              <a:t>	- l’ostinazione a non procedere ad alcuna intesa con i 	socialisti</a:t>
            </a:r>
          </a:p>
          <a:p>
            <a:pPr marL="45720" indent="0">
              <a:buNone/>
            </a:pPr>
            <a:r>
              <a:rPr lang="it-IT" dirty="0"/>
              <a:t>	- il fascismo come variante del dominio borghese</a:t>
            </a:r>
          </a:p>
          <a:p>
            <a:pPr marL="45720" indent="0">
              <a:buNone/>
            </a:pPr>
            <a:r>
              <a:rPr lang="it-IT" dirty="0"/>
              <a:t>	- </a:t>
            </a:r>
            <a:r>
              <a:rPr lang="it-IT" dirty="0" err="1"/>
              <a:t>Bucharin</a:t>
            </a:r>
            <a:r>
              <a:rPr lang="it-IT" dirty="0"/>
              <a:t>: fascismo potere di tipo nuovo, partito di 	massa della borghesia</a:t>
            </a:r>
          </a:p>
          <a:p>
            <a:r>
              <a:rPr lang="it-IT" dirty="0"/>
              <a:t>Persistenza dei vecchi schemi evidente nel fallimento dell’ultimo tentativo rivoluzionario in Germania (occupazione francese della Ruhr)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57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fiasco dell’ottobre tedesco segna il definitivo infrangersi del sogno della rivoluzione mondiale e lo stabilizzarsi del carattere minoritario del comunismo europeo</a:t>
            </a:r>
          </a:p>
          <a:p>
            <a:r>
              <a:rPr lang="it-IT" dirty="0"/>
              <a:t>Da questo momento l’idea della rivoluzione mondiale non viene abbandonata, ma si fonda non più sull’aspettativa di insurrezioni locali ma sulla potenza dello Stato sovietico</a:t>
            </a:r>
          </a:p>
          <a:p>
            <a:r>
              <a:rPr lang="it-IT" dirty="0"/>
              <a:t>La prova finale che il crollo degli imperi centrali non aveva aperto le porte alla rivoluzione sociale</a:t>
            </a:r>
          </a:p>
          <a:p>
            <a:r>
              <a:rPr lang="it-IT" dirty="0"/>
              <a:t>L’ordine liberale e capitalista minacciato più dalla nuove forme di nazionalismo che dal comunismo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23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bolscevichi prima della guerra: nel 1912 il distacco dalla socialdemocrazia russa</a:t>
            </a:r>
          </a:p>
          <a:p>
            <a:r>
              <a:rPr lang="it-IT" dirty="0"/>
              <a:t>Una corrente radicale del marxismo, massimalista e antiriformista</a:t>
            </a:r>
          </a:p>
          <a:p>
            <a:r>
              <a:rPr lang="it-IT" dirty="0"/>
              <a:t>Forte vocazione cospirativa, modellata dall’esperienza della repressione poliziesca zarista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29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loro leader, Lenin, convinto che l’evoluzionismo marxista della Seconda internazionale non funziona per il caso russo</a:t>
            </a:r>
          </a:p>
          <a:p>
            <a:r>
              <a:rPr lang="it-IT" dirty="0"/>
              <a:t>La lezione del 1905: bisogna saltare la fase della rivoluzione democratico-borghese</a:t>
            </a:r>
          </a:p>
          <a:p>
            <a:r>
              <a:rPr lang="it-IT" dirty="0"/>
              <a:t>Le classi lavoratrici in Russia devono puntare subito alla rivoluzione socialista</a:t>
            </a:r>
          </a:p>
          <a:p>
            <a:r>
              <a:rPr lang="it-IT" dirty="0"/>
              <a:t>Per farlo, è necessario un partito-avanguardia: rivoluzionari di professione, con un’organizzazione di tipo centralistico</a:t>
            </a:r>
          </a:p>
          <a:p>
            <a:r>
              <a:rPr lang="it-IT" dirty="0"/>
              <a:t>Obiezioni e critiche da socialisti europei: rischio di autoritarismo, bolscevismo adatto solo in Russia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6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Durante la guerra Lenin e bolscevismo acquistano centralità</a:t>
            </a:r>
          </a:p>
          <a:p>
            <a:r>
              <a:rPr lang="it-IT" dirty="0"/>
              <a:t>Protagonisti dell’opposizione di Zimmerwald contro patriottismo di guerra che aveva segnato la fine della Seconda Internazionale</a:t>
            </a:r>
          </a:p>
          <a:p>
            <a:r>
              <a:rPr lang="it-IT" dirty="0"/>
              <a:t>Denuncia incessante imperialismo e militarismo</a:t>
            </a:r>
          </a:p>
          <a:p>
            <a:r>
              <a:rPr lang="it-IT" dirty="0"/>
              <a:t>Scisma con il «Papa rosso» della socialdemocrazia europea, </a:t>
            </a:r>
            <a:r>
              <a:rPr lang="it-IT" dirty="0" err="1"/>
              <a:t>Kautsky</a:t>
            </a:r>
            <a:endParaRPr lang="it-IT" dirty="0"/>
          </a:p>
          <a:p>
            <a:r>
              <a:rPr lang="it-IT" dirty="0"/>
              <a:t>Volontà di salvare la tradizione internazionalista e rifondare una nuova Internazionale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6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Prestigio di Lenin sostenuto da sua riflessione sul capitalismo: globalismo e catastrofismo</a:t>
            </a:r>
          </a:p>
          <a:p>
            <a:r>
              <a:rPr lang="it-IT" dirty="0"/>
              <a:t>Il legame tra imperialismo e guerra non è contingente ma genetico</a:t>
            </a:r>
          </a:p>
          <a:p>
            <a:r>
              <a:rPr lang="it-IT" dirty="0"/>
              <a:t>Necessità del pacifismo rivoluzionario: nesso tra guerra e rivoluzione</a:t>
            </a:r>
          </a:p>
          <a:p>
            <a:r>
              <a:rPr lang="it-IT" dirty="0"/>
              <a:t>Parola d’ordine «trasformare la guerra imperialistica in guerra civile»: programma politico del bolscevismo, impregnato sia di volontarismo che di determinismo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58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Influenza del contesto e della psicologia di guerra sulla visione di Lenin</a:t>
            </a:r>
          </a:p>
          <a:p>
            <a:r>
              <a:rPr lang="it-IT" dirty="0"/>
              <a:t>Lenin comprende che:</a:t>
            </a:r>
          </a:p>
          <a:p>
            <a:pPr marL="45720" indent="0">
              <a:buNone/>
            </a:pPr>
            <a:r>
              <a:rPr lang="it-IT" dirty="0"/>
              <a:t>	- la Grande guerra rischia di apportare lacerazioni 	insanabili nella società europea (fine della </a:t>
            </a:r>
            <a:r>
              <a:rPr lang="it-IT"/>
              <a:t>civiltà 	borghese)</a:t>
            </a:r>
            <a:endParaRPr lang="it-IT" dirty="0"/>
          </a:p>
          <a:p>
            <a:pPr marL="45720" indent="0">
              <a:buNone/>
            </a:pPr>
            <a:r>
              <a:rPr lang="it-IT" dirty="0"/>
              <a:t>	- la mobilitazione totale apre potenzialità per una 	nuova politica di massa</a:t>
            </a:r>
          </a:p>
          <a:p>
            <a:r>
              <a:rPr lang="it-IT" dirty="0"/>
              <a:t>La risposta di Lenin fa della brutalizzazione la leva con cui edificare una nuova civiltà dopo il crollo di quella borghese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62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Lenin torna in Russia nell’aprile 1917, importanza dei «soviet» come organismi rivoluzionari</a:t>
            </a:r>
          </a:p>
          <a:p>
            <a:r>
              <a:rPr lang="it-IT" dirty="0"/>
              <a:t>Scrive «Stato e rivoluzione»:</a:t>
            </a:r>
          </a:p>
          <a:p>
            <a:pPr marL="45720" indent="0">
              <a:buNone/>
            </a:pPr>
            <a:r>
              <a:rPr lang="it-IT" dirty="0"/>
              <a:t>	- smentita definitiva dell’evoluzionismo della II 	Internazionale</a:t>
            </a:r>
          </a:p>
          <a:p>
            <a:pPr marL="45720" indent="0">
              <a:buNone/>
            </a:pPr>
            <a:r>
              <a:rPr lang="it-IT" dirty="0"/>
              <a:t>	- insistenza sul concetto di «dittatura del proletariato»</a:t>
            </a:r>
          </a:p>
          <a:p>
            <a:pPr marL="45720" indent="0">
              <a:buNone/>
            </a:pPr>
            <a:r>
              <a:rPr lang="it-IT" dirty="0"/>
              <a:t>	- identificazione della democrazia parlamentare come 	espressione degli interessi della classe dominante, la 	borghesia	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19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9452" y="2769833"/>
            <a:ext cx="7315200" cy="353952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Scrive «Stato e rivoluzione»:</a:t>
            </a:r>
          </a:p>
          <a:p>
            <a:pPr marL="45720" indent="0">
              <a:buNone/>
            </a:pPr>
            <a:r>
              <a:rPr lang="it-IT" dirty="0"/>
              <a:t> 	- i soviet nuova forma di democrazia diretta</a:t>
            </a:r>
          </a:p>
          <a:p>
            <a:pPr marL="45720" indent="0">
              <a:buNone/>
            </a:pPr>
            <a:r>
              <a:rPr lang="it-IT" dirty="0"/>
              <a:t>	- il giacobinismo come modello politico</a:t>
            </a:r>
          </a:p>
          <a:p>
            <a:pPr marL="45720" indent="0">
              <a:buNone/>
            </a:pPr>
            <a:endParaRPr lang="it-IT" dirty="0"/>
          </a:p>
          <a:p>
            <a:r>
              <a:rPr lang="it-IT" dirty="0"/>
              <a:t>Tesi radicali che portano ai bolscevichi un appoggio di massa nei soviet di </a:t>
            </a:r>
            <a:r>
              <a:rPr lang="it-IT" dirty="0" err="1"/>
              <a:t>Pietrogrado</a:t>
            </a:r>
            <a:r>
              <a:rPr lang="it-IT" dirty="0"/>
              <a:t> e Mosca, non nel resto del Paese</a:t>
            </a:r>
          </a:p>
          <a:p>
            <a:r>
              <a:rPr lang="it-IT" dirty="0"/>
              <a:t>L’inazione del governo provvisorio di </a:t>
            </a:r>
            <a:r>
              <a:rPr lang="it-IT" dirty="0" err="1"/>
              <a:t>Kerenskij</a:t>
            </a:r>
            <a:r>
              <a:rPr lang="it-IT" dirty="0"/>
              <a:t> e l’Ottobre</a:t>
            </a:r>
          </a:p>
          <a:p>
            <a:r>
              <a:rPr lang="it-IT" dirty="0"/>
              <a:t>Per Lenin, è il primo colpo di piccone al vecchio edificio della civiltà borghese, capitalista e imperialista; la rottura dell’anello debole che porterà all’espansione rivoluzionaria in tutta Europa</a:t>
            </a:r>
          </a:p>
          <a:p>
            <a:pPr marL="4572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15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pettiva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Prospettiva.thmx</Template>
  <TotalTime>845</TotalTime>
  <Words>1548</Words>
  <Application>Microsoft Office PowerPoint</Application>
  <PresentationFormat>Presentazione su schermo (4:3)</PresentationFormat>
  <Paragraphs>164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Prospettiva</vt:lpstr>
      <vt:lpstr>Il comunismo e la storia del XX secolo in prospettiva globale</vt:lpstr>
      <vt:lpstr>2. Il sogno infranto della rivoluzione mondiale (1923-1927)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Bottone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comunismo e la storia del XX secolo in prospettiva globale</dc:title>
  <dc:creator>Pat&amp;Minnie Karlsen</dc:creator>
  <cp:lastModifiedBy>PUPO</cp:lastModifiedBy>
  <cp:revision>61</cp:revision>
  <dcterms:created xsi:type="dcterms:W3CDTF">2018-03-05T14:46:24Z</dcterms:created>
  <dcterms:modified xsi:type="dcterms:W3CDTF">2018-03-21T21:53:30Z</dcterms:modified>
</cp:coreProperties>
</file>