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13" r:id="rId2"/>
    <p:sldId id="415" r:id="rId3"/>
    <p:sldId id="387" r:id="rId4"/>
    <p:sldId id="388" r:id="rId5"/>
    <p:sldId id="423" r:id="rId6"/>
    <p:sldId id="424" r:id="rId7"/>
    <p:sldId id="421" r:id="rId8"/>
    <p:sldId id="422" r:id="rId9"/>
    <p:sldId id="438" r:id="rId10"/>
    <p:sldId id="440" r:id="rId11"/>
    <p:sldId id="432" r:id="rId12"/>
    <p:sldId id="433" r:id="rId13"/>
    <p:sldId id="434" r:id="rId14"/>
    <p:sldId id="441" r:id="rId15"/>
    <p:sldId id="435" r:id="rId16"/>
    <p:sldId id="43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39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09563F-C5BA-45A1-B412-1CFE132F71C8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0CC7E9-5768-4E0D-9631-560C131EB5D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76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6E8EDF-B704-4694-85A9-BD2987ACF460}" type="slidenum">
              <a:rPr lang="fi-FI" altLang="it-IT" smtClean="0"/>
              <a:pPr>
                <a:spcBef>
                  <a:spcPct val="0"/>
                </a:spcBef>
              </a:pPr>
              <a:t>11</a:t>
            </a:fld>
            <a:endParaRPr lang="fi-FI" altLang="it-IT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39775"/>
            <a:ext cx="4927600" cy="36957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81538"/>
            <a:ext cx="5426075" cy="4433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8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58BCA2-35C2-49AD-A0CC-36266CB48CDF}" type="slidenum">
              <a:rPr lang="fi-FI" altLang="it-IT" smtClean="0"/>
              <a:pPr>
                <a:spcBef>
                  <a:spcPct val="0"/>
                </a:spcBef>
              </a:pPr>
              <a:t>12</a:t>
            </a:fld>
            <a:endParaRPr lang="fi-FI" altLang="it-IT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39775"/>
            <a:ext cx="4927600" cy="36957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81538"/>
            <a:ext cx="5426075" cy="4433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11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DAB09D-BB1A-49AA-AD61-DDD6D2FF96F2}" type="slidenum">
              <a:rPr lang="fi-FI" altLang="it-IT" smtClean="0"/>
              <a:pPr>
                <a:spcBef>
                  <a:spcPct val="0"/>
                </a:spcBef>
              </a:pPr>
              <a:t>13</a:t>
            </a:fld>
            <a:endParaRPr lang="fi-FI" altLang="it-IT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39775"/>
            <a:ext cx="4927600" cy="36957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81538"/>
            <a:ext cx="5426075" cy="4433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90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73C3BA-A81A-40C2-91D8-81BE7AD0A6F6}" type="slidenum">
              <a:rPr lang="fi-FI" altLang="it-IT" smtClean="0"/>
              <a:pPr>
                <a:spcBef>
                  <a:spcPct val="0"/>
                </a:spcBef>
              </a:pPr>
              <a:t>15</a:t>
            </a:fld>
            <a:endParaRPr lang="fi-FI" altLang="it-IT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39775"/>
            <a:ext cx="4927600" cy="36957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81538"/>
            <a:ext cx="5426075" cy="4433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99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AA787C-96E6-44A2-B9BE-3A3699C3F829}" type="slidenum">
              <a:rPr lang="fi-FI" altLang="it-IT" smtClean="0"/>
              <a:pPr>
                <a:spcBef>
                  <a:spcPct val="0"/>
                </a:spcBef>
              </a:pPr>
              <a:t>16</a:t>
            </a:fld>
            <a:endParaRPr lang="fi-FI" altLang="it-IT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39775"/>
            <a:ext cx="4927600" cy="36957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81538"/>
            <a:ext cx="5426075" cy="4338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1" hangingPunct="1"/>
            <a:endParaRPr lang="en-US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7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18FEC-7D02-4BBB-AE30-8B66A27FF8F2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08FB-5FE3-4272-89B3-586EBC17682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9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FB112-1147-48D6-B68E-B1A0A926F7DE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2A6B-BDAA-4FC0-A92F-F93CC01350C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4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36F0-59F2-4C2C-B266-F14A61CFCB5B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92D1-60A9-4D7E-9C7D-4E07A3694F4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9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2490D-01B9-4B3B-9DB5-4E00A4DD3F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83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9153-A090-4278-AB08-5135EDC5798B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F03A-1D85-407A-814F-B06AEF7BE17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7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CD71-355E-43B1-9E7A-56012CC74FDE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93F23-9E61-4A4C-87EB-9D9BBD6054D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7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5427-2426-4291-A976-3584254608EF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9ACC-B934-4562-8795-CC133E5E10E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4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BEC5-89E1-4688-B92C-8F1C2269AED1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BE8E1-3304-4986-AE7A-75DABFDE68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4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743B7-861E-4A74-B5BC-52C2D79735F3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7E0A-53ED-4036-BC55-0CB8914558D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2CF0-E2B3-4C38-8FC9-485E9EBA7677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B99F-DB3C-46BE-8371-B96A85FB7A9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5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86B3-169C-4A49-A0E1-C53F88B468B5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0E167-7C53-469A-91AB-E85359EAA29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5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F0199-E0DA-47E1-8B33-9AB5EE487043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304DA-3218-423C-9AF3-A5775EF27A7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90253B-68C6-470E-B06B-A769AFFD36DB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86FFF61-4F27-4FBF-B5FC-1E70F3F5C02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2938"/>
            <a:ext cx="5486400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42275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588"/>
            <a:ext cx="3200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-30650" y="0"/>
            <a:ext cx="9144000" cy="1143000"/>
          </a:xfrm>
        </p:spPr>
        <p:txBody>
          <a:bodyPr/>
          <a:lstStyle/>
          <a:p>
            <a:r>
              <a:rPr lang="it-IT" altLang="it-IT" sz="2800" b="1" dirty="0" smtClean="0">
                <a:latin typeface="Calibri" panose="020F0502020204030204" pitchFamily="34" charset="0"/>
              </a:rPr>
              <a:t>Dose </a:t>
            </a:r>
            <a:r>
              <a:rPr lang="it-IT" altLang="it-IT" sz="2800" b="1" dirty="0" err="1" smtClean="0">
                <a:latin typeface="Calibri" panose="020F0502020204030204" pitchFamily="34" charset="0"/>
              </a:rPr>
              <a:t>dependent</a:t>
            </a:r>
            <a:r>
              <a:rPr lang="it-IT" altLang="it-IT" sz="2800" b="1" dirty="0" smtClean="0">
                <a:latin typeface="Calibri" panose="020F0502020204030204" pitchFamily="34" charset="0"/>
              </a:rPr>
              <a:t> «off target» </a:t>
            </a:r>
            <a:r>
              <a:rPr lang="it-IT" altLang="it-IT" sz="2800" b="1" dirty="0" err="1" smtClean="0">
                <a:latin typeface="Calibri" panose="020F0502020204030204" pitchFamily="34" charset="0"/>
              </a:rPr>
              <a:t>adverse</a:t>
            </a:r>
            <a:r>
              <a:rPr lang="it-IT" altLang="it-IT" sz="2800" b="1" dirty="0" smtClean="0">
                <a:latin typeface="Calibri" panose="020F0502020204030204" pitchFamily="34" charset="0"/>
              </a:rPr>
              <a:t> </a:t>
            </a:r>
            <a:r>
              <a:rPr lang="it-IT" altLang="it-IT" sz="2800" b="1" dirty="0" err="1" smtClean="0">
                <a:latin typeface="Calibri" panose="020F0502020204030204" pitchFamily="34" charset="0"/>
              </a:rPr>
              <a:t>events</a:t>
            </a:r>
            <a:r>
              <a:rPr lang="it-IT" altLang="it-IT" sz="2800" b="1" dirty="0" smtClean="0">
                <a:latin typeface="Calibri" panose="020F0502020204030204" pitchFamily="34" charset="0"/>
              </a:rPr>
              <a:t>: </a:t>
            </a:r>
            <a:r>
              <a:rPr lang="it-IT" altLang="it-IT" sz="2800" b="1" dirty="0" err="1" smtClean="0">
                <a:latin typeface="Calibri" panose="020F0502020204030204" pitchFamily="34" charset="0"/>
              </a:rPr>
              <a:t>paracetamol</a:t>
            </a:r>
            <a:r>
              <a:rPr lang="it-IT" altLang="it-IT" sz="2800" b="1" dirty="0" smtClean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8435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47"/>
          <a:stretch>
            <a:fillRect/>
          </a:stretch>
        </p:blipFill>
        <p:spPr>
          <a:xfrm>
            <a:off x="215900" y="1916113"/>
            <a:ext cx="5800725" cy="4133850"/>
          </a:xfrm>
        </p:spPr>
      </p:pic>
      <p:pic>
        <p:nvPicPr>
          <p:cNvPr id="18436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03"/>
          <a:stretch>
            <a:fillRect/>
          </a:stretch>
        </p:blipFill>
        <p:spPr bwMode="auto">
          <a:xfrm>
            <a:off x="6016625" y="3105150"/>
            <a:ext cx="305911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ttangolo 6"/>
          <p:cNvSpPr>
            <a:spLocks noChangeArrowheads="1"/>
          </p:cNvSpPr>
          <p:nvPr/>
        </p:nvSpPr>
        <p:spPr bwMode="auto">
          <a:xfrm>
            <a:off x="8532813" y="4868863"/>
            <a:ext cx="500062" cy="160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6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6496050"/>
            <a:ext cx="2643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09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 dirty="0" err="1" smtClean="0"/>
              <a:t>Drugs</a:t>
            </a:r>
            <a:r>
              <a:rPr lang="it-IT" altLang="it-IT" sz="2400" b="1" dirty="0" smtClean="0"/>
              <a:t> </a:t>
            </a:r>
            <a:r>
              <a:rPr lang="it-IT" altLang="it-IT" sz="2400" b="1" dirty="0" err="1" smtClean="0"/>
              <a:t>that</a:t>
            </a:r>
            <a:r>
              <a:rPr lang="it-IT" altLang="it-IT" sz="2400" b="1" dirty="0" smtClean="0"/>
              <a:t> can </a:t>
            </a:r>
            <a:r>
              <a:rPr lang="it-IT" altLang="it-IT" sz="2400" b="1" dirty="0" err="1" smtClean="0"/>
              <a:t>give</a:t>
            </a:r>
            <a:r>
              <a:rPr lang="it-IT" altLang="it-IT" sz="2400" b="1" dirty="0" smtClean="0"/>
              <a:t> </a:t>
            </a:r>
            <a:r>
              <a:rPr lang="it-IT" altLang="it-IT" sz="2400" b="1" dirty="0" err="1" smtClean="0"/>
              <a:t>hypersensitivity</a:t>
            </a:r>
            <a:r>
              <a:rPr lang="it-IT" altLang="it-IT" sz="2400" b="1" dirty="0" smtClean="0"/>
              <a:t> </a:t>
            </a:r>
            <a:r>
              <a:rPr lang="it-IT" altLang="it-IT" sz="2400" b="1" dirty="0" err="1" smtClean="0"/>
              <a:t>reactions</a:t>
            </a:r>
            <a:r>
              <a:rPr lang="it-IT" altLang="it-IT" sz="2400" b="1" dirty="0" smtClean="0"/>
              <a:t> in </a:t>
            </a:r>
            <a:r>
              <a:rPr lang="it-IT" altLang="it-IT" sz="2400" b="1" dirty="0" err="1" smtClean="0"/>
              <a:t>humans</a:t>
            </a:r>
            <a:endParaRPr lang="it-IT" altLang="it-IT" sz="2400" b="1" dirty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060575"/>
            <a:ext cx="8229600" cy="2390775"/>
          </a:xfrm>
          <a:noFill/>
        </p:spPr>
      </p:pic>
    </p:spTree>
    <p:extLst>
      <p:ext uri="{BB962C8B-B14F-4D97-AF65-F5344CB8AC3E}">
        <p14:creationId xmlns:p14="http://schemas.microsoft.com/office/powerpoint/2010/main" val="38393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0"/>
            <a:ext cx="5400675" cy="3373438"/>
          </a:xfrm>
          <a:noFill/>
        </p:spPr>
      </p:pic>
      <p:pic>
        <p:nvPicPr>
          <p:cNvPr id="378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3950" y="3347731"/>
            <a:ext cx="5329238" cy="3376612"/>
          </a:xfrm>
          <a:noFill/>
        </p:spPr>
      </p:pic>
      <p:sp>
        <p:nvSpPr>
          <p:cNvPr id="2" name="CasellaDiTesto 1"/>
          <p:cNvSpPr txBox="1"/>
          <p:nvPr/>
        </p:nvSpPr>
        <p:spPr>
          <a:xfrm>
            <a:off x="269875" y="316306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Hypersensitivity</a:t>
            </a:r>
            <a:r>
              <a:rPr lang="it-IT" b="1" dirty="0" smtClean="0"/>
              <a:t> </a:t>
            </a:r>
            <a:r>
              <a:rPr lang="it-IT" b="1" dirty="0" err="1" smtClean="0"/>
              <a:t>reactions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101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2800" b="1" smtClean="0"/>
              <a:t>Ipotesi del meccanismo delle reazioni di ipersensibilità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eaLnBrk="1" hangingPunct="1"/>
            <a:r>
              <a:rPr lang="it-IT" altLang="it-IT" sz="2800" dirty="0" smtClean="0"/>
              <a:t>"</a:t>
            </a:r>
            <a:r>
              <a:rPr lang="it-IT" altLang="it-IT" sz="2800" dirty="0" err="1" smtClean="0"/>
              <a:t>Hapten</a:t>
            </a:r>
            <a:r>
              <a:rPr lang="it-IT" altLang="it-IT" sz="2800" dirty="0" smtClean="0"/>
              <a:t>"</a:t>
            </a:r>
          </a:p>
          <a:p>
            <a:pPr eaLnBrk="1" hangingPunct="1"/>
            <a:r>
              <a:rPr lang="it-IT" altLang="it-IT" sz="2800" dirty="0" smtClean="0"/>
              <a:t>"</a:t>
            </a:r>
            <a:r>
              <a:rPr lang="it-IT" altLang="it-IT" sz="2800" dirty="0" err="1" smtClean="0"/>
              <a:t>Pharmacological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interaction</a:t>
            </a:r>
            <a:r>
              <a:rPr lang="it-IT" altLang="it-IT" sz="2800" dirty="0" smtClean="0"/>
              <a:t>"</a:t>
            </a:r>
          </a:p>
          <a:p>
            <a:pPr eaLnBrk="1" hangingPunct="1"/>
            <a:r>
              <a:rPr lang="it-IT" altLang="it-IT" sz="2800" dirty="0" smtClean="0"/>
              <a:t>"</a:t>
            </a:r>
            <a:r>
              <a:rPr lang="it-IT" altLang="it-IT" sz="2800" dirty="0" err="1" smtClean="0"/>
              <a:t>Danger</a:t>
            </a:r>
            <a:r>
              <a:rPr lang="it-IT" altLang="it-IT" sz="2800" dirty="0" smtClean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3501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latin typeface="+mn-lt"/>
              </a:rPr>
              <a:t>Hapten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hypothesis</a:t>
            </a:r>
            <a:endParaRPr lang="it-IT" sz="2800" b="1" dirty="0">
              <a:latin typeface="+mn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546666"/>
            <a:ext cx="5253333" cy="555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563" y="938213"/>
            <a:ext cx="7762875" cy="4524375"/>
          </a:xfrm>
          <a:noFill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latin typeface="+mn-lt"/>
              </a:rPr>
              <a:t>Pharmacological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interaction</a:t>
            </a:r>
            <a:endParaRPr lang="it-IT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79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503238"/>
            <a:ext cx="5273675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latin typeface="+mn-lt"/>
              </a:rPr>
              <a:t>Danger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hypothesis</a:t>
            </a:r>
            <a:endParaRPr lang="it-IT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4289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altLang="it-IT" sz="2800" b="1" dirty="0" err="1" smtClean="0"/>
              <a:t>Epigenetic</a:t>
            </a:r>
            <a:r>
              <a:rPr lang="it-IT" altLang="it-IT" sz="2800" b="1" dirty="0" smtClean="0"/>
              <a:t> (promoter </a:t>
            </a:r>
            <a:r>
              <a:rPr lang="it-IT" altLang="it-IT" sz="2800" b="1" dirty="0" err="1" smtClean="0"/>
              <a:t>methylation</a:t>
            </a:r>
            <a:r>
              <a:rPr lang="it-IT" altLang="it-IT" sz="2800" b="1" dirty="0" smtClean="0"/>
              <a:t>) can </a:t>
            </a:r>
            <a:r>
              <a:rPr lang="it-IT" altLang="it-IT" sz="2800" b="1" dirty="0" err="1" smtClean="0"/>
              <a:t>explain</a:t>
            </a:r>
            <a:r>
              <a:rPr lang="it-IT" altLang="it-IT" sz="2800" b="1" dirty="0" smtClean="0"/>
              <a:t> </a:t>
            </a:r>
            <a:r>
              <a:rPr lang="it-IT" altLang="it-IT" sz="2800" b="1" dirty="0" err="1" smtClean="0"/>
              <a:t>age-related</a:t>
            </a:r>
            <a:r>
              <a:rPr lang="it-IT" altLang="it-IT" sz="2800" b="1" dirty="0" smtClean="0"/>
              <a:t> </a:t>
            </a:r>
            <a:r>
              <a:rPr lang="it-IT" altLang="it-IT" sz="2800" b="1" dirty="0" err="1" smtClean="0"/>
              <a:t>changes</a:t>
            </a:r>
            <a:r>
              <a:rPr lang="it-IT" altLang="it-IT" sz="2800" b="1" dirty="0" smtClean="0"/>
              <a:t> in gene </a:t>
            </a:r>
            <a:r>
              <a:rPr lang="it-IT" altLang="it-IT" sz="2800" b="1" dirty="0" err="1" smtClean="0"/>
              <a:t>expression</a:t>
            </a:r>
            <a:endParaRPr lang="it-IT" altLang="it-IT" sz="2800" b="1" dirty="0" smtClean="0"/>
          </a:p>
        </p:txBody>
      </p:sp>
      <p:pic>
        <p:nvPicPr>
          <p:cNvPr id="21507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" y="990600"/>
            <a:ext cx="9136114" cy="5537216"/>
          </a:xfrm>
        </p:spPr>
      </p:pic>
      <p:sp>
        <p:nvSpPr>
          <p:cNvPr id="2" name="CasellaDiTesto 1"/>
          <p:cNvSpPr txBox="1"/>
          <p:nvPr/>
        </p:nvSpPr>
        <p:spPr>
          <a:xfrm>
            <a:off x="5265686" y="6467263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 smtClean="0"/>
              <a:t>Kacevska</a:t>
            </a:r>
            <a:r>
              <a:rPr lang="it-IT" dirty="0" smtClean="0"/>
              <a:t> et al., </a:t>
            </a:r>
            <a:r>
              <a:rPr lang="it-IT" dirty="0" err="1" smtClean="0"/>
              <a:t>Biochimie</a:t>
            </a:r>
            <a:r>
              <a:rPr lang="it-IT" dirty="0" smtClean="0"/>
              <a:t> 2012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 smtClean="0"/>
              <a:t>Pregnancy</a:t>
            </a:r>
            <a:endParaRPr lang="it-IT" altLang="it-IT" b="1" dirty="0" smtClean="0"/>
          </a:p>
        </p:txBody>
      </p:sp>
      <p:pic>
        <p:nvPicPr>
          <p:cNvPr id="30723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295400"/>
            <a:ext cx="44386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dirty="0" err="1" smtClean="0"/>
              <a:t>Pregnacy</a:t>
            </a:r>
            <a:r>
              <a:rPr lang="en-US" altLang="it-IT" b="1" dirty="0" smtClean="0"/>
              <a:t> and cytochromes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45259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altLang="it-IT" sz="1600" dirty="0" smtClean="0"/>
          </a:p>
        </p:txBody>
      </p:sp>
      <p:pic>
        <p:nvPicPr>
          <p:cNvPr id="3174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6134100"/>
            <a:ext cx="54419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522413"/>
            <a:ext cx="73342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1"/>
          <a:stretch>
            <a:fillRect/>
          </a:stretch>
        </p:blipFill>
        <p:spPr bwMode="auto">
          <a:xfrm>
            <a:off x="5602288" y="5684838"/>
            <a:ext cx="34004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 smtClean="0"/>
              <a:t>Drugs</a:t>
            </a:r>
            <a:r>
              <a:rPr lang="it-IT" altLang="it-IT" b="1" dirty="0" smtClean="0"/>
              <a:t> can induce </a:t>
            </a:r>
            <a:r>
              <a:rPr lang="it-IT" altLang="it-IT" b="1" dirty="0" err="1" smtClean="0"/>
              <a:t>expression</a:t>
            </a:r>
            <a:r>
              <a:rPr lang="it-IT" altLang="it-IT" b="1" dirty="0" smtClean="0"/>
              <a:t> of </a:t>
            </a:r>
            <a:r>
              <a:rPr lang="it-IT" altLang="it-IT" b="1" dirty="0" err="1" smtClean="0"/>
              <a:t>metabolizing</a:t>
            </a:r>
            <a:r>
              <a:rPr lang="it-IT" altLang="it-IT" b="1" dirty="0" smtClean="0"/>
              <a:t> </a:t>
            </a:r>
            <a:r>
              <a:rPr lang="it-IT" altLang="it-IT" b="1" dirty="0" err="1" smtClean="0"/>
              <a:t>enzymes</a:t>
            </a:r>
            <a:endParaRPr lang="it-IT" altLang="it-IT" b="1" dirty="0" smtClean="0"/>
          </a:p>
        </p:txBody>
      </p:sp>
      <p:pic>
        <p:nvPicPr>
          <p:cNvPr id="31747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65350"/>
            <a:ext cx="8229600" cy="3395663"/>
          </a:xfrm>
        </p:spPr>
      </p:pic>
    </p:spTree>
    <p:extLst>
      <p:ext uri="{BB962C8B-B14F-4D97-AF65-F5344CB8AC3E}">
        <p14:creationId xmlns:p14="http://schemas.microsoft.com/office/powerpoint/2010/main" val="35858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3" b="25201"/>
          <a:stretch>
            <a:fillRect/>
          </a:stretch>
        </p:blipFill>
        <p:spPr bwMode="auto">
          <a:xfrm>
            <a:off x="152400" y="381000"/>
            <a:ext cx="8915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4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smtClean="0"/>
              <a:t>Personalized therapy</a:t>
            </a:r>
          </a:p>
        </p:txBody>
      </p:sp>
      <p:pic>
        <p:nvPicPr>
          <p:cNvPr id="5" name="Picture 1" descr="C:\Documents and Settings\gstocco\Local Settings\Temporary Internet Files\Content.IE5\46WKGM75\MC9002152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152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3068014">
            <a:off x="1235075" y="2149475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0"/>
          </a:p>
        </p:txBody>
      </p:sp>
      <p:sp>
        <p:nvSpPr>
          <p:cNvPr id="7" name="TextBox 6"/>
          <p:cNvSpPr txBox="1"/>
          <p:nvPr/>
        </p:nvSpPr>
        <p:spPr>
          <a:xfrm>
            <a:off x="6400800" y="1676400"/>
            <a:ext cx="23622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0" dirty="0">
                <a:latin typeface="+mj-lt"/>
              </a:rPr>
              <a:t>Treatment Outcome </a:t>
            </a:r>
            <a:r>
              <a:rPr lang="en-US" sz="2800" b="0" dirty="0">
                <a:latin typeface="+mj-lt"/>
              </a:rPr>
              <a:t>(same dose)</a:t>
            </a:r>
          </a:p>
          <a:p>
            <a:pPr algn="ctr" eaLnBrk="1" hangingPunct="1">
              <a:defRPr/>
            </a:pPr>
            <a:endParaRPr lang="en-US" sz="3200" b="0" dirty="0">
              <a:latin typeface="+mj-lt"/>
            </a:endParaRPr>
          </a:p>
          <a:p>
            <a:pPr algn="ctr" eaLnBrk="1" hangingPunct="1">
              <a:defRPr/>
            </a:pPr>
            <a:r>
              <a:rPr lang="en-US" sz="3200" b="0" dirty="0">
                <a:solidFill>
                  <a:srgbClr val="00B050"/>
                </a:solidFill>
                <a:latin typeface="+mj-lt"/>
              </a:rPr>
              <a:t>Responder</a:t>
            </a:r>
          </a:p>
          <a:p>
            <a:pPr algn="ctr" eaLnBrk="1" hangingPunct="1">
              <a:defRPr/>
            </a:pPr>
            <a:endParaRPr lang="en-US" sz="3200" b="0" dirty="0">
              <a:latin typeface="+mj-lt"/>
            </a:endParaRPr>
          </a:p>
          <a:p>
            <a:pPr algn="ctr" eaLnBrk="1" hangingPunct="1">
              <a:defRPr/>
            </a:pPr>
            <a:r>
              <a:rPr lang="en-US" sz="3200" b="0" dirty="0">
                <a:solidFill>
                  <a:srgbClr val="00B0F0"/>
                </a:solidFill>
                <a:latin typeface="+mj-lt"/>
              </a:rPr>
              <a:t>No effect</a:t>
            </a:r>
          </a:p>
          <a:p>
            <a:pPr algn="ctr" eaLnBrk="1" hangingPunct="1">
              <a:defRPr/>
            </a:pPr>
            <a:endParaRPr lang="en-US" sz="3200" b="0" dirty="0">
              <a:latin typeface="+mj-lt"/>
            </a:endParaRPr>
          </a:p>
          <a:p>
            <a:pPr algn="ctr" eaLnBrk="1" hangingPunct="1">
              <a:defRPr/>
            </a:pPr>
            <a:r>
              <a:rPr lang="en-US" sz="3200" b="0" dirty="0">
                <a:solidFill>
                  <a:srgbClr val="7030A0"/>
                </a:solidFill>
                <a:latin typeface="+mj-lt"/>
              </a:rPr>
              <a:t>Adverse event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00200" y="2286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57400" y="22098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590800" y="1981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352800" y="21336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00200" y="32766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362200" y="3048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514600" y="4191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886200" y="32766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352800" y="3048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057400" y="4343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124200" y="3810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657600" y="4267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895600" y="3124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572000" y="3124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572000" y="41148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200400" y="4724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4724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267200" y="5105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581400" y="5334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447800" y="41148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962400" y="2286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572000" y="2362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438400" y="51816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 dirty="0">
                <a:sym typeface="Webdings" panose="05030102010509060703" pitchFamily="18" charset="2"/>
              </a:rPr>
              <a:t></a:t>
            </a:r>
            <a:endParaRPr lang="en-US" altLang="it-IT" sz="6000" b="0" dirty="0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600200" y="5029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 b="0">
                <a:sym typeface="Webdings" panose="05030102010509060703" pitchFamily="18" charset="2"/>
              </a:rPr>
              <a:t></a:t>
            </a:r>
            <a:endParaRPr lang="en-US" altLang="it-IT" sz="6000" b="0"/>
          </a:p>
        </p:txBody>
      </p:sp>
    </p:spTree>
    <p:extLst>
      <p:ext uri="{BB962C8B-B14F-4D97-AF65-F5344CB8AC3E}">
        <p14:creationId xmlns:p14="http://schemas.microsoft.com/office/powerpoint/2010/main" val="106464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mph" presetSubtype="7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mph" presetSubtype="7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mph" presetSubtype="7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5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6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/>
      <p:bldP spid="8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8625"/>
            <a:ext cx="7434263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 smtClean="0"/>
              <a:t>Drug effects</a:t>
            </a:r>
            <a:endParaRPr lang="en-US" altLang="it-IT" sz="1800" dirty="0"/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Goodman and Gilman, 2011</a:t>
            </a:r>
          </a:p>
        </p:txBody>
      </p:sp>
    </p:spTree>
    <p:extLst>
      <p:ext uri="{BB962C8B-B14F-4D97-AF65-F5344CB8AC3E}">
        <p14:creationId xmlns:p14="http://schemas.microsoft.com/office/powerpoint/2010/main" val="11786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600200"/>
            <a:ext cx="6115050" cy="46005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28600" y="152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Dose </a:t>
            </a:r>
            <a:r>
              <a:rPr lang="it-IT" sz="3200" b="1" dirty="0" err="1" smtClean="0"/>
              <a:t>dependent</a:t>
            </a:r>
            <a:r>
              <a:rPr lang="it-IT" sz="3200" b="1" dirty="0" smtClean="0"/>
              <a:t> side </a:t>
            </a:r>
            <a:r>
              <a:rPr lang="it-IT" sz="3200" b="1" dirty="0" err="1" smtClean="0"/>
              <a:t>effects</a:t>
            </a:r>
            <a:r>
              <a:rPr lang="it-IT" sz="3200" b="1" dirty="0" smtClean="0"/>
              <a:t>: </a:t>
            </a:r>
            <a:r>
              <a:rPr lang="it-IT" sz="3200" b="1" dirty="0" err="1" smtClean="0"/>
              <a:t>morphine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536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127</Words>
  <Application>Microsoft Office PowerPoint</Application>
  <PresentationFormat>Presentazione su schermo (4:3)</PresentationFormat>
  <Paragraphs>55</Paragraphs>
  <Slides>16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Webdings</vt:lpstr>
      <vt:lpstr>Office Theme</vt:lpstr>
      <vt:lpstr>Presentazione standard di PowerPoint</vt:lpstr>
      <vt:lpstr>Epigenetic (promoter methylation) can explain age-related changes in gene expression</vt:lpstr>
      <vt:lpstr>Pregnancy</vt:lpstr>
      <vt:lpstr>Pregnacy and cytochromes</vt:lpstr>
      <vt:lpstr>Drugs can induce expression of metabolizing enzymes</vt:lpstr>
      <vt:lpstr>Presentazione standard di PowerPoint</vt:lpstr>
      <vt:lpstr>Personalized therapy</vt:lpstr>
      <vt:lpstr>Presentazione standard di PowerPoint</vt:lpstr>
      <vt:lpstr>Presentazione standard di PowerPoint</vt:lpstr>
      <vt:lpstr>Dose dependent «off target» adverse events: paracetamol </vt:lpstr>
      <vt:lpstr>Presentazione standard di PowerPoint</vt:lpstr>
      <vt:lpstr>Presentazione standard di PowerPoint</vt:lpstr>
      <vt:lpstr>Ipotesi del meccanismo delle reazioni di ipersensibilità</vt:lpstr>
      <vt:lpstr>Presentazione standard di PowerPoint</vt:lpstr>
      <vt:lpstr>Presentazione standard di PowerPoint</vt:lpstr>
      <vt:lpstr>Presentazione standard di PowerPoint</vt:lpstr>
    </vt:vector>
  </TitlesOfParts>
  <Company>SJCRH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help</dc:creator>
  <cp:lastModifiedBy>Gabriele Stocco</cp:lastModifiedBy>
  <cp:revision>93</cp:revision>
  <dcterms:created xsi:type="dcterms:W3CDTF">2012-03-22T11:39:27Z</dcterms:created>
  <dcterms:modified xsi:type="dcterms:W3CDTF">2018-03-21T09:13:59Z</dcterms:modified>
</cp:coreProperties>
</file>