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485" r:id="rId2"/>
    <p:sldId id="486" r:id="rId3"/>
    <p:sldId id="487" r:id="rId4"/>
    <p:sldId id="488" r:id="rId5"/>
    <p:sldId id="489" r:id="rId6"/>
    <p:sldId id="490" r:id="rId7"/>
    <p:sldId id="491" r:id="rId8"/>
    <p:sldId id="492" r:id="rId9"/>
    <p:sldId id="493" r:id="rId10"/>
    <p:sldId id="494" r:id="rId11"/>
    <p:sldId id="495" r:id="rId12"/>
    <p:sldId id="496" r:id="rId13"/>
    <p:sldId id="497" r:id="rId14"/>
    <p:sldId id="498" r:id="rId15"/>
    <p:sldId id="499" r:id="rId16"/>
    <p:sldId id="500" r:id="rId17"/>
    <p:sldId id="416" r:id="rId18"/>
    <p:sldId id="417" r:id="rId19"/>
    <p:sldId id="418" r:id="rId20"/>
    <p:sldId id="419" r:id="rId21"/>
    <p:sldId id="420" r:id="rId22"/>
    <p:sldId id="421" r:id="rId23"/>
    <p:sldId id="422" r:id="rId24"/>
    <p:sldId id="423" r:id="rId25"/>
    <p:sldId id="424" r:id="rId26"/>
    <p:sldId id="425" r:id="rId27"/>
    <p:sldId id="426" r:id="rId28"/>
    <p:sldId id="427" r:id="rId29"/>
    <p:sldId id="428" r:id="rId30"/>
    <p:sldId id="429" r:id="rId31"/>
    <p:sldId id="430" r:id="rId32"/>
    <p:sldId id="431" r:id="rId33"/>
    <p:sldId id="432" r:id="rId34"/>
    <p:sldId id="433" r:id="rId35"/>
    <p:sldId id="434" r:id="rId36"/>
    <p:sldId id="435" r:id="rId37"/>
    <p:sldId id="436" r:id="rId38"/>
    <p:sldId id="437" r:id="rId39"/>
    <p:sldId id="438" r:id="rId40"/>
    <p:sldId id="439" r:id="rId41"/>
    <p:sldId id="440" r:id="rId42"/>
    <p:sldId id="441" r:id="rId43"/>
    <p:sldId id="442" r:id="rId44"/>
    <p:sldId id="443" r:id="rId45"/>
    <p:sldId id="444" r:id="rId46"/>
    <p:sldId id="445" r:id="rId47"/>
    <p:sldId id="446" r:id="rId48"/>
    <p:sldId id="447" r:id="rId49"/>
    <p:sldId id="448" r:id="rId50"/>
    <p:sldId id="449" r:id="rId51"/>
    <p:sldId id="450" r:id="rId52"/>
    <p:sldId id="451" r:id="rId53"/>
    <p:sldId id="452" r:id="rId54"/>
    <p:sldId id="453" r:id="rId55"/>
    <p:sldId id="454" r:id="rId56"/>
    <p:sldId id="455" r:id="rId57"/>
    <p:sldId id="456" r:id="rId58"/>
    <p:sldId id="457" r:id="rId59"/>
    <p:sldId id="458" r:id="rId60"/>
    <p:sldId id="459" r:id="rId61"/>
    <p:sldId id="460" r:id="rId62"/>
    <p:sldId id="461" r:id="rId63"/>
    <p:sldId id="462" r:id="rId64"/>
    <p:sldId id="463" r:id="rId65"/>
    <p:sldId id="464" r:id="rId66"/>
    <p:sldId id="465" r:id="rId67"/>
    <p:sldId id="466" r:id="rId68"/>
    <p:sldId id="467" r:id="rId69"/>
    <p:sldId id="468" r:id="rId70"/>
    <p:sldId id="469" r:id="rId71"/>
    <p:sldId id="470" r:id="rId72"/>
    <p:sldId id="471" r:id="rId73"/>
    <p:sldId id="472" r:id="rId74"/>
    <p:sldId id="473" r:id="rId75"/>
    <p:sldId id="474" r:id="rId76"/>
    <p:sldId id="475" r:id="rId77"/>
    <p:sldId id="476" r:id="rId78"/>
    <p:sldId id="477" r:id="rId79"/>
    <p:sldId id="478" r:id="rId80"/>
    <p:sldId id="479" r:id="rId81"/>
    <p:sldId id="480" r:id="rId82"/>
    <p:sldId id="481" r:id="rId83"/>
    <p:sldId id="482" r:id="rId84"/>
    <p:sldId id="483" r:id="rId85"/>
    <p:sldId id="484" r:id="rId8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1" d="100"/>
          <a:sy n="61" d="100"/>
        </p:scale>
        <p:origin x="523" y="5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 Id="rId4"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0E78B605-FFD4-47F6-A8A3-FBFB4128B442}" type="datetimeFigureOut">
              <a:rPr lang="it-IT"/>
              <a:pPr>
                <a:defRPr/>
              </a:pPr>
              <a:t>13/03/2018</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AB3C0636-6B7B-48C9-BA69-F9D9A472DA1B}" type="slidenum">
              <a:rPr lang="it-IT"/>
              <a:pPr>
                <a:defRPr/>
              </a:pPr>
              <a:t>‹N›</a:t>
            </a:fld>
            <a:endParaRPr lang="it-IT"/>
          </a:p>
        </p:txBody>
      </p:sp>
    </p:spTree>
    <p:extLst>
      <p:ext uri="{BB962C8B-B14F-4D97-AF65-F5344CB8AC3E}">
        <p14:creationId xmlns:p14="http://schemas.microsoft.com/office/powerpoint/2010/main" val="40222862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Calibri" panose="020F0502020204030204" pitchFamily="34" charset="0"/>
              </a:defRPr>
            </a:lvl9pPr>
          </a:lstStyle>
          <a:p>
            <a:pPr>
              <a:spcBef>
                <a:spcPct val="0"/>
              </a:spcBef>
            </a:pPr>
            <a:fld id="{80054C8C-0971-41C0-8AD8-B802EE8D9ECE}" type="slidenum">
              <a:rPr lang="en-US" altLang="it-IT" smtClean="0">
                <a:solidFill>
                  <a:srgbClr val="000000"/>
                </a:solidFill>
                <a:latin typeface="Arial" panose="020B0604020202020204" pitchFamily="34" charset="0"/>
              </a:rPr>
              <a:pPr>
                <a:spcBef>
                  <a:spcPct val="0"/>
                </a:spcBef>
              </a:pPr>
              <a:t>4</a:t>
            </a:fld>
            <a:endParaRPr lang="en-US" altLang="it-IT" smtClean="0">
              <a:solidFill>
                <a:srgbClr val="000000"/>
              </a:solidFill>
              <a:latin typeface="Arial" panose="020B0604020202020204" pitchFamily="34" charset="0"/>
            </a:endParaRPr>
          </a:p>
        </p:txBody>
      </p:sp>
      <p:sp>
        <p:nvSpPr>
          <p:cNvPr id="71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extLst>
      <p:ext uri="{BB962C8B-B14F-4D97-AF65-F5344CB8AC3E}">
        <p14:creationId xmlns:p14="http://schemas.microsoft.com/office/powerpoint/2010/main" val="2397003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9AF35CDC-4147-4CBB-AE3A-07EA0077BF90}" type="slidenum">
              <a:rPr lang="it-IT" altLang="it-IT" smtClean="0">
                <a:latin typeface="Arial" panose="020B0604020202020204" pitchFamily="34" charset="0"/>
              </a:rPr>
              <a:pPr eaLnBrk="1" hangingPunct="1">
                <a:spcBef>
                  <a:spcPct val="0"/>
                </a:spcBef>
              </a:pPr>
              <a:t>79</a:t>
            </a:fld>
            <a:endParaRPr lang="it-IT" altLang="it-IT" smtClean="0">
              <a:latin typeface="Arial" panose="020B0604020202020204" pitchFamily="34" charset="0"/>
            </a:endParaRPr>
          </a:p>
        </p:txBody>
      </p:sp>
      <p:sp>
        <p:nvSpPr>
          <p:cNvPr id="9318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smtClean="0"/>
          </a:p>
        </p:txBody>
      </p:sp>
    </p:spTree>
    <p:extLst>
      <p:ext uri="{BB962C8B-B14F-4D97-AF65-F5344CB8AC3E}">
        <p14:creationId xmlns:p14="http://schemas.microsoft.com/office/powerpoint/2010/main" val="1143837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48E56F96-7EE5-4335-AD31-1F9194A8D047}" type="slidenum">
              <a:rPr lang="it-IT" altLang="it-IT" smtClean="0">
                <a:latin typeface="Arial" panose="020B0604020202020204" pitchFamily="34" charset="0"/>
              </a:rPr>
              <a:pPr eaLnBrk="1" hangingPunct="1">
                <a:spcBef>
                  <a:spcPct val="0"/>
                </a:spcBef>
              </a:pPr>
              <a:t>80</a:t>
            </a:fld>
            <a:endParaRPr lang="it-IT" altLang="it-IT" smtClean="0">
              <a:latin typeface="Arial" panose="020B0604020202020204" pitchFamily="34" charset="0"/>
            </a:endParaRPr>
          </a:p>
        </p:txBody>
      </p:sp>
      <p:sp>
        <p:nvSpPr>
          <p:cNvPr id="9523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smtClean="0"/>
          </a:p>
        </p:txBody>
      </p:sp>
    </p:spTree>
    <p:extLst>
      <p:ext uri="{BB962C8B-B14F-4D97-AF65-F5344CB8AC3E}">
        <p14:creationId xmlns:p14="http://schemas.microsoft.com/office/powerpoint/2010/main" val="1185687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37931725" indent="-37474525">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9323E3E1-D9C3-46A2-A002-0E588705EED9}" type="slidenum">
              <a:rPr lang="it-IT" altLang="it-IT" smtClean="0">
                <a:latin typeface="Comic Sans MS" panose="030F0702030302020204" pitchFamily="66" charset="0"/>
                <a:ea typeface="ＭＳ Ｐゴシック" panose="020B0600070205080204" pitchFamily="34" charset="-128"/>
              </a:rPr>
              <a:pPr eaLnBrk="1" hangingPunct="1">
                <a:spcBef>
                  <a:spcPct val="0"/>
                </a:spcBef>
              </a:pPr>
              <a:t>84</a:t>
            </a:fld>
            <a:endParaRPr lang="it-IT" altLang="it-IT" smtClean="0">
              <a:latin typeface="Comic Sans MS" panose="030F0702030302020204" pitchFamily="66" charset="0"/>
              <a:ea typeface="ＭＳ Ｐゴシック" panose="020B0600070205080204" pitchFamily="34" charset="-128"/>
            </a:endParaRPr>
          </a:p>
        </p:txBody>
      </p:sp>
      <p:sp>
        <p:nvSpPr>
          <p:cNvPr id="10035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035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it-IT" altLang="it-IT" smtClean="0">
              <a:latin typeface="Comic Sans MS" panose="030F0702030302020204" pitchFamily="66" charset="0"/>
              <a:ea typeface="ＭＳ Ｐゴシック" panose="020B0600070205080204" pitchFamily="34" charset="-128"/>
            </a:endParaRPr>
          </a:p>
        </p:txBody>
      </p:sp>
    </p:spTree>
    <p:extLst>
      <p:ext uri="{BB962C8B-B14F-4D97-AF65-F5344CB8AC3E}">
        <p14:creationId xmlns:p14="http://schemas.microsoft.com/office/powerpoint/2010/main" val="3374458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37931725" indent="-37474525">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779233A7-6816-4330-9A86-348DB15C12C9}" type="slidenum">
              <a:rPr lang="it-IT" altLang="it-IT" smtClean="0">
                <a:latin typeface="Comic Sans MS" panose="030F0702030302020204" pitchFamily="66" charset="0"/>
                <a:ea typeface="ＭＳ Ｐゴシック" panose="020B0600070205080204" pitchFamily="34" charset="-128"/>
              </a:rPr>
              <a:pPr eaLnBrk="1" hangingPunct="1">
                <a:spcBef>
                  <a:spcPct val="0"/>
                </a:spcBef>
              </a:pPr>
              <a:t>85</a:t>
            </a:fld>
            <a:endParaRPr lang="it-IT" altLang="it-IT" smtClean="0">
              <a:latin typeface="Comic Sans MS" panose="030F0702030302020204" pitchFamily="66" charset="0"/>
              <a:ea typeface="ＭＳ Ｐゴシック" panose="020B0600070205080204" pitchFamily="34" charset="-128"/>
            </a:endParaRPr>
          </a:p>
        </p:txBody>
      </p:sp>
      <p:sp>
        <p:nvSpPr>
          <p:cNvPr id="10240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240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it-IT" altLang="it-IT" smtClean="0">
              <a:latin typeface="Comic Sans MS" panose="030F0702030302020204" pitchFamily="66" charset="0"/>
              <a:ea typeface="ＭＳ Ｐゴシック" panose="020B0600070205080204" pitchFamily="34" charset="-128"/>
            </a:endParaRPr>
          </a:p>
        </p:txBody>
      </p:sp>
    </p:spTree>
    <p:extLst>
      <p:ext uri="{BB962C8B-B14F-4D97-AF65-F5344CB8AC3E}">
        <p14:creationId xmlns:p14="http://schemas.microsoft.com/office/powerpoint/2010/main" val="727332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D8C873-F6DC-4C0D-B6CE-3E8D11182C99}" type="slidenum">
              <a:rPr lang="en-US" altLang="it-IT" smtClean="0"/>
              <a:pPr>
                <a:spcBef>
                  <a:spcPct val="0"/>
                </a:spcBef>
              </a:pPr>
              <a:t>6</a:t>
            </a:fld>
            <a:endParaRPr lang="en-US" altLang="it-IT" smtClean="0"/>
          </a:p>
        </p:txBody>
      </p:sp>
      <p:sp>
        <p:nvSpPr>
          <p:cNvPr id="10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smtClean="0"/>
          </a:p>
        </p:txBody>
      </p:sp>
    </p:spTree>
    <p:extLst>
      <p:ext uri="{BB962C8B-B14F-4D97-AF65-F5344CB8AC3E}">
        <p14:creationId xmlns:p14="http://schemas.microsoft.com/office/powerpoint/2010/main" val="3856354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2048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53790E8-3201-411E-88AB-EA649ECA0ACE}" type="slidenum">
              <a:rPr lang="it-IT" altLang="it-IT" smtClean="0"/>
              <a:pPr/>
              <a:t>15</a:t>
            </a:fld>
            <a:endParaRPr lang="it-IT" altLang="it-IT" smtClean="0"/>
          </a:p>
        </p:txBody>
      </p:sp>
    </p:spTree>
    <p:extLst>
      <p:ext uri="{BB962C8B-B14F-4D97-AF65-F5344CB8AC3E}">
        <p14:creationId xmlns:p14="http://schemas.microsoft.com/office/powerpoint/2010/main" val="2661520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2253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6A725A-4FEF-4DA3-8D56-620FBA75CA3C}" type="slidenum">
              <a:rPr lang="it-IT" altLang="it-IT" smtClean="0"/>
              <a:pPr/>
              <a:t>16</a:t>
            </a:fld>
            <a:endParaRPr lang="it-IT" altLang="it-IT" smtClean="0"/>
          </a:p>
        </p:txBody>
      </p:sp>
    </p:spTree>
    <p:extLst>
      <p:ext uri="{BB962C8B-B14F-4D97-AF65-F5344CB8AC3E}">
        <p14:creationId xmlns:p14="http://schemas.microsoft.com/office/powerpoint/2010/main" val="3084590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B968B4-C35C-48C4-BB01-7782E6E6F140}" type="slidenum">
              <a:rPr lang="en-GB" altLang="it-IT" smtClean="0">
                <a:latin typeface="Arial" panose="020B0604020202020204" pitchFamily="34" charset="0"/>
              </a:rPr>
              <a:pPr>
                <a:spcBef>
                  <a:spcPct val="0"/>
                </a:spcBef>
              </a:pPr>
              <a:t>52</a:t>
            </a:fld>
            <a:endParaRPr lang="en-GB" altLang="it-IT" smtClean="0">
              <a:latin typeface="Arial" panose="020B0604020202020204" pitchFamily="34" charset="0"/>
            </a:endParaRPr>
          </a:p>
        </p:txBody>
      </p:sp>
      <p:sp>
        <p:nvSpPr>
          <p:cNvPr id="60419" name="Rectangle 2"/>
          <p:cNvSpPr>
            <a:spLocks noGrp="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Tree>
    <p:extLst>
      <p:ext uri="{BB962C8B-B14F-4D97-AF65-F5344CB8AC3E}">
        <p14:creationId xmlns:p14="http://schemas.microsoft.com/office/powerpoint/2010/main" val="2416013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7CF05DF-8445-4F27-B0F1-17C6E165A55E}" type="slidenum">
              <a:rPr lang="en-US" altLang="it-IT" smtClean="0"/>
              <a:pPr eaLnBrk="1" hangingPunct="1">
                <a:spcBef>
                  <a:spcPct val="0"/>
                </a:spcBef>
              </a:pPr>
              <a:t>62</a:t>
            </a:fld>
            <a:endParaRPr lang="en-US" altLang="it-IT" smtClean="0"/>
          </a:p>
        </p:txBody>
      </p:sp>
    </p:spTree>
    <p:extLst>
      <p:ext uri="{BB962C8B-B14F-4D97-AF65-F5344CB8AC3E}">
        <p14:creationId xmlns:p14="http://schemas.microsoft.com/office/powerpoint/2010/main" val="2335843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22F34A47-9D71-4EB3-9BCA-2CCDF7C07B16}" type="slidenum">
              <a:rPr lang="en-US" altLang="it-IT" smtClean="0"/>
              <a:pPr eaLnBrk="1" hangingPunct="1">
                <a:spcBef>
                  <a:spcPct val="0"/>
                </a:spcBef>
              </a:pPr>
              <a:t>70</a:t>
            </a:fld>
            <a:endParaRPr lang="en-US" altLang="it-IT" smtClean="0"/>
          </a:p>
        </p:txBody>
      </p:sp>
    </p:spTree>
    <p:extLst>
      <p:ext uri="{BB962C8B-B14F-4D97-AF65-F5344CB8AC3E}">
        <p14:creationId xmlns:p14="http://schemas.microsoft.com/office/powerpoint/2010/main" val="1232557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845F89B-FE48-4D4E-AF2D-C8CA39573F24}" type="slidenum">
              <a:rPr lang="it-IT" altLang="it-IT" smtClean="0">
                <a:latin typeface="Arial" panose="020B0604020202020204" pitchFamily="34" charset="0"/>
              </a:rPr>
              <a:pPr eaLnBrk="1" hangingPunct="1">
                <a:spcBef>
                  <a:spcPct val="0"/>
                </a:spcBef>
              </a:pPr>
              <a:t>77</a:t>
            </a:fld>
            <a:endParaRPr lang="it-IT" altLang="it-IT" smtClean="0">
              <a:latin typeface="Arial" panose="020B0604020202020204" pitchFamily="34" charset="0"/>
            </a:endParaRPr>
          </a:p>
        </p:txBody>
      </p:sp>
      <p:sp>
        <p:nvSpPr>
          <p:cNvPr id="8909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smtClean="0"/>
          </a:p>
        </p:txBody>
      </p:sp>
    </p:spTree>
    <p:extLst>
      <p:ext uri="{BB962C8B-B14F-4D97-AF65-F5344CB8AC3E}">
        <p14:creationId xmlns:p14="http://schemas.microsoft.com/office/powerpoint/2010/main" val="442232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0EEE7694-B87B-4C57-AD0B-BFC99B55B171}" type="slidenum">
              <a:rPr lang="it-IT" altLang="it-IT" smtClean="0">
                <a:latin typeface="Arial" panose="020B0604020202020204" pitchFamily="34" charset="0"/>
              </a:rPr>
              <a:pPr eaLnBrk="1" hangingPunct="1">
                <a:spcBef>
                  <a:spcPct val="0"/>
                </a:spcBef>
              </a:pPr>
              <a:t>78</a:t>
            </a:fld>
            <a:endParaRPr lang="it-IT" altLang="it-IT" smtClean="0">
              <a:latin typeface="Arial" panose="020B0604020202020204" pitchFamily="34" charset="0"/>
            </a:endParaRPr>
          </a:p>
        </p:txBody>
      </p:sp>
      <p:sp>
        <p:nvSpPr>
          <p:cNvPr id="9113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smtClean="0"/>
          </a:p>
        </p:txBody>
      </p:sp>
    </p:spTree>
    <p:extLst>
      <p:ext uri="{BB962C8B-B14F-4D97-AF65-F5344CB8AC3E}">
        <p14:creationId xmlns:p14="http://schemas.microsoft.com/office/powerpoint/2010/main" val="3438054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E79EF5E-8FC2-4423-84C5-47F59B7C93D4}" type="datetimeFigureOut">
              <a:rPr lang="en-US"/>
              <a:pPr>
                <a:defRPr/>
              </a:pPr>
              <a:t>3/13/2018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A3E4C68-FF6D-4BAA-AC01-D0343BC0C4A7}" type="slidenum">
              <a:rPr lang="en-US"/>
              <a:pPr>
                <a:defRPr/>
              </a:pPr>
              <a:t>‹N›</a:t>
            </a:fld>
            <a:endParaRPr lang="en-US"/>
          </a:p>
        </p:txBody>
      </p:sp>
    </p:spTree>
    <p:extLst>
      <p:ext uri="{BB962C8B-B14F-4D97-AF65-F5344CB8AC3E}">
        <p14:creationId xmlns:p14="http://schemas.microsoft.com/office/powerpoint/2010/main" val="1989388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5C42583-88A2-4CA8-A659-196C46009298}" type="datetimeFigureOut">
              <a:rPr lang="en-US"/>
              <a:pPr>
                <a:defRPr/>
              </a:pPr>
              <a:t>3/13/2018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7A2262-723E-4106-8620-A84AB019E7EC}" type="slidenum">
              <a:rPr lang="en-US"/>
              <a:pPr>
                <a:defRPr/>
              </a:pPr>
              <a:t>‹N›</a:t>
            </a:fld>
            <a:endParaRPr lang="en-US"/>
          </a:p>
        </p:txBody>
      </p:sp>
    </p:spTree>
    <p:extLst>
      <p:ext uri="{BB962C8B-B14F-4D97-AF65-F5344CB8AC3E}">
        <p14:creationId xmlns:p14="http://schemas.microsoft.com/office/powerpoint/2010/main" val="18185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ADDFBE9-E1DF-4F29-BBDA-90EFC4BC50DC}" type="datetimeFigureOut">
              <a:rPr lang="en-US"/>
              <a:pPr>
                <a:defRPr/>
              </a:pPr>
              <a:t>3/13/2018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CFB217-D234-4BE6-B71F-AFC1714D34BE}" type="slidenum">
              <a:rPr lang="en-US"/>
              <a:pPr>
                <a:defRPr/>
              </a:pPr>
              <a:t>‹N›</a:t>
            </a:fld>
            <a:endParaRPr lang="en-US"/>
          </a:p>
        </p:txBody>
      </p:sp>
    </p:spTree>
    <p:extLst>
      <p:ext uri="{BB962C8B-B14F-4D97-AF65-F5344CB8AC3E}">
        <p14:creationId xmlns:p14="http://schemas.microsoft.com/office/powerpoint/2010/main" val="1585825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43394DF-7040-4556-BB5F-2FB945EDE731}" type="datetimeFigureOut">
              <a:rPr lang="en-US"/>
              <a:pPr>
                <a:defRPr/>
              </a:pPr>
              <a:t>3/13/2018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55C297-F59A-44F5-8B4C-C79DE5B07062}" type="slidenum">
              <a:rPr lang="en-US"/>
              <a:pPr>
                <a:defRPr/>
              </a:pPr>
              <a:t>‹N›</a:t>
            </a:fld>
            <a:endParaRPr lang="en-US"/>
          </a:p>
        </p:txBody>
      </p:sp>
    </p:spTree>
    <p:extLst>
      <p:ext uri="{BB962C8B-B14F-4D97-AF65-F5344CB8AC3E}">
        <p14:creationId xmlns:p14="http://schemas.microsoft.com/office/powerpoint/2010/main" val="3438729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DB44D3D-236F-4597-9021-88C3A354C035}" type="datetimeFigureOut">
              <a:rPr lang="en-US"/>
              <a:pPr>
                <a:defRPr/>
              </a:pPr>
              <a:t>3/13/2018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4E089E-12B5-44B1-AD15-5424266F4109}" type="slidenum">
              <a:rPr lang="en-US"/>
              <a:pPr>
                <a:defRPr/>
              </a:pPr>
              <a:t>‹N›</a:t>
            </a:fld>
            <a:endParaRPr lang="en-US"/>
          </a:p>
        </p:txBody>
      </p:sp>
    </p:spTree>
    <p:extLst>
      <p:ext uri="{BB962C8B-B14F-4D97-AF65-F5344CB8AC3E}">
        <p14:creationId xmlns:p14="http://schemas.microsoft.com/office/powerpoint/2010/main" val="1802868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4AE5A74-84BB-4E89-B088-A43EAC094827}" type="datetimeFigureOut">
              <a:rPr lang="en-US"/>
              <a:pPr>
                <a:defRPr/>
              </a:pPr>
              <a:t>3/13/2018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448F80-B959-471C-A072-1AB3336D70E9}" type="slidenum">
              <a:rPr lang="en-US"/>
              <a:pPr>
                <a:defRPr/>
              </a:pPr>
              <a:t>‹N›</a:t>
            </a:fld>
            <a:endParaRPr lang="en-US"/>
          </a:p>
        </p:txBody>
      </p:sp>
    </p:spTree>
    <p:extLst>
      <p:ext uri="{BB962C8B-B14F-4D97-AF65-F5344CB8AC3E}">
        <p14:creationId xmlns:p14="http://schemas.microsoft.com/office/powerpoint/2010/main" val="3848614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E223A2C-67AC-476D-866F-555744A46593}" type="datetimeFigureOut">
              <a:rPr lang="en-US"/>
              <a:pPr>
                <a:defRPr/>
              </a:pPr>
              <a:t>3/13/2018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354584C-76DF-4A70-B68E-5A6A0C9142F0}" type="slidenum">
              <a:rPr lang="en-US"/>
              <a:pPr>
                <a:defRPr/>
              </a:pPr>
              <a:t>‹N›</a:t>
            </a:fld>
            <a:endParaRPr lang="en-US"/>
          </a:p>
        </p:txBody>
      </p:sp>
    </p:spTree>
    <p:extLst>
      <p:ext uri="{BB962C8B-B14F-4D97-AF65-F5344CB8AC3E}">
        <p14:creationId xmlns:p14="http://schemas.microsoft.com/office/powerpoint/2010/main" val="3785965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4241A8B-0FE9-4A9B-AE38-B09B43AA4C47}" type="datetimeFigureOut">
              <a:rPr lang="en-US"/>
              <a:pPr>
                <a:defRPr/>
              </a:pPr>
              <a:t>3/13/2018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E71911D-F737-4539-A017-1612CC24511C}" type="slidenum">
              <a:rPr lang="en-US"/>
              <a:pPr>
                <a:defRPr/>
              </a:pPr>
              <a:t>‹N›</a:t>
            </a:fld>
            <a:endParaRPr lang="en-US"/>
          </a:p>
        </p:txBody>
      </p:sp>
    </p:spTree>
    <p:extLst>
      <p:ext uri="{BB962C8B-B14F-4D97-AF65-F5344CB8AC3E}">
        <p14:creationId xmlns:p14="http://schemas.microsoft.com/office/powerpoint/2010/main" val="3335820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F2CFEA-731E-45E5-8883-E840F2935F65}" type="datetimeFigureOut">
              <a:rPr lang="en-US"/>
              <a:pPr>
                <a:defRPr/>
              </a:pPr>
              <a:t>3/13/2018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A8ADB0F-4BE8-4264-B1FC-B900A0A309A8}" type="slidenum">
              <a:rPr lang="en-US"/>
              <a:pPr>
                <a:defRPr/>
              </a:pPr>
              <a:t>‹N›</a:t>
            </a:fld>
            <a:endParaRPr lang="en-US"/>
          </a:p>
        </p:txBody>
      </p:sp>
    </p:spTree>
    <p:extLst>
      <p:ext uri="{BB962C8B-B14F-4D97-AF65-F5344CB8AC3E}">
        <p14:creationId xmlns:p14="http://schemas.microsoft.com/office/powerpoint/2010/main" val="1854151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7F6BA9-2315-4630-9C8B-2AF425F3519C}" type="datetimeFigureOut">
              <a:rPr lang="en-US"/>
              <a:pPr>
                <a:defRPr/>
              </a:pPr>
              <a:t>3/13/2018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2E9C5D2-E8CE-4194-A584-FEC0BE691B57}" type="slidenum">
              <a:rPr lang="en-US"/>
              <a:pPr>
                <a:defRPr/>
              </a:pPr>
              <a:t>‹N›</a:t>
            </a:fld>
            <a:endParaRPr lang="en-US"/>
          </a:p>
        </p:txBody>
      </p:sp>
    </p:spTree>
    <p:extLst>
      <p:ext uri="{BB962C8B-B14F-4D97-AF65-F5344CB8AC3E}">
        <p14:creationId xmlns:p14="http://schemas.microsoft.com/office/powerpoint/2010/main" val="1174669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E8A2FCA-6532-470E-8F88-8D627382A479}" type="datetimeFigureOut">
              <a:rPr lang="en-US"/>
              <a:pPr>
                <a:defRPr/>
              </a:pPr>
              <a:t>3/13/2018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305F6E4-03B6-4289-A2BE-F34DDB668328}" type="slidenum">
              <a:rPr lang="en-US"/>
              <a:pPr>
                <a:defRPr/>
              </a:pPr>
              <a:t>‹N›</a:t>
            </a:fld>
            <a:endParaRPr lang="en-US"/>
          </a:p>
        </p:txBody>
      </p:sp>
    </p:spTree>
    <p:extLst>
      <p:ext uri="{BB962C8B-B14F-4D97-AF65-F5344CB8AC3E}">
        <p14:creationId xmlns:p14="http://schemas.microsoft.com/office/powerpoint/2010/main" val="3006637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smtClean="0"/>
              <a:t>Click to edit Master text styles</a:t>
            </a:r>
          </a:p>
          <a:p>
            <a:pPr lvl="1"/>
            <a:r>
              <a:rPr lang="en-US" altLang="it-IT" smtClean="0"/>
              <a:t>Second level</a:t>
            </a:r>
          </a:p>
          <a:p>
            <a:pPr lvl="2"/>
            <a:r>
              <a:rPr lang="en-US" altLang="it-IT" smtClean="0"/>
              <a:t>Third level</a:t>
            </a:r>
          </a:p>
          <a:p>
            <a:pPr lvl="3"/>
            <a:r>
              <a:rPr lang="en-US" altLang="it-IT" smtClean="0"/>
              <a:t>Fourth level</a:t>
            </a:r>
          </a:p>
          <a:p>
            <a:pPr lvl="4"/>
            <a:r>
              <a:rPr lang="en-US" altLang="it-IT"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3D2870F-BB97-4C93-A08B-AC2D2628EB1F}" type="datetimeFigureOut">
              <a:rPr lang="en-US"/>
              <a:pPr>
                <a:defRPr/>
              </a:pPr>
              <a:t>3/13/2018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8CA943F2-C9B8-4737-865E-95C69DF031A8}"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slideLayout" Target="../slideLayouts/slideLayout7.xml"/><Relationship Id="rId7" Type="http://schemas.openxmlformats.org/officeDocument/2006/relationships/oleObject" Target="../embeddings/oleObject2.bin"/><Relationship Id="rId12" Type="http://schemas.openxmlformats.org/officeDocument/2006/relationships/image" Target="../media/image8.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5.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7.wmf"/><Relationship Id="rId4" Type="http://schemas.openxmlformats.org/officeDocument/2006/relationships/notesSlide" Target="../notesSlides/notesSlide2.xml"/><Relationship Id="rId9" Type="http://schemas.openxmlformats.org/officeDocument/2006/relationships/oleObject" Target="../embeddings/oleObject3.bin"/></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image" Target="../media/image52.emf"/></Relationships>
</file>

<file path=ppt/slides/_rels/slide8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altLang="it-IT" b="1" smtClean="0"/>
              <a:t>Enzimi</a:t>
            </a:r>
          </a:p>
        </p:txBody>
      </p:sp>
      <p:sp>
        <p:nvSpPr>
          <p:cNvPr id="3075" name="Content Placeholder 3"/>
          <p:cNvSpPr>
            <a:spLocks noGrp="1"/>
          </p:cNvSpPr>
          <p:nvPr>
            <p:ph sz="half" idx="1"/>
          </p:nvPr>
        </p:nvSpPr>
        <p:spPr/>
        <p:txBody>
          <a:bodyPr/>
          <a:lstStyle/>
          <a:p>
            <a:endParaRPr lang="en-US" altLang="it-IT" smtClean="0"/>
          </a:p>
          <a:p>
            <a:endParaRPr lang="en-US" altLang="it-IT" smtClean="0"/>
          </a:p>
          <a:p>
            <a:r>
              <a:rPr lang="en-US" altLang="it-IT" smtClean="0"/>
              <a:t>Cicolo-ossigenasi</a:t>
            </a:r>
          </a:p>
          <a:p>
            <a:endParaRPr lang="en-US" altLang="it-IT" smtClean="0"/>
          </a:p>
          <a:p>
            <a:endParaRPr lang="en-US" altLang="it-IT" smtClean="0"/>
          </a:p>
          <a:p>
            <a:r>
              <a:rPr lang="en-US" altLang="it-IT" smtClean="0"/>
              <a:t>HMG-CoA reduttasi</a:t>
            </a:r>
          </a:p>
        </p:txBody>
      </p:sp>
      <p:sp>
        <p:nvSpPr>
          <p:cNvPr id="3076" name="TextBox 8"/>
          <p:cNvSpPr txBox="1">
            <a:spLocks noChangeArrowheads="1"/>
          </p:cNvSpPr>
          <p:nvPr/>
        </p:nvSpPr>
        <p:spPr bwMode="auto">
          <a:xfrm>
            <a:off x="3962400" y="2590800"/>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it-IT" sz="1800">
                <a:latin typeface="Arial" panose="020B0604020202020204" pitchFamily="34" charset="0"/>
              </a:rPr>
              <a:t>Aspirina</a:t>
            </a:r>
          </a:p>
        </p:txBody>
      </p:sp>
      <p:sp>
        <p:nvSpPr>
          <p:cNvPr id="3077" name="TextBox 10"/>
          <p:cNvSpPr txBox="1">
            <a:spLocks noChangeArrowheads="1"/>
          </p:cNvSpPr>
          <p:nvPr/>
        </p:nvSpPr>
        <p:spPr bwMode="auto">
          <a:xfrm>
            <a:off x="3886200" y="4267200"/>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it-IT" sz="1800">
                <a:latin typeface="Arial" panose="020B0604020202020204" pitchFamily="34" charset="0"/>
              </a:rPr>
              <a:t>Simvastatina</a:t>
            </a:r>
          </a:p>
        </p:txBody>
      </p:sp>
      <p:sp>
        <p:nvSpPr>
          <p:cNvPr id="3078" name="TextBox 12"/>
          <p:cNvSpPr txBox="1">
            <a:spLocks noChangeArrowheads="1"/>
          </p:cNvSpPr>
          <p:nvPr/>
        </p:nvSpPr>
        <p:spPr bwMode="auto">
          <a:xfrm>
            <a:off x="3962400" y="1600200"/>
            <a:ext cx="259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it-IT" sz="2000">
                <a:latin typeface="Arial" panose="020B0604020202020204" pitchFamily="34" charset="0"/>
              </a:rPr>
              <a:t>INIBITORI</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p:cNvSpPr>
            <a:spLocks noGrp="1"/>
          </p:cNvSpPr>
          <p:nvPr>
            <p:ph type="title"/>
          </p:nvPr>
        </p:nvSpPr>
        <p:spPr>
          <a:xfrm>
            <a:off x="304800" y="2743200"/>
            <a:ext cx="3352800" cy="1246188"/>
          </a:xfrm>
        </p:spPr>
        <p:txBody>
          <a:bodyPr/>
          <a:lstStyle/>
          <a:p>
            <a:r>
              <a:rPr lang="it-IT" altLang="it-IT" sz="3200" b="1" smtClean="0"/>
              <a:t>Aspetti strutturali generali delle quattro superfamiglie di recettori</a:t>
            </a:r>
          </a:p>
        </p:txBody>
      </p:sp>
      <p:pic>
        <p:nvPicPr>
          <p:cNvPr id="14339"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rcRect b="9084"/>
          <a:stretch>
            <a:fillRect/>
          </a:stretch>
        </p:blipFill>
        <p:spPr>
          <a:xfrm>
            <a:off x="5105400" y="84138"/>
            <a:ext cx="3276600" cy="6564312"/>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81000"/>
            <a:ext cx="5653088" cy="567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CasellaDiTesto 4"/>
          <p:cNvSpPr txBox="1">
            <a:spLocks noChangeArrowheads="1"/>
          </p:cNvSpPr>
          <p:nvPr/>
        </p:nvSpPr>
        <p:spPr bwMode="auto">
          <a:xfrm>
            <a:off x="5486400" y="6511925"/>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it-IT" altLang="it-IT" sz="1800">
                <a:latin typeface="Arial" panose="020B0604020202020204" pitchFamily="34" charset="0"/>
              </a:rPr>
              <a:t>Goodman &amp; Gilman 2011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magin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0"/>
            <a:ext cx="92202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olo 5"/>
          <p:cNvSpPr>
            <a:spLocks noGrp="1"/>
          </p:cNvSpPr>
          <p:nvPr>
            <p:ph type="title"/>
          </p:nvPr>
        </p:nvSpPr>
        <p:spPr/>
        <p:txBody>
          <a:bodyPr/>
          <a:lstStyle/>
          <a:p>
            <a:r>
              <a:rPr lang="it-IT" altLang="it-IT" sz="3200" b="1" smtClean="0"/>
              <a:t>I quattro tipi principali di recettori</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884078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ttangolo 4"/>
          <p:cNvSpPr>
            <a:spLocks noChangeArrowheads="1"/>
          </p:cNvSpPr>
          <p:nvPr/>
        </p:nvSpPr>
        <p:spPr bwMode="auto">
          <a:xfrm>
            <a:off x="609600" y="6557963"/>
            <a:ext cx="8528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it-IT" altLang="it-IT" sz="1600">
                <a:latin typeface="Arial" panose="020B0604020202020204" pitchFamily="34" charset="0"/>
              </a:rPr>
              <a:t>http://www.nobelprize.org/nobel_prizes/chemistry/laureates/2012/lefkowitz-lecture_slides.pdf</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ttangolo 3"/>
          <p:cNvSpPr>
            <a:spLocks noChangeArrowheads="1"/>
          </p:cNvSpPr>
          <p:nvPr/>
        </p:nvSpPr>
        <p:spPr bwMode="auto">
          <a:xfrm>
            <a:off x="609600" y="6557963"/>
            <a:ext cx="8528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it-IT" altLang="it-IT" sz="1600">
                <a:latin typeface="Arial" panose="020B0604020202020204" pitchFamily="34" charset="0"/>
              </a:rPr>
              <a:t>http://www.nobelprize.org/nobel_prizes/chemistry/laureates/2012/lefkowitz-lecture_slides.pdf</a:t>
            </a:r>
          </a:p>
        </p:txBody>
      </p:sp>
      <p:pic>
        <p:nvPicPr>
          <p:cNvPr id="18435"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890428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p:cNvSpPr>
            <a:spLocks noGrp="1"/>
          </p:cNvSpPr>
          <p:nvPr>
            <p:ph type="title"/>
          </p:nvPr>
        </p:nvSpPr>
        <p:spPr/>
        <p:txBody>
          <a:bodyPr/>
          <a:lstStyle/>
          <a:p>
            <a:r>
              <a:rPr lang="it-IT" altLang="it-IT" b="1" smtClean="0"/>
              <a:t>Isolamento e clonaggio dei recettori</a:t>
            </a:r>
          </a:p>
        </p:txBody>
      </p:sp>
      <p:sp>
        <p:nvSpPr>
          <p:cNvPr id="19459" name="Segnaposto contenuto 2"/>
          <p:cNvSpPr>
            <a:spLocks noGrp="1"/>
          </p:cNvSpPr>
          <p:nvPr>
            <p:ph idx="1"/>
          </p:nvPr>
        </p:nvSpPr>
        <p:spPr>
          <a:xfrm>
            <a:off x="474663" y="1676400"/>
            <a:ext cx="8229600" cy="4525963"/>
          </a:xfrm>
        </p:spPr>
        <p:txBody>
          <a:bodyPr/>
          <a:lstStyle/>
          <a:p>
            <a:pPr marL="0" indent="0" algn="just">
              <a:buFont typeface="Arial" panose="020B0604020202020204" pitchFamily="34" charset="0"/>
              <a:buNone/>
            </a:pPr>
            <a:r>
              <a:rPr lang="it-IT" altLang="it-IT" smtClean="0"/>
              <a:t>Approccio utilizzato per la prima volta con successo per il recettore dell’acetilcolina.</a:t>
            </a:r>
          </a:p>
        </p:txBody>
      </p:sp>
      <p:pic>
        <p:nvPicPr>
          <p:cNvPr id="19460" name="Picture 2" descr="Acetilcol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209800"/>
            <a:ext cx="1503363"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Immagin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782888"/>
            <a:ext cx="5505450"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CasellaDiTesto 11"/>
          <p:cNvSpPr txBox="1">
            <a:spLocks noChangeArrowheads="1"/>
          </p:cNvSpPr>
          <p:nvPr/>
        </p:nvSpPr>
        <p:spPr bwMode="auto">
          <a:xfrm>
            <a:off x="2590800" y="4543425"/>
            <a:ext cx="3505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800" i="1">
                <a:latin typeface="Arial" panose="020B0604020202020204" pitchFamily="34" charset="0"/>
              </a:rPr>
              <a:t>Electrophorus </a:t>
            </a:r>
            <a:r>
              <a:rPr lang="it-IT" altLang="it-IT" sz="1800">
                <a:latin typeface="Arial" panose="020B0604020202020204" pitchFamily="34" charset="0"/>
              </a:rPr>
              <a:t>sp.</a:t>
            </a:r>
          </a:p>
        </p:txBody>
      </p:sp>
      <p:sp>
        <p:nvSpPr>
          <p:cNvPr id="19463" name="CasellaDiTesto 5"/>
          <p:cNvSpPr txBox="1">
            <a:spLocks noChangeArrowheads="1"/>
          </p:cNvSpPr>
          <p:nvPr/>
        </p:nvSpPr>
        <p:spPr bwMode="auto">
          <a:xfrm>
            <a:off x="5789613" y="3200400"/>
            <a:ext cx="2949575" cy="9239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800">
                <a:latin typeface="Arial" panose="020B0604020202020204" pitchFamily="34" charset="0"/>
              </a:rPr>
              <a:t>Organi elettrici particolarmente ricchi di recettori per l’acetilcolina.</a:t>
            </a:r>
          </a:p>
        </p:txBody>
      </p:sp>
      <p:pic>
        <p:nvPicPr>
          <p:cNvPr id="19464" name="Immagin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5006975"/>
            <a:ext cx="227965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CasellaDiTesto 6"/>
          <p:cNvSpPr txBox="1">
            <a:spLocks noChangeArrowheads="1"/>
          </p:cNvSpPr>
          <p:nvPr/>
        </p:nvSpPr>
        <p:spPr bwMode="auto">
          <a:xfrm>
            <a:off x="1520825" y="6502400"/>
            <a:ext cx="3505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800" i="1">
                <a:latin typeface="Arial" panose="020B0604020202020204" pitchFamily="34" charset="0"/>
              </a:rPr>
              <a:t>Bungarus multicintus</a:t>
            </a:r>
          </a:p>
        </p:txBody>
      </p:sp>
      <p:sp>
        <p:nvSpPr>
          <p:cNvPr id="19466" name="CasellaDiTesto 10"/>
          <p:cNvSpPr txBox="1">
            <a:spLocks noChangeArrowheads="1"/>
          </p:cNvSpPr>
          <p:nvPr/>
        </p:nvSpPr>
        <p:spPr bwMode="auto">
          <a:xfrm>
            <a:off x="5470525" y="4978400"/>
            <a:ext cx="3387725" cy="17541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800">
                <a:latin typeface="Arial" panose="020B0604020202020204" pitchFamily="34" charset="0"/>
              </a:rPr>
              <a:t>Scoperta ligandi con alta specificità per il recettore in questione = </a:t>
            </a:r>
            <a:r>
              <a:rPr lang="it-IT" altLang="it-IT" sz="1800">
                <a:latin typeface="Symbol" panose="05050102010706020507" pitchFamily="18" charset="2"/>
              </a:rPr>
              <a:t>a</a:t>
            </a:r>
            <a:r>
              <a:rPr lang="it-IT" altLang="it-IT" sz="1800">
                <a:latin typeface="Arial" panose="020B0604020202020204" pitchFamily="34" charset="0"/>
              </a:rPr>
              <a:t>-tossine</a:t>
            </a:r>
          </a:p>
          <a:p>
            <a:pPr algn="ctr">
              <a:spcBef>
                <a:spcPct val="0"/>
              </a:spcBef>
              <a:buFontTx/>
              <a:buNone/>
            </a:pPr>
            <a:r>
              <a:rPr lang="it-IT" altLang="it-IT" sz="1800">
                <a:latin typeface="Arial" panose="020B0604020202020204" pitchFamily="34" charset="0"/>
              </a:rPr>
              <a:t>(</a:t>
            </a:r>
            <a:r>
              <a:rPr lang="it-IT" altLang="it-IT" sz="1800">
                <a:latin typeface="Symbol" panose="05050102010706020507" pitchFamily="18" charset="2"/>
              </a:rPr>
              <a:t>a</a:t>
            </a:r>
            <a:r>
              <a:rPr lang="it-IT" altLang="it-IT" sz="1800">
                <a:latin typeface="Arial" panose="020B0604020202020204" pitchFamily="34" charset="0"/>
              </a:rPr>
              <a:t>-bungarotossine) = hanno reso possibile la purificazione (cromatografia di affinità)</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p:cNvSpPr>
            <a:spLocks noGrp="1"/>
          </p:cNvSpPr>
          <p:nvPr>
            <p:ph type="title"/>
          </p:nvPr>
        </p:nvSpPr>
        <p:spPr/>
        <p:txBody>
          <a:bodyPr/>
          <a:lstStyle/>
          <a:p>
            <a:r>
              <a:rPr lang="it-IT" altLang="it-IT" b="1" smtClean="0"/>
              <a:t>Isolamento e clonaggio dei recettori</a:t>
            </a:r>
          </a:p>
        </p:txBody>
      </p:sp>
      <p:sp>
        <p:nvSpPr>
          <p:cNvPr id="21507" name="Segnaposto contenuto 2"/>
          <p:cNvSpPr>
            <a:spLocks noGrp="1"/>
          </p:cNvSpPr>
          <p:nvPr>
            <p:ph idx="1"/>
          </p:nvPr>
        </p:nvSpPr>
        <p:spPr>
          <a:xfrm>
            <a:off x="474663" y="1676400"/>
            <a:ext cx="8229600" cy="4525963"/>
          </a:xfrm>
        </p:spPr>
        <p:txBody>
          <a:bodyPr/>
          <a:lstStyle/>
          <a:p>
            <a:pPr marL="0" indent="0" algn="just">
              <a:buFont typeface="Arial" panose="020B0604020202020204" pitchFamily="34" charset="0"/>
              <a:buNone/>
            </a:pPr>
            <a:r>
              <a:rPr lang="it-IT" altLang="it-IT" smtClean="0"/>
              <a:t>Approccio utilizzato per la prima volta con successo per il recettore dell’acetilcolina.</a:t>
            </a:r>
          </a:p>
        </p:txBody>
      </p:sp>
      <p:pic>
        <p:nvPicPr>
          <p:cNvPr id="21508" name="Picture 2" descr="Acetilcol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209800"/>
            <a:ext cx="1503363"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Immagin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782888"/>
            <a:ext cx="5505450"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CasellaDiTesto 11"/>
          <p:cNvSpPr txBox="1">
            <a:spLocks noChangeArrowheads="1"/>
          </p:cNvSpPr>
          <p:nvPr/>
        </p:nvSpPr>
        <p:spPr bwMode="auto">
          <a:xfrm>
            <a:off x="2590800" y="4543425"/>
            <a:ext cx="3505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800" i="1">
                <a:latin typeface="Arial" panose="020B0604020202020204" pitchFamily="34" charset="0"/>
              </a:rPr>
              <a:t>Electrophorus </a:t>
            </a:r>
            <a:r>
              <a:rPr lang="it-IT" altLang="it-IT" sz="1800">
                <a:latin typeface="Arial" panose="020B0604020202020204" pitchFamily="34" charset="0"/>
              </a:rPr>
              <a:t>sp.</a:t>
            </a:r>
          </a:p>
        </p:txBody>
      </p:sp>
      <p:sp>
        <p:nvSpPr>
          <p:cNvPr id="21511" name="CasellaDiTesto 5"/>
          <p:cNvSpPr txBox="1">
            <a:spLocks noChangeArrowheads="1"/>
          </p:cNvSpPr>
          <p:nvPr/>
        </p:nvSpPr>
        <p:spPr bwMode="auto">
          <a:xfrm>
            <a:off x="5789613" y="3200400"/>
            <a:ext cx="2949575" cy="9239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800">
                <a:latin typeface="Arial" panose="020B0604020202020204" pitchFamily="34" charset="0"/>
              </a:rPr>
              <a:t>Organi elettrici particolarmente ricchi di recettori per l’acetilcolina.</a:t>
            </a:r>
          </a:p>
        </p:txBody>
      </p:sp>
      <p:pic>
        <p:nvPicPr>
          <p:cNvPr id="21512" name="Immagin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5006975"/>
            <a:ext cx="227965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CasellaDiTesto 6"/>
          <p:cNvSpPr txBox="1">
            <a:spLocks noChangeArrowheads="1"/>
          </p:cNvSpPr>
          <p:nvPr/>
        </p:nvSpPr>
        <p:spPr bwMode="auto">
          <a:xfrm>
            <a:off x="1520825" y="6502400"/>
            <a:ext cx="3505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800" i="1">
                <a:latin typeface="Arial" panose="020B0604020202020204" pitchFamily="34" charset="0"/>
              </a:rPr>
              <a:t>Bungarus multicintus</a:t>
            </a:r>
          </a:p>
        </p:txBody>
      </p:sp>
      <p:sp>
        <p:nvSpPr>
          <p:cNvPr id="21514" name="CasellaDiTesto 10"/>
          <p:cNvSpPr txBox="1">
            <a:spLocks noChangeArrowheads="1"/>
          </p:cNvSpPr>
          <p:nvPr/>
        </p:nvSpPr>
        <p:spPr bwMode="auto">
          <a:xfrm>
            <a:off x="5470525" y="4978400"/>
            <a:ext cx="3387725" cy="17541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800">
                <a:latin typeface="Arial" panose="020B0604020202020204" pitchFamily="34" charset="0"/>
              </a:rPr>
              <a:t>Scoperta ligandi con alta specificità per il recettore in questione = </a:t>
            </a:r>
            <a:r>
              <a:rPr lang="it-IT" altLang="it-IT" sz="1800">
                <a:latin typeface="Symbol" panose="05050102010706020507" pitchFamily="18" charset="2"/>
              </a:rPr>
              <a:t>a</a:t>
            </a:r>
            <a:r>
              <a:rPr lang="it-IT" altLang="it-IT" sz="1800">
                <a:latin typeface="Arial" panose="020B0604020202020204" pitchFamily="34" charset="0"/>
              </a:rPr>
              <a:t>-tossine</a:t>
            </a:r>
          </a:p>
          <a:p>
            <a:pPr algn="ctr">
              <a:spcBef>
                <a:spcPct val="0"/>
              </a:spcBef>
              <a:buFontTx/>
              <a:buNone/>
            </a:pPr>
            <a:r>
              <a:rPr lang="it-IT" altLang="it-IT" sz="1800">
                <a:latin typeface="Arial" panose="020B0604020202020204" pitchFamily="34" charset="0"/>
              </a:rPr>
              <a:t>(</a:t>
            </a:r>
            <a:r>
              <a:rPr lang="it-IT" altLang="it-IT" sz="1800">
                <a:latin typeface="Symbol" panose="05050102010706020507" pitchFamily="18" charset="2"/>
              </a:rPr>
              <a:t>a</a:t>
            </a:r>
            <a:r>
              <a:rPr lang="it-IT" altLang="it-IT" sz="1800">
                <a:latin typeface="Arial" panose="020B0604020202020204" pitchFamily="34" charset="0"/>
              </a:rPr>
              <a:t>-bungarotossine) = hanno reso possibile la purificazione (cromatografia di affinità)</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901382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ttangolo 3"/>
          <p:cNvSpPr>
            <a:spLocks noChangeArrowheads="1"/>
          </p:cNvSpPr>
          <p:nvPr/>
        </p:nvSpPr>
        <p:spPr bwMode="auto">
          <a:xfrm>
            <a:off x="609600" y="6557963"/>
            <a:ext cx="8528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it-IT" altLang="it-IT" sz="1600">
                <a:latin typeface="Arial" panose="020B0604020202020204" pitchFamily="34" charset="0"/>
              </a:rPr>
              <a:t>http://www.nobelprize.org/nobel_prizes/chemistry/laureates/2012/lefkowitz-lecture_slides.pdf</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1"/>
          <p:cNvSpPr>
            <a:spLocks noGrp="1"/>
          </p:cNvSpPr>
          <p:nvPr>
            <p:ph type="title"/>
          </p:nvPr>
        </p:nvSpPr>
        <p:spPr/>
        <p:txBody>
          <a:bodyPr/>
          <a:lstStyle/>
          <a:p>
            <a:r>
              <a:rPr lang="it-IT" altLang="it-IT" b="1" smtClean="0"/>
              <a:t>Isolamento e clonaggio dei recettori</a:t>
            </a:r>
          </a:p>
        </p:txBody>
      </p:sp>
      <p:sp>
        <p:nvSpPr>
          <p:cNvPr id="24579" name="Segnaposto contenuto 2"/>
          <p:cNvSpPr>
            <a:spLocks noGrp="1"/>
          </p:cNvSpPr>
          <p:nvPr>
            <p:ph idx="1"/>
          </p:nvPr>
        </p:nvSpPr>
        <p:spPr/>
        <p:txBody>
          <a:bodyPr/>
          <a:lstStyle/>
          <a:p>
            <a:pPr marL="0" indent="0" algn="just">
              <a:buFont typeface="Arial" panose="020B0604020202020204" pitchFamily="34" charset="0"/>
              <a:buNone/>
            </a:pPr>
            <a:r>
              <a:rPr lang="it-IT" altLang="it-IT" smtClean="0"/>
              <a:t>Negli anni 70 la farmacologia entrò in una nuova fase: i </a:t>
            </a:r>
            <a:r>
              <a:rPr lang="it-IT" altLang="it-IT" b="1" smtClean="0"/>
              <a:t>recettori</a:t>
            </a:r>
            <a:r>
              <a:rPr lang="it-IT" altLang="it-IT" smtClean="0"/>
              <a:t>, fino ad allora considerati </a:t>
            </a:r>
            <a:r>
              <a:rPr lang="it-IT" altLang="it-IT" b="1" smtClean="0"/>
              <a:t>entità teoriche</a:t>
            </a:r>
            <a:r>
              <a:rPr lang="it-IT" altLang="it-IT" smtClean="0"/>
              <a:t>, cominciarono ad essere definiti come </a:t>
            </a:r>
            <a:r>
              <a:rPr lang="it-IT" altLang="it-IT" b="1" smtClean="0"/>
              <a:t>realtà biochimiche</a:t>
            </a:r>
            <a:r>
              <a:rPr lang="it-IT" altLang="it-IT" smtClean="0"/>
              <a:t>, grazie allo sviluppo di </a:t>
            </a:r>
            <a:r>
              <a:rPr lang="it-IT" altLang="it-IT" b="1" smtClean="0"/>
              <a:t>tecniche di marcatura</a:t>
            </a:r>
            <a:r>
              <a:rPr lang="it-IT" altLang="it-IT" smtClean="0"/>
              <a:t> (radioligand binding).</a:t>
            </a:r>
          </a:p>
          <a:p>
            <a:pPr marL="0" indent="0" algn="just">
              <a:buFont typeface="Arial" panose="020B0604020202020204" pitchFamily="34" charset="0"/>
              <a:buNone/>
            </a:pPr>
            <a:endParaRPr lang="it-IT" altLang="it-IT"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olo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4400" b="1"/>
              <a:t>Isolamento e clonaggio dei recettori</a:t>
            </a:r>
          </a:p>
        </p:txBody>
      </p:sp>
      <p:sp>
        <p:nvSpPr>
          <p:cNvPr id="25603" name="Segnaposto contenuto 3"/>
          <p:cNvSpPr>
            <a:spLocks noGrp="1"/>
          </p:cNvSpPr>
          <p:nvPr>
            <p:ph idx="1"/>
          </p:nvPr>
        </p:nvSpPr>
        <p:spPr/>
        <p:txBody>
          <a:bodyPr/>
          <a:lstStyle/>
          <a:p>
            <a:pPr marL="0" indent="0" algn="just">
              <a:buFont typeface="Arial" panose="020B0604020202020204" pitchFamily="34" charset="0"/>
              <a:buNone/>
            </a:pPr>
            <a:endParaRPr lang="it-IT" altLang="it-IT" smtClean="0"/>
          </a:p>
          <a:p>
            <a:pPr marL="0" indent="0" algn="just">
              <a:buFont typeface="Arial" panose="020B0604020202020204" pitchFamily="34" charset="0"/>
              <a:buNone/>
            </a:pPr>
            <a:r>
              <a:rPr lang="it-IT" altLang="it-IT" smtClean="0"/>
              <a:t>Purificazione dei recettori ha permesso di analizzare brevi frammenti della sequenza amminoacidica, da cui sono state derivate la sequenza dell’mRNA e quindi quella genica.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p:txBody>
          <a:bodyPr/>
          <a:lstStyle/>
          <a:p>
            <a:r>
              <a:rPr lang="it-IT" altLang="it-IT" smtClean="0"/>
              <a:t>Enzimi</a:t>
            </a:r>
          </a:p>
        </p:txBody>
      </p:sp>
      <p:sp>
        <p:nvSpPr>
          <p:cNvPr id="4099" name="Segnaposto contenuto 4"/>
          <p:cNvSpPr>
            <a:spLocks noGrp="1"/>
          </p:cNvSpPr>
          <p:nvPr>
            <p:ph idx="1"/>
          </p:nvPr>
        </p:nvSpPr>
        <p:spPr/>
        <p:txBody>
          <a:bodyPr/>
          <a:lstStyle/>
          <a:p>
            <a:r>
              <a:rPr lang="it-IT" altLang="it-IT" smtClean="0"/>
              <a:t>Falsi substrati</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olo 1"/>
          <p:cNvSpPr>
            <a:spLocks noGrp="1"/>
          </p:cNvSpPr>
          <p:nvPr>
            <p:ph type="title"/>
          </p:nvPr>
        </p:nvSpPr>
        <p:spPr/>
        <p:txBody>
          <a:bodyPr/>
          <a:lstStyle/>
          <a:p>
            <a:r>
              <a:rPr lang="it-IT" altLang="it-IT" b="1" smtClean="0"/>
              <a:t>Isolamento e clonaggio dei recettori: recettori orfani</a:t>
            </a:r>
          </a:p>
        </p:txBody>
      </p:sp>
      <p:sp>
        <p:nvSpPr>
          <p:cNvPr id="3" name="Segnaposto contenuto 2"/>
          <p:cNvSpPr>
            <a:spLocks noGrp="1"/>
          </p:cNvSpPr>
          <p:nvPr>
            <p:ph idx="1"/>
          </p:nvPr>
        </p:nvSpPr>
        <p:spPr/>
        <p:txBody>
          <a:bodyPr/>
          <a:lstStyle/>
          <a:p>
            <a:pPr marL="0" indent="0" algn="just">
              <a:buFont typeface="Arial" panose="020B0604020202020204" pitchFamily="34" charset="0"/>
              <a:buNone/>
              <a:defRPr/>
            </a:pPr>
            <a:r>
              <a:rPr lang="it-IT" b="1" dirty="0" smtClean="0"/>
              <a:t>Analisi di omologia </a:t>
            </a:r>
            <a:r>
              <a:rPr lang="it-IT" dirty="0" smtClean="0"/>
              <a:t>hanno permesso quindi di clonare diverse centinaia di recettori che appartengono a famiglie diverse. I </a:t>
            </a:r>
            <a:r>
              <a:rPr lang="it-IT" dirty="0" err="1" smtClean="0"/>
              <a:t>ligandi</a:t>
            </a:r>
            <a:r>
              <a:rPr lang="it-IT" dirty="0" smtClean="0"/>
              <a:t> per molti di questi recettori non sono noti e i recettori vengono chiamati «recettori orfani».</a:t>
            </a:r>
          </a:p>
          <a:p>
            <a:pPr marL="0" indent="0" algn="just">
              <a:buFont typeface="Arial" panose="020B0604020202020204" pitchFamily="34" charset="0"/>
              <a:buNone/>
              <a:defRPr/>
            </a:pPr>
            <a:r>
              <a:rPr lang="it-IT" dirty="0" smtClean="0"/>
              <a:t>Scoprire i </a:t>
            </a:r>
            <a:r>
              <a:rPr lang="it-IT" dirty="0" err="1" smtClean="0"/>
              <a:t>ligandi</a:t>
            </a:r>
            <a:r>
              <a:rPr lang="it-IT" dirty="0" smtClean="0"/>
              <a:t> di questi recettori non è facile: - recettori </a:t>
            </a:r>
            <a:r>
              <a:rPr lang="it-IT" dirty="0" err="1" smtClean="0"/>
              <a:t>cannabinoidi</a:t>
            </a:r>
            <a:r>
              <a:rPr lang="it-IT" dirty="0" smtClean="0"/>
              <a:t>;</a:t>
            </a:r>
          </a:p>
          <a:p>
            <a:pPr algn="just">
              <a:buFontTx/>
              <a:buChar char="-"/>
              <a:defRPr/>
            </a:pPr>
            <a:r>
              <a:rPr lang="it-IT" dirty="0" smtClean="0"/>
              <a:t>recettori di proliferazione dei </a:t>
            </a:r>
            <a:r>
              <a:rPr lang="it-IT" dirty="0" err="1" smtClean="0"/>
              <a:t>perossisomi</a:t>
            </a:r>
            <a:r>
              <a:rPr lang="it-IT" dirty="0" smtClean="0"/>
              <a:t> (PPAR).</a:t>
            </a:r>
          </a:p>
          <a:p>
            <a:pPr marL="0" indent="0" algn="ctr">
              <a:buFont typeface="Arial" panose="020B0604020202020204" pitchFamily="34" charset="0"/>
              <a:buNone/>
              <a:defRPr/>
            </a:pPr>
            <a:r>
              <a:rPr lang="it-IT" sz="2000" i="1" dirty="0" smtClean="0"/>
              <a:t>Caratterizzazione farmacologica/fisiologica recettori orfani!</a:t>
            </a:r>
            <a:endParaRPr lang="it-IT" sz="2000" i="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3"/>
          <p:cNvSpPr>
            <a:spLocks noGrp="1"/>
          </p:cNvSpPr>
          <p:nvPr>
            <p:ph type="ctrTitle"/>
          </p:nvPr>
        </p:nvSpPr>
        <p:spPr/>
        <p:txBody>
          <a:bodyPr/>
          <a:lstStyle/>
          <a:p>
            <a:r>
              <a:rPr lang="it-IT" altLang="it-IT" b="1" smtClean="0"/>
              <a:t>Recettori ionici attivati da ligandi (ionotropici)</a:t>
            </a:r>
          </a:p>
        </p:txBody>
      </p:sp>
      <p:sp>
        <p:nvSpPr>
          <p:cNvPr id="6" name="Sottotitolo 5"/>
          <p:cNvSpPr>
            <a:spLocks noGrp="1"/>
          </p:cNvSpPr>
          <p:nvPr>
            <p:ph type="subTitle" idx="1"/>
          </p:nvPr>
        </p:nvSpPr>
        <p:spPr/>
        <p:txBody>
          <a:bodyPr/>
          <a:lstStyle/>
          <a:p>
            <a:pPr>
              <a:defRPr/>
            </a:pPr>
            <a:endParaRPr lang="it-IT"/>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magine 3"/>
          <p:cNvPicPr>
            <a:picLocks noChangeAspect="1"/>
          </p:cNvPicPr>
          <p:nvPr/>
        </p:nvPicPr>
        <p:blipFill>
          <a:blip r:embed="rId2">
            <a:extLst>
              <a:ext uri="{28A0092B-C50C-407E-A947-70E740481C1C}">
                <a14:useLocalDpi xmlns:a14="http://schemas.microsoft.com/office/drawing/2010/main" val="0"/>
              </a:ext>
            </a:extLst>
          </a:blip>
          <a:srcRect b="10001"/>
          <a:stretch>
            <a:fillRect/>
          </a:stretch>
        </p:blipFill>
        <p:spPr bwMode="auto">
          <a:xfrm>
            <a:off x="5494338" y="-11113"/>
            <a:ext cx="364807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CasellaDiTesto 4"/>
          <p:cNvSpPr txBox="1">
            <a:spLocks noChangeArrowheads="1"/>
          </p:cNvSpPr>
          <p:nvPr/>
        </p:nvSpPr>
        <p:spPr bwMode="auto">
          <a:xfrm>
            <a:off x="457200" y="2971800"/>
            <a:ext cx="4114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2400" b="1">
                <a:latin typeface="Arial" panose="020B0604020202020204" pitchFamily="34" charset="0"/>
              </a:rPr>
              <a:t>Struttura di un recettore inotropico: recettore nicotinico dell’acetilcolina</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p:cNvSpPr>
            <a:spLocks noGrp="1"/>
          </p:cNvSpPr>
          <p:nvPr>
            <p:ph type="title"/>
          </p:nvPr>
        </p:nvSpPr>
        <p:spPr/>
        <p:txBody>
          <a:bodyPr/>
          <a:lstStyle/>
          <a:p>
            <a:r>
              <a:rPr lang="it-IT" altLang="it-IT" sz="4000" b="1" smtClean="0"/>
              <a:t>Recettori ionotropici: concetti chiave</a:t>
            </a:r>
          </a:p>
        </p:txBody>
      </p:sp>
      <p:sp>
        <p:nvSpPr>
          <p:cNvPr id="29699" name="Segnaposto contenuto 2"/>
          <p:cNvSpPr>
            <a:spLocks noGrp="1"/>
          </p:cNvSpPr>
          <p:nvPr>
            <p:ph idx="1"/>
          </p:nvPr>
        </p:nvSpPr>
        <p:spPr/>
        <p:txBody>
          <a:bodyPr/>
          <a:lstStyle/>
          <a:p>
            <a:pPr marL="0" indent="0" algn="just">
              <a:buFont typeface="Arial" panose="020B0604020202020204" pitchFamily="34" charset="0"/>
              <a:buNone/>
            </a:pPr>
            <a:r>
              <a:rPr lang="it-IT" altLang="it-IT" smtClean="0"/>
              <a:t>- Coinvolti principalmente nella trasmissione dei segnali sinaptici veloci.</a:t>
            </a:r>
          </a:p>
          <a:p>
            <a:pPr marL="0" indent="0" algn="just">
              <a:buFont typeface="Arial" panose="020B0604020202020204" pitchFamily="34" charset="0"/>
              <a:buNone/>
            </a:pPr>
            <a:r>
              <a:rPr lang="it-IT" altLang="it-IT" smtClean="0"/>
              <a:t>- Struttura più comune vede 4-5 subunità con eliche transmembrana disposte intorno ad un poro centrale.</a:t>
            </a:r>
          </a:p>
          <a:p>
            <a:pPr marL="0" indent="0" algn="just">
              <a:buFont typeface="Arial" panose="020B0604020202020204" pitchFamily="34" charset="0"/>
              <a:buNone/>
            </a:pPr>
            <a:r>
              <a:rPr lang="it-IT" altLang="it-IT" smtClean="0"/>
              <a:t>- l legame del ligando e l’apertura del canale si attuano in 1-2 millisecondi.</a:t>
            </a:r>
          </a:p>
          <a:p>
            <a:pPr marL="0" indent="0" algn="just">
              <a:buFont typeface="Arial" panose="020B0604020202020204" pitchFamily="34" charset="0"/>
              <a:buNone/>
            </a:pPr>
            <a:r>
              <a:rPr lang="it-IT" altLang="it-IT" smtClean="0"/>
              <a:t>Esempi: recettore colinergico nicotinico, recettore per il GABA tipo A, recettore serotoninergico tipo 3.</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3"/>
          <p:cNvSpPr>
            <a:spLocks noGrp="1"/>
          </p:cNvSpPr>
          <p:nvPr>
            <p:ph type="ctrTitle"/>
          </p:nvPr>
        </p:nvSpPr>
        <p:spPr/>
        <p:txBody>
          <a:bodyPr/>
          <a:lstStyle/>
          <a:p>
            <a:r>
              <a:rPr lang="it-IT" altLang="it-IT" b="1" smtClean="0"/>
              <a:t>Recettori accoppiati a proteina G (metabotropici)</a:t>
            </a:r>
          </a:p>
        </p:txBody>
      </p:sp>
      <p:sp>
        <p:nvSpPr>
          <p:cNvPr id="5" name="Sottotitolo 4"/>
          <p:cNvSpPr>
            <a:spLocks noGrp="1"/>
          </p:cNvSpPr>
          <p:nvPr>
            <p:ph type="subTitle" idx="1"/>
          </p:nvPr>
        </p:nvSpPr>
        <p:spPr/>
        <p:txBody>
          <a:bodyPr/>
          <a:lstStyle/>
          <a:p>
            <a:pPr>
              <a:defRPr/>
            </a:pPr>
            <a:endParaRPr lang="it-IT"/>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olo 1"/>
          <p:cNvSpPr>
            <a:spLocks noGrp="1"/>
          </p:cNvSpPr>
          <p:nvPr>
            <p:ph type="title"/>
          </p:nvPr>
        </p:nvSpPr>
        <p:spPr/>
        <p:txBody>
          <a:bodyPr/>
          <a:lstStyle/>
          <a:p>
            <a:r>
              <a:rPr lang="it-IT" altLang="it-IT" b="1" smtClean="0"/>
              <a:t>Importanza recettori metabotropici per i farmacologi</a:t>
            </a:r>
          </a:p>
        </p:txBody>
      </p:sp>
      <p:sp>
        <p:nvSpPr>
          <p:cNvPr id="31747" name="Segnaposto contenuto 2"/>
          <p:cNvSpPr>
            <a:spLocks noGrp="1"/>
          </p:cNvSpPr>
          <p:nvPr>
            <p:ph idx="1"/>
          </p:nvPr>
        </p:nvSpPr>
        <p:spPr/>
        <p:txBody>
          <a:bodyPr/>
          <a:lstStyle/>
          <a:p>
            <a:pPr marL="0" indent="0" algn="just">
              <a:buFont typeface="Arial" panose="020B0604020202020204" pitchFamily="34" charset="0"/>
              <a:buNone/>
            </a:pPr>
            <a:r>
              <a:rPr lang="it-IT" altLang="it-IT" smtClean="0"/>
              <a:t>Circa il 60% dei farmaci interagisce con recettori metabotropici (per esempio, </a:t>
            </a:r>
            <a:r>
              <a:rPr lang="it-IT" altLang="it-IT" smtClean="0">
                <a:latin typeface="Symbol" panose="05050102010706020507" pitchFamily="18" charset="2"/>
              </a:rPr>
              <a:t>b</a:t>
            </a:r>
            <a:r>
              <a:rPr lang="it-IT" altLang="it-IT" smtClean="0"/>
              <a:t>-bloccanti e morfina).</a:t>
            </a:r>
          </a:p>
        </p:txBody>
      </p:sp>
      <p:pic>
        <p:nvPicPr>
          <p:cNvPr id="31748" name="Immagine 3"/>
          <p:cNvPicPr>
            <a:picLocks noChangeAspect="1"/>
          </p:cNvPicPr>
          <p:nvPr/>
        </p:nvPicPr>
        <p:blipFill>
          <a:blip r:embed="rId2">
            <a:extLst>
              <a:ext uri="{28A0092B-C50C-407E-A947-70E740481C1C}">
                <a14:useLocalDpi xmlns:a14="http://schemas.microsoft.com/office/drawing/2010/main" val="0"/>
              </a:ext>
            </a:extLst>
          </a:blip>
          <a:srcRect l="28999" t="18668" r="20000" b="15097"/>
          <a:stretch>
            <a:fillRect/>
          </a:stretch>
        </p:blipFill>
        <p:spPr bwMode="auto">
          <a:xfrm>
            <a:off x="2971800" y="3030538"/>
            <a:ext cx="5240338" cy="382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olo 1"/>
          <p:cNvSpPr>
            <a:spLocks noGrp="1"/>
          </p:cNvSpPr>
          <p:nvPr>
            <p:ph type="title"/>
          </p:nvPr>
        </p:nvSpPr>
        <p:spPr/>
        <p:txBody>
          <a:bodyPr/>
          <a:lstStyle/>
          <a:p>
            <a:r>
              <a:rPr lang="it-IT" altLang="it-IT" b="1" smtClean="0"/>
              <a:t>Importanza recettori metabotropici in farmacologia</a:t>
            </a:r>
          </a:p>
        </p:txBody>
      </p:sp>
      <p:sp>
        <p:nvSpPr>
          <p:cNvPr id="32771" name="Segnaposto contenuto 2"/>
          <p:cNvSpPr>
            <a:spLocks noGrp="1"/>
          </p:cNvSpPr>
          <p:nvPr>
            <p:ph idx="1"/>
          </p:nvPr>
        </p:nvSpPr>
        <p:spPr/>
        <p:txBody>
          <a:bodyPr/>
          <a:lstStyle/>
          <a:p>
            <a:pPr marL="0" indent="0" algn="just">
              <a:buFont typeface="Arial" panose="020B0604020202020204" pitchFamily="34" charset="0"/>
              <a:buNone/>
            </a:pPr>
            <a:r>
              <a:rPr lang="it-IT" altLang="it-IT" smtClean="0"/>
              <a:t>Il 30% dei farmaci attualmente in uso interagisce con recettori metabotropici, però con solo 30 degli 400 recettori (esclusi quelli olfattivi) che si ritiene esistano codificati nel genoma umano… tanti farmaci ancora da scoprire?</a:t>
            </a:r>
          </a:p>
        </p:txBody>
      </p:sp>
      <p:pic>
        <p:nvPicPr>
          <p:cNvPr id="32772"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0888" y="4267200"/>
            <a:ext cx="35052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1"/>
          <p:cNvSpPr>
            <a:spLocks noGrp="1"/>
          </p:cNvSpPr>
          <p:nvPr>
            <p:ph type="title"/>
          </p:nvPr>
        </p:nvSpPr>
        <p:spPr/>
        <p:txBody>
          <a:bodyPr/>
          <a:lstStyle/>
          <a:p>
            <a:r>
              <a:rPr lang="it-IT" altLang="it-IT" b="1" smtClean="0"/>
              <a:t>Maggiori informazioni riguardo ai recettori</a:t>
            </a:r>
          </a:p>
        </p:txBody>
      </p:sp>
      <p:sp>
        <p:nvSpPr>
          <p:cNvPr id="33795" name="Segnaposto contenuto 2"/>
          <p:cNvSpPr>
            <a:spLocks noGrp="1"/>
          </p:cNvSpPr>
          <p:nvPr>
            <p:ph idx="1"/>
          </p:nvPr>
        </p:nvSpPr>
        <p:spPr/>
        <p:txBody>
          <a:bodyPr/>
          <a:lstStyle/>
          <a:p>
            <a:r>
              <a:rPr lang="it-IT" altLang="it-IT" smtClean="0"/>
              <a:t>http://www.iuphar-db.org/</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magine 1"/>
          <p:cNvPicPr>
            <a:picLocks noChangeAspect="1"/>
          </p:cNvPicPr>
          <p:nvPr/>
        </p:nvPicPr>
        <p:blipFill>
          <a:blip r:embed="rId2">
            <a:extLst>
              <a:ext uri="{28A0092B-C50C-407E-A947-70E740481C1C}">
                <a14:useLocalDpi xmlns:a14="http://schemas.microsoft.com/office/drawing/2010/main" val="0"/>
              </a:ext>
            </a:extLst>
          </a:blip>
          <a:srcRect l="23476" t="20444" r="62195" b="28889"/>
          <a:stretch>
            <a:fillRect/>
          </a:stretch>
        </p:blipFill>
        <p:spPr bwMode="auto">
          <a:xfrm>
            <a:off x="3962400" y="1055688"/>
            <a:ext cx="4648200"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Segnaposto contenuto 3"/>
          <p:cNvPicPr>
            <a:picLocks noChangeAspect="1"/>
          </p:cNvPicPr>
          <p:nvPr/>
        </p:nvPicPr>
        <p:blipFill>
          <a:blip r:embed="rId3">
            <a:extLst>
              <a:ext uri="{28A0092B-C50C-407E-A947-70E740481C1C}">
                <a14:useLocalDpi xmlns:a14="http://schemas.microsoft.com/office/drawing/2010/main" val="0"/>
              </a:ext>
            </a:extLst>
          </a:blip>
          <a:srcRect t="22054" b="54729"/>
          <a:stretch>
            <a:fillRect/>
          </a:stretch>
        </p:blipFill>
        <p:spPr bwMode="auto">
          <a:xfrm>
            <a:off x="90488" y="2895600"/>
            <a:ext cx="387191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itolo 3"/>
          <p:cNvSpPr>
            <a:spLocks noGrp="1"/>
          </p:cNvSpPr>
          <p:nvPr>
            <p:ph type="title"/>
          </p:nvPr>
        </p:nvSpPr>
        <p:spPr/>
        <p:txBody>
          <a:bodyPr/>
          <a:lstStyle/>
          <a:p>
            <a:r>
              <a:rPr lang="it-IT" altLang="it-IT" sz="2800" b="1" smtClean="0"/>
              <a:t>Recettori accoppiati alle proteine G (GPCR)</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olo 1"/>
          <p:cNvSpPr>
            <a:spLocks noGrp="1"/>
          </p:cNvSpPr>
          <p:nvPr>
            <p:ph type="title"/>
          </p:nvPr>
        </p:nvSpPr>
        <p:spPr/>
        <p:txBody>
          <a:bodyPr/>
          <a:lstStyle/>
          <a:p>
            <a:r>
              <a:rPr lang="it-IT" altLang="it-IT" sz="4000" b="1" smtClean="0"/>
              <a:t>Recettori accoppiati alle proteine G – concetti chiave 1</a:t>
            </a:r>
          </a:p>
        </p:txBody>
      </p:sp>
      <p:sp>
        <p:nvSpPr>
          <p:cNvPr id="35843" name="Segnaposto contenuto 2"/>
          <p:cNvSpPr>
            <a:spLocks noGrp="1"/>
          </p:cNvSpPr>
          <p:nvPr>
            <p:ph idx="1"/>
          </p:nvPr>
        </p:nvSpPr>
        <p:spPr/>
        <p:txBody>
          <a:bodyPr/>
          <a:lstStyle/>
          <a:p>
            <a:pPr marL="0" indent="0" algn="just">
              <a:buFont typeface="Arial" panose="020B0604020202020204" pitchFamily="34" charset="0"/>
              <a:buNone/>
            </a:pPr>
            <a:r>
              <a:rPr lang="it-IT" altLang="it-IT" smtClean="0"/>
              <a:t>- Struttura costituita da sette </a:t>
            </a:r>
            <a:r>
              <a:rPr lang="it-IT" altLang="it-IT" smtClean="0">
                <a:latin typeface="Symbol" panose="05050102010706020507" pitchFamily="18" charset="2"/>
              </a:rPr>
              <a:t>a</a:t>
            </a:r>
            <a:r>
              <a:rPr lang="it-IT" altLang="it-IT" smtClean="0"/>
              <a:t>-eliche.</a:t>
            </a:r>
          </a:p>
          <a:p>
            <a:pPr marL="0" indent="0" algn="just">
              <a:buFont typeface="Arial" panose="020B0604020202020204" pitchFamily="34" charset="0"/>
              <a:buNone/>
            </a:pPr>
            <a:r>
              <a:rPr lang="it-IT" altLang="it-IT" smtClean="0"/>
              <a:t>- Uno dei loop intracellulari è più grande e interagisce con le proteine G.</a:t>
            </a:r>
          </a:p>
          <a:p>
            <a:pPr marL="0" indent="0" algn="just">
              <a:buFont typeface="Arial" panose="020B0604020202020204" pitchFamily="34" charset="0"/>
              <a:buNone/>
            </a:pPr>
            <a:r>
              <a:rPr lang="it-IT" altLang="it-IT" smtClean="0"/>
              <a:t>- Proteine G sono proteine di membrana costituite da 3 subunità (</a:t>
            </a:r>
            <a:r>
              <a:rPr lang="it-IT" altLang="it-IT" smtClean="0">
                <a:latin typeface="Symbol" panose="05050102010706020507" pitchFamily="18" charset="2"/>
              </a:rPr>
              <a:t>a,b,g</a:t>
            </a:r>
            <a:r>
              <a:rPr lang="it-IT" altLang="it-IT" smtClean="0"/>
              <a:t>). La subunità a ha attività GTPasica.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1"/>
          <p:cNvSpPr>
            <a:spLocks noGrp="1"/>
          </p:cNvSpPr>
          <p:nvPr>
            <p:ph type="title"/>
          </p:nvPr>
        </p:nvSpPr>
        <p:spPr/>
        <p:txBody>
          <a:bodyPr/>
          <a:lstStyle/>
          <a:p>
            <a:r>
              <a:rPr lang="it-IT" altLang="it-IT" b="1" smtClean="0"/>
              <a:t>Antimetaboliti tiopurinici</a:t>
            </a:r>
          </a:p>
        </p:txBody>
      </p:sp>
      <p:sp>
        <p:nvSpPr>
          <p:cNvPr id="5123" name="Segnaposto contenuto 4"/>
          <p:cNvSpPr>
            <a:spLocks noGrp="1"/>
          </p:cNvSpPr>
          <p:nvPr>
            <p:ph idx="1"/>
          </p:nvPr>
        </p:nvSpPr>
        <p:spPr>
          <a:xfrm>
            <a:off x="457200" y="3657600"/>
            <a:ext cx="8229600" cy="2895600"/>
          </a:xfrm>
        </p:spPr>
        <p:txBody>
          <a:bodyPr/>
          <a:lstStyle/>
          <a:p>
            <a:pPr marL="0" indent="0" algn="just">
              <a:buFont typeface="Arial" panose="020B0604020202020204" pitchFamily="34" charset="0"/>
              <a:buNone/>
            </a:pPr>
            <a:r>
              <a:rPr lang="it-IT" altLang="it-IT" sz="2400" smtClean="0"/>
              <a:t>6-mercaptopurina ed il suo profarmaco azatioprina sono farmaci analoghi delle purine, utilizzati entrambi come antiblastici e immunosoppressori</a:t>
            </a:r>
          </a:p>
          <a:p>
            <a:pPr marL="0" indent="0">
              <a:buFont typeface="Arial" panose="020B0604020202020204" pitchFamily="34" charset="0"/>
              <a:buNone/>
            </a:pPr>
            <a:endParaRPr lang="it-IT" altLang="it-IT" sz="2400" smtClean="0"/>
          </a:p>
          <a:p>
            <a:pPr marL="0" indent="0" algn="just">
              <a:buFont typeface="Arial" panose="020B0604020202020204" pitchFamily="34" charset="0"/>
              <a:buNone/>
            </a:pPr>
            <a:r>
              <a:rPr lang="it-IT" altLang="it-IT" sz="2400" smtClean="0"/>
              <a:t>la 6-mercaptopurina trova impiego nella terapia di mantenimento della remissione della leucemia linfoblastica acuta e nel trattamento di diverse malattie autoimmuni</a:t>
            </a:r>
          </a:p>
        </p:txBody>
      </p:sp>
      <p:pic>
        <p:nvPicPr>
          <p:cNvPr id="5124" name="Immagine 5"/>
          <p:cNvPicPr>
            <a:picLocks noChangeAspect="1"/>
          </p:cNvPicPr>
          <p:nvPr/>
        </p:nvPicPr>
        <p:blipFill>
          <a:blip r:embed="rId2">
            <a:extLst>
              <a:ext uri="{28A0092B-C50C-407E-A947-70E740481C1C}">
                <a14:useLocalDpi xmlns:a14="http://schemas.microsoft.com/office/drawing/2010/main" val="0"/>
              </a:ext>
            </a:extLst>
          </a:blip>
          <a:srcRect l="13107" t="17075" r="8681" b="591"/>
          <a:stretch>
            <a:fillRect/>
          </a:stretch>
        </p:blipFill>
        <p:spPr bwMode="auto">
          <a:xfrm>
            <a:off x="2552700" y="1417638"/>
            <a:ext cx="4038600"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olo 1"/>
          <p:cNvSpPr>
            <a:spLocks noGrp="1"/>
          </p:cNvSpPr>
          <p:nvPr>
            <p:ph type="title"/>
          </p:nvPr>
        </p:nvSpPr>
        <p:spPr/>
        <p:txBody>
          <a:bodyPr/>
          <a:lstStyle/>
          <a:p>
            <a:r>
              <a:rPr lang="it-IT" altLang="it-IT" b="1" smtClean="0"/>
              <a:t>Funzionamento della proteina G</a:t>
            </a:r>
          </a:p>
        </p:txBody>
      </p:sp>
      <p:pic>
        <p:nvPicPr>
          <p:cNvPr id="36867"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6050" y="1997075"/>
            <a:ext cx="8769350" cy="427355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olo 1"/>
          <p:cNvSpPr>
            <a:spLocks noGrp="1"/>
          </p:cNvSpPr>
          <p:nvPr>
            <p:ph type="title"/>
          </p:nvPr>
        </p:nvSpPr>
        <p:spPr/>
        <p:txBody>
          <a:bodyPr/>
          <a:lstStyle/>
          <a:p>
            <a:r>
              <a:rPr lang="it-IT" altLang="it-IT" sz="4000" b="1" smtClean="0"/>
              <a:t>Recettori accoppiati alle proteine G – concetti chiave 2</a:t>
            </a:r>
          </a:p>
        </p:txBody>
      </p:sp>
      <p:sp>
        <p:nvSpPr>
          <p:cNvPr id="37891" name="Segnaposto contenuto 2"/>
          <p:cNvSpPr>
            <a:spLocks noGrp="1"/>
          </p:cNvSpPr>
          <p:nvPr>
            <p:ph idx="1"/>
          </p:nvPr>
        </p:nvSpPr>
        <p:spPr/>
        <p:txBody>
          <a:bodyPr/>
          <a:lstStyle/>
          <a:p>
            <a:pPr marL="0" indent="0" algn="just">
              <a:buFont typeface="Arial" panose="020B0604020202020204" pitchFamily="34" charset="0"/>
              <a:buNone/>
            </a:pPr>
            <a:r>
              <a:rPr lang="it-IT" altLang="it-IT" smtClean="0"/>
              <a:t>- Quando il trimero interagisce con il recettore occupato dal ligando, la subunità «a» si dissocia dal trimero ed è libera di attivare un effettore; in alcuni casi anche le subunità </a:t>
            </a:r>
            <a:r>
              <a:rPr lang="it-IT" altLang="it-IT" smtClean="0">
                <a:latin typeface="Symbol" panose="05050102010706020507" pitchFamily="18" charset="2"/>
              </a:rPr>
              <a:t>bg</a:t>
            </a:r>
            <a:r>
              <a:rPr lang="it-IT" altLang="it-IT" smtClean="0"/>
              <a:t> si comportano da attivatori.</a:t>
            </a:r>
          </a:p>
          <a:p>
            <a:pPr marL="0" indent="0" algn="just">
              <a:buFont typeface="Arial" panose="020B0604020202020204" pitchFamily="34" charset="0"/>
              <a:buNone/>
            </a:pPr>
            <a:r>
              <a:rPr lang="it-IT" altLang="it-IT" smtClean="0"/>
              <a:t>- L’attivazione dell’effettore termina con l’idrolisi del GTP legato, ricomponendo il trimero.</a:t>
            </a:r>
          </a:p>
          <a:p>
            <a:pPr marL="0" indent="0" algn="just">
              <a:buFont typeface="Arial" panose="020B0604020202020204" pitchFamily="34" charset="0"/>
              <a:buNone/>
            </a:pPr>
            <a:endParaRPr lang="it-IT" altLang="it-IT" sz="2400" i="1" smtClean="0"/>
          </a:p>
          <a:p>
            <a:pPr marL="0" indent="0" algn="just">
              <a:buFont typeface="Arial" panose="020B0604020202020204" pitchFamily="34" charset="0"/>
              <a:buNone/>
            </a:pPr>
            <a:r>
              <a:rPr lang="it-IT" altLang="it-IT" sz="2400" i="1" smtClean="0"/>
              <a:t>Alcuni esempi: recettori colinergici muscarinici, recettori adrenergici, recettori per neuropeptidi.</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olo 1"/>
          <p:cNvSpPr>
            <a:spLocks noGrp="1"/>
          </p:cNvSpPr>
          <p:nvPr>
            <p:ph type="title"/>
          </p:nvPr>
        </p:nvSpPr>
        <p:spPr>
          <a:xfrm>
            <a:off x="0" y="274638"/>
            <a:ext cx="9144000" cy="1143000"/>
          </a:xfrm>
        </p:spPr>
        <p:txBody>
          <a:bodyPr/>
          <a:lstStyle/>
          <a:p>
            <a:r>
              <a:rPr lang="it-IT" altLang="it-IT" b="1" smtClean="0"/>
              <a:t>Sottotipi di proteina G e loro funzioni</a:t>
            </a:r>
          </a:p>
        </p:txBody>
      </p:sp>
      <p:pic>
        <p:nvPicPr>
          <p:cNvPr id="38915" name="Immagine 3"/>
          <p:cNvPicPr>
            <a:picLocks noChangeAspect="1"/>
          </p:cNvPicPr>
          <p:nvPr/>
        </p:nvPicPr>
        <p:blipFill>
          <a:blip r:embed="rId2">
            <a:extLst>
              <a:ext uri="{28A0092B-C50C-407E-A947-70E740481C1C}">
                <a14:useLocalDpi xmlns:a14="http://schemas.microsoft.com/office/drawing/2010/main" val="0"/>
              </a:ext>
            </a:extLst>
          </a:blip>
          <a:srcRect l="6706" t="29332" r="62195" b="16093"/>
          <a:stretch>
            <a:fillRect/>
          </a:stretch>
        </p:blipFill>
        <p:spPr bwMode="auto">
          <a:xfrm>
            <a:off x="685800" y="1600200"/>
            <a:ext cx="77724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olo 1"/>
          <p:cNvSpPr>
            <a:spLocks noGrp="1"/>
          </p:cNvSpPr>
          <p:nvPr>
            <p:ph type="title"/>
          </p:nvPr>
        </p:nvSpPr>
        <p:spPr/>
        <p:txBody>
          <a:bodyPr/>
          <a:lstStyle/>
          <a:p>
            <a:r>
              <a:rPr lang="it-IT" altLang="it-IT" sz="4000" b="1" smtClean="0"/>
              <a:t>Controllo bidirezionale di un enzima bersaglio da parte di G</a:t>
            </a:r>
            <a:r>
              <a:rPr lang="it-IT" altLang="it-IT" sz="4000" b="1" baseline="-25000" smtClean="0"/>
              <a:t>s</a:t>
            </a:r>
            <a:r>
              <a:rPr lang="it-IT" altLang="it-IT" sz="4000" b="1" smtClean="0"/>
              <a:t> e G</a:t>
            </a:r>
            <a:r>
              <a:rPr lang="it-IT" altLang="it-IT" sz="4000" b="1" baseline="-25000" smtClean="0"/>
              <a:t>i</a:t>
            </a:r>
          </a:p>
        </p:txBody>
      </p:sp>
      <p:pic>
        <p:nvPicPr>
          <p:cNvPr id="39939"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rcRect b="39986"/>
          <a:stretch>
            <a:fillRect/>
          </a:stretch>
        </p:blipFill>
        <p:spPr>
          <a:xfrm>
            <a:off x="457200" y="2819400"/>
            <a:ext cx="8229600" cy="1965325"/>
          </a:xfrm>
        </p:spPr>
      </p:pic>
      <p:sp>
        <p:nvSpPr>
          <p:cNvPr id="39940" name="CasellaDiTesto 4"/>
          <p:cNvSpPr txBox="1">
            <a:spLocks noChangeArrowheads="1"/>
          </p:cNvSpPr>
          <p:nvPr/>
        </p:nvSpPr>
        <p:spPr bwMode="auto">
          <a:xfrm>
            <a:off x="228600" y="5181600"/>
            <a:ext cx="8610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it-IT" altLang="it-IT" sz="2800">
                <a:latin typeface="Arial" panose="020B0604020202020204" pitchFamily="34" charset="0"/>
              </a:rPr>
              <a:t>Eterogeneità delle proteine G permette a recettori differenti di esercitare effetti opposti su un enzima bersaglio, come Gs e Gi sull’adenilato ciclasi.</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olo 3"/>
          <p:cNvSpPr>
            <a:spLocks noGrp="1"/>
          </p:cNvSpPr>
          <p:nvPr>
            <p:ph type="title"/>
          </p:nvPr>
        </p:nvSpPr>
        <p:spPr/>
        <p:txBody>
          <a:bodyPr/>
          <a:lstStyle/>
          <a:p>
            <a:r>
              <a:rPr lang="it-IT" altLang="it-IT" b="1" smtClean="0"/>
              <a:t>Bersagli delle proteine G</a:t>
            </a:r>
          </a:p>
        </p:txBody>
      </p:sp>
      <p:sp>
        <p:nvSpPr>
          <p:cNvPr id="6" name="Segnaposto contenuto 5"/>
          <p:cNvSpPr>
            <a:spLocks noGrp="1"/>
          </p:cNvSpPr>
          <p:nvPr>
            <p:ph idx="1"/>
          </p:nvPr>
        </p:nvSpPr>
        <p:spPr/>
        <p:txBody>
          <a:bodyPr/>
          <a:lstStyle/>
          <a:p>
            <a:pPr>
              <a:buFontTx/>
              <a:buChar char="-"/>
              <a:defRPr/>
            </a:pPr>
            <a:r>
              <a:rPr lang="it-IT" dirty="0" err="1" smtClean="0"/>
              <a:t>Adenilato</a:t>
            </a:r>
            <a:r>
              <a:rPr lang="it-IT" dirty="0" smtClean="0"/>
              <a:t> </a:t>
            </a:r>
            <a:r>
              <a:rPr lang="it-IT" dirty="0" err="1" smtClean="0"/>
              <a:t>ciclasi</a:t>
            </a:r>
            <a:r>
              <a:rPr lang="it-IT" dirty="0" smtClean="0"/>
              <a:t>:</a:t>
            </a:r>
          </a:p>
          <a:p>
            <a:pPr marL="0" indent="0" algn="just">
              <a:buFont typeface="Arial" panose="020B0604020202020204" pitchFamily="34" charset="0"/>
              <a:buNone/>
              <a:defRPr/>
            </a:pPr>
            <a:r>
              <a:rPr lang="it-IT" sz="2800" dirty="0" smtClean="0"/>
              <a:t>catalizza formazione AMP ciclico (</a:t>
            </a:r>
            <a:r>
              <a:rPr lang="it-IT" sz="2800" dirty="0" err="1" smtClean="0"/>
              <a:t>cAMP</a:t>
            </a:r>
            <a:r>
              <a:rPr lang="it-IT" sz="2800" dirty="0" smtClean="0"/>
              <a:t>), che attiva varie proteine </a:t>
            </a:r>
            <a:r>
              <a:rPr lang="it-IT" sz="2800" dirty="0" err="1" smtClean="0"/>
              <a:t>chinasi</a:t>
            </a:r>
            <a:r>
              <a:rPr lang="it-IT" sz="2800" dirty="0" smtClean="0"/>
              <a:t>, che controllano funzioni cellulari</a:t>
            </a:r>
          </a:p>
          <a:p>
            <a:pPr>
              <a:buFontTx/>
              <a:buChar char="-"/>
              <a:defRPr/>
            </a:pPr>
            <a:r>
              <a:rPr lang="it-IT" dirty="0" err="1" smtClean="0"/>
              <a:t>Fosfolipasi</a:t>
            </a:r>
            <a:r>
              <a:rPr lang="it-IT" dirty="0" smtClean="0"/>
              <a:t> C:</a:t>
            </a:r>
          </a:p>
          <a:p>
            <a:pPr marL="0" indent="0" algn="just">
              <a:buFont typeface="Arial" panose="020B0604020202020204" pitchFamily="34" charset="0"/>
              <a:buNone/>
              <a:defRPr/>
            </a:pPr>
            <a:r>
              <a:rPr lang="it-IT" sz="2800" dirty="0"/>
              <a:t>c</a:t>
            </a:r>
            <a:r>
              <a:rPr lang="it-IT" sz="2800" dirty="0" smtClean="0"/>
              <a:t>atalizza formazione di due messaggeri intracellulari, IP3 e DAG dai fosfolipidi di membrana, che </a:t>
            </a:r>
            <a:r>
              <a:rPr lang="it-IT" sz="2800" dirty="0" err="1" smtClean="0"/>
              <a:t>determinanano</a:t>
            </a:r>
            <a:r>
              <a:rPr lang="it-IT" sz="2800" dirty="0" smtClean="0"/>
              <a:t> rispettivamente aumento di Ca2+ e attivazione proteina </a:t>
            </a:r>
            <a:r>
              <a:rPr lang="it-IT" sz="2800" dirty="0" err="1" smtClean="0"/>
              <a:t>chinasi</a:t>
            </a:r>
            <a:r>
              <a:rPr lang="it-IT" sz="2800" dirty="0" smtClean="0"/>
              <a:t> C</a:t>
            </a:r>
          </a:p>
          <a:p>
            <a:pPr marL="0" indent="0" algn="just">
              <a:buFont typeface="Arial" panose="020B0604020202020204" pitchFamily="34" charset="0"/>
              <a:buNone/>
              <a:defRPr/>
            </a:pPr>
            <a:endParaRPr lang="it-IT" sz="2800" dirty="0" smtClean="0"/>
          </a:p>
          <a:p>
            <a:pPr marL="0" indent="0">
              <a:buFont typeface="Arial" panose="020B0604020202020204" pitchFamily="34" charset="0"/>
              <a:buNone/>
              <a:defRPr/>
            </a:pPr>
            <a:r>
              <a:rPr lang="it-IT" sz="2400" i="1" dirty="0" smtClean="0"/>
              <a:t>Inoltre: Canali ionici, Rho A/Rho </a:t>
            </a:r>
            <a:r>
              <a:rPr lang="it-IT" sz="2400" i="1" dirty="0" err="1" smtClean="0"/>
              <a:t>Chinasi</a:t>
            </a:r>
            <a:r>
              <a:rPr lang="it-IT" sz="2400" i="1" dirty="0" smtClean="0"/>
              <a:t>, Proteina </a:t>
            </a:r>
            <a:r>
              <a:rPr lang="it-IT" sz="2400" i="1" dirty="0" err="1" smtClean="0"/>
              <a:t>chinasi</a:t>
            </a:r>
            <a:r>
              <a:rPr lang="it-IT" sz="2400" i="1" dirty="0" smtClean="0"/>
              <a:t> attivata da </a:t>
            </a:r>
            <a:r>
              <a:rPr lang="it-IT" sz="2400" i="1" dirty="0" err="1" smtClean="0"/>
              <a:t>mitogeno</a:t>
            </a:r>
            <a:r>
              <a:rPr lang="it-IT" sz="2400" i="1" dirty="0" smtClean="0"/>
              <a:t> (MAP </a:t>
            </a:r>
            <a:r>
              <a:rPr lang="it-IT" sz="2400" i="1" dirty="0" err="1" smtClean="0"/>
              <a:t>chinasi</a:t>
            </a:r>
            <a:r>
              <a:rPr lang="it-IT" sz="2400" i="1" dirty="0" smtClean="0"/>
              <a:t>).</a:t>
            </a:r>
            <a:endParaRPr lang="it-IT" sz="2400" i="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olo 1"/>
          <p:cNvSpPr>
            <a:spLocks noGrp="1"/>
          </p:cNvSpPr>
          <p:nvPr>
            <p:ph type="title"/>
          </p:nvPr>
        </p:nvSpPr>
        <p:spPr/>
        <p:txBody>
          <a:bodyPr/>
          <a:lstStyle/>
          <a:p>
            <a:r>
              <a:rPr lang="it-IT" altLang="it-IT" b="1" smtClean="0"/>
              <a:t>Effettori cellulari / secondi messaggeri di recettori</a:t>
            </a:r>
          </a:p>
        </p:txBody>
      </p:sp>
      <p:pic>
        <p:nvPicPr>
          <p:cNvPr id="41987"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82688" y="1676400"/>
            <a:ext cx="7504112" cy="4840288"/>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08525" y="1600200"/>
            <a:ext cx="3917950" cy="4525963"/>
          </a:xfrm>
          <a:noFill/>
        </p:spPr>
      </p:pic>
      <p:sp>
        <p:nvSpPr>
          <p:cNvPr id="25603" name="Content Placeholder 12"/>
          <p:cNvSpPr>
            <a:spLocks noGrp="1"/>
          </p:cNvSpPr>
          <p:nvPr>
            <p:ph sz="half" idx="1"/>
          </p:nvPr>
        </p:nvSpPr>
        <p:spPr/>
        <p:txBody>
          <a:bodyPr/>
          <a:lstStyle/>
          <a:p>
            <a:pPr marL="0" indent="0" algn="just">
              <a:buFont typeface="Arial" panose="020B0604020202020204" pitchFamily="34" charset="0"/>
              <a:buNone/>
              <a:defRPr/>
            </a:pPr>
            <a:r>
              <a:rPr lang="en-US" dirty="0" smtClean="0"/>
              <a:t>Dal </a:t>
            </a:r>
            <a:r>
              <a:rPr lang="en-US" dirty="0" err="1" smtClean="0"/>
              <a:t>punto</a:t>
            </a:r>
            <a:r>
              <a:rPr lang="en-US" dirty="0" smtClean="0"/>
              <a:t> di vista </a:t>
            </a:r>
            <a:r>
              <a:rPr lang="en-US" dirty="0" err="1" smtClean="0"/>
              <a:t>molecolare</a:t>
            </a:r>
            <a:r>
              <a:rPr lang="en-US" dirty="0" smtClean="0"/>
              <a:t>, </a:t>
            </a:r>
            <a:r>
              <a:rPr lang="en-US" dirty="0" err="1" smtClean="0"/>
              <a:t>l’interazione</a:t>
            </a:r>
            <a:r>
              <a:rPr lang="en-US" dirty="0" smtClean="0"/>
              <a:t> con </a:t>
            </a:r>
            <a:r>
              <a:rPr lang="en-US" dirty="0" err="1" smtClean="0"/>
              <a:t>il</a:t>
            </a:r>
            <a:r>
              <a:rPr lang="en-US" dirty="0" smtClean="0"/>
              <a:t> </a:t>
            </a:r>
            <a:r>
              <a:rPr lang="en-US" dirty="0" err="1" smtClean="0"/>
              <a:t>recettore</a:t>
            </a:r>
            <a:r>
              <a:rPr lang="en-US" dirty="0" smtClean="0"/>
              <a:t> per </a:t>
            </a:r>
            <a:r>
              <a:rPr lang="en-US" dirty="0" err="1" smtClean="0"/>
              <a:t>gli</a:t>
            </a:r>
            <a:r>
              <a:rPr lang="en-US" dirty="0" smtClean="0"/>
              <a:t> </a:t>
            </a:r>
            <a:r>
              <a:rPr lang="en-US" dirty="0" err="1" smtClean="0"/>
              <a:t>oppiodi</a:t>
            </a:r>
            <a:r>
              <a:rPr lang="en-US" dirty="0" smtClean="0"/>
              <a:t> </a:t>
            </a:r>
            <a:r>
              <a:rPr lang="en-US" dirty="0" err="1" smtClean="0"/>
              <a:t>determina</a:t>
            </a:r>
            <a:r>
              <a:rPr lang="en-US" dirty="0" smtClean="0"/>
              <a:t> </a:t>
            </a:r>
            <a:r>
              <a:rPr lang="en-US" dirty="0" err="1" smtClean="0"/>
              <a:t>effetti</a:t>
            </a:r>
            <a:r>
              <a:rPr lang="en-US" dirty="0" smtClean="0"/>
              <a:t> </a:t>
            </a:r>
            <a:r>
              <a:rPr lang="en-US" dirty="0" err="1" smtClean="0"/>
              <a:t>tipici</a:t>
            </a:r>
            <a:r>
              <a:rPr lang="en-US" dirty="0" smtClean="0"/>
              <a:t> </a:t>
            </a:r>
            <a:r>
              <a:rPr lang="en-US" dirty="0" err="1" smtClean="0"/>
              <a:t>dei</a:t>
            </a:r>
            <a:r>
              <a:rPr lang="en-US" dirty="0" smtClean="0"/>
              <a:t> GPCR:</a:t>
            </a:r>
          </a:p>
          <a:p>
            <a:pPr>
              <a:buFont typeface="Arial" panose="020B0604020202020204" pitchFamily="34" charset="0"/>
              <a:buNone/>
              <a:defRPr/>
            </a:pPr>
            <a:r>
              <a:rPr lang="en-US" dirty="0" smtClean="0"/>
              <a:t>- </a:t>
            </a:r>
            <a:r>
              <a:rPr lang="en-US" dirty="0" err="1" smtClean="0"/>
              <a:t>inibizione</a:t>
            </a:r>
            <a:r>
              <a:rPr lang="en-US" dirty="0" smtClean="0"/>
              <a:t> AC</a:t>
            </a:r>
          </a:p>
          <a:p>
            <a:pPr>
              <a:buFont typeface="Arial" panose="020B0604020202020204" pitchFamily="34" charset="0"/>
              <a:buNone/>
              <a:defRPr/>
            </a:pPr>
            <a:r>
              <a:rPr lang="en-US" dirty="0" smtClean="0"/>
              <a:t>- </a:t>
            </a:r>
            <a:r>
              <a:rPr lang="en-US" dirty="0" err="1" smtClean="0"/>
              <a:t>aumento</a:t>
            </a:r>
            <a:r>
              <a:rPr lang="en-US" dirty="0" smtClean="0"/>
              <a:t> </a:t>
            </a:r>
            <a:r>
              <a:rPr lang="en-US" dirty="0" err="1" smtClean="0"/>
              <a:t>efflusso</a:t>
            </a:r>
            <a:r>
              <a:rPr lang="en-US" dirty="0" smtClean="0"/>
              <a:t> K+</a:t>
            </a:r>
          </a:p>
          <a:p>
            <a:pPr>
              <a:buFont typeface="Arial" panose="020B0604020202020204" pitchFamily="34" charset="0"/>
              <a:buNone/>
              <a:defRPr/>
            </a:pPr>
            <a:r>
              <a:rPr lang="en-US" dirty="0" smtClean="0"/>
              <a:t>- </a:t>
            </a:r>
            <a:r>
              <a:rPr lang="en-US" dirty="0" err="1" smtClean="0"/>
              <a:t>riduzione</a:t>
            </a:r>
            <a:r>
              <a:rPr lang="en-US" dirty="0" smtClean="0"/>
              <a:t> </a:t>
            </a:r>
            <a:r>
              <a:rPr lang="en-US" dirty="0" err="1" smtClean="0"/>
              <a:t>influsso</a:t>
            </a:r>
            <a:r>
              <a:rPr lang="en-US" dirty="0" smtClean="0"/>
              <a:t> Ca</a:t>
            </a:r>
            <a:r>
              <a:rPr lang="en-US" baseline="30000" dirty="0" smtClean="0"/>
              <a:t>2+</a:t>
            </a:r>
          </a:p>
          <a:p>
            <a:pPr>
              <a:buFont typeface="Arial" panose="020B0604020202020204" pitchFamily="34" charset="0"/>
              <a:buNone/>
              <a:defRPr/>
            </a:pPr>
            <a:r>
              <a:rPr lang="en-US" dirty="0" smtClean="0"/>
              <a:t>- </a:t>
            </a:r>
            <a:r>
              <a:rPr lang="en-US" dirty="0" err="1" smtClean="0"/>
              <a:t>aumento</a:t>
            </a:r>
            <a:r>
              <a:rPr lang="en-US" dirty="0" smtClean="0"/>
              <a:t> PKC e PLC</a:t>
            </a:r>
          </a:p>
        </p:txBody>
      </p:sp>
      <p:sp>
        <p:nvSpPr>
          <p:cNvPr id="43012" name="Title 1"/>
          <p:cNvSpPr>
            <a:spLocks noGrp="1"/>
          </p:cNvSpPr>
          <p:nvPr>
            <p:ph type="title"/>
          </p:nvPr>
        </p:nvSpPr>
        <p:spPr/>
        <p:txBody>
          <a:bodyPr/>
          <a:lstStyle/>
          <a:p>
            <a:pPr eaLnBrk="1" hangingPunct="1"/>
            <a:r>
              <a:rPr lang="en-US" altLang="it-IT" b="1" smtClean="0"/>
              <a:t>Effetti cellulari degli oppioidi</a:t>
            </a:r>
          </a:p>
        </p:txBody>
      </p:sp>
      <p:sp>
        <p:nvSpPr>
          <p:cNvPr id="11" name="Rectangle 10"/>
          <p:cNvSpPr/>
          <p:nvPr/>
        </p:nvSpPr>
        <p:spPr>
          <a:xfrm>
            <a:off x="7735888" y="5568950"/>
            <a:ext cx="530225" cy="114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it-IT" sz="3600" b="1" smtClean="0"/>
              <a:t>Analgesia da oppioidi: meccanismo molecolare</a:t>
            </a:r>
          </a:p>
        </p:txBody>
      </p:sp>
      <p:sp>
        <p:nvSpPr>
          <p:cNvPr id="44035" name="Content Placeholder 8"/>
          <p:cNvSpPr>
            <a:spLocks noGrp="1"/>
          </p:cNvSpPr>
          <p:nvPr>
            <p:ph sz="half" idx="1"/>
          </p:nvPr>
        </p:nvSpPr>
        <p:spPr/>
        <p:txBody>
          <a:bodyPr/>
          <a:lstStyle/>
          <a:p>
            <a:pPr algn="just"/>
            <a:r>
              <a:rPr lang="en-US" altLang="it-IT" smtClean="0"/>
              <a:t>riduzione Ca2+ pre-sinaptico blocca rilascio vescicole, aumento efflusso K+ post-sinaptico iperpolarizza riducendo eccitabilita’ dei neuroni post-sinaptico</a:t>
            </a:r>
          </a:p>
          <a:p>
            <a:pPr algn="just"/>
            <a:r>
              <a:rPr lang="en-US" altLang="it-IT" smtClean="0"/>
              <a:t>Si verifica a livello: centrale, spinale e periferico.</a:t>
            </a:r>
          </a:p>
        </p:txBody>
      </p:sp>
      <p:sp>
        <p:nvSpPr>
          <p:cNvPr id="44036" name="Content Placeholder 9"/>
          <p:cNvSpPr>
            <a:spLocks noGrp="1"/>
          </p:cNvSpPr>
          <p:nvPr>
            <p:ph sz="half" idx="2"/>
          </p:nvPr>
        </p:nvSpPr>
        <p:spPr/>
        <p:txBody>
          <a:bodyPr/>
          <a:lstStyle/>
          <a:p>
            <a:endParaRPr lang="it-IT" altLang="it-IT" smtClean="0"/>
          </a:p>
        </p:txBody>
      </p:sp>
      <p:pic>
        <p:nvPicPr>
          <p:cNvPr id="440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00200"/>
            <a:ext cx="41576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6756400" y="4778375"/>
            <a:ext cx="381000" cy="369888"/>
          </a:xfrm>
          <a:prstGeom prst="rect">
            <a:avLst/>
          </a:prstGeom>
          <a:solidFill>
            <a:schemeClr val="bg1"/>
          </a:solidFill>
          <a:ln>
            <a:solidFill>
              <a:schemeClr val="accent1">
                <a:shade val="50000"/>
              </a:schemeClr>
            </a:solidFill>
          </a:ln>
        </p:spPr>
        <p:txBody>
          <a:bodyPr>
            <a:spAutoFit/>
          </a:bodyPr>
          <a:lstStyle/>
          <a:p>
            <a:pPr eaLnBrk="1" hangingPunct="1">
              <a:defRPr/>
            </a:pPr>
            <a:r>
              <a:rPr lang="en-US" dirty="0">
                <a:latin typeface="Symbol" pitchFamily="18" charset="2"/>
              </a:rPr>
              <a:t>m</a:t>
            </a:r>
            <a:endParaRPr lang="en-US" dirty="0">
              <a:latin typeface="Arial" charset="0"/>
            </a:endParaRPr>
          </a:p>
        </p:txBody>
      </p:sp>
      <p:sp>
        <p:nvSpPr>
          <p:cNvPr id="16" name="Rectangle 15"/>
          <p:cNvSpPr/>
          <p:nvPr/>
        </p:nvSpPr>
        <p:spPr>
          <a:xfrm>
            <a:off x="5127625" y="4556125"/>
            <a:ext cx="381000" cy="369888"/>
          </a:xfrm>
          <a:prstGeom prst="rect">
            <a:avLst/>
          </a:prstGeom>
          <a:solidFill>
            <a:schemeClr val="bg1"/>
          </a:solidFill>
          <a:ln>
            <a:solidFill>
              <a:schemeClr val="accent1">
                <a:shade val="50000"/>
              </a:schemeClr>
            </a:solidFill>
          </a:ln>
        </p:spPr>
        <p:txBody>
          <a:bodyPr>
            <a:spAutoFit/>
          </a:bodyPr>
          <a:lstStyle/>
          <a:p>
            <a:pPr eaLnBrk="1" hangingPunct="1">
              <a:defRPr/>
            </a:pPr>
            <a:r>
              <a:rPr lang="en-US" dirty="0">
                <a:latin typeface="Symbol" pitchFamily="18" charset="2"/>
              </a:rPr>
              <a:t>m</a:t>
            </a:r>
            <a:endParaRPr lang="en-US" dirty="0">
              <a:latin typeface="Arial"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olo 1"/>
          <p:cNvSpPr>
            <a:spLocks noGrp="1"/>
          </p:cNvSpPr>
          <p:nvPr>
            <p:ph type="title"/>
          </p:nvPr>
        </p:nvSpPr>
        <p:spPr/>
        <p:txBody>
          <a:bodyPr/>
          <a:lstStyle/>
          <a:p>
            <a:r>
              <a:rPr lang="it-IT" altLang="it-IT" smtClean="0"/>
              <a:t>Fosfodiesterasi (PDE)</a:t>
            </a:r>
          </a:p>
        </p:txBody>
      </p:sp>
      <p:sp>
        <p:nvSpPr>
          <p:cNvPr id="45059" name="Segnaposto contenuto 5"/>
          <p:cNvSpPr>
            <a:spLocks noGrp="1"/>
          </p:cNvSpPr>
          <p:nvPr>
            <p:ph sz="half" idx="1"/>
          </p:nvPr>
        </p:nvSpPr>
        <p:spPr/>
        <p:txBody>
          <a:bodyPr/>
          <a:lstStyle/>
          <a:p>
            <a:pPr algn="just"/>
            <a:r>
              <a:rPr lang="it-IT" altLang="it-IT" smtClean="0"/>
              <a:t>Enzimi coinvolti nella conversione di cAMP/cGMP ad AMP/GMP.</a:t>
            </a:r>
          </a:p>
          <a:p>
            <a:pPr algn="just"/>
            <a:r>
              <a:rPr lang="it-IT" altLang="it-IT" smtClean="0"/>
              <a:t>Costituiscono il bersaglio di diversi farmaci (es. milrinone inibisce PDE3, apremilast PDE4, sildenafil PDE5).</a:t>
            </a:r>
          </a:p>
        </p:txBody>
      </p:sp>
      <p:pic>
        <p:nvPicPr>
          <p:cNvPr id="45060" name="Segnaposto contenuto 7"/>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16463" y="1601788"/>
            <a:ext cx="3902075" cy="4522787"/>
          </a:xfrm>
        </p:spPr>
      </p:pic>
      <p:sp>
        <p:nvSpPr>
          <p:cNvPr id="45061" name="Rettangolo 8"/>
          <p:cNvSpPr>
            <a:spLocks noChangeArrowheads="1"/>
          </p:cNvSpPr>
          <p:nvPr/>
        </p:nvSpPr>
        <p:spPr bwMode="auto">
          <a:xfrm>
            <a:off x="2586038" y="6519863"/>
            <a:ext cx="65579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pt-BR" altLang="it-IT" sz="1600">
                <a:latin typeface="Arial" panose="020B0604020202020204" pitchFamily="34" charset="0"/>
              </a:rPr>
              <a:t>Acta Pharmacologica Sinica (2009) 30: 1–24; doi: 10.1038/aps.2008.1</a:t>
            </a:r>
            <a:endParaRPr lang="it-IT" altLang="it-IT" sz="1600">
              <a:latin typeface="Arial" panose="020B0604020202020204"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olo 1"/>
          <p:cNvSpPr>
            <a:spLocks noGrp="1"/>
          </p:cNvSpPr>
          <p:nvPr>
            <p:ph type="title"/>
          </p:nvPr>
        </p:nvSpPr>
        <p:spPr/>
        <p:txBody>
          <a:bodyPr/>
          <a:lstStyle/>
          <a:p>
            <a:r>
              <a:rPr lang="it-IT" altLang="it-IT" sz="3200" b="1" smtClean="0"/>
              <a:t>Esempio di inibitore delle PDE recentemente immesso sul mercato: Apremilast</a:t>
            </a:r>
          </a:p>
        </p:txBody>
      </p:sp>
      <p:pic>
        <p:nvPicPr>
          <p:cNvPr id="46083" name="Picture 2" descr="Apremilast.sv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24250" y="2954338"/>
            <a:ext cx="2095500" cy="1819275"/>
          </a:xfr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85875" y="1857375"/>
            <a:ext cx="6932613" cy="2640013"/>
            <a:chOff x="642" y="2251"/>
            <a:chExt cx="4367" cy="1663"/>
          </a:xfrm>
        </p:grpSpPr>
        <p:pic>
          <p:nvPicPr>
            <p:cNvPr id="6149" name="Picture 3" descr="6-MP 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4" y="2251"/>
              <a:ext cx="1675" cy="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4" descr="IPOXANTINA"/>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2" y="2251"/>
              <a:ext cx="1739" cy="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Segnaposto contenuto 3"/>
          <p:cNvSpPr>
            <a:spLocks noGrp="1"/>
          </p:cNvSpPr>
          <p:nvPr>
            <p:ph idx="1"/>
          </p:nvPr>
        </p:nvSpPr>
        <p:spPr/>
        <p:txBody>
          <a:bodyPr/>
          <a:lstStyle/>
          <a:p>
            <a:endParaRPr lang="it-IT" altLang="it-IT" smtClean="0"/>
          </a:p>
        </p:txBody>
      </p:sp>
      <p:sp>
        <p:nvSpPr>
          <p:cNvPr id="8" name="Text Box 5"/>
          <p:cNvSpPr txBox="1">
            <a:spLocks noGrp="1" noChangeArrowheads="1"/>
          </p:cNvSpPr>
          <p:nvPr>
            <p:ph type="title"/>
          </p:nvPr>
        </p:nvSpPr>
        <p:spPr>
          <a:xfrm>
            <a:off x="457200" y="153988"/>
            <a:ext cx="8229600" cy="1384300"/>
          </a:xfrm>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50000"/>
              </a:spcBef>
              <a:buFontTx/>
              <a:buNone/>
              <a:defRPr/>
            </a:pPr>
            <a:r>
              <a:rPr lang="it-IT" sz="2800" b="1" dirty="0">
                <a:latin typeface="+mj-lt"/>
              </a:rPr>
              <a:t>Dal punto di vista strutturale, la 6-mercaptopurina è l'analogo </a:t>
            </a:r>
            <a:r>
              <a:rPr lang="it-IT" sz="2800" b="1" dirty="0" err="1">
                <a:latin typeface="+mj-lt"/>
              </a:rPr>
              <a:t>tiolico</a:t>
            </a:r>
            <a:r>
              <a:rPr lang="it-IT" sz="2800" b="1" dirty="0">
                <a:latin typeface="+mj-lt"/>
              </a:rPr>
              <a:t> dell'ipoxantina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olo 1"/>
          <p:cNvSpPr>
            <a:spLocks noGrp="1"/>
          </p:cNvSpPr>
          <p:nvPr>
            <p:ph type="title"/>
          </p:nvPr>
        </p:nvSpPr>
        <p:spPr/>
        <p:txBody>
          <a:bodyPr/>
          <a:lstStyle/>
          <a:p>
            <a:r>
              <a:rPr lang="it-IT" altLang="it-IT" sz="4000" b="1" smtClean="0"/>
              <a:t>Ruolo centrale delle chinasi nella trasduzione del segnale</a:t>
            </a:r>
          </a:p>
        </p:txBody>
      </p:sp>
      <p:pic>
        <p:nvPicPr>
          <p:cNvPr id="47107"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676400"/>
            <a:ext cx="7391400" cy="5043488"/>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olo 1"/>
          <p:cNvSpPr>
            <a:spLocks noGrp="1"/>
          </p:cNvSpPr>
          <p:nvPr>
            <p:ph type="title"/>
          </p:nvPr>
        </p:nvSpPr>
        <p:spPr/>
        <p:txBody>
          <a:bodyPr/>
          <a:lstStyle/>
          <a:p>
            <a:r>
              <a:rPr lang="it-IT" altLang="it-IT" b="1" smtClean="0"/>
              <a:t>Ciclo del fosfatidilinositolo</a:t>
            </a:r>
          </a:p>
        </p:txBody>
      </p:sp>
      <p:pic>
        <p:nvPicPr>
          <p:cNvPr id="48131"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668463"/>
            <a:ext cx="6248400" cy="4999037"/>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olo 3"/>
          <p:cNvSpPr>
            <a:spLocks noGrp="1"/>
          </p:cNvSpPr>
          <p:nvPr>
            <p:ph type="ctrTitle"/>
          </p:nvPr>
        </p:nvSpPr>
        <p:spPr/>
        <p:txBody>
          <a:bodyPr/>
          <a:lstStyle/>
          <a:p>
            <a:r>
              <a:rPr lang="it-IT" altLang="it-IT" b="1" smtClean="0"/>
              <a:t>Recettori accoppiati a chinasi</a:t>
            </a:r>
          </a:p>
        </p:txBody>
      </p:sp>
      <p:sp>
        <p:nvSpPr>
          <p:cNvPr id="5" name="Sottotitolo 4"/>
          <p:cNvSpPr>
            <a:spLocks noGrp="1"/>
          </p:cNvSpPr>
          <p:nvPr>
            <p:ph type="subTitle" idx="1"/>
          </p:nvPr>
        </p:nvSpPr>
        <p:spPr/>
        <p:txBody>
          <a:bodyPr/>
          <a:lstStyle/>
          <a:p>
            <a:pPr>
              <a:defRPr/>
            </a:pPr>
            <a:endParaRPr lang="it-IT"/>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597275"/>
            <a:ext cx="312420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Immagine 5"/>
          <p:cNvPicPr>
            <a:picLocks noChangeAspect="1"/>
          </p:cNvPicPr>
          <p:nvPr/>
        </p:nvPicPr>
        <p:blipFill>
          <a:blip r:embed="rId3">
            <a:extLst>
              <a:ext uri="{28A0092B-C50C-407E-A947-70E740481C1C}">
                <a14:useLocalDpi xmlns:a14="http://schemas.microsoft.com/office/drawing/2010/main" val="0"/>
              </a:ext>
            </a:extLst>
          </a:blip>
          <a:srcRect b="8888"/>
          <a:stretch>
            <a:fillRect/>
          </a:stretch>
        </p:blipFill>
        <p:spPr bwMode="auto">
          <a:xfrm>
            <a:off x="3886200" y="609600"/>
            <a:ext cx="487680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CasellaDiTesto 6"/>
          <p:cNvSpPr txBox="1">
            <a:spLocks noChangeArrowheads="1"/>
          </p:cNvSpPr>
          <p:nvPr/>
        </p:nvSpPr>
        <p:spPr bwMode="auto">
          <a:xfrm>
            <a:off x="76200" y="609600"/>
            <a:ext cx="3429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b="1">
                <a:latin typeface="Arial" panose="020B0604020202020204" pitchFamily="34" charset="0"/>
              </a:rPr>
              <a:t>Recettori accoppiati a chinasi</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3188" y="1165225"/>
            <a:ext cx="3857625"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olo 1"/>
          <p:cNvSpPr>
            <a:spLocks noGrp="1"/>
          </p:cNvSpPr>
          <p:nvPr>
            <p:ph type="title"/>
          </p:nvPr>
        </p:nvSpPr>
        <p:spPr/>
        <p:txBody>
          <a:bodyPr/>
          <a:lstStyle/>
          <a:p>
            <a:r>
              <a:rPr lang="it-IT" altLang="it-IT" b="1" smtClean="0"/>
              <a:t>Recettori accoppiati a chinasi: concetti chiave (1)</a:t>
            </a:r>
          </a:p>
        </p:txBody>
      </p:sp>
      <p:sp>
        <p:nvSpPr>
          <p:cNvPr id="52227" name="Segnaposto contenuto 2"/>
          <p:cNvSpPr>
            <a:spLocks noGrp="1"/>
          </p:cNvSpPr>
          <p:nvPr>
            <p:ph idx="1"/>
          </p:nvPr>
        </p:nvSpPr>
        <p:spPr/>
        <p:txBody>
          <a:bodyPr/>
          <a:lstStyle/>
          <a:p>
            <a:pPr marL="0" indent="0" algn="just">
              <a:buFont typeface="Arial" panose="020B0604020202020204" pitchFamily="34" charset="0"/>
              <a:buNone/>
            </a:pPr>
            <a:r>
              <a:rPr lang="it-IT" altLang="it-IT" smtClean="0"/>
              <a:t>Hanno nel dominio intracellulare una tirosina chinasi.</a:t>
            </a:r>
          </a:p>
          <a:p>
            <a:pPr marL="0" indent="0" algn="just">
              <a:buFont typeface="Arial" panose="020B0604020202020204" pitchFamily="34" charset="0"/>
              <a:buNone/>
            </a:pPr>
            <a:r>
              <a:rPr lang="it-IT" altLang="it-IT" smtClean="0"/>
              <a:t>Condividono un’architettura comune: ampio dominio extracellulare che lega il ligando, connesso attraverso un solo dominio transmembrana a quello intracellulare.</a:t>
            </a:r>
          </a:p>
          <a:p>
            <a:pPr marL="0" indent="0" algn="just">
              <a:buFont typeface="Arial" panose="020B0604020202020204" pitchFamily="34" charset="0"/>
              <a:buNone/>
            </a:pPr>
            <a:r>
              <a:rPr lang="it-IT" altLang="it-IT" smtClean="0"/>
              <a:t>Trasduzione del segnale comporta la dimerizzazione, seguita da autofosforilazione e legame con domini SH2 di proteine intracellulari.</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olo 1"/>
          <p:cNvSpPr>
            <a:spLocks noGrp="1"/>
          </p:cNvSpPr>
          <p:nvPr>
            <p:ph type="title"/>
          </p:nvPr>
        </p:nvSpPr>
        <p:spPr/>
        <p:txBody>
          <a:bodyPr/>
          <a:lstStyle/>
          <a:p>
            <a:r>
              <a:rPr lang="it-IT" altLang="it-IT" sz="4000" b="1" smtClean="0"/>
              <a:t>Recettori accoppiati a chinasi: concetti chiave (2)</a:t>
            </a:r>
          </a:p>
        </p:txBody>
      </p:sp>
      <p:sp>
        <p:nvSpPr>
          <p:cNvPr id="53251" name="Segnaposto contenuto 2"/>
          <p:cNvSpPr>
            <a:spLocks noGrp="1"/>
          </p:cNvSpPr>
          <p:nvPr>
            <p:ph idx="1"/>
          </p:nvPr>
        </p:nvSpPr>
        <p:spPr/>
        <p:txBody>
          <a:bodyPr/>
          <a:lstStyle/>
          <a:p>
            <a:pPr algn="just">
              <a:buFontTx/>
              <a:buChar char="-"/>
            </a:pPr>
            <a:r>
              <a:rPr lang="it-IT" altLang="it-IT" smtClean="0"/>
              <a:t>Sono coinvolti nella regolazione della crescita e del differenziamento cellulare e agiscono indirettamente sul controllo della </a:t>
            </a:r>
            <a:r>
              <a:rPr lang="it-IT" altLang="it-IT" b="1" smtClean="0"/>
              <a:t>trascrizione genica</a:t>
            </a:r>
            <a:r>
              <a:rPr lang="it-IT" altLang="it-IT" smtClean="0"/>
              <a:t>.</a:t>
            </a:r>
          </a:p>
          <a:p>
            <a:pPr algn="just">
              <a:buFontTx/>
              <a:buChar char="-"/>
            </a:pPr>
            <a:r>
              <a:rPr lang="it-IT" altLang="it-IT" smtClean="0"/>
              <a:t>Due vie importanti di trasduzione che originano da questi recettori sono Ras/Raf/MAP chinasi e Jak/Stat; pochi recettori (fattore natriuretico) agiscono sulla guanilato ciclasi.</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olo 1"/>
          <p:cNvSpPr>
            <a:spLocks noGrp="1"/>
          </p:cNvSpPr>
          <p:nvPr>
            <p:ph type="ctrTitle"/>
          </p:nvPr>
        </p:nvSpPr>
        <p:spPr/>
        <p:txBody>
          <a:bodyPr/>
          <a:lstStyle/>
          <a:p>
            <a:r>
              <a:rPr lang="it-IT" altLang="it-IT" b="1" smtClean="0"/>
              <a:t>Recettori nucleari</a:t>
            </a:r>
          </a:p>
        </p:txBody>
      </p:sp>
      <p:sp>
        <p:nvSpPr>
          <p:cNvPr id="3" name="Sottotitolo 2"/>
          <p:cNvSpPr>
            <a:spLocks noGrp="1"/>
          </p:cNvSpPr>
          <p:nvPr>
            <p:ph type="subTitle" idx="1"/>
          </p:nvPr>
        </p:nvSpPr>
        <p:spPr/>
        <p:txBody>
          <a:bodyPr/>
          <a:lstStyle/>
          <a:p>
            <a:pPr>
              <a:defRPr/>
            </a:pPr>
            <a:endParaRPr lang="it-IT"/>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olo 1"/>
          <p:cNvSpPr>
            <a:spLocks noGrp="1"/>
          </p:cNvSpPr>
          <p:nvPr>
            <p:ph type="title"/>
          </p:nvPr>
        </p:nvSpPr>
        <p:spPr/>
        <p:txBody>
          <a:bodyPr/>
          <a:lstStyle/>
          <a:p>
            <a:r>
              <a:rPr lang="it-IT" altLang="it-IT" b="1" smtClean="0"/>
              <a:t>Recettori nucleari</a:t>
            </a:r>
          </a:p>
        </p:txBody>
      </p:sp>
      <p:sp>
        <p:nvSpPr>
          <p:cNvPr id="55299" name="Segnaposto contenuto 2"/>
          <p:cNvSpPr>
            <a:spLocks noGrp="1"/>
          </p:cNvSpPr>
          <p:nvPr>
            <p:ph idx="1"/>
          </p:nvPr>
        </p:nvSpPr>
        <p:spPr/>
        <p:txBody>
          <a:bodyPr/>
          <a:lstStyle/>
          <a:p>
            <a:pPr marL="0" indent="0" algn="just">
              <a:buFont typeface="Arial" panose="020B0604020202020204" pitchFamily="34" charset="0"/>
              <a:buNone/>
            </a:pPr>
            <a:r>
              <a:rPr lang="it-IT" altLang="it-IT" smtClean="0"/>
              <a:t>Recettore per ormoni steroidei (estrogeni e glucocorticoidi) ma anche ormone tiroideo e vitamine liposolubili (D ed A).</a:t>
            </a:r>
          </a:p>
          <a:p>
            <a:pPr marL="0" indent="0" algn="just">
              <a:buFont typeface="Arial" panose="020B0604020202020204" pitchFamily="34" charset="0"/>
              <a:buNone/>
            </a:pPr>
            <a:r>
              <a:rPr lang="it-IT" altLang="it-IT" smtClean="0"/>
              <a:t>Esiste un gran numero di «recettori orfani»… 40%! Per esempio RXR, analogo del recettore per la vitamina A.</a:t>
            </a:r>
          </a:p>
          <a:p>
            <a:pPr marL="0" indent="0" algn="just">
              <a:buFont typeface="Arial" panose="020B0604020202020204" pitchFamily="34" charset="0"/>
              <a:buNone/>
            </a:pPr>
            <a:r>
              <a:rPr lang="it-IT" altLang="it-IT" smtClean="0"/>
              <a:t>Sono considerati «fattori di trascrizione attivati da un ligando».</a:t>
            </a:r>
          </a:p>
          <a:p>
            <a:pPr marL="0" indent="0">
              <a:buFont typeface="Arial" panose="020B0604020202020204" pitchFamily="34" charset="0"/>
              <a:buNone/>
            </a:pPr>
            <a:endParaRPr lang="it-IT" altLang="it-IT"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olo 1"/>
          <p:cNvSpPr>
            <a:spLocks noGrp="1"/>
          </p:cNvSpPr>
          <p:nvPr>
            <p:ph type="title"/>
          </p:nvPr>
        </p:nvSpPr>
        <p:spPr/>
        <p:txBody>
          <a:bodyPr/>
          <a:lstStyle/>
          <a:p>
            <a:r>
              <a:rPr lang="it-IT" altLang="it-IT" sz="4000" b="1" smtClean="0"/>
              <a:t>Recettori nucleari: concetti chiave (1)</a:t>
            </a:r>
          </a:p>
        </p:txBody>
      </p:sp>
      <p:sp>
        <p:nvSpPr>
          <p:cNvPr id="3" name="Segnaposto contenuto 2"/>
          <p:cNvSpPr>
            <a:spLocks noGrp="1"/>
          </p:cNvSpPr>
          <p:nvPr>
            <p:ph idx="1"/>
          </p:nvPr>
        </p:nvSpPr>
        <p:spPr/>
        <p:txBody>
          <a:bodyPr/>
          <a:lstStyle/>
          <a:p>
            <a:pPr marL="0" indent="0" algn="just">
              <a:buFont typeface="Arial" panose="020B0604020202020204" pitchFamily="34" charset="0"/>
              <a:buNone/>
              <a:defRPr/>
            </a:pPr>
            <a:r>
              <a:rPr lang="it-IT" sz="2800" dirty="0" smtClean="0"/>
              <a:t>Una famiglia di 48 recettori solubili che percepisce segnali ormonali e lipidici e modula la trascrizione genica.</a:t>
            </a:r>
          </a:p>
          <a:p>
            <a:pPr algn="just">
              <a:buFontTx/>
              <a:buChar char="-"/>
              <a:defRPr/>
            </a:pPr>
            <a:r>
              <a:rPr lang="it-IT" sz="2800" dirty="0" smtClean="0"/>
              <a:t>3 sottogruppi principali…</a:t>
            </a:r>
            <a:endParaRPr lang="it-IT"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solidFill>
            <a:schemeClr val="bg1"/>
          </a:solidFill>
        </p:spPr>
        <p:txBody>
          <a:bodyPr/>
          <a:lstStyle/>
          <a:p>
            <a:pPr eaLnBrk="1" hangingPunct="1"/>
            <a:r>
              <a:rPr lang="en-US" altLang="it-IT" sz="3200" b="1" smtClean="0"/>
              <a:t>Metabolismo 6-mercaptopurina</a:t>
            </a:r>
          </a:p>
        </p:txBody>
      </p:sp>
      <p:sp>
        <p:nvSpPr>
          <p:cNvPr id="8195" name="TextBox 4"/>
          <p:cNvSpPr txBox="1">
            <a:spLocks noChangeArrowheads="1"/>
          </p:cNvSpPr>
          <p:nvPr/>
        </p:nvSpPr>
        <p:spPr bwMode="auto">
          <a:xfrm>
            <a:off x="4267200" y="6488113"/>
            <a:ext cx="487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it-IT" sz="1800">
                <a:latin typeface="Arial" panose="020B0604020202020204" pitchFamily="34" charset="0"/>
              </a:rPr>
              <a:t>Stocco et al., Expert Opin Drug Saf 2010</a:t>
            </a:r>
          </a:p>
        </p:txBody>
      </p:sp>
      <p:pic>
        <p:nvPicPr>
          <p:cNvPr id="819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70038" y="1600200"/>
            <a:ext cx="6003925" cy="4525963"/>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olo 2"/>
          <p:cNvSpPr>
            <a:spLocks noGrp="1"/>
          </p:cNvSpPr>
          <p:nvPr>
            <p:ph type="title"/>
          </p:nvPr>
        </p:nvSpPr>
        <p:spPr/>
        <p:txBody>
          <a:bodyPr/>
          <a:lstStyle/>
          <a:p>
            <a:r>
              <a:rPr lang="it-IT" altLang="it-IT" b="1" smtClean="0"/>
              <a:t>Recettori nucleari</a:t>
            </a:r>
          </a:p>
        </p:txBody>
      </p:sp>
      <p:pic>
        <p:nvPicPr>
          <p:cNvPr id="57347"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822450"/>
            <a:ext cx="8229600" cy="4081463"/>
          </a:xfrm>
        </p:spPr>
      </p:pic>
      <p:grpSp>
        <p:nvGrpSpPr>
          <p:cNvPr id="34820" name="Gruppo 7"/>
          <p:cNvGrpSpPr>
            <a:grpSpLocks/>
          </p:cNvGrpSpPr>
          <p:nvPr/>
        </p:nvGrpSpPr>
        <p:grpSpPr bwMode="auto">
          <a:xfrm>
            <a:off x="2971800" y="1074738"/>
            <a:ext cx="4038600" cy="892175"/>
            <a:chOff x="2971800" y="1074872"/>
            <a:chExt cx="4038600" cy="891674"/>
          </a:xfrm>
        </p:grpSpPr>
        <p:grpSp>
          <p:nvGrpSpPr>
            <p:cNvPr id="57349" name="Gruppo 5"/>
            <p:cNvGrpSpPr>
              <a:grpSpLocks/>
            </p:cNvGrpSpPr>
            <p:nvPr/>
          </p:nvGrpSpPr>
          <p:grpSpPr bwMode="auto">
            <a:xfrm>
              <a:off x="2971800" y="1129715"/>
              <a:ext cx="2971800" cy="836831"/>
              <a:chOff x="2971800" y="1129715"/>
              <a:chExt cx="2971800" cy="836831"/>
            </a:xfrm>
          </p:grpSpPr>
          <p:sp>
            <p:nvSpPr>
              <p:cNvPr id="57351" name="CasellaDiTesto 1"/>
              <p:cNvSpPr txBox="1">
                <a:spLocks noChangeArrowheads="1"/>
              </p:cNvSpPr>
              <p:nvPr/>
            </p:nvSpPr>
            <p:spPr bwMode="auto">
              <a:xfrm>
                <a:off x="2971800" y="1129715"/>
                <a:ext cx="2971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800">
                    <a:latin typeface="Arial" panose="020B0604020202020204" pitchFamily="34" charset="0"/>
                  </a:rPr>
                  <a:t>anelli ricchi di cisteina (o cisteina/istidina)</a:t>
                </a:r>
              </a:p>
            </p:txBody>
          </p:sp>
          <p:cxnSp>
            <p:nvCxnSpPr>
              <p:cNvPr id="4" name="Connettore 1 3"/>
              <p:cNvCxnSpPr/>
              <p:nvPr/>
            </p:nvCxnSpPr>
            <p:spPr>
              <a:xfrm flipV="1">
                <a:off x="3200400" y="1585760"/>
                <a:ext cx="381000" cy="380786"/>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57350" name="Immagin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074872"/>
              <a:ext cx="1143000" cy="85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olo 1"/>
          <p:cNvSpPr>
            <a:spLocks noGrp="1"/>
          </p:cNvSpPr>
          <p:nvPr>
            <p:ph type="title"/>
          </p:nvPr>
        </p:nvSpPr>
        <p:spPr/>
        <p:txBody>
          <a:bodyPr/>
          <a:lstStyle/>
          <a:p>
            <a:r>
              <a:rPr lang="it-IT" altLang="it-IT" sz="4000" b="1" smtClean="0"/>
              <a:t>Recettori nucleari: concetti chiave (2)</a:t>
            </a:r>
          </a:p>
        </p:txBody>
      </p:sp>
      <p:sp>
        <p:nvSpPr>
          <p:cNvPr id="58371" name="Segnaposto contenuto 2"/>
          <p:cNvSpPr>
            <a:spLocks noGrp="1"/>
          </p:cNvSpPr>
          <p:nvPr>
            <p:ph idx="1"/>
          </p:nvPr>
        </p:nvSpPr>
        <p:spPr/>
        <p:txBody>
          <a:bodyPr/>
          <a:lstStyle/>
          <a:p>
            <a:pPr marL="0" indent="0" algn="just">
              <a:buFont typeface="Arial" panose="020B0604020202020204" pitchFamily="34" charset="0"/>
              <a:buNone/>
            </a:pPr>
            <a:r>
              <a:rPr lang="it-IT" altLang="it-IT" smtClean="0"/>
              <a:t>Complessi ligando-recettore determinano modificazioni della trascrizione genica attraverso il legame di elementi responsivi sul promotore e reclutando fattori coattivatori e corepressori.</a:t>
            </a:r>
          </a:p>
          <a:p>
            <a:pPr marL="0" indent="0" algn="just">
              <a:buFont typeface="Arial" panose="020B0604020202020204" pitchFamily="34" charset="0"/>
              <a:buNone/>
            </a:pPr>
            <a:endParaRPr lang="it-IT" altLang="it-IT" smtClean="0"/>
          </a:p>
          <a:p>
            <a:pPr marL="0" indent="0" algn="just">
              <a:buFont typeface="Arial" panose="020B0604020202020204" pitchFamily="34" charset="0"/>
              <a:buNone/>
            </a:pPr>
            <a:r>
              <a:rPr lang="it-IT" altLang="it-IT" smtClean="0"/>
              <a:t>Responsabile degli effetti farmacologici di circa il 10% dei farmaci prescritti. Gli enzimi da essi regolati influenzano la farmacocinetica del 60% dei farmaci.</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it-IT" altLang="it-IT" b="1" smtClean="0"/>
              <a:t>Meccanismo dell’induzione</a:t>
            </a:r>
          </a:p>
        </p:txBody>
      </p:sp>
      <p:sp>
        <p:nvSpPr>
          <p:cNvPr id="59395" name="Rectangle 3"/>
          <p:cNvSpPr>
            <a:spLocks noGrp="1" noChangeArrowheads="1"/>
          </p:cNvSpPr>
          <p:nvPr>
            <p:ph type="body" idx="1"/>
          </p:nvPr>
        </p:nvSpPr>
        <p:spPr/>
        <p:txBody>
          <a:bodyPr/>
          <a:lstStyle/>
          <a:p>
            <a:pPr eaLnBrk="1" hangingPunct="1">
              <a:buFont typeface="Arial" panose="020B0604020202020204" pitchFamily="34" charset="0"/>
              <a:buNone/>
            </a:pPr>
            <a:r>
              <a:rPr lang="it-IT" altLang="it-IT" smtClean="0"/>
              <a:t>Esistono dei recettori citosolici che si legano ai substrati e che possono determinare l’attivazione dell’espressione dei geni:</a:t>
            </a:r>
          </a:p>
          <a:p>
            <a:pPr eaLnBrk="1" hangingPunct="1">
              <a:buFontTx/>
              <a:buChar char="-"/>
            </a:pPr>
            <a:r>
              <a:rPr lang="it-IT" altLang="it-IT" smtClean="0"/>
              <a:t>Cytosolic arylhydrocarbon receptor (AhR)</a:t>
            </a:r>
          </a:p>
          <a:p>
            <a:pPr eaLnBrk="1" hangingPunct="1">
              <a:buFontTx/>
              <a:buChar char="-"/>
            </a:pPr>
            <a:r>
              <a:rPr lang="it-IT" altLang="it-IT" smtClean="0"/>
              <a:t>Pregnane X receptor </a:t>
            </a:r>
          </a:p>
          <a:p>
            <a:pPr eaLnBrk="1" hangingPunct="1">
              <a:buFontTx/>
              <a:buNone/>
            </a:pPr>
            <a:endParaRPr lang="it-IT" altLang="it-IT" smtClean="0"/>
          </a:p>
          <a:p>
            <a:pPr eaLnBrk="1" hangingPunct="1">
              <a:buFontTx/>
              <a:buNone/>
            </a:pPr>
            <a:r>
              <a:rPr lang="it-IT" altLang="it-IT" smtClean="0"/>
              <a:t>Determinano rispettivamente l’induzione di CYP1A e di CYP3A.</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857250"/>
            <a:ext cx="8688388"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4"/>
          <p:cNvSpPr>
            <a:spLocks noChangeArrowheads="1"/>
          </p:cNvSpPr>
          <p:nvPr/>
        </p:nvSpPr>
        <p:spPr bwMode="auto">
          <a:xfrm>
            <a:off x="0" y="0"/>
            <a:ext cx="91440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800" b="1">
                <a:latin typeface="Arial" panose="020B0604020202020204" pitchFamily="34" charset="0"/>
              </a:rPr>
              <a:t>Meccanismo molecolare dell’induzione degli enzimi da parte dei farmaci</a:t>
            </a:r>
            <a:endParaRPr lang="en-US" altLang="it-IT" sz="1800" b="1">
              <a:latin typeface="Arial" panose="020B0604020202020204" pitchFamily="34" charset="0"/>
            </a:endParaRPr>
          </a:p>
        </p:txBody>
      </p:sp>
      <p:sp>
        <p:nvSpPr>
          <p:cNvPr id="61444" name="TextBox 5"/>
          <p:cNvSpPr txBox="1">
            <a:spLocks noChangeArrowheads="1"/>
          </p:cNvSpPr>
          <p:nvPr/>
        </p:nvSpPr>
        <p:spPr bwMode="auto">
          <a:xfrm>
            <a:off x="0" y="6508750"/>
            <a:ext cx="91440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800">
                <a:latin typeface="Arial" panose="020B0604020202020204" pitchFamily="34" charset="0"/>
              </a:rPr>
              <a:t>Ligando di esempio: atorvastatina</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Immagin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29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a:spLocks noChangeArrowheads="1"/>
          </p:cNvSpPr>
          <p:nvPr/>
        </p:nvSpPr>
        <p:spPr bwMode="auto">
          <a:xfrm>
            <a:off x="990600" y="6289675"/>
            <a:ext cx="1371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100">
                <a:latin typeface="Arial" panose="020B0604020202020204" pitchFamily="34" charset="0"/>
              </a:rPr>
              <a:t>Bloccanti neuromuscolari non depolarizzanti</a:t>
            </a:r>
          </a:p>
        </p:txBody>
      </p:sp>
      <p:sp>
        <p:nvSpPr>
          <p:cNvPr id="4" name="CasellaDiTesto 3"/>
          <p:cNvSpPr txBox="1">
            <a:spLocks noChangeArrowheads="1"/>
          </p:cNvSpPr>
          <p:nvPr/>
        </p:nvSpPr>
        <p:spPr bwMode="auto">
          <a:xfrm>
            <a:off x="3200400" y="6440488"/>
            <a:ext cx="1371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100">
                <a:latin typeface="Arial" panose="020B0604020202020204" pitchFamily="34" charset="0"/>
              </a:rPr>
              <a:t>Morfina</a:t>
            </a:r>
          </a:p>
        </p:txBody>
      </p:sp>
      <p:sp>
        <p:nvSpPr>
          <p:cNvPr id="5" name="CasellaDiTesto 4"/>
          <p:cNvSpPr txBox="1">
            <a:spLocks noChangeArrowheads="1"/>
          </p:cNvSpPr>
          <p:nvPr/>
        </p:nvSpPr>
        <p:spPr bwMode="auto">
          <a:xfrm>
            <a:off x="5257800" y="6373813"/>
            <a:ext cx="1371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100">
                <a:latin typeface="Arial" panose="020B0604020202020204" pitchFamily="34" charset="0"/>
              </a:rPr>
              <a:t>Imatinib</a:t>
            </a:r>
          </a:p>
          <a:p>
            <a:pPr algn="ctr">
              <a:spcBef>
                <a:spcPct val="0"/>
              </a:spcBef>
              <a:buFontTx/>
              <a:buNone/>
            </a:pPr>
            <a:r>
              <a:rPr lang="it-IT" altLang="it-IT" sz="1100">
                <a:latin typeface="Arial" panose="020B0604020202020204" pitchFamily="34" charset="0"/>
              </a:rPr>
              <a:t>Erlotinib</a:t>
            </a:r>
          </a:p>
        </p:txBody>
      </p:sp>
      <p:sp>
        <p:nvSpPr>
          <p:cNvPr id="6" name="CasellaDiTesto 5"/>
          <p:cNvSpPr txBox="1">
            <a:spLocks noChangeArrowheads="1"/>
          </p:cNvSpPr>
          <p:nvPr/>
        </p:nvSpPr>
        <p:spPr bwMode="auto">
          <a:xfrm>
            <a:off x="6629400" y="6427788"/>
            <a:ext cx="1371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100">
                <a:latin typeface="Arial" panose="020B0604020202020204" pitchFamily="34" charset="0"/>
              </a:rPr>
              <a:t>Glucocorticoidi</a:t>
            </a:r>
          </a:p>
        </p:txBody>
      </p:sp>
      <p:sp>
        <p:nvSpPr>
          <p:cNvPr id="3" name="CasellaDiTesto 2"/>
          <p:cNvSpPr txBox="1">
            <a:spLocks noChangeArrowheads="1"/>
          </p:cNvSpPr>
          <p:nvPr/>
        </p:nvSpPr>
        <p:spPr bwMode="auto">
          <a:xfrm>
            <a:off x="141288" y="6456363"/>
            <a:ext cx="83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200" b="1">
                <a:latin typeface="Arial" panose="020B0604020202020204" pitchFamily="34" charset="0"/>
              </a:rPr>
              <a:t>Esempio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Immagin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29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a:spLocks noChangeArrowheads="1"/>
          </p:cNvSpPr>
          <p:nvPr/>
        </p:nvSpPr>
        <p:spPr bwMode="auto">
          <a:xfrm>
            <a:off x="990600" y="6289675"/>
            <a:ext cx="1371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100">
                <a:latin typeface="Arial" panose="020B0604020202020204" pitchFamily="34" charset="0"/>
              </a:rPr>
              <a:t>Bloccanti neuromuscolari non depolarizzanti</a:t>
            </a:r>
          </a:p>
        </p:txBody>
      </p:sp>
      <p:sp>
        <p:nvSpPr>
          <p:cNvPr id="4" name="CasellaDiTesto 3"/>
          <p:cNvSpPr txBox="1">
            <a:spLocks noChangeArrowheads="1"/>
          </p:cNvSpPr>
          <p:nvPr/>
        </p:nvSpPr>
        <p:spPr bwMode="auto">
          <a:xfrm>
            <a:off x="3200400" y="6440488"/>
            <a:ext cx="1371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100">
                <a:latin typeface="Arial" panose="020B0604020202020204" pitchFamily="34" charset="0"/>
              </a:rPr>
              <a:t>Morfina</a:t>
            </a:r>
          </a:p>
        </p:txBody>
      </p:sp>
      <p:sp>
        <p:nvSpPr>
          <p:cNvPr id="5" name="CasellaDiTesto 4"/>
          <p:cNvSpPr txBox="1">
            <a:spLocks noChangeArrowheads="1"/>
          </p:cNvSpPr>
          <p:nvPr/>
        </p:nvSpPr>
        <p:spPr bwMode="auto">
          <a:xfrm>
            <a:off x="5257800" y="6373813"/>
            <a:ext cx="1371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100">
                <a:latin typeface="Arial" panose="020B0604020202020204" pitchFamily="34" charset="0"/>
              </a:rPr>
              <a:t>Imatinib</a:t>
            </a:r>
          </a:p>
          <a:p>
            <a:pPr algn="ctr">
              <a:spcBef>
                <a:spcPct val="0"/>
              </a:spcBef>
              <a:buFontTx/>
              <a:buNone/>
            </a:pPr>
            <a:r>
              <a:rPr lang="it-IT" altLang="it-IT" sz="1100">
                <a:latin typeface="Arial" panose="020B0604020202020204" pitchFamily="34" charset="0"/>
              </a:rPr>
              <a:t>Erlotinib</a:t>
            </a:r>
          </a:p>
        </p:txBody>
      </p:sp>
      <p:sp>
        <p:nvSpPr>
          <p:cNvPr id="6" name="CasellaDiTesto 5"/>
          <p:cNvSpPr txBox="1">
            <a:spLocks noChangeArrowheads="1"/>
          </p:cNvSpPr>
          <p:nvPr/>
        </p:nvSpPr>
        <p:spPr bwMode="auto">
          <a:xfrm>
            <a:off x="6629400" y="6427788"/>
            <a:ext cx="1371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100">
                <a:latin typeface="Arial" panose="020B0604020202020204" pitchFamily="34" charset="0"/>
              </a:rPr>
              <a:t>Glucocorticoidi</a:t>
            </a:r>
          </a:p>
        </p:txBody>
      </p:sp>
      <p:sp>
        <p:nvSpPr>
          <p:cNvPr id="3" name="CasellaDiTesto 2"/>
          <p:cNvSpPr txBox="1">
            <a:spLocks noChangeArrowheads="1"/>
          </p:cNvSpPr>
          <p:nvPr/>
        </p:nvSpPr>
        <p:spPr bwMode="auto">
          <a:xfrm>
            <a:off x="141288" y="6456363"/>
            <a:ext cx="83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200" b="1">
                <a:latin typeface="Arial" panose="020B0604020202020204" pitchFamily="34" charset="0"/>
              </a:rPr>
              <a:t>Esempio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olo 1"/>
          <p:cNvSpPr>
            <a:spLocks noGrp="1"/>
          </p:cNvSpPr>
          <p:nvPr>
            <p:ph type="title"/>
          </p:nvPr>
        </p:nvSpPr>
        <p:spPr/>
        <p:txBody>
          <a:bodyPr/>
          <a:lstStyle/>
          <a:p>
            <a:r>
              <a:rPr lang="it-IT" altLang="it-IT" b="1" smtClean="0"/>
              <a:t>Esempio: farmaci i cui effetti sono mediati da recettori ionotropici</a:t>
            </a:r>
          </a:p>
        </p:txBody>
      </p:sp>
      <p:pic>
        <p:nvPicPr>
          <p:cNvPr id="64515" name="Picture 2" descr="{{{immagine1_descrizi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76400"/>
            <a:ext cx="57912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CasellaDiTesto 3"/>
          <p:cNvSpPr txBox="1">
            <a:spLocks noChangeArrowheads="1"/>
          </p:cNvSpPr>
          <p:nvPr/>
        </p:nvSpPr>
        <p:spPr bwMode="auto">
          <a:xfrm>
            <a:off x="838200" y="5880100"/>
            <a:ext cx="7467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a:latin typeface="Arial" panose="020B0604020202020204" pitchFamily="34" charset="0"/>
              </a:rPr>
              <a:t>Tubocurarina</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olo 1"/>
          <p:cNvSpPr>
            <a:spLocks noGrp="1"/>
          </p:cNvSpPr>
          <p:nvPr>
            <p:ph type="title"/>
          </p:nvPr>
        </p:nvSpPr>
        <p:spPr/>
        <p:txBody>
          <a:bodyPr/>
          <a:lstStyle/>
          <a:p>
            <a:r>
              <a:rPr lang="it-IT" altLang="it-IT" sz="3600" b="1" smtClean="0"/>
              <a:t>Curari: bloccanti del recettore ionotropico colinergico (nicotinico) della placca neuromuscolare</a:t>
            </a:r>
          </a:p>
        </p:txBody>
      </p:sp>
      <p:sp>
        <p:nvSpPr>
          <p:cNvPr id="65539" name="Segnaposto contenuto 3"/>
          <p:cNvSpPr>
            <a:spLocks noGrp="1"/>
          </p:cNvSpPr>
          <p:nvPr>
            <p:ph sz="half" idx="2"/>
          </p:nvPr>
        </p:nvSpPr>
        <p:spPr/>
        <p:txBody>
          <a:bodyPr/>
          <a:lstStyle/>
          <a:p>
            <a:pPr marL="0" indent="0" algn="just">
              <a:buFont typeface="Arial" panose="020B0604020202020204" pitchFamily="34" charset="0"/>
              <a:buNone/>
            </a:pPr>
            <a:r>
              <a:rPr lang="it-IT" altLang="it-IT" smtClean="0"/>
              <a:t>La tubocurarina è il principio attivo del curaro, un veleno per frecce utilizzato dalle popolazioni indigene dell’Amazzonia.</a:t>
            </a:r>
          </a:p>
          <a:p>
            <a:pPr marL="0" indent="0" algn="just">
              <a:buFont typeface="Arial" panose="020B0604020202020204" pitchFamily="34" charset="0"/>
              <a:buNone/>
            </a:pPr>
            <a:r>
              <a:rPr lang="it-IT" altLang="it-IT" smtClean="0"/>
              <a:t>Essendo un composto dell’ammonio quaternario, questa sostanza non viene assorbita per via orale, ed è quindi sicura per la caccia.</a:t>
            </a:r>
          </a:p>
          <a:p>
            <a:pPr marL="0" indent="0" algn="just">
              <a:buFont typeface="Arial" panose="020B0604020202020204" pitchFamily="34" charset="0"/>
              <a:buNone/>
            </a:pPr>
            <a:endParaRPr lang="it-IT" altLang="it-IT" smtClean="0"/>
          </a:p>
        </p:txBody>
      </p:sp>
      <p:pic>
        <p:nvPicPr>
          <p:cNvPr id="65540" name="Picture 2" descr="http://upload.wikimedia.org/wikipedia/commons/thumb/7/73/Strychnos_Toxifera_by_Koehler_1887.jpg/220px-Strychnos_Toxifera_by_Koehler_1887.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09600" y="1828800"/>
            <a:ext cx="3581400" cy="4835525"/>
          </a:xfrm>
          <a:noFill/>
        </p:spPr>
      </p:pic>
      <p:sp>
        <p:nvSpPr>
          <p:cNvPr id="65541" name="Rettangolo 8"/>
          <p:cNvSpPr>
            <a:spLocks noChangeArrowheads="1"/>
          </p:cNvSpPr>
          <p:nvPr/>
        </p:nvSpPr>
        <p:spPr bwMode="auto">
          <a:xfrm>
            <a:off x="2159000" y="6478588"/>
            <a:ext cx="203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i="1">
                <a:solidFill>
                  <a:srgbClr val="000000"/>
                </a:solidFill>
                <a:latin typeface="Arial" panose="020B0604020202020204" pitchFamily="34" charset="0"/>
              </a:rPr>
              <a:t>Strychnos toxifera</a:t>
            </a:r>
            <a:endParaRPr lang="it-IT" altLang="it-IT"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olo 4"/>
          <p:cNvSpPr>
            <a:spLocks noGrp="1"/>
          </p:cNvSpPr>
          <p:nvPr>
            <p:ph type="title"/>
          </p:nvPr>
        </p:nvSpPr>
        <p:spPr/>
        <p:txBody>
          <a:bodyPr/>
          <a:lstStyle/>
          <a:p>
            <a:r>
              <a:rPr lang="it-IT" altLang="it-IT" sz="4000" b="1" smtClean="0"/>
              <a:t>Bloccanti neuromuscolari non depolarizzanti</a:t>
            </a:r>
          </a:p>
        </p:txBody>
      </p:sp>
      <p:sp>
        <p:nvSpPr>
          <p:cNvPr id="66563" name="Segnaposto contenuto 5"/>
          <p:cNvSpPr>
            <a:spLocks noGrp="1"/>
          </p:cNvSpPr>
          <p:nvPr>
            <p:ph idx="1"/>
          </p:nvPr>
        </p:nvSpPr>
        <p:spPr/>
        <p:txBody>
          <a:bodyPr/>
          <a:lstStyle/>
          <a:p>
            <a:pPr marL="0" indent="0" algn="just">
              <a:buFont typeface="Arial" panose="020B0604020202020204" pitchFamily="34" charset="0"/>
              <a:buNone/>
            </a:pPr>
            <a:r>
              <a:rPr lang="it-IT" altLang="it-IT" smtClean="0"/>
              <a:t>La tubocurarina appartiene alla categoria dei bloccanti neuromuscolari non depolarizzanti.</a:t>
            </a:r>
          </a:p>
          <a:p>
            <a:pPr marL="0" indent="0" algn="just">
              <a:buFont typeface="Arial" panose="020B0604020202020204" pitchFamily="34" charset="0"/>
              <a:buNone/>
            </a:pPr>
            <a:r>
              <a:rPr lang="it-IT" altLang="it-IT" smtClean="0"/>
              <a:t>Agisce come antagonista competitivo dei recettori colinergici della giunzione neuromuscolare (specifico per questo recettore).</a:t>
            </a:r>
          </a:p>
          <a:p>
            <a:pPr marL="0" indent="0" algn="just">
              <a:buFont typeface="Arial" panose="020B0604020202020204" pitchFamily="34" charset="0"/>
              <a:buNone/>
            </a:pPr>
            <a:r>
              <a:rPr lang="it-IT" altLang="it-IT" smtClean="0"/>
              <a:t>Attualmente la tubocurarina è utilizzata raramente nella medicina clinica, sostituita da farmaci sintetici con proprietà migliori: </a:t>
            </a:r>
            <a:r>
              <a:rPr lang="it-IT" altLang="it-IT" i="1" smtClean="0"/>
              <a:t>pancuronio, vecuronio, atracuronio</a:t>
            </a:r>
            <a:r>
              <a:rPr lang="it-IT" altLang="it-IT" smtClean="0"/>
              <a:t>.</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it-IT" b="1" smtClean="0"/>
              <a:t>Esempi: farmaci i cui effetti sono mediati da recettori metabotropici</a:t>
            </a:r>
          </a:p>
        </p:txBody>
      </p:sp>
      <p:pic>
        <p:nvPicPr>
          <p:cNvPr id="675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0068" b="62979"/>
          <a:stretch>
            <a:fillRect/>
          </a:stretch>
        </p:blipFill>
        <p:spPr>
          <a:xfrm>
            <a:off x="1447800" y="1676400"/>
            <a:ext cx="6248400" cy="5029200"/>
          </a:xfr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457200" y="2590800"/>
          <a:ext cx="1473200" cy="1762125"/>
        </p:xfrm>
        <a:graphic>
          <a:graphicData uri="http://schemas.openxmlformats.org/presentationml/2006/ole">
            <mc:AlternateContent xmlns:mc="http://schemas.openxmlformats.org/markup-compatibility/2006">
              <mc:Choice xmlns:v="urn:schemas-microsoft-com:vml" Requires="v">
                <p:oleObj spid="_x0000_s9231" name="CS ChemDraw Drawing" r:id="rId5" imgW="1473200" imgH="1762760" progId="ChemDraw.Document.4.5">
                  <p:embed/>
                </p:oleObj>
              </mc:Choice>
              <mc:Fallback>
                <p:oleObj name="CS ChemDraw Drawing" r:id="rId5" imgW="1473200" imgH="1762760" progId="ChemDraw.Document.4.5">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590800"/>
                        <a:ext cx="147320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47" name="Text Box 3"/>
          <p:cNvSpPr txBox="1">
            <a:spLocks noChangeArrowheads="1"/>
          </p:cNvSpPr>
          <p:nvPr/>
        </p:nvSpPr>
        <p:spPr bwMode="auto">
          <a:xfrm>
            <a:off x="527050" y="50800"/>
            <a:ext cx="802798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70000"/>
              </a:lnSpc>
              <a:spcBef>
                <a:spcPct val="50000"/>
              </a:spcBef>
              <a:buFontTx/>
              <a:buNone/>
              <a:defRPr/>
            </a:pPr>
            <a:r>
              <a:rPr lang="it-IT" sz="2400" dirty="0" smtClean="0">
                <a:solidFill>
                  <a:srgbClr val="FFFF00"/>
                </a:solidFill>
                <a:latin typeface="+mj-lt"/>
              </a:rPr>
              <a:t>Metabolismo </a:t>
            </a:r>
            <a:r>
              <a:rPr lang="it-IT" sz="2400" dirty="0" err="1" smtClean="0">
                <a:solidFill>
                  <a:srgbClr val="FFFF00"/>
                </a:solidFill>
                <a:latin typeface="+mj-lt"/>
              </a:rPr>
              <a:t>azatioprina</a:t>
            </a:r>
            <a:r>
              <a:rPr lang="it-IT" sz="2400" dirty="0" smtClean="0">
                <a:solidFill>
                  <a:srgbClr val="FFFF00"/>
                </a:solidFill>
                <a:latin typeface="+mj-lt"/>
              </a:rPr>
              <a:t> e 6-mercaptopurina</a:t>
            </a:r>
          </a:p>
        </p:txBody>
      </p:sp>
      <p:grpSp>
        <p:nvGrpSpPr>
          <p:cNvPr id="2" name="Group 4"/>
          <p:cNvGrpSpPr>
            <a:grpSpLocks/>
          </p:cNvGrpSpPr>
          <p:nvPr/>
        </p:nvGrpSpPr>
        <p:grpSpPr bwMode="auto">
          <a:xfrm>
            <a:off x="2057400" y="2590800"/>
            <a:ext cx="1752600" cy="1590675"/>
            <a:chOff x="1296" y="1632"/>
            <a:chExt cx="1104" cy="1002"/>
          </a:xfrm>
        </p:grpSpPr>
        <p:graphicFrame>
          <p:nvGraphicFramePr>
            <p:cNvPr id="9229" name="Object 5"/>
            <p:cNvGraphicFramePr>
              <a:graphicFrameLocks noChangeAspect="1"/>
            </p:cNvGraphicFramePr>
            <p:nvPr/>
          </p:nvGraphicFramePr>
          <p:xfrm>
            <a:off x="1296" y="1680"/>
            <a:ext cx="1104" cy="954"/>
          </p:xfrm>
          <a:graphic>
            <a:graphicData uri="http://schemas.openxmlformats.org/presentationml/2006/ole">
              <mc:AlternateContent xmlns:mc="http://schemas.openxmlformats.org/markup-compatibility/2006">
                <mc:Choice xmlns:v="urn:schemas-microsoft-com:vml" Requires="v">
                  <p:oleObj spid="_x0000_s9232" name="CS ChemDraw Drawing" r:id="rId7" imgW="1927860" imgH="1666240" progId="ChemDraw.Document.4.5">
                    <p:embed/>
                  </p:oleObj>
                </mc:Choice>
                <mc:Fallback>
                  <p:oleObj name="CS ChemDraw Drawing" r:id="rId7" imgW="1927860" imgH="1666240" progId="ChemDraw.Document.4.5">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6" y="1680"/>
                          <a:ext cx="1104" cy="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30" name="Text Box 6"/>
            <p:cNvSpPr txBox="1">
              <a:spLocks noChangeArrowheads="1"/>
            </p:cNvSpPr>
            <p:nvPr/>
          </p:nvSpPr>
          <p:spPr bwMode="auto">
            <a:xfrm>
              <a:off x="1296" y="1632"/>
              <a:ext cx="384"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it-IT" altLang="it-IT" sz="1200">
                  <a:solidFill>
                    <a:srgbClr val="FFFF00"/>
                  </a:solidFill>
                  <a:latin typeface="Arial" panose="020B0604020202020204" pitchFamily="34" charset="0"/>
                </a:rPr>
                <a:t>-SH</a:t>
              </a:r>
            </a:p>
            <a:p>
              <a:pPr eaLnBrk="1" hangingPunct="1">
                <a:spcBef>
                  <a:spcPct val="50000"/>
                </a:spcBef>
                <a:buFontTx/>
                <a:buNone/>
              </a:pPr>
              <a:r>
                <a:rPr lang="it-IT" altLang="it-IT" sz="1200">
                  <a:solidFill>
                    <a:srgbClr val="FFFF00"/>
                  </a:solidFill>
                  <a:latin typeface="Arial" panose="020B0604020202020204" pitchFamily="34" charset="0"/>
                </a:rPr>
                <a:t>GST</a:t>
              </a:r>
            </a:p>
          </p:txBody>
        </p:sp>
      </p:grpSp>
      <p:grpSp>
        <p:nvGrpSpPr>
          <p:cNvPr id="3" name="Group 7"/>
          <p:cNvGrpSpPr>
            <a:grpSpLocks/>
          </p:cNvGrpSpPr>
          <p:nvPr/>
        </p:nvGrpSpPr>
        <p:grpSpPr bwMode="auto">
          <a:xfrm>
            <a:off x="3690938" y="2111375"/>
            <a:ext cx="5110162" cy="3290888"/>
            <a:chOff x="2336" y="1344"/>
            <a:chExt cx="3219" cy="2073"/>
          </a:xfrm>
        </p:grpSpPr>
        <p:graphicFrame>
          <p:nvGraphicFramePr>
            <p:cNvPr id="9226" name="Object 4"/>
            <p:cNvGraphicFramePr>
              <a:graphicFrameLocks noChangeAspect="1"/>
            </p:cNvGraphicFramePr>
            <p:nvPr/>
          </p:nvGraphicFramePr>
          <p:xfrm>
            <a:off x="2336" y="1344"/>
            <a:ext cx="2982" cy="2073"/>
          </p:xfrm>
          <a:graphic>
            <a:graphicData uri="http://schemas.openxmlformats.org/presentationml/2006/ole">
              <mc:AlternateContent xmlns:mc="http://schemas.openxmlformats.org/markup-compatibility/2006">
                <mc:Choice xmlns:v="urn:schemas-microsoft-com:vml" Requires="v">
                  <p:oleObj spid="_x0000_s9233" name="CS ChemDraw Drawing" r:id="rId9" imgW="5504180" imgH="3827780" progId="ChemDraw.Document.4.5">
                    <p:embed/>
                  </p:oleObj>
                </mc:Choice>
                <mc:Fallback>
                  <p:oleObj name="CS ChemDraw Drawing" r:id="rId9" imgW="5504180" imgH="3827780" progId="ChemDraw.Document.4.5">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6" y="1344"/>
                          <a:ext cx="2982" cy="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7" name="Rectangle 9"/>
            <p:cNvSpPr>
              <a:spLocks noChangeArrowheads="1"/>
            </p:cNvSpPr>
            <p:nvPr/>
          </p:nvSpPr>
          <p:spPr bwMode="auto">
            <a:xfrm>
              <a:off x="4712" y="1770"/>
              <a:ext cx="799" cy="635"/>
            </a:xfrm>
            <a:prstGeom prst="rect">
              <a:avLst/>
            </a:prstGeom>
            <a:solidFill>
              <a:schemeClr val="accent2"/>
            </a:solidFill>
            <a:ln w="9525">
              <a:solidFill>
                <a:schemeClr val="accent2"/>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latin typeface="Arial" panose="020B0604020202020204" pitchFamily="34" charset="0"/>
              </a:endParaRPr>
            </a:p>
          </p:txBody>
        </p:sp>
        <p:sp>
          <p:nvSpPr>
            <p:cNvPr id="9228" name="Text Box 10"/>
            <p:cNvSpPr txBox="1">
              <a:spLocks noChangeArrowheads="1"/>
            </p:cNvSpPr>
            <p:nvPr/>
          </p:nvSpPr>
          <p:spPr bwMode="auto">
            <a:xfrm>
              <a:off x="4694" y="1933"/>
              <a:ext cx="8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it-IT" altLang="it-IT" sz="2400">
                  <a:solidFill>
                    <a:srgbClr val="FFFF00"/>
                  </a:solidFill>
                  <a:latin typeface="Arial" panose="020B0604020202020204" pitchFamily="34" charset="0"/>
                </a:rPr>
                <a:t>Attività</a:t>
              </a:r>
            </a:p>
          </p:txBody>
        </p:sp>
      </p:grpSp>
      <p:sp>
        <p:nvSpPr>
          <p:cNvPr id="9222" name="Text Box 11"/>
          <p:cNvSpPr txBox="1">
            <a:spLocks noChangeArrowheads="1"/>
          </p:cNvSpPr>
          <p:nvPr/>
        </p:nvSpPr>
        <p:spPr bwMode="auto">
          <a:xfrm>
            <a:off x="395288" y="4365625"/>
            <a:ext cx="1943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it-IT" altLang="it-IT" sz="1600">
                <a:solidFill>
                  <a:srgbClr val="FFFF00"/>
                </a:solidFill>
                <a:latin typeface="Arial" panose="020B0604020202020204" pitchFamily="34" charset="0"/>
              </a:rPr>
              <a:t>azathioprine</a:t>
            </a:r>
          </a:p>
        </p:txBody>
      </p:sp>
      <p:grpSp>
        <p:nvGrpSpPr>
          <p:cNvPr id="4" name="Group 12"/>
          <p:cNvGrpSpPr>
            <a:grpSpLocks/>
          </p:cNvGrpSpPr>
          <p:nvPr/>
        </p:nvGrpSpPr>
        <p:grpSpPr bwMode="auto">
          <a:xfrm>
            <a:off x="2051050" y="476250"/>
            <a:ext cx="2951163" cy="5867400"/>
            <a:chOff x="1248" y="288"/>
            <a:chExt cx="1859" cy="3696"/>
          </a:xfrm>
        </p:grpSpPr>
        <p:graphicFrame>
          <p:nvGraphicFramePr>
            <p:cNvPr id="9224" name="Object 3"/>
            <p:cNvGraphicFramePr>
              <a:graphicFrameLocks noChangeAspect="1"/>
            </p:cNvGraphicFramePr>
            <p:nvPr/>
          </p:nvGraphicFramePr>
          <p:xfrm>
            <a:off x="1248" y="288"/>
            <a:ext cx="1356" cy="3696"/>
          </p:xfrm>
          <a:graphic>
            <a:graphicData uri="http://schemas.openxmlformats.org/presentationml/2006/ole">
              <mc:AlternateContent xmlns:mc="http://schemas.openxmlformats.org/markup-compatibility/2006">
                <mc:Choice xmlns:v="urn:schemas-microsoft-com:vml" Requires="v">
                  <p:oleObj spid="_x0000_s9234" name="CS ChemDraw Drawing" r:id="rId11" imgW="2324100" imgH="6334760" progId="ChemDraw.Document.4.5">
                    <p:embed/>
                  </p:oleObj>
                </mc:Choice>
                <mc:Fallback>
                  <p:oleObj name="CS ChemDraw Drawing" r:id="rId11" imgW="2324100" imgH="6334760" progId="ChemDraw.Document.4.5">
                    <p:embed/>
                    <p:pic>
                      <p:nvPicPr>
                        <p:cNvPr id="0" name="Objec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48" y="288"/>
                          <a:ext cx="1356" cy="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5" name="Text Box 14"/>
            <p:cNvSpPr txBox="1">
              <a:spLocks noChangeArrowheads="1"/>
            </p:cNvSpPr>
            <p:nvPr/>
          </p:nvSpPr>
          <p:spPr bwMode="auto">
            <a:xfrm>
              <a:off x="2562" y="1026"/>
              <a:ext cx="54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it-IT" altLang="it-IT" sz="1400">
                  <a:solidFill>
                    <a:srgbClr val="FFFF00"/>
                  </a:solidFill>
                  <a:latin typeface="Arial" panose="020B0604020202020204" pitchFamily="34" charset="0"/>
                </a:rPr>
                <a:t>(6MMP)</a:t>
              </a:r>
            </a:p>
          </p:txBody>
        </p:sp>
      </p:grpSp>
    </p:spTree>
    <p:custDataLst>
      <p:tags r:id="rId2"/>
    </p:custDataLst>
  </p:cSld>
  <p:clrMapOvr>
    <a:masterClrMapping/>
  </p:clrMapOvr>
  <p:transition advTm="65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olo 3"/>
          <p:cNvSpPr>
            <a:spLocks noGrp="1"/>
          </p:cNvSpPr>
          <p:nvPr>
            <p:ph type="title"/>
          </p:nvPr>
        </p:nvSpPr>
        <p:spPr/>
        <p:txBody>
          <a:bodyPr/>
          <a:lstStyle/>
          <a:p>
            <a:r>
              <a:rPr lang="it-IT" altLang="it-IT" b="1" smtClean="0"/>
              <a:t>Morfina: derivata dall’oppio</a:t>
            </a:r>
          </a:p>
        </p:txBody>
      </p:sp>
      <p:pic>
        <p:nvPicPr>
          <p:cNvPr id="68611" name="Segnaposto contenuto 6"/>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76788" y="1600200"/>
            <a:ext cx="3605212" cy="4783138"/>
          </a:xfrm>
        </p:spPr>
      </p:pic>
      <p:pic>
        <p:nvPicPr>
          <p:cNvPr id="68612" name="Picture 8" descr="http://upload.wikimedia.org/wikipedia/commons/thumb/1/18/Illustration_Papaver_somniferum0.jpg/300px-Illustration_Papaver_somniferum0.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90600" y="1600200"/>
            <a:ext cx="3276600" cy="4783138"/>
          </a:xfrm>
          <a:noFill/>
        </p:spPr>
      </p:pic>
      <p:sp>
        <p:nvSpPr>
          <p:cNvPr id="68613" name="Rettangolo 11"/>
          <p:cNvSpPr>
            <a:spLocks noChangeArrowheads="1"/>
          </p:cNvSpPr>
          <p:nvPr/>
        </p:nvSpPr>
        <p:spPr bwMode="auto">
          <a:xfrm>
            <a:off x="2159000" y="6478588"/>
            <a:ext cx="2635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i="1">
                <a:solidFill>
                  <a:srgbClr val="000000"/>
                </a:solidFill>
                <a:latin typeface="Arial" panose="020B0604020202020204" pitchFamily="34" charset="0"/>
              </a:rPr>
              <a:t>Papaverum somniferum</a:t>
            </a:r>
            <a:endParaRPr lang="it-IT" altLang="it-IT"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US" altLang="it-IT" b="1" smtClean="0"/>
              <a:t>Oppioidi endogeni</a:t>
            </a:r>
          </a:p>
        </p:txBody>
      </p:sp>
      <p:sp>
        <p:nvSpPr>
          <p:cNvPr id="69635" name="Content Placeholder 2"/>
          <p:cNvSpPr>
            <a:spLocks noGrp="1"/>
          </p:cNvSpPr>
          <p:nvPr>
            <p:ph idx="1"/>
          </p:nvPr>
        </p:nvSpPr>
        <p:spPr/>
        <p:txBody>
          <a:bodyPr/>
          <a:lstStyle/>
          <a:p>
            <a:pPr algn="just" eaLnBrk="1" hangingPunct="1"/>
            <a:r>
              <a:rPr lang="en-US" altLang="it-IT" smtClean="0"/>
              <a:t>Derivano da proteine precorsore di grandi dimensioni.</a:t>
            </a:r>
          </a:p>
          <a:p>
            <a:pPr algn="just" eaLnBrk="1" hangingPunct="1"/>
            <a:r>
              <a:rPr lang="en-US" altLang="it-IT" smtClean="0"/>
              <a:t>I precursori sono soggetti ad una complessa digestione enzimatica che libera i peptidi attivi.</a:t>
            </a:r>
          </a:p>
          <a:p>
            <a:pPr algn="just" eaLnBrk="1" hangingPunct="1"/>
            <a:r>
              <a:rPr lang="en-US" altLang="it-IT" smtClean="0"/>
              <a:t>Gli oppioidi endogeni condividono la sequenza N-terminale: </a:t>
            </a:r>
            <a:r>
              <a:rPr lang="en-US" altLang="it-IT" smtClean="0">
                <a:solidFill>
                  <a:srgbClr val="FF0000"/>
                </a:solidFill>
              </a:rPr>
              <a:t>Tyr</a:t>
            </a:r>
            <a:r>
              <a:rPr lang="en-US" altLang="it-IT" smtClean="0"/>
              <a:t>-Gly-Gly-Phe- (Met or Leu) (corrispondente alla sequenza completa delle encefaline).</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US" altLang="it-IT" b="1" smtClean="0"/>
              <a:t>Oppioidi endogeni: schema strutturale dei precursori</a:t>
            </a:r>
          </a:p>
        </p:txBody>
      </p:sp>
      <p:pic>
        <p:nvPicPr>
          <p:cNvPr id="7065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8382" r="55333" b="31358"/>
          <a:stretch>
            <a:fillRect/>
          </a:stretch>
        </p:blipFill>
        <p:spPr>
          <a:xfrm>
            <a:off x="1143000" y="1905000"/>
            <a:ext cx="7031038" cy="4070350"/>
          </a:xfr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it-IT" b="1" smtClean="0"/>
              <a:t>Peptidi oppioidi endogeni</a:t>
            </a:r>
          </a:p>
        </p:txBody>
      </p:sp>
      <p:pic>
        <p:nvPicPr>
          <p:cNvPr id="7270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3737"/>
          <a:stretch>
            <a:fillRect/>
          </a:stretch>
        </p:blipFill>
        <p:spPr>
          <a:xfrm>
            <a:off x="457200" y="2068513"/>
            <a:ext cx="8229600" cy="3095625"/>
          </a:xfrm>
          <a:noFill/>
        </p:spPr>
      </p:pic>
      <p:sp>
        <p:nvSpPr>
          <p:cNvPr id="72708" name="Rectangle 4"/>
          <p:cNvSpPr>
            <a:spLocks noChangeArrowheads="1"/>
          </p:cNvSpPr>
          <p:nvPr/>
        </p:nvSpPr>
        <p:spPr bwMode="auto">
          <a:xfrm>
            <a:off x="5334000" y="1066800"/>
            <a:ext cx="6286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6000">
                <a:latin typeface="Symbol" panose="05050102010706020507" pitchFamily="18" charset="2"/>
              </a:rPr>
              <a:t>m</a:t>
            </a:r>
            <a:endParaRPr lang="en-US" altLang="it-IT" sz="6000">
              <a:latin typeface="Arial" panose="020B0604020202020204" pitchFamily="34" charset="0"/>
            </a:endParaRPr>
          </a:p>
        </p:txBody>
      </p:sp>
      <p:sp>
        <p:nvSpPr>
          <p:cNvPr id="72709" name="Rectangle 5"/>
          <p:cNvSpPr>
            <a:spLocks noChangeArrowheads="1"/>
          </p:cNvSpPr>
          <p:nvPr/>
        </p:nvSpPr>
        <p:spPr bwMode="auto">
          <a:xfrm>
            <a:off x="6629400" y="1143000"/>
            <a:ext cx="565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6000">
                <a:latin typeface="Symbol" panose="05050102010706020507" pitchFamily="18" charset="2"/>
              </a:rPr>
              <a:t>d</a:t>
            </a:r>
            <a:endParaRPr lang="en-US" altLang="it-IT" sz="6000">
              <a:latin typeface="Arial" panose="020B0604020202020204" pitchFamily="34" charset="0"/>
            </a:endParaRPr>
          </a:p>
        </p:txBody>
      </p:sp>
      <p:sp>
        <p:nvSpPr>
          <p:cNvPr id="72710" name="Rectangle 6"/>
          <p:cNvSpPr>
            <a:spLocks noChangeArrowheads="1"/>
          </p:cNvSpPr>
          <p:nvPr/>
        </p:nvSpPr>
        <p:spPr bwMode="auto">
          <a:xfrm>
            <a:off x="7772400" y="1066800"/>
            <a:ext cx="6064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6000">
                <a:latin typeface="Symbol" panose="05050102010706020507" pitchFamily="18" charset="2"/>
              </a:rPr>
              <a:t>k</a:t>
            </a:r>
            <a:endParaRPr lang="en-US" altLang="it-IT" sz="6000">
              <a:latin typeface="Arial" panose="020B0604020202020204"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p:txBody>
          <a:bodyPr/>
          <a:lstStyle/>
          <a:p>
            <a:pPr algn="just" eaLnBrk="1" hangingPunct="1"/>
            <a:r>
              <a:rPr lang="en-US" altLang="it-IT" sz="3000" smtClean="0"/>
              <a:t>Esistono 3 recettori per gli oppioidi: </a:t>
            </a:r>
            <a:r>
              <a:rPr lang="en-US" altLang="it-IT" sz="3000" smtClean="0">
                <a:latin typeface="Symbol" panose="05050102010706020507" pitchFamily="18" charset="2"/>
              </a:rPr>
              <a:t>m</a:t>
            </a:r>
            <a:r>
              <a:rPr lang="en-US" altLang="it-IT" sz="3000" smtClean="0"/>
              <a:t>, </a:t>
            </a:r>
            <a:r>
              <a:rPr lang="en-US" altLang="it-IT" sz="3000" smtClean="0">
                <a:latin typeface="Symbol" panose="05050102010706020507" pitchFamily="18" charset="2"/>
              </a:rPr>
              <a:t>d</a:t>
            </a:r>
            <a:r>
              <a:rPr lang="en-US" altLang="it-IT" sz="3000" smtClean="0"/>
              <a:t>, </a:t>
            </a:r>
            <a:r>
              <a:rPr lang="en-US" altLang="it-IT" sz="3000" smtClean="0">
                <a:latin typeface="Symbol" panose="05050102010706020507" pitchFamily="18" charset="2"/>
              </a:rPr>
              <a:t>k</a:t>
            </a:r>
            <a:r>
              <a:rPr lang="en-US" altLang="it-IT" sz="3000" smtClean="0"/>
              <a:t>.</a:t>
            </a:r>
          </a:p>
          <a:p>
            <a:pPr algn="just" eaLnBrk="1" hangingPunct="1"/>
            <a:r>
              <a:rPr lang="en-US" altLang="it-IT" sz="3000" smtClean="0"/>
              <a:t>Appartengono alla famiglia dei “G-protein coupled receptors” di classe A (“rhodopsin like”).</a:t>
            </a:r>
          </a:p>
          <a:p>
            <a:pPr algn="just" eaLnBrk="1" hangingPunct="1"/>
            <a:r>
              <a:rPr lang="en-US" altLang="it-IT" sz="3000" smtClean="0"/>
              <a:t>Presentano elevata omologia di sequenza (~60%) e la diversita’ maggiore si trova nei “loops” extracellulari.</a:t>
            </a:r>
          </a:p>
          <a:p>
            <a:pPr algn="just" eaLnBrk="1" hangingPunct="1"/>
            <a:r>
              <a:rPr lang="en-US" altLang="it-IT" sz="3000" smtClean="0"/>
              <a:t>Tutti presentano due residui di cisteina conservati, nel primo e secondo “loop” extracellulare, che formano un ponte disolfuro.</a:t>
            </a:r>
          </a:p>
        </p:txBody>
      </p:sp>
      <p:sp>
        <p:nvSpPr>
          <p:cNvPr id="73731" name="Title 1"/>
          <p:cNvSpPr>
            <a:spLocks noGrp="1"/>
          </p:cNvSpPr>
          <p:nvPr>
            <p:ph type="title"/>
          </p:nvPr>
        </p:nvSpPr>
        <p:spPr/>
        <p:txBody>
          <a:bodyPr/>
          <a:lstStyle/>
          <a:p>
            <a:pPr eaLnBrk="1" hangingPunct="1"/>
            <a:r>
              <a:rPr lang="en-US" altLang="it-IT" b="1" smtClean="0"/>
              <a:t>Recettori per gli oppioidi</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r>
              <a:rPr lang="en-US" altLang="it-IT" b="1" smtClean="0"/>
              <a:t>Recettori per gli oppioidi: struttura secondaria e terziaria</a:t>
            </a:r>
          </a:p>
        </p:txBody>
      </p:sp>
      <p:pic>
        <p:nvPicPr>
          <p:cNvPr id="7475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974850"/>
            <a:ext cx="8229600" cy="3776663"/>
          </a:xfrm>
          <a:noFill/>
        </p:spPr>
      </p:pic>
      <p:sp>
        <p:nvSpPr>
          <p:cNvPr id="74756" name="TextBox 4"/>
          <p:cNvSpPr txBox="1">
            <a:spLocks noChangeArrowheads="1"/>
          </p:cNvSpPr>
          <p:nvPr/>
        </p:nvSpPr>
        <p:spPr bwMode="auto">
          <a:xfrm>
            <a:off x="4724400" y="6477000"/>
            <a:ext cx="441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it-IT" sz="1800">
                <a:latin typeface="Arial" panose="020B0604020202020204" pitchFamily="34" charset="0"/>
              </a:rPr>
              <a:t>Waldhoer et al., Annu Rev Biochem 2004</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eaLnBrk="1" hangingPunct="1"/>
            <a:r>
              <a:rPr lang="en-US" altLang="it-IT" b="1" smtClean="0"/>
              <a:t>Recettori per gli oppioidi: localizzazione</a:t>
            </a:r>
          </a:p>
        </p:txBody>
      </p:sp>
      <p:sp>
        <p:nvSpPr>
          <p:cNvPr id="75779" name="Content Placeholder 2"/>
          <p:cNvSpPr>
            <a:spLocks noGrp="1"/>
          </p:cNvSpPr>
          <p:nvPr>
            <p:ph idx="1"/>
          </p:nvPr>
        </p:nvSpPr>
        <p:spPr/>
        <p:txBody>
          <a:bodyPr/>
          <a:lstStyle/>
          <a:p>
            <a:pPr algn="just" eaLnBrk="1" hangingPunct="1"/>
            <a:r>
              <a:rPr lang="en-US" altLang="it-IT" smtClean="0"/>
              <a:t>Sono ampiamente distribuiti nell’organismo.</a:t>
            </a:r>
          </a:p>
          <a:p>
            <a:pPr algn="just" eaLnBrk="1" hangingPunct="1"/>
            <a:r>
              <a:rPr lang="en-US" altLang="it-IT" smtClean="0"/>
              <a:t>A livello del SNC, i loro effetti sono coerenti con la densita’ e varieta’ di distribuzione nel cervello e nella midollo spinale.</a:t>
            </a:r>
          </a:p>
          <a:p>
            <a:pPr algn="just" eaLnBrk="1" hangingPunct="1"/>
            <a:r>
              <a:rPr lang="en-US" altLang="it-IT" smtClean="0"/>
              <a:t>Inoltre i recettori sono espressi in molti tessuti periferici, fra cui: </a:t>
            </a:r>
            <a:r>
              <a:rPr lang="en-US" altLang="it-IT" i="1" smtClean="0"/>
              <a:t>vie aeree/polmonare, intestinale, vascolare, cardiaco e cellule immunitarie/infiammatorie.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2"/>
          <p:cNvSpPr>
            <a:spLocks noGrp="1"/>
          </p:cNvSpPr>
          <p:nvPr>
            <p:ph idx="1"/>
          </p:nvPr>
        </p:nvSpPr>
        <p:spPr/>
        <p:txBody>
          <a:bodyPr/>
          <a:lstStyle/>
          <a:p>
            <a:pPr algn="just" eaLnBrk="1" hangingPunct="1"/>
            <a:r>
              <a:rPr lang="en-US" altLang="it-IT" smtClean="0"/>
              <a:t>Studi farmacologici hanno suggerito l’esistenza di due sottotipi per ciascun recettore.</a:t>
            </a:r>
          </a:p>
          <a:p>
            <a:pPr algn="just" eaLnBrk="1" hangingPunct="1"/>
            <a:r>
              <a:rPr lang="en-US" altLang="it-IT" smtClean="0"/>
              <a:t>I recettori possono presentarsi con una struttura quaternaria omo- o etero- dimerica.</a:t>
            </a:r>
          </a:p>
          <a:p>
            <a:pPr algn="just" eaLnBrk="1" hangingPunct="1"/>
            <a:r>
              <a:rPr lang="en-US" altLang="it-IT" smtClean="0"/>
              <a:t>Sono riportate varianti di splicing (</a:t>
            </a:r>
            <a:r>
              <a:rPr lang="en-US" altLang="it-IT" i="1" smtClean="0"/>
              <a:t>exon skipping, intron retention</a:t>
            </a:r>
            <a:r>
              <a:rPr lang="en-US" altLang="it-IT" smtClean="0"/>
              <a:t>) espresse anche </a:t>
            </a:r>
            <a:r>
              <a:rPr lang="en-US" altLang="it-IT" i="1" smtClean="0"/>
              <a:t>in vivo</a:t>
            </a:r>
            <a:r>
              <a:rPr lang="en-US" altLang="it-IT" smtClean="0"/>
              <a:t>.</a:t>
            </a:r>
          </a:p>
          <a:p>
            <a:pPr algn="just" eaLnBrk="1" hangingPunct="1">
              <a:buFont typeface="Arial" panose="020B0604020202020204" pitchFamily="34" charset="0"/>
              <a:buNone/>
            </a:pPr>
            <a:r>
              <a:rPr lang="en-US" altLang="it-IT" smtClean="0"/>
              <a:t>Queste variabili molecolari possono spiegare modificazioni nella sensibilita’ a vari ligandi.</a:t>
            </a:r>
          </a:p>
        </p:txBody>
      </p:sp>
      <p:sp>
        <p:nvSpPr>
          <p:cNvPr id="76803" name="Title 1"/>
          <p:cNvSpPr>
            <a:spLocks noGrp="1"/>
          </p:cNvSpPr>
          <p:nvPr>
            <p:ph type="title"/>
          </p:nvPr>
        </p:nvSpPr>
        <p:spPr/>
        <p:txBody>
          <a:bodyPr/>
          <a:lstStyle/>
          <a:p>
            <a:pPr eaLnBrk="1" hangingPunct="1"/>
            <a:r>
              <a:rPr lang="en-US" altLang="it-IT" b="1" smtClean="0"/>
              <a:t>Recettori per gli oppioidi: complessita’ molecolare</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59259"/>
          <a:stretch>
            <a:fillRect/>
          </a:stretch>
        </p:blipFill>
        <p:spPr>
          <a:xfrm>
            <a:off x="457200" y="1600200"/>
            <a:ext cx="4016375" cy="4525963"/>
          </a:xfrm>
          <a:noFill/>
        </p:spPr>
      </p:pic>
      <p:sp>
        <p:nvSpPr>
          <p:cNvPr id="77827" name="Title 1"/>
          <p:cNvSpPr>
            <a:spLocks noGrp="1"/>
          </p:cNvSpPr>
          <p:nvPr>
            <p:ph type="title"/>
          </p:nvPr>
        </p:nvSpPr>
        <p:spPr/>
        <p:txBody>
          <a:bodyPr/>
          <a:lstStyle/>
          <a:p>
            <a:pPr eaLnBrk="1" hangingPunct="1"/>
            <a:r>
              <a:rPr lang="en-US" altLang="it-IT" b="1" smtClean="0"/>
              <a:t>Recettori per gli oppioidi: interazione con i ligandi</a:t>
            </a:r>
          </a:p>
        </p:txBody>
      </p:sp>
      <p:sp>
        <p:nvSpPr>
          <p:cNvPr id="11" name="Content Placeholder 10"/>
          <p:cNvSpPr>
            <a:spLocks noGrp="1"/>
          </p:cNvSpPr>
          <p:nvPr>
            <p:ph sz="half" idx="2"/>
          </p:nvPr>
        </p:nvSpPr>
        <p:spPr>
          <a:xfrm>
            <a:off x="4648200" y="1600200"/>
            <a:ext cx="4038600" cy="2667000"/>
          </a:xfrm>
        </p:spPr>
        <p:txBody>
          <a:bodyPr/>
          <a:lstStyle/>
          <a:p>
            <a:pPr algn="just" eaLnBrk="1" hangingPunct="1"/>
            <a:r>
              <a:rPr lang="en-US" altLang="it-IT" smtClean="0"/>
              <a:t>Tutti i recettori per gli oppioidi presentano una “binding pocket” formata dalle eliche transmebrana 3 e 7 (TM3 – TM7).</a:t>
            </a:r>
          </a:p>
        </p:txBody>
      </p:sp>
      <p:sp>
        <p:nvSpPr>
          <p:cNvPr id="8" name="Oval 7"/>
          <p:cNvSpPr/>
          <p:nvPr/>
        </p:nvSpPr>
        <p:spPr>
          <a:xfrm>
            <a:off x="2209800" y="3276600"/>
            <a:ext cx="6096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rot="19153676">
            <a:off x="1262063" y="4660900"/>
            <a:ext cx="15240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rot="18584216">
            <a:off x="498475" y="3744913"/>
            <a:ext cx="15240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rot="2115533">
            <a:off x="2212975" y="3390900"/>
            <a:ext cx="15240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Content Placeholder 10"/>
          <p:cNvSpPr txBox="1">
            <a:spLocks/>
          </p:cNvSpPr>
          <p:nvPr/>
        </p:nvSpPr>
        <p:spPr bwMode="auto">
          <a:xfrm>
            <a:off x="4724400" y="4495800"/>
            <a:ext cx="4038600" cy="1447800"/>
          </a:xfrm>
          <a:prstGeom prst="rect">
            <a:avLst/>
          </a:prstGeom>
          <a:noFill/>
          <a:ln w="9525">
            <a:noFill/>
            <a:miter lim="800000"/>
            <a:headEnd/>
            <a:tailEnd/>
          </a:ln>
        </p:spPr>
        <p:txBody>
          <a:bodyPr/>
          <a:lstStyle/>
          <a:p>
            <a:pPr algn="just">
              <a:buFont typeface="Arial" pitchFamily="34" charset="0"/>
              <a:buChar char="•"/>
              <a:defRPr/>
            </a:pPr>
            <a:r>
              <a:rPr lang="en-US" sz="2800" dirty="0">
                <a:latin typeface="+mj-lt"/>
              </a:rPr>
              <a:t>  I loop </a:t>
            </a:r>
            <a:r>
              <a:rPr lang="en-US" sz="2800" dirty="0" err="1">
                <a:latin typeface="+mj-lt"/>
              </a:rPr>
              <a:t>extracellulari</a:t>
            </a:r>
            <a:r>
              <a:rPr lang="en-US" sz="2800" dirty="0">
                <a:latin typeface="+mj-lt"/>
              </a:rPr>
              <a:t> </a:t>
            </a:r>
            <a:r>
              <a:rPr lang="en-US" sz="2800" dirty="0" err="1">
                <a:latin typeface="+mj-lt"/>
              </a:rPr>
              <a:t>conferiscono</a:t>
            </a:r>
            <a:r>
              <a:rPr lang="en-US" sz="2800" dirty="0">
                <a:latin typeface="+mj-lt"/>
              </a:rPr>
              <a:t> </a:t>
            </a:r>
            <a:r>
              <a:rPr lang="en-US" sz="2800" dirty="0" err="1">
                <a:latin typeface="+mj-lt"/>
              </a:rPr>
              <a:t>selettivita</a:t>
            </a:r>
            <a:r>
              <a:rPr lang="en-US" sz="2800" dirty="0">
                <a:latin typeface="+mj-lt"/>
              </a:rPr>
              <a:t>’ per </a:t>
            </a:r>
            <a:r>
              <a:rPr lang="en-US" sz="2800" dirty="0" err="1">
                <a:latin typeface="+mj-lt"/>
              </a:rPr>
              <a:t>i</a:t>
            </a:r>
            <a:r>
              <a:rPr lang="en-US" sz="2800" dirty="0">
                <a:latin typeface="+mj-lt"/>
              </a:rPr>
              <a:t> </a:t>
            </a:r>
            <a:r>
              <a:rPr lang="en-US" sz="2800" dirty="0" err="1">
                <a:latin typeface="+mj-lt"/>
              </a:rPr>
              <a:t>ligandi</a:t>
            </a:r>
            <a:r>
              <a:rPr lang="en-US" sz="2800" dirty="0">
                <a:latin typeface="+mj-lt"/>
              </a:rPr>
              <a:t>.</a:t>
            </a:r>
          </a:p>
        </p:txBody>
      </p:sp>
      <p:sp>
        <p:nvSpPr>
          <p:cNvPr id="21" name="Content Placeholder 10"/>
          <p:cNvSpPr txBox="1">
            <a:spLocks/>
          </p:cNvSpPr>
          <p:nvPr/>
        </p:nvSpPr>
        <p:spPr bwMode="auto">
          <a:xfrm>
            <a:off x="0" y="5943600"/>
            <a:ext cx="9144000" cy="914400"/>
          </a:xfrm>
          <a:prstGeom prst="rect">
            <a:avLst/>
          </a:prstGeom>
          <a:noFill/>
          <a:ln w="9525">
            <a:noFill/>
            <a:miter lim="800000"/>
            <a:headEnd/>
            <a:tailEnd/>
          </a:ln>
        </p:spPr>
        <p:txBody>
          <a:bodyPr/>
          <a:lstStyle/>
          <a:p>
            <a:pPr algn="just">
              <a:defRPr/>
            </a:pPr>
            <a:r>
              <a:rPr lang="en-US" sz="2800" dirty="0" err="1">
                <a:latin typeface="+mj-lt"/>
              </a:rPr>
              <a:t>Gli</a:t>
            </a:r>
            <a:r>
              <a:rPr lang="en-US" sz="2800" dirty="0">
                <a:latin typeface="+mj-lt"/>
              </a:rPr>
              <a:t> </a:t>
            </a:r>
            <a:r>
              <a:rPr lang="en-US" sz="2800" dirty="0" err="1">
                <a:latin typeface="+mj-lt"/>
              </a:rPr>
              <a:t>alcaloidi</a:t>
            </a:r>
            <a:r>
              <a:rPr lang="en-US" sz="2800" dirty="0">
                <a:latin typeface="+mj-lt"/>
              </a:rPr>
              <a:t> (</a:t>
            </a:r>
            <a:r>
              <a:rPr lang="en-US" sz="2800" dirty="0" err="1">
                <a:latin typeface="+mj-lt"/>
              </a:rPr>
              <a:t>morfina</a:t>
            </a:r>
            <a:r>
              <a:rPr lang="en-US" sz="2800" dirty="0">
                <a:latin typeface="+mj-lt"/>
              </a:rPr>
              <a:t>) </a:t>
            </a:r>
            <a:r>
              <a:rPr lang="en-US" sz="2800" dirty="0" err="1">
                <a:latin typeface="+mj-lt"/>
              </a:rPr>
              <a:t>si</a:t>
            </a:r>
            <a:r>
              <a:rPr lang="en-US" sz="2800" dirty="0">
                <a:latin typeface="+mj-lt"/>
              </a:rPr>
              <a:t> </a:t>
            </a:r>
            <a:r>
              <a:rPr lang="en-US" sz="2800" dirty="0" err="1">
                <a:latin typeface="+mj-lt"/>
              </a:rPr>
              <a:t>legano</a:t>
            </a:r>
            <a:r>
              <a:rPr lang="en-US" sz="2800" dirty="0">
                <a:latin typeface="+mj-lt"/>
              </a:rPr>
              <a:t> </a:t>
            </a:r>
            <a:r>
              <a:rPr lang="en-US" sz="2800" dirty="0" err="1">
                <a:latin typeface="+mj-lt"/>
              </a:rPr>
              <a:t>alla</a:t>
            </a:r>
            <a:r>
              <a:rPr lang="en-US" sz="2800" dirty="0">
                <a:latin typeface="+mj-lt"/>
              </a:rPr>
              <a:t> </a:t>
            </a:r>
            <a:r>
              <a:rPr lang="en-US" sz="2800" dirty="0" err="1">
                <a:latin typeface="+mj-lt"/>
              </a:rPr>
              <a:t>porzione</a:t>
            </a:r>
            <a:r>
              <a:rPr lang="en-US" sz="2800" dirty="0">
                <a:latin typeface="+mj-lt"/>
              </a:rPr>
              <a:t>  </a:t>
            </a:r>
            <a:r>
              <a:rPr lang="en-US" sz="2800" dirty="0" err="1">
                <a:latin typeface="+mj-lt"/>
              </a:rPr>
              <a:t>transmembrana</a:t>
            </a:r>
            <a:r>
              <a:rPr lang="en-US" sz="2800" dirty="0">
                <a:latin typeface="+mj-lt"/>
              </a:rPr>
              <a:t>, </a:t>
            </a:r>
            <a:r>
              <a:rPr lang="en-US" sz="2800" dirty="0" err="1">
                <a:latin typeface="+mj-lt"/>
              </a:rPr>
              <a:t>i</a:t>
            </a:r>
            <a:r>
              <a:rPr lang="en-US" sz="2800" dirty="0">
                <a:latin typeface="+mj-lt"/>
              </a:rPr>
              <a:t> </a:t>
            </a:r>
            <a:r>
              <a:rPr lang="en-US" sz="2800" dirty="0" err="1">
                <a:latin typeface="+mj-lt"/>
              </a:rPr>
              <a:t>ligandi</a:t>
            </a:r>
            <a:r>
              <a:rPr lang="en-US" sz="2800" dirty="0">
                <a:latin typeface="+mj-lt"/>
              </a:rPr>
              <a:t> </a:t>
            </a:r>
            <a:r>
              <a:rPr lang="en-US" sz="2800" dirty="0" err="1">
                <a:latin typeface="+mj-lt"/>
              </a:rPr>
              <a:t>peptidici</a:t>
            </a:r>
            <a:r>
              <a:rPr lang="en-US" sz="2800" dirty="0">
                <a:latin typeface="+mj-lt"/>
              </a:rPr>
              <a:t> </a:t>
            </a:r>
            <a:r>
              <a:rPr lang="en-US" sz="2800" dirty="0" err="1">
                <a:latin typeface="+mj-lt"/>
              </a:rPr>
              <a:t>ai</a:t>
            </a:r>
            <a:r>
              <a:rPr lang="en-US" sz="2800" dirty="0">
                <a:latin typeface="+mj-lt"/>
              </a:rPr>
              <a:t> loop </a:t>
            </a:r>
            <a:r>
              <a:rPr lang="en-US" sz="2800" dirty="0" err="1">
                <a:latin typeface="+mj-lt"/>
              </a:rPr>
              <a:t>extracellulari</a:t>
            </a:r>
            <a:r>
              <a:rPr lang="en-US" sz="2800" dirty="0">
                <a:latin typeface="+mj-lt"/>
              </a:rPr>
              <a:t>.</a:t>
            </a:r>
          </a:p>
        </p:txBody>
      </p:sp>
      <p:sp>
        <p:nvSpPr>
          <p:cNvPr id="22" name="Rectangle 21"/>
          <p:cNvSpPr/>
          <p:nvPr/>
        </p:nvSpPr>
        <p:spPr>
          <a:xfrm>
            <a:off x="1981200" y="3733800"/>
            <a:ext cx="990600" cy="457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rPr>
              <a:t>ALCALOIDI</a:t>
            </a:r>
          </a:p>
        </p:txBody>
      </p:sp>
      <p:grpSp>
        <p:nvGrpSpPr>
          <p:cNvPr id="2" name="Group 24"/>
          <p:cNvGrpSpPr>
            <a:grpSpLocks/>
          </p:cNvGrpSpPr>
          <p:nvPr/>
        </p:nvGrpSpPr>
        <p:grpSpPr bwMode="auto">
          <a:xfrm>
            <a:off x="644525" y="3092450"/>
            <a:ext cx="3241675" cy="2443163"/>
            <a:chOff x="643943" y="3093076"/>
            <a:chExt cx="3242257" cy="2442693"/>
          </a:xfrm>
        </p:grpSpPr>
        <p:sp>
          <p:nvSpPr>
            <p:cNvPr id="23" name="Freeform 22"/>
            <p:cNvSpPr/>
            <p:nvPr/>
          </p:nvSpPr>
          <p:spPr>
            <a:xfrm>
              <a:off x="643943" y="3093076"/>
              <a:ext cx="2792914" cy="2442693"/>
            </a:xfrm>
            <a:custGeom>
              <a:avLst/>
              <a:gdLst>
                <a:gd name="connsiteX0" fmla="*/ 1558344 w 2792569"/>
                <a:gd name="connsiteY0" fmla="*/ 2213020 h 2442693"/>
                <a:gd name="connsiteX1" fmla="*/ 231820 w 2792569"/>
                <a:gd name="connsiteY1" fmla="*/ 847859 h 2442693"/>
                <a:gd name="connsiteX2" fmla="*/ 167426 w 2792569"/>
                <a:gd name="connsiteY2" fmla="*/ 757707 h 2442693"/>
                <a:gd name="connsiteX3" fmla="*/ 193184 w 2792569"/>
                <a:gd name="connsiteY3" fmla="*/ 371341 h 2442693"/>
                <a:gd name="connsiteX4" fmla="*/ 476519 w 2792569"/>
                <a:gd name="connsiteY4" fmla="*/ 49369 h 2442693"/>
                <a:gd name="connsiteX5" fmla="*/ 1622739 w 2792569"/>
                <a:gd name="connsiteY5" fmla="*/ 75127 h 2442693"/>
                <a:gd name="connsiteX6" fmla="*/ 2408350 w 2792569"/>
                <a:gd name="connsiteY6" fmla="*/ 36490 h 2442693"/>
                <a:gd name="connsiteX7" fmla="*/ 2768958 w 2792569"/>
                <a:gd name="connsiteY7" fmla="*/ 165279 h 2442693"/>
                <a:gd name="connsiteX8" fmla="*/ 2550018 w 2792569"/>
                <a:gd name="connsiteY8" fmla="*/ 345583 h 2442693"/>
                <a:gd name="connsiteX9" fmla="*/ 1828801 w 2792569"/>
                <a:gd name="connsiteY9" fmla="*/ 371341 h 2442693"/>
                <a:gd name="connsiteX10" fmla="*/ 759854 w 2792569"/>
                <a:gd name="connsiteY10" fmla="*/ 500130 h 2442693"/>
                <a:gd name="connsiteX11" fmla="*/ 643944 w 2792569"/>
                <a:gd name="connsiteY11" fmla="*/ 822101 h 2442693"/>
                <a:gd name="connsiteX12" fmla="*/ 940158 w 2792569"/>
                <a:gd name="connsiteY12" fmla="*/ 1195589 h 2442693"/>
                <a:gd name="connsiteX13" fmla="*/ 1648496 w 2792569"/>
                <a:gd name="connsiteY13" fmla="*/ 1697865 h 2442693"/>
                <a:gd name="connsiteX14" fmla="*/ 1880316 w 2792569"/>
                <a:gd name="connsiteY14" fmla="*/ 2148625 h 2442693"/>
                <a:gd name="connsiteX15" fmla="*/ 1622739 w 2792569"/>
                <a:gd name="connsiteY15" fmla="*/ 2225899 h 2442693"/>
                <a:gd name="connsiteX16" fmla="*/ 1558344 w 2792569"/>
                <a:gd name="connsiteY16" fmla="*/ 2213020 h 244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2569" h="2442693">
                  <a:moveTo>
                    <a:pt x="1558344" y="2213020"/>
                  </a:moveTo>
                  <a:cubicBezTo>
                    <a:pt x="1326524" y="1983347"/>
                    <a:pt x="463640" y="1090411"/>
                    <a:pt x="231820" y="847859"/>
                  </a:cubicBezTo>
                  <a:cubicBezTo>
                    <a:pt x="0" y="605307"/>
                    <a:pt x="173865" y="837127"/>
                    <a:pt x="167426" y="757707"/>
                  </a:cubicBezTo>
                  <a:cubicBezTo>
                    <a:pt x="160987" y="678287"/>
                    <a:pt x="141669" y="489397"/>
                    <a:pt x="193184" y="371341"/>
                  </a:cubicBezTo>
                  <a:cubicBezTo>
                    <a:pt x="244700" y="253285"/>
                    <a:pt x="238260" y="98738"/>
                    <a:pt x="476519" y="49369"/>
                  </a:cubicBezTo>
                  <a:cubicBezTo>
                    <a:pt x="714778" y="0"/>
                    <a:pt x="1300767" y="77273"/>
                    <a:pt x="1622739" y="75127"/>
                  </a:cubicBezTo>
                  <a:cubicBezTo>
                    <a:pt x="1944711" y="72981"/>
                    <a:pt x="2217314" y="21465"/>
                    <a:pt x="2408350" y="36490"/>
                  </a:cubicBezTo>
                  <a:cubicBezTo>
                    <a:pt x="2599386" y="51515"/>
                    <a:pt x="2745347" y="113764"/>
                    <a:pt x="2768958" y="165279"/>
                  </a:cubicBezTo>
                  <a:cubicBezTo>
                    <a:pt x="2792569" y="216795"/>
                    <a:pt x="2706711" y="311239"/>
                    <a:pt x="2550018" y="345583"/>
                  </a:cubicBezTo>
                  <a:cubicBezTo>
                    <a:pt x="2393325" y="379927"/>
                    <a:pt x="2127162" y="345583"/>
                    <a:pt x="1828801" y="371341"/>
                  </a:cubicBezTo>
                  <a:cubicBezTo>
                    <a:pt x="1530440" y="397099"/>
                    <a:pt x="957330" y="425003"/>
                    <a:pt x="759854" y="500130"/>
                  </a:cubicBezTo>
                  <a:cubicBezTo>
                    <a:pt x="562378" y="575257"/>
                    <a:pt x="613893" y="706191"/>
                    <a:pt x="643944" y="822101"/>
                  </a:cubicBezTo>
                  <a:cubicBezTo>
                    <a:pt x="673995" y="938011"/>
                    <a:pt x="772733" y="1049628"/>
                    <a:pt x="940158" y="1195589"/>
                  </a:cubicBezTo>
                  <a:cubicBezTo>
                    <a:pt x="1107583" y="1341550"/>
                    <a:pt x="1491803" y="1539026"/>
                    <a:pt x="1648496" y="1697865"/>
                  </a:cubicBezTo>
                  <a:cubicBezTo>
                    <a:pt x="1805189" y="1856704"/>
                    <a:pt x="1884609" y="2060619"/>
                    <a:pt x="1880316" y="2148625"/>
                  </a:cubicBezTo>
                  <a:cubicBezTo>
                    <a:pt x="1876023" y="2236631"/>
                    <a:pt x="1678547" y="2213020"/>
                    <a:pt x="1622739" y="2225899"/>
                  </a:cubicBezTo>
                  <a:cubicBezTo>
                    <a:pt x="1566931" y="2238778"/>
                    <a:pt x="1790164" y="2442693"/>
                    <a:pt x="1558344" y="2213020"/>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838" name="TextBox 23"/>
            <p:cNvSpPr txBox="1">
              <a:spLocks noChangeArrowheads="1"/>
            </p:cNvSpPr>
            <p:nvPr/>
          </p:nvSpPr>
          <p:spPr bwMode="auto">
            <a:xfrm>
              <a:off x="990600" y="3124200"/>
              <a:ext cx="289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800">
                  <a:latin typeface="Arial" panose="020B0604020202020204" pitchFamily="34" charset="0"/>
                </a:rPr>
                <a:t>Ligandi peptidici</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8" grpId="0" animBg="1"/>
      <p:bldP spid="14" grpId="0" animBg="1"/>
      <p:bldP spid="15" grpId="0" animBg="1"/>
      <p:bldP spid="16" grpId="0" animBg="1"/>
      <p:bldP spid="19" grpId="0"/>
      <p:bldP spid="21" grpId="0"/>
      <p:bldP spid="21" grpId="1"/>
      <p:bldP spid="2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r>
              <a:rPr lang="en-US" altLang="it-IT" b="1" smtClean="0"/>
              <a:t>Recettori per gli oppioidi: relazioni struttura – attivita’</a:t>
            </a:r>
          </a:p>
        </p:txBody>
      </p:sp>
      <p:sp>
        <p:nvSpPr>
          <p:cNvPr id="6" name="Content Placeholder 5"/>
          <p:cNvSpPr>
            <a:spLocks noGrp="1"/>
          </p:cNvSpPr>
          <p:nvPr>
            <p:ph idx="1"/>
          </p:nvPr>
        </p:nvSpPr>
        <p:spPr/>
        <p:txBody>
          <a:bodyPr/>
          <a:lstStyle/>
          <a:p>
            <a:r>
              <a:rPr lang="en-US" altLang="it-IT" smtClean="0"/>
              <a:t>Selettivita’ dei ligandi per i recettori conferita dalla struttura chimica.</a:t>
            </a:r>
          </a:p>
          <a:p>
            <a:r>
              <a:rPr lang="en-US" altLang="it-IT" smtClean="0"/>
              <a:t>Per gli oppioidi si applica il concetto di </a:t>
            </a:r>
            <a:r>
              <a:rPr lang="en-US" altLang="it-IT" i="1" smtClean="0"/>
              <a:t>“message – address”:</a:t>
            </a:r>
          </a:p>
          <a:p>
            <a:pPr algn="just">
              <a:buFont typeface="Arial" panose="020B0604020202020204" pitchFamily="34" charset="0"/>
              <a:buNone/>
            </a:pPr>
            <a:r>
              <a:rPr lang="en-US" altLang="it-IT" i="1" smtClean="0"/>
              <a:t>- MESSAGE  = porzione della molecola comune tra tutte le strutture</a:t>
            </a:r>
          </a:p>
          <a:p>
            <a:pPr algn="just">
              <a:buFont typeface="Arial" panose="020B0604020202020204" pitchFamily="34" charset="0"/>
              <a:buNone/>
            </a:pPr>
            <a:r>
              <a:rPr lang="en-US" altLang="it-IT" i="1" smtClean="0"/>
              <a:t>- ADDRESS = porzione della molecola che conferisce la selettivita’ per il recettore</a:t>
            </a:r>
          </a:p>
        </p:txBody>
      </p:sp>
      <p:sp>
        <p:nvSpPr>
          <p:cNvPr id="26626" name="Letter"/>
          <p:cNvSpPr>
            <a:spLocks noEditPoints="1" noChangeArrowheads="1"/>
          </p:cNvSpPr>
          <p:nvPr/>
        </p:nvSpPr>
        <p:spPr bwMode="auto">
          <a:xfrm>
            <a:off x="5486400" y="2362200"/>
            <a:ext cx="2895600" cy="1362075"/>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5304 w 21600"/>
              <a:gd name="T25" fmla="*/ 9216 h 21600"/>
              <a:gd name="T26" fmla="*/ 17504 w 21600"/>
              <a:gd name="T27" fmla="*/ 1837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4" y="0"/>
                </a:moveTo>
                <a:lnTo>
                  <a:pt x="21600" y="0"/>
                </a:lnTo>
                <a:lnTo>
                  <a:pt x="21600" y="21628"/>
                </a:lnTo>
                <a:lnTo>
                  <a:pt x="14" y="21628"/>
                </a:lnTo>
                <a:lnTo>
                  <a:pt x="14" y="0"/>
                </a:lnTo>
                <a:close/>
              </a:path>
              <a:path w="21600" h="21600" extrusionOk="0">
                <a:moveTo>
                  <a:pt x="18476" y="2035"/>
                </a:moveTo>
                <a:lnTo>
                  <a:pt x="20539" y="2035"/>
                </a:lnTo>
                <a:lnTo>
                  <a:pt x="20539" y="6559"/>
                </a:lnTo>
                <a:lnTo>
                  <a:pt x="18476" y="6559"/>
                </a:lnTo>
                <a:lnTo>
                  <a:pt x="18476" y="2035"/>
                </a:lnTo>
                <a:close/>
              </a:path>
              <a:path w="21600" h="21600" extrusionOk="0">
                <a:moveTo>
                  <a:pt x="884" y="2092"/>
                </a:moveTo>
                <a:lnTo>
                  <a:pt x="7425" y="2092"/>
                </a:lnTo>
                <a:lnTo>
                  <a:pt x="7425" y="2770"/>
                </a:lnTo>
                <a:lnTo>
                  <a:pt x="884" y="2770"/>
                </a:lnTo>
                <a:lnTo>
                  <a:pt x="884" y="2092"/>
                </a:lnTo>
                <a:close/>
              </a:path>
              <a:path w="21600" h="21600" extrusionOk="0">
                <a:moveTo>
                  <a:pt x="884" y="3109"/>
                </a:moveTo>
                <a:lnTo>
                  <a:pt x="7425" y="3109"/>
                </a:lnTo>
                <a:lnTo>
                  <a:pt x="7425" y="3788"/>
                </a:lnTo>
                <a:lnTo>
                  <a:pt x="884" y="3788"/>
                </a:lnTo>
                <a:lnTo>
                  <a:pt x="884" y="3109"/>
                </a:lnTo>
                <a:close/>
              </a:path>
              <a:path w="21600" h="21600" extrusionOk="0">
                <a:moveTo>
                  <a:pt x="884" y="4127"/>
                </a:moveTo>
                <a:lnTo>
                  <a:pt x="7425" y="4127"/>
                </a:lnTo>
                <a:lnTo>
                  <a:pt x="7425" y="4806"/>
                </a:lnTo>
                <a:lnTo>
                  <a:pt x="884" y="4806"/>
                </a:lnTo>
                <a:lnTo>
                  <a:pt x="884" y="4127"/>
                </a:lnTo>
                <a:close/>
              </a:path>
              <a:path w="21600" h="21600" extrusionOk="0">
                <a:moveTo>
                  <a:pt x="5127" y="5145"/>
                </a:moveTo>
                <a:lnTo>
                  <a:pt x="7425" y="5145"/>
                </a:lnTo>
                <a:lnTo>
                  <a:pt x="7425" y="5824"/>
                </a:lnTo>
                <a:lnTo>
                  <a:pt x="5127" y="5824"/>
                </a:lnTo>
                <a:lnTo>
                  <a:pt x="5127" y="5145"/>
                </a:lnTo>
                <a:close/>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266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5"/>
          <p:cNvSpPr>
            <a:spLocks noGrp="1"/>
          </p:cNvSpPr>
          <p:nvPr>
            <p:ph type="title"/>
          </p:nvPr>
        </p:nvSpPr>
        <p:spPr/>
        <p:txBody>
          <a:bodyPr/>
          <a:lstStyle/>
          <a:p>
            <a:r>
              <a:rPr lang="it-IT" altLang="it-IT" smtClean="0"/>
              <a:t>Trasportatori</a:t>
            </a:r>
          </a:p>
        </p:txBody>
      </p:sp>
      <p:pic>
        <p:nvPicPr>
          <p:cNvPr id="11267" name="Segnaposto contenuto 4" descr="F69116-003-f001.jpg"/>
          <p:cNvPicPr>
            <a:picLocks noGrp="1" noChangeAspect="1"/>
          </p:cNvPicPr>
          <p:nvPr>
            <p:ph idx="1"/>
          </p:nvPr>
        </p:nvPicPr>
        <p:blipFill>
          <a:blip r:embed="rId2">
            <a:extLst>
              <a:ext uri="{28A0092B-C50C-407E-A947-70E740481C1C}">
                <a14:useLocalDpi xmlns:a14="http://schemas.microsoft.com/office/drawing/2010/main" val="0"/>
              </a:ext>
            </a:extLst>
          </a:blip>
          <a:srcRect t="63979" b="2322"/>
          <a:stretch>
            <a:fillRect/>
          </a:stretch>
        </p:blipFill>
        <p:spPr>
          <a:xfrm>
            <a:off x="2184400" y="2262188"/>
            <a:ext cx="4775200" cy="2995612"/>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r>
              <a:rPr lang="en-US" altLang="it-IT" b="1" smtClean="0"/>
              <a:t>Recettori per gli oppioidi: relazioni struttura – attivita’</a:t>
            </a:r>
          </a:p>
        </p:txBody>
      </p:sp>
      <p:sp>
        <p:nvSpPr>
          <p:cNvPr id="10243" name="Content Placeholder 10"/>
          <p:cNvSpPr>
            <a:spLocks noGrp="1"/>
          </p:cNvSpPr>
          <p:nvPr>
            <p:ph sz="half" idx="1"/>
          </p:nvPr>
        </p:nvSpPr>
        <p:spPr/>
        <p:txBody>
          <a:bodyPr/>
          <a:lstStyle/>
          <a:p>
            <a:pPr eaLnBrk="1" hangingPunct="1"/>
            <a:r>
              <a:rPr lang="en-US" altLang="it-IT" smtClean="0"/>
              <a:t>“Message”:</a:t>
            </a:r>
          </a:p>
          <a:p>
            <a:pPr eaLnBrk="1" hangingPunct="1">
              <a:buFont typeface="Arial" panose="020B0604020202020204" pitchFamily="34" charset="0"/>
              <a:buNone/>
            </a:pPr>
            <a:r>
              <a:rPr lang="en-US" altLang="it-IT" smtClean="0"/>
              <a:t>- gruppo amminico;</a:t>
            </a:r>
          </a:p>
          <a:p>
            <a:pPr eaLnBrk="1" hangingPunct="1">
              <a:buFont typeface="Arial" panose="020B0604020202020204" pitchFamily="34" charset="0"/>
              <a:buNone/>
            </a:pPr>
            <a:r>
              <a:rPr lang="en-US" altLang="it-IT" smtClean="0"/>
              <a:t>- anello fenolico</a:t>
            </a:r>
          </a:p>
          <a:p>
            <a:pPr eaLnBrk="1" hangingPunct="1">
              <a:buFont typeface="Arial" panose="020B0604020202020204" pitchFamily="34" charset="0"/>
              <a:buNone/>
            </a:pPr>
            <a:r>
              <a:rPr lang="en-US" altLang="it-IT" smtClean="0"/>
              <a:t>- dominio idrofobico.</a:t>
            </a:r>
          </a:p>
          <a:p>
            <a:pPr eaLnBrk="1" hangingPunct="1">
              <a:buFont typeface="Arial" panose="020B0604020202020204" pitchFamily="34" charset="0"/>
              <a:buNone/>
            </a:pPr>
            <a:endParaRPr lang="en-US" altLang="it-IT" smtClean="0"/>
          </a:p>
          <a:p>
            <a:pPr algn="just" eaLnBrk="1" hangingPunct="1">
              <a:buFont typeface="Arial" panose="020B0604020202020204" pitchFamily="34" charset="0"/>
              <a:buNone/>
            </a:pPr>
            <a:r>
              <a:rPr lang="en-US" altLang="it-IT" smtClean="0"/>
              <a:t>Regione “Linker” e “Address” conferiscono la specificita’ per il recettore.</a:t>
            </a:r>
          </a:p>
        </p:txBody>
      </p:sp>
      <p:pic>
        <p:nvPicPr>
          <p:cNvPr id="7987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r="62053"/>
          <a:stretch>
            <a:fillRect/>
          </a:stretch>
        </p:blipFill>
        <p:spPr>
          <a:xfrm>
            <a:off x="5348288" y="1600200"/>
            <a:ext cx="2638425" cy="4525963"/>
          </a:xfrm>
          <a:noFill/>
        </p:spPr>
      </p:pic>
      <p:grpSp>
        <p:nvGrpSpPr>
          <p:cNvPr id="2" name="Group 6"/>
          <p:cNvGrpSpPr>
            <a:grpSpLocks/>
          </p:cNvGrpSpPr>
          <p:nvPr/>
        </p:nvGrpSpPr>
        <p:grpSpPr bwMode="auto">
          <a:xfrm>
            <a:off x="3886200" y="2133600"/>
            <a:ext cx="2057400" cy="914400"/>
            <a:chOff x="3886200" y="2133600"/>
            <a:chExt cx="2057400" cy="914400"/>
          </a:xfrm>
        </p:grpSpPr>
        <p:sp>
          <p:nvSpPr>
            <p:cNvPr id="5" name="Left Brace 4"/>
            <p:cNvSpPr/>
            <p:nvPr/>
          </p:nvSpPr>
          <p:spPr>
            <a:xfrm flipH="1">
              <a:off x="3886200" y="2133600"/>
              <a:ext cx="304800" cy="9144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 name="TextBox 5"/>
            <p:cNvSpPr txBox="1"/>
            <p:nvPr/>
          </p:nvSpPr>
          <p:spPr>
            <a:xfrm>
              <a:off x="4267200" y="2286000"/>
              <a:ext cx="1676400" cy="523875"/>
            </a:xfrm>
            <a:prstGeom prst="rect">
              <a:avLst/>
            </a:prstGeom>
            <a:noFill/>
          </p:spPr>
          <p:txBody>
            <a:bodyPr>
              <a:spAutoFit/>
            </a:bodyPr>
            <a:lstStyle/>
            <a:p>
              <a:pPr>
                <a:defRPr/>
              </a:pPr>
              <a:r>
                <a:rPr lang="en-US" sz="2800" dirty="0" err="1">
                  <a:latin typeface="+mn-lt"/>
                </a:rPr>
                <a:t>Tiramina</a:t>
              </a:r>
              <a:endParaRPr lang="en-US" sz="2800" dirty="0">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95375" y="1600200"/>
            <a:ext cx="6953250" cy="4525963"/>
          </a:xfrm>
          <a:noFill/>
        </p:spPr>
      </p:pic>
      <p:sp>
        <p:nvSpPr>
          <p:cNvPr id="81923" name="Title 1"/>
          <p:cNvSpPr>
            <a:spLocks noGrp="1"/>
          </p:cNvSpPr>
          <p:nvPr>
            <p:ph type="title"/>
          </p:nvPr>
        </p:nvSpPr>
        <p:spPr/>
        <p:txBody>
          <a:bodyPr/>
          <a:lstStyle/>
          <a:p>
            <a:pPr eaLnBrk="1" hangingPunct="1"/>
            <a:r>
              <a:rPr lang="en-US" altLang="it-IT" b="1" smtClean="0"/>
              <a:t>Recettori per gli oppioidi: relazioni struttura – attivita’</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eaLnBrk="1" hangingPunct="1"/>
            <a:r>
              <a:rPr lang="en-US" altLang="it-IT" b="1" smtClean="0"/>
              <a:t>Recettori per gli oppioidi: relazioni struttura – attivita’</a:t>
            </a:r>
          </a:p>
        </p:txBody>
      </p:sp>
      <p:sp>
        <p:nvSpPr>
          <p:cNvPr id="8" name="Content Placeholder 7"/>
          <p:cNvSpPr>
            <a:spLocks noGrp="1"/>
          </p:cNvSpPr>
          <p:nvPr>
            <p:ph sz="half" idx="1"/>
          </p:nvPr>
        </p:nvSpPr>
        <p:spPr>
          <a:xfrm>
            <a:off x="457200" y="1600200"/>
            <a:ext cx="4343400" cy="4495800"/>
          </a:xfrm>
        </p:spPr>
        <p:txBody>
          <a:bodyPr/>
          <a:lstStyle/>
          <a:p>
            <a:pPr marL="0" indent="0">
              <a:spcBef>
                <a:spcPct val="0"/>
              </a:spcBef>
            </a:pPr>
            <a:r>
              <a:rPr lang="en-US" altLang="it-IT" smtClean="0"/>
              <a:t>“Address” caratterizatto per i recettori k e d:</a:t>
            </a:r>
          </a:p>
          <a:p>
            <a:pPr marL="0" indent="0">
              <a:spcBef>
                <a:spcPct val="0"/>
              </a:spcBef>
              <a:buFont typeface="Arial" panose="020B0604020202020204" pitchFamily="34" charset="0"/>
              <a:buNone/>
            </a:pPr>
            <a:r>
              <a:rPr lang="en-US" altLang="it-IT" smtClean="0"/>
              <a:t>- </a:t>
            </a:r>
            <a:r>
              <a:rPr lang="en-US" altLang="it-IT" smtClean="0">
                <a:latin typeface="Symbol" panose="05050102010706020507" pitchFamily="18" charset="2"/>
              </a:rPr>
              <a:t>k</a:t>
            </a:r>
            <a:r>
              <a:rPr lang="en-US" altLang="it-IT" smtClean="0"/>
              <a:t>: secondo gruppo molto idrofobico.</a:t>
            </a:r>
          </a:p>
          <a:p>
            <a:pPr marL="0" indent="0">
              <a:spcBef>
                <a:spcPct val="0"/>
              </a:spcBef>
              <a:buFont typeface="Arial" panose="020B0604020202020204" pitchFamily="34" charset="0"/>
              <a:buNone/>
            </a:pPr>
            <a:r>
              <a:rPr lang="en-US" altLang="it-IT" smtClean="0"/>
              <a:t>- </a:t>
            </a:r>
            <a:r>
              <a:rPr lang="en-US" altLang="it-IT" smtClean="0">
                <a:latin typeface="Symbol" panose="05050102010706020507" pitchFamily="18" charset="2"/>
              </a:rPr>
              <a:t>d</a:t>
            </a:r>
            <a:r>
              <a:rPr lang="en-US" altLang="it-IT" smtClean="0"/>
              <a:t>: gruppo idrofobico come un indolo.</a:t>
            </a:r>
          </a:p>
          <a:p>
            <a:pPr marL="0" indent="0">
              <a:spcBef>
                <a:spcPct val="0"/>
              </a:spcBef>
              <a:buFont typeface="Arial" panose="020B0604020202020204" pitchFamily="34" charset="0"/>
              <a:buNone/>
            </a:pPr>
            <a:endParaRPr lang="en-US" altLang="it-IT" smtClean="0"/>
          </a:p>
          <a:p>
            <a:pPr marL="0" indent="0">
              <a:spcBef>
                <a:spcPct val="0"/>
              </a:spcBef>
              <a:buFont typeface="Arial" panose="020B0604020202020204" pitchFamily="34" charset="0"/>
              <a:buNone/>
            </a:pPr>
            <a:r>
              <a:rPr lang="en-US" altLang="it-IT" smtClean="0"/>
              <a:t>Per i recettori </a:t>
            </a:r>
            <a:r>
              <a:rPr lang="en-US" altLang="it-IT" smtClean="0">
                <a:latin typeface="Symbol" panose="05050102010706020507" pitchFamily="18" charset="2"/>
              </a:rPr>
              <a:t>m</a:t>
            </a:r>
            <a:r>
              <a:rPr lang="en-US" altLang="it-IT" smtClean="0"/>
              <a:t> non sono stati ancora caratterizzati degli elementi precisi che conferiscano la specificita’.</a:t>
            </a:r>
          </a:p>
        </p:txBody>
      </p:sp>
      <p:pic>
        <p:nvPicPr>
          <p:cNvPr id="8294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37947"/>
          <a:stretch>
            <a:fillRect/>
          </a:stretch>
        </p:blipFill>
        <p:spPr>
          <a:xfrm>
            <a:off x="4648200" y="1744663"/>
            <a:ext cx="4038600" cy="4237037"/>
          </a:xfrm>
          <a:noFill/>
        </p:spPr>
      </p:pic>
      <p:sp>
        <p:nvSpPr>
          <p:cNvPr id="11" name="Oval 10"/>
          <p:cNvSpPr/>
          <p:nvPr/>
        </p:nvSpPr>
        <p:spPr>
          <a:xfrm>
            <a:off x="5791200" y="5181600"/>
            <a:ext cx="838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272338" y="4806950"/>
            <a:ext cx="6096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it-IT" b="1" smtClean="0"/>
              <a:t>Analgesia da oppioidi: caratteristiche cliniche</a:t>
            </a:r>
          </a:p>
        </p:txBody>
      </p:sp>
      <p:sp>
        <p:nvSpPr>
          <p:cNvPr id="18435" name="Content Placeholder 2"/>
          <p:cNvSpPr>
            <a:spLocks noGrp="1"/>
          </p:cNvSpPr>
          <p:nvPr>
            <p:ph idx="1"/>
          </p:nvPr>
        </p:nvSpPr>
        <p:spPr/>
        <p:txBody>
          <a:bodyPr/>
          <a:lstStyle/>
          <a:p>
            <a:pPr marL="0" indent="0" algn="just">
              <a:spcBef>
                <a:spcPct val="0"/>
              </a:spcBef>
              <a:buFont typeface="Arial" panose="020B0604020202020204" pitchFamily="34" charset="0"/>
              <a:buNone/>
            </a:pPr>
            <a:r>
              <a:rPr lang="en-US" altLang="it-IT" sz="3000" smtClean="0"/>
              <a:t>- Riduce nocicezione/dolore senza effetti su altre modalita’ somatosensoriali (tocco leggero, propriocezione, percezione temperature moderate).</a:t>
            </a:r>
          </a:p>
          <a:p>
            <a:pPr marL="0" indent="0" algn="just">
              <a:spcBef>
                <a:spcPct val="0"/>
              </a:spcBef>
              <a:buFont typeface="Arial" panose="020B0604020202020204" pitchFamily="34" charset="0"/>
              <a:buNone/>
            </a:pPr>
            <a:r>
              <a:rPr lang="en-US" altLang="it-IT" sz="3000" smtClean="0"/>
              <a:t>- La componente emotiva/cognitiva del dolore viene controllata a dosi piu’ basse  di oppiacei rispetto a quella propriamente fisica (dolore presente ma reso sopportabile).</a:t>
            </a:r>
          </a:p>
          <a:p>
            <a:pPr marL="0" indent="0" algn="just">
              <a:spcBef>
                <a:spcPct val="0"/>
              </a:spcBef>
              <a:buFont typeface="Arial" panose="020B0604020202020204" pitchFamily="34" charset="0"/>
              <a:buNone/>
            </a:pPr>
            <a:r>
              <a:rPr lang="en-US" altLang="it-IT" sz="3000" smtClean="0"/>
              <a:t>- Dolore continuo (danno tissutale e infiammazione) controllato meglio rispetto di quello acuto.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olo 4"/>
          <p:cNvSpPr>
            <a:spLocks noGrp="1"/>
          </p:cNvSpPr>
          <p:nvPr>
            <p:ph type="ctrTitle"/>
          </p:nvPr>
        </p:nvSpPr>
        <p:spPr/>
        <p:txBody>
          <a:bodyPr/>
          <a:lstStyle/>
          <a:p>
            <a:r>
              <a:rPr lang="it-IT" altLang="it-IT" b="1" smtClean="0"/>
              <a:t>Esempio: farmaci i cui effetti sono mediati dall’inibizione di recettori accoppiati a chinasi</a:t>
            </a:r>
          </a:p>
        </p:txBody>
      </p:sp>
      <p:sp>
        <p:nvSpPr>
          <p:cNvPr id="6" name="Sottotitolo 5"/>
          <p:cNvSpPr>
            <a:spLocks noGrp="1"/>
          </p:cNvSpPr>
          <p:nvPr>
            <p:ph type="subTitle" idx="1"/>
          </p:nvPr>
        </p:nvSpPr>
        <p:spPr/>
        <p:txBody>
          <a:bodyPr/>
          <a:lstStyle/>
          <a:p>
            <a:pPr>
              <a:defRPr/>
            </a:pPr>
            <a:endParaRPr lang="it-IT"/>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4"/>
          <p:cNvSpPr txBox="1">
            <a:spLocks noChangeArrowheads="1"/>
          </p:cNvSpPr>
          <p:nvPr/>
        </p:nvSpPr>
        <p:spPr bwMode="auto">
          <a:xfrm>
            <a:off x="0" y="0"/>
            <a:ext cx="9144000" cy="3970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it-IT" sz="1800">
                <a:solidFill>
                  <a:schemeClr val="accent2"/>
                </a:solidFill>
                <a:latin typeface="Arial" panose="020B0604020202020204" pitchFamily="34" charset="0"/>
              </a:rPr>
              <a:t>Inibitori delle protein tirosin chinasi</a:t>
            </a:r>
          </a:p>
          <a:p>
            <a:pPr algn="just" eaLnBrk="1" hangingPunct="1">
              <a:spcBef>
                <a:spcPct val="50000"/>
              </a:spcBef>
              <a:buFontTx/>
              <a:buNone/>
            </a:pPr>
            <a:r>
              <a:rPr lang="en-US" altLang="it-IT" sz="1800">
                <a:latin typeface="Arial" panose="020B0604020202020204" pitchFamily="34" charset="0"/>
              </a:rPr>
              <a:t>Le </a:t>
            </a:r>
            <a:r>
              <a:rPr lang="en-US" altLang="it-IT" sz="1800">
                <a:solidFill>
                  <a:schemeClr val="accent2"/>
                </a:solidFill>
                <a:latin typeface="Arial" panose="020B0604020202020204" pitchFamily="34" charset="0"/>
              </a:rPr>
              <a:t>protein chinasi</a:t>
            </a:r>
            <a:r>
              <a:rPr lang="en-US" altLang="it-IT" sz="1800">
                <a:latin typeface="Arial" panose="020B0604020202020204" pitchFamily="34" charset="0"/>
              </a:rPr>
              <a:t> sono componenti ubiquitari e critici delle vie di trasduzione del segnale che trasmettono informazioni riguardanti le “condizioni” citoplasmatiche ed extracellulari al nucleo, influenzando in questo modo la trascrizione genica e/o la sintesi del DNA. </a:t>
            </a:r>
          </a:p>
          <a:p>
            <a:pPr algn="just" eaLnBrk="1" hangingPunct="1">
              <a:spcBef>
                <a:spcPct val="50000"/>
              </a:spcBef>
              <a:buFontTx/>
              <a:buNone/>
            </a:pPr>
            <a:r>
              <a:rPr lang="en-US" altLang="it-IT" sz="1800">
                <a:latin typeface="Arial" panose="020B0604020202020204" pitchFamily="34" charset="0"/>
              </a:rPr>
              <a:t>Nel genoma ci sono circa 550 geni per le </a:t>
            </a:r>
            <a:r>
              <a:rPr lang="en-US" altLang="it-IT" sz="1800">
                <a:solidFill>
                  <a:schemeClr val="accent2"/>
                </a:solidFill>
                <a:latin typeface="Arial" panose="020B0604020202020204" pitchFamily="34" charset="0"/>
              </a:rPr>
              <a:t>protein chinasi</a:t>
            </a:r>
            <a:r>
              <a:rPr lang="en-US" altLang="it-IT" sz="1800">
                <a:latin typeface="Arial" panose="020B0604020202020204" pitchFamily="34" charset="0"/>
              </a:rPr>
              <a:t> e 130 per le </a:t>
            </a:r>
            <a:r>
              <a:rPr lang="en-US" altLang="it-IT" sz="1800">
                <a:solidFill>
                  <a:schemeClr val="accent2"/>
                </a:solidFill>
                <a:latin typeface="Arial" panose="020B0604020202020204" pitchFamily="34" charset="0"/>
              </a:rPr>
              <a:t>protein fosfatasi </a:t>
            </a:r>
            <a:r>
              <a:rPr lang="en-US" altLang="it-IT" sz="1800">
                <a:latin typeface="Arial" panose="020B0604020202020204" pitchFamily="34" charset="0"/>
              </a:rPr>
              <a:t>che regolano l’attivita’ delle protein chinasi. </a:t>
            </a:r>
          </a:p>
          <a:p>
            <a:pPr algn="just" eaLnBrk="1" hangingPunct="1">
              <a:spcBef>
                <a:spcPct val="50000"/>
              </a:spcBef>
              <a:buFontTx/>
              <a:buNone/>
            </a:pPr>
            <a:r>
              <a:rPr lang="en-US" altLang="it-IT" sz="1800">
                <a:latin typeface="Arial" panose="020B0604020202020204" pitchFamily="34" charset="0"/>
              </a:rPr>
              <a:t>Le tirosin chinasi possono essere a loro volta suddivise in quelle che hanno un dominio extra-cellulare ed enzimi confinati nel citoplasma o nei componenti nucleari e cellulari.</a:t>
            </a:r>
          </a:p>
          <a:p>
            <a:pPr algn="just" eaLnBrk="1" hangingPunct="1">
              <a:spcBef>
                <a:spcPct val="50000"/>
              </a:spcBef>
              <a:buFontTx/>
              <a:buNone/>
            </a:pPr>
            <a:r>
              <a:rPr lang="en-US" altLang="it-IT" sz="1800">
                <a:latin typeface="Arial" panose="020B0604020202020204" pitchFamily="34" charset="0"/>
              </a:rPr>
              <a:t>Attivazione anormale di specifiche proteine con attivita’ tirosin-chinasica e’ stata dimostrata in molti neoplasmi umani, rendendole dei bersagli molecolari molto attraenti per la terapia del cancro.</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0" y="0"/>
            <a:ext cx="9144000" cy="6858000"/>
          </a:xfrm>
        </p:spPr>
        <p:txBody>
          <a:bodyPr/>
          <a:lstStyle/>
          <a:p>
            <a:r>
              <a:rPr lang="en-US" altLang="it-IT" sz="2000" b="1" smtClean="0"/>
              <a:t>Inibitori delle chinasi BCR-ABL</a:t>
            </a:r>
            <a:r>
              <a:rPr lang="en-US" altLang="it-IT" sz="2000" smtClean="0"/>
              <a:t/>
            </a:r>
            <a:br>
              <a:rPr lang="en-US" altLang="it-IT" sz="2000" smtClean="0"/>
            </a:br>
            <a:r>
              <a:rPr lang="en-US" altLang="it-IT" sz="2000" smtClean="0"/>
              <a:t/>
            </a:r>
            <a:br>
              <a:rPr lang="en-US" altLang="it-IT" sz="2000" smtClean="0"/>
            </a:br>
            <a:r>
              <a:rPr lang="en-US" altLang="it-IT" sz="2000" smtClean="0"/>
              <a:t>Imatinib, Dasatinib e Nilotinib</a:t>
            </a:r>
            <a:br>
              <a:rPr lang="en-US" altLang="it-IT" sz="2000" smtClean="0"/>
            </a:br>
            <a:r>
              <a:rPr lang="en-US" altLang="it-IT" sz="2000" smtClean="0"/>
              <a:t/>
            </a:r>
            <a:br>
              <a:rPr lang="en-US" altLang="it-IT" sz="2000" smtClean="0"/>
            </a:br>
            <a:r>
              <a:rPr lang="en-US" altLang="it-IT" sz="2000" smtClean="0"/>
              <a:t/>
            </a:r>
            <a:br>
              <a:rPr lang="en-US" altLang="it-IT" sz="2000" smtClean="0"/>
            </a:br>
            <a:r>
              <a:rPr lang="en-US" altLang="it-IT" sz="2000" smtClean="0"/>
              <a:t/>
            </a:r>
            <a:br>
              <a:rPr lang="en-US" altLang="it-IT" sz="2000" smtClean="0"/>
            </a:br>
            <a:r>
              <a:rPr lang="en-US" altLang="it-IT" sz="2000" smtClean="0"/>
              <a:t>Imatinib = I generazione di inibitori della chinasi BCR-ABL</a:t>
            </a:r>
            <a:br>
              <a:rPr lang="en-US" altLang="it-IT" sz="2000" smtClean="0"/>
            </a:br>
            <a:r>
              <a:rPr lang="en-US" altLang="it-IT" sz="2000" smtClean="0"/>
              <a:t/>
            </a:r>
            <a:br>
              <a:rPr lang="en-US" altLang="it-IT" sz="2000" smtClean="0"/>
            </a:br>
            <a:r>
              <a:rPr lang="en-US" altLang="it-IT" sz="2000" smtClean="0"/>
              <a:t>Dasitinib e Nilotinib = II generazione, superano alcuni limiti di Imatinib ed in particolare Dasatinib e’ in grado di legarsi alle configurazioni di BCR-ABL sia aperta che chiusa, mentre Nilotinib ha la capacita’ di formare addizionali ponti idrogeno che permettono di superare mutazioni che causano resistenza all’Imatinib.</a:t>
            </a:r>
            <a:br>
              <a:rPr lang="en-US" altLang="it-IT" sz="2000" smtClean="0"/>
            </a:br>
            <a:r>
              <a:rPr lang="en-US" altLang="it-IT" sz="2000" smtClean="0"/>
              <a:t/>
            </a:r>
            <a:br>
              <a:rPr lang="en-US" altLang="it-IT" sz="2000" smtClean="0"/>
            </a:br>
            <a:r>
              <a:rPr lang="en-US" altLang="it-IT" sz="2000" smtClean="0"/>
              <a:t/>
            </a:r>
            <a:br>
              <a:rPr lang="en-US" altLang="it-IT" sz="2000" smtClean="0"/>
            </a:br>
            <a:r>
              <a:rPr lang="en-US" altLang="it-IT" sz="2000" smtClean="0"/>
              <a:t/>
            </a:r>
            <a:br>
              <a:rPr lang="en-US" altLang="it-IT" sz="2000" smtClean="0"/>
            </a:br>
            <a:endParaRPr lang="en-US" altLang="it-IT" sz="200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4"/>
          <p:cNvSpPr txBox="1">
            <a:spLocks noChangeArrowheads="1"/>
          </p:cNvSpPr>
          <p:nvPr/>
        </p:nvSpPr>
        <p:spPr bwMode="auto">
          <a:xfrm>
            <a:off x="0" y="0"/>
            <a:ext cx="9144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it-IT" altLang="it-IT" sz="2000" b="1">
                <a:latin typeface="Arial" panose="020B0604020202020204" pitchFamily="34" charset="0"/>
              </a:rPr>
              <a:t>Imatinib</a:t>
            </a:r>
          </a:p>
          <a:p>
            <a:pPr algn="just" eaLnBrk="1" hangingPunct="1">
              <a:spcBef>
                <a:spcPct val="50000"/>
              </a:spcBef>
              <a:buFontTx/>
              <a:buNone/>
            </a:pPr>
            <a:r>
              <a:rPr lang="it-IT" altLang="it-IT" sz="2000">
                <a:latin typeface="Arial" panose="020B0604020202020204" pitchFamily="34" charset="0"/>
              </a:rPr>
              <a:t>E' un derivato della 2-fenil-amminopirimidina che funziona come inibitore specifico di enzimi con funzione tirosina chinasica.</a:t>
            </a:r>
          </a:p>
          <a:p>
            <a:pPr algn="just" eaLnBrk="1" hangingPunct="1">
              <a:spcBef>
                <a:spcPct val="50000"/>
              </a:spcBef>
              <a:buFontTx/>
              <a:buNone/>
            </a:pPr>
            <a:r>
              <a:rPr lang="it-IT" altLang="it-IT" sz="2000">
                <a:latin typeface="Arial" panose="020B0604020202020204" pitchFamily="34" charset="0"/>
              </a:rPr>
              <a:t>E' il primo membro di una famiglia di composti ad azione antitumorale che hanno come bersaglio particolari pathways di trasduzione del segnale e non una maggiore replicazione.</a:t>
            </a:r>
          </a:p>
        </p:txBody>
      </p:sp>
      <p:pic>
        <p:nvPicPr>
          <p:cNvPr id="8806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2492375"/>
            <a:ext cx="3889375"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 Box 6"/>
          <p:cNvSpPr txBox="1">
            <a:spLocks noChangeArrowheads="1"/>
          </p:cNvSpPr>
          <p:nvPr/>
        </p:nvSpPr>
        <p:spPr bwMode="auto">
          <a:xfrm>
            <a:off x="827088" y="5516563"/>
            <a:ext cx="7848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it-IT" altLang="it-IT" sz="1200">
                <a:latin typeface="Arial" panose="020B0604020202020204" pitchFamily="34" charset="0"/>
              </a:rPr>
              <a:t>4-[(4-metil-1-piperazinil)metil]-N-[4-metil-3-[[4-(3-piridinil)-2-pirimidinil] ammino] fenil] benzamide metansolfato</a:t>
            </a:r>
          </a:p>
        </p:txBody>
      </p:sp>
      <p:sp>
        <p:nvSpPr>
          <p:cNvPr id="88069" name="Rectangle 6"/>
          <p:cNvSpPr>
            <a:spLocks noChangeArrowheads="1"/>
          </p:cNvSpPr>
          <p:nvPr/>
        </p:nvSpPr>
        <p:spPr bwMode="auto">
          <a:xfrm>
            <a:off x="5822950" y="6491288"/>
            <a:ext cx="3321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latin typeface="Arial" panose="020B0604020202020204" pitchFamily="34" charset="0"/>
              </a:rPr>
              <a:t>Deininger M. et al., Blood 2005</a:t>
            </a:r>
            <a:endParaRPr lang="en-US" altLang="it-IT"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ph type="body" idx="1"/>
          </p:nvPr>
        </p:nvSpPr>
        <p:spPr>
          <a:xfrm>
            <a:off x="179388" y="1844675"/>
            <a:ext cx="8713787" cy="3024188"/>
          </a:xfrm>
        </p:spPr>
        <p:txBody>
          <a:bodyPr/>
          <a:lstStyle/>
          <a:p>
            <a:pPr algn="ctr" eaLnBrk="1" hangingPunct="1">
              <a:buFontTx/>
              <a:buNone/>
            </a:pPr>
            <a:r>
              <a:rPr lang="it-IT" altLang="it-IT" sz="2000" b="1" smtClean="0"/>
              <a:t>Imatinib</a:t>
            </a:r>
          </a:p>
          <a:p>
            <a:pPr algn="ctr" eaLnBrk="1" hangingPunct="1">
              <a:buFontTx/>
              <a:buNone/>
            </a:pPr>
            <a:endParaRPr lang="it-IT" altLang="it-IT" sz="2000" b="1" smtClean="0"/>
          </a:p>
          <a:p>
            <a:pPr algn="just" eaLnBrk="1" hangingPunct="1">
              <a:buFontTx/>
              <a:buNone/>
            </a:pPr>
            <a:r>
              <a:rPr lang="it-IT" altLang="it-IT" sz="2000" smtClean="0"/>
              <a:t>Imatinib ha rivoluzionato il trattamento della leucemia mieloide cronica. Gli studi preclinici erano molto interessanti, ma i risultati dei </a:t>
            </a:r>
            <a:r>
              <a:rPr lang="it-IT" altLang="it-IT" sz="2000" i="1" smtClean="0"/>
              <a:t>trials</a:t>
            </a:r>
            <a:r>
              <a:rPr lang="it-IT" altLang="it-IT" sz="2000" smtClean="0"/>
              <a:t> clinici hanno superato di molto le aspettative, con una percentuale di risposta (</a:t>
            </a:r>
            <a:r>
              <a:rPr lang="it-IT" altLang="it-IT" sz="2000" i="1" smtClean="0"/>
              <a:t>complete cytogenetic response</a:t>
            </a:r>
            <a:r>
              <a:rPr lang="it-IT" altLang="it-IT" sz="2000" smtClean="0"/>
              <a:t>) in 40 % dei pazienti in cui il trattamento con interferone-</a:t>
            </a:r>
            <a:r>
              <a:rPr lang="it-IT" altLang="it-IT" sz="2000" smtClean="0">
                <a:latin typeface="Symbol" panose="05050102010706020507" pitchFamily="18" charset="2"/>
              </a:rPr>
              <a:t>a</a:t>
            </a:r>
            <a:r>
              <a:rPr lang="it-IT" altLang="it-IT" sz="2000" smtClean="0"/>
              <a:t> è fallito e in più dell'80 % dei pazienti con malattia di nuova diagnosi, un livello di efficacia che ha portato all'approvazione in tempi record.</a:t>
            </a:r>
          </a:p>
          <a:p>
            <a:pPr algn="r" eaLnBrk="1" hangingPunct="1">
              <a:buFontTx/>
              <a:buNone/>
            </a:pPr>
            <a:endParaRPr lang="it-IT" altLang="it-IT" sz="2000" smtClean="0"/>
          </a:p>
        </p:txBody>
      </p:sp>
      <p:sp>
        <p:nvSpPr>
          <p:cNvPr id="90115" name="Rectangle 4"/>
          <p:cNvSpPr>
            <a:spLocks noChangeArrowheads="1"/>
          </p:cNvSpPr>
          <p:nvPr/>
        </p:nvSpPr>
        <p:spPr bwMode="auto">
          <a:xfrm>
            <a:off x="5822950" y="6491288"/>
            <a:ext cx="3321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latin typeface="Arial" panose="020B0604020202020204" pitchFamily="34" charset="0"/>
              </a:rPr>
              <a:t>Deininger M. et al., Blood 2005</a:t>
            </a:r>
            <a:endParaRPr lang="en-US" altLang="it-IT"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4"/>
          <p:cNvSpPr txBox="1">
            <a:spLocks noChangeArrowheads="1"/>
          </p:cNvSpPr>
          <p:nvPr/>
        </p:nvSpPr>
        <p:spPr bwMode="auto">
          <a:xfrm>
            <a:off x="468313" y="0"/>
            <a:ext cx="7993062"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it-IT" altLang="it-IT" sz="1800" b="1">
                <a:latin typeface="Arial" panose="020B0604020202020204" pitchFamily="34" charset="0"/>
              </a:rPr>
              <a:t>Imatinib</a:t>
            </a:r>
          </a:p>
          <a:p>
            <a:pPr algn="just" eaLnBrk="1" hangingPunct="1">
              <a:spcBef>
                <a:spcPct val="50000"/>
              </a:spcBef>
              <a:buFontTx/>
              <a:buNone/>
            </a:pPr>
            <a:r>
              <a:rPr lang="it-IT" altLang="it-IT" sz="1800">
                <a:latin typeface="Arial" panose="020B0604020202020204" pitchFamily="34" charset="0"/>
              </a:rPr>
              <a:t>E' un esempio di farmaco sintetizzato attraverso l'uso combinato di tecniche </a:t>
            </a:r>
            <a:r>
              <a:rPr lang="it-IT" altLang="it-IT" sz="1800" i="1">
                <a:latin typeface="Arial" panose="020B0604020202020204" pitchFamily="34" charset="0"/>
              </a:rPr>
              <a:t>high-throughput</a:t>
            </a:r>
            <a:r>
              <a:rPr lang="it-IT" altLang="it-IT" sz="1800">
                <a:latin typeface="Arial" panose="020B0604020202020204" pitchFamily="34" charset="0"/>
              </a:rPr>
              <a:t> di screening e della chimica farmaceutica.</a:t>
            </a:r>
          </a:p>
          <a:p>
            <a:pPr algn="just" eaLnBrk="1" hangingPunct="1">
              <a:spcBef>
                <a:spcPct val="50000"/>
              </a:spcBef>
              <a:buFontTx/>
              <a:buNone/>
            </a:pPr>
            <a:r>
              <a:rPr lang="it-IT" altLang="it-IT" sz="1800">
                <a:latin typeface="Arial" panose="020B0604020202020204" pitchFamily="34" charset="0"/>
              </a:rPr>
              <a:t>Il lead compound che ha portato alla sintesi dell'imatinib era un derivato della 2-fenilamminopirimidina (studiato come inibitore della protein kinasi C), che però presentava il limite di una bassa potenza e specificità, inibendo sia enzimi con funzione di serina/treonina chinasi che enzimi tirosina chinasi.</a:t>
            </a:r>
          </a:p>
        </p:txBody>
      </p:sp>
      <p:pic>
        <p:nvPicPr>
          <p:cNvPr id="9216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420938"/>
            <a:ext cx="62722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6"/>
          <p:cNvSpPr txBox="1">
            <a:spLocks noChangeArrowheads="1"/>
          </p:cNvSpPr>
          <p:nvPr/>
        </p:nvSpPr>
        <p:spPr bwMode="auto">
          <a:xfrm>
            <a:off x="5545138" y="6491288"/>
            <a:ext cx="35988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it-IT" altLang="it-IT" sz="1800">
                <a:latin typeface="Arial" panose="020B0604020202020204" pitchFamily="34" charset="0"/>
              </a:rPr>
              <a:t>Deiningar et al.,  Blood, 2006</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it-IT" smtClean="0"/>
              <a:t>Trasportari</a:t>
            </a:r>
          </a:p>
        </p:txBody>
      </p:sp>
      <p:sp>
        <p:nvSpPr>
          <p:cNvPr id="12291" name="Content Placeholder 3"/>
          <p:cNvSpPr>
            <a:spLocks noGrp="1"/>
          </p:cNvSpPr>
          <p:nvPr>
            <p:ph sz="half" idx="1"/>
          </p:nvPr>
        </p:nvSpPr>
        <p:spPr/>
        <p:txBody>
          <a:bodyPr/>
          <a:lstStyle/>
          <a:p>
            <a:endParaRPr lang="en-US" altLang="it-IT" smtClean="0"/>
          </a:p>
          <a:p>
            <a:endParaRPr lang="en-US" altLang="it-IT" smtClean="0"/>
          </a:p>
          <a:p>
            <a:r>
              <a:rPr lang="en-US" altLang="it-IT" smtClean="0"/>
              <a:t>Pompa protonica gastrica</a:t>
            </a:r>
          </a:p>
          <a:p>
            <a:endParaRPr lang="en-US" altLang="it-IT" smtClean="0"/>
          </a:p>
          <a:p>
            <a:r>
              <a:rPr lang="en-US" altLang="it-IT" smtClean="0"/>
              <a:t>Inibitori del re-uptake della serotinina</a:t>
            </a:r>
          </a:p>
        </p:txBody>
      </p:sp>
      <p:sp>
        <p:nvSpPr>
          <p:cNvPr id="12292" name="TextBox 8"/>
          <p:cNvSpPr txBox="1">
            <a:spLocks noChangeArrowheads="1"/>
          </p:cNvSpPr>
          <p:nvPr/>
        </p:nvSpPr>
        <p:spPr bwMode="auto">
          <a:xfrm>
            <a:off x="3962400" y="2590800"/>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it-IT" sz="1800">
                <a:latin typeface="Arial" panose="020B0604020202020204" pitchFamily="34" charset="0"/>
              </a:rPr>
              <a:t>Omeprazolo</a:t>
            </a:r>
          </a:p>
        </p:txBody>
      </p:sp>
      <p:sp>
        <p:nvSpPr>
          <p:cNvPr id="12293" name="TextBox 12"/>
          <p:cNvSpPr txBox="1">
            <a:spLocks noChangeArrowheads="1"/>
          </p:cNvSpPr>
          <p:nvPr/>
        </p:nvSpPr>
        <p:spPr bwMode="auto">
          <a:xfrm>
            <a:off x="3962400" y="1600200"/>
            <a:ext cx="259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it-IT" sz="2000">
                <a:latin typeface="Arial" panose="020B0604020202020204" pitchFamily="34" charset="0"/>
              </a:rPr>
              <a:t>INIBITORI</a:t>
            </a:r>
          </a:p>
        </p:txBody>
      </p:sp>
      <p:sp>
        <p:nvSpPr>
          <p:cNvPr id="12294" name="CasellaDiTesto 1"/>
          <p:cNvSpPr txBox="1">
            <a:spLocks noChangeArrowheads="1"/>
          </p:cNvSpPr>
          <p:nvPr/>
        </p:nvSpPr>
        <p:spPr bwMode="auto">
          <a:xfrm>
            <a:off x="4572000" y="4173538"/>
            <a:ext cx="1981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a:latin typeface="Arial" panose="020B0604020202020204" pitchFamily="34" charset="0"/>
              </a:rPr>
              <a:t>Fluoxetina</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4"/>
          <p:cNvSpPr txBox="1">
            <a:spLocks noChangeArrowheads="1"/>
          </p:cNvSpPr>
          <p:nvPr/>
        </p:nvSpPr>
        <p:spPr bwMode="auto">
          <a:xfrm>
            <a:off x="179388" y="404813"/>
            <a:ext cx="4175125"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it-IT" altLang="it-IT" sz="1800">
                <a:latin typeface="Arial" panose="020B0604020202020204" pitchFamily="34" charset="0"/>
              </a:rPr>
              <a:t>Meccanismo d'azione</a:t>
            </a:r>
          </a:p>
          <a:p>
            <a:pPr algn="just" eaLnBrk="1" hangingPunct="1">
              <a:spcBef>
                <a:spcPct val="50000"/>
              </a:spcBef>
              <a:buFontTx/>
              <a:buNone/>
            </a:pPr>
            <a:r>
              <a:rPr lang="it-IT" altLang="it-IT" sz="1800">
                <a:latin typeface="Arial" panose="020B0604020202020204" pitchFamily="34" charset="0"/>
              </a:rPr>
              <a:t>Imatinib ha un'attività inibitoria nei confronti della proteina ABL e dei suoi derivati attivati v-ABL, BCR-ABL e EVT6-ABL. IC50 su queste proteine sono nel range 0.025 µM. L'attività su PDGFR è KIT è simile a questa. Al contrario, IC50 su per un grande numero di altre proteine ad attività tirosina e serina/treonina chinasi è almeno 100 volte più elevata = imatinib ha un altro grado di specificità.</a:t>
            </a:r>
          </a:p>
          <a:p>
            <a:pPr eaLnBrk="1" hangingPunct="1">
              <a:spcBef>
                <a:spcPct val="50000"/>
              </a:spcBef>
              <a:buFontTx/>
              <a:buNone/>
            </a:pPr>
            <a:endParaRPr lang="it-IT" altLang="it-IT" sz="1800">
              <a:latin typeface="Arial" panose="020B0604020202020204" pitchFamily="34" charset="0"/>
            </a:endParaRPr>
          </a:p>
        </p:txBody>
      </p:sp>
      <p:pic>
        <p:nvPicPr>
          <p:cNvPr id="942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765175"/>
            <a:ext cx="380047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127000"/>
            <a:ext cx="3876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652963"/>
            <a:ext cx="4421187"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Text Box 6"/>
          <p:cNvSpPr txBox="1">
            <a:spLocks noChangeArrowheads="1"/>
          </p:cNvSpPr>
          <p:nvPr/>
        </p:nvSpPr>
        <p:spPr bwMode="auto">
          <a:xfrm>
            <a:off x="5545138" y="6491288"/>
            <a:ext cx="35988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it-IT" altLang="it-IT" sz="1800">
                <a:latin typeface="Arial" panose="020B0604020202020204" pitchFamily="34" charset="0"/>
              </a:rPr>
              <a:t>Deiningar et al.,  Blood, 2006</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olo 2"/>
          <p:cNvSpPr>
            <a:spLocks noGrp="1"/>
          </p:cNvSpPr>
          <p:nvPr>
            <p:ph type="title"/>
          </p:nvPr>
        </p:nvSpPr>
        <p:spPr/>
        <p:txBody>
          <a:bodyPr/>
          <a:lstStyle/>
          <a:p>
            <a:r>
              <a:rPr lang="it-IT" altLang="it-IT" sz="3600" b="1" smtClean="0"/>
              <a:t>Recettori umani per la tirosina chinasi come bersaglio di farmaci</a:t>
            </a:r>
          </a:p>
        </p:txBody>
      </p:sp>
      <p:pic>
        <p:nvPicPr>
          <p:cNvPr id="96259"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52550" y="1600200"/>
            <a:ext cx="6438900" cy="4525963"/>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4"/>
          <p:cNvSpPr>
            <a:spLocks noGrp="1" noChangeArrowheads="1"/>
          </p:cNvSpPr>
          <p:nvPr>
            <p:ph type="title"/>
          </p:nvPr>
        </p:nvSpPr>
        <p:spPr>
          <a:xfrm>
            <a:off x="457200" y="3124200"/>
            <a:ext cx="3962400" cy="1152525"/>
          </a:xfrm>
          <a:noFill/>
        </p:spPr>
        <p:txBody>
          <a:bodyPr/>
          <a:lstStyle/>
          <a:p>
            <a:pPr eaLnBrk="1" hangingPunct="1"/>
            <a:r>
              <a:rPr lang="it-IT" altLang="it-IT" sz="1800" b="1" smtClean="0">
                <a:solidFill>
                  <a:schemeClr val="accent2"/>
                </a:solidFill>
              </a:rPr>
              <a:t>Erlotinib (Tarceva®)</a:t>
            </a:r>
            <a:r>
              <a:rPr lang="it-IT" altLang="it-IT" sz="1800" b="1" smtClean="0"/>
              <a:t/>
            </a:r>
            <a:br>
              <a:rPr lang="it-IT" altLang="it-IT" sz="1800" b="1" smtClean="0"/>
            </a:br>
            <a:r>
              <a:rPr lang="it-IT" altLang="it-IT" sz="1800" b="1" smtClean="0"/>
              <a:t/>
            </a:r>
            <a:br>
              <a:rPr lang="it-IT" altLang="it-IT" sz="1800" b="1" smtClean="0"/>
            </a:br>
            <a:r>
              <a:rPr lang="it-IT" altLang="it-IT" sz="1800" b="1" smtClean="0"/>
              <a:t>Inibitore delle chinasi HER1/EGFR.</a:t>
            </a:r>
            <a:br>
              <a:rPr lang="it-IT" altLang="it-IT" sz="1800" b="1" smtClean="0"/>
            </a:br>
            <a:r>
              <a:rPr lang="it-IT" altLang="it-IT" sz="1800" b="1" smtClean="0"/>
              <a:t/>
            </a:r>
            <a:br>
              <a:rPr lang="it-IT" altLang="it-IT" sz="1800" b="1" smtClean="0"/>
            </a:br>
            <a:r>
              <a:rPr lang="it-IT" altLang="it-IT" sz="1800" b="1" smtClean="0"/>
              <a:t/>
            </a:r>
            <a:br>
              <a:rPr lang="it-IT" altLang="it-IT" sz="1800" b="1" smtClean="0"/>
            </a:br>
            <a:r>
              <a:rPr lang="en-US" altLang="it-IT" sz="1800" smtClean="0"/>
              <a:t>Trattamento del cancro del polmone non a piccole cellule localmente avanzato o metastatico dopo il fallimento della chemioterapia precedente; l’impiego dell’erlotinib e’ limitato ai pazienti che hanno i requisiti per il trattamento con docetaxel in monoterapia.</a:t>
            </a:r>
            <a:br>
              <a:rPr lang="en-US" altLang="it-IT" sz="1800" smtClean="0"/>
            </a:br>
            <a:r>
              <a:rPr lang="en-US" altLang="it-IT" sz="1800" smtClean="0"/>
              <a:t/>
            </a:r>
            <a:br>
              <a:rPr lang="en-US" altLang="it-IT" sz="1800" smtClean="0"/>
            </a:br>
            <a:r>
              <a:rPr lang="it-IT" altLang="it-IT" sz="1800" b="1" smtClean="0"/>
              <a:t> </a:t>
            </a:r>
            <a:r>
              <a:rPr lang="it-IT" altLang="it-IT" sz="1800" smtClean="0"/>
              <a:t/>
            </a:r>
            <a:br>
              <a:rPr lang="it-IT" altLang="it-IT" sz="1800" smtClean="0"/>
            </a:br>
            <a:endParaRPr lang="it-IT" altLang="it-IT" sz="1800" smtClean="0"/>
          </a:p>
        </p:txBody>
      </p:sp>
      <p:pic>
        <p:nvPicPr>
          <p:cNvPr id="97283" name="Picture 2" descr="http://upload.wikimedia.org/wikipedia/commons/thumb/e/e1/Erlotinib_Structural_Formulae.png/250px-Erlotinib_Structural_Formula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590800"/>
            <a:ext cx="381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olo 1"/>
          <p:cNvSpPr>
            <a:spLocks noGrp="1"/>
          </p:cNvSpPr>
          <p:nvPr>
            <p:ph type="title"/>
          </p:nvPr>
        </p:nvSpPr>
        <p:spPr/>
        <p:txBody>
          <a:bodyPr/>
          <a:lstStyle/>
          <a:p>
            <a:r>
              <a:rPr lang="it-IT" altLang="it-IT" b="1" smtClean="0"/>
              <a:t>Esempio: recettore per i glucocorticoidi</a:t>
            </a:r>
          </a:p>
        </p:txBody>
      </p:sp>
      <p:pic>
        <p:nvPicPr>
          <p:cNvPr id="98307" name="Picture 2" descr="http://upload.wikimedia.org/wikipedia/commons/thumb/6/64/Cortison.svg/200px-Cortison.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905000"/>
            <a:ext cx="3352800" cy="2632075"/>
          </a:xfrm>
          <a:noFill/>
        </p:spPr>
      </p:pic>
      <p:pic>
        <p:nvPicPr>
          <p:cNvPr id="98308" name="Picture 4" descr="http://upload.wikimedia.org/wikipedia/commons/thumb/b/b5/Prednisone.svg/220px-Prednison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05000"/>
            <a:ext cx="334645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CasellaDiTesto 1"/>
          <p:cNvSpPr txBox="1">
            <a:spLocks noChangeArrowheads="1"/>
          </p:cNvSpPr>
          <p:nvPr/>
        </p:nvSpPr>
        <p:spPr bwMode="auto">
          <a:xfrm>
            <a:off x="1028700" y="4625975"/>
            <a:ext cx="3276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800">
                <a:latin typeface="Arial" panose="020B0604020202020204" pitchFamily="34" charset="0"/>
              </a:rPr>
              <a:t>Cortisone</a:t>
            </a:r>
          </a:p>
        </p:txBody>
      </p:sp>
      <p:sp>
        <p:nvSpPr>
          <p:cNvPr id="98310" name="CasellaDiTesto 6"/>
          <p:cNvSpPr txBox="1">
            <a:spLocks noChangeArrowheads="1"/>
          </p:cNvSpPr>
          <p:nvPr/>
        </p:nvSpPr>
        <p:spPr bwMode="auto">
          <a:xfrm>
            <a:off x="4987925" y="4625975"/>
            <a:ext cx="3276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800">
                <a:latin typeface="Arial" panose="020B0604020202020204" pitchFamily="34" charset="0"/>
              </a:rPr>
              <a:t>Prednisone</a:t>
            </a:r>
          </a:p>
        </p:txBody>
      </p:sp>
      <p:sp>
        <p:nvSpPr>
          <p:cNvPr id="98311" name="CasellaDiTesto 2"/>
          <p:cNvSpPr txBox="1">
            <a:spLocks noChangeArrowheads="1"/>
          </p:cNvSpPr>
          <p:nvPr/>
        </p:nvSpPr>
        <p:spPr bwMode="auto">
          <a:xfrm>
            <a:off x="477838" y="5257800"/>
            <a:ext cx="437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800">
                <a:latin typeface="Arial" panose="020B0604020202020204" pitchFamily="34" charset="0"/>
              </a:rPr>
              <a:t>Ormone secreto dal surrene</a:t>
            </a:r>
          </a:p>
        </p:txBody>
      </p:sp>
      <p:sp>
        <p:nvSpPr>
          <p:cNvPr id="98312" name="CasellaDiTesto 8"/>
          <p:cNvSpPr txBox="1">
            <a:spLocks noChangeArrowheads="1"/>
          </p:cNvSpPr>
          <p:nvPr/>
        </p:nvSpPr>
        <p:spPr bwMode="auto">
          <a:xfrm>
            <a:off x="4437063" y="5257800"/>
            <a:ext cx="437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800">
                <a:latin typeface="Arial" panose="020B0604020202020204" pitchFamily="34" charset="0"/>
              </a:rPr>
              <a:t>Sostanza di sintesi</a:t>
            </a:r>
          </a:p>
        </p:txBody>
      </p:sp>
      <p:sp>
        <p:nvSpPr>
          <p:cNvPr id="4" name="Parentesi graffa chiusa 3"/>
          <p:cNvSpPr/>
          <p:nvPr/>
        </p:nvSpPr>
        <p:spPr>
          <a:xfrm rot="5400000">
            <a:off x="4508501" y="3822700"/>
            <a:ext cx="379412" cy="416718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98314" name="CasellaDiTesto 4"/>
          <p:cNvSpPr txBox="1">
            <a:spLocks noChangeArrowheads="1"/>
          </p:cNvSpPr>
          <p:nvPr/>
        </p:nvSpPr>
        <p:spPr bwMode="auto">
          <a:xfrm>
            <a:off x="2449513" y="6149975"/>
            <a:ext cx="4495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800" i="1">
                <a:latin typeface="Arial" panose="020B0604020202020204" pitchFamily="34" charset="0"/>
              </a:rPr>
              <a:t>Potente azione immunosoppressiva</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p:cNvGrpSpPr>
            <a:grpSpLocks/>
          </p:cNvGrpSpPr>
          <p:nvPr/>
        </p:nvGrpSpPr>
        <p:grpSpPr bwMode="auto">
          <a:xfrm>
            <a:off x="4267200" y="5165725"/>
            <a:ext cx="4572000" cy="419100"/>
            <a:chOff x="1008" y="2256"/>
            <a:chExt cx="5272" cy="264"/>
          </a:xfrm>
        </p:grpSpPr>
        <p:sp>
          <p:nvSpPr>
            <p:cNvPr id="99353" name="Freeform 3"/>
            <p:cNvSpPr>
              <a:spLocks/>
            </p:cNvSpPr>
            <p:nvPr/>
          </p:nvSpPr>
          <p:spPr bwMode="auto">
            <a:xfrm>
              <a:off x="1344" y="2256"/>
              <a:ext cx="4936" cy="264"/>
            </a:xfrm>
            <a:custGeom>
              <a:avLst/>
              <a:gdLst>
                <a:gd name="T0" fmla="*/ 0 w 4936"/>
                <a:gd name="T1" fmla="*/ 1 h 416"/>
                <a:gd name="T2" fmla="*/ 144 w 4936"/>
                <a:gd name="T3" fmla="*/ 1 h 416"/>
                <a:gd name="T4" fmla="*/ 288 w 4936"/>
                <a:gd name="T5" fmla="*/ 1 h 416"/>
                <a:gd name="T6" fmla="*/ 432 w 4936"/>
                <a:gd name="T7" fmla="*/ 1 h 416"/>
                <a:gd name="T8" fmla="*/ 576 w 4936"/>
                <a:gd name="T9" fmla="*/ 1 h 416"/>
                <a:gd name="T10" fmla="*/ 720 w 4936"/>
                <a:gd name="T11" fmla="*/ 1 h 416"/>
                <a:gd name="T12" fmla="*/ 864 w 4936"/>
                <a:gd name="T13" fmla="*/ 1 h 416"/>
                <a:gd name="T14" fmla="*/ 1008 w 4936"/>
                <a:gd name="T15" fmla="*/ 1 h 416"/>
                <a:gd name="T16" fmla="*/ 1200 w 4936"/>
                <a:gd name="T17" fmla="*/ 1 h 416"/>
                <a:gd name="T18" fmla="*/ 1344 w 4936"/>
                <a:gd name="T19" fmla="*/ 1 h 416"/>
                <a:gd name="T20" fmla="*/ 1584 w 4936"/>
                <a:gd name="T21" fmla="*/ 1 h 416"/>
                <a:gd name="T22" fmla="*/ 1728 w 4936"/>
                <a:gd name="T23" fmla="*/ 1 h 416"/>
                <a:gd name="T24" fmla="*/ 1920 w 4936"/>
                <a:gd name="T25" fmla="*/ 1 h 416"/>
                <a:gd name="T26" fmla="*/ 2112 w 4936"/>
                <a:gd name="T27" fmla="*/ 1 h 416"/>
                <a:gd name="T28" fmla="*/ 2304 w 4936"/>
                <a:gd name="T29" fmla="*/ 1 h 416"/>
                <a:gd name="T30" fmla="*/ 2400 w 4936"/>
                <a:gd name="T31" fmla="*/ 1 h 416"/>
                <a:gd name="T32" fmla="*/ 2544 w 4936"/>
                <a:gd name="T33" fmla="*/ 1 h 416"/>
                <a:gd name="T34" fmla="*/ 2592 w 4936"/>
                <a:gd name="T35" fmla="*/ 1 h 416"/>
                <a:gd name="T36" fmla="*/ 2736 w 4936"/>
                <a:gd name="T37" fmla="*/ 1 h 416"/>
                <a:gd name="T38" fmla="*/ 2976 w 4936"/>
                <a:gd name="T39" fmla="*/ 1 h 416"/>
                <a:gd name="T40" fmla="*/ 3120 w 4936"/>
                <a:gd name="T41" fmla="*/ 1 h 416"/>
                <a:gd name="T42" fmla="*/ 3264 w 4936"/>
                <a:gd name="T43" fmla="*/ 1 h 416"/>
                <a:gd name="T44" fmla="*/ 3408 w 4936"/>
                <a:gd name="T45" fmla="*/ 1 h 416"/>
                <a:gd name="T46" fmla="*/ 3552 w 4936"/>
                <a:gd name="T47" fmla="*/ 1 h 416"/>
                <a:gd name="T48" fmla="*/ 3696 w 4936"/>
                <a:gd name="T49" fmla="*/ 1 h 416"/>
                <a:gd name="T50" fmla="*/ 3888 w 4936"/>
                <a:gd name="T51" fmla="*/ 1 h 416"/>
                <a:gd name="T52" fmla="*/ 4032 w 4936"/>
                <a:gd name="T53" fmla="*/ 1 h 416"/>
                <a:gd name="T54" fmla="*/ 4224 w 4936"/>
                <a:gd name="T55" fmla="*/ 1 h 416"/>
                <a:gd name="T56" fmla="*/ 4416 w 4936"/>
                <a:gd name="T57" fmla="*/ 1 h 416"/>
                <a:gd name="T58" fmla="*/ 4464 w 4936"/>
                <a:gd name="T59" fmla="*/ 1 h 416"/>
                <a:gd name="T60" fmla="*/ 4608 w 4936"/>
                <a:gd name="T61" fmla="*/ 1 h 416"/>
                <a:gd name="T62" fmla="*/ 4800 w 4936"/>
                <a:gd name="T63" fmla="*/ 1 h 416"/>
                <a:gd name="T64" fmla="*/ 4896 w 4936"/>
                <a:gd name="T65" fmla="*/ 1 h 4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36"/>
                <a:gd name="T100" fmla="*/ 0 h 416"/>
                <a:gd name="T101" fmla="*/ 4936 w 4936"/>
                <a:gd name="T102" fmla="*/ 416 h 4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36" h="416">
                  <a:moveTo>
                    <a:pt x="0" y="248"/>
                  </a:moveTo>
                  <a:cubicBezTo>
                    <a:pt x="48" y="208"/>
                    <a:pt x="96" y="168"/>
                    <a:pt x="144" y="152"/>
                  </a:cubicBezTo>
                  <a:cubicBezTo>
                    <a:pt x="192" y="136"/>
                    <a:pt x="240" y="136"/>
                    <a:pt x="288" y="152"/>
                  </a:cubicBezTo>
                  <a:cubicBezTo>
                    <a:pt x="336" y="168"/>
                    <a:pt x="384" y="216"/>
                    <a:pt x="432" y="248"/>
                  </a:cubicBezTo>
                  <a:cubicBezTo>
                    <a:pt x="480" y="280"/>
                    <a:pt x="528" y="320"/>
                    <a:pt x="576" y="344"/>
                  </a:cubicBezTo>
                  <a:cubicBezTo>
                    <a:pt x="624" y="368"/>
                    <a:pt x="672" y="408"/>
                    <a:pt x="720" y="392"/>
                  </a:cubicBezTo>
                  <a:cubicBezTo>
                    <a:pt x="768" y="376"/>
                    <a:pt x="816" y="280"/>
                    <a:pt x="864" y="248"/>
                  </a:cubicBezTo>
                  <a:cubicBezTo>
                    <a:pt x="912" y="216"/>
                    <a:pt x="952" y="200"/>
                    <a:pt x="1008" y="200"/>
                  </a:cubicBezTo>
                  <a:cubicBezTo>
                    <a:pt x="1064" y="200"/>
                    <a:pt x="1144" y="216"/>
                    <a:pt x="1200" y="248"/>
                  </a:cubicBezTo>
                  <a:cubicBezTo>
                    <a:pt x="1256" y="280"/>
                    <a:pt x="1280" y="368"/>
                    <a:pt x="1344" y="392"/>
                  </a:cubicBezTo>
                  <a:cubicBezTo>
                    <a:pt x="1408" y="416"/>
                    <a:pt x="1520" y="416"/>
                    <a:pt x="1584" y="392"/>
                  </a:cubicBezTo>
                  <a:cubicBezTo>
                    <a:pt x="1648" y="368"/>
                    <a:pt x="1672" y="280"/>
                    <a:pt x="1728" y="248"/>
                  </a:cubicBezTo>
                  <a:cubicBezTo>
                    <a:pt x="1784" y="216"/>
                    <a:pt x="1856" y="192"/>
                    <a:pt x="1920" y="200"/>
                  </a:cubicBezTo>
                  <a:cubicBezTo>
                    <a:pt x="1984" y="208"/>
                    <a:pt x="2048" y="264"/>
                    <a:pt x="2112" y="296"/>
                  </a:cubicBezTo>
                  <a:cubicBezTo>
                    <a:pt x="2176" y="328"/>
                    <a:pt x="2256" y="376"/>
                    <a:pt x="2304" y="392"/>
                  </a:cubicBezTo>
                  <a:cubicBezTo>
                    <a:pt x="2352" y="408"/>
                    <a:pt x="2360" y="408"/>
                    <a:pt x="2400" y="392"/>
                  </a:cubicBezTo>
                  <a:cubicBezTo>
                    <a:pt x="2440" y="376"/>
                    <a:pt x="2512" y="320"/>
                    <a:pt x="2544" y="296"/>
                  </a:cubicBezTo>
                  <a:cubicBezTo>
                    <a:pt x="2576" y="272"/>
                    <a:pt x="2560" y="272"/>
                    <a:pt x="2592" y="248"/>
                  </a:cubicBezTo>
                  <a:cubicBezTo>
                    <a:pt x="2624" y="224"/>
                    <a:pt x="2672" y="160"/>
                    <a:pt x="2736" y="152"/>
                  </a:cubicBezTo>
                  <a:cubicBezTo>
                    <a:pt x="2800" y="144"/>
                    <a:pt x="2912" y="176"/>
                    <a:pt x="2976" y="200"/>
                  </a:cubicBezTo>
                  <a:cubicBezTo>
                    <a:pt x="3040" y="224"/>
                    <a:pt x="3072" y="280"/>
                    <a:pt x="3120" y="296"/>
                  </a:cubicBezTo>
                  <a:cubicBezTo>
                    <a:pt x="3168" y="312"/>
                    <a:pt x="3216" y="304"/>
                    <a:pt x="3264" y="296"/>
                  </a:cubicBezTo>
                  <a:cubicBezTo>
                    <a:pt x="3312" y="288"/>
                    <a:pt x="3360" y="280"/>
                    <a:pt x="3408" y="248"/>
                  </a:cubicBezTo>
                  <a:cubicBezTo>
                    <a:pt x="3456" y="216"/>
                    <a:pt x="3504" y="136"/>
                    <a:pt x="3552" y="104"/>
                  </a:cubicBezTo>
                  <a:cubicBezTo>
                    <a:pt x="3600" y="72"/>
                    <a:pt x="3640" y="56"/>
                    <a:pt x="3696" y="56"/>
                  </a:cubicBezTo>
                  <a:cubicBezTo>
                    <a:pt x="3752" y="56"/>
                    <a:pt x="3832" y="80"/>
                    <a:pt x="3888" y="104"/>
                  </a:cubicBezTo>
                  <a:cubicBezTo>
                    <a:pt x="3944" y="128"/>
                    <a:pt x="3976" y="176"/>
                    <a:pt x="4032" y="200"/>
                  </a:cubicBezTo>
                  <a:cubicBezTo>
                    <a:pt x="4088" y="224"/>
                    <a:pt x="4160" y="264"/>
                    <a:pt x="4224" y="248"/>
                  </a:cubicBezTo>
                  <a:cubicBezTo>
                    <a:pt x="4288" y="232"/>
                    <a:pt x="4376" y="136"/>
                    <a:pt x="4416" y="104"/>
                  </a:cubicBezTo>
                  <a:cubicBezTo>
                    <a:pt x="4456" y="72"/>
                    <a:pt x="4432" y="72"/>
                    <a:pt x="4464" y="56"/>
                  </a:cubicBezTo>
                  <a:cubicBezTo>
                    <a:pt x="4496" y="40"/>
                    <a:pt x="4552" y="0"/>
                    <a:pt x="4608" y="8"/>
                  </a:cubicBezTo>
                  <a:cubicBezTo>
                    <a:pt x="4664" y="16"/>
                    <a:pt x="4752" y="72"/>
                    <a:pt x="4800" y="104"/>
                  </a:cubicBezTo>
                  <a:cubicBezTo>
                    <a:pt x="4848" y="136"/>
                    <a:pt x="4936" y="216"/>
                    <a:pt x="4896" y="200"/>
                  </a:cubicBezTo>
                </a:path>
              </a:pathLst>
            </a:custGeom>
            <a:noFill/>
            <a:ln w="25400" cap="sq">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it-IT"/>
            </a:p>
          </p:txBody>
        </p:sp>
        <p:sp>
          <p:nvSpPr>
            <p:cNvPr id="99354" name="Freeform 4"/>
            <p:cNvSpPr>
              <a:spLocks/>
            </p:cNvSpPr>
            <p:nvPr/>
          </p:nvSpPr>
          <p:spPr bwMode="auto">
            <a:xfrm>
              <a:off x="1008" y="2256"/>
              <a:ext cx="4936" cy="264"/>
            </a:xfrm>
            <a:custGeom>
              <a:avLst/>
              <a:gdLst>
                <a:gd name="T0" fmla="*/ 0 w 4936"/>
                <a:gd name="T1" fmla="*/ 1 h 416"/>
                <a:gd name="T2" fmla="*/ 144 w 4936"/>
                <a:gd name="T3" fmla="*/ 1 h 416"/>
                <a:gd name="T4" fmla="*/ 288 w 4936"/>
                <a:gd name="T5" fmla="*/ 1 h 416"/>
                <a:gd name="T6" fmla="*/ 432 w 4936"/>
                <a:gd name="T7" fmla="*/ 1 h 416"/>
                <a:gd name="T8" fmla="*/ 576 w 4936"/>
                <a:gd name="T9" fmla="*/ 1 h 416"/>
                <a:gd name="T10" fmla="*/ 720 w 4936"/>
                <a:gd name="T11" fmla="*/ 1 h 416"/>
                <a:gd name="T12" fmla="*/ 864 w 4936"/>
                <a:gd name="T13" fmla="*/ 1 h 416"/>
                <a:gd name="T14" fmla="*/ 1008 w 4936"/>
                <a:gd name="T15" fmla="*/ 1 h 416"/>
                <a:gd name="T16" fmla="*/ 1200 w 4936"/>
                <a:gd name="T17" fmla="*/ 1 h 416"/>
                <a:gd name="T18" fmla="*/ 1344 w 4936"/>
                <a:gd name="T19" fmla="*/ 1 h 416"/>
                <a:gd name="T20" fmla="*/ 1584 w 4936"/>
                <a:gd name="T21" fmla="*/ 1 h 416"/>
                <a:gd name="T22" fmla="*/ 1728 w 4936"/>
                <a:gd name="T23" fmla="*/ 1 h 416"/>
                <a:gd name="T24" fmla="*/ 1920 w 4936"/>
                <a:gd name="T25" fmla="*/ 1 h 416"/>
                <a:gd name="T26" fmla="*/ 2112 w 4936"/>
                <a:gd name="T27" fmla="*/ 1 h 416"/>
                <a:gd name="T28" fmla="*/ 2304 w 4936"/>
                <a:gd name="T29" fmla="*/ 1 h 416"/>
                <a:gd name="T30" fmla="*/ 2400 w 4936"/>
                <a:gd name="T31" fmla="*/ 1 h 416"/>
                <a:gd name="T32" fmla="*/ 2544 w 4936"/>
                <a:gd name="T33" fmla="*/ 1 h 416"/>
                <a:gd name="T34" fmla="*/ 2592 w 4936"/>
                <a:gd name="T35" fmla="*/ 1 h 416"/>
                <a:gd name="T36" fmla="*/ 2736 w 4936"/>
                <a:gd name="T37" fmla="*/ 1 h 416"/>
                <a:gd name="T38" fmla="*/ 2976 w 4936"/>
                <a:gd name="T39" fmla="*/ 1 h 416"/>
                <a:gd name="T40" fmla="*/ 3120 w 4936"/>
                <a:gd name="T41" fmla="*/ 1 h 416"/>
                <a:gd name="T42" fmla="*/ 3264 w 4936"/>
                <a:gd name="T43" fmla="*/ 1 h 416"/>
                <a:gd name="T44" fmla="*/ 3408 w 4936"/>
                <a:gd name="T45" fmla="*/ 1 h 416"/>
                <a:gd name="T46" fmla="*/ 3552 w 4936"/>
                <a:gd name="T47" fmla="*/ 1 h 416"/>
                <a:gd name="T48" fmla="*/ 3696 w 4936"/>
                <a:gd name="T49" fmla="*/ 1 h 416"/>
                <a:gd name="T50" fmla="*/ 3888 w 4936"/>
                <a:gd name="T51" fmla="*/ 1 h 416"/>
                <a:gd name="T52" fmla="*/ 4032 w 4936"/>
                <a:gd name="T53" fmla="*/ 1 h 416"/>
                <a:gd name="T54" fmla="*/ 4224 w 4936"/>
                <a:gd name="T55" fmla="*/ 1 h 416"/>
                <a:gd name="T56" fmla="*/ 4416 w 4936"/>
                <a:gd name="T57" fmla="*/ 1 h 416"/>
                <a:gd name="T58" fmla="*/ 4464 w 4936"/>
                <a:gd name="T59" fmla="*/ 1 h 416"/>
                <a:gd name="T60" fmla="*/ 4608 w 4936"/>
                <a:gd name="T61" fmla="*/ 1 h 416"/>
                <a:gd name="T62" fmla="*/ 4800 w 4936"/>
                <a:gd name="T63" fmla="*/ 1 h 416"/>
                <a:gd name="T64" fmla="*/ 4896 w 4936"/>
                <a:gd name="T65" fmla="*/ 1 h 4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36"/>
                <a:gd name="T100" fmla="*/ 0 h 416"/>
                <a:gd name="T101" fmla="*/ 4936 w 4936"/>
                <a:gd name="T102" fmla="*/ 416 h 4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36" h="416">
                  <a:moveTo>
                    <a:pt x="0" y="248"/>
                  </a:moveTo>
                  <a:cubicBezTo>
                    <a:pt x="48" y="208"/>
                    <a:pt x="96" y="168"/>
                    <a:pt x="144" y="152"/>
                  </a:cubicBezTo>
                  <a:cubicBezTo>
                    <a:pt x="192" y="136"/>
                    <a:pt x="240" y="136"/>
                    <a:pt x="288" y="152"/>
                  </a:cubicBezTo>
                  <a:cubicBezTo>
                    <a:pt x="336" y="168"/>
                    <a:pt x="384" y="216"/>
                    <a:pt x="432" y="248"/>
                  </a:cubicBezTo>
                  <a:cubicBezTo>
                    <a:pt x="480" y="280"/>
                    <a:pt x="528" y="320"/>
                    <a:pt x="576" y="344"/>
                  </a:cubicBezTo>
                  <a:cubicBezTo>
                    <a:pt x="624" y="368"/>
                    <a:pt x="672" y="408"/>
                    <a:pt x="720" y="392"/>
                  </a:cubicBezTo>
                  <a:cubicBezTo>
                    <a:pt x="768" y="376"/>
                    <a:pt x="816" y="280"/>
                    <a:pt x="864" y="248"/>
                  </a:cubicBezTo>
                  <a:cubicBezTo>
                    <a:pt x="912" y="216"/>
                    <a:pt x="952" y="200"/>
                    <a:pt x="1008" y="200"/>
                  </a:cubicBezTo>
                  <a:cubicBezTo>
                    <a:pt x="1064" y="200"/>
                    <a:pt x="1144" y="216"/>
                    <a:pt x="1200" y="248"/>
                  </a:cubicBezTo>
                  <a:cubicBezTo>
                    <a:pt x="1256" y="280"/>
                    <a:pt x="1280" y="368"/>
                    <a:pt x="1344" y="392"/>
                  </a:cubicBezTo>
                  <a:cubicBezTo>
                    <a:pt x="1408" y="416"/>
                    <a:pt x="1520" y="416"/>
                    <a:pt x="1584" y="392"/>
                  </a:cubicBezTo>
                  <a:cubicBezTo>
                    <a:pt x="1648" y="368"/>
                    <a:pt x="1672" y="280"/>
                    <a:pt x="1728" y="248"/>
                  </a:cubicBezTo>
                  <a:cubicBezTo>
                    <a:pt x="1784" y="216"/>
                    <a:pt x="1856" y="192"/>
                    <a:pt x="1920" y="200"/>
                  </a:cubicBezTo>
                  <a:cubicBezTo>
                    <a:pt x="1984" y="208"/>
                    <a:pt x="2048" y="264"/>
                    <a:pt x="2112" y="296"/>
                  </a:cubicBezTo>
                  <a:cubicBezTo>
                    <a:pt x="2176" y="328"/>
                    <a:pt x="2256" y="376"/>
                    <a:pt x="2304" y="392"/>
                  </a:cubicBezTo>
                  <a:cubicBezTo>
                    <a:pt x="2352" y="408"/>
                    <a:pt x="2360" y="408"/>
                    <a:pt x="2400" y="392"/>
                  </a:cubicBezTo>
                  <a:cubicBezTo>
                    <a:pt x="2440" y="376"/>
                    <a:pt x="2512" y="320"/>
                    <a:pt x="2544" y="296"/>
                  </a:cubicBezTo>
                  <a:cubicBezTo>
                    <a:pt x="2576" y="272"/>
                    <a:pt x="2560" y="272"/>
                    <a:pt x="2592" y="248"/>
                  </a:cubicBezTo>
                  <a:cubicBezTo>
                    <a:pt x="2624" y="224"/>
                    <a:pt x="2672" y="160"/>
                    <a:pt x="2736" y="152"/>
                  </a:cubicBezTo>
                  <a:cubicBezTo>
                    <a:pt x="2800" y="144"/>
                    <a:pt x="2912" y="176"/>
                    <a:pt x="2976" y="200"/>
                  </a:cubicBezTo>
                  <a:cubicBezTo>
                    <a:pt x="3040" y="224"/>
                    <a:pt x="3072" y="280"/>
                    <a:pt x="3120" y="296"/>
                  </a:cubicBezTo>
                  <a:cubicBezTo>
                    <a:pt x="3168" y="312"/>
                    <a:pt x="3216" y="304"/>
                    <a:pt x="3264" y="296"/>
                  </a:cubicBezTo>
                  <a:cubicBezTo>
                    <a:pt x="3312" y="288"/>
                    <a:pt x="3360" y="280"/>
                    <a:pt x="3408" y="248"/>
                  </a:cubicBezTo>
                  <a:cubicBezTo>
                    <a:pt x="3456" y="216"/>
                    <a:pt x="3504" y="136"/>
                    <a:pt x="3552" y="104"/>
                  </a:cubicBezTo>
                  <a:cubicBezTo>
                    <a:pt x="3600" y="72"/>
                    <a:pt x="3640" y="56"/>
                    <a:pt x="3696" y="56"/>
                  </a:cubicBezTo>
                  <a:cubicBezTo>
                    <a:pt x="3752" y="56"/>
                    <a:pt x="3832" y="80"/>
                    <a:pt x="3888" y="104"/>
                  </a:cubicBezTo>
                  <a:cubicBezTo>
                    <a:pt x="3944" y="128"/>
                    <a:pt x="3976" y="176"/>
                    <a:pt x="4032" y="200"/>
                  </a:cubicBezTo>
                  <a:cubicBezTo>
                    <a:pt x="4088" y="224"/>
                    <a:pt x="4160" y="264"/>
                    <a:pt x="4224" y="248"/>
                  </a:cubicBezTo>
                  <a:cubicBezTo>
                    <a:pt x="4288" y="232"/>
                    <a:pt x="4376" y="136"/>
                    <a:pt x="4416" y="104"/>
                  </a:cubicBezTo>
                  <a:cubicBezTo>
                    <a:pt x="4456" y="72"/>
                    <a:pt x="4432" y="72"/>
                    <a:pt x="4464" y="56"/>
                  </a:cubicBezTo>
                  <a:cubicBezTo>
                    <a:pt x="4496" y="40"/>
                    <a:pt x="4552" y="0"/>
                    <a:pt x="4608" y="8"/>
                  </a:cubicBezTo>
                  <a:cubicBezTo>
                    <a:pt x="4664" y="16"/>
                    <a:pt x="4752" y="72"/>
                    <a:pt x="4800" y="104"/>
                  </a:cubicBezTo>
                  <a:cubicBezTo>
                    <a:pt x="4848" y="136"/>
                    <a:pt x="4936" y="216"/>
                    <a:pt x="4896" y="200"/>
                  </a:cubicBezTo>
                </a:path>
              </a:pathLst>
            </a:custGeom>
            <a:noFill/>
            <a:ln w="25400" cap="sq">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it-IT"/>
            </a:p>
          </p:txBody>
        </p:sp>
      </p:grpSp>
      <p:sp>
        <p:nvSpPr>
          <p:cNvPr id="99331" name="Arc 5"/>
          <p:cNvSpPr>
            <a:spLocks/>
          </p:cNvSpPr>
          <p:nvPr/>
        </p:nvSpPr>
        <p:spPr bwMode="auto">
          <a:xfrm>
            <a:off x="1219200" y="4051300"/>
            <a:ext cx="6858000" cy="504825"/>
          </a:xfrm>
          <a:custGeom>
            <a:avLst/>
            <a:gdLst>
              <a:gd name="T0" fmla="*/ 0 w 42546"/>
              <a:gd name="T1" fmla="*/ 2147483646 h 21600"/>
              <a:gd name="T2" fmla="*/ 2147483646 w 42546"/>
              <a:gd name="T3" fmla="*/ 2147483646 h 21600"/>
              <a:gd name="T4" fmla="*/ 2147483646 w 42546"/>
              <a:gd name="T5" fmla="*/ 2147483646 h 21600"/>
              <a:gd name="T6" fmla="*/ 0 60000 65536"/>
              <a:gd name="T7" fmla="*/ 0 60000 65536"/>
              <a:gd name="T8" fmla="*/ 0 60000 65536"/>
              <a:gd name="T9" fmla="*/ 0 w 42546"/>
              <a:gd name="T10" fmla="*/ 0 h 21600"/>
              <a:gd name="T11" fmla="*/ 42546 w 42546"/>
              <a:gd name="T12" fmla="*/ 21600 h 21600"/>
            </a:gdLst>
            <a:ahLst/>
            <a:cxnLst>
              <a:cxn ang="T6">
                <a:pos x="T0" y="T1"/>
              </a:cxn>
              <a:cxn ang="T7">
                <a:pos x="T2" y="T3"/>
              </a:cxn>
              <a:cxn ang="T8">
                <a:pos x="T4" y="T5"/>
              </a:cxn>
            </a:cxnLst>
            <a:rect l="T9" t="T10" r="T11" b="T12"/>
            <a:pathLst>
              <a:path w="42546" h="21600" fill="none" extrusionOk="0">
                <a:moveTo>
                  <a:pt x="0" y="16324"/>
                </a:moveTo>
                <a:cubicBezTo>
                  <a:pt x="2417" y="6726"/>
                  <a:pt x="11048" y="0"/>
                  <a:pt x="20946" y="0"/>
                </a:cubicBezTo>
                <a:cubicBezTo>
                  <a:pt x="32875" y="0"/>
                  <a:pt x="42546" y="9670"/>
                  <a:pt x="42546" y="21600"/>
                </a:cubicBezTo>
              </a:path>
              <a:path w="42546" h="21600" stroke="0" extrusionOk="0">
                <a:moveTo>
                  <a:pt x="0" y="16324"/>
                </a:moveTo>
                <a:cubicBezTo>
                  <a:pt x="2417" y="6726"/>
                  <a:pt x="11048" y="0"/>
                  <a:pt x="20946" y="0"/>
                </a:cubicBezTo>
                <a:cubicBezTo>
                  <a:pt x="32875" y="0"/>
                  <a:pt x="42546" y="9670"/>
                  <a:pt x="42546" y="21600"/>
                </a:cubicBezTo>
                <a:lnTo>
                  <a:pt x="20946" y="21600"/>
                </a:lnTo>
                <a:lnTo>
                  <a:pt x="0" y="16324"/>
                </a:lnTo>
                <a:close/>
              </a:path>
            </a:pathLst>
          </a:custGeom>
          <a:noFill/>
          <a:ln w="38100">
            <a:solidFill>
              <a:schemeClr val="tx1"/>
            </a:solidFill>
            <a:prstDash val="lgDashDot"/>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99332" name="Arc 6"/>
          <p:cNvSpPr>
            <a:spLocks/>
          </p:cNvSpPr>
          <p:nvPr/>
        </p:nvSpPr>
        <p:spPr bwMode="auto">
          <a:xfrm>
            <a:off x="228600" y="1536700"/>
            <a:ext cx="8686800" cy="504825"/>
          </a:xfrm>
          <a:custGeom>
            <a:avLst/>
            <a:gdLst>
              <a:gd name="T0" fmla="*/ 0 w 42546"/>
              <a:gd name="T1" fmla="*/ 2147483646 h 21600"/>
              <a:gd name="T2" fmla="*/ 2147483646 w 42546"/>
              <a:gd name="T3" fmla="*/ 2147483646 h 21600"/>
              <a:gd name="T4" fmla="*/ 2147483646 w 42546"/>
              <a:gd name="T5" fmla="*/ 2147483646 h 21600"/>
              <a:gd name="T6" fmla="*/ 0 60000 65536"/>
              <a:gd name="T7" fmla="*/ 0 60000 65536"/>
              <a:gd name="T8" fmla="*/ 0 60000 65536"/>
              <a:gd name="T9" fmla="*/ 0 w 42546"/>
              <a:gd name="T10" fmla="*/ 0 h 21600"/>
              <a:gd name="T11" fmla="*/ 42546 w 42546"/>
              <a:gd name="T12" fmla="*/ 21600 h 21600"/>
            </a:gdLst>
            <a:ahLst/>
            <a:cxnLst>
              <a:cxn ang="T6">
                <a:pos x="T0" y="T1"/>
              </a:cxn>
              <a:cxn ang="T7">
                <a:pos x="T2" y="T3"/>
              </a:cxn>
              <a:cxn ang="T8">
                <a:pos x="T4" y="T5"/>
              </a:cxn>
            </a:cxnLst>
            <a:rect l="T9" t="T10" r="T11" b="T12"/>
            <a:pathLst>
              <a:path w="42546" h="21600" fill="none" extrusionOk="0">
                <a:moveTo>
                  <a:pt x="0" y="16324"/>
                </a:moveTo>
                <a:cubicBezTo>
                  <a:pt x="2417" y="6726"/>
                  <a:pt x="11048" y="0"/>
                  <a:pt x="20946" y="0"/>
                </a:cubicBezTo>
                <a:cubicBezTo>
                  <a:pt x="32875" y="0"/>
                  <a:pt x="42546" y="9670"/>
                  <a:pt x="42546" y="21600"/>
                </a:cubicBezTo>
              </a:path>
              <a:path w="42546" h="21600" stroke="0" extrusionOk="0">
                <a:moveTo>
                  <a:pt x="0" y="16324"/>
                </a:moveTo>
                <a:cubicBezTo>
                  <a:pt x="2417" y="6726"/>
                  <a:pt x="11048" y="0"/>
                  <a:pt x="20946" y="0"/>
                </a:cubicBezTo>
                <a:cubicBezTo>
                  <a:pt x="32875" y="0"/>
                  <a:pt x="42546" y="9670"/>
                  <a:pt x="42546" y="21600"/>
                </a:cubicBezTo>
                <a:lnTo>
                  <a:pt x="20946" y="21600"/>
                </a:lnTo>
                <a:lnTo>
                  <a:pt x="0" y="16324"/>
                </a:lnTo>
                <a:close/>
              </a:path>
            </a:pathLst>
          </a:custGeom>
          <a:noFill/>
          <a:ln w="381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99333" name="Text Box 7"/>
          <p:cNvSpPr txBox="1">
            <a:spLocks noChangeArrowheads="1"/>
          </p:cNvSpPr>
          <p:nvPr/>
        </p:nvSpPr>
        <p:spPr bwMode="auto">
          <a:xfrm>
            <a:off x="593725" y="2427288"/>
            <a:ext cx="170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400">
                <a:latin typeface="Comic Sans MS" panose="030F0702030302020204" pitchFamily="66" charset="0"/>
                <a:ea typeface="ＭＳ Ｐゴシック" panose="020B0600070205080204" pitchFamily="34" charset="-128"/>
              </a:rPr>
              <a:t>Citoplasma</a:t>
            </a:r>
          </a:p>
        </p:txBody>
      </p:sp>
      <p:sp>
        <p:nvSpPr>
          <p:cNvPr id="99334" name="Text Box 8"/>
          <p:cNvSpPr txBox="1">
            <a:spLocks noChangeArrowheads="1"/>
          </p:cNvSpPr>
          <p:nvPr/>
        </p:nvSpPr>
        <p:spPr bwMode="auto">
          <a:xfrm>
            <a:off x="639763" y="4937125"/>
            <a:ext cx="1265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400">
                <a:latin typeface="Comic Sans MS" panose="030F0702030302020204" pitchFamily="66" charset="0"/>
                <a:ea typeface="ＭＳ Ｐゴシック" panose="020B0600070205080204" pitchFamily="34" charset="-128"/>
              </a:rPr>
              <a:t>Nucleo</a:t>
            </a:r>
          </a:p>
        </p:txBody>
      </p:sp>
      <p:sp>
        <p:nvSpPr>
          <p:cNvPr id="935945" name="AutoShape 9"/>
          <p:cNvSpPr>
            <a:spLocks noChangeAspect="1" noChangeArrowheads="1"/>
          </p:cNvSpPr>
          <p:nvPr/>
        </p:nvSpPr>
        <p:spPr bwMode="auto">
          <a:xfrm>
            <a:off x="3894138" y="152400"/>
            <a:ext cx="173037" cy="173038"/>
          </a:xfrm>
          <a:prstGeom prst="triangle">
            <a:avLst>
              <a:gd name="adj" fmla="val 50000"/>
            </a:avLst>
          </a:prstGeom>
          <a:solidFill>
            <a:schemeClr val="accent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it-IT" altLang="it-IT" sz="1800">
              <a:latin typeface="Arial" panose="020B0604020202020204" pitchFamily="34" charset="0"/>
            </a:endParaRPr>
          </a:p>
        </p:txBody>
      </p:sp>
      <p:sp>
        <p:nvSpPr>
          <p:cNvPr id="935946" name="AutoShape 10"/>
          <p:cNvSpPr>
            <a:spLocks noChangeAspect="1" noChangeArrowheads="1"/>
          </p:cNvSpPr>
          <p:nvPr/>
        </p:nvSpPr>
        <p:spPr bwMode="auto">
          <a:xfrm>
            <a:off x="3749675" y="533400"/>
            <a:ext cx="173038" cy="173038"/>
          </a:xfrm>
          <a:prstGeom prst="triangle">
            <a:avLst>
              <a:gd name="adj" fmla="val 50000"/>
            </a:avLst>
          </a:prstGeom>
          <a:solidFill>
            <a:schemeClr val="accent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it-IT" altLang="it-IT" sz="1800">
              <a:latin typeface="Arial" panose="020B0604020202020204" pitchFamily="34" charset="0"/>
            </a:endParaRPr>
          </a:p>
        </p:txBody>
      </p:sp>
      <p:sp>
        <p:nvSpPr>
          <p:cNvPr id="935947" name="AutoShape 11"/>
          <p:cNvSpPr>
            <a:spLocks noChangeAspect="1" noChangeArrowheads="1"/>
          </p:cNvSpPr>
          <p:nvPr/>
        </p:nvSpPr>
        <p:spPr bwMode="auto">
          <a:xfrm>
            <a:off x="4198938" y="457200"/>
            <a:ext cx="173037" cy="173038"/>
          </a:xfrm>
          <a:prstGeom prst="triangle">
            <a:avLst>
              <a:gd name="adj" fmla="val 50000"/>
            </a:avLst>
          </a:prstGeom>
          <a:solidFill>
            <a:schemeClr val="accent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it-IT" altLang="it-IT" sz="1800">
              <a:latin typeface="Arial" panose="020B0604020202020204" pitchFamily="34" charset="0"/>
            </a:endParaRPr>
          </a:p>
        </p:txBody>
      </p:sp>
      <p:sp>
        <p:nvSpPr>
          <p:cNvPr id="935948" name="AutoShape 12"/>
          <p:cNvSpPr>
            <a:spLocks noChangeAspect="1" noChangeArrowheads="1"/>
          </p:cNvSpPr>
          <p:nvPr/>
        </p:nvSpPr>
        <p:spPr bwMode="auto">
          <a:xfrm>
            <a:off x="3902075" y="914400"/>
            <a:ext cx="173038" cy="173038"/>
          </a:xfrm>
          <a:prstGeom prst="triangle">
            <a:avLst>
              <a:gd name="adj" fmla="val 50000"/>
            </a:avLst>
          </a:prstGeom>
          <a:solidFill>
            <a:schemeClr val="accent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it-IT" altLang="it-IT" sz="1800">
              <a:latin typeface="Arial" panose="020B0604020202020204" pitchFamily="34" charset="0"/>
            </a:endParaRPr>
          </a:p>
        </p:txBody>
      </p:sp>
      <p:sp>
        <p:nvSpPr>
          <p:cNvPr id="935949" name="AutoShape 13"/>
          <p:cNvSpPr>
            <a:spLocks noChangeAspect="1" noChangeArrowheads="1"/>
          </p:cNvSpPr>
          <p:nvPr/>
        </p:nvSpPr>
        <p:spPr bwMode="auto">
          <a:xfrm>
            <a:off x="4492625" y="908050"/>
            <a:ext cx="173038" cy="173038"/>
          </a:xfrm>
          <a:prstGeom prst="triangle">
            <a:avLst>
              <a:gd name="adj" fmla="val 50000"/>
            </a:avLst>
          </a:prstGeom>
          <a:solidFill>
            <a:schemeClr val="accent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it-IT" altLang="it-IT" sz="1800">
              <a:latin typeface="Arial" panose="020B0604020202020204" pitchFamily="34" charset="0"/>
            </a:endParaRPr>
          </a:p>
        </p:txBody>
      </p:sp>
      <p:sp>
        <p:nvSpPr>
          <p:cNvPr id="935950" name="Rectangle 14"/>
          <p:cNvSpPr>
            <a:spLocks noChangeArrowheads="1"/>
          </p:cNvSpPr>
          <p:nvPr/>
        </p:nvSpPr>
        <p:spPr bwMode="auto">
          <a:xfrm>
            <a:off x="2895600" y="2438400"/>
            <a:ext cx="533400" cy="517525"/>
          </a:xfrm>
          <a:prstGeom prst="rect">
            <a:avLst/>
          </a:prstGeom>
          <a:solidFill>
            <a:srgbClr val="FFFF00"/>
          </a:solidFill>
          <a:ln w="1905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800" b="1">
                <a:latin typeface="Arial" panose="020B0604020202020204" pitchFamily="34" charset="0"/>
              </a:rPr>
              <a:t>GR</a:t>
            </a:r>
            <a:r>
              <a:rPr lang="it-IT" altLang="it-IT" sz="1800" b="1">
                <a:latin typeface="Arial" panose="020B0604020202020204" pitchFamily="34" charset="0"/>
                <a:sym typeface="Symbol" panose="05050102010706020507" pitchFamily="18" charset="2"/>
              </a:rPr>
              <a:t></a:t>
            </a:r>
            <a:endParaRPr lang="it-IT" altLang="it-IT" sz="1800" b="1">
              <a:solidFill>
                <a:schemeClr val="bg2"/>
              </a:solidFill>
              <a:latin typeface="Arial" panose="020B0604020202020204" pitchFamily="34" charset="0"/>
            </a:endParaRPr>
          </a:p>
        </p:txBody>
      </p:sp>
      <p:sp>
        <p:nvSpPr>
          <p:cNvPr id="935951" name="Oval 15"/>
          <p:cNvSpPr>
            <a:spLocks noChangeArrowheads="1"/>
          </p:cNvSpPr>
          <p:nvPr/>
        </p:nvSpPr>
        <p:spPr bwMode="auto">
          <a:xfrm>
            <a:off x="2339975" y="2349500"/>
            <a:ext cx="533400" cy="517525"/>
          </a:xfrm>
          <a:prstGeom prst="ellipse">
            <a:avLst/>
          </a:prstGeom>
          <a:solidFill>
            <a:srgbClr val="FF00FF"/>
          </a:solidFill>
          <a:ln w="12700" cap="sq">
            <a:solidFill>
              <a:schemeClr val="tx1"/>
            </a:solidFill>
            <a:round/>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400" b="1">
                <a:latin typeface="Arial" panose="020B0604020202020204" pitchFamily="34" charset="0"/>
              </a:rPr>
              <a:t>hsp90</a:t>
            </a:r>
          </a:p>
        </p:txBody>
      </p:sp>
      <p:sp>
        <p:nvSpPr>
          <p:cNvPr id="935952" name="Oval 16"/>
          <p:cNvSpPr>
            <a:spLocks noChangeArrowheads="1"/>
          </p:cNvSpPr>
          <p:nvPr/>
        </p:nvSpPr>
        <p:spPr bwMode="auto">
          <a:xfrm>
            <a:off x="2362200" y="2590800"/>
            <a:ext cx="533400" cy="517525"/>
          </a:xfrm>
          <a:prstGeom prst="ellipse">
            <a:avLst/>
          </a:prstGeom>
          <a:solidFill>
            <a:srgbClr val="FF00FF"/>
          </a:solidFill>
          <a:ln w="12700" cap="sq">
            <a:solidFill>
              <a:schemeClr val="tx1"/>
            </a:solidFill>
            <a:round/>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400" b="1">
                <a:latin typeface="Arial" panose="020B0604020202020204" pitchFamily="34" charset="0"/>
              </a:rPr>
              <a:t>hsp90</a:t>
            </a:r>
          </a:p>
        </p:txBody>
      </p:sp>
      <p:sp>
        <p:nvSpPr>
          <p:cNvPr id="935953" name="Rectangle 17"/>
          <p:cNvSpPr>
            <a:spLocks noChangeArrowheads="1"/>
          </p:cNvSpPr>
          <p:nvPr/>
        </p:nvSpPr>
        <p:spPr bwMode="auto">
          <a:xfrm>
            <a:off x="2819400" y="2955925"/>
            <a:ext cx="533400" cy="381000"/>
          </a:xfrm>
          <a:prstGeom prst="rect">
            <a:avLst/>
          </a:prstGeom>
          <a:solidFill>
            <a:srgbClr val="00FF00"/>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400" b="1">
                <a:latin typeface="Arial" panose="020B0604020202020204" pitchFamily="34" charset="0"/>
              </a:rPr>
              <a:t>hsp70</a:t>
            </a:r>
          </a:p>
        </p:txBody>
      </p:sp>
      <p:sp>
        <p:nvSpPr>
          <p:cNvPr id="935954" name="Oval 18"/>
          <p:cNvSpPr>
            <a:spLocks noChangeArrowheads="1"/>
          </p:cNvSpPr>
          <p:nvPr/>
        </p:nvSpPr>
        <p:spPr bwMode="auto">
          <a:xfrm>
            <a:off x="3276600" y="2803525"/>
            <a:ext cx="304800" cy="304800"/>
          </a:xfrm>
          <a:prstGeom prst="ellipse">
            <a:avLst/>
          </a:prstGeom>
          <a:gradFill rotWithShape="0">
            <a:gsLst>
              <a:gs pos="0">
                <a:srgbClr val="0DEFF5"/>
              </a:gs>
              <a:gs pos="100000">
                <a:srgbClr val="0BC6CB"/>
              </a:gs>
            </a:gsLst>
            <a:path path="shape">
              <a:fillToRect l="50000" t="50000" r="50000" b="50000"/>
            </a:path>
          </a:gradFill>
          <a:ln w="12700" cap="sq">
            <a:solidFill>
              <a:schemeClr val="tx1"/>
            </a:solidFill>
            <a:round/>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400">
                <a:latin typeface="Arial" panose="020B0604020202020204" pitchFamily="34" charset="0"/>
              </a:rPr>
              <a:t>IP</a:t>
            </a:r>
          </a:p>
        </p:txBody>
      </p:sp>
      <p:sp>
        <p:nvSpPr>
          <p:cNvPr id="99345" name="AutoShape 19"/>
          <p:cNvSpPr>
            <a:spLocks noChangeAspect="1" noChangeArrowheads="1"/>
          </p:cNvSpPr>
          <p:nvPr/>
        </p:nvSpPr>
        <p:spPr bwMode="auto">
          <a:xfrm>
            <a:off x="4191000" y="2362200"/>
            <a:ext cx="173038" cy="173038"/>
          </a:xfrm>
          <a:prstGeom prst="triangle">
            <a:avLst>
              <a:gd name="adj" fmla="val 50000"/>
            </a:avLst>
          </a:prstGeom>
          <a:solidFill>
            <a:schemeClr val="accent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it-IT" altLang="it-IT" sz="1800">
              <a:latin typeface="Arial" panose="020B0604020202020204" pitchFamily="34" charset="0"/>
            </a:endParaRPr>
          </a:p>
        </p:txBody>
      </p:sp>
      <p:sp>
        <p:nvSpPr>
          <p:cNvPr id="99346" name="AutoShape 20"/>
          <p:cNvSpPr>
            <a:spLocks noChangeAspect="1" noChangeArrowheads="1"/>
          </p:cNvSpPr>
          <p:nvPr/>
        </p:nvSpPr>
        <p:spPr bwMode="auto">
          <a:xfrm>
            <a:off x="4435475" y="2041525"/>
            <a:ext cx="173038" cy="173038"/>
          </a:xfrm>
          <a:prstGeom prst="triangle">
            <a:avLst>
              <a:gd name="adj" fmla="val 50000"/>
            </a:avLst>
          </a:prstGeom>
          <a:solidFill>
            <a:schemeClr val="accent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it-IT" altLang="it-IT" sz="1800">
              <a:latin typeface="Arial" panose="020B0604020202020204" pitchFamily="34" charset="0"/>
            </a:endParaRPr>
          </a:p>
        </p:txBody>
      </p:sp>
      <p:grpSp>
        <p:nvGrpSpPr>
          <p:cNvPr id="3" name="Group 21"/>
          <p:cNvGrpSpPr>
            <a:grpSpLocks/>
          </p:cNvGrpSpPr>
          <p:nvPr/>
        </p:nvGrpSpPr>
        <p:grpSpPr bwMode="auto">
          <a:xfrm>
            <a:off x="2771775" y="2349500"/>
            <a:ext cx="762000" cy="609600"/>
            <a:chOff x="3552" y="3062"/>
            <a:chExt cx="480" cy="384"/>
          </a:xfrm>
        </p:grpSpPr>
        <p:sp>
          <p:nvSpPr>
            <p:cNvPr id="99351" name="Oval 22"/>
            <p:cNvSpPr>
              <a:spLocks noChangeArrowheads="1"/>
            </p:cNvSpPr>
            <p:nvPr/>
          </p:nvSpPr>
          <p:spPr bwMode="auto">
            <a:xfrm>
              <a:off x="3552" y="3110"/>
              <a:ext cx="480" cy="336"/>
            </a:xfrm>
            <a:prstGeom prst="ellipse">
              <a:avLst/>
            </a:prstGeom>
            <a:solidFill>
              <a:srgbClr val="FFFF00"/>
            </a:solidFill>
            <a:ln w="25400" cap="sq">
              <a:solidFill>
                <a:schemeClr val="tx1"/>
              </a:solidFill>
              <a:round/>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800" b="1">
                  <a:latin typeface="Arial" panose="020B0604020202020204" pitchFamily="34" charset="0"/>
                </a:rPr>
                <a:t>GR</a:t>
              </a:r>
              <a:r>
                <a:rPr lang="it-IT" altLang="it-IT" sz="1800" b="1">
                  <a:latin typeface="Arial" panose="020B0604020202020204" pitchFamily="34" charset="0"/>
                  <a:sym typeface="Symbol" panose="05050102010706020507" pitchFamily="18" charset="2"/>
                </a:rPr>
                <a:t></a:t>
              </a:r>
              <a:endParaRPr lang="it-IT" altLang="it-IT" sz="1800" b="1">
                <a:latin typeface="Arial" panose="020B0604020202020204" pitchFamily="34" charset="0"/>
              </a:endParaRPr>
            </a:p>
          </p:txBody>
        </p:sp>
        <p:sp>
          <p:nvSpPr>
            <p:cNvPr id="99352" name="AutoShape 23"/>
            <p:cNvSpPr>
              <a:spLocks noChangeAspect="1" noChangeArrowheads="1"/>
            </p:cNvSpPr>
            <p:nvPr/>
          </p:nvSpPr>
          <p:spPr bwMode="auto">
            <a:xfrm>
              <a:off x="3744" y="3062"/>
              <a:ext cx="104" cy="104"/>
            </a:xfrm>
            <a:prstGeom prst="triangle">
              <a:avLst>
                <a:gd name="adj" fmla="val 50000"/>
              </a:avLst>
            </a:prstGeom>
            <a:solidFill>
              <a:schemeClr val="accent2"/>
            </a:solidFill>
            <a:ln w="254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it-IT" altLang="it-IT" sz="2400">
                <a:latin typeface="Arial" panose="020B0604020202020204" pitchFamily="34" charset="0"/>
              </a:endParaRPr>
            </a:p>
          </p:txBody>
        </p:sp>
      </p:grpSp>
      <p:sp>
        <p:nvSpPr>
          <p:cNvPr id="99348" name="Text Box 24"/>
          <p:cNvSpPr txBox="1">
            <a:spLocks noChangeArrowheads="1"/>
          </p:cNvSpPr>
          <p:nvPr/>
        </p:nvSpPr>
        <p:spPr bwMode="auto">
          <a:xfrm>
            <a:off x="3413125" y="5151438"/>
            <a:ext cx="869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2400">
                <a:latin typeface="Comic Sans MS" panose="030F0702030302020204" pitchFamily="66" charset="0"/>
                <a:ea typeface="ＭＳ Ｐゴシック" panose="020B0600070205080204" pitchFamily="34" charset="-128"/>
              </a:rPr>
              <a:t>DNA</a:t>
            </a:r>
          </a:p>
        </p:txBody>
      </p:sp>
      <p:sp>
        <p:nvSpPr>
          <p:cNvPr id="99349" name="CasellaDiTesto 1"/>
          <p:cNvSpPr txBox="1">
            <a:spLocks noChangeArrowheads="1"/>
          </p:cNvSpPr>
          <p:nvPr/>
        </p:nvSpPr>
        <p:spPr bwMode="auto">
          <a:xfrm>
            <a:off x="152400" y="152400"/>
            <a:ext cx="2720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2000" b="1">
                <a:latin typeface="Arial" panose="020B0604020202020204" pitchFamily="34" charset="0"/>
              </a:rPr>
              <a:t>Meccanismo molecolare d’azione dei glucocorticoidi</a:t>
            </a:r>
          </a:p>
        </p:txBody>
      </p:sp>
      <p:sp>
        <p:nvSpPr>
          <p:cNvPr id="99350" name="CasellaDiTesto 3"/>
          <p:cNvSpPr txBox="1">
            <a:spLocks noChangeArrowheads="1"/>
          </p:cNvSpPr>
          <p:nvPr/>
        </p:nvSpPr>
        <p:spPr bwMode="auto">
          <a:xfrm>
            <a:off x="6172200" y="6477000"/>
            <a:ext cx="2971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it-IT" altLang="it-IT" sz="1800">
                <a:latin typeface="Arial" panose="020B0604020202020204" pitchFamily="34" charset="0"/>
              </a:rPr>
              <a:t>Prof. Giuliana Decorti</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1.66667E-6 -5.55556E-6 C -0.01111 0.12129 -0.02205 0.24282 -0.02639 0.29212 " pathEditMode="relative" ptsTypes="aA">
                                      <p:cBhvr>
                                        <p:cTn id="6" dur="5000" fill="hold"/>
                                        <p:tgtEl>
                                          <p:spTgt spid="93594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7.5E-6 -2.96296E-6 C 7.5E-6 0.10579 7.5E-6 0.21158 7.5E-6 0.25695 C 7.5E-6 0.30232 7.5E-6 0.27037 7.5E-6 0.27269 " pathEditMode="relative" ptsTypes="aaA">
                                      <p:cBhvr>
                                        <p:cTn id="8" dur="5000" fill="hold"/>
                                        <p:tgtEl>
                                          <p:spTgt spid="935946"/>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2.77778E-7 1.48148E-6 C -0.00381 0.09884 -0.00746 0.19768 -0.00885 0.23727 " pathEditMode="relative" ptsTypes="aA">
                                      <p:cBhvr>
                                        <p:cTn id="10" dur="5000" fill="hold"/>
                                        <p:tgtEl>
                                          <p:spTgt spid="935947"/>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1.38889E-6 -7.03704E-6 C -0.00191 0.12013 -0.00382 0.24027 -0.00451 0.28819 " pathEditMode="relative" ptsTypes="aA">
                                      <p:cBhvr>
                                        <p:cTn id="12" dur="5000" fill="hold"/>
                                        <p:tgtEl>
                                          <p:spTgt spid="935948"/>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1.66667E-6 2.22222E-6 C -0.06371 0.08727 -0.12743 0.17477 -0.15295 0.20972 " pathEditMode="relative" ptsTypes="aA">
                                      <p:cBhvr>
                                        <p:cTn id="14" dur="5000" fill="hold"/>
                                        <p:tgtEl>
                                          <p:spTgt spid="935949"/>
                                        </p:tgtEl>
                                        <p:attrNameLst>
                                          <p:attrName>ppt_x</p:attrName>
                                          <p:attrName>ppt_y</p:attrName>
                                        </p:attrNameLst>
                                      </p:cBhvr>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par>
                                <p:cTn id="21" presetID="1" presetClass="exit" presetSubtype="0" fill="hold" grpId="0" nodeType="withEffect">
                                  <p:stCondLst>
                                    <p:cond delay="0"/>
                                  </p:stCondLst>
                                  <p:childTnLst>
                                    <p:set>
                                      <p:cBhvr>
                                        <p:cTn id="22" dur="1" fill="hold">
                                          <p:stCondLst>
                                            <p:cond delay="0"/>
                                          </p:stCondLst>
                                        </p:cTn>
                                        <p:tgtEl>
                                          <p:spTgt spid="93595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0" presetClass="path" presetSubtype="0" accel="50000" decel="50000" fill="hold" nodeType="clickEffect">
                                  <p:stCondLst>
                                    <p:cond delay="0"/>
                                  </p:stCondLst>
                                  <p:childTnLst>
                                    <p:animMotion origin="layout" path="M 4.44444E-6 -3.7037E-7 L 0.26771 0.09467 " pathEditMode="relative" ptsTypes="AA">
                                      <p:cBhvr>
                                        <p:cTn id="26" dur="5000" fill="hold"/>
                                        <p:tgtEl>
                                          <p:spTgt spid="3"/>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2.77778E-6 -5.55556E-6 L 0.25989 -0.13658 " pathEditMode="relative" ptsTypes="AA">
                                      <p:cBhvr>
                                        <p:cTn id="28" dur="5000" fill="hold"/>
                                        <p:tgtEl>
                                          <p:spTgt spid="935953"/>
                                        </p:tgtEl>
                                        <p:attrNameLst>
                                          <p:attrName>ppt_x</p:attrName>
                                          <p:attrName>ppt_y</p:attrName>
                                        </p:attrNameLst>
                                      </p:cBhvr>
                                    </p:animMotion>
                                  </p:childTnLst>
                                </p:cTn>
                              </p:par>
                              <p:par>
                                <p:cTn id="29" presetID="0" presetClass="path" presetSubtype="0" accel="50000" decel="50000" fill="hold" grpId="0" nodeType="withEffect">
                                  <p:stCondLst>
                                    <p:cond delay="0"/>
                                  </p:stCondLst>
                                  <p:childTnLst>
                                    <p:animMotion origin="layout" path="M 5.E-6 -2.96296E-6 L 0.37796 -0.09444 " pathEditMode="relative" ptsTypes="AA">
                                      <p:cBhvr>
                                        <p:cTn id="30" dur="5000" fill="hold"/>
                                        <p:tgtEl>
                                          <p:spTgt spid="935952"/>
                                        </p:tgtEl>
                                        <p:attrNameLst>
                                          <p:attrName>ppt_x</p:attrName>
                                          <p:attrName>ppt_y</p:attrName>
                                        </p:attrNameLst>
                                      </p:cBhvr>
                                    </p:animMotion>
                                  </p:childTnLst>
                                </p:cTn>
                              </p:par>
                              <p:par>
                                <p:cTn id="31" presetID="0" presetClass="path" presetSubtype="0" accel="50000" decel="50000" fill="hold" grpId="0" nodeType="withEffect">
                                  <p:stCondLst>
                                    <p:cond delay="0"/>
                                  </p:stCondLst>
                                  <p:childTnLst>
                                    <p:animMotion origin="layout" path="M 5.E-6 -2.96296E-6 L 0.47257 0.01042 " pathEditMode="relative" ptsTypes="AA">
                                      <p:cBhvr>
                                        <p:cTn id="32" dur="5000" fill="hold"/>
                                        <p:tgtEl>
                                          <p:spTgt spid="935951"/>
                                        </p:tgtEl>
                                        <p:attrNameLst>
                                          <p:attrName>ppt_x</p:attrName>
                                          <p:attrName>ppt_y</p:attrName>
                                        </p:attrNameLst>
                                      </p:cBhvr>
                                    </p:animMotion>
                                  </p:childTnLst>
                                </p:cTn>
                              </p:par>
                              <p:par>
                                <p:cTn id="33" presetID="0" presetClass="path" presetSubtype="0" accel="50000" decel="50000" fill="hold" grpId="0" nodeType="withEffect">
                                  <p:stCondLst>
                                    <p:cond delay="0"/>
                                  </p:stCondLst>
                                  <p:childTnLst>
                                    <p:animMotion origin="layout" path="M 3.05556E-6 1.48148E-6 L 0.30712 -0.04213 " pathEditMode="relative" ptsTypes="AA">
                                      <p:cBhvr>
                                        <p:cTn id="34" dur="5000" fill="hold"/>
                                        <p:tgtEl>
                                          <p:spTgt spid="93595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5" grpId="0" animBg="1"/>
      <p:bldP spid="935946" grpId="0" animBg="1"/>
      <p:bldP spid="935947" grpId="0" animBg="1"/>
      <p:bldP spid="935948" grpId="0" animBg="1"/>
      <p:bldP spid="935949" grpId="0" animBg="1"/>
      <p:bldP spid="935950" grpId="0" animBg="1"/>
      <p:bldP spid="935951" grpId="0" animBg="1"/>
      <p:bldP spid="935952" grpId="0" animBg="1"/>
      <p:bldP spid="935953" grpId="0" animBg="1"/>
      <p:bldP spid="93595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2"/>
          <p:cNvGrpSpPr>
            <a:grpSpLocks/>
          </p:cNvGrpSpPr>
          <p:nvPr/>
        </p:nvGrpSpPr>
        <p:grpSpPr bwMode="auto">
          <a:xfrm>
            <a:off x="4267200" y="5165725"/>
            <a:ext cx="4572000" cy="419100"/>
            <a:chOff x="1008" y="2256"/>
            <a:chExt cx="5272" cy="264"/>
          </a:xfrm>
        </p:grpSpPr>
        <p:sp>
          <p:nvSpPr>
            <p:cNvPr id="101403" name="Freeform 3"/>
            <p:cNvSpPr>
              <a:spLocks/>
            </p:cNvSpPr>
            <p:nvPr/>
          </p:nvSpPr>
          <p:spPr bwMode="auto">
            <a:xfrm>
              <a:off x="1344" y="2256"/>
              <a:ext cx="4936" cy="264"/>
            </a:xfrm>
            <a:custGeom>
              <a:avLst/>
              <a:gdLst>
                <a:gd name="T0" fmla="*/ 0 w 4936"/>
                <a:gd name="T1" fmla="*/ 1 h 416"/>
                <a:gd name="T2" fmla="*/ 144 w 4936"/>
                <a:gd name="T3" fmla="*/ 1 h 416"/>
                <a:gd name="T4" fmla="*/ 288 w 4936"/>
                <a:gd name="T5" fmla="*/ 1 h 416"/>
                <a:gd name="T6" fmla="*/ 432 w 4936"/>
                <a:gd name="T7" fmla="*/ 1 h 416"/>
                <a:gd name="T8" fmla="*/ 576 w 4936"/>
                <a:gd name="T9" fmla="*/ 1 h 416"/>
                <a:gd name="T10" fmla="*/ 720 w 4936"/>
                <a:gd name="T11" fmla="*/ 1 h 416"/>
                <a:gd name="T12" fmla="*/ 864 w 4936"/>
                <a:gd name="T13" fmla="*/ 1 h 416"/>
                <a:gd name="T14" fmla="*/ 1008 w 4936"/>
                <a:gd name="T15" fmla="*/ 1 h 416"/>
                <a:gd name="T16" fmla="*/ 1200 w 4936"/>
                <a:gd name="T17" fmla="*/ 1 h 416"/>
                <a:gd name="T18" fmla="*/ 1344 w 4936"/>
                <a:gd name="T19" fmla="*/ 1 h 416"/>
                <a:gd name="T20" fmla="*/ 1584 w 4936"/>
                <a:gd name="T21" fmla="*/ 1 h 416"/>
                <a:gd name="T22" fmla="*/ 1728 w 4936"/>
                <a:gd name="T23" fmla="*/ 1 h 416"/>
                <a:gd name="T24" fmla="*/ 1920 w 4936"/>
                <a:gd name="T25" fmla="*/ 1 h 416"/>
                <a:gd name="T26" fmla="*/ 2112 w 4936"/>
                <a:gd name="T27" fmla="*/ 1 h 416"/>
                <a:gd name="T28" fmla="*/ 2304 w 4936"/>
                <a:gd name="T29" fmla="*/ 1 h 416"/>
                <a:gd name="T30" fmla="*/ 2400 w 4936"/>
                <a:gd name="T31" fmla="*/ 1 h 416"/>
                <a:gd name="T32" fmla="*/ 2544 w 4936"/>
                <a:gd name="T33" fmla="*/ 1 h 416"/>
                <a:gd name="T34" fmla="*/ 2592 w 4936"/>
                <a:gd name="T35" fmla="*/ 1 h 416"/>
                <a:gd name="T36" fmla="*/ 2736 w 4936"/>
                <a:gd name="T37" fmla="*/ 1 h 416"/>
                <a:gd name="T38" fmla="*/ 2976 w 4936"/>
                <a:gd name="T39" fmla="*/ 1 h 416"/>
                <a:gd name="T40" fmla="*/ 3120 w 4936"/>
                <a:gd name="T41" fmla="*/ 1 h 416"/>
                <a:gd name="T42" fmla="*/ 3264 w 4936"/>
                <a:gd name="T43" fmla="*/ 1 h 416"/>
                <a:gd name="T44" fmla="*/ 3408 w 4936"/>
                <a:gd name="T45" fmla="*/ 1 h 416"/>
                <a:gd name="T46" fmla="*/ 3552 w 4936"/>
                <a:gd name="T47" fmla="*/ 1 h 416"/>
                <a:gd name="T48" fmla="*/ 3696 w 4936"/>
                <a:gd name="T49" fmla="*/ 1 h 416"/>
                <a:gd name="T50" fmla="*/ 3888 w 4936"/>
                <a:gd name="T51" fmla="*/ 1 h 416"/>
                <a:gd name="T52" fmla="*/ 4032 w 4936"/>
                <a:gd name="T53" fmla="*/ 1 h 416"/>
                <a:gd name="T54" fmla="*/ 4224 w 4936"/>
                <a:gd name="T55" fmla="*/ 1 h 416"/>
                <a:gd name="T56" fmla="*/ 4416 w 4936"/>
                <a:gd name="T57" fmla="*/ 1 h 416"/>
                <a:gd name="T58" fmla="*/ 4464 w 4936"/>
                <a:gd name="T59" fmla="*/ 1 h 416"/>
                <a:gd name="T60" fmla="*/ 4608 w 4936"/>
                <a:gd name="T61" fmla="*/ 1 h 416"/>
                <a:gd name="T62" fmla="*/ 4800 w 4936"/>
                <a:gd name="T63" fmla="*/ 1 h 416"/>
                <a:gd name="T64" fmla="*/ 4896 w 4936"/>
                <a:gd name="T65" fmla="*/ 1 h 4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36"/>
                <a:gd name="T100" fmla="*/ 0 h 416"/>
                <a:gd name="T101" fmla="*/ 4936 w 4936"/>
                <a:gd name="T102" fmla="*/ 416 h 4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36" h="416">
                  <a:moveTo>
                    <a:pt x="0" y="248"/>
                  </a:moveTo>
                  <a:cubicBezTo>
                    <a:pt x="48" y="208"/>
                    <a:pt x="96" y="168"/>
                    <a:pt x="144" y="152"/>
                  </a:cubicBezTo>
                  <a:cubicBezTo>
                    <a:pt x="192" y="136"/>
                    <a:pt x="240" y="136"/>
                    <a:pt x="288" y="152"/>
                  </a:cubicBezTo>
                  <a:cubicBezTo>
                    <a:pt x="336" y="168"/>
                    <a:pt x="384" y="216"/>
                    <a:pt x="432" y="248"/>
                  </a:cubicBezTo>
                  <a:cubicBezTo>
                    <a:pt x="480" y="280"/>
                    <a:pt x="528" y="320"/>
                    <a:pt x="576" y="344"/>
                  </a:cubicBezTo>
                  <a:cubicBezTo>
                    <a:pt x="624" y="368"/>
                    <a:pt x="672" y="408"/>
                    <a:pt x="720" y="392"/>
                  </a:cubicBezTo>
                  <a:cubicBezTo>
                    <a:pt x="768" y="376"/>
                    <a:pt x="816" y="280"/>
                    <a:pt x="864" y="248"/>
                  </a:cubicBezTo>
                  <a:cubicBezTo>
                    <a:pt x="912" y="216"/>
                    <a:pt x="952" y="200"/>
                    <a:pt x="1008" y="200"/>
                  </a:cubicBezTo>
                  <a:cubicBezTo>
                    <a:pt x="1064" y="200"/>
                    <a:pt x="1144" y="216"/>
                    <a:pt x="1200" y="248"/>
                  </a:cubicBezTo>
                  <a:cubicBezTo>
                    <a:pt x="1256" y="280"/>
                    <a:pt x="1280" y="368"/>
                    <a:pt x="1344" y="392"/>
                  </a:cubicBezTo>
                  <a:cubicBezTo>
                    <a:pt x="1408" y="416"/>
                    <a:pt x="1520" y="416"/>
                    <a:pt x="1584" y="392"/>
                  </a:cubicBezTo>
                  <a:cubicBezTo>
                    <a:pt x="1648" y="368"/>
                    <a:pt x="1672" y="280"/>
                    <a:pt x="1728" y="248"/>
                  </a:cubicBezTo>
                  <a:cubicBezTo>
                    <a:pt x="1784" y="216"/>
                    <a:pt x="1856" y="192"/>
                    <a:pt x="1920" y="200"/>
                  </a:cubicBezTo>
                  <a:cubicBezTo>
                    <a:pt x="1984" y="208"/>
                    <a:pt x="2048" y="264"/>
                    <a:pt x="2112" y="296"/>
                  </a:cubicBezTo>
                  <a:cubicBezTo>
                    <a:pt x="2176" y="328"/>
                    <a:pt x="2256" y="376"/>
                    <a:pt x="2304" y="392"/>
                  </a:cubicBezTo>
                  <a:cubicBezTo>
                    <a:pt x="2352" y="408"/>
                    <a:pt x="2360" y="408"/>
                    <a:pt x="2400" y="392"/>
                  </a:cubicBezTo>
                  <a:cubicBezTo>
                    <a:pt x="2440" y="376"/>
                    <a:pt x="2512" y="320"/>
                    <a:pt x="2544" y="296"/>
                  </a:cubicBezTo>
                  <a:cubicBezTo>
                    <a:pt x="2576" y="272"/>
                    <a:pt x="2560" y="272"/>
                    <a:pt x="2592" y="248"/>
                  </a:cubicBezTo>
                  <a:cubicBezTo>
                    <a:pt x="2624" y="224"/>
                    <a:pt x="2672" y="160"/>
                    <a:pt x="2736" y="152"/>
                  </a:cubicBezTo>
                  <a:cubicBezTo>
                    <a:pt x="2800" y="144"/>
                    <a:pt x="2912" y="176"/>
                    <a:pt x="2976" y="200"/>
                  </a:cubicBezTo>
                  <a:cubicBezTo>
                    <a:pt x="3040" y="224"/>
                    <a:pt x="3072" y="280"/>
                    <a:pt x="3120" y="296"/>
                  </a:cubicBezTo>
                  <a:cubicBezTo>
                    <a:pt x="3168" y="312"/>
                    <a:pt x="3216" y="304"/>
                    <a:pt x="3264" y="296"/>
                  </a:cubicBezTo>
                  <a:cubicBezTo>
                    <a:pt x="3312" y="288"/>
                    <a:pt x="3360" y="280"/>
                    <a:pt x="3408" y="248"/>
                  </a:cubicBezTo>
                  <a:cubicBezTo>
                    <a:pt x="3456" y="216"/>
                    <a:pt x="3504" y="136"/>
                    <a:pt x="3552" y="104"/>
                  </a:cubicBezTo>
                  <a:cubicBezTo>
                    <a:pt x="3600" y="72"/>
                    <a:pt x="3640" y="56"/>
                    <a:pt x="3696" y="56"/>
                  </a:cubicBezTo>
                  <a:cubicBezTo>
                    <a:pt x="3752" y="56"/>
                    <a:pt x="3832" y="80"/>
                    <a:pt x="3888" y="104"/>
                  </a:cubicBezTo>
                  <a:cubicBezTo>
                    <a:pt x="3944" y="128"/>
                    <a:pt x="3976" y="176"/>
                    <a:pt x="4032" y="200"/>
                  </a:cubicBezTo>
                  <a:cubicBezTo>
                    <a:pt x="4088" y="224"/>
                    <a:pt x="4160" y="264"/>
                    <a:pt x="4224" y="248"/>
                  </a:cubicBezTo>
                  <a:cubicBezTo>
                    <a:pt x="4288" y="232"/>
                    <a:pt x="4376" y="136"/>
                    <a:pt x="4416" y="104"/>
                  </a:cubicBezTo>
                  <a:cubicBezTo>
                    <a:pt x="4456" y="72"/>
                    <a:pt x="4432" y="72"/>
                    <a:pt x="4464" y="56"/>
                  </a:cubicBezTo>
                  <a:cubicBezTo>
                    <a:pt x="4496" y="40"/>
                    <a:pt x="4552" y="0"/>
                    <a:pt x="4608" y="8"/>
                  </a:cubicBezTo>
                  <a:cubicBezTo>
                    <a:pt x="4664" y="16"/>
                    <a:pt x="4752" y="72"/>
                    <a:pt x="4800" y="104"/>
                  </a:cubicBezTo>
                  <a:cubicBezTo>
                    <a:pt x="4848" y="136"/>
                    <a:pt x="4936" y="216"/>
                    <a:pt x="4896" y="200"/>
                  </a:cubicBezTo>
                </a:path>
              </a:pathLst>
            </a:custGeom>
            <a:noFill/>
            <a:ln w="25400" cap="sq">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it-IT"/>
            </a:p>
          </p:txBody>
        </p:sp>
        <p:sp>
          <p:nvSpPr>
            <p:cNvPr id="101404" name="Freeform 4"/>
            <p:cNvSpPr>
              <a:spLocks/>
            </p:cNvSpPr>
            <p:nvPr/>
          </p:nvSpPr>
          <p:spPr bwMode="auto">
            <a:xfrm>
              <a:off x="1008" y="2256"/>
              <a:ext cx="4936" cy="264"/>
            </a:xfrm>
            <a:custGeom>
              <a:avLst/>
              <a:gdLst>
                <a:gd name="T0" fmla="*/ 0 w 4936"/>
                <a:gd name="T1" fmla="*/ 1 h 416"/>
                <a:gd name="T2" fmla="*/ 144 w 4936"/>
                <a:gd name="T3" fmla="*/ 1 h 416"/>
                <a:gd name="T4" fmla="*/ 288 w 4936"/>
                <a:gd name="T5" fmla="*/ 1 h 416"/>
                <a:gd name="T6" fmla="*/ 432 w 4936"/>
                <a:gd name="T7" fmla="*/ 1 h 416"/>
                <a:gd name="T8" fmla="*/ 576 w 4936"/>
                <a:gd name="T9" fmla="*/ 1 h 416"/>
                <a:gd name="T10" fmla="*/ 720 w 4936"/>
                <a:gd name="T11" fmla="*/ 1 h 416"/>
                <a:gd name="T12" fmla="*/ 864 w 4936"/>
                <a:gd name="T13" fmla="*/ 1 h 416"/>
                <a:gd name="T14" fmla="*/ 1008 w 4936"/>
                <a:gd name="T15" fmla="*/ 1 h 416"/>
                <a:gd name="T16" fmla="*/ 1200 w 4936"/>
                <a:gd name="T17" fmla="*/ 1 h 416"/>
                <a:gd name="T18" fmla="*/ 1344 w 4936"/>
                <a:gd name="T19" fmla="*/ 1 h 416"/>
                <a:gd name="T20" fmla="*/ 1584 w 4936"/>
                <a:gd name="T21" fmla="*/ 1 h 416"/>
                <a:gd name="T22" fmla="*/ 1728 w 4936"/>
                <a:gd name="T23" fmla="*/ 1 h 416"/>
                <a:gd name="T24" fmla="*/ 1920 w 4936"/>
                <a:gd name="T25" fmla="*/ 1 h 416"/>
                <a:gd name="T26" fmla="*/ 2112 w 4936"/>
                <a:gd name="T27" fmla="*/ 1 h 416"/>
                <a:gd name="T28" fmla="*/ 2304 w 4936"/>
                <a:gd name="T29" fmla="*/ 1 h 416"/>
                <a:gd name="T30" fmla="*/ 2400 w 4936"/>
                <a:gd name="T31" fmla="*/ 1 h 416"/>
                <a:gd name="T32" fmla="*/ 2544 w 4936"/>
                <a:gd name="T33" fmla="*/ 1 h 416"/>
                <a:gd name="T34" fmla="*/ 2592 w 4936"/>
                <a:gd name="T35" fmla="*/ 1 h 416"/>
                <a:gd name="T36" fmla="*/ 2736 w 4936"/>
                <a:gd name="T37" fmla="*/ 1 h 416"/>
                <a:gd name="T38" fmla="*/ 2976 w 4936"/>
                <a:gd name="T39" fmla="*/ 1 h 416"/>
                <a:gd name="T40" fmla="*/ 3120 w 4936"/>
                <a:gd name="T41" fmla="*/ 1 h 416"/>
                <a:gd name="T42" fmla="*/ 3264 w 4936"/>
                <a:gd name="T43" fmla="*/ 1 h 416"/>
                <a:gd name="T44" fmla="*/ 3408 w 4936"/>
                <a:gd name="T45" fmla="*/ 1 h 416"/>
                <a:gd name="T46" fmla="*/ 3552 w 4936"/>
                <a:gd name="T47" fmla="*/ 1 h 416"/>
                <a:gd name="T48" fmla="*/ 3696 w 4936"/>
                <a:gd name="T49" fmla="*/ 1 h 416"/>
                <a:gd name="T50" fmla="*/ 3888 w 4936"/>
                <a:gd name="T51" fmla="*/ 1 h 416"/>
                <a:gd name="T52" fmla="*/ 4032 w 4936"/>
                <a:gd name="T53" fmla="*/ 1 h 416"/>
                <a:gd name="T54" fmla="*/ 4224 w 4936"/>
                <a:gd name="T55" fmla="*/ 1 h 416"/>
                <a:gd name="T56" fmla="*/ 4416 w 4936"/>
                <a:gd name="T57" fmla="*/ 1 h 416"/>
                <a:gd name="T58" fmla="*/ 4464 w 4936"/>
                <a:gd name="T59" fmla="*/ 1 h 416"/>
                <a:gd name="T60" fmla="*/ 4608 w 4936"/>
                <a:gd name="T61" fmla="*/ 1 h 416"/>
                <a:gd name="T62" fmla="*/ 4800 w 4936"/>
                <a:gd name="T63" fmla="*/ 1 h 416"/>
                <a:gd name="T64" fmla="*/ 4896 w 4936"/>
                <a:gd name="T65" fmla="*/ 1 h 4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36"/>
                <a:gd name="T100" fmla="*/ 0 h 416"/>
                <a:gd name="T101" fmla="*/ 4936 w 4936"/>
                <a:gd name="T102" fmla="*/ 416 h 4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36" h="416">
                  <a:moveTo>
                    <a:pt x="0" y="248"/>
                  </a:moveTo>
                  <a:cubicBezTo>
                    <a:pt x="48" y="208"/>
                    <a:pt x="96" y="168"/>
                    <a:pt x="144" y="152"/>
                  </a:cubicBezTo>
                  <a:cubicBezTo>
                    <a:pt x="192" y="136"/>
                    <a:pt x="240" y="136"/>
                    <a:pt x="288" y="152"/>
                  </a:cubicBezTo>
                  <a:cubicBezTo>
                    <a:pt x="336" y="168"/>
                    <a:pt x="384" y="216"/>
                    <a:pt x="432" y="248"/>
                  </a:cubicBezTo>
                  <a:cubicBezTo>
                    <a:pt x="480" y="280"/>
                    <a:pt x="528" y="320"/>
                    <a:pt x="576" y="344"/>
                  </a:cubicBezTo>
                  <a:cubicBezTo>
                    <a:pt x="624" y="368"/>
                    <a:pt x="672" y="408"/>
                    <a:pt x="720" y="392"/>
                  </a:cubicBezTo>
                  <a:cubicBezTo>
                    <a:pt x="768" y="376"/>
                    <a:pt x="816" y="280"/>
                    <a:pt x="864" y="248"/>
                  </a:cubicBezTo>
                  <a:cubicBezTo>
                    <a:pt x="912" y="216"/>
                    <a:pt x="952" y="200"/>
                    <a:pt x="1008" y="200"/>
                  </a:cubicBezTo>
                  <a:cubicBezTo>
                    <a:pt x="1064" y="200"/>
                    <a:pt x="1144" y="216"/>
                    <a:pt x="1200" y="248"/>
                  </a:cubicBezTo>
                  <a:cubicBezTo>
                    <a:pt x="1256" y="280"/>
                    <a:pt x="1280" y="368"/>
                    <a:pt x="1344" y="392"/>
                  </a:cubicBezTo>
                  <a:cubicBezTo>
                    <a:pt x="1408" y="416"/>
                    <a:pt x="1520" y="416"/>
                    <a:pt x="1584" y="392"/>
                  </a:cubicBezTo>
                  <a:cubicBezTo>
                    <a:pt x="1648" y="368"/>
                    <a:pt x="1672" y="280"/>
                    <a:pt x="1728" y="248"/>
                  </a:cubicBezTo>
                  <a:cubicBezTo>
                    <a:pt x="1784" y="216"/>
                    <a:pt x="1856" y="192"/>
                    <a:pt x="1920" y="200"/>
                  </a:cubicBezTo>
                  <a:cubicBezTo>
                    <a:pt x="1984" y="208"/>
                    <a:pt x="2048" y="264"/>
                    <a:pt x="2112" y="296"/>
                  </a:cubicBezTo>
                  <a:cubicBezTo>
                    <a:pt x="2176" y="328"/>
                    <a:pt x="2256" y="376"/>
                    <a:pt x="2304" y="392"/>
                  </a:cubicBezTo>
                  <a:cubicBezTo>
                    <a:pt x="2352" y="408"/>
                    <a:pt x="2360" y="408"/>
                    <a:pt x="2400" y="392"/>
                  </a:cubicBezTo>
                  <a:cubicBezTo>
                    <a:pt x="2440" y="376"/>
                    <a:pt x="2512" y="320"/>
                    <a:pt x="2544" y="296"/>
                  </a:cubicBezTo>
                  <a:cubicBezTo>
                    <a:pt x="2576" y="272"/>
                    <a:pt x="2560" y="272"/>
                    <a:pt x="2592" y="248"/>
                  </a:cubicBezTo>
                  <a:cubicBezTo>
                    <a:pt x="2624" y="224"/>
                    <a:pt x="2672" y="160"/>
                    <a:pt x="2736" y="152"/>
                  </a:cubicBezTo>
                  <a:cubicBezTo>
                    <a:pt x="2800" y="144"/>
                    <a:pt x="2912" y="176"/>
                    <a:pt x="2976" y="200"/>
                  </a:cubicBezTo>
                  <a:cubicBezTo>
                    <a:pt x="3040" y="224"/>
                    <a:pt x="3072" y="280"/>
                    <a:pt x="3120" y="296"/>
                  </a:cubicBezTo>
                  <a:cubicBezTo>
                    <a:pt x="3168" y="312"/>
                    <a:pt x="3216" y="304"/>
                    <a:pt x="3264" y="296"/>
                  </a:cubicBezTo>
                  <a:cubicBezTo>
                    <a:pt x="3312" y="288"/>
                    <a:pt x="3360" y="280"/>
                    <a:pt x="3408" y="248"/>
                  </a:cubicBezTo>
                  <a:cubicBezTo>
                    <a:pt x="3456" y="216"/>
                    <a:pt x="3504" y="136"/>
                    <a:pt x="3552" y="104"/>
                  </a:cubicBezTo>
                  <a:cubicBezTo>
                    <a:pt x="3600" y="72"/>
                    <a:pt x="3640" y="56"/>
                    <a:pt x="3696" y="56"/>
                  </a:cubicBezTo>
                  <a:cubicBezTo>
                    <a:pt x="3752" y="56"/>
                    <a:pt x="3832" y="80"/>
                    <a:pt x="3888" y="104"/>
                  </a:cubicBezTo>
                  <a:cubicBezTo>
                    <a:pt x="3944" y="128"/>
                    <a:pt x="3976" y="176"/>
                    <a:pt x="4032" y="200"/>
                  </a:cubicBezTo>
                  <a:cubicBezTo>
                    <a:pt x="4088" y="224"/>
                    <a:pt x="4160" y="264"/>
                    <a:pt x="4224" y="248"/>
                  </a:cubicBezTo>
                  <a:cubicBezTo>
                    <a:pt x="4288" y="232"/>
                    <a:pt x="4376" y="136"/>
                    <a:pt x="4416" y="104"/>
                  </a:cubicBezTo>
                  <a:cubicBezTo>
                    <a:pt x="4456" y="72"/>
                    <a:pt x="4432" y="72"/>
                    <a:pt x="4464" y="56"/>
                  </a:cubicBezTo>
                  <a:cubicBezTo>
                    <a:pt x="4496" y="40"/>
                    <a:pt x="4552" y="0"/>
                    <a:pt x="4608" y="8"/>
                  </a:cubicBezTo>
                  <a:cubicBezTo>
                    <a:pt x="4664" y="16"/>
                    <a:pt x="4752" y="72"/>
                    <a:pt x="4800" y="104"/>
                  </a:cubicBezTo>
                  <a:cubicBezTo>
                    <a:pt x="4848" y="136"/>
                    <a:pt x="4936" y="216"/>
                    <a:pt x="4896" y="200"/>
                  </a:cubicBezTo>
                </a:path>
              </a:pathLst>
            </a:custGeom>
            <a:noFill/>
            <a:ln w="25400" cap="sq">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it-IT"/>
            </a:p>
          </p:txBody>
        </p:sp>
      </p:grpSp>
      <p:sp>
        <p:nvSpPr>
          <p:cNvPr id="101379" name="Arc 5"/>
          <p:cNvSpPr>
            <a:spLocks/>
          </p:cNvSpPr>
          <p:nvPr/>
        </p:nvSpPr>
        <p:spPr bwMode="auto">
          <a:xfrm>
            <a:off x="1219200" y="4051300"/>
            <a:ext cx="6858000" cy="504825"/>
          </a:xfrm>
          <a:custGeom>
            <a:avLst/>
            <a:gdLst>
              <a:gd name="T0" fmla="*/ 0 w 42546"/>
              <a:gd name="T1" fmla="*/ 2147483646 h 21600"/>
              <a:gd name="T2" fmla="*/ 2147483646 w 42546"/>
              <a:gd name="T3" fmla="*/ 2147483646 h 21600"/>
              <a:gd name="T4" fmla="*/ 2147483646 w 42546"/>
              <a:gd name="T5" fmla="*/ 2147483646 h 21600"/>
              <a:gd name="T6" fmla="*/ 0 60000 65536"/>
              <a:gd name="T7" fmla="*/ 0 60000 65536"/>
              <a:gd name="T8" fmla="*/ 0 60000 65536"/>
              <a:gd name="T9" fmla="*/ 0 w 42546"/>
              <a:gd name="T10" fmla="*/ 0 h 21600"/>
              <a:gd name="T11" fmla="*/ 42546 w 42546"/>
              <a:gd name="T12" fmla="*/ 21600 h 21600"/>
            </a:gdLst>
            <a:ahLst/>
            <a:cxnLst>
              <a:cxn ang="T6">
                <a:pos x="T0" y="T1"/>
              </a:cxn>
              <a:cxn ang="T7">
                <a:pos x="T2" y="T3"/>
              </a:cxn>
              <a:cxn ang="T8">
                <a:pos x="T4" y="T5"/>
              </a:cxn>
            </a:cxnLst>
            <a:rect l="T9" t="T10" r="T11" b="T12"/>
            <a:pathLst>
              <a:path w="42546" h="21600" fill="none" extrusionOk="0">
                <a:moveTo>
                  <a:pt x="0" y="16324"/>
                </a:moveTo>
                <a:cubicBezTo>
                  <a:pt x="2417" y="6726"/>
                  <a:pt x="11048" y="0"/>
                  <a:pt x="20946" y="0"/>
                </a:cubicBezTo>
                <a:cubicBezTo>
                  <a:pt x="32875" y="0"/>
                  <a:pt x="42546" y="9670"/>
                  <a:pt x="42546" y="21600"/>
                </a:cubicBezTo>
              </a:path>
              <a:path w="42546" h="21600" stroke="0" extrusionOk="0">
                <a:moveTo>
                  <a:pt x="0" y="16324"/>
                </a:moveTo>
                <a:cubicBezTo>
                  <a:pt x="2417" y="6726"/>
                  <a:pt x="11048" y="0"/>
                  <a:pt x="20946" y="0"/>
                </a:cubicBezTo>
                <a:cubicBezTo>
                  <a:pt x="32875" y="0"/>
                  <a:pt x="42546" y="9670"/>
                  <a:pt x="42546" y="21600"/>
                </a:cubicBezTo>
                <a:lnTo>
                  <a:pt x="20946" y="21600"/>
                </a:lnTo>
                <a:lnTo>
                  <a:pt x="0" y="16324"/>
                </a:lnTo>
                <a:close/>
              </a:path>
            </a:pathLst>
          </a:custGeom>
          <a:noFill/>
          <a:ln w="38100">
            <a:solidFill>
              <a:schemeClr val="tx1"/>
            </a:solidFill>
            <a:prstDash val="lgDashDot"/>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01380" name="Arc 6"/>
          <p:cNvSpPr>
            <a:spLocks/>
          </p:cNvSpPr>
          <p:nvPr/>
        </p:nvSpPr>
        <p:spPr bwMode="auto">
          <a:xfrm>
            <a:off x="228600" y="1536700"/>
            <a:ext cx="8686800" cy="504825"/>
          </a:xfrm>
          <a:custGeom>
            <a:avLst/>
            <a:gdLst>
              <a:gd name="T0" fmla="*/ 0 w 42546"/>
              <a:gd name="T1" fmla="*/ 2147483646 h 21600"/>
              <a:gd name="T2" fmla="*/ 2147483646 w 42546"/>
              <a:gd name="T3" fmla="*/ 2147483646 h 21600"/>
              <a:gd name="T4" fmla="*/ 2147483646 w 42546"/>
              <a:gd name="T5" fmla="*/ 2147483646 h 21600"/>
              <a:gd name="T6" fmla="*/ 0 60000 65536"/>
              <a:gd name="T7" fmla="*/ 0 60000 65536"/>
              <a:gd name="T8" fmla="*/ 0 60000 65536"/>
              <a:gd name="T9" fmla="*/ 0 w 42546"/>
              <a:gd name="T10" fmla="*/ 0 h 21600"/>
              <a:gd name="T11" fmla="*/ 42546 w 42546"/>
              <a:gd name="T12" fmla="*/ 21600 h 21600"/>
            </a:gdLst>
            <a:ahLst/>
            <a:cxnLst>
              <a:cxn ang="T6">
                <a:pos x="T0" y="T1"/>
              </a:cxn>
              <a:cxn ang="T7">
                <a:pos x="T2" y="T3"/>
              </a:cxn>
              <a:cxn ang="T8">
                <a:pos x="T4" y="T5"/>
              </a:cxn>
            </a:cxnLst>
            <a:rect l="T9" t="T10" r="T11" b="T12"/>
            <a:pathLst>
              <a:path w="42546" h="21600" fill="none" extrusionOk="0">
                <a:moveTo>
                  <a:pt x="0" y="16324"/>
                </a:moveTo>
                <a:cubicBezTo>
                  <a:pt x="2417" y="6726"/>
                  <a:pt x="11048" y="0"/>
                  <a:pt x="20946" y="0"/>
                </a:cubicBezTo>
                <a:cubicBezTo>
                  <a:pt x="32875" y="0"/>
                  <a:pt x="42546" y="9670"/>
                  <a:pt x="42546" y="21600"/>
                </a:cubicBezTo>
              </a:path>
              <a:path w="42546" h="21600" stroke="0" extrusionOk="0">
                <a:moveTo>
                  <a:pt x="0" y="16324"/>
                </a:moveTo>
                <a:cubicBezTo>
                  <a:pt x="2417" y="6726"/>
                  <a:pt x="11048" y="0"/>
                  <a:pt x="20946" y="0"/>
                </a:cubicBezTo>
                <a:cubicBezTo>
                  <a:pt x="32875" y="0"/>
                  <a:pt x="42546" y="9670"/>
                  <a:pt x="42546" y="21600"/>
                </a:cubicBezTo>
                <a:lnTo>
                  <a:pt x="20946" y="21600"/>
                </a:lnTo>
                <a:lnTo>
                  <a:pt x="0" y="16324"/>
                </a:lnTo>
                <a:close/>
              </a:path>
            </a:pathLst>
          </a:custGeom>
          <a:noFill/>
          <a:ln w="381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01381" name="Text Box 7"/>
          <p:cNvSpPr txBox="1">
            <a:spLocks noChangeArrowheads="1"/>
          </p:cNvSpPr>
          <p:nvPr/>
        </p:nvSpPr>
        <p:spPr bwMode="auto">
          <a:xfrm>
            <a:off x="593725" y="2427288"/>
            <a:ext cx="170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400">
                <a:latin typeface="Comic Sans MS" panose="030F0702030302020204" pitchFamily="66" charset="0"/>
                <a:ea typeface="ＭＳ Ｐゴシック" panose="020B0600070205080204" pitchFamily="34" charset="-128"/>
              </a:rPr>
              <a:t>Citoplasma</a:t>
            </a:r>
          </a:p>
        </p:txBody>
      </p:sp>
      <p:sp>
        <p:nvSpPr>
          <p:cNvPr id="101382" name="Text Box 8"/>
          <p:cNvSpPr txBox="1">
            <a:spLocks noChangeArrowheads="1"/>
          </p:cNvSpPr>
          <p:nvPr/>
        </p:nvSpPr>
        <p:spPr bwMode="auto">
          <a:xfrm>
            <a:off x="639763" y="4937125"/>
            <a:ext cx="1265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400">
                <a:latin typeface="Comic Sans MS" panose="030F0702030302020204" pitchFamily="66" charset="0"/>
                <a:ea typeface="ＭＳ Ｐゴシック" panose="020B0600070205080204" pitchFamily="34" charset="-128"/>
              </a:rPr>
              <a:t>Nucleo</a:t>
            </a:r>
          </a:p>
        </p:txBody>
      </p:sp>
      <p:sp>
        <p:nvSpPr>
          <p:cNvPr id="101383" name="AutoShape 9"/>
          <p:cNvSpPr>
            <a:spLocks noChangeAspect="1" noChangeArrowheads="1"/>
          </p:cNvSpPr>
          <p:nvPr/>
        </p:nvSpPr>
        <p:spPr bwMode="auto">
          <a:xfrm>
            <a:off x="4038600" y="2895600"/>
            <a:ext cx="173038" cy="173038"/>
          </a:xfrm>
          <a:prstGeom prst="triangle">
            <a:avLst>
              <a:gd name="adj" fmla="val 50000"/>
            </a:avLst>
          </a:prstGeom>
          <a:solidFill>
            <a:schemeClr val="accent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it-IT" altLang="it-IT" sz="1800">
              <a:latin typeface="Arial" panose="020B0604020202020204" pitchFamily="34" charset="0"/>
            </a:endParaRPr>
          </a:p>
        </p:txBody>
      </p:sp>
      <p:sp>
        <p:nvSpPr>
          <p:cNvPr id="101384" name="AutoShape 10"/>
          <p:cNvSpPr>
            <a:spLocks noChangeAspect="1" noChangeArrowheads="1"/>
          </p:cNvSpPr>
          <p:nvPr/>
        </p:nvSpPr>
        <p:spPr bwMode="auto">
          <a:xfrm>
            <a:off x="3581400" y="2133600"/>
            <a:ext cx="173038" cy="173038"/>
          </a:xfrm>
          <a:prstGeom prst="triangle">
            <a:avLst>
              <a:gd name="adj" fmla="val 50000"/>
            </a:avLst>
          </a:prstGeom>
          <a:solidFill>
            <a:schemeClr val="accent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it-IT" altLang="it-IT" sz="1800">
              <a:latin typeface="Arial" panose="020B0604020202020204" pitchFamily="34" charset="0"/>
            </a:endParaRPr>
          </a:p>
        </p:txBody>
      </p:sp>
      <p:sp>
        <p:nvSpPr>
          <p:cNvPr id="101385" name="AutoShape 11"/>
          <p:cNvSpPr>
            <a:spLocks noChangeAspect="1" noChangeArrowheads="1"/>
          </p:cNvSpPr>
          <p:nvPr/>
        </p:nvSpPr>
        <p:spPr bwMode="auto">
          <a:xfrm>
            <a:off x="3200400" y="2438400"/>
            <a:ext cx="173038" cy="173038"/>
          </a:xfrm>
          <a:prstGeom prst="triangle">
            <a:avLst>
              <a:gd name="adj" fmla="val 50000"/>
            </a:avLst>
          </a:prstGeom>
          <a:solidFill>
            <a:schemeClr val="accent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it-IT" altLang="it-IT" sz="1800">
              <a:latin typeface="Arial" panose="020B0604020202020204" pitchFamily="34" charset="0"/>
            </a:endParaRPr>
          </a:p>
        </p:txBody>
      </p:sp>
      <p:sp>
        <p:nvSpPr>
          <p:cNvPr id="101386" name="AutoShape 12"/>
          <p:cNvSpPr>
            <a:spLocks noChangeAspect="1" noChangeArrowheads="1"/>
          </p:cNvSpPr>
          <p:nvPr/>
        </p:nvSpPr>
        <p:spPr bwMode="auto">
          <a:xfrm>
            <a:off x="3798888" y="2432050"/>
            <a:ext cx="173037" cy="173038"/>
          </a:xfrm>
          <a:prstGeom prst="triangle">
            <a:avLst>
              <a:gd name="adj" fmla="val 50000"/>
            </a:avLst>
          </a:prstGeom>
          <a:solidFill>
            <a:schemeClr val="accent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it-IT" altLang="it-IT" sz="1800">
              <a:latin typeface="Arial" panose="020B0604020202020204" pitchFamily="34" charset="0"/>
            </a:endParaRPr>
          </a:p>
        </p:txBody>
      </p:sp>
      <p:sp>
        <p:nvSpPr>
          <p:cNvPr id="101387" name="Oval 13"/>
          <p:cNvSpPr>
            <a:spLocks noChangeArrowheads="1"/>
          </p:cNvSpPr>
          <p:nvPr/>
        </p:nvSpPr>
        <p:spPr bwMode="auto">
          <a:xfrm>
            <a:off x="5819775" y="1943100"/>
            <a:ext cx="533400" cy="517525"/>
          </a:xfrm>
          <a:prstGeom prst="ellipse">
            <a:avLst/>
          </a:prstGeom>
          <a:solidFill>
            <a:srgbClr val="FF00FF"/>
          </a:solidFill>
          <a:ln w="12700" cap="sq">
            <a:solidFill>
              <a:schemeClr val="tx1"/>
            </a:solidFill>
            <a:round/>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400" b="1">
                <a:latin typeface="Arial" panose="020B0604020202020204" pitchFamily="34" charset="0"/>
              </a:rPr>
              <a:t>hsp90</a:t>
            </a:r>
          </a:p>
        </p:txBody>
      </p:sp>
      <p:sp>
        <p:nvSpPr>
          <p:cNvPr id="101388" name="Oval 14"/>
          <p:cNvSpPr>
            <a:spLocks noChangeArrowheads="1"/>
          </p:cNvSpPr>
          <p:nvPr/>
        </p:nvSpPr>
        <p:spPr bwMode="auto">
          <a:xfrm>
            <a:off x="6648450" y="2435225"/>
            <a:ext cx="533400" cy="517525"/>
          </a:xfrm>
          <a:prstGeom prst="ellipse">
            <a:avLst/>
          </a:prstGeom>
          <a:solidFill>
            <a:srgbClr val="FF00FF"/>
          </a:solidFill>
          <a:ln w="12700" cap="sq">
            <a:solidFill>
              <a:schemeClr val="tx1"/>
            </a:solidFill>
            <a:round/>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400" b="1">
                <a:latin typeface="Arial" panose="020B0604020202020204" pitchFamily="34" charset="0"/>
              </a:rPr>
              <a:t>hsp90</a:t>
            </a:r>
          </a:p>
        </p:txBody>
      </p:sp>
      <p:sp>
        <p:nvSpPr>
          <p:cNvPr id="101389" name="Rectangle 15"/>
          <p:cNvSpPr>
            <a:spLocks noChangeArrowheads="1"/>
          </p:cNvSpPr>
          <p:nvPr/>
        </p:nvSpPr>
        <p:spPr bwMode="auto">
          <a:xfrm>
            <a:off x="5191125" y="2009775"/>
            <a:ext cx="533400" cy="381000"/>
          </a:xfrm>
          <a:prstGeom prst="rect">
            <a:avLst/>
          </a:prstGeom>
          <a:solidFill>
            <a:srgbClr val="00FF00"/>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400" b="1">
                <a:latin typeface="Arial" panose="020B0604020202020204" pitchFamily="34" charset="0"/>
              </a:rPr>
              <a:t>hsp70</a:t>
            </a:r>
          </a:p>
        </p:txBody>
      </p:sp>
      <p:sp>
        <p:nvSpPr>
          <p:cNvPr id="101390" name="Oval 16"/>
          <p:cNvSpPr>
            <a:spLocks noChangeArrowheads="1"/>
          </p:cNvSpPr>
          <p:nvPr/>
        </p:nvSpPr>
        <p:spPr bwMode="auto">
          <a:xfrm>
            <a:off x="6096000" y="2514600"/>
            <a:ext cx="304800" cy="304800"/>
          </a:xfrm>
          <a:prstGeom prst="ellipse">
            <a:avLst/>
          </a:prstGeom>
          <a:gradFill rotWithShape="0">
            <a:gsLst>
              <a:gs pos="0">
                <a:srgbClr val="0DEFF5"/>
              </a:gs>
              <a:gs pos="100000">
                <a:srgbClr val="0BC6CB"/>
              </a:gs>
            </a:gsLst>
            <a:path path="shape">
              <a:fillToRect l="50000" t="50000" r="50000" b="50000"/>
            </a:path>
          </a:gradFill>
          <a:ln w="12700" cap="sq">
            <a:solidFill>
              <a:schemeClr val="tx1"/>
            </a:solidFill>
            <a:round/>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400">
                <a:latin typeface="Arial" panose="020B0604020202020204" pitchFamily="34" charset="0"/>
              </a:rPr>
              <a:t>IP</a:t>
            </a:r>
          </a:p>
        </p:txBody>
      </p:sp>
      <p:sp>
        <p:nvSpPr>
          <p:cNvPr id="101391" name="AutoShape 17"/>
          <p:cNvSpPr>
            <a:spLocks noChangeAspect="1" noChangeArrowheads="1"/>
          </p:cNvSpPr>
          <p:nvPr/>
        </p:nvSpPr>
        <p:spPr bwMode="auto">
          <a:xfrm>
            <a:off x="4114800" y="2133600"/>
            <a:ext cx="173038" cy="173038"/>
          </a:xfrm>
          <a:prstGeom prst="triangle">
            <a:avLst>
              <a:gd name="adj" fmla="val 50000"/>
            </a:avLst>
          </a:prstGeom>
          <a:solidFill>
            <a:schemeClr val="accent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it-IT" altLang="it-IT" sz="1800">
              <a:latin typeface="Arial" panose="020B0604020202020204" pitchFamily="34" charset="0"/>
            </a:endParaRPr>
          </a:p>
        </p:txBody>
      </p:sp>
      <p:sp>
        <p:nvSpPr>
          <p:cNvPr id="101392" name="AutoShape 18"/>
          <p:cNvSpPr>
            <a:spLocks noChangeAspect="1" noChangeArrowheads="1"/>
          </p:cNvSpPr>
          <p:nvPr/>
        </p:nvSpPr>
        <p:spPr bwMode="auto">
          <a:xfrm>
            <a:off x="4435475" y="2041525"/>
            <a:ext cx="173038" cy="173038"/>
          </a:xfrm>
          <a:prstGeom prst="triangle">
            <a:avLst>
              <a:gd name="adj" fmla="val 50000"/>
            </a:avLst>
          </a:prstGeom>
          <a:solidFill>
            <a:schemeClr val="accent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it-IT" altLang="it-IT" sz="1800">
              <a:latin typeface="Arial" panose="020B0604020202020204" pitchFamily="34" charset="0"/>
            </a:endParaRPr>
          </a:p>
        </p:txBody>
      </p:sp>
      <p:sp>
        <p:nvSpPr>
          <p:cNvPr id="938003" name="Text Box 19"/>
          <p:cNvSpPr txBox="1">
            <a:spLocks noChangeArrowheads="1"/>
          </p:cNvSpPr>
          <p:nvPr/>
        </p:nvSpPr>
        <p:spPr bwMode="auto">
          <a:xfrm>
            <a:off x="2027238" y="6100763"/>
            <a:ext cx="6937375" cy="457200"/>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defRPr/>
            </a:pPr>
            <a:r>
              <a:rPr lang="it-IT">
                <a:solidFill>
                  <a:schemeClr val="accent1"/>
                </a:solidFill>
                <a:effectLst>
                  <a:outerShdw blurRad="38100" dist="38100" dir="2700000" algn="tl">
                    <a:srgbClr val="DDDDDD"/>
                  </a:outerShdw>
                </a:effectLst>
              </a:rPr>
              <a:t>Attivazione/Inibizione della trascrizione genica</a:t>
            </a:r>
          </a:p>
        </p:txBody>
      </p:sp>
      <p:sp>
        <p:nvSpPr>
          <p:cNvPr id="938004" name="AutoShape 20"/>
          <p:cNvSpPr>
            <a:spLocks noChangeArrowheads="1"/>
          </p:cNvSpPr>
          <p:nvPr/>
        </p:nvSpPr>
        <p:spPr bwMode="auto">
          <a:xfrm>
            <a:off x="6019800" y="5715000"/>
            <a:ext cx="533400" cy="457200"/>
          </a:xfrm>
          <a:prstGeom prst="downArrow">
            <a:avLst>
              <a:gd name="adj1" fmla="val 50000"/>
              <a:gd name="adj2" fmla="val 25000"/>
            </a:avLst>
          </a:prstGeom>
          <a:solidFill>
            <a:srgbClr val="0000FF"/>
          </a:solidFill>
          <a:ln w="12700" cap="sq">
            <a:solidFill>
              <a:schemeClr val="folHlink"/>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it-IT" altLang="it-IT" sz="1800">
              <a:latin typeface="Arial" panose="020B0604020202020204" pitchFamily="34" charset="0"/>
            </a:endParaRPr>
          </a:p>
        </p:txBody>
      </p:sp>
      <p:grpSp>
        <p:nvGrpSpPr>
          <p:cNvPr id="3" name="Group 21"/>
          <p:cNvGrpSpPr>
            <a:grpSpLocks/>
          </p:cNvGrpSpPr>
          <p:nvPr/>
        </p:nvGrpSpPr>
        <p:grpSpPr bwMode="auto">
          <a:xfrm>
            <a:off x="7123113" y="3395663"/>
            <a:ext cx="762000" cy="609600"/>
            <a:chOff x="3552" y="3062"/>
            <a:chExt cx="480" cy="384"/>
          </a:xfrm>
        </p:grpSpPr>
        <p:sp>
          <p:nvSpPr>
            <p:cNvPr id="101401" name="Oval 22"/>
            <p:cNvSpPr>
              <a:spLocks noChangeArrowheads="1"/>
            </p:cNvSpPr>
            <p:nvPr/>
          </p:nvSpPr>
          <p:spPr bwMode="auto">
            <a:xfrm>
              <a:off x="3552" y="3110"/>
              <a:ext cx="480" cy="336"/>
            </a:xfrm>
            <a:prstGeom prst="ellipse">
              <a:avLst/>
            </a:prstGeom>
            <a:solidFill>
              <a:srgbClr val="FFFF00"/>
            </a:solidFill>
            <a:ln w="25400" cap="sq">
              <a:solidFill>
                <a:schemeClr val="tx1"/>
              </a:solidFill>
              <a:round/>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800" b="1">
                  <a:latin typeface="Arial" panose="020B0604020202020204" pitchFamily="34" charset="0"/>
                </a:rPr>
                <a:t>GR</a:t>
              </a:r>
              <a:r>
                <a:rPr lang="it-IT" altLang="it-IT" sz="1800" b="1">
                  <a:latin typeface="Arial" panose="020B0604020202020204" pitchFamily="34" charset="0"/>
                  <a:sym typeface="Symbol" panose="05050102010706020507" pitchFamily="18" charset="2"/>
                </a:rPr>
                <a:t></a:t>
              </a:r>
              <a:endParaRPr lang="it-IT" altLang="it-IT" sz="1800" b="1">
                <a:latin typeface="Arial" panose="020B0604020202020204" pitchFamily="34" charset="0"/>
              </a:endParaRPr>
            </a:p>
          </p:txBody>
        </p:sp>
        <p:sp>
          <p:nvSpPr>
            <p:cNvPr id="101402" name="AutoShape 23"/>
            <p:cNvSpPr>
              <a:spLocks noChangeAspect="1" noChangeArrowheads="1"/>
            </p:cNvSpPr>
            <p:nvPr/>
          </p:nvSpPr>
          <p:spPr bwMode="auto">
            <a:xfrm>
              <a:off x="3744" y="3062"/>
              <a:ext cx="104" cy="104"/>
            </a:xfrm>
            <a:prstGeom prst="triangle">
              <a:avLst>
                <a:gd name="adj" fmla="val 50000"/>
              </a:avLst>
            </a:prstGeom>
            <a:solidFill>
              <a:schemeClr val="accent2"/>
            </a:solidFill>
            <a:ln w="254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it-IT" altLang="it-IT" sz="2400">
                <a:latin typeface="Arial" panose="020B0604020202020204" pitchFamily="34" charset="0"/>
              </a:endParaRPr>
            </a:p>
          </p:txBody>
        </p:sp>
      </p:grpSp>
      <p:grpSp>
        <p:nvGrpSpPr>
          <p:cNvPr id="4" name="Group 24"/>
          <p:cNvGrpSpPr>
            <a:grpSpLocks/>
          </p:cNvGrpSpPr>
          <p:nvPr/>
        </p:nvGrpSpPr>
        <p:grpSpPr bwMode="auto">
          <a:xfrm>
            <a:off x="5257800" y="3124200"/>
            <a:ext cx="762000" cy="609600"/>
            <a:chOff x="3552" y="3062"/>
            <a:chExt cx="480" cy="384"/>
          </a:xfrm>
        </p:grpSpPr>
        <p:sp>
          <p:nvSpPr>
            <p:cNvPr id="101399" name="Oval 25"/>
            <p:cNvSpPr>
              <a:spLocks noChangeArrowheads="1"/>
            </p:cNvSpPr>
            <p:nvPr/>
          </p:nvSpPr>
          <p:spPr bwMode="auto">
            <a:xfrm>
              <a:off x="3552" y="3110"/>
              <a:ext cx="480" cy="336"/>
            </a:xfrm>
            <a:prstGeom prst="ellipse">
              <a:avLst/>
            </a:prstGeom>
            <a:solidFill>
              <a:srgbClr val="FFFF00"/>
            </a:solidFill>
            <a:ln w="25400" cap="sq">
              <a:solidFill>
                <a:schemeClr val="tx1"/>
              </a:solidFill>
              <a:round/>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800" b="1">
                  <a:latin typeface="Arial" panose="020B0604020202020204" pitchFamily="34" charset="0"/>
                </a:rPr>
                <a:t>GR</a:t>
              </a:r>
              <a:r>
                <a:rPr lang="it-IT" altLang="it-IT" sz="1800" b="1">
                  <a:latin typeface="Arial" panose="020B0604020202020204" pitchFamily="34" charset="0"/>
                  <a:sym typeface="Symbol" panose="05050102010706020507" pitchFamily="18" charset="2"/>
                </a:rPr>
                <a:t></a:t>
              </a:r>
              <a:endParaRPr lang="it-IT" altLang="it-IT" sz="1800" b="1">
                <a:latin typeface="Arial" panose="020B0604020202020204" pitchFamily="34" charset="0"/>
              </a:endParaRPr>
            </a:p>
          </p:txBody>
        </p:sp>
        <p:sp>
          <p:nvSpPr>
            <p:cNvPr id="101400" name="AutoShape 26"/>
            <p:cNvSpPr>
              <a:spLocks noChangeAspect="1" noChangeArrowheads="1"/>
            </p:cNvSpPr>
            <p:nvPr/>
          </p:nvSpPr>
          <p:spPr bwMode="auto">
            <a:xfrm>
              <a:off x="3744" y="3062"/>
              <a:ext cx="104" cy="104"/>
            </a:xfrm>
            <a:prstGeom prst="triangle">
              <a:avLst>
                <a:gd name="adj" fmla="val 50000"/>
              </a:avLst>
            </a:prstGeom>
            <a:solidFill>
              <a:schemeClr val="accent2"/>
            </a:solidFill>
            <a:ln w="254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it-IT" altLang="it-IT" sz="2400">
                <a:latin typeface="Arial" panose="020B0604020202020204" pitchFamily="34" charset="0"/>
              </a:endParaRPr>
            </a:p>
          </p:txBody>
        </p:sp>
      </p:grpSp>
      <p:sp>
        <p:nvSpPr>
          <p:cNvPr id="101397" name="CasellaDiTesto 26"/>
          <p:cNvSpPr txBox="1">
            <a:spLocks noChangeArrowheads="1"/>
          </p:cNvSpPr>
          <p:nvPr/>
        </p:nvSpPr>
        <p:spPr bwMode="auto">
          <a:xfrm>
            <a:off x="152400" y="152400"/>
            <a:ext cx="2720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2000" b="1">
                <a:latin typeface="Arial" panose="020B0604020202020204" pitchFamily="34" charset="0"/>
              </a:rPr>
              <a:t>Meccanismo molecolare d’azione dei glucocorticoidi</a:t>
            </a:r>
          </a:p>
        </p:txBody>
      </p:sp>
      <p:sp>
        <p:nvSpPr>
          <p:cNvPr id="101398" name="CasellaDiTesto 27"/>
          <p:cNvSpPr txBox="1">
            <a:spLocks noChangeArrowheads="1"/>
          </p:cNvSpPr>
          <p:nvPr/>
        </p:nvSpPr>
        <p:spPr bwMode="auto">
          <a:xfrm>
            <a:off x="6172200" y="6477000"/>
            <a:ext cx="2971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it-IT" altLang="it-IT" sz="1800">
                <a:latin typeface="Arial" panose="020B0604020202020204" pitchFamily="34" charset="0"/>
              </a:rPr>
              <a:t>Prof. Giuliana Decorti</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2.77778E-7 4.44444E-6 C -0.00139 0.01852 -0.00226 0.04074 -0.01042 0.05671 C -0.01267 0.0669 -0.01337 0.08102 -0.01771 0.09005 C -0.01892 0.09236 -0.02083 0.09375 -0.02205 0.09606 C -0.03038 0.11042 -0.02378 0.10648 -0.03385 0.10972 C -0.03802 0.11528 -0.0408 0.12106 -0.04566 0.12546 C -0.04983 0.13356 -0.05503 0.13796 -0.06181 0.1412 C -0.06632 0.1581 -0.07813 0.15185 -0.09132 0.15301 C -0.09878 0.15926 -0.09705 0.16296 -0.09566 0.17454 C -0.09844 0.17708 -0.10243 0.17685 -0.10451 0.18032 C -0.10573 0.18241 -0.10573 0.18542 -0.1059 0.18819 C -0.10625 0.19792 -0.1059 0.20787 -0.1059 0.21759 " pathEditMode="relative" ptsTypes="fffffffffffA">
                                      <p:cBhvr>
                                        <p:cTn id="6" dur="5000" fill="hold"/>
                                        <p:tgtEl>
                                          <p:spTgt spid="3"/>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2.77778E-7 4.81481E-6 C 0.00416 0.01134 0.00243 0.00555 0.0059 0.01967 C 0.00642 0.02152 0.00729 0.02546 0.00729 0.02546 C 0.00816 0.10208 -0.02032 0.17129 0.03385 0.19027 C 0.05121 0.20601 0.03819 0.19189 0.03819 0.25694 " pathEditMode="relative" ptsTypes="ffffA">
                                      <p:cBhvr>
                                        <p:cTn id="8" dur="5000" fill="hold"/>
                                        <p:tgtEl>
                                          <p:spTgt spid="4"/>
                                        </p:tgtEl>
                                        <p:attrNameLst>
                                          <p:attrName>ppt_x</p:attrName>
                                          <p:attrName>ppt_y</p:attrName>
                                        </p:attrNameLst>
                                      </p:cBhvr>
                                    </p:animMotion>
                                  </p:childTnLst>
                                </p:cTn>
                              </p:par>
                            </p:childTnLst>
                          </p:cTn>
                        </p:par>
                        <p:par>
                          <p:cTn id="9" fill="hold" nodeType="afterGroup">
                            <p:stCondLst>
                              <p:cond delay="5000"/>
                            </p:stCondLst>
                            <p:childTnLst>
                              <p:par>
                                <p:cTn id="10" presetID="23" presetClass="entr" presetSubtype="16" fill="hold" grpId="0" nodeType="afterEffect">
                                  <p:stCondLst>
                                    <p:cond delay="0"/>
                                  </p:stCondLst>
                                  <p:childTnLst>
                                    <p:set>
                                      <p:cBhvr>
                                        <p:cTn id="11" dur="1" fill="hold">
                                          <p:stCondLst>
                                            <p:cond delay="0"/>
                                          </p:stCondLst>
                                        </p:cTn>
                                        <p:tgtEl>
                                          <p:spTgt spid="938004"/>
                                        </p:tgtEl>
                                        <p:attrNameLst>
                                          <p:attrName>style.visibility</p:attrName>
                                        </p:attrNameLst>
                                      </p:cBhvr>
                                      <p:to>
                                        <p:strVal val="visible"/>
                                      </p:to>
                                    </p:set>
                                    <p:anim calcmode="lin" valueType="num">
                                      <p:cBhvr>
                                        <p:cTn id="12" dur="500" fill="hold"/>
                                        <p:tgtEl>
                                          <p:spTgt spid="938004"/>
                                        </p:tgtEl>
                                        <p:attrNameLst>
                                          <p:attrName>ppt_w</p:attrName>
                                        </p:attrNameLst>
                                      </p:cBhvr>
                                      <p:tavLst>
                                        <p:tav tm="0">
                                          <p:val>
                                            <p:fltVal val="0"/>
                                          </p:val>
                                        </p:tav>
                                        <p:tav tm="100000">
                                          <p:val>
                                            <p:strVal val="#ppt_w"/>
                                          </p:val>
                                        </p:tav>
                                      </p:tavLst>
                                    </p:anim>
                                    <p:anim calcmode="lin" valueType="num">
                                      <p:cBhvr>
                                        <p:cTn id="13" dur="500" fill="hold"/>
                                        <p:tgtEl>
                                          <p:spTgt spid="938004"/>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500"/>
                            </p:stCondLst>
                            <p:childTnLst>
                              <p:par>
                                <p:cTn id="15" presetID="17" presetClass="entr" presetSubtype="10" fill="hold" grpId="0" nodeType="afterEffect">
                                  <p:stCondLst>
                                    <p:cond delay="0"/>
                                  </p:stCondLst>
                                  <p:childTnLst>
                                    <p:set>
                                      <p:cBhvr>
                                        <p:cTn id="16" dur="1" fill="hold">
                                          <p:stCondLst>
                                            <p:cond delay="0"/>
                                          </p:stCondLst>
                                        </p:cTn>
                                        <p:tgtEl>
                                          <p:spTgt spid="938003"/>
                                        </p:tgtEl>
                                        <p:attrNameLst>
                                          <p:attrName>style.visibility</p:attrName>
                                        </p:attrNameLst>
                                      </p:cBhvr>
                                      <p:to>
                                        <p:strVal val="visible"/>
                                      </p:to>
                                    </p:set>
                                    <p:anim calcmode="lin" valueType="num">
                                      <p:cBhvr>
                                        <p:cTn id="17" dur="500" fill="hold"/>
                                        <p:tgtEl>
                                          <p:spTgt spid="938003"/>
                                        </p:tgtEl>
                                        <p:attrNameLst>
                                          <p:attrName>ppt_w</p:attrName>
                                        </p:attrNameLst>
                                      </p:cBhvr>
                                      <p:tavLst>
                                        <p:tav tm="0">
                                          <p:val>
                                            <p:fltVal val="0"/>
                                          </p:val>
                                        </p:tav>
                                        <p:tav tm="100000">
                                          <p:val>
                                            <p:strVal val="#ppt_w"/>
                                          </p:val>
                                        </p:tav>
                                      </p:tavLst>
                                    </p:anim>
                                    <p:anim calcmode="lin" valueType="num">
                                      <p:cBhvr>
                                        <p:cTn id="18" dur="500" fill="hold"/>
                                        <p:tgtEl>
                                          <p:spTgt spid="9380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003" grpId="0"/>
      <p:bldP spid="93800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it-IT" altLang="it-IT" smtClean="0"/>
              <a:t>Diversi tipi di recettore - effettore</a:t>
            </a:r>
          </a:p>
        </p:txBody>
      </p:sp>
      <p:pic>
        <p:nvPicPr>
          <p:cNvPr id="13315" name="Segnaposto contenuto 2"/>
          <p:cNvPicPr>
            <a:picLocks noGrp="1" noChangeAspect="1"/>
          </p:cNvPicPr>
          <p:nvPr>
            <p:ph idx="1"/>
          </p:nvPr>
        </p:nvPicPr>
        <p:blipFill>
          <a:blip r:embed="rId2">
            <a:extLst>
              <a:ext uri="{28A0092B-C50C-407E-A947-70E740481C1C}">
                <a14:useLocalDpi xmlns:a14="http://schemas.microsoft.com/office/drawing/2010/main" val="0"/>
              </a:ext>
            </a:extLst>
          </a:blip>
          <a:srcRect b="14136"/>
          <a:stretch>
            <a:fillRect/>
          </a:stretch>
        </p:blipFill>
        <p:spPr>
          <a:xfrm>
            <a:off x="474663" y="1417638"/>
            <a:ext cx="8258175" cy="5164137"/>
          </a:xfr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5|24.4|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907</TotalTime>
  <Words>2600</Words>
  <Application>Microsoft Office PowerPoint</Application>
  <PresentationFormat>Presentazione su schermo (4:3)</PresentationFormat>
  <Paragraphs>297</Paragraphs>
  <Slides>85</Slides>
  <Notes>13</Notes>
  <HiddenSlides>0</HiddenSlides>
  <MMClips>0</MMClips>
  <ScaleCrop>false</ScaleCrop>
  <HeadingPairs>
    <vt:vector size="8" baseType="variant">
      <vt:variant>
        <vt:lpstr>Caratteri utilizzati</vt:lpstr>
      </vt:variant>
      <vt:variant>
        <vt:i4>5</vt:i4>
      </vt:variant>
      <vt:variant>
        <vt:lpstr>Tema</vt:lpstr>
      </vt:variant>
      <vt:variant>
        <vt:i4>1</vt:i4>
      </vt:variant>
      <vt:variant>
        <vt:lpstr>Server OLE incorporati</vt:lpstr>
      </vt:variant>
      <vt:variant>
        <vt:i4>1</vt:i4>
      </vt:variant>
      <vt:variant>
        <vt:lpstr>Titoli diapositive</vt:lpstr>
      </vt:variant>
      <vt:variant>
        <vt:i4>85</vt:i4>
      </vt:variant>
    </vt:vector>
  </HeadingPairs>
  <TitlesOfParts>
    <vt:vector size="92" baseType="lpstr">
      <vt:lpstr>Arial</vt:lpstr>
      <vt:lpstr>Calibri</vt:lpstr>
      <vt:lpstr>Symbol</vt:lpstr>
      <vt:lpstr>Comic Sans MS</vt:lpstr>
      <vt:lpstr>ＭＳ Ｐゴシック</vt:lpstr>
      <vt:lpstr>Office Theme</vt:lpstr>
      <vt:lpstr>CS ChemDraw Drawing</vt:lpstr>
      <vt:lpstr>Enzimi</vt:lpstr>
      <vt:lpstr>Enzimi</vt:lpstr>
      <vt:lpstr>Antimetaboliti tiopurinici</vt:lpstr>
      <vt:lpstr>Dal punto di vista strutturale, la 6-mercaptopurina è l'analogo tiolico dell'ipoxantina</vt:lpstr>
      <vt:lpstr>Metabolismo 6-mercaptopurina</vt:lpstr>
      <vt:lpstr>Presentazione standard di PowerPoint</vt:lpstr>
      <vt:lpstr>Trasportatori</vt:lpstr>
      <vt:lpstr>Trasportari</vt:lpstr>
      <vt:lpstr>Diversi tipi di recettore - effettore</vt:lpstr>
      <vt:lpstr>Aspetti strutturali generali delle quattro superfamiglie di recettori</vt:lpstr>
      <vt:lpstr>Presentazione standard di PowerPoint</vt:lpstr>
      <vt:lpstr>I quattro tipi principali di recettori</vt:lpstr>
      <vt:lpstr>Presentazione standard di PowerPoint</vt:lpstr>
      <vt:lpstr>Presentazione standard di PowerPoint</vt:lpstr>
      <vt:lpstr>Isolamento e clonaggio dei recettori</vt:lpstr>
      <vt:lpstr>Isolamento e clonaggio dei recettori</vt:lpstr>
      <vt:lpstr>Presentazione standard di PowerPoint</vt:lpstr>
      <vt:lpstr>Isolamento e clonaggio dei recettori</vt:lpstr>
      <vt:lpstr>Presentazione standard di PowerPoint</vt:lpstr>
      <vt:lpstr>Isolamento e clonaggio dei recettori: recettori orfani</vt:lpstr>
      <vt:lpstr>Recettori ionici attivati da ligandi (ionotropici)</vt:lpstr>
      <vt:lpstr>Presentazione standard di PowerPoint</vt:lpstr>
      <vt:lpstr>Recettori ionotropici: concetti chiave</vt:lpstr>
      <vt:lpstr>Recettori accoppiati a proteina G (metabotropici)</vt:lpstr>
      <vt:lpstr>Importanza recettori metabotropici per i farmacologi</vt:lpstr>
      <vt:lpstr>Importanza recettori metabotropici in farmacologia</vt:lpstr>
      <vt:lpstr>Maggiori informazioni riguardo ai recettori</vt:lpstr>
      <vt:lpstr>Recettori accoppiati alle proteine G (GPCR)</vt:lpstr>
      <vt:lpstr>Recettori accoppiati alle proteine G – concetti chiave 1</vt:lpstr>
      <vt:lpstr>Funzionamento della proteina G</vt:lpstr>
      <vt:lpstr>Recettori accoppiati alle proteine G – concetti chiave 2</vt:lpstr>
      <vt:lpstr>Sottotipi di proteina G e loro funzioni</vt:lpstr>
      <vt:lpstr>Controllo bidirezionale di un enzima bersaglio da parte di Gs e Gi</vt:lpstr>
      <vt:lpstr>Bersagli delle proteine G</vt:lpstr>
      <vt:lpstr>Effettori cellulari / secondi messaggeri di recettori</vt:lpstr>
      <vt:lpstr>Effetti cellulari degli oppioidi</vt:lpstr>
      <vt:lpstr>Analgesia da oppioidi: meccanismo molecolare</vt:lpstr>
      <vt:lpstr>Fosfodiesterasi (PDE)</vt:lpstr>
      <vt:lpstr>Esempio di inibitore delle PDE recentemente immesso sul mercato: Apremilast</vt:lpstr>
      <vt:lpstr>Ruolo centrale delle chinasi nella trasduzione del segnale</vt:lpstr>
      <vt:lpstr>Ciclo del fosfatidilinositolo</vt:lpstr>
      <vt:lpstr>Recettori accoppiati a chinasi</vt:lpstr>
      <vt:lpstr>Presentazione standard di PowerPoint</vt:lpstr>
      <vt:lpstr>Presentazione standard di PowerPoint</vt:lpstr>
      <vt:lpstr>Recettori accoppiati a chinasi: concetti chiave (1)</vt:lpstr>
      <vt:lpstr>Recettori accoppiati a chinasi: concetti chiave (2)</vt:lpstr>
      <vt:lpstr>Recettori nucleari</vt:lpstr>
      <vt:lpstr>Recettori nucleari</vt:lpstr>
      <vt:lpstr>Recettori nucleari: concetti chiave (1)</vt:lpstr>
      <vt:lpstr>Recettori nucleari</vt:lpstr>
      <vt:lpstr>Recettori nucleari: concetti chiave (2)</vt:lpstr>
      <vt:lpstr>Meccanismo dell’induzione</vt:lpstr>
      <vt:lpstr>Presentazione standard di PowerPoint</vt:lpstr>
      <vt:lpstr>Presentazione standard di PowerPoint</vt:lpstr>
      <vt:lpstr>Presentazione standard di PowerPoint</vt:lpstr>
      <vt:lpstr>Esempio: farmaci i cui effetti sono mediati da recettori ionotropici</vt:lpstr>
      <vt:lpstr>Curari: bloccanti del recettore ionotropico colinergico (nicotinico) della placca neuromuscolare</vt:lpstr>
      <vt:lpstr>Bloccanti neuromuscolari non depolarizzanti</vt:lpstr>
      <vt:lpstr>Esempi: farmaci i cui effetti sono mediati da recettori metabotropici</vt:lpstr>
      <vt:lpstr>Morfina: derivata dall’oppio</vt:lpstr>
      <vt:lpstr>Oppioidi endogeni</vt:lpstr>
      <vt:lpstr>Oppioidi endogeni: schema strutturale dei precursori</vt:lpstr>
      <vt:lpstr>Peptidi oppioidi endogeni</vt:lpstr>
      <vt:lpstr>Recettori per gli oppioidi</vt:lpstr>
      <vt:lpstr>Recettori per gli oppioidi: struttura secondaria e terziaria</vt:lpstr>
      <vt:lpstr>Recettori per gli oppioidi: localizzazione</vt:lpstr>
      <vt:lpstr>Recettori per gli oppioidi: complessita’ molecolare</vt:lpstr>
      <vt:lpstr>Recettori per gli oppioidi: interazione con i ligandi</vt:lpstr>
      <vt:lpstr>Recettori per gli oppioidi: relazioni struttura – attivita’</vt:lpstr>
      <vt:lpstr>Recettori per gli oppioidi: relazioni struttura – attivita’</vt:lpstr>
      <vt:lpstr>Recettori per gli oppioidi: relazioni struttura – attivita’</vt:lpstr>
      <vt:lpstr>Recettori per gli oppioidi: relazioni struttura – attivita’</vt:lpstr>
      <vt:lpstr>Analgesia da oppioidi: caratteristiche cliniche</vt:lpstr>
      <vt:lpstr>Esempio: farmaci i cui effetti sono mediati dall’inibizione di recettori accoppiati a chinasi</vt:lpstr>
      <vt:lpstr>Presentazione standard di PowerPoint</vt:lpstr>
      <vt:lpstr>Inibitori delle chinasi BCR-ABL  Imatinib, Dasatinib e Nilotinib    Imatinib = I generazione di inibitori della chinasi BCR-ABL  Dasitinib e Nilotinib = II generazione, superano alcuni limiti di Imatinib ed in particolare Dasatinib e’ in grado di legarsi alle configurazioni di BCR-ABL sia aperta che chiusa, mentre Nilotinib ha la capacita’ di formare addizionali ponti idrogeno che permettono di superare mutazioni che causano resistenza all’Imatinib.    </vt:lpstr>
      <vt:lpstr>Presentazione standard di PowerPoint</vt:lpstr>
      <vt:lpstr>Presentazione standard di PowerPoint</vt:lpstr>
      <vt:lpstr>Presentazione standard di PowerPoint</vt:lpstr>
      <vt:lpstr>Presentazione standard di PowerPoint</vt:lpstr>
      <vt:lpstr>Recettori umani per la tirosina chinasi come bersaglio di farmaci</vt:lpstr>
      <vt:lpstr>Erlotinib (Tarceva®)  Inibitore delle chinasi HER1/EGFR.   Trattamento del cancro del polmone non a piccole cellule localmente avanzato o metastatico dopo il fallimento della chemioterapia precedente; l’impiego dell’erlotinib e’ limitato ai pazienti che hanno i requisiti per il trattamento con docetaxel in monoterapia.    </vt:lpstr>
      <vt:lpstr>Esempio: recettore per i glucocorticoidi</vt:lpstr>
      <vt:lpstr>Presentazione standard di PowerPoint</vt:lpstr>
      <vt:lpstr>Presentazione standard di PowerPoint</vt:lpstr>
    </vt:vector>
  </TitlesOfParts>
  <Company>SJCRH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Farmacotossicologia</dc:title>
  <dc:creator>help</dc:creator>
  <cp:lastModifiedBy>Gabriele Stocco</cp:lastModifiedBy>
  <cp:revision>106</cp:revision>
  <dcterms:created xsi:type="dcterms:W3CDTF">2012-03-01T12:06:30Z</dcterms:created>
  <dcterms:modified xsi:type="dcterms:W3CDTF">2018-03-13T08:05:07Z</dcterms:modified>
</cp:coreProperties>
</file>