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4"/>
  </p:notesMasterIdLst>
  <p:sldIdLst>
    <p:sldId id="502" r:id="rId2"/>
    <p:sldId id="503" r:id="rId3"/>
    <p:sldId id="504" r:id="rId4"/>
    <p:sldId id="464" r:id="rId5"/>
    <p:sldId id="443" r:id="rId6"/>
    <p:sldId id="483" r:id="rId7"/>
    <p:sldId id="481" r:id="rId8"/>
    <p:sldId id="489" r:id="rId9"/>
    <p:sldId id="487" r:id="rId10"/>
    <p:sldId id="486" r:id="rId11"/>
    <p:sldId id="482" r:id="rId12"/>
    <p:sldId id="505" r:id="rId13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181"/>
    <a:srgbClr val="D6A300"/>
    <a:srgbClr val="FF4747"/>
    <a:srgbClr val="FF9900"/>
    <a:srgbClr val="A5A22E"/>
    <a:srgbClr val="FF3737"/>
    <a:srgbClr val="FF6969"/>
    <a:srgbClr val="FF8585"/>
    <a:srgbClr val="C08000"/>
    <a:srgbClr val="F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8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Manuale\Ottocento\2010\Materiali\Migrazioni\Migraz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maso%20Detti\Documents\World%20History\Grafici%20figure%20dati\Migrazioni\Migraz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maso%20Detti\Documents\World%20History\Grafici%20figure%20dati\UN\UNDESA%202015\WPP2015_MIGR_F02_NET_NUMBER_OF_MIGRANTS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maso%20Detti\Documents\World%20History\Grafici%20figure%20dati\Migrazioni\Moya%20McKeown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maso%20Detti\Documents\World%20History\Grafici%20figure%20dati\Migrazioni\UNDESA\UNDESA%20Int%20Migr%20Rep%202015\Refugees2015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mmaso%20Detti\Documents\World%20History\Grafici%20figure%20dati\Migrazioni\Eurostat_imm_2002-2013.xls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mmaso%20Detti\Documents\World%20History\Grafici%20figure%20dati\Migrazioni\Eurostat\migr_asyappctz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Tommaso%20Detti\Documents\World%20History\Grafici%20figure%20dati\Migrazioni\Eurostat%20rich%20asilo%202013-1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100" b="1">
                <a:solidFill>
                  <a:srgbClr val="FF0000"/>
                </a:solidFill>
                <a:latin typeface="Constantia" pitchFamily="18" charset="0"/>
              </a:defRPr>
            </a:pPr>
            <a:r>
              <a:rPr lang="it-IT" sz="1100" b="1">
                <a:solidFill>
                  <a:srgbClr val="FF0000"/>
                </a:solidFill>
                <a:latin typeface="Constantia" pitchFamily="18" charset="0"/>
              </a:rPr>
              <a:t>Aree d'origine</a:t>
            </a:r>
          </a:p>
        </c:rich>
      </c:tx>
      <c:layout>
        <c:manualLayout>
          <c:xMode val="edge"/>
          <c:yMode val="edge"/>
          <c:x val="0.71162246046241484"/>
          <c:y val="4.2964950214313832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  <c:spPr>
        <a:solidFill>
          <a:prstClr val="white">
            <a:lumMod val="65000"/>
          </a:prstClr>
        </a:solidFill>
      </c:spPr>
    </c:floor>
    <c:sideWall>
      <c:thickness val="0"/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solidFill>
            <a:schemeClr val="bg1">
              <a:lumMod val="50000"/>
            </a:schemeClr>
          </a:solidFill>
        </a:ln>
      </c:spPr>
    </c:sideWall>
    <c:backWall>
      <c:thickness val="0"/>
      <c:spPr>
        <a:gradFill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</a:gradFill>
        <a:ln>
          <a:solidFill>
            <a:schemeClr val="bg1">
              <a:lumMod val="50000"/>
            </a:schemeClr>
          </a:solidFill>
        </a:ln>
      </c:spPr>
    </c:backWall>
    <c:plotArea>
      <c:layout>
        <c:manualLayout>
          <c:layoutTarget val="inner"/>
          <c:xMode val="edge"/>
          <c:yMode val="edge"/>
          <c:x val="9.1440156599552597E-2"/>
          <c:y val="7.6668301108900674E-2"/>
          <c:w val="0.61155294556301254"/>
          <c:h val="0.52050576986909347"/>
        </c:manualLayout>
      </c:layout>
      <c:bar3DChart>
        <c:barDir val="col"/>
        <c:grouping val="stacked"/>
        <c:varyColors val="0"/>
        <c:ser>
          <c:idx val="2"/>
          <c:order val="0"/>
          <c:tx>
            <c:strRef>
              <c:f>McKeown!$D$14</c:f>
              <c:strCache>
                <c:ptCount val="1"/>
                <c:pt idx="0">
                  <c:v>Asia N.E., Russia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effectLst/>
          </c:spPr>
          <c:invertIfNegative val="0"/>
          <c:cat>
            <c:strRef>
              <c:f>McKeown!$A$15:$A$17</c:f>
              <c:strCache>
                <c:ptCount val="3"/>
                <c:pt idx="0">
                  <c:v>Americhe</c:v>
                </c:pt>
                <c:pt idx="1">
                  <c:v>Asia S.E., coste Oceano indiano, Australasia</c:v>
                </c:pt>
                <c:pt idx="2">
                  <c:v>Manciuria, Siberia, Asia centrale, Giappone</c:v>
                </c:pt>
              </c:strCache>
            </c:strRef>
          </c:cat>
          <c:val>
            <c:numRef>
              <c:f>McKeown!$D$15:$D$17</c:f>
              <c:numCache>
                <c:formatCode>General</c:formatCode>
                <c:ptCount val="3"/>
                <c:pt idx="2">
                  <c:v>48.5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B31-4536-BC71-0F870A1F670F}"/>
            </c:ext>
          </c:extLst>
        </c:ser>
        <c:ser>
          <c:idx val="1"/>
          <c:order val="1"/>
          <c:tx>
            <c:strRef>
              <c:f>McKeown!$C$14</c:f>
              <c:strCache>
                <c:ptCount val="1"/>
                <c:pt idx="0">
                  <c:v>India, Cina meridionale</c:v>
                </c:pt>
              </c:strCache>
            </c:strRef>
          </c:tx>
          <c:spPr>
            <a:solidFill>
              <a:srgbClr val="FF6969"/>
            </a:solidFill>
          </c:spPr>
          <c:invertIfNegative val="0"/>
          <c:cat>
            <c:strRef>
              <c:f>McKeown!$A$15:$A$17</c:f>
              <c:strCache>
                <c:ptCount val="3"/>
                <c:pt idx="0">
                  <c:v>Americhe</c:v>
                </c:pt>
                <c:pt idx="1">
                  <c:v>Asia S.E., coste Oceano indiano, Australasia</c:v>
                </c:pt>
                <c:pt idx="2">
                  <c:v>Manciuria, Siberia, Asia centrale, Giappone</c:v>
                </c:pt>
              </c:strCache>
            </c:strRef>
          </c:cat>
          <c:val>
            <c:numRef>
              <c:f>McKeown!$C$15:$C$17</c:f>
              <c:numCache>
                <c:formatCode>General</c:formatCode>
                <c:ptCount val="3"/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31-4536-BC71-0F870A1F670F}"/>
            </c:ext>
          </c:extLst>
        </c:ser>
        <c:ser>
          <c:idx val="4"/>
          <c:order val="2"/>
          <c:tx>
            <c:strRef>
              <c:f>McKeown!$F$14</c:f>
              <c:strCache>
                <c:ptCount val="1"/>
                <c:pt idx="0">
                  <c:v>Africa, Europa, Asia N.E., Medio Oriente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McKeown!$A$15:$A$17</c:f>
              <c:strCache>
                <c:ptCount val="3"/>
                <c:pt idx="0">
                  <c:v>Americhe</c:v>
                </c:pt>
                <c:pt idx="1">
                  <c:v>Asia S.E., coste Oceano indiano, Australasia</c:v>
                </c:pt>
                <c:pt idx="2">
                  <c:v>Manciuria, Siberia, Asia centrale, Giappone</c:v>
                </c:pt>
              </c:strCache>
            </c:strRef>
          </c:cat>
          <c:val>
            <c:numRef>
              <c:f>McKeown!$F$15:$F$17</c:f>
              <c:numCache>
                <c:formatCode>General</c:formatCode>
                <c:ptCount val="3"/>
                <c:pt idx="1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B31-4536-BC71-0F870A1F670F}"/>
            </c:ext>
          </c:extLst>
        </c:ser>
        <c:ser>
          <c:idx val="0"/>
          <c:order val="3"/>
          <c:tx>
            <c:strRef>
              <c:f>McKeown!$B$14</c:f>
              <c:strCache>
                <c:ptCount val="1"/>
                <c:pt idx="0">
                  <c:v>Europa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</c:spPr>
          <c:invertIfNegative val="0"/>
          <c:cat>
            <c:strRef>
              <c:f>McKeown!$A$15:$A$17</c:f>
              <c:strCache>
                <c:ptCount val="3"/>
                <c:pt idx="0">
                  <c:v>Americhe</c:v>
                </c:pt>
                <c:pt idx="1">
                  <c:v>Asia S.E., coste Oceano indiano, Australasia</c:v>
                </c:pt>
                <c:pt idx="2">
                  <c:v>Manciuria, Siberia, Asia centrale, Giappone</c:v>
                </c:pt>
              </c:strCache>
            </c:strRef>
          </c:cat>
          <c:val>
            <c:numRef>
              <c:f>McKeown!$B$15:$B$17</c:f>
              <c:numCache>
                <c:formatCode>General</c:formatCode>
                <c:ptCount val="3"/>
                <c:pt idx="0">
                  <c:v>56.5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B31-4536-BC71-0F870A1F670F}"/>
            </c:ext>
          </c:extLst>
        </c:ser>
        <c:ser>
          <c:idx val="3"/>
          <c:order val="4"/>
          <c:tx>
            <c:strRef>
              <c:f>McKeown!$E$14</c:f>
              <c:strCache>
                <c:ptCount val="1"/>
                <c:pt idx="0">
                  <c:v>India, Cina, Giappone, Africa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McKeown!$A$15:$A$17</c:f>
              <c:strCache>
                <c:ptCount val="3"/>
                <c:pt idx="0">
                  <c:v>Americhe</c:v>
                </c:pt>
                <c:pt idx="1">
                  <c:v>Asia S.E., coste Oceano indiano, Australasia</c:v>
                </c:pt>
                <c:pt idx="2">
                  <c:v>Manciuria, Siberia, Asia centrale, Giappone</c:v>
                </c:pt>
              </c:strCache>
            </c:strRef>
          </c:cat>
          <c:val>
            <c:numRef>
              <c:f>McKeown!$E$15:$E$17</c:f>
              <c:numCache>
                <c:formatCode>General</c:formatCode>
                <c:ptCount val="3"/>
                <c:pt idx="0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B31-4536-BC71-0F870A1F67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1010507744"/>
        <c:axId val="1010512640"/>
        <c:axId val="0"/>
      </c:bar3DChart>
      <c:catAx>
        <c:axId val="10105077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100">
                    <a:solidFill>
                      <a:schemeClr val="accent1">
                        <a:lumMod val="75000"/>
                      </a:schemeClr>
                    </a:solidFill>
                    <a:latin typeface="Constantia" pitchFamily="18" charset="0"/>
                  </a:defRPr>
                </a:pPr>
                <a:r>
                  <a:rPr lang="it-IT" sz="1100" b="1">
                    <a:solidFill>
                      <a:schemeClr val="accent1">
                        <a:lumMod val="75000"/>
                      </a:schemeClr>
                    </a:solidFill>
                    <a:latin typeface="Constantia" pitchFamily="18" charset="0"/>
                  </a:rPr>
                  <a:t>Destinazioni</a:t>
                </a:r>
              </a:p>
            </c:rich>
          </c:tx>
          <c:layout>
            <c:manualLayout>
              <c:xMode val="edge"/>
              <c:yMode val="edge"/>
              <c:x val="0.11230498107155512"/>
              <c:y val="0.89851250072282685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txPr>
          <a:bodyPr rot="-5400000" vert="horz" anchor="b" anchorCtr="0"/>
          <a:lstStyle/>
          <a:p>
            <a:pPr>
              <a:defRPr sz="1000">
                <a:solidFill>
                  <a:schemeClr val="accent1">
                    <a:lumMod val="75000"/>
                  </a:schemeClr>
                </a:solidFill>
                <a:latin typeface="Constantia" pitchFamily="18" charset="0"/>
              </a:defRPr>
            </a:pPr>
            <a:endParaRPr lang="it-IT"/>
          </a:p>
        </c:txPr>
        <c:crossAx val="1010512640"/>
        <c:crosses val="autoZero"/>
        <c:auto val="1"/>
        <c:lblAlgn val="ctr"/>
        <c:lblOffset val="100"/>
        <c:noMultiLvlLbl val="0"/>
      </c:catAx>
      <c:valAx>
        <c:axId val="101051264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0">
                    <a:latin typeface="Constantia" pitchFamily="18" charset="0"/>
                  </a:defRPr>
                </a:pPr>
                <a:r>
                  <a:rPr lang="it-IT" sz="1000" b="0">
                    <a:latin typeface="Constantia" pitchFamily="18" charset="0"/>
                  </a:rPr>
                  <a:t>milioni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000">
                <a:latin typeface="Constantia" pitchFamily="18" charset="0"/>
              </a:defRPr>
            </a:pPr>
            <a:endParaRPr lang="it-IT"/>
          </a:p>
        </c:txPr>
        <c:crossAx val="10105077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0788066609050115"/>
          <c:y val="0.12210291513932695"/>
          <c:w val="0.27638703703703732"/>
          <c:h val="0.87681165681322382"/>
        </c:manualLayout>
      </c:layout>
      <c:overlay val="0"/>
      <c:txPr>
        <a:bodyPr/>
        <a:lstStyle/>
        <a:p>
          <a:pPr>
            <a:defRPr sz="1000">
              <a:solidFill>
                <a:srgbClr val="FF0000"/>
              </a:solidFill>
              <a:latin typeface="Constantia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ln w="19050">
      <a:solidFill>
        <a:schemeClr val="tx2"/>
      </a:solidFill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it-IT" sz="1000" b="0"/>
              <a:t>milioni</a:t>
            </a:r>
          </a:p>
        </c:rich>
      </c:tx>
      <c:layout>
        <c:manualLayout>
          <c:xMode val="edge"/>
          <c:yMode val="edge"/>
          <c:x val="2.8194444444444439E-2"/>
          <c:y val="5.5555555555555552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  <c:sp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ln>
          <a:solidFill>
            <a:schemeClr val="bg1">
              <a:lumMod val="50000"/>
            </a:schemeClr>
          </a:solidFill>
        </a:ln>
      </c:spPr>
    </c:floor>
    <c:sideWall>
      <c:thickness val="0"/>
      <c:sp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ln>
          <a:solidFill>
            <a:schemeClr val="bg1">
              <a:lumMod val="50000"/>
            </a:schemeClr>
          </a:solidFill>
        </a:ln>
      </c:spPr>
    </c:sideWall>
    <c:backWall>
      <c:thickness val="0"/>
      <c:sp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ln>
          <a:solidFill>
            <a:schemeClr val="bg1">
              <a:lumMod val="50000"/>
            </a:schemeClr>
          </a:solidFill>
        </a:ln>
      </c:spPr>
    </c:backWall>
    <c:plotArea>
      <c:layout/>
      <c:bar3DChart>
        <c:barDir val="col"/>
        <c:grouping val="clustered"/>
        <c:varyColors val="0"/>
        <c:ser>
          <c:idx val="1"/>
          <c:order val="0"/>
          <c:spPr>
            <a:solidFill>
              <a:srgbClr val="C00000"/>
            </a:solidFill>
          </c:spPr>
          <c:invertIfNegative val="0"/>
          <c:cat>
            <c:numRef>
              <c:f>'2004,2010, 2015'!$B$12:$B$18</c:f>
              <c:numCache>
                <c:formatCode>General</c:formatCode>
                <c:ptCount val="7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2000</c:v>
                </c:pt>
                <c:pt idx="5">
                  <c:v>2010</c:v>
                </c:pt>
                <c:pt idx="6">
                  <c:v>2015</c:v>
                </c:pt>
              </c:numCache>
            </c:numRef>
          </c:cat>
          <c:val>
            <c:numRef>
              <c:f>'2004,2010, 2015'!$C$12:$C$18</c:f>
              <c:numCache>
                <c:formatCode>_-* #,##0_-;\-* #,##0_-;_-* "-"??_-;_-@_-</c:formatCode>
                <c:ptCount val="7"/>
                <c:pt idx="0">
                  <c:v>75900000</c:v>
                </c:pt>
                <c:pt idx="1">
                  <c:v>81500000</c:v>
                </c:pt>
                <c:pt idx="2">
                  <c:v>99800000</c:v>
                </c:pt>
                <c:pt idx="3">
                  <c:v>154161984</c:v>
                </c:pt>
                <c:pt idx="4">
                  <c:v>172703300</c:v>
                </c:pt>
                <c:pt idx="5">
                  <c:v>220729300</c:v>
                </c:pt>
                <c:pt idx="6">
                  <c:v>243700200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60-475F-A965-85B38A7AC85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0511552"/>
        <c:axId val="1010512096"/>
        <c:axId val="0"/>
      </c:bar3DChart>
      <c:catAx>
        <c:axId val="101051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10512096"/>
        <c:crosses val="autoZero"/>
        <c:auto val="1"/>
        <c:lblAlgn val="ctr"/>
        <c:lblOffset val="100"/>
        <c:noMultiLvlLbl val="0"/>
      </c:catAx>
      <c:valAx>
        <c:axId val="1010512096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_-* #,##0_-;\-* #,##0_-;_-* &quot;-&quot;??_-;_-@_-" sourceLinked="1"/>
        <c:majorTickMark val="out"/>
        <c:minorTickMark val="none"/>
        <c:tickLblPos val="nextTo"/>
        <c:crossAx val="1010511552"/>
        <c:crosses val="autoZero"/>
        <c:crossBetween val="between"/>
        <c:dispUnits>
          <c:builtInUnit val="millions"/>
        </c:dispUnits>
      </c:valAx>
    </c:plotArea>
    <c:plotVisOnly val="1"/>
    <c:dispBlanksAs val="gap"/>
    <c:showDLblsOverMax val="0"/>
  </c:chart>
  <c:spPr>
    <a:ln w="19050">
      <a:solidFill>
        <a:schemeClr val="tx2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'ESTIMATES (2)'!$C$18</c:f>
              <c:strCache>
                <c:ptCount val="1"/>
                <c:pt idx="0">
                  <c:v>Africa</c:v>
                </c:pt>
              </c:strCache>
            </c:strRef>
          </c:tx>
          <c:spPr>
            <a:ln>
              <a:solidFill>
                <a:schemeClr val="tx2"/>
              </a:solidFill>
            </a:ln>
          </c:spPr>
          <c:invertIfNegative val="0"/>
          <c:cat>
            <c:strRef>
              <c:f>'ESTIMATES (2)'!$D$17:$P$17</c:f>
              <c:strCache>
                <c:ptCount val="13"/>
                <c:pt idx="0">
                  <c:v>1950-1955</c:v>
                </c:pt>
                <c:pt idx="1">
                  <c:v>1955-1960</c:v>
                </c:pt>
                <c:pt idx="2">
                  <c:v>1960-1965</c:v>
                </c:pt>
                <c:pt idx="3">
                  <c:v>1965-1970</c:v>
                </c:pt>
                <c:pt idx="4">
                  <c:v>1970-1975</c:v>
                </c:pt>
                <c:pt idx="5">
                  <c:v>1975-1980</c:v>
                </c:pt>
                <c:pt idx="6">
                  <c:v>1980-1985</c:v>
                </c:pt>
                <c:pt idx="7">
                  <c:v>1985-1990</c:v>
                </c:pt>
                <c:pt idx="8">
                  <c:v>1990-1995</c:v>
                </c:pt>
                <c:pt idx="9">
                  <c:v>1995-2000</c:v>
                </c:pt>
                <c:pt idx="10">
                  <c:v>2000-2005</c:v>
                </c:pt>
                <c:pt idx="11">
                  <c:v>2005-2010</c:v>
                </c:pt>
                <c:pt idx="12">
                  <c:v>2010-2015</c:v>
                </c:pt>
              </c:strCache>
            </c:strRef>
          </c:cat>
          <c:val>
            <c:numRef>
              <c:f>'ESTIMATES (2)'!$D$18:$P$18</c:f>
              <c:numCache>
                <c:formatCode>#\ ###\ ###\ ##0;\-#\ ###\ ###\ ##0;0</c:formatCode>
                <c:ptCount val="13"/>
                <c:pt idx="0">
                  <c:v>-581.41200000000003</c:v>
                </c:pt>
                <c:pt idx="1">
                  <c:v>-571.69899999999996</c:v>
                </c:pt>
                <c:pt idx="2">
                  <c:v>-931.80499999999995</c:v>
                </c:pt>
                <c:pt idx="3">
                  <c:v>-978.56399999999996</c:v>
                </c:pt>
                <c:pt idx="4">
                  <c:v>-2269.8130000000001</c:v>
                </c:pt>
                <c:pt idx="5">
                  <c:v>-2026.376</c:v>
                </c:pt>
                <c:pt idx="6">
                  <c:v>-2098.63</c:v>
                </c:pt>
                <c:pt idx="7">
                  <c:v>-1846.8820000000001</c:v>
                </c:pt>
                <c:pt idx="8">
                  <c:v>337.49900000000002</c:v>
                </c:pt>
                <c:pt idx="9">
                  <c:v>-2534.4110000000001</c:v>
                </c:pt>
                <c:pt idx="10">
                  <c:v>-1580.68</c:v>
                </c:pt>
                <c:pt idx="11">
                  <c:v>-1813.3340000000001</c:v>
                </c:pt>
                <c:pt idx="12">
                  <c:v>-2899.7950000000001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9C-4EEF-BB84-F7F042669B7A}"/>
            </c:ext>
          </c:extLst>
        </c:ser>
        <c:ser>
          <c:idx val="3"/>
          <c:order val="1"/>
          <c:tx>
            <c:strRef>
              <c:f>'ESTIMATES (2)'!$C$21</c:f>
              <c:strCache>
                <c:ptCount val="1"/>
                <c:pt idx="0">
                  <c:v>America Latina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'ESTIMATES (2)'!$D$17:$P$17</c:f>
              <c:strCache>
                <c:ptCount val="13"/>
                <c:pt idx="0">
                  <c:v>1950-1955</c:v>
                </c:pt>
                <c:pt idx="1">
                  <c:v>1955-1960</c:v>
                </c:pt>
                <c:pt idx="2">
                  <c:v>1960-1965</c:v>
                </c:pt>
                <c:pt idx="3">
                  <c:v>1965-1970</c:v>
                </c:pt>
                <c:pt idx="4">
                  <c:v>1970-1975</c:v>
                </c:pt>
                <c:pt idx="5">
                  <c:v>1975-1980</c:v>
                </c:pt>
                <c:pt idx="6">
                  <c:v>1980-1985</c:v>
                </c:pt>
                <c:pt idx="7">
                  <c:v>1985-1990</c:v>
                </c:pt>
                <c:pt idx="8">
                  <c:v>1990-1995</c:v>
                </c:pt>
                <c:pt idx="9">
                  <c:v>1995-2000</c:v>
                </c:pt>
                <c:pt idx="10">
                  <c:v>2000-2005</c:v>
                </c:pt>
                <c:pt idx="11">
                  <c:v>2005-2010</c:v>
                </c:pt>
                <c:pt idx="12">
                  <c:v>2010-2015</c:v>
                </c:pt>
              </c:strCache>
            </c:strRef>
          </c:cat>
          <c:val>
            <c:numRef>
              <c:f>'ESTIMATES (2)'!$D$21:$P$21</c:f>
              <c:numCache>
                <c:formatCode>#\ ###\ ###\ ##0;\-#\ ###\ ###\ ##0;0</c:formatCode>
                <c:ptCount val="13"/>
                <c:pt idx="0">
                  <c:v>-154.99799999999999</c:v>
                </c:pt>
                <c:pt idx="1">
                  <c:v>-1023.323</c:v>
                </c:pt>
                <c:pt idx="2">
                  <c:v>-1429.116</c:v>
                </c:pt>
                <c:pt idx="3">
                  <c:v>-2051.62</c:v>
                </c:pt>
                <c:pt idx="4">
                  <c:v>-2277.4160000000002</c:v>
                </c:pt>
                <c:pt idx="5">
                  <c:v>-3188.8989999999999</c:v>
                </c:pt>
                <c:pt idx="6">
                  <c:v>-3433.2910000000002</c:v>
                </c:pt>
                <c:pt idx="7">
                  <c:v>-3483.9989999999998</c:v>
                </c:pt>
                <c:pt idx="8">
                  <c:v>-3241.942</c:v>
                </c:pt>
                <c:pt idx="9">
                  <c:v>-4317.3999999999996</c:v>
                </c:pt>
                <c:pt idx="10">
                  <c:v>-5524.5429999999997</c:v>
                </c:pt>
                <c:pt idx="11">
                  <c:v>-2686.4340000000002</c:v>
                </c:pt>
                <c:pt idx="12">
                  <c:v>-2073.835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B9C-4EEF-BB84-F7F042669B7A}"/>
            </c:ext>
          </c:extLst>
        </c:ser>
        <c:ser>
          <c:idx val="1"/>
          <c:order val="2"/>
          <c:tx>
            <c:strRef>
              <c:f>'ESTIMATES (2)'!$C$19</c:f>
              <c:strCache>
                <c:ptCount val="1"/>
                <c:pt idx="0">
                  <c:v>Asia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'ESTIMATES (2)'!$D$17:$P$17</c:f>
              <c:strCache>
                <c:ptCount val="13"/>
                <c:pt idx="0">
                  <c:v>1950-1955</c:v>
                </c:pt>
                <c:pt idx="1">
                  <c:v>1955-1960</c:v>
                </c:pt>
                <c:pt idx="2">
                  <c:v>1960-1965</c:v>
                </c:pt>
                <c:pt idx="3">
                  <c:v>1965-1970</c:v>
                </c:pt>
                <c:pt idx="4">
                  <c:v>1970-1975</c:v>
                </c:pt>
                <c:pt idx="5">
                  <c:v>1975-1980</c:v>
                </c:pt>
                <c:pt idx="6">
                  <c:v>1980-1985</c:v>
                </c:pt>
                <c:pt idx="7">
                  <c:v>1985-1990</c:v>
                </c:pt>
                <c:pt idx="8">
                  <c:v>1990-1995</c:v>
                </c:pt>
                <c:pt idx="9">
                  <c:v>1995-2000</c:v>
                </c:pt>
                <c:pt idx="10">
                  <c:v>2000-2005</c:v>
                </c:pt>
                <c:pt idx="11">
                  <c:v>2005-2010</c:v>
                </c:pt>
                <c:pt idx="12">
                  <c:v>2010-2015</c:v>
                </c:pt>
              </c:strCache>
            </c:strRef>
          </c:cat>
          <c:val>
            <c:numRef>
              <c:f>'ESTIMATES (2)'!$D$19:$P$19</c:f>
              <c:numCache>
                <c:formatCode>#\ ###\ ###\ ##0;\-#\ ###\ ###\ ##0;0</c:formatCode>
                <c:ptCount val="13"/>
                <c:pt idx="0">
                  <c:v>75.042000000000002</c:v>
                </c:pt>
                <c:pt idx="1">
                  <c:v>1297.9380000000001</c:v>
                </c:pt>
                <c:pt idx="2">
                  <c:v>403.09800000000001</c:v>
                </c:pt>
                <c:pt idx="3">
                  <c:v>363.09699999999998</c:v>
                </c:pt>
                <c:pt idx="4">
                  <c:v>-1439.12</c:v>
                </c:pt>
                <c:pt idx="5">
                  <c:v>-1272.6310000000001</c:v>
                </c:pt>
                <c:pt idx="6">
                  <c:v>-173.92800000000099</c:v>
                </c:pt>
                <c:pt idx="7">
                  <c:v>-2364.8919999999998</c:v>
                </c:pt>
                <c:pt idx="8">
                  <c:v>-8454.4660000000003</c:v>
                </c:pt>
                <c:pt idx="9">
                  <c:v>-6281.7169999999996</c:v>
                </c:pt>
                <c:pt idx="10">
                  <c:v>-7911.5389999999998</c:v>
                </c:pt>
                <c:pt idx="11">
                  <c:v>-11368.745999999999</c:v>
                </c:pt>
                <c:pt idx="12">
                  <c:v>-6280.6629999999996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B9C-4EEF-BB84-F7F042669B7A}"/>
            </c:ext>
          </c:extLst>
        </c:ser>
        <c:ser>
          <c:idx val="4"/>
          <c:order val="3"/>
          <c:tx>
            <c:strRef>
              <c:f>'ESTIMATES (2)'!$C$22</c:f>
              <c:strCache>
                <c:ptCount val="1"/>
                <c:pt idx="0">
                  <c:v>Nordamerica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'ESTIMATES (2)'!$D$17:$P$17</c:f>
              <c:strCache>
                <c:ptCount val="13"/>
                <c:pt idx="0">
                  <c:v>1950-1955</c:v>
                </c:pt>
                <c:pt idx="1">
                  <c:v>1955-1960</c:v>
                </c:pt>
                <c:pt idx="2">
                  <c:v>1960-1965</c:v>
                </c:pt>
                <c:pt idx="3">
                  <c:v>1965-1970</c:v>
                </c:pt>
                <c:pt idx="4">
                  <c:v>1970-1975</c:v>
                </c:pt>
                <c:pt idx="5">
                  <c:v>1975-1980</c:v>
                </c:pt>
                <c:pt idx="6">
                  <c:v>1980-1985</c:v>
                </c:pt>
                <c:pt idx="7">
                  <c:v>1985-1990</c:v>
                </c:pt>
                <c:pt idx="8">
                  <c:v>1990-1995</c:v>
                </c:pt>
                <c:pt idx="9">
                  <c:v>1995-2000</c:v>
                </c:pt>
                <c:pt idx="10">
                  <c:v>2000-2005</c:v>
                </c:pt>
                <c:pt idx="11">
                  <c:v>2005-2010</c:v>
                </c:pt>
                <c:pt idx="12">
                  <c:v>2010-2015</c:v>
                </c:pt>
              </c:strCache>
            </c:strRef>
          </c:cat>
          <c:val>
            <c:numRef>
              <c:f>'ESTIMATES (2)'!$D$22:$P$22</c:f>
              <c:numCache>
                <c:formatCode>#\ ###\ ###\ ##0;\-#\ ###\ ###\ ##0;0</c:formatCode>
                <c:ptCount val="13"/>
                <c:pt idx="0">
                  <c:v>1483.7470000000001</c:v>
                </c:pt>
                <c:pt idx="1">
                  <c:v>2420.2779999999998</c:v>
                </c:pt>
                <c:pt idx="2">
                  <c:v>1135.7950000000001</c:v>
                </c:pt>
                <c:pt idx="3">
                  <c:v>2105.2820000000002</c:v>
                </c:pt>
                <c:pt idx="4">
                  <c:v>3611.84</c:v>
                </c:pt>
                <c:pt idx="5">
                  <c:v>4308.1490000000003</c:v>
                </c:pt>
                <c:pt idx="6">
                  <c:v>3654.7649999999999</c:v>
                </c:pt>
                <c:pt idx="7">
                  <c:v>4559.7370000000001</c:v>
                </c:pt>
                <c:pt idx="8">
                  <c:v>5263.692</c:v>
                </c:pt>
                <c:pt idx="9">
                  <c:v>9451.0429999999997</c:v>
                </c:pt>
                <c:pt idx="10">
                  <c:v>6173.86</c:v>
                </c:pt>
                <c:pt idx="11">
                  <c:v>6295.5379999999996</c:v>
                </c:pt>
                <c:pt idx="12">
                  <c:v>6179.3879999999999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B9C-4EEF-BB84-F7F042669B7A}"/>
            </c:ext>
          </c:extLst>
        </c:ser>
        <c:ser>
          <c:idx val="2"/>
          <c:order val="4"/>
          <c:tx>
            <c:strRef>
              <c:f>'ESTIMATES (2)'!$C$20</c:f>
              <c:strCache>
                <c:ptCount val="1"/>
                <c:pt idx="0">
                  <c:v>Europa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2"/>
              </a:solidFill>
            </a:ln>
          </c:spPr>
          <c:invertIfNegative val="0"/>
          <c:cat>
            <c:strRef>
              <c:f>'ESTIMATES (2)'!$D$17:$P$17</c:f>
              <c:strCache>
                <c:ptCount val="13"/>
                <c:pt idx="0">
                  <c:v>1950-1955</c:v>
                </c:pt>
                <c:pt idx="1">
                  <c:v>1955-1960</c:v>
                </c:pt>
                <c:pt idx="2">
                  <c:v>1960-1965</c:v>
                </c:pt>
                <c:pt idx="3">
                  <c:v>1965-1970</c:v>
                </c:pt>
                <c:pt idx="4">
                  <c:v>1970-1975</c:v>
                </c:pt>
                <c:pt idx="5">
                  <c:v>1975-1980</c:v>
                </c:pt>
                <c:pt idx="6">
                  <c:v>1980-1985</c:v>
                </c:pt>
                <c:pt idx="7">
                  <c:v>1985-1990</c:v>
                </c:pt>
                <c:pt idx="8">
                  <c:v>1990-1995</c:v>
                </c:pt>
                <c:pt idx="9">
                  <c:v>1995-2000</c:v>
                </c:pt>
                <c:pt idx="10">
                  <c:v>2000-2005</c:v>
                </c:pt>
                <c:pt idx="11">
                  <c:v>2005-2010</c:v>
                </c:pt>
                <c:pt idx="12">
                  <c:v>2010-2015</c:v>
                </c:pt>
              </c:strCache>
            </c:strRef>
          </c:cat>
          <c:val>
            <c:numRef>
              <c:f>'ESTIMATES (2)'!$D$20:$P$20</c:f>
              <c:numCache>
                <c:formatCode>#\ ###\ ###\ ##0;\-#\ ###\ ###\ ##0;0</c:formatCode>
                <c:ptCount val="13"/>
                <c:pt idx="0">
                  <c:v>-1301.0129999999999</c:v>
                </c:pt>
                <c:pt idx="1">
                  <c:v>-2530.0129999999999</c:v>
                </c:pt>
                <c:pt idx="2">
                  <c:v>399.73500000000001</c:v>
                </c:pt>
                <c:pt idx="3">
                  <c:v>-271.11399999999998</c:v>
                </c:pt>
                <c:pt idx="4">
                  <c:v>2080.6390000000001</c:v>
                </c:pt>
                <c:pt idx="5">
                  <c:v>2084.7159999999999</c:v>
                </c:pt>
                <c:pt idx="6">
                  <c:v>1633.1769999999999</c:v>
                </c:pt>
                <c:pt idx="7">
                  <c:v>2574.9279999999999</c:v>
                </c:pt>
                <c:pt idx="8">
                  <c:v>5693.4669999999996</c:v>
                </c:pt>
                <c:pt idx="9">
                  <c:v>3358.752</c:v>
                </c:pt>
                <c:pt idx="10">
                  <c:v>8268.6029999999992</c:v>
                </c:pt>
                <c:pt idx="11">
                  <c:v>8495.1409999999996</c:v>
                </c:pt>
                <c:pt idx="12">
                  <c:v>4123.2209999999995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B9C-4EEF-BB84-F7F042669B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010519168"/>
        <c:axId val="1010514272"/>
      </c:barChart>
      <c:catAx>
        <c:axId val="1010519168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low"/>
        <c:txPr>
          <a:bodyPr rot="-5400000" vert="horz"/>
          <a:lstStyle/>
          <a:p>
            <a:pPr>
              <a:defRPr>
                <a:latin typeface="Constantia" panose="02030602050306030303" pitchFamily="18" charset="0"/>
              </a:defRPr>
            </a:pPr>
            <a:endParaRPr lang="it-IT"/>
          </a:p>
        </c:txPr>
        <c:crossAx val="1010514272"/>
        <c:crosses val="autoZero"/>
        <c:auto val="1"/>
        <c:lblAlgn val="ctr"/>
        <c:lblOffset val="100"/>
        <c:noMultiLvlLbl val="0"/>
      </c:catAx>
      <c:valAx>
        <c:axId val="1010514272"/>
        <c:scaling>
          <c:orientation val="minMax"/>
          <c:max val="10000"/>
          <c:min val="-15000"/>
        </c:scaling>
        <c:delete val="0"/>
        <c:axPos val="l"/>
        <c:majorGridlines/>
        <c:numFmt formatCode="#\ ###\ ###\ ##0;\-#\ ###\ ###\ ##0;0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Constantia" panose="02030602050306030303" pitchFamily="18" charset="0"/>
              </a:defRPr>
            </a:pPr>
            <a:endParaRPr lang="it-IT"/>
          </a:p>
        </c:txPr>
        <c:crossAx val="1010519168"/>
        <c:crosses val="autoZero"/>
        <c:crossBetween val="between"/>
        <c:dispUnits>
          <c:builtInUnit val="thousands"/>
          <c:dispUnitsLbl>
            <c:tx>
              <c:rich>
                <a:bodyPr/>
                <a:lstStyle/>
                <a:p>
                  <a:pPr>
                    <a:defRPr/>
                  </a:pPr>
                  <a:r>
                    <a:rPr lang="it-IT" dirty="0" smtClean="0"/>
                    <a:t>milioni</a:t>
                  </a:r>
                  <a:endParaRPr lang="it-IT" dirty="0"/>
                </a:p>
              </c:rich>
            </c:tx>
          </c:dispUnitsLbl>
        </c:dispUnits>
      </c:valAx>
      <c:spPr>
        <a:gradFill flip="none" rotWithShape="1">
          <a:gsLst>
            <a:gs pos="0">
              <a:srgbClr val="FFFF00"/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</c:spPr>
    </c:plotArea>
    <c:legend>
      <c:legendPos val="b"/>
      <c:overlay val="0"/>
      <c:txPr>
        <a:bodyPr/>
        <a:lstStyle/>
        <a:p>
          <a:pPr>
            <a:defRPr>
              <a:latin typeface="Constantia" panose="02030602050306030303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19050">
      <a:solidFill>
        <a:schemeClr val="tx2"/>
      </a:solidFill>
    </a:ln>
  </c:sp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9513204053377"/>
          <c:y val="6.0465184939572522E-2"/>
          <c:w val="0.78779587017642216"/>
          <c:h val="0.77674506806989829"/>
        </c:manualLayout>
      </c:layout>
      <c:barChart>
        <c:barDir val="col"/>
        <c:grouping val="clustered"/>
        <c:varyColors val="0"/>
        <c:ser>
          <c:idx val="1"/>
          <c:order val="0"/>
          <c:tx>
            <c:v>milioni di migranti</c:v>
          </c:tx>
          <c:spPr>
            <a:solidFill>
              <a:schemeClr val="accent1"/>
            </a:solidFill>
            <a:ln w="31750"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cat>
            <c:numRef>
              <c:f>'Tab 1.3'!$A$3:$A$10</c:f>
              <c:numCache>
                <c:formatCode>General</c:formatCode>
                <c:ptCount val="8"/>
                <c:pt idx="0">
                  <c:v>1910</c:v>
                </c:pt>
                <c:pt idx="1">
                  <c:v>1930</c:v>
                </c:pt>
                <c:pt idx="2">
                  <c:v>1965</c:v>
                </c:pt>
                <c:pt idx="3">
                  <c:v>1975</c:v>
                </c:pt>
                <c:pt idx="4">
                  <c:v>1985</c:v>
                </c:pt>
                <c:pt idx="5">
                  <c:v>1990</c:v>
                </c:pt>
                <c:pt idx="6">
                  <c:v>2000</c:v>
                </c:pt>
                <c:pt idx="7">
                  <c:v>2010</c:v>
                </c:pt>
              </c:numCache>
            </c:numRef>
          </c:cat>
          <c:val>
            <c:numRef>
              <c:f>'Tab 1.3'!$B$3:$B$10</c:f>
              <c:numCache>
                <c:formatCode>General</c:formatCode>
                <c:ptCount val="8"/>
                <c:pt idx="0">
                  <c:v>35.700000000000003</c:v>
                </c:pt>
                <c:pt idx="1">
                  <c:v>42.9</c:v>
                </c:pt>
                <c:pt idx="2">
                  <c:v>75.2</c:v>
                </c:pt>
                <c:pt idx="3">
                  <c:v>84.5</c:v>
                </c:pt>
                <c:pt idx="4">
                  <c:v>105.2</c:v>
                </c:pt>
                <c:pt idx="5">
                  <c:v>155.5</c:v>
                </c:pt>
                <c:pt idx="6">
                  <c:v>195.2</c:v>
                </c:pt>
                <c:pt idx="7">
                  <c:v>213.9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D-4122-8EED-9BCF21082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axId val="1010515360"/>
        <c:axId val="1010521344"/>
      </c:barChart>
      <c:lineChart>
        <c:grouping val="standard"/>
        <c:varyColors val="0"/>
        <c:ser>
          <c:idx val="0"/>
          <c:order val="1"/>
          <c:tx>
            <c:v>% di migranti sulla popolazione mondiale</c:v>
          </c:tx>
          <c:spPr>
            <a:ln w="50800" cap="sq">
              <a:solidFill>
                <a:srgbClr val="FF0000"/>
              </a:solidFill>
              <a:prstDash val="solid"/>
              <a:miter lim="800000"/>
            </a:ln>
          </c:spPr>
          <c:marker>
            <c:symbol val="none"/>
          </c:marker>
          <c:cat>
            <c:numRef>
              <c:f>'[2]Growth 95-14'!$A$161:$A$181</c:f>
              <c:numCache>
                <c:formatCode>General</c:formatCode>
                <c:ptCount val="21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</c:numCache>
            </c:numRef>
          </c:cat>
          <c:val>
            <c:numRef>
              <c:f>'Tab 1.3'!$C$3:$C$10</c:f>
              <c:numCache>
                <c:formatCode>General</c:formatCode>
                <c:ptCount val="8"/>
                <c:pt idx="0">
                  <c:v>2</c:v>
                </c:pt>
                <c:pt idx="1">
                  <c:v>2.1</c:v>
                </c:pt>
                <c:pt idx="2">
                  <c:v>2.2999999999999998</c:v>
                </c:pt>
                <c:pt idx="3">
                  <c:v>2.1</c:v>
                </c:pt>
                <c:pt idx="4">
                  <c:v>2.2000000000000002</c:v>
                </c:pt>
                <c:pt idx="5">
                  <c:v>2.9</c:v>
                </c:pt>
                <c:pt idx="6">
                  <c:v>3.2</c:v>
                </c:pt>
                <c:pt idx="7">
                  <c:v>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ED-4122-8EED-9BCF21082A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0511008"/>
        <c:axId val="1010515904"/>
      </c:lineChart>
      <c:catAx>
        <c:axId val="10105153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 rot="0" vert="horz"/>
          <a:lstStyle/>
          <a:p>
            <a:pPr>
              <a:defRPr>
                <a:latin typeface="Constantia" panose="02030602050306030303" pitchFamily="18" charset="0"/>
              </a:defRPr>
            </a:pPr>
            <a:endParaRPr lang="it-IT"/>
          </a:p>
        </c:txPr>
        <c:crossAx val="101052134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10521344"/>
        <c:scaling>
          <c:orientation val="minMax"/>
          <c:min val="0"/>
        </c:scaling>
        <c:delete val="0"/>
        <c:axPos val="l"/>
        <c:majorGridlines/>
        <c:numFmt formatCode="#,##0" sourceLinked="0"/>
        <c:majorTickMark val="cross"/>
        <c:minorTickMark val="none"/>
        <c:tickLblPos val="nextTo"/>
        <c:txPr>
          <a:bodyPr rot="0" vert="horz"/>
          <a:lstStyle/>
          <a:p>
            <a:pPr>
              <a:defRPr>
                <a:latin typeface="Constantia" panose="02030602050306030303" pitchFamily="18" charset="0"/>
              </a:defRPr>
            </a:pPr>
            <a:endParaRPr lang="it-IT"/>
          </a:p>
        </c:txPr>
        <c:crossAx val="1010515360"/>
        <c:crosses val="autoZero"/>
        <c:crossBetween val="between"/>
      </c:valAx>
      <c:catAx>
        <c:axId val="1010511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10515904"/>
        <c:crosses val="autoZero"/>
        <c:auto val="0"/>
        <c:lblAlgn val="ctr"/>
        <c:lblOffset val="100"/>
        <c:noMultiLvlLbl val="0"/>
      </c:catAx>
      <c:valAx>
        <c:axId val="1010515904"/>
        <c:scaling>
          <c:orientation val="minMax"/>
          <c:max val="10"/>
          <c:min val="0"/>
        </c:scaling>
        <c:delete val="0"/>
        <c:axPos val="r"/>
        <c:title>
          <c:tx>
            <c:rich>
              <a:bodyPr/>
              <a:lstStyle/>
              <a:p>
                <a:pPr>
                  <a:defRPr b="0">
                    <a:solidFill>
                      <a:srgbClr val="FF0000"/>
                    </a:solidFill>
                    <a:latin typeface="Constantia" panose="02030602050306030303" pitchFamily="18" charset="0"/>
                  </a:defRPr>
                </a:pPr>
                <a:r>
                  <a:rPr lang="it-IT" b="0">
                    <a:solidFill>
                      <a:srgbClr val="FF0000"/>
                    </a:solidFill>
                    <a:latin typeface="Constantia" panose="02030602050306030303" pitchFamily="18" charset="0"/>
                  </a:rPr>
                  <a:t>dati %</a:t>
                </a:r>
              </a:p>
            </c:rich>
          </c:tx>
          <c:layout>
            <c:manualLayout>
              <c:xMode val="edge"/>
              <c:yMode val="edge"/>
              <c:x val="0.94162967674383391"/>
              <c:y val="0.40232603825176982"/>
            </c:manualLayout>
          </c:layout>
          <c:overlay val="0"/>
        </c:title>
        <c:numFmt formatCode="General" sourceLinked="1"/>
        <c:majorTickMark val="cross"/>
        <c:minorTickMark val="none"/>
        <c:tickLblPos val="nextTo"/>
        <c:spPr>
          <a:solidFill>
            <a:schemeClr val="bg1"/>
          </a:solidFill>
          <a:ln>
            <a:solidFill>
              <a:srgbClr val="FF0000"/>
            </a:solidFill>
          </a:ln>
        </c:spPr>
        <c:txPr>
          <a:bodyPr rot="0" vert="horz"/>
          <a:lstStyle/>
          <a:p>
            <a:pPr>
              <a:defRPr>
                <a:solidFill>
                  <a:srgbClr val="FF0000"/>
                </a:solidFill>
                <a:latin typeface="Constantia" panose="02030602050306030303" pitchFamily="18" charset="0"/>
              </a:defRPr>
            </a:pPr>
            <a:endParaRPr lang="it-IT"/>
          </a:p>
        </c:txPr>
        <c:crossAx val="1010511008"/>
        <c:crosses val="max"/>
        <c:crossBetween val="between"/>
      </c:valAx>
      <c:sp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14173514368396259"/>
          <c:y val="0.91923527164738195"/>
          <c:w val="0.6986792516320075"/>
          <c:h val="5.1162848795022677E-2"/>
        </c:manualLayout>
      </c:layout>
      <c:overlay val="0"/>
      <c:txPr>
        <a:bodyPr/>
        <a:lstStyle/>
        <a:p>
          <a:pPr>
            <a:defRPr>
              <a:latin typeface="Constantia" panose="02030602050306030303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ln w="19050">
      <a:solidFill>
        <a:schemeClr val="tx2"/>
      </a:solidFill>
    </a:ln>
  </c:spPr>
  <c:txPr>
    <a:bodyPr/>
    <a:lstStyle/>
    <a:p>
      <a:pPr>
        <a:defRPr sz="900"/>
      </a:pPr>
      <a:endParaRPr lang="it-IT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89513204053377"/>
          <c:y val="6.0465184939572522E-2"/>
          <c:w val="0.78779587017642216"/>
          <c:h val="0.77674506806989829"/>
        </c:manualLayout>
      </c:layout>
      <c:barChart>
        <c:barDir val="col"/>
        <c:grouping val="clustered"/>
        <c:varyColors val="0"/>
        <c:ser>
          <c:idx val="1"/>
          <c:order val="0"/>
          <c:tx>
            <c:v>rifugiati</c:v>
          </c:tx>
          <c:spPr>
            <a:solidFill>
              <a:schemeClr val="accent1">
                <a:lumMod val="60000"/>
                <a:lumOff val="40000"/>
              </a:schemeClr>
            </a:solidFill>
            <a:ln w="6350">
              <a:solidFill>
                <a:srgbClr val="000000"/>
              </a:solidFill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1E4-443D-B56F-3ED35FE15FDA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1E4-443D-B56F-3ED35FE15FDA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1E4-443D-B56F-3ED35FE15FDA}"/>
              </c:ext>
            </c:extLst>
          </c:dPt>
          <c:cat>
            <c:numRef>
              <c:f>'Table 6'!$F$16:$N$16</c:f>
              <c:numCache>
                <c:formatCode>General</c:formatCode>
                <c:ptCount val="9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2005</c:v>
                </c:pt>
                <c:pt idx="7">
                  <c:v>2010</c:v>
                </c:pt>
                <c:pt idx="8">
                  <c:v>2015</c:v>
                </c:pt>
              </c:numCache>
            </c:numRef>
          </c:cat>
          <c:val>
            <c:numRef>
              <c:f>'Table 6'!$F$17:$N$17</c:f>
              <c:numCache>
                <c:formatCode>#\ ###\ ###\ ##0;\-#\ ###\ ###\ ##0;0</c:formatCode>
                <c:ptCount val="9"/>
                <c:pt idx="0">
                  <c:v>2633314</c:v>
                </c:pt>
                <c:pt idx="1">
                  <c:v>3863914</c:v>
                </c:pt>
                <c:pt idx="2">
                  <c:v>9043174</c:v>
                </c:pt>
                <c:pt idx="3">
                  <c:v>18836571</c:v>
                </c:pt>
                <c:pt idx="4">
                  <c:v>17853840</c:v>
                </c:pt>
                <c:pt idx="5">
                  <c:v>15827803</c:v>
                </c:pt>
                <c:pt idx="6">
                  <c:v>13276733</c:v>
                </c:pt>
                <c:pt idx="7">
                  <c:v>15370755</c:v>
                </c:pt>
                <c:pt idx="8">
                  <c:v>19577474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1E4-443D-B56F-3ED35FE15F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010520800"/>
        <c:axId val="1010521888"/>
      </c:barChart>
      <c:lineChart>
        <c:grouping val="standard"/>
        <c:varyColors val="0"/>
        <c:ser>
          <c:idx val="0"/>
          <c:order val="1"/>
          <c:tx>
            <c:v>% di rifugiati sul totale dei migranti</c:v>
          </c:tx>
          <c:spPr>
            <a:ln w="38100" cap="sq">
              <a:solidFill>
                <a:srgbClr val="FF0000"/>
              </a:solidFill>
              <a:prstDash val="solid"/>
              <a:miter lim="800000"/>
            </a:ln>
          </c:spPr>
          <c:marker>
            <c:symbol val="none"/>
          </c:marker>
          <c:cat>
            <c:numRef>
              <c:f>'Table 6'!$F$16:$N$16</c:f>
              <c:numCache>
                <c:formatCode>General</c:formatCode>
                <c:ptCount val="9"/>
                <c:pt idx="0">
                  <c:v>1960</c:v>
                </c:pt>
                <c:pt idx="1">
                  <c:v>1970</c:v>
                </c:pt>
                <c:pt idx="2">
                  <c:v>1980</c:v>
                </c:pt>
                <c:pt idx="3">
                  <c:v>1990</c:v>
                </c:pt>
                <c:pt idx="4">
                  <c:v>1995</c:v>
                </c:pt>
                <c:pt idx="5">
                  <c:v>2000</c:v>
                </c:pt>
                <c:pt idx="6">
                  <c:v>2005</c:v>
                </c:pt>
                <c:pt idx="7">
                  <c:v>2010</c:v>
                </c:pt>
                <c:pt idx="8">
                  <c:v>2015</c:v>
                </c:pt>
              </c:numCache>
            </c:numRef>
          </c:cat>
          <c:val>
            <c:numRef>
              <c:f>'Table 6'!$O$17:$W$17</c:f>
              <c:numCache>
                <c:formatCode>0.0</c:formatCode>
                <c:ptCount val="9"/>
                <c:pt idx="0">
                  <c:v>3.4148025176892713</c:v>
                </c:pt>
                <c:pt idx="1">
                  <c:v>4.5748381262755649</c:v>
                </c:pt>
                <c:pt idx="2">
                  <c:v>8.8673217964665909</c:v>
                </c:pt>
                <c:pt idx="3">
                  <c:v>12.346732054907182</c:v>
                </c:pt>
                <c:pt idx="4">
                  <c:v>11.103013355227622</c:v>
                </c:pt>
                <c:pt idx="5">
                  <c:v>9.1647363861453286</c:v>
                </c:pt>
                <c:pt idx="6">
                  <c:v>6.9413893828119644</c:v>
                </c:pt>
                <c:pt idx="7">
                  <c:v>6.9326872247896132</c:v>
                </c:pt>
                <c:pt idx="8">
                  <c:v>8.0334243090351372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1E4-443D-B56F-3ED35FE15F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07751904"/>
        <c:axId val="1061093744"/>
      </c:lineChart>
      <c:catAx>
        <c:axId val="10105208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txPr>
          <a:bodyPr rot="0" vert="horz"/>
          <a:lstStyle/>
          <a:p>
            <a:pPr>
              <a:defRPr>
                <a:latin typeface="Constantia" panose="02030602050306030303" pitchFamily="18" charset="0"/>
              </a:defRPr>
            </a:pPr>
            <a:endParaRPr lang="it-IT"/>
          </a:p>
        </c:txPr>
        <c:crossAx val="10105218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010521888"/>
        <c:scaling>
          <c:orientation val="minMax"/>
          <c:max val="20000000"/>
          <c:min val="0"/>
        </c:scaling>
        <c:delete val="0"/>
        <c:axPos val="l"/>
        <c:majorGridlines/>
        <c:numFmt formatCode="#,##0" sourceLinked="0"/>
        <c:majorTickMark val="cross"/>
        <c:minorTickMark val="none"/>
        <c:tickLblPos val="nextTo"/>
        <c:txPr>
          <a:bodyPr rot="0" vert="horz"/>
          <a:lstStyle/>
          <a:p>
            <a:pPr>
              <a:defRPr>
                <a:latin typeface="Constantia" panose="02030602050306030303" pitchFamily="18" charset="0"/>
              </a:defRPr>
            </a:pPr>
            <a:endParaRPr lang="it-IT"/>
          </a:p>
        </c:txPr>
        <c:crossAx val="1010520800"/>
        <c:crosses val="autoZero"/>
        <c:crossBetween val="between"/>
        <c:dispUnits>
          <c:builtInUnit val="millions"/>
          <c:dispUnitsLbl>
            <c:tx>
              <c:rich>
                <a:bodyPr/>
                <a:lstStyle/>
                <a:p>
                  <a:pPr>
                    <a:defRPr/>
                  </a:pPr>
                  <a:r>
                    <a:rPr lang="it-IT" b="0"/>
                    <a:t>milioni</a:t>
                  </a:r>
                </a:p>
              </c:rich>
            </c:tx>
          </c:dispUnitsLbl>
        </c:dispUnits>
      </c:valAx>
      <c:catAx>
        <c:axId val="100775190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1061093744"/>
        <c:crosses val="autoZero"/>
        <c:auto val="0"/>
        <c:lblAlgn val="ctr"/>
        <c:lblOffset val="100"/>
        <c:noMultiLvlLbl val="0"/>
      </c:catAx>
      <c:valAx>
        <c:axId val="1061093744"/>
        <c:scaling>
          <c:orientation val="minMax"/>
          <c:max val="20"/>
          <c:min val="0"/>
        </c:scaling>
        <c:delete val="0"/>
        <c:axPos val="r"/>
        <c:title>
          <c:tx>
            <c:rich>
              <a:bodyPr/>
              <a:lstStyle/>
              <a:p>
                <a:pPr>
                  <a:defRPr b="0">
                    <a:solidFill>
                      <a:srgbClr val="FF0000"/>
                    </a:solidFill>
                    <a:latin typeface="Constantia" panose="02030602050306030303" pitchFamily="18" charset="0"/>
                  </a:defRPr>
                </a:pPr>
                <a:r>
                  <a:rPr lang="it-IT" b="0">
                    <a:solidFill>
                      <a:srgbClr val="FF0000"/>
                    </a:solidFill>
                    <a:latin typeface="Constantia" panose="02030602050306030303" pitchFamily="18" charset="0"/>
                  </a:rPr>
                  <a:t>dati %</a:t>
                </a:r>
              </a:p>
            </c:rich>
          </c:tx>
          <c:layout>
            <c:manualLayout>
              <c:xMode val="edge"/>
              <c:yMode val="edge"/>
              <c:x val="0.95031590106611252"/>
              <c:y val="6.2150075815303157E-2"/>
            </c:manualLayout>
          </c:layout>
          <c:overlay val="0"/>
        </c:title>
        <c:numFmt formatCode="0" sourceLinked="0"/>
        <c:majorTickMark val="cross"/>
        <c:minorTickMark val="none"/>
        <c:tickLblPos val="nextTo"/>
        <c:spPr>
          <a:solidFill>
            <a:schemeClr val="bg1"/>
          </a:solidFill>
          <a:ln>
            <a:solidFill>
              <a:srgbClr val="FF0000"/>
            </a:solidFill>
          </a:ln>
        </c:spPr>
        <c:txPr>
          <a:bodyPr rot="0" vert="horz"/>
          <a:lstStyle/>
          <a:p>
            <a:pPr>
              <a:defRPr>
                <a:solidFill>
                  <a:srgbClr val="FF0000"/>
                </a:solidFill>
                <a:latin typeface="Constantia" panose="02030602050306030303" pitchFamily="18" charset="0"/>
              </a:defRPr>
            </a:pPr>
            <a:endParaRPr lang="it-IT"/>
          </a:p>
        </c:txPr>
        <c:crossAx val="1007751904"/>
        <c:crosses val="max"/>
        <c:crossBetween val="between"/>
      </c:valAx>
      <c:sp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solidFill>
            <a:schemeClr val="bg1">
              <a:lumMod val="50000"/>
            </a:schemeClr>
          </a:solidFill>
        </a:ln>
      </c:spPr>
    </c:plotArea>
    <c:legend>
      <c:legendPos val="b"/>
      <c:layout>
        <c:manualLayout>
          <c:xMode val="edge"/>
          <c:yMode val="edge"/>
          <c:x val="0.14173514368396259"/>
          <c:y val="0.91923527164738195"/>
          <c:w val="0.6986792516320075"/>
          <c:h val="5.1162848795022677E-2"/>
        </c:manualLayout>
      </c:layout>
      <c:overlay val="0"/>
      <c:txPr>
        <a:bodyPr/>
        <a:lstStyle/>
        <a:p>
          <a:pPr>
            <a:defRPr>
              <a:latin typeface="Constantia" panose="02030602050306030303" pitchFamily="18" charset="0"/>
            </a:defRPr>
          </a:pPr>
          <a:endParaRPr lang="it-IT"/>
        </a:p>
      </c:txPr>
    </c:legend>
    <c:plotVisOnly val="1"/>
    <c:dispBlanksAs val="gap"/>
    <c:showDLblsOverMax val="0"/>
  </c:chart>
  <c:spPr>
    <a:ln w="19050">
      <a:solidFill>
        <a:schemeClr val="tx2"/>
      </a:solidFill>
    </a:ln>
  </c:spPr>
  <c:txPr>
    <a:bodyPr/>
    <a:lstStyle/>
    <a:p>
      <a:pPr>
        <a:defRPr sz="900"/>
      </a:pPr>
      <a:endParaRPr lang="it-IT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sz="900"/>
              <a:t>milioni</a:t>
            </a:r>
          </a:p>
        </c:rich>
      </c:tx>
      <c:layout>
        <c:manualLayout>
          <c:xMode val="edge"/>
          <c:yMode val="edge"/>
          <c:x val="4.6131889763779528E-2"/>
          <c:y val="5.092592592592592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0000"/>
            </a:solidFill>
            <a:ln w="34925">
              <a:noFill/>
            </a:ln>
            <a:effectLst>
              <a:innerShdw blurRad="63500" dist="50800" dir="2700000">
                <a:prstClr val="black">
                  <a:alpha val="50000"/>
                </a:prstClr>
              </a:innerShdw>
            </a:effectLst>
          </c:spPr>
          <c:invertIfNegative val="0"/>
          <c:cat>
            <c:strRef>
              <c:f>'[Eurostat_imm_2002-2013.xls]Sheet0 (2)'!$B$7:$M$7</c:f>
              <c:strCache>
                <c:ptCount val="12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strCache>
            </c:strRef>
          </c:cat>
          <c:val>
            <c:numRef>
              <c:f>'[Eurostat_imm_2002-2013.xls]Sheet0 (2)'!$B$8:$M$8</c:f>
              <c:numCache>
                <c:formatCode>#,##0</c:formatCode>
                <c:ptCount val="12"/>
                <c:pt idx="0">
                  <c:v>2696003</c:v>
                </c:pt>
                <c:pt idx="1">
                  <c:v>3096694</c:v>
                </c:pt>
                <c:pt idx="2">
                  <c:v>3201976</c:v>
                </c:pt>
                <c:pt idx="3">
                  <c:v>3054441</c:v>
                </c:pt>
                <c:pt idx="4">
                  <c:v>3523699</c:v>
                </c:pt>
                <c:pt idx="5">
                  <c:v>3980451</c:v>
                </c:pt>
                <c:pt idx="6">
                  <c:v>3903264</c:v>
                </c:pt>
                <c:pt idx="7">
                  <c:v>3082269</c:v>
                </c:pt>
                <c:pt idx="8">
                  <c:v>3233276</c:v>
                </c:pt>
                <c:pt idx="9">
                  <c:v>3266933</c:v>
                </c:pt>
                <c:pt idx="10">
                  <c:v>3329176</c:v>
                </c:pt>
                <c:pt idx="11">
                  <c:v>3400178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1EC-4106-B48F-5D892EEC49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061100272"/>
        <c:axId val="1061103536"/>
      </c:barChart>
      <c:catAx>
        <c:axId val="1061100272"/>
        <c:scaling>
          <c:orientation val="minMax"/>
        </c:scaling>
        <c:delete val="0"/>
        <c:axPos val="b"/>
        <c:majorGridlines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61103536"/>
        <c:crosses val="autoZero"/>
        <c:auto val="1"/>
        <c:lblAlgn val="ctr"/>
        <c:lblOffset val="100"/>
        <c:noMultiLvlLbl val="0"/>
      </c:catAx>
      <c:valAx>
        <c:axId val="1061103536"/>
        <c:scaling>
          <c:orientation val="minMax"/>
          <c:max val="4000000"/>
          <c:min val="2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61100272"/>
        <c:crosses val="autoZero"/>
        <c:crossBetween val="between"/>
        <c:dispUnits>
          <c:builtInUnit val="millions"/>
        </c:dispUnits>
      </c:valAx>
      <c:sp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ln>
          <a:solidFill>
            <a:schemeClr val="bg1">
              <a:lumMod val="50000"/>
            </a:schemeClr>
          </a:solidFill>
        </a:ln>
        <a:effectLst/>
        <a:sp3d/>
      </c:spPr>
    </c:plotArea>
    <c:plotVisOnly val="1"/>
    <c:dispBlanksAs val="gap"/>
    <c:showDLblsOverMax val="0"/>
  </c:chart>
  <c:spPr>
    <a:solidFill>
      <a:schemeClr val="bg1"/>
    </a:solidFill>
    <a:ln w="19050" cap="flat" cmpd="sng" algn="ctr">
      <a:solidFill>
        <a:schemeClr val="tx2"/>
      </a:solidFill>
      <a:round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0"/>
      <c:rotY val="0"/>
      <c:rAngAx val="0"/>
    </c:view3D>
    <c:floor>
      <c:thickness val="0"/>
      <c:sp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35000">
              <a:schemeClr val="accent6">
                <a:lumMod val="0"/>
                <a:lumOff val="100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ln>
          <a:noFill/>
        </a:ln>
        <a:effectLst/>
        <a:sp3d/>
      </c:spPr>
    </c:floor>
    <c:sideWall>
      <c:thickness val="0"/>
      <c:sp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ln>
          <a:solidFill>
            <a:schemeClr val="bg1">
              <a:lumMod val="50000"/>
            </a:schemeClr>
          </a:solidFill>
        </a:ln>
        <a:effectLst/>
        <a:sp3d>
          <a:contourClr>
            <a:schemeClr val="bg1">
              <a:lumMod val="50000"/>
            </a:schemeClr>
          </a:contourClr>
        </a:sp3d>
      </c:spPr>
    </c:sideWall>
    <c:backWall>
      <c:thickness val="0"/>
      <c:sp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ln>
          <a:solidFill>
            <a:schemeClr val="bg1">
              <a:lumMod val="50000"/>
            </a:schemeClr>
          </a:solidFill>
        </a:ln>
        <a:effectLst/>
        <a:sp3d>
          <a:contourClr>
            <a:schemeClr val="bg1">
              <a:lumMod val="50000"/>
            </a:schemeClr>
          </a:contourClr>
        </a:sp3d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v>Asylum Applicants</c:v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cat>
            <c:strRef>
              <c:f>'Data (2)'!$B$14:$I$14</c:f>
              <c:strCache>
                <c:ptCount val="8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</c:strCache>
            </c:strRef>
          </c:cat>
          <c:val>
            <c:numRef>
              <c:f>'Data (2)'!$B$15:$I$15</c:f>
              <c:numCache>
                <c:formatCode>#,##0</c:formatCode>
                <c:ptCount val="8"/>
                <c:pt idx="0">
                  <c:v>225150</c:v>
                </c:pt>
                <c:pt idx="1">
                  <c:v>263835</c:v>
                </c:pt>
                <c:pt idx="2">
                  <c:v>259400</c:v>
                </c:pt>
                <c:pt idx="3">
                  <c:v>309040</c:v>
                </c:pt>
                <c:pt idx="4">
                  <c:v>335290</c:v>
                </c:pt>
                <c:pt idx="5">
                  <c:v>431090</c:v>
                </c:pt>
                <c:pt idx="6">
                  <c:v>626960</c:v>
                </c:pt>
                <c:pt idx="7">
                  <c:v>1322825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F8-4542-87AA-17638C9A47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0"/>
        <c:gapDepth val="190"/>
        <c:shape val="box"/>
        <c:axId val="1061098096"/>
        <c:axId val="1061101904"/>
        <c:axId val="0"/>
      </c:bar3DChart>
      <c:catAx>
        <c:axId val="1061098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61101904"/>
        <c:crosses val="autoZero"/>
        <c:auto val="1"/>
        <c:lblAlgn val="ctr"/>
        <c:lblOffset val="100"/>
        <c:noMultiLvlLbl val="0"/>
      </c:catAx>
      <c:valAx>
        <c:axId val="1061101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solidFill>
              <a:schemeClr val="bg1">
                <a:lumMod val="50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61098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19050">
      <a:solidFill>
        <a:schemeClr val="tx2"/>
      </a:solidFill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1"/>
          <c:order val="0"/>
          <c:tx>
            <c:v>2014</c:v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'Sheet1 (2)'!$A$8:$A$30</c:f>
              <c:strCache>
                <c:ptCount val="23"/>
                <c:pt idx="0">
                  <c:v>Siria</c:v>
                </c:pt>
                <c:pt idx="1">
                  <c:v>Afghanistan</c:v>
                </c:pt>
                <c:pt idx="2">
                  <c:v>Eritrea</c:v>
                </c:pt>
                <c:pt idx="3">
                  <c:v>Pakistan</c:v>
                </c:pt>
                <c:pt idx="4">
                  <c:v>Iraq</c:v>
                </c:pt>
                <c:pt idx="5">
                  <c:v>Nigeria</c:v>
                </c:pt>
                <c:pt idx="6">
                  <c:v>Somalia</c:v>
                </c:pt>
                <c:pt idx="7">
                  <c:v>«Stateless»</c:v>
                </c:pt>
                <c:pt idx="8">
                  <c:v>Mali</c:v>
                </c:pt>
                <c:pt idx="9">
                  <c:v>Bangladesh</c:v>
                </c:pt>
                <c:pt idx="10">
                  <c:v>Gambia</c:v>
                </c:pt>
                <c:pt idx="11">
                  <c:v>Iran</c:v>
                </c:pt>
                <c:pt idx="12">
                  <c:v>Unknown</c:v>
                </c:pt>
                <c:pt idx="13">
                  <c:v>Rep. Dem. del Congo</c:v>
                </c:pt>
                <c:pt idx="14">
                  <c:v>Algeria</c:v>
                </c:pt>
                <c:pt idx="15">
                  <c:v>Senegal</c:v>
                </c:pt>
                <c:pt idx="16">
                  <c:v>Guinea</c:v>
                </c:pt>
                <c:pt idx="17">
                  <c:v>Sudan</c:v>
                </c:pt>
                <c:pt idx="18">
                  <c:v>Armenia</c:v>
                </c:pt>
                <c:pt idx="19">
                  <c:v>Sri Lanka</c:v>
                </c:pt>
                <c:pt idx="20">
                  <c:v>Cina</c:v>
                </c:pt>
                <c:pt idx="21">
                  <c:v>Turchia</c:v>
                </c:pt>
                <c:pt idx="22">
                  <c:v>Altri non EU-28</c:v>
                </c:pt>
              </c:strCache>
            </c:strRef>
          </c:cat>
          <c:val>
            <c:numRef>
              <c:f>'Sheet1 (2)'!$C$8:$C$30</c:f>
              <c:numCache>
                <c:formatCode>0</c:formatCode>
                <c:ptCount val="23"/>
                <c:pt idx="0">
                  <c:v>122115</c:v>
                </c:pt>
                <c:pt idx="1">
                  <c:v>41370</c:v>
                </c:pt>
                <c:pt idx="2">
                  <c:v>36925</c:v>
                </c:pt>
                <c:pt idx="3">
                  <c:v>22125</c:v>
                </c:pt>
                <c:pt idx="4">
                  <c:v>21310</c:v>
                </c:pt>
                <c:pt idx="5">
                  <c:v>19970</c:v>
                </c:pt>
                <c:pt idx="6" formatCode="General">
                  <c:v>16470</c:v>
                </c:pt>
                <c:pt idx="7">
                  <c:v>15605</c:v>
                </c:pt>
                <c:pt idx="8">
                  <c:v>12945</c:v>
                </c:pt>
                <c:pt idx="9">
                  <c:v>11680</c:v>
                </c:pt>
                <c:pt idx="10" formatCode="General">
                  <c:v>11515</c:v>
                </c:pt>
                <c:pt idx="11">
                  <c:v>10860</c:v>
                </c:pt>
                <c:pt idx="12">
                  <c:v>9600</c:v>
                </c:pt>
                <c:pt idx="13">
                  <c:v>7340</c:v>
                </c:pt>
                <c:pt idx="14">
                  <c:v>6700</c:v>
                </c:pt>
                <c:pt idx="15">
                  <c:v>6435</c:v>
                </c:pt>
                <c:pt idx="16">
                  <c:v>6375</c:v>
                </c:pt>
                <c:pt idx="17">
                  <c:v>6230</c:v>
                </c:pt>
                <c:pt idx="18">
                  <c:v>5700</c:v>
                </c:pt>
                <c:pt idx="19">
                  <c:v>5480</c:v>
                </c:pt>
                <c:pt idx="20" formatCode="General">
                  <c:v>5170</c:v>
                </c:pt>
                <c:pt idx="21" formatCode="General">
                  <c:v>5160</c:v>
                </c:pt>
                <c:pt idx="22">
                  <c:v>69820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CC-4F85-B3C3-6ED1191531A8}"/>
            </c:ext>
          </c:extLst>
        </c:ser>
        <c:ser>
          <c:idx val="0"/>
          <c:order val="1"/>
          <c:tx>
            <c:v>2013</c:v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'Sheet1 (2)'!$A$8:$A$30</c:f>
              <c:strCache>
                <c:ptCount val="23"/>
                <c:pt idx="0">
                  <c:v>Siria</c:v>
                </c:pt>
                <c:pt idx="1">
                  <c:v>Afghanistan</c:v>
                </c:pt>
                <c:pt idx="2">
                  <c:v>Eritrea</c:v>
                </c:pt>
                <c:pt idx="3">
                  <c:v>Pakistan</c:v>
                </c:pt>
                <c:pt idx="4">
                  <c:v>Iraq</c:v>
                </c:pt>
                <c:pt idx="5">
                  <c:v>Nigeria</c:v>
                </c:pt>
                <c:pt idx="6">
                  <c:v>Somalia</c:v>
                </c:pt>
                <c:pt idx="7">
                  <c:v>«Stateless»</c:v>
                </c:pt>
                <c:pt idx="8">
                  <c:v>Mali</c:v>
                </c:pt>
                <c:pt idx="9">
                  <c:v>Bangladesh</c:v>
                </c:pt>
                <c:pt idx="10">
                  <c:v>Gambia</c:v>
                </c:pt>
                <c:pt idx="11">
                  <c:v>Iran</c:v>
                </c:pt>
                <c:pt idx="12">
                  <c:v>Unknown</c:v>
                </c:pt>
                <c:pt idx="13">
                  <c:v>Rep. Dem. del Congo</c:v>
                </c:pt>
                <c:pt idx="14">
                  <c:v>Algeria</c:v>
                </c:pt>
                <c:pt idx="15">
                  <c:v>Senegal</c:v>
                </c:pt>
                <c:pt idx="16">
                  <c:v>Guinea</c:v>
                </c:pt>
                <c:pt idx="17">
                  <c:v>Sudan</c:v>
                </c:pt>
                <c:pt idx="18">
                  <c:v>Armenia</c:v>
                </c:pt>
                <c:pt idx="19">
                  <c:v>Sri Lanka</c:v>
                </c:pt>
                <c:pt idx="20">
                  <c:v>Cina</c:v>
                </c:pt>
                <c:pt idx="21">
                  <c:v>Turchia</c:v>
                </c:pt>
                <c:pt idx="22">
                  <c:v>Altri non EU-28</c:v>
                </c:pt>
              </c:strCache>
            </c:strRef>
          </c:cat>
          <c:val>
            <c:numRef>
              <c:f>'Sheet1 (2)'!$B$8:$B$30</c:f>
              <c:numCache>
                <c:formatCode>0</c:formatCode>
                <c:ptCount val="23"/>
                <c:pt idx="0">
                  <c:v>49980</c:v>
                </c:pt>
                <c:pt idx="1">
                  <c:v>26215</c:v>
                </c:pt>
                <c:pt idx="2">
                  <c:v>14485</c:v>
                </c:pt>
                <c:pt idx="3">
                  <c:v>20850</c:v>
                </c:pt>
                <c:pt idx="4" formatCode="General">
                  <c:v>10740</c:v>
                </c:pt>
                <c:pt idx="5" formatCode="General">
                  <c:v>11670</c:v>
                </c:pt>
                <c:pt idx="6">
                  <c:v>16510</c:v>
                </c:pt>
                <c:pt idx="7">
                  <c:v>9670</c:v>
                </c:pt>
                <c:pt idx="8">
                  <c:v>6630</c:v>
                </c:pt>
                <c:pt idx="9">
                  <c:v>9140</c:v>
                </c:pt>
                <c:pt idx="10">
                  <c:v>3545</c:v>
                </c:pt>
                <c:pt idx="11">
                  <c:v>12680</c:v>
                </c:pt>
                <c:pt idx="12">
                  <c:v>4025</c:v>
                </c:pt>
                <c:pt idx="13">
                  <c:v>8390</c:v>
                </c:pt>
                <c:pt idx="14">
                  <c:v>7080</c:v>
                </c:pt>
                <c:pt idx="15">
                  <c:v>2965</c:v>
                </c:pt>
                <c:pt idx="16">
                  <c:v>6490</c:v>
                </c:pt>
                <c:pt idx="17">
                  <c:v>3235</c:v>
                </c:pt>
                <c:pt idx="18">
                  <c:v>5235</c:v>
                </c:pt>
                <c:pt idx="19">
                  <c:v>6550</c:v>
                </c:pt>
                <c:pt idx="20">
                  <c:v>5280</c:v>
                </c:pt>
                <c:pt idx="21">
                  <c:v>5635</c:v>
                </c:pt>
                <c:pt idx="22">
                  <c:v>60725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CC-4F85-B3C3-6ED1191531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61092112"/>
        <c:axId val="1061095920"/>
      </c:barChart>
      <c:catAx>
        <c:axId val="10610921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50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61095920"/>
        <c:crosses val="autoZero"/>
        <c:auto val="1"/>
        <c:lblAlgn val="ctr"/>
        <c:lblOffset val="100"/>
        <c:noMultiLvlLbl val="0"/>
      </c:catAx>
      <c:valAx>
        <c:axId val="10610959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bg1">
                  <a:lumMod val="50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061092112"/>
        <c:crosses val="autoZero"/>
        <c:crossBetween val="between"/>
      </c:valAx>
      <c:sp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ln>
          <a:solidFill>
            <a:schemeClr val="bg1">
              <a:lumMod val="5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 w="19050">
      <a:solidFill>
        <a:schemeClr val="tx2"/>
      </a:solidFill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noProof="0" smtClean="0"/>
              <a:t>Fare clic per modificare gli stili del testo dello schema</a:t>
            </a:r>
          </a:p>
          <a:p>
            <a:pPr lvl="1"/>
            <a:r>
              <a:rPr lang="it-IT" altLang="it-IT" noProof="0" smtClean="0"/>
              <a:t>Secondo livello</a:t>
            </a:r>
          </a:p>
          <a:p>
            <a:pPr lvl="2"/>
            <a:r>
              <a:rPr lang="it-IT" altLang="it-IT" noProof="0" smtClean="0"/>
              <a:t>Terzo livello</a:t>
            </a:r>
          </a:p>
          <a:p>
            <a:pPr lvl="3"/>
            <a:r>
              <a:rPr lang="it-IT" altLang="it-IT" noProof="0" smtClean="0"/>
              <a:t>Quarto livello</a:t>
            </a:r>
          </a:p>
          <a:p>
            <a:pPr lvl="4"/>
            <a:r>
              <a:rPr lang="it-IT" altLang="it-IT" noProof="0" smtClean="0"/>
              <a:t>Quinto livello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FB4F8BF-8297-4245-904B-EF6D3EA48233}" type="slidenum">
              <a:rPr lang="it-IT" altLang="it-IT"/>
              <a:pPr>
                <a:defRPr/>
              </a:pPr>
              <a:t>‹#›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4183946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89208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4138732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4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69003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5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4095572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7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136782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9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120810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10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004989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11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921302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FB4F8BF-8297-4245-904B-EF6D3EA48233}" type="slidenum">
              <a:rPr lang="it-IT" altLang="it-IT" smtClean="0"/>
              <a:pPr>
                <a:defRPr/>
              </a:pPr>
              <a:t>12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574248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9BCE42-8F4E-4C3F-B9DE-EDA7058E245F}" type="datetimeFigureOut">
              <a:rPr lang="en-US" smtClean="0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373500-6D3D-4125-BD4F-A13A7C2561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7320AF-15BD-4243-A29C-1BFBFF3F65F3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252D5-DCA2-4CD6-82F9-E3F3348D7E4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3DFF38-712F-4A4A-BCA6-03FB3D8FC262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3F09C2-4D2C-4B07-8905-D2AC5BE898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8B16D8-EE67-43A0-A590-3F742938E58F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B48636-7E2C-4581-94D0-2B118D6AD69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77CC30-4C95-4FFE-97F3-82B7F1473382}" type="datetimeFigureOut">
              <a:rPr lang="en-US" smtClean="0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AFF872-735F-430B-B715-F0933162AB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26CC78-C6FB-4F31-AECD-9462A1A9413D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BD2E08-F659-4C48-A7E9-808350A8FBB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2EB0EA-37A6-4A4A-87B2-AD5241B0C02A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908D7-5C92-4769-9C1F-79D3DD8FD77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E483C4-A31D-4631-ACC1-228C1820D37D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64A37C-F89B-4155-AF90-BA89CD761D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24AA7E-E987-4E3A-B9E1-23B3C5379514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FAC549-8AEC-4269-9AAE-E89BFE75FA7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8FD1C6-D2DF-47B1-9C44-3FC9E48CB6F4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FD1748-BF2B-435C-B4B2-797EDBA293D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505E1B-A8E0-44F3-B5E8-93322442A776}" type="datetimeFigureOut">
              <a:rPr lang="en-US" smtClean="0"/>
              <a:pPr>
                <a:defRPr/>
              </a:pPr>
              <a:t>3/20/2018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0230570-1586-4116-9281-19EFCD60AE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C88008C-DC70-44CD-A28A-E1041B1185DB}" type="datetimeFigureOut">
              <a:rPr lang="en-US" smtClean="0"/>
              <a:pPr>
                <a:defRPr/>
              </a:pPr>
              <a:t>3/20/2018</a:t>
            </a:fld>
            <a:endParaRPr lang="en-US" dirty="0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C13C081-7657-42D2-AB9B-A7F8CDCC248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857232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La migrazione globale, 1846-1940 (medie quinquennali)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1439" y="5641503"/>
            <a:ext cx="8501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chemeClr val="tx2"/>
                </a:solidFill>
                <a:latin typeface="+mn-lt"/>
              </a:rPr>
              <a:t>Fonte: A. </a:t>
            </a:r>
            <a:r>
              <a:rPr lang="en-US" sz="1400" dirty="0" err="1" smtClean="0">
                <a:solidFill>
                  <a:schemeClr val="tx2"/>
                </a:solidFill>
                <a:latin typeface="+mn-lt"/>
              </a:rPr>
              <a:t>McKeown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i="1" dirty="0" smtClean="0">
                <a:solidFill>
                  <a:schemeClr val="tx2"/>
                </a:solidFill>
                <a:latin typeface="+mn-lt"/>
              </a:rPr>
              <a:t>Global Migration, 1846-1940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, «Journal of World History», 2004, n. 2.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9" name="Immagine 1" descr="C:\Users\Tommaso\Desktop\McKeown 2008 p55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98555" y="1484784"/>
            <a:ext cx="5746890" cy="3888432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988525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85723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«</a:t>
            </a:r>
            <a:r>
              <a:rPr lang="it-IT" b="1" dirty="0" err="1" smtClean="0">
                <a:solidFill>
                  <a:schemeClr val="tx2"/>
                </a:solidFill>
                <a:latin typeface="+mn-lt"/>
              </a:rPr>
              <a:t>Asylum</a:t>
            </a:r>
            <a:r>
              <a:rPr lang="it-IT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+mn-lt"/>
              </a:rPr>
              <a:t>applications</a:t>
            </a:r>
            <a:r>
              <a:rPr lang="it-IT" b="1" dirty="0" smtClean="0">
                <a:solidFill>
                  <a:schemeClr val="tx2"/>
                </a:solidFill>
                <a:latin typeface="+mn-lt"/>
              </a:rPr>
              <a:t>» nell’UE, 2008-2015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6" name="CasellaDiTesto 6"/>
          <p:cNvSpPr txBox="1"/>
          <p:nvPr/>
        </p:nvSpPr>
        <p:spPr>
          <a:xfrm>
            <a:off x="2870938" y="5317548"/>
            <a:ext cx="34021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Fonte: Eurostat, 2016.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802827"/>
              </p:ext>
            </p:extLst>
          </p:nvPr>
        </p:nvGraphicFramePr>
        <p:xfrm>
          <a:off x="2015716" y="1556791"/>
          <a:ext cx="5112568" cy="3638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6064303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7544" y="1556792"/>
            <a:ext cx="26997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>
                <a:solidFill>
                  <a:schemeClr val="tx2"/>
                </a:solidFill>
                <a:latin typeface="+mn-lt"/>
              </a:rPr>
              <a:t>Paesi d’origine dei richiedenti asilo nei 28 Stati dell’U.E.</a:t>
            </a:r>
          </a:p>
          <a:p>
            <a:r>
              <a:rPr lang="it-IT" b="1" dirty="0" smtClean="0">
                <a:solidFill>
                  <a:schemeClr val="tx2"/>
                </a:solidFill>
                <a:latin typeface="+mn-lt"/>
              </a:rPr>
              <a:t>2013-2014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9756" y="5317548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Fonte: Eurostat, 2015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9585268"/>
              </p:ext>
            </p:extLst>
          </p:nvPr>
        </p:nvGraphicFramePr>
        <p:xfrm>
          <a:off x="3491880" y="910751"/>
          <a:ext cx="4896544" cy="4918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9236909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467544" y="980728"/>
            <a:ext cx="8208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Paesi d’origine dei richiedenti asilo nei 28 Stati dell’U.E.</a:t>
            </a:r>
          </a:p>
          <a:p>
            <a:pPr algn="ctr"/>
            <a:r>
              <a:rPr lang="it-IT" b="1" smtClean="0">
                <a:solidFill>
                  <a:schemeClr val="tx2"/>
                </a:solidFill>
                <a:latin typeface="+mn-lt"/>
              </a:rPr>
              <a:t>2014-2015 </a:t>
            </a:r>
            <a:r>
              <a:rPr lang="it-IT" b="1" dirty="0" smtClean="0">
                <a:solidFill>
                  <a:schemeClr val="tx2"/>
                </a:solidFill>
                <a:latin typeface="+mn-lt"/>
              </a:rPr>
              <a:t>(dati </a:t>
            </a:r>
            <a:r>
              <a:rPr lang="it-IT" b="1" smtClean="0">
                <a:solidFill>
                  <a:schemeClr val="tx2"/>
                </a:solidFill>
                <a:latin typeface="+mn-lt"/>
              </a:rPr>
              <a:t>in migliaia)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311860" y="5713511"/>
            <a:ext cx="25202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Fonte: Eurostat, 2016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5055" y="1823234"/>
            <a:ext cx="5593890" cy="3818852"/>
          </a:xfrm>
          <a:prstGeom prst="rect">
            <a:avLst/>
          </a:prstGeom>
          <a:ln w="19050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67350083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85723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La migrazione globale, 1846-1940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321439" y="5550115"/>
            <a:ext cx="8501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400" dirty="0" smtClean="0">
                <a:solidFill>
                  <a:schemeClr val="tx2"/>
                </a:solidFill>
                <a:latin typeface="+mn-lt"/>
              </a:rPr>
              <a:t>Elaborazione da: A. </a:t>
            </a:r>
            <a:r>
              <a:rPr lang="en-US" sz="1400" dirty="0" err="1" smtClean="0">
                <a:solidFill>
                  <a:schemeClr val="tx2"/>
                </a:solidFill>
                <a:latin typeface="+mn-lt"/>
              </a:rPr>
              <a:t>McKeown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i="1" dirty="0" smtClean="0">
                <a:solidFill>
                  <a:schemeClr val="tx2"/>
                </a:solidFill>
                <a:latin typeface="+mn-lt"/>
              </a:rPr>
              <a:t>Global Migration, 1846-1940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, «Journal of World History», 2004, n. 2.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198384494"/>
              </p:ext>
            </p:extLst>
          </p:nvPr>
        </p:nvGraphicFramePr>
        <p:xfrm>
          <a:off x="1332000" y="1428736"/>
          <a:ext cx="6480000" cy="4000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549105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3" descr="planisferi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375" y="1413222"/>
            <a:ext cx="8985250" cy="44640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  <p:cxnSp>
        <p:nvCxnSpPr>
          <p:cNvPr id="8" name="Connettore 2 7"/>
          <p:cNvCxnSpPr/>
          <p:nvPr/>
        </p:nvCxnSpPr>
        <p:spPr>
          <a:xfrm flipH="1" flipV="1">
            <a:off x="2856292" y="2697939"/>
            <a:ext cx="347557" cy="828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56" name="CasellaDiTesto 17"/>
          <p:cNvSpPr txBox="1">
            <a:spLocks noChangeArrowheads="1"/>
          </p:cNvSpPr>
          <p:nvPr/>
        </p:nvSpPr>
        <p:spPr bwMode="auto">
          <a:xfrm>
            <a:off x="3492500" y="2360687"/>
            <a:ext cx="5032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 dirty="0"/>
              <a:t>36</a:t>
            </a:r>
          </a:p>
        </p:txBody>
      </p:sp>
      <p:sp>
        <p:nvSpPr>
          <p:cNvPr id="2057" name="CasellaDiTesto 18"/>
          <p:cNvSpPr txBox="1">
            <a:spLocks noChangeArrowheads="1"/>
          </p:cNvSpPr>
          <p:nvPr/>
        </p:nvSpPr>
        <p:spPr bwMode="auto">
          <a:xfrm>
            <a:off x="2987675" y="2503115"/>
            <a:ext cx="21590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/>
              <a:t>5</a:t>
            </a:r>
          </a:p>
        </p:txBody>
      </p:sp>
      <p:sp>
        <p:nvSpPr>
          <p:cNvPr id="2058" name="CasellaDiTesto 19"/>
          <p:cNvSpPr txBox="1">
            <a:spLocks noChangeArrowheads="1"/>
          </p:cNvSpPr>
          <p:nvPr/>
        </p:nvSpPr>
        <p:spPr bwMode="auto">
          <a:xfrm>
            <a:off x="3779838" y="2781300"/>
            <a:ext cx="3603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 smtClean="0"/>
              <a:t>11</a:t>
            </a:r>
            <a:endParaRPr lang="it-IT" sz="1200"/>
          </a:p>
        </p:txBody>
      </p:sp>
      <p:cxnSp>
        <p:nvCxnSpPr>
          <p:cNvPr id="22" name="Connettore 7 21"/>
          <p:cNvCxnSpPr/>
          <p:nvPr/>
        </p:nvCxnSpPr>
        <p:spPr>
          <a:xfrm>
            <a:off x="5076825" y="2637135"/>
            <a:ext cx="2879725" cy="22320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ttore 7 25"/>
          <p:cNvCxnSpPr/>
          <p:nvPr/>
        </p:nvCxnSpPr>
        <p:spPr>
          <a:xfrm>
            <a:off x="7739384" y="4725516"/>
            <a:ext cx="1081088" cy="647700"/>
          </a:xfrm>
          <a:prstGeom prst="curvedConnector3">
            <a:avLst>
              <a:gd name="adj1" fmla="val 53968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61" name="CasellaDiTesto 27"/>
          <p:cNvSpPr txBox="1">
            <a:spLocks noChangeArrowheads="1"/>
          </p:cNvSpPr>
          <p:nvPr/>
        </p:nvSpPr>
        <p:spPr bwMode="auto">
          <a:xfrm>
            <a:off x="6732588" y="4005263"/>
            <a:ext cx="215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/>
              <a:t>4</a:t>
            </a:r>
          </a:p>
        </p:txBody>
      </p:sp>
      <p:sp>
        <p:nvSpPr>
          <p:cNvPr id="2062" name="CasellaDiTesto 28"/>
          <p:cNvSpPr txBox="1">
            <a:spLocks noChangeArrowheads="1"/>
          </p:cNvSpPr>
          <p:nvPr/>
        </p:nvSpPr>
        <p:spPr bwMode="auto">
          <a:xfrm>
            <a:off x="6659563" y="1700213"/>
            <a:ext cx="3603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/>
              <a:t>13</a:t>
            </a:r>
          </a:p>
        </p:txBody>
      </p:sp>
      <p:sp>
        <p:nvSpPr>
          <p:cNvPr id="2064" name="CasellaDiTesto 33"/>
          <p:cNvSpPr txBox="1">
            <a:spLocks noChangeArrowheads="1"/>
          </p:cNvSpPr>
          <p:nvPr/>
        </p:nvSpPr>
        <p:spPr bwMode="auto">
          <a:xfrm>
            <a:off x="6372200" y="3008759"/>
            <a:ext cx="4318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 dirty="0"/>
              <a:t>29</a:t>
            </a:r>
          </a:p>
        </p:txBody>
      </p:sp>
      <p:cxnSp>
        <p:nvCxnSpPr>
          <p:cNvPr id="36" name="Connettore 7 35"/>
          <p:cNvCxnSpPr/>
          <p:nvPr/>
        </p:nvCxnSpPr>
        <p:spPr>
          <a:xfrm rot="10800000" flipV="1">
            <a:off x="5436097" y="3356471"/>
            <a:ext cx="1079500" cy="9366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1" name="CasellaDiTesto 72"/>
          <p:cNvSpPr txBox="1">
            <a:spLocks noChangeArrowheads="1"/>
          </p:cNvSpPr>
          <p:nvPr/>
        </p:nvSpPr>
        <p:spPr bwMode="auto">
          <a:xfrm>
            <a:off x="7596188" y="2781300"/>
            <a:ext cx="3603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/>
              <a:t>19</a:t>
            </a:r>
          </a:p>
        </p:txBody>
      </p:sp>
      <p:sp>
        <p:nvSpPr>
          <p:cNvPr id="2072" name="CasellaDiTesto 73"/>
          <p:cNvSpPr txBox="1">
            <a:spLocks noChangeArrowheads="1"/>
          </p:cNvSpPr>
          <p:nvPr/>
        </p:nvSpPr>
        <p:spPr bwMode="auto">
          <a:xfrm>
            <a:off x="503461" y="879103"/>
            <a:ext cx="81370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  <a:latin typeface="+mn-lt"/>
              </a:rPr>
              <a:t>Migrazioni internazionali 1840-1940: milioni di persone</a:t>
            </a:r>
          </a:p>
        </p:txBody>
      </p:sp>
      <p:sp>
        <p:nvSpPr>
          <p:cNvPr id="2073" name="CasellaDiTesto 74"/>
          <p:cNvSpPr txBox="1">
            <a:spLocks noChangeArrowheads="1"/>
          </p:cNvSpPr>
          <p:nvPr/>
        </p:nvSpPr>
        <p:spPr bwMode="auto">
          <a:xfrm>
            <a:off x="611981" y="5517232"/>
            <a:ext cx="79200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it-IT" sz="1400" dirty="0">
                <a:solidFill>
                  <a:schemeClr val="tx2"/>
                </a:solidFill>
                <a:latin typeface="+mn-lt"/>
              </a:rPr>
              <a:t>Fonti: </a:t>
            </a:r>
            <a:r>
              <a:rPr lang="it-IT" sz="1400" dirty="0" err="1" smtClean="0">
                <a:solidFill>
                  <a:schemeClr val="tx2"/>
                </a:solidFill>
                <a:latin typeface="+mn-lt"/>
              </a:rPr>
              <a:t>Glazier</a:t>
            </a:r>
            <a:r>
              <a:rPr lang="it-IT" sz="1400" dirty="0" smtClean="0">
                <a:solidFill>
                  <a:schemeClr val="tx2"/>
                </a:solidFill>
                <a:latin typeface="+mn-lt"/>
              </a:rPr>
              <a:t>, 1996; </a:t>
            </a:r>
            <a:r>
              <a:rPr lang="it-IT" sz="1400" dirty="0" err="1" smtClean="0">
                <a:solidFill>
                  <a:schemeClr val="tx2"/>
                </a:solidFill>
                <a:latin typeface="+mn-lt"/>
              </a:rPr>
              <a:t>McKeown</a:t>
            </a:r>
            <a:r>
              <a:rPr lang="it-IT" sz="1400" dirty="0" smtClean="0">
                <a:solidFill>
                  <a:schemeClr val="tx2"/>
                </a:solidFill>
                <a:latin typeface="+mn-lt"/>
              </a:rPr>
              <a:t>, 2010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28" name="Connettore 7 27"/>
          <p:cNvCxnSpPr/>
          <p:nvPr/>
        </p:nvCxnSpPr>
        <p:spPr>
          <a:xfrm>
            <a:off x="7596189" y="3644948"/>
            <a:ext cx="1044352" cy="360080"/>
          </a:xfrm>
          <a:prstGeom prst="curved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7" name="CasellaDiTesto 33"/>
          <p:cNvSpPr txBox="1">
            <a:spLocks noChangeArrowheads="1"/>
          </p:cNvSpPr>
          <p:nvPr/>
        </p:nvSpPr>
        <p:spPr bwMode="auto">
          <a:xfrm>
            <a:off x="6804025" y="2636838"/>
            <a:ext cx="5762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1200"/>
              <a:t>28-33</a:t>
            </a:r>
          </a:p>
        </p:txBody>
      </p:sp>
      <p:sp>
        <p:nvSpPr>
          <p:cNvPr id="32" name="Ovale 31"/>
          <p:cNvSpPr/>
          <p:nvPr/>
        </p:nvSpPr>
        <p:spPr>
          <a:xfrm>
            <a:off x="1475656" y="2132856"/>
            <a:ext cx="1224136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/>
          <p:cNvSpPr/>
          <p:nvPr/>
        </p:nvSpPr>
        <p:spPr>
          <a:xfrm>
            <a:off x="2771800" y="3717032"/>
            <a:ext cx="1152128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Ovale 34"/>
          <p:cNvSpPr/>
          <p:nvPr/>
        </p:nvSpPr>
        <p:spPr>
          <a:xfrm>
            <a:off x="7452320" y="1484784"/>
            <a:ext cx="1152128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7" name="Ovale 36"/>
          <p:cNvSpPr/>
          <p:nvPr/>
        </p:nvSpPr>
        <p:spPr>
          <a:xfrm>
            <a:off x="7236296" y="3573016"/>
            <a:ext cx="1080120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/>
          <p:cNvSpPr/>
          <p:nvPr/>
        </p:nvSpPr>
        <p:spPr>
          <a:xfrm>
            <a:off x="5220072" y="4437112"/>
            <a:ext cx="50405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7" name="Connettore 7 6"/>
          <p:cNvCxnSpPr/>
          <p:nvPr/>
        </p:nvCxnSpPr>
        <p:spPr>
          <a:xfrm rot="10800000" flipV="1">
            <a:off x="2342513" y="2518022"/>
            <a:ext cx="2456650" cy="31496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Connettore 7 46"/>
          <p:cNvCxnSpPr/>
          <p:nvPr/>
        </p:nvCxnSpPr>
        <p:spPr>
          <a:xfrm rot="5400000">
            <a:off x="7158037" y="3284538"/>
            <a:ext cx="727075" cy="6350"/>
          </a:xfrm>
          <a:prstGeom prst="curvedConnector3">
            <a:avLst>
              <a:gd name="adj1" fmla="val 34265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Connettore 7 30"/>
          <p:cNvCxnSpPr/>
          <p:nvPr/>
        </p:nvCxnSpPr>
        <p:spPr>
          <a:xfrm>
            <a:off x="6521948" y="3284292"/>
            <a:ext cx="822772" cy="205702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Connettore 7 60"/>
          <p:cNvCxnSpPr/>
          <p:nvPr/>
        </p:nvCxnSpPr>
        <p:spPr>
          <a:xfrm rot="10800000">
            <a:off x="1476375" y="2565401"/>
            <a:ext cx="2824692" cy="2277532"/>
          </a:xfrm>
          <a:prstGeom prst="curvedConnector3">
            <a:avLst>
              <a:gd name="adj1" fmla="val 113944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Connettore 7 57"/>
          <p:cNvCxnSpPr/>
          <p:nvPr/>
        </p:nvCxnSpPr>
        <p:spPr>
          <a:xfrm rot="10800000" flipV="1">
            <a:off x="2987824" y="2996952"/>
            <a:ext cx="4321175" cy="1871663"/>
          </a:xfrm>
          <a:prstGeom prst="curvedConnector3">
            <a:avLst>
              <a:gd name="adj1" fmla="val -168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nettore 7 13"/>
          <p:cNvCxnSpPr/>
          <p:nvPr/>
        </p:nvCxnSpPr>
        <p:spPr>
          <a:xfrm flipV="1">
            <a:off x="5651500" y="1844675"/>
            <a:ext cx="2160588" cy="2159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Connettore 7 32"/>
          <p:cNvCxnSpPr/>
          <p:nvPr/>
        </p:nvCxnSpPr>
        <p:spPr>
          <a:xfrm rot="5400000" flipH="1" flipV="1">
            <a:off x="7092950" y="1989138"/>
            <a:ext cx="647700" cy="6477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Connettore 7 29"/>
          <p:cNvCxnSpPr/>
          <p:nvPr/>
        </p:nvCxnSpPr>
        <p:spPr>
          <a:xfrm flipV="1">
            <a:off x="7308850" y="2349500"/>
            <a:ext cx="503238" cy="28733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Connettore 2 53"/>
          <p:cNvCxnSpPr/>
          <p:nvPr/>
        </p:nvCxnSpPr>
        <p:spPr>
          <a:xfrm>
            <a:off x="7524750" y="3357563"/>
            <a:ext cx="503238" cy="35877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nettore 2 55"/>
          <p:cNvCxnSpPr/>
          <p:nvPr/>
        </p:nvCxnSpPr>
        <p:spPr>
          <a:xfrm>
            <a:off x="7524750" y="3357563"/>
            <a:ext cx="287338" cy="7915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nettore 7 11"/>
          <p:cNvCxnSpPr/>
          <p:nvPr/>
        </p:nvCxnSpPr>
        <p:spPr>
          <a:xfrm rot="10800000" flipV="1">
            <a:off x="3264190" y="2349498"/>
            <a:ext cx="1595150" cy="147554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ttore 7 12"/>
          <p:cNvCxnSpPr/>
          <p:nvPr/>
        </p:nvCxnSpPr>
        <p:spPr>
          <a:xfrm rot="5400000">
            <a:off x="2843478" y="3356240"/>
            <a:ext cx="1440524" cy="1009251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906018"/>
      </p:ext>
    </p:extLst>
  </p:cSld>
  <p:clrMapOvr>
    <a:masterClrMapping/>
  </p:clrMapOvr>
  <p:transition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85723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Migranti internazionali, 1960-2015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4282" y="5373216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Fonte: 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United 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Nations, 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Department of Economic and Social Affairs, 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Population Division, </a:t>
            </a:r>
            <a:r>
              <a:rPr lang="en-US" sz="1400" dirty="0" err="1" smtClean="0">
                <a:solidFill>
                  <a:schemeClr val="tx2"/>
                </a:solidFill>
                <a:latin typeface="+mn-lt"/>
              </a:rPr>
              <a:t>vari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+mn-lt"/>
              </a:rPr>
              <a:t>anni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;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per </a:t>
            </a:r>
            <a:r>
              <a:rPr lang="en-US" sz="1400" dirty="0" err="1" smtClean="0">
                <a:solidFill>
                  <a:schemeClr val="tx2"/>
                </a:solidFill>
                <a:latin typeface="+mn-lt"/>
              </a:rPr>
              <a:t>il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 2015: Id, </a:t>
            </a:r>
            <a:r>
              <a:rPr lang="en-US" sz="1400" i="1" dirty="0" smtClean="0">
                <a:solidFill>
                  <a:schemeClr val="tx2"/>
                </a:solidFill>
                <a:latin typeface="+mn-lt"/>
              </a:rPr>
              <a:t>Migration Wall Chart 2015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, 2016</a:t>
            </a:r>
            <a:r>
              <a:rPr lang="it-IT" sz="1400" dirty="0" smtClean="0">
                <a:solidFill>
                  <a:schemeClr val="tx2"/>
                </a:solidFill>
                <a:latin typeface="+mn-lt"/>
              </a:rPr>
              <a:t>.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8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3527669"/>
              </p:ext>
            </p:extLst>
          </p:nvPr>
        </p:nvGraphicFramePr>
        <p:xfrm>
          <a:off x="1907704" y="1526685"/>
          <a:ext cx="5184576" cy="35584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214040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Saldi migratori, 1950-1955 / 2010-2015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14282" y="5641503"/>
            <a:ext cx="850112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Fonte: 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United Nations Department of Economic and Social Affairs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, 2015</a:t>
            </a:r>
            <a:r>
              <a:rPr lang="it-IT" sz="1400" dirty="0" smtClean="0">
                <a:solidFill>
                  <a:schemeClr val="tx2"/>
                </a:solidFill>
                <a:latin typeface="+mn-lt"/>
              </a:rPr>
              <a:t>.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10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8755552"/>
              </p:ext>
            </p:extLst>
          </p:nvPr>
        </p:nvGraphicFramePr>
        <p:xfrm>
          <a:off x="904875" y="1309687"/>
          <a:ext cx="7334250" cy="4238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980326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Immagine 3" descr="planisferi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67" y="1446818"/>
            <a:ext cx="8985250" cy="4464050"/>
          </a:xfrm>
          <a:prstGeom prst="rect">
            <a:avLst/>
          </a:prstGeom>
          <a:noFill/>
          <a:ln w="19050">
            <a:solidFill>
              <a:schemeClr val="tx2"/>
            </a:solidFill>
            <a:miter lim="800000"/>
            <a:headEnd/>
            <a:tailEnd/>
          </a:ln>
        </p:spPr>
      </p:pic>
      <p:cxnSp>
        <p:nvCxnSpPr>
          <p:cNvPr id="7" name="Connettore 7 6"/>
          <p:cNvCxnSpPr/>
          <p:nvPr/>
        </p:nvCxnSpPr>
        <p:spPr>
          <a:xfrm rot="10800000" flipV="1">
            <a:off x="2700338" y="2133600"/>
            <a:ext cx="2232025" cy="503238"/>
          </a:xfrm>
          <a:prstGeom prst="curvedConnector3">
            <a:avLst>
              <a:gd name="adj1" fmla="val 5128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nettore 2 7"/>
          <p:cNvCxnSpPr/>
          <p:nvPr/>
        </p:nvCxnSpPr>
        <p:spPr>
          <a:xfrm flipV="1">
            <a:off x="4786884" y="3573016"/>
            <a:ext cx="372881" cy="718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Connettore 7 30"/>
          <p:cNvCxnSpPr>
            <a:endCxn id="38" idx="6"/>
          </p:cNvCxnSpPr>
          <p:nvPr/>
        </p:nvCxnSpPr>
        <p:spPr>
          <a:xfrm rot="10800000">
            <a:off x="5938839" y="3537074"/>
            <a:ext cx="1224804" cy="179636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Connettore 2 55"/>
          <p:cNvCxnSpPr>
            <a:endCxn id="41" idx="1"/>
          </p:cNvCxnSpPr>
          <p:nvPr/>
        </p:nvCxnSpPr>
        <p:spPr>
          <a:xfrm>
            <a:off x="7366251" y="3356991"/>
            <a:ext cx="499956" cy="11328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72" name="CasellaDiTesto 73"/>
          <p:cNvSpPr txBox="1">
            <a:spLocks noChangeArrowheads="1"/>
          </p:cNvSpPr>
          <p:nvPr/>
        </p:nvSpPr>
        <p:spPr bwMode="auto">
          <a:xfrm>
            <a:off x="503461" y="879103"/>
            <a:ext cx="81370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it-IT" b="1" dirty="0">
                <a:solidFill>
                  <a:schemeClr val="tx2"/>
                </a:solidFill>
                <a:latin typeface="+mn-lt"/>
              </a:rPr>
              <a:t>Migrazioni internazionali </a:t>
            </a:r>
            <a:r>
              <a:rPr lang="it-IT" b="1" dirty="0" smtClean="0">
                <a:solidFill>
                  <a:schemeClr val="tx2"/>
                </a:solidFill>
                <a:latin typeface="+mn-lt"/>
              </a:rPr>
              <a:t>1970-2010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cxnSp>
        <p:nvCxnSpPr>
          <p:cNvPr id="33" name="Connettore 7 32"/>
          <p:cNvCxnSpPr/>
          <p:nvPr/>
        </p:nvCxnSpPr>
        <p:spPr>
          <a:xfrm rot="5400000" flipH="1" flipV="1">
            <a:off x="2700164" y="3357363"/>
            <a:ext cx="647700" cy="647700"/>
          </a:xfrm>
          <a:prstGeom prst="curvedConnector3">
            <a:avLst>
              <a:gd name="adj1" fmla="val 97059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Ovale 31"/>
          <p:cNvSpPr/>
          <p:nvPr/>
        </p:nvSpPr>
        <p:spPr>
          <a:xfrm>
            <a:off x="1430983" y="2636912"/>
            <a:ext cx="1052785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4" name="Ovale 33"/>
          <p:cNvSpPr/>
          <p:nvPr/>
        </p:nvSpPr>
        <p:spPr>
          <a:xfrm>
            <a:off x="4211960" y="2204864"/>
            <a:ext cx="1006748" cy="93679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Ovale 37"/>
          <p:cNvSpPr/>
          <p:nvPr/>
        </p:nvSpPr>
        <p:spPr>
          <a:xfrm>
            <a:off x="5580112" y="3357115"/>
            <a:ext cx="358727" cy="3599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1" name="Ovale 37"/>
          <p:cNvSpPr/>
          <p:nvPr/>
        </p:nvSpPr>
        <p:spPr>
          <a:xfrm>
            <a:off x="7813673" y="4437112"/>
            <a:ext cx="358727" cy="3599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2" name="Connettore 7 32"/>
          <p:cNvCxnSpPr/>
          <p:nvPr/>
        </p:nvCxnSpPr>
        <p:spPr>
          <a:xfrm flipV="1">
            <a:off x="482030" y="3141662"/>
            <a:ext cx="994195" cy="28733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Connettore 7 32"/>
          <p:cNvCxnSpPr/>
          <p:nvPr/>
        </p:nvCxnSpPr>
        <p:spPr>
          <a:xfrm rot="5400000" flipH="1" flipV="1">
            <a:off x="3030180" y="2929221"/>
            <a:ext cx="1586165" cy="1166006"/>
          </a:xfrm>
          <a:prstGeom prst="curvedConnector3">
            <a:avLst>
              <a:gd name="adj1" fmla="val 100531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Connettore 7 29"/>
          <p:cNvCxnSpPr/>
          <p:nvPr/>
        </p:nvCxnSpPr>
        <p:spPr>
          <a:xfrm rot="5400000" flipH="1" flipV="1">
            <a:off x="1782421" y="3195309"/>
            <a:ext cx="431801" cy="3558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Connettore 2 7"/>
          <p:cNvCxnSpPr/>
          <p:nvPr/>
        </p:nvCxnSpPr>
        <p:spPr>
          <a:xfrm flipH="1" flipV="1">
            <a:off x="4871260" y="3766829"/>
            <a:ext cx="348812" cy="304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nettore 7 29"/>
          <p:cNvCxnSpPr/>
          <p:nvPr/>
        </p:nvCxnSpPr>
        <p:spPr>
          <a:xfrm rot="10800000" flipV="1">
            <a:off x="5756870" y="3356991"/>
            <a:ext cx="615331" cy="5815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Connettore 7 29"/>
          <p:cNvCxnSpPr/>
          <p:nvPr/>
        </p:nvCxnSpPr>
        <p:spPr>
          <a:xfrm rot="5400000" flipH="1" flipV="1">
            <a:off x="4338308" y="3051292"/>
            <a:ext cx="431801" cy="3558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6" name="Connettore 7 29"/>
          <p:cNvCxnSpPr/>
          <p:nvPr/>
        </p:nvCxnSpPr>
        <p:spPr>
          <a:xfrm rot="16200000" flipV="1">
            <a:off x="4697670" y="2798165"/>
            <a:ext cx="526217" cy="44742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Connettore 7 29"/>
          <p:cNvCxnSpPr/>
          <p:nvPr/>
        </p:nvCxnSpPr>
        <p:spPr>
          <a:xfrm rot="10800000">
            <a:off x="4693079" y="2603534"/>
            <a:ext cx="643814" cy="34357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Connettore 7 32"/>
          <p:cNvCxnSpPr/>
          <p:nvPr/>
        </p:nvCxnSpPr>
        <p:spPr>
          <a:xfrm>
            <a:off x="7538245" y="3284290"/>
            <a:ext cx="1164384" cy="69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V="1">
            <a:off x="4860032" y="2521232"/>
            <a:ext cx="324459" cy="43672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531004"/>
      </p:ext>
    </p:extLst>
  </p:cSld>
  <p:clrMapOvr>
    <a:masterClrMapping/>
  </p:clrMapOvr>
  <p:transition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85723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Il </a:t>
            </a:r>
            <a:r>
              <a:rPr lang="it-IT" b="1" i="1" dirty="0" err="1" smtClean="0">
                <a:solidFill>
                  <a:schemeClr val="tx2"/>
                </a:solidFill>
                <a:latin typeface="+mn-lt"/>
              </a:rPr>
              <a:t>migrant</a:t>
            </a:r>
            <a:r>
              <a:rPr lang="it-IT" b="1" i="1" dirty="0" smtClean="0">
                <a:solidFill>
                  <a:schemeClr val="tx2"/>
                </a:solidFill>
                <a:latin typeface="+mn-lt"/>
              </a:rPr>
              <a:t> stock</a:t>
            </a:r>
            <a:r>
              <a:rPr lang="it-IT" b="1" dirty="0" smtClean="0">
                <a:solidFill>
                  <a:schemeClr val="tx2"/>
                </a:solidFill>
                <a:latin typeface="+mn-lt"/>
              </a:rPr>
              <a:t> globale, 1910-2010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827584" y="5498068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Fonte: J.C. Moya e A. McKeown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i="1" dirty="0" smtClean="0">
                <a:solidFill>
                  <a:schemeClr val="tx2"/>
                </a:solidFill>
                <a:latin typeface="+mn-lt"/>
              </a:rPr>
              <a:t>Global </a:t>
            </a:r>
            <a:r>
              <a:rPr lang="en-US" sz="1400" i="1" dirty="0">
                <a:solidFill>
                  <a:schemeClr val="tx2"/>
                </a:solidFill>
                <a:latin typeface="+mn-lt"/>
              </a:rPr>
              <a:t>Migration in the Long Twentieth </a:t>
            </a:r>
            <a:r>
              <a:rPr lang="en-US" sz="1400" i="1" dirty="0" smtClean="0">
                <a:solidFill>
                  <a:schemeClr val="tx2"/>
                </a:solidFill>
                <a:latin typeface="+mn-lt"/>
              </a:rPr>
              <a:t>Century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, in M. </a:t>
            </a:r>
            <a:r>
              <a:rPr lang="en-US" sz="1400" dirty="0" err="1" smtClean="0">
                <a:solidFill>
                  <a:schemeClr val="tx2"/>
                </a:solidFill>
                <a:latin typeface="+mn-lt"/>
              </a:rPr>
              <a:t>Adas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, ed., </a:t>
            </a:r>
            <a:r>
              <a:rPr lang="en-US" sz="1400" i="1" dirty="0" smtClean="0">
                <a:solidFill>
                  <a:schemeClr val="tx2"/>
                </a:solidFill>
                <a:latin typeface="+mn-lt"/>
              </a:rPr>
              <a:t>Essays </a:t>
            </a:r>
            <a:r>
              <a:rPr lang="en-US" sz="1400" i="1" dirty="0">
                <a:solidFill>
                  <a:schemeClr val="tx2"/>
                </a:solidFill>
                <a:latin typeface="+mn-lt"/>
              </a:rPr>
              <a:t>on Twentieth Century History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, 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Philadelphia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: Temple University Press, 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2010, Tab. 1.3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11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6104702"/>
              </p:ext>
            </p:extLst>
          </p:nvPr>
        </p:nvGraphicFramePr>
        <p:xfrm>
          <a:off x="1490663" y="1400175"/>
          <a:ext cx="6162675" cy="4057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9386603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ico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003376"/>
              </p:ext>
            </p:extLst>
          </p:nvPr>
        </p:nvGraphicFramePr>
        <p:xfrm>
          <a:off x="1575817" y="1476486"/>
          <a:ext cx="5992366" cy="3782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asellaDiTesto 4"/>
          <p:cNvSpPr txBox="1"/>
          <p:nvPr/>
        </p:nvSpPr>
        <p:spPr>
          <a:xfrm>
            <a:off x="14808" y="83671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I rifugiati, 1960-2015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4" name="CasellaDiTesto 6"/>
          <p:cNvSpPr txBox="1"/>
          <p:nvPr/>
        </p:nvSpPr>
        <p:spPr>
          <a:xfrm>
            <a:off x="214282" y="5426060"/>
            <a:ext cx="85011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Fonte: 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United 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Nations, 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Department of Economic and Social Affairs, 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Population Division, </a:t>
            </a:r>
            <a:r>
              <a:rPr lang="en-US" sz="1400" dirty="0" err="1" smtClean="0">
                <a:solidFill>
                  <a:schemeClr val="tx2"/>
                </a:solidFill>
                <a:latin typeface="+mn-lt"/>
              </a:rPr>
              <a:t>vari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en-US" sz="1400" dirty="0" err="1" smtClean="0">
                <a:solidFill>
                  <a:schemeClr val="tx2"/>
                </a:solidFill>
                <a:latin typeface="+mn-lt"/>
              </a:rPr>
              <a:t>anni</a:t>
            </a: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;</a:t>
            </a:r>
          </a:p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Id, </a:t>
            </a:r>
            <a:r>
              <a:rPr lang="en-US" sz="1400" i="1" dirty="0">
                <a:solidFill>
                  <a:schemeClr val="tx2"/>
                </a:solidFill>
                <a:latin typeface="+mn-lt"/>
              </a:rPr>
              <a:t>Trends in International Migrant Stock: The 2015 Revision</a:t>
            </a:r>
            <a:r>
              <a:rPr lang="it-IT" sz="1400" dirty="0" smtClean="0">
                <a:solidFill>
                  <a:schemeClr val="tx2"/>
                </a:solidFill>
                <a:latin typeface="+mn-lt"/>
              </a:rPr>
              <a:t>.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2851748"/>
      </p:ext>
    </p:extLst>
  </p:cSld>
  <p:clrMapOvr>
    <a:masterClrMapping/>
  </p:clrMapOvr>
  <p:transition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0" y="857232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chemeClr val="tx2"/>
                </a:solidFill>
                <a:latin typeface="+mn-lt"/>
              </a:rPr>
              <a:t>«Long-</a:t>
            </a:r>
            <a:r>
              <a:rPr lang="it-IT" b="1" dirty="0" err="1" smtClean="0">
                <a:solidFill>
                  <a:schemeClr val="tx2"/>
                </a:solidFill>
                <a:latin typeface="+mn-lt"/>
              </a:rPr>
              <a:t>term</a:t>
            </a:r>
            <a:r>
              <a:rPr lang="it-IT" b="1" dirty="0" smtClean="0">
                <a:solidFill>
                  <a:schemeClr val="tx2"/>
                </a:solidFill>
                <a:latin typeface="+mn-lt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latin typeface="+mn-lt"/>
              </a:rPr>
              <a:t>immigrants</a:t>
            </a:r>
            <a:r>
              <a:rPr lang="it-IT" b="1" dirty="0" smtClean="0">
                <a:solidFill>
                  <a:schemeClr val="tx2"/>
                </a:solidFill>
                <a:latin typeface="+mn-lt"/>
              </a:rPr>
              <a:t>» nell’UE, 2002-2013</a:t>
            </a:r>
            <a:endParaRPr lang="it-IT" b="1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69105" y="4443796"/>
            <a:ext cx="50057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2"/>
                </a:solidFill>
                <a:latin typeface="+mn-lt"/>
              </a:rPr>
              <a:t>Fonte: Eurostat, 2015</a:t>
            </a:r>
            <a:r>
              <a:rPr lang="it-IT" sz="1400" dirty="0" smtClean="0">
                <a:solidFill>
                  <a:schemeClr val="tx2"/>
                </a:solidFill>
                <a:latin typeface="+mn-lt"/>
              </a:rPr>
              <a:t> (dati </a:t>
            </a:r>
            <a:r>
              <a:rPr lang="it-IT" sz="1400" dirty="0">
                <a:solidFill>
                  <a:schemeClr val="tx2"/>
                </a:solidFill>
                <a:latin typeface="+mn-lt"/>
              </a:rPr>
              <a:t>incompleti per alcuni anni per Belgio, Bulgaria, Grecia, Francia, Croazia, Malta, </a:t>
            </a:r>
            <a:r>
              <a:rPr lang="it-IT" sz="1400" dirty="0" smtClean="0">
                <a:solidFill>
                  <a:schemeClr val="tx2"/>
                </a:solidFill>
                <a:latin typeface="+mn-lt"/>
              </a:rPr>
              <a:t>Romania).</a:t>
            </a:r>
            <a:endParaRPr lang="it-IT" sz="14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658183"/>
              </p:ext>
            </p:extLst>
          </p:nvPr>
        </p:nvGraphicFramePr>
        <p:xfrm>
          <a:off x="1907704" y="1526685"/>
          <a:ext cx="5328592" cy="2694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605235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23343</TotalTime>
  <Words>326</Words>
  <Application>Microsoft Office PowerPoint</Application>
  <PresentationFormat>On-screen Show (4:3)</PresentationFormat>
  <Paragraphs>51</Paragraphs>
  <Slides>12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Calibri</vt:lpstr>
      <vt:lpstr>Constantia</vt:lpstr>
      <vt:lpstr>Times New Roman</vt:lpstr>
      <vt:lpstr>Wingdings 2</vt:lpstr>
      <vt:lpstr>Equinozio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Università di Siena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Facoltà di Lettere e Filosofia</dc:creator>
  <cp:lastModifiedBy>Vezzosi</cp:lastModifiedBy>
  <cp:revision>587</cp:revision>
  <dcterms:created xsi:type="dcterms:W3CDTF">2001-03-01T11:55:16Z</dcterms:created>
  <dcterms:modified xsi:type="dcterms:W3CDTF">2018-03-20T11:57:30Z</dcterms:modified>
</cp:coreProperties>
</file>