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8"/>
  </p:notesMasterIdLst>
  <p:handoutMasterIdLst>
    <p:handoutMasterId r:id="rId49"/>
  </p:handoutMasterIdLst>
  <p:sldIdLst>
    <p:sldId id="277" r:id="rId3"/>
    <p:sldId id="280" r:id="rId4"/>
    <p:sldId id="389" r:id="rId5"/>
    <p:sldId id="304" r:id="rId6"/>
    <p:sldId id="391" r:id="rId7"/>
    <p:sldId id="392" r:id="rId8"/>
    <p:sldId id="393" r:id="rId9"/>
    <p:sldId id="394" r:id="rId10"/>
    <p:sldId id="395" r:id="rId11"/>
    <p:sldId id="396" r:id="rId12"/>
    <p:sldId id="397" r:id="rId13"/>
    <p:sldId id="400" r:id="rId14"/>
    <p:sldId id="401" r:id="rId15"/>
    <p:sldId id="402" r:id="rId16"/>
    <p:sldId id="403" r:id="rId17"/>
    <p:sldId id="404" r:id="rId18"/>
    <p:sldId id="399" r:id="rId19"/>
    <p:sldId id="405" r:id="rId20"/>
    <p:sldId id="406" r:id="rId21"/>
    <p:sldId id="407" r:id="rId22"/>
    <p:sldId id="408" r:id="rId23"/>
    <p:sldId id="409" r:id="rId24"/>
    <p:sldId id="390" r:id="rId25"/>
    <p:sldId id="411" r:id="rId26"/>
    <p:sldId id="412" r:id="rId27"/>
    <p:sldId id="413" r:id="rId28"/>
    <p:sldId id="410"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3/26/2018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3/26/2018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3/26/2018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3/26/2018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3/26/2018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3/26/2018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3/26/2018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3/26/2018</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smtClean="0"/>
              <a:t>LEZIONE </a:t>
            </a:r>
            <a:r>
              <a:rPr lang="it-IT" sz="4800" smtClean="0"/>
              <a:t>5</a:t>
            </a:r>
            <a:r>
              <a:rPr lang="it-IT" sz="4800" dirty="0" smtClean="0"/>
              <a:t/>
            </a:r>
            <a:br>
              <a:rPr lang="it-IT" sz="4800" dirty="0" smtClean="0"/>
            </a:br>
            <a:r>
              <a:rPr lang="it-IT" sz="4800" dirty="0" smtClean="0"/>
              <a:t>Algoritmi per l’allineamento tra sequenze – FASTA ed introduzione a BLAST</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4356393" cy="4343400"/>
          </a:xfrm>
        </p:spPr>
        <p:txBody>
          <a:bodyPr>
            <a:noAutofit/>
          </a:bodyPr>
          <a:lstStyle/>
          <a:p>
            <a:pPr marL="45720" indent="0">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Posizioniamoci sul valore massimo che abbiamo ottenuto nella tabella (6) che rappresenta lo score dell’allineamento globale</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L’allineamento in questa posizione tra le due sequenze è A-A</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Andiamo a vedere i punteggi ottenuti nelle celle immediatamente adiacenti...</a:t>
            </a:r>
          </a:p>
        </p:txBody>
      </p:sp>
      <p:pic>
        <p:nvPicPr>
          <p:cNvPr id="8" name="Picture 4"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786" y="935182"/>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p:cNvGrpSpPr>
          <p:nvPr/>
        </p:nvGrpSpPr>
        <p:grpSpPr bwMode="auto">
          <a:xfrm>
            <a:off x="5533737" y="1393969"/>
            <a:ext cx="5924552" cy="5362575"/>
            <a:chOff x="1064" y="916"/>
            <a:chExt cx="3732" cy="3378"/>
          </a:xfrm>
        </p:grpSpPr>
        <p:sp>
          <p:nvSpPr>
            <p:cNvPr id="10"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Text Box 7"/>
            <p:cNvSpPr txBox="1">
              <a:spLocks noChangeArrowheads="1"/>
            </p:cNvSpPr>
            <p:nvPr/>
          </p:nvSpPr>
          <p:spPr bwMode="auto">
            <a:xfrm>
              <a:off x="1144" y="3546"/>
              <a:ext cx="92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A</a:t>
              </a:r>
            </a:p>
            <a:p>
              <a:r>
                <a:rPr lang="en-US" altLang="ko-KR">
                  <a:latin typeface="Courier New" panose="02070309020205020404" pitchFamily="49" charset="0"/>
                  <a:ea typeface="굴림" charset="-127"/>
                </a:rPr>
                <a:t>      |</a:t>
              </a:r>
            </a:p>
            <a:p>
              <a:r>
                <a:rPr lang="en-US" altLang="ko-KR">
                  <a:latin typeface="Courier New" panose="02070309020205020404" pitchFamily="49" charset="0"/>
                  <a:ea typeface="굴림" charset="-127"/>
                </a:rPr>
                <a:t>Seq#2 A</a:t>
              </a:r>
            </a:p>
          </p:txBody>
        </p:sp>
      </p:grpSp>
    </p:spTree>
    <p:extLst>
      <p:ext uri="{BB962C8B-B14F-4D97-AF65-F5344CB8AC3E}">
        <p14:creationId xmlns:p14="http://schemas.microsoft.com/office/powerpoint/2010/main" val="63798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344612"/>
            <a:ext cx="4356393" cy="4343400"/>
          </a:xfrm>
        </p:spPr>
        <p:txBody>
          <a:bodyPr>
            <a:noAutofit/>
          </a:bodyPr>
          <a:lstStyle/>
          <a:p>
            <a:pPr marL="45720" indent="0">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Sostanzialmente si va a ritroso per trovare quale sia il percorso migliore</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diagonale non inserisco gap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orizzontale inserisco gap nella sequenza #2</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verticale inserisco gap nella sequenza #1</a:t>
            </a:r>
          </a:p>
        </p:txBody>
      </p:sp>
      <p:pic>
        <p:nvPicPr>
          <p:cNvPr id="13" name="Picture 3"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223" y="1036638"/>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31"/>
          <p:cNvGrpSpPr>
            <a:grpSpLocks/>
          </p:cNvGrpSpPr>
          <p:nvPr/>
        </p:nvGrpSpPr>
        <p:grpSpPr bwMode="auto">
          <a:xfrm>
            <a:off x="5492173" y="1495425"/>
            <a:ext cx="5924550" cy="3856038"/>
            <a:chOff x="1064" y="916"/>
            <a:chExt cx="3732" cy="2429"/>
          </a:xfrm>
        </p:grpSpPr>
        <p:sp>
          <p:nvSpPr>
            <p:cNvPr id="15"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7" name="Text Box 7"/>
          <p:cNvSpPr txBox="1">
            <a:spLocks noChangeArrowheads="1"/>
          </p:cNvSpPr>
          <p:nvPr/>
        </p:nvSpPr>
        <p:spPr bwMode="auto">
          <a:xfrm>
            <a:off x="6120824" y="5688012"/>
            <a:ext cx="5295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G A A T T C A G T T A</a:t>
            </a:r>
          </a:p>
          <a:p>
            <a:r>
              <a:rPr lang="en-US" altLang="ko-KR">
                <a:latin typeface="Courier New" panose="02070309020205020404" pitchFamily="49" charset="0"/>
                <a:ea typeface="굴림" charset="-127"/>
              </a:rPr>
              <a:t>       |   | |   |   |     |</a:t>
            </a:r>
          </a:p>
          <a:p>
            <a:r>
              <a:rPr lang="en-US" altLang="ko-KR">
                <a:latin typeface="Courier New" panose="02070309020205020404" pitchFamily="49" charset="0"/>
                <a:ea typeface="굴림" charset="-127"/>
              </a:rPr>
              <a:t>Seq#2  G G A T - C - G - - A</a:t>
            </a:r>
          </a:p>
        </p:txBody>
      </p:sp>
      <p:sp>
        <p:nvSpPr>
          <p:cNvPr id="18" name="Rectangle 8"/>
          <p:cNvSpPr>
            <a:spLocks noChangeArrowheads="1"/>
          </p:cNvSpPr>
          <p:nvPr/>
        </p:nvSpPr>
        <p:spPr bwMode="auto">
          <a:xfrm>
            <a:off x="10462636" y="15128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Rectangle 9"/>
          <p:cNvSpPr>
            <a:spLocks noChangeArrowheads="1"/>
          </p:cNvSpPr>
          <p:nvPr/>
        </p:nvSpPr>
        <p:spPr bwMode="auto">
          <a:xfrm>
            <a:off x="9957811" y="14874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Rectangle 11"/>
          <p:cNvSpPr>
            <a:spLocks noChangeArrowheads="1"/>
          </p:cNvSpPr>
          <p:nvPr/>
        </p:nvSpPr>
        <p:spPr bwMode="auto">
          <a:xfrm>
            <a:off x="8987848" y="1477963"/>
            <a:ext cx="417513" cy="2482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 name="Group 32"/>
          <p:cNvGrpSpPr>
            <a:grpSpLocks/>
          </p:cNvGrpSpPr>
          <p:nvPr/>
        </p:nvGrpSpPr>
        <p:grpSpPr bwMode="auto">
          <a:xfrm>
            <a:off x="5492173" y="1482725"/>
            <a:ext cx="4418013" cy="3408363"/>
            <a:chOff x="1064" y="908"/>
            <a:chExt cx="2783" cy="2147"/>
          </a:xfrm>
        </p:grpSpPr>
        <p:sp>
          <p:nvSpPr>
            <p:cNvPr id="22" name="Rectangle 10"/>
            <p:cNvSpPr>
              <a:spLocks noChangeArrowheads="1"/>
            </p:cNvSpPr>
            <p:nvPr/>
          </p:nvSpPr>
          <p:spPr bwMode="auto">
            <a:xfrm>
              <a:off x="3559" y="908"/>
              <a:ext cx="288" cy="18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Rectangle 12"/>
            <p:cNvSpPr>
              <a:spLocks noChangeArrowheads="1"/>
            </p:cNvSpPr>
            <p:nvPr/>
          </p:nvSpPr>
          <p:spPr bwMode="auto">
            <a:xfrm>
              <a:off x="1064" y="2780"/>
              <a:ext cx="2467" cy="2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4" name="Group 33"/>
          <p:cNvGrpSpPr>
            <a:grpSpLocks/>
          </p:cNvGrpSpPr>
          <p:nvPr/>
        </p:nvGrpSpPr>
        <p:grpSpPr bwMode="auto">
          <a:xfrm>
            <a:off x="5552498" y="1512888"/>
            <a:ext cx="3359150" cy="2881312"/>
            <a:chOff x="1102" y="927"/>
            <a:chExt cx="2116" cy="1815"/>
          </a:xfrm>
        </p:grpSpPr>
        <p:sp>
          <p:nvSpPr>
            <p:cNvPr id="25" name="Rectangle 15"/>
            <p:cNvSpPr>
              <a:spLocks noChangeArrowheads="1"/>
            </p:cNvSpPr>
            <p:nvPr/>
          </p:nvSpPr>
          <p:spPr bwMode="auto">
            <a:xfrm>
              <a:off x="2955" y="927"/>
              <a:ext cx="263" cy="15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 name="Rectangle 16"/>
            <p:cNvSpPr>
              <a:spLocks noChangeArrowheads="1"/>
            </p:cNvSpPr>
            <p:nvPr/>
          </p:nvSpPr>
          <p:spPr bwMode="auto">
            <a:xfrm>
              <a:off x="1102" y="2454"/>
              <a:ext cx="180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7" name="Rectangle 17"/>
          <p:cNvSpPr>
            <a:spLocks noChangeArrowheads="1"/>
          </p:cNvSpPr>
          <p:nvPr/>
        </p:nvSpPr>
        <p:spPr bwMode="auto">
          <a:xfrm>
            <a:off x="7997248" y="1473200"/>
            <a:ext cx="438150" cy="1947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8" name="Group 21"/>
          <p:cNvGrpSpPr>
            <a:grpSpLocks/>
          </p:cNvGrpSpPr>
          <p:nvPr/>
        </p:nvGrpSpPr>
        <p:grpSpPr bwMode="auto">
          <a:xfrm>
            <a:off x="5512811" y="1531938"/>
            <a:ext cx="2405062" cy="2346325"/>
            <a:chOff x="1077" y="939"/>
            <a:chExt cx="1515" cy="1478"/>
          </a:xfrm>
        </p:grpSpPr>
        <p:sp>
          <p:nvSpPr>
            <p:cNvPr id="29" name="Rectangle 19"/>
            <p:cNvSpPr>
              <a:spLocks noChangeArrowheads="1"/>
            </p:cNvSpPr>
            <p:nvPr/>
          </p:nvSpPr>
          <p:spPr bwMode="auto">
            <a:xfrm>
              <a:off x="1077" y="2154"/>
              <a:ext cx="1227"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 name="Rectangle 20"/>
            <p:cNvSpPr>
              <a:spLocks noChangeArrowheads="1"/>
            </p:cNvSpPr>
            <p:nvPr/>
          </p:nvSpPr>
          <p:spPr bwMode="auto">
            <a:xfrm>
              <a:off x="2304" y="939"/>
              <a:ext cx="288" cy="11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1" name="Group 24"/>
          <p:cNvGrpSpPr>
            <a:grpSpLocks/>
          </p:cNvGrpSpPr>
          <p:nvPr/>
        </p:nvGrpSpPr>
        <p:grpSpPr bwMode="auto">
          <a:xfrm>
            <a:off x="5531861" y="1512888"/>
            <a:ext cx="1908175" cy="1868487"/>
            <a:chOff x="1089" y="927"/>
            <a:chExt cx="1202" cy="1177"/>
          </a:xfrm>
        </p:grpSpPr>
        <p:sp>
          <p:nvSpPr>
            <p:cNvPr id="32" name="Rectangle 22"/>
            <p:cNvSpPr>
              <a:spLocks noChangeArrowheads="1"/>
            </p:cNvSpPr>
            <p:nvPr/>
          </p:nvSpPr>
          <p:spPr bwMode="auto">
            <a:xfrm>
              <a:off x="2016" y="927"/>
              <a:ext cx="275" cy="88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ctangle 23"/>
            <p:cNvSpPr>
              <a:spLocks noChangeArrowheads="1"/>
            </p:cNvSpPr>
            <p:nvPr/>
          </p:nvSpPr>
          <p:spPr bwMode="auto">
            <a:xfrm>
              <a:off x="1089" y="1866"/>
              <a:ext cx="889" cy="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4" name="Group 27"/>
          <p:cNvGrpSpPr>
            <a:grpSpLocks/>
          </p:cNvGrpSpPr>
          <p:nvPr/>
        </p:nvGrpSpPr>
        <p:grpSpPr bwMode="auto">
          <a:xfrm>
            <a:off x="5492173" y="1531938"/>
            <a:ext cx="1450975" cy="1371600"/>
            <a:chOff x="1064" y="939"/>
            <a:chExt cx="914" cy="864"/>
          </a:xfrm>
        </p:grpSpPr>
        <p:sp>
          <p:nvSpPr>
            <p:cNvPr id="35" name="Rectangle 25"/>
            <p:cNvSpPr>
              <a:spLocks noChangeArrowheads="1"/>
            </p:cNvSpPr>
            <p:nvPr/>
          </p:nvSpPr>
          <p:spPr bwMode="auto">
            <a:xfrm>
              <a:off x="1703" y="939"/>
              <a:ext cx="27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Rectangle 26"/>
            <p:cNvSpPr>
              <a:spLocks noChangeArrowheads="1"/>
            </p:cNvSpPr>
            <p:nvPr/>
          </p:nvSpPr>
          <p:spPr bwMode="auto">
            <a:xfrm>
              <a:off x="1064" y="1540"/>
              <a:ext cx="626"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7" name="Group 30"/>
          <p:cNvGrpSpPr>
            <a:grpSpLocks/>
          </p:cNvGrpSpPr>
          <p:nvPr/>
        </p:nvGrpSpPr>
        <p:grpSpPr bwMode="auto">
          <a:xfrm>
            <a:off x="5531861" y="1512888"/>
            <a:ext cx="914400" cy="933450"/>
            <a:chOff x="1089" y="927"/>
            <a:chExt cx="576" cy="588"/>
          </a:xfrm>
        </p:grpSpPr>
        <p:sp>
          <p:nvSpPr>
            <p:cNvPr id="38" name="Rectangle 28"/>
            <p:cNvSpPr>
              <a:spLocks noChangeArrowheads="1"/>
            </p:cNvSpPr>
            <p:nvPr/>
          </p:nvSpPr>
          <p:spPr bwMode="auto">
            <a:xfrm>
              <a:off x="1365" y="927"/>
              <a:ext cx="30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 name="Rectangle 29"/>
            <p:cNvSpPr>
              <a:spLocks noChangeArrowheads="1"/>
            </p:cNvSpPr>
            <p:nvPr/>
          </p:nvSpPr>
          <p:spPr bwMode="auto">
            <a:xfrm>
              <a:off x="1089" y="1227"/>
              <a:ext cx="26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1393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nimBg="1"/>
      <p:bldP spid="19" grpId="0" animBg="1"/>
      <p:bldP spid="20"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209530"/>
            <a:ext cx="9793438" cy="5118534"/>
          </a:xfrm>
        </p:spPr>
        <p:txBody>
          <a:bodyPr>
            <a:noAutofit/>
          </a:bodyPr>
          <a:lstStyle/>
          <a:p>
            <a:pPr algn="just">
              <a:spcBef>
                <a:spcPts val="0"/>
              </a:spcBef>
            </a:pPr>
            <a:r>
              <a:rPr lang="it-IT" altLang="ko-KR" sz="2400" noProof="1" smtClean="0">
                <a:latin typeface="Calibri" panose="020F0502020204030204" pitchFamily="34" charset="0"/>
                <a:ea typeface="굴림" charset="-127"/>
                <a:cs typeface="Calibri" panose="020F0502020204030204" pitchFamily="34" charset="0"/>
              </a:rPr>
              <a:t>Quello che abbiamo appena effettuato è, sostanzialmente, il procedimento usato dall’algoritmo per </a:t>
            </a:r>
            <a:r>
              <a:rPr lang="it-IT" altLang="ko-KR" sz="2400" b="1" noProof="1" smtClean="0">
                <a:latin typeface="Calibri" panose="020F0502020204030204" pitchFamily="34" charset="0"/>
                <a:ea typeface="굴림" charset="-127"/>
                <a:cs typeface="Calibri" panose="020F0502020204030204" pitchFamily="34" charset="0"/>
              </a:rPr>
              <a:t>l’allineamento globale </a:t>
            </a:r>
            <a:r>
              <a:rPr lang="it-IT" altLang="ko-KR" sz="2400" noProof="1" smtClean="0">
                <a:latin typeface="Calibri" panose="020F0502020204030204" pitchFamily="34" charset="0"/>
                <a:ea typeface="굴림" charset="-127"/>
                <a:cs typeface="Calibri" panose="020F0502020204030204" pitchFamily="34" charset="0"/>
              </a:rPr>
              <a:t>di Needleman e Wunsch (1970)</a:t>
            </a:r>
          </a:p>
          <a:p>
            <a:pPr algn="just">
              <a:spcBef>
                <a:spcPts val="0"/>
              </a:spcBef>
            </a:pP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L’esempio che abbiamo appena visto è molto semplice perchè non veniva applicata alcuna penalità per l’inserzione di gap</a:t>
            </a: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Il problema principale dell’algoritmo Needleman-Wunsch è la </a:t>
            </a:r>
            <a:r>
              <a:rPr lang="it-IT" altLang="ko-KR" sz="2400" b="1" noProof="1" smtClean="0">
                <a:solidFill>
                  <a:schemeClr val="bg2">
                    <a:lumMod val="25000"/>
                  </a:schemeClr>
                </a:solidFill>
                <a:latin typeface="Calibri" panose="020F0502020204030204" pitchFamily="34" charset="0"/>
                <a:ea typeface="굴림" charset="-127"/>
                <a:cs typeface="Calibri" panose="020F0502020204030204" pitchFamily="34" charset="0"/>
              </a:rPr>
              <a:t>quantità di CPU richiesta</a:t>
            </a: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 Per questo motivo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non è un algoritmo favorito per un uso pratico, anche se garantisce l’ottenimento del miglior allineamento possibile</a:t>
            </a:r>
          </a:p>
          <a:p>
            <a:pPr algn="just">
              <a:spcBef>
                <a:spcPts val="0"/>
              </a:spcBef>
            </a:pPr>
            <a:endPar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Allo stesso tempo, come abbiamo già accennato, l’allineamento globale non è necessariamente il “migliore” in termini biologici, in quanto un allineamento locale può essergli preferito in molti casi</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spTree>
    <p:extLst>
      <p:ext uri="{BB962C8B-B14F-4D97-AF65-F5344CB8AC3E}">
        <p14:creationId xmlns:p14="http://schemas.microsoft.com/office/powerpoint/2010/main" val="9324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1" y="1458912"/>
            <a:ext cx="5060812" cy="4343400"/>
          </a:xfrm>
        </p:spPr>
        <p:txBody>
          <a:bodyPr>
            <a:noAutofit/>
          </a:bodyPr>
          <a:lstStyle/>
          <a:p>
            <a:r>
              <a:rPr lang="it-IT" sz="2400" dirty="0" smtClean="0"/>
              <a:t>Proviamo a vedere un exempio con:</a:t>
            </a:r>
            <a:endParaRPr lang="it-IT" sz="2400" dirty="0"/>
          </a:p>
          <a:p>
            <a:pPr marL="45720" indent="0">
              <a:buNone/>
            </a:pPr>
            <a:r>
              <a:rPr lang="it-IT" sz="2400" dirty="0"/>
              <a:t>s(a</a:t>
            </a:r>
            <a:r>
              <a:rPr lang="it-IT" sz="1600" dirty="0"/>
              <a:t>i</a:t>
            </a:r>
            <a:r>
              <a:rPr lang="it-IT" sz="2400" dirty="0"/>
              <a:t>b</a:t>
            </a:r>
            <a:r>
              <a:rPr lang="it-IT" sz="1600" dirty="0"/>
              <a:t>j</a:t>
            </a:r>
            <a:r>
              <a:rPr lang="it-IT" sz="2400" dirty="0"/>
              <a:t>)= 5 (match) </a:t>
            </a:r>
          </a:p>
          <a:p>
            <a:pPr marL="45720" indent="0">
              <a:buNone/>
            </a:pPr>
            <a:r>
              <a:rPr lang="it-IT" sz="2400" dirty="0"/>
              <a:t>s(</a:t>
            </a:r>
            <a:r>
              <a:rPr lang="it-IT" sz="2400" dirty="0" err="1"/>
              <a:t>a</a:t>
            </a:r>
            <a:r>
              <a:rPr lang="it-IT" sz="1600" dirty="0" err="1"/>
              <a:t>i</a:t>
            </a:r>
            <a:r>
              <a:rPr lang="it-IT" sz="2400" dirty="0" err="1"/>
              <a:t>b</a:t>
            </a:r>
            <a:r>
              <a:rPr lang="it-IT" sz="1600" dirty="0" err="1"/>
              <a:t>j</a:t>
            </a:r>
            <a:r>
              <a:rPr lang="it-IT" sz="2400" dirty="0" smtClean="0"/>
              <a:t>)=-3 </a:t>
            </a:r>
            <a:r>
              <a:rPr lang="it-IT" sz="2400" dirty="0"/>
              <a:t>(mismatch) </a:t>
            </a:r>
          </a:p>
          <a:p>
            <a:pPr marL="45720" indent="0">
              <a:buNone/>
            </a:pPr>
            <a:r>
              <a:rPr lang="en-US" sz="2400" dirty="0"/>
              <a:t>W=-4 gap penalty score</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4" name="Picture 3"/>
          <p:cNvPicPr>
            <a:picLocks noChangeAspect="1"/>
          </p:cNvPicPr>
          <p:nvPr/>
        </p:nvPicPr>
        <p:blipFill rotWithShape="1">
          <a:blip r:embed="rId2"/>
          <a:srcRect r="3836" b="6528"/>
          <a:stretch/>
        </p:blipFill>
        <p:spPr>
          <a:xfrm>
            <a:off x="5551559" y="1012752"/>
            <a:ext cx="6457518" cy="3552393"/>
          </a:xfrm>
          <a:prstGeom prst="rect">
            <a:avLst/>
          </a:prstGeom>
        </p:spPr>
      </p:pic>
      <p:sp>
        <p:nvSpPr>
          <p:cNvPr id="6" name="TextBox 5"/>
          <p:cNvSpPr txBox="1"/>
          <p:nvPr/>
        </p:nvSpPr>
        <p:spPr>
          <a:xfrm>
            <a:off x="493561" y="4197928"/>
            <a:ext cx="4566811" cy="2308324"/>
          </a:xfrm>
          <a:prstGeom prst="rect">
            <a:avLst/>
          </a:prstGeom>
          <a:noFill/>
        </p:spPr>
        <p:txBody>
          <a:bodyPr wrap="square" rtlCol="0">
            <a:spAutoFit/>
          </a:bodyPr>
          <a:lstStyle/>
          <a:p>
            <a:r>
              <a:rPr lang="it-IT" b="1" u="sng" dirty="0" smtClean="0"/>
              <a:t>D’ora in poi indicherò con una freccia soltanto i passaggi che utilizzo per determinare lo score di una casella:in questo caso lo score 5 è sato dal passaggio in diagonale.</a:t>
            </a:r>
          </a:p>
          <a:p>
            <a:endParaRPr lang="it-IT" dirty="0"/>
          </a:p>
          <a:p>
            <a:r>
              <a:rPr lang="it-IT" dirty="0" smtClean="0"/>
              <a:t>Questo ci tornerà utile per il passaggio di traceback</a:t>
            </a:r>
            <a:endParaRPr lang="it-IT" dirty="0"/>
          </a:p>
        </p:txBody>
      </p:sp>
      <p:sp>
        <p:nvSpPr>
          <p:cNvPr id="5" name="TextBox 4"/>
          <p:cNvSpPr txBox="1"/>
          <p:nvPr/>
        </p:nvSpPr>
        <p:spPr>
          <a:xfrm>
            <a:off x="5830685" y="4900668"/>
            <a:ext cx="5961568" cy="1200329"/>
          </a:xfrm>
          <a:prstGeom prst="rect">
            <a:avLst/>
          </a:prstGeom>
          <a:noFill/>
        </p:spPr>
        <p:txBody>
          <a:bodyPr wrap="square" rtlCol="0">
            <a:spAutoFit/>
          </a:bodyPr>
          <a:lstStyle/>
          <a:p>
            <a:r>
              <a:rPr lang="it-IT" dirty="0" smtClean="0"/>
              <a:t>N.B: in questo caso l’inizializzazione della matrice comporta l’inserizione di penalità -4 cumulativamente lungo entrambi gli assi per penalizzare l’inizio dell’allineamento con un gap</a:t>
            </a:r>
            <a:endParaRPr lang="it-IT" dirty="0"/>
          </a:p>
        </p:txBody>
      </p:sp>
    </p:spTree>
    <p:extLst>
      <p:ext uri="{BB962C8B-B14F-4D97-AF65-F5344CB8AC3E}">
        <p14:creationId xmlns:p14="http://schemas.microsoft.com/office/powerpoint/2010/main" val="20903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5" name="Picture 4"/>
          <p:cNvPicPr>
            <a:picLocks noChangeAspect="1"/>
          </p:cNvPicPr>
          <p:nvPr/>
        </p:nvPicPr>
        <p:blipFill rotWithShape="1">
          <a:blip r:embed="rId2"/>
          <a:srcRect r="5464" b="15210"/>
          <a:stretch/>
        </p:blipFill>
        <p:spPr>
          <a:xfrm>
            <a:off x="0" y="1099271"/>
            <a:ext cx="7491845" cy="3545465"/>
          </a:xfrm>
          <a:prstGeom prst="rect">
            <a:avLst/>
          </a:prstGeom>
        </p:spPr>
      </p:pic>
      <p:pic>
        <p:nvPicPr>
          <p:cNvPr id="7" name="Picture 6"/>
          <p:cNvPicPr>
            <a:picLocks noChangeAspect="1"/>
          </p:cNvPicPr>
          <p:nvPr/>
        </p:nvPicPr>
        <p:blipFill>
          <a:blip r:embed="rId3"/>
          <a:stretch>
            <a:fillRect/>
          </a:stretch>
        </p:blipFill>
        <p:spPr>
          <a:xfrm>
            <a:off x="3657600" y="3099087"/>
            <a:ext cx="8534400" cy="3419475"/>
          </a:xfrm>
          <a:prstGeom prst="rect">
            <a:avLst/>
          </a:prstGeom>
        </p:spPr>
      </p:pic>
    </p:spTree>
    <p:extLst>
      <p:ext uri="{BB962C8B-B14F-4D97-AF65-F5344CB8AC3E}">
        <p14:creationId xmlns:p14="http://schemas.microsoft.com/office/powerpoint/2010/main" val="23578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3" name="Picture 2"/>
          <p:cNvPicPr>
            <a:picLocks noChangeAspect="1"/>
          </p:cNvPicPr>
          <p:nvPr/>
        </p:nvPicPr>
        <p:blipFill>
          <a:blip r:embed="rId2"/>
          <a:stretch>
            <a:fillRect/>
          </a:stretch>
        </p:blipFill>
        <p:spPr>
          <a:xfrm>
            <a:off x="1735282" y="1388053"/>
            <a:ext cx="8534400" cy="4181475"/>
          </a:xfrm>
          <a:prstGeom prst="rect">
            <a:avLst/>
          </a:prstGeom>
        </p:spPr>
      </p:pic>
    </p:spTree>
    <p:extLst>
      <p:ext uri="{BB962C8B-B14F-4D97-AF65-F5344CB8AC3E}">
        <p14:creationId xmlns:p14="http://schemas.microsoft.com/office/powerpoint/2010/main" val="26716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4" name="Picture 3"/>
          <p:cNvPicPr>
            <a:picLocks noChangeAspect="1"/>
          </p:cNvPicPr>
          <p:nvPr/>
        </p:nvPicPr>
        <p:blipFill>
          <a:blip r:embed="rId2"/>
          <a:stretch>
            <a:fillRect/>
          </a:stretch>
        </p:blipFill>
        <p:spPr>
          <a:xfrm>
            <a:off x="114300" y="935182"/>
            <a:ext cx="8251201" cy="4807401"/>
          </a:xfrm>
          <a:prstGeom prst="rect">
            <a:avLst/>
          </a:prstGeom>
        </p:spPr>
      </p:pic>
      <p:pic>
        <p:nvPicPr>
          <p:cNvPr id="5" name="Picture 4"/>
          <p:cNvPicPr>
            <a:picLocks noChangeAspect="1"/>
          </p:cNvPicPr>
          <p:nvPr/>
        </p:nvPicPr>
        <p:blipFill>
          <a:blip r:embed="rId3"/>
          <a:stretch>
            <a:fillRect/>
          </a:stretch>
        </p:blipFill>
        <p:spPr>
          <a:xfrm>
            <a:off x="7772399" y="3707033"/>
            <a:ext cx="4327380" cy="2423603"/>
          </a:xfrm>
          <a:prstGeom prst="rect">
            <a:avLst/>
          </a:prstGeom>
        </p:spPr>
      </p:pic>
    </p:spTree>
    <p:extLst>
      <p:ext uri="{BB962C8B-B14F-4D97-AF65-F5344CB8AC3E}">
        <p14:creationId xmlns:p14="http://schemas.microsoft.com/office/powerpoint/2010/main" val="19389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t-IT" dirty="0" smtClean="0"/>
              <a:t>il </a:t>
            </a:r>
            <a:r>
              <a:rPr lang="it-IT" dirty="0"/>
              <a:t>fatto di aver usato matrici di sostituzione contenenti esclusivamente valori positivi </a:t>
            </a:r>
            <a:r>
              <a:rPr lang="it-IT" dirty="0" smtClean="0"/>
              <a:t>nel primo esempio fa </a:t>
            </a:r>
            <a:r>
              <a:rPr lang="it-IT" dirty="0"/>
              <a:t>sì che </a:t>
            </a:r>
            <a:r>
              <a:rPr lang="it-IT" b="1" dirty="0"/>
              <a:t>il valore massimo della matrice si trovi sempre nell’ultima riga o nell’ultima </a:t>
            </a:r>
            <a:r>
              <a:rPr lang="it-IT" b="1" dirty="0" smtClean="0"/>
              <a:t>colonna</a:t>
            </a:r>
          </a:p>
          <a:p>
            <a:r>
              <a:rPr lang="it-IT" dirty="0" smtClean="0"/>
              <a:t>Anche nel secondo esempio più complesso siamo sempre stati in grado di risalire ad un percorso definito, anche se in alcuni casi ci siamo spostati su caselle con uno score più basso</a:t>
            </a:r>
            <a:endParaRPr lang="it-IT" dirty="0"/>
          </a:p>
          <a:p>
            <a:r>
              <a:rPr lang="it-IT" dirty="0"/>
              <a:t>ne consegue che l’allineamento ottenuto è un allineamento </a:t>
            </a:r>
            <a:r>
              <a:rPr lang="it-IT" b="1" dirty="0" smtClean="0"/>
              <a:t>globale </a:t>
            </a:r>
            <a:r>
              <a:rPr lang="it-IT" dirty="0" smtClean="0"/>
              <a:t>-&gt; le due sequenze target sono state allineate dall’inizio alla fine per la loro intera lunghezza</a:t>
            </a:r>
          </a:p>
          <a:p>
            <a:r>
              <a:rPr lang="it-IT" dirty="0"/>
              <a:t>se le matrici contenessero invece sia valori positivi che negativi (come le </a:t>
            </a:r>
            <a:r>
              <a:rPr lang="it-IT" dirty="0" smtClean="0"/>
              <a:t>PAM ad esempio), </a:t>
            </a:r>
            <a:r>
              <a:rPr lang="it-IT" dirty="0"/>
              <a:t>i valori più alti potrebbero trovarsi anche in porzioni </a:t>
            </a:r>
            <a:r>
              <a:rPr lang="it-IT" b="1" dirty="0"/>
              <a:t>INTERNE</a:t>
            </a:r>
            <a:r>
              <a:rPr lang="it-IT" dirty="0"/>
              <a:t> alla matrice e descrivere di conseguenza </a:t>
            </a:r>
            <a:r>
              <a:rPr lang="it-IT" b="1" dirty="0"/>
              <a:t>allineamenti locali</a:t>
            </a:r>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Tree>
    <p:extLst>
      <p:ext uri="{BB962C8B-B14F-4D97-AF65-F5344CB8AC3E}">
        <p14:creationId xmlns:p14="http://schemas.microsoft.com/office/powerpoint/2010/main" val="45579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9946871" cy="4343400"/>
          </a:xfrm>
        </p:spPr>
        <p:txBody>
          <a:bodyPr>
            <a:normAutofit fontScale="92500"/>
          </a:bodyPr>
          <a:lstStyle/>
          <a:p>
            <a:r>
              <a:rPr lang="it-IT" dirty="0" smtClean="0"/>
              <a:t>L’algoritmo di Smith e Waterman è un algoritmo di </a:t>
            </a:r>
            <a:r>
              <a:rPr lang="it-IT" b="1" dirty="0" smtClean="0"/>
              <a:t>allineamento locale</a:t>
            </a:r>
          </a:p>
          <a:p>
            <a:r>
              <a:rPr lang="it-IT" dirty="0" smtClean="0"/>
              <a:t>Vengono testati dei </a:t>
            </a:r>
            <a:r>
              <a:rPr lang="it-IT" b="1" dirty="0" smtClean="0"/>
              <a:t>path alternativi</a:t>
            </a:r>
            <a:r>
              <a:rPr lang="it-IT" dirty="0" smtClean="0"/>
              <a:t> nella score matrix</a:t>
            </a:r>
          </a:p>
          <a:p>
            <a:r>
              <a:rPr lang="it-IT" dirty="0" smtClean="0"/>
              <a:t>E’ </a:t>
            </a:r>
            <a:r>
              <a:rPr lang="it-IT" b="1" dirty="0" smtClean="0"/>
              <a:t>molto sensibile </a:t>
            </a:r>
            <a:r>
              <a:rPr lang="it-IT" dirty="0" smtClean="0"/>
              <a:t>e quindi è ottimale per rilevare piccole regioni di similarità in sequenze che mostrano scarsa omologia</a:t>
            </a:r>
          </a:p>
          <a:p>
            <a:r>
              <a:rPr lang="it-IT" dirty="0" smtClean="0"/>
              <a:t>Ha trovato un grosso successo nella bioinformatica: </a:t>
            </a:r>
            <a:r>
              <a:rPr lang="it-IT" b="1" dirty="0" smtClean="0"/>
              <a:t>FASTA</a:t>
            </a:r>
            <a:r>
              <a:rPr lang="it-IT" dirty="0" smtClean="0"/>
              <a:t> e </a:t>
            </a:r>
            <a:r>
              <a:rPr lang="it-IT" b="1" dirty="0" smtClean="0"/>
              <a:t>BLAST</a:t>
            </a:r>
            <a:r>
              <a:rPr lang="it-IT" dirty="0" smtClean="0"/>
              <a:t> </a:t>
            </a:r>
            <a:r>
              <a:rPr lang="it-IT" smtClean="0"/>
              <a:t>si basano </a:t>
            </a:r>
            <a:r>
              <a:rPr lang="it-IT" dirty="0" smtClean="0"/>
              <a:t>su alcuni aspetti di questo algoritmo</a:t>
            </a:r>
          </a:p>
          <a:p>
            <a:r>
              <a:rPr lang="it-IT" b="1" dirty="0" smtClean="0"/>
              <a:t>Si basa su matrici di similarità (PAM o BLOSUM)</a:t>
            </a:r>
            <a:r>
              <a:rPr lang="it-IT" dirty="0" smtClean="0"/>
              <a:t> e quindi assegna score positivi a match perfetti o residui simili e score negativi a sostituzioni sfavorite e gaps</a:t>
            </a:r>
          </a:p>
          <a:p>
            <a:r>
              <a:rPr lang="it-IT" dirty="0" smtClean="0"/>
              <a:t>Nell’inizializzazione la riga 1 e la colonna 1 contengono soltanto valori = 0</a:t>
            </a:r>
          </a:p>
          <a:p>
            <a:r>
              <a:rPr lang="it-IT" b="1" dirty="0" smtClean="0"/>
              <a:t>Se nella score matrix una casella assume valori minori di 0 questi vengono portati a zero</a:t>
            </a:r>
            <a:endParaRPr lang="it-IT" b="1"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Tree>
    <p:extLst>
      <p:ext uri="{BB962C8B-B14F-4D97-AF65-F5344CB8AC3E}">
        <p14:creationId xmlns:p14="http://schemas.microsoft.com/office/powerpoint/2010/main" val="25028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4925291" cy="4343400"/>
          </a:xfrm>
        </p:spPr>
        <p:txBody>
          <a:bodyPr>
            <a:normAutofit/>
          </a:bodyPr>
          <a:lstStyle/>
          <a:p>
            <a:r>
              <a:rPr lang="it-IT" b="1" dirty="0" smtClean="0"/>
              <a:t>Il traceback si ferma quando si incontra una casella con valore zero!</a:t>
            </a:r>
          </a:p>
          <a:p>
            <a:r>
              <a:rPr lang="it-IT" dirty="0" smtClean="0"/>
              <a:t>Ne segue che posso ottenere più allineamenti locali per una stessa coppia di sequenze</a:t>
            </a:r>
          </a:p>
          <a:p>
            <a:r>
              <a:rPr lang="it-IT" dirty="0" smtClean="0"/>
              <a:t>Ne segue anche che il valore più alto nell’intera score matrix può essere spesso localizzato all’interno della matrice stessa e che il traceback non deva necessariamente iniziare da una delle estremità della matrice</a:t>
            </a:r>
            <a:endParaRPr lang="it-IT"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2" name="Picture 1"/>
          <p:cNvPicPr>
            <a:picLocks noChangeAspect="1"/>
          </p:cNvPicPr>
          <p:nvPr/>
        </p:nvPicPr>
        <p:blipFill rotWithShape="1">
          <a:blip r:embed="rId2"/>
          <a:srcRect l="3939" t="8430" r="6003"/>
          <a:stretch/>
        </p:blipFill>
        <p:spPr>
          <a:xfrm>
            <a:off x="5964382" y="1361208"/>
            <a:ext cx="6047509" cy="3480071"/>
          </a:xfrm>
          <a:prstGeom prst="rect">
            <a:avLst/>
          </a:prstGeom>
        </p:spPr>
      </p:pic>
    </p:spTree>
    <p:extLst>
      <p:ext uri="{BB962C8B-B14F-4D97-AF65-F5344CB8AC3E}">
        <p14:creationId xmlns:p14="http://schemas.microsoft.com/office/powerpoint/2010/main" val="30732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603088"/>
            <a:ext cx="10266218" cy="5288557"/>
          </a:xfrm>
        </p:spPr>
        <p:txBody>
          <a:bodyPr>
            <a:noAutofit/>
          </a:bodyPr>
          <a:lstStyle/>
          <a:p>
            <a:r>
              <a:rPr lang="it-IT" sz="2400" dirty="0" smtClean="0"/>
              <a:t>abbiamo </a:t>
            </a:r>
            <a:r>
              <a:rPr lang="it-IT" sz="2400" dirty="0"/>
              <a:t>visto che un algoritmo che esplora tutti i possibili allineamenti tra due sequenze di lunghezza </a:t>
            </a:r>
            <a:r>
              <a:rPr lang="it-IT" sz="2400" dirty="0" smtClean="0"/>
              <a:t>n</a:t>
            </a:r>
            <a:r>
              <a:rPr lang="it-IT" sz="2400" dirty="0"/>
              <a:t>, è un algoritmo di ordine </a:t>
            </a:r>
            <a:r>
              <a:rPr lang="it-IT" sz="2400" b="1" dirty="0"/>
              <a:t>n</a:t>
            </a:r>
            <a:r>
              <a:rPr lang="it-IT" sz="2400" b="1" baseline="30000" dirty="0"/>
              <a:t>2</a:t>
            </a:r>
            <a:r>
              <a:rPr lang="it-IT" sz="2400" dirty="0"/>
              <a:t> </a:t>
            </a:r>
          </a:p>
          <a:p>
            <a:r>
              <a:rPr lang="it-IT" sz="2400" dirty="0"/>
              <a:t>considerando anche il problema dei </a:t>
            </a:r>
            <a:r>
              <a:rPr lang="it-IT" sz="2400" b="1" i="1" dirty="0"/>
              <a:t>gap</a:t>
            </a:r>
            <a:r>
              <a:rPr lang="it-IT" sz="2400" dirty="0"/>
              <a:t>, i tempi di esecuzione si allungherebbero di </a:t>
            </a:r>
            <a:r>
              <a:rPr lang="it-IT" sz="2400" dirty="0" smtClean="0"/>
              <a:t>moltissimo</a:t>
            </a:r>
          </a:p>
          <a:p>
            <a:r>
              <a:rPr lang="it-IT" sz="2400" dirty="0" smtClean="0"/>
              <a:t>Se dovessi allineare due sequenze di 100 e 95 nucleotidi avrei circa </a:t>
            </a:r>
            <a:r>
              <a:rPr lang="it-IT" sz="2400" b="1" dirty="0" smtClean="0">
                <a:solidFill>
                  <a:srgbClr val="FF0000"/>
                </a:solidFill>
              </a:rPr>
              <a:t>55 milioni di possibili allineamenti</a:t>
            </a:r>
            <a:r>
              <a:rPr lang="it-IT" sz="2400" dirty="0" smtClean="0"/>
              <a:t>, considerando la possibile inserzione di soli 5 gaps</a:t>
            </a:r>
            <a:endParaRPr lang="it-IT" sz="2400" dirty="0"/>
          </a:p>
          <a:p>
            <a:r>
              <a:rPr lang="it-IT" sz="2400" dirty="0"/>
              <a:t>una intelligente soluzione a questo problema viene dagli algoritmi che utilizzano la </a:t>
            </a:r>
            <a:r>
              <a:rPr lang="it-IT" sz="2400" b="1" u="sng" dirty="0" smtClean="0"/>
              <a:t>programmazione dinamica</a:t>
            </a:r>
            <a:endParaRPr lang="it-IT" sz="2400" dirty="0"/>
          </a:p>
          <a:p>
            <a:r>
              <a:rPr lang="it-IT" sz="2400" dirty="0"/>
              <a:t>Risolve i problemi in modo </a:t>
            </a:r>
            <a:r>
              <a:rPr lang="it-IT" sz="2400" b="1" i="1" dirty="0"/>
              <a:t>bottom-up</a:t>
            </a:r>
            <a:r>
              <a:rPr lang="it-IT" sz="2400" dirty="0"/>
              <a:t>: si parte da problemi piccoli e se ne compongono le soluzioni per trovare soluzioni di problemi di dimensioni più grandi </a:t>
            </a:r>
            <a:endParaRPr lang="it-IT" sz="2400" b="1" u="sng" dirty="0"/>
          </a:p>
        </p:txBody>
      </p:sp>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6" name="Picture 5"/>
          <p:cNvPicPr>
            <a:picLocks noChangeAspect="1"/>
          </p:cNvPicPr>
          <p:nvPr/>
        </p:nvPicPr>
        <p:blipFill rotWithShape="1">
          <a:blip r:embed="rId2"/>
          <a:srcRect l="3476" t="7895" r="7085"/>
          <a:stretch/>
        </p:blipFill>
        <p:spPr>
          <a:xfrm>
            <a:off x="384463" y="1122218"/>
            <a:ext cx="6005947" cy="3500438"/>
          </a:xfrm>
          <a:prstGeom prst="rect">
            <a:avLst/>
          </a:prstGeom>
        </p:spPr>
      </p:pic>
      <p:pic>
        <p:nvPicPr>
          <p:cNvPr id="8" name="Picture 7"/>
          <p:cNvPicPr>
            <a:picLocks noChangeAspect="1"/>
          </p:cNvPicPr>
          <p:nvPr/>
        </p:nvPicPr>
        <p:blipFill rotWithShape="1">
          <a:blip r:embed="rId3"/>
          <a:srcRect l="3939" t="12974" r="7241" b="8003"/>
          <a:stretch/>
        </p:blipFill>
        <p:spPr>
          <a:xfrm>
            <a:off x="5964383" y="3157537"/>
            <a:ext cx="5964382" cy="3304309"/>
          </a:xfrm>
          <a:prstGeom prst="rect">
            <a:avLst/>
          </a:prstGeom>
        </p:spPr>
      </p:pic>
    </p:spTree>
    <p:extLst>
      <p:ext uri="{BB962C8B-B14F-4D97-AF65-F5344CB8AC3E}">
        <p14:creationId xmlns:p14="http://schemas.microsoft.com/office/powerpoint/2010/main" val="19024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8" name="Picture 7"/>
          <p:cNvPicPr>
            <a:picLocks noChangeAspect="1"/>
          </p:cNvPicPr>
          <p:nvPr/>
        </p:nvPicPr>
        <p:blipFill rotWithShape="1">
          <a:blip r:embed="rId2"/>
          <a:srcRect l="3939" t="12974" r="7241" b="8003"/>
          <a:stretch/>
        </p:blipFill>
        <p:spPr>
          <a:xfrm>
            <a:off x="5403274" y="1137371"/>
            <a:ext cx="5964382" cy="3304309"/>
          </a:xfrm>
          <a:prstGeom prst="rect">
            <a:avLst/>
          </a:prstGeom>
        </p:spPr>
      </p:pic>
      <p:pic>
        <p:nvPicPr>
          <p:cNvPr id="2" name="Picture 1"/>
          <p:cNvPicPr>
            <a:picLocks noChangeAspect="1"/>
          </p:cNvPicPr>
          <p:nvPr/>
        </p:nvPicPr>
        <p:blipFill>
          <a:blip r:embed="rId3"/>
          <a:stretch>
            <a:fillRect/>
          </a:stretch>
        </p:blipFill>
        <p:spPr>
          <a:xfrm>
            <a:off x="1048183" y="1137371"/>
            <a:ext cx="4276725" cy="5324475"/>
          </a:xfrm>
          <a:prstGeom prst="rect">
            <a:avLst/>
          </a:prstGeom>
        </p:spPr>
      </p:pic>
      <p:sp>
        <p:nvSpPr>
          <p:cNvPr id="3" name="TextBox 2"/>
          <p:cNvSpPr txBox="1"/>
          <p:nvPr/>
        </p:nvSpPr>
        <p:spPr>
          <a:xfrm>
            <a:off x="5750936" y="4925291"/>
            <a:ext cx="5525972" cy="1200329"/>
          </a:xfrm>
          <a:prstGeom prst="rect">
            <a:avLst/>
          </a:prstGeom>
          <a:noFill/>
        </p:spPr>
        <p:txBody>
          <a:bodyPr wrap="square" rtlCol="0">
            <a:spAutoFit/>
          </a:bodyPr>
          <a:lstStyle/>
          <a:p>
            <a:r>
              <a:rPr lang="it-IT" dirty="0" smtClean="0"/>
              <a:t>Notate che in questo caso, essendo presente una ripetizione «TT» sono possibili due percorsi alternativi e quindi anche due allineamenti alternativi,come mostrato nell’esempio a fianco</a:t>
            </a:r>
            <a:endParaRPr lang="it-IT" dirty="0"/>
          </a:p>
        </p:txBody>
      </p:sp>
    </p:spTree>
    <p:extLst>
      <p:ext uri="{BB962C8B-B14F-4D97-AF65-F5344CB8AC3E}">
        <p14:creationId xmlns:p14="http://schemas.microsoft.com/office/powerpoint/2010/main" val="18948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
        <p:nvSpPr>
          <p:cNvPr id="3" name="TextBox 2"/>
          <p:cNvSpPr txBox="1"/>
          <p:nvPr/>
        </p:nvSpPr>
        <p:spPr>
          <a:xfrm>
            <a:off x="810491" y="1236519"/>
            <a:ext cx="10466417" cy="4431983"/>
          </a:xfrm>
          <a:prstGeom prst="rect">
            <a:avLst/>
          </a:prstGeom>
          <a:noFill/>
        </p:spPr>
        <p:txBody>
          <a:bodyPr wrap="square" rtlCol="0">
            <a:spAutoFit/>
          </a:bodyPr>
          <a:lstStyle/>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sz="2400" dirty="0"/>
              <a:t>il valore assoluto dei punteggi che associamo agli allineamenti </a:t>
            </a:r>
            <a:r>
              <a:rPr lang="it-IT" sz="2400" b="1" dirty="0"/>
              <a:t>dipende dai valori contenuti nella matrice di sostituzione</a:t>
            </a:r>
            <a:r>
              <a:rPr lang="it-IT" sz="2400" dirty="0"/>
              <a:t> che </a:t>
            </a:r>
            <a:r>
              <a:rPr lang="it-IT" sz="2400" dirty="0" smtClean="0"/>
              <a:t>utilizziamo</a:t>
            </a:r>
          </a:p>
          <a:p>
            <a:pPr marL="285750" indent="-285750">
              <a:buFont typeface="Arial" panose="020B0604020202020204" pitchFamily="34" charset="0"/>
              <a:buChar char="•"/>
            </a:pPr>
            <a:endParaRPr lang="it-IT" sz="2400" dirty="0" smtClean="0"/>
          </a:p>
          <a:p>
            <a:pPr marL="285750" indent="-285750">
              <a:buFont typeface="Arial" panose="020B0604020202020204" pitchFamily="34" charset="0"/>
              <a:buChar char="•"/>
            </a:pPr>
            <a:r>
              <a:rPr lang="it-IT" sz="2400" dirty="0" smtClean="0"/>
              <a:t>Ne consegue che un allineamento effettuato utilizzando matrici diverse può essere caratterizzato da score di allineamento diversi </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ci sono matrici i cui valori variano tra 0 e 100, altre che variano da -1 a +1, adottando punteggi </a:t>
            </a:r>
            <a:r>
              <a:rPr lang="it-IT" sz="2400" dirty="0" smtClean="0"/>
              <a:t>decimali</a:t>
            </a:r>
          </a:p>
          <a:p>
            <a:pPr marL="285750" indent="-285750">
              <a:buFont typeface="Arial" panose="020B0604020202020204" pitchFamily="34" charset="0"/>
              <a:buChar char="•"/>
            </a:pPr>
            <a:endParaRPr lang="it-IT" sz="2400" dirty="0" smtClean="0"/>
          </a:p>
          <a:p>
            <a:pPr marL="285750" indent="-285750">
              <a:buFont typeface="Arial" panose="020B0604020202020204" pitchFamily="34" charset="0"/>
              <a:buChar char="•"/>
            </a:pPr>
            <a:r>
              <a:rPr lang="it-IT" sz="2400" dirty="0" smtClean="0"/>
              <a:t>é </a:t>
            </a:r>
            <a:r>
              <a:rPr lang="it-IT" sz="2400" dirty="0"/>
              <a:t>importante notare che il punteggio massimo lo è </a:t>
            </a:r>
            <a:r>
              <a:rPr lang="it-IT" sz="2400" b="1" dirty="0"/>
              <a:t>in senso relativo </a:t>
            </a:r>
            <a:endParaRPr lang="it-IT" sz="2400" dirty="0"/>
          </a:p>
        </p:txBody>
      </p:sp>
    </p:spTree>
    <p:extLst>
      <p:ext uri="{BB962C8B-B14F-4D97-AF65-F5344CB8AC3E}">
        <p14:creationId xmlns:p14="http://schemas.microsoft.com/office/powerpoint/2010/main" val="39155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3" name="Content Placeholder 2"/>
          <p:cNvSpPr>
            <a:spLocks noGrp="1"/>
          </p:cNvSpPr>
          <p:nvPr>
            <p:ph idx="1"/>
          </p:nvPr>
        </p:nvSpPr>
        <p:spPr>
          <a:xfrm>
            <a:off x="1143693" y="1683327"/>
            <a:ext cx="9509760" cy="4790625"/>
          </a:xfrm>
        </p:spPr>
        <p:txBody>
          <a:bodyPr/>
          <a:lstStyle/>
          <a:p>
            <a:pPr algn="just"/>
            <a:r>
              <a:rPr lang="it-IT" dirty="0" smtClean="0"/>
              <a:t>Nel corso degli anni sono stati sviluppati una serie di software che sfruttano gli algoritmi di N&amp;W o di S&amp;W con alcune modifiche e permettendo naturalmente di variare alcuni parametri (ad esempio le penalità per i gap o la matrice di sostituzione da usare)</a:t>
            </a:r>
          </a:p>
          <a:p>
            <a:pPr algn="just"/>
            <a:r>
              <a:rPr lang="en-US" dirty="0"/>
              <a:t>Huang, X. (1994) On Global Sequence Alignment. Computer Applications in the Biosciences 10, 227-235</a:t>
            </a:r>
            <a:r>
              <a:rPr lang="en-US" dirty="0" smtClean="0"/>
              <a:t>.</a:t>
            </a:r>
          </a:p>
          <a:p>
            <a:pPr algn="just"/>
            <a:r>
              <a:rPr lang="en-US" dirty="0"/>
              <a:t>Huang, X. and Miller, W. (1991) A Time-Efficient, Linear-Space Local Similarity Algorithm. Advances in Applied Mathematics 12, 337-357</a:t>
            </a:r>
            <a:r>
              <a:rPr lang="en-US" dirty="0" smtClean="0"/>
              <a:t>.</a:t>
            </a:r>
          </a:p>
          <a:p>
            <a:pPr algn="just"/>
            <a:r>
              <a:rPr lang="it-IT" dirty="0" smtClean="0"/>
              <a:t>Ad esempio </a:t>
            </a:r>
            <a:r>
              <a:rPr lang="it-IT" b="1" dirty="0" smtClean="0"/>
              <a:t>SIM</a:t>
            </a:r>
            <a:r>
              <a:rPr lang="it-IT" dirty="0" smtClean="0"/>
              <a:t> è un programma con interfaccia web basato sull’algoritmo S&amp;W (per allineamenti globali) che è in grado di gestire sequenze genomiche delle lunghezza di svariate Kb</a:t>
            </a:r>
            <a:endParaRPr lang="it-IT" dirty="0"/>
          </a:p>
        </p:txBody>
      </p:sp>
    </p:spTree>
    <p:extLst>
      <p:ext uri="{BB962C8B-B14F-4D97-AF65-F5344CB8AC3E}">
        <p14:creationId xmlns:p14="http://schemas.microsoft.com/office/powerpoint/2010/main" val="36763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503" y="1673225"/>
            <a:ext cx="7956995" cy="4343400"/>
          </a:xfrm>
        </p:spPr>
      </p:pic>
    </p:spTree>
    <p:extLst>
      <p:ext uri="{BB962C8B-B14F-4D97-AF65-F5344CB8AC3E}">
        <p14:creationId xmlns:p14="http://schemas.microsoft.com/office/powerpoint/2010/main" val="363955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327" y="1673225"/>
            <a:ext cx="9171346" cy="4343400"/>
          </a:xfrm>
        </p:spPr>
      </p:pic>
      <p:sp>
        <p:nvSpPr>
          <p:cNvPr id="7" name="TextBox 6"/>
          <p:cNvSpPr txBox="1"/>
          <p:nvPr/>
        </p:nvSpPr>
        <p:spPr>
          <a:xfrm>
            <a:off x="6670965" y="3106882"/>
            <a:ext cx="3522518" cy="923330"/>
          </a:xfrm>
          <a:prstGeom prst="rect">
            <a:avLst/>
          </a:prstGeom>
          <a:noFill/>
        </p:spPr>
        <p:txBody>
          <a:bodyPr wrap="square" rtlCol="0">
            <a:spAutoFit/>
          </a:bodyPr>
          <a:lstStyle/>
          <a:p>
            <a:r>
              <a:rPr lang="it-IT" b="1" dirty="0" smtClean="0"/>
              <a:t>PIR</a:t>
            </a:r>
          </a:p>
          <a:p>
            <a:endParaRPr lang="it-IT" b="1" dirty="0"/>
          </a:p>
          <a:p>
            <a:r>
              <a:rPr lang="it-IT" b="1" dirty="0" smtClean="0"/>
              <a:t>Protein Information Resource</a:t>
            </a:r>
            <a:endParaRPr lang="it-IT" b="1" dirty="0"/>
          </a:p>
        </p:txBody>
      </p:sp>
    </p:spTree>
    <p:extLst>
      <p:ext uri="{BB962C8B-B14F-4D97-AF65-F5344CB8AC3E}">
        <p14:creationId xmlns:p14="http://schemas.microsoft.com/office/powerpoint/2010/main" val="68301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7" name="TextBox 6"/>
          <p:cNvSpPr txBox="1"/>
          <p:nvPr/>
        </p:nvSpPr>
        <p:spPr>
          <a:xfrm>
            <a:off x="7793182" y="2493818"/>
            <a:ext cx="3834247" cy="1477328"/>
          </a:xfrm>
          <a:prstGeom prst="rect">
            <a:avLst/>
          </a:prstGeom>
          <a:noFill/>
        </p:spPr>
        <p:txBody>
          <a:bodyPr wrap="square" rtlCol="0">
            <a:spAutoFit/>
          </a:bodyPr>
          <a:lstStyle/>
          <a:p>
            <a:r>
              <a:rPr lang="it-IT" b="1" dirty="0" smtClean="0"/>
              <a:t>LALIGN</a:t>
            </a:r>
          </a:p>
          <a:p>
            <a:endParaRPr lang="it-IT" dirty="0"/>
          </a:p>
          <a:p>
            <a:r>
              <a:rPr lang="it-IT" dirty="0" smtClean="0"/>
              <a:t>Sviluppato ed hostato sul portale dell’Expasy (Swiss Bioinformatics Institute)</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120" y="1694007"/>
            <a:ext cx="6141839" cy="4343400"/>
          </a:xfrm>
        </p:spPr>
      </p:pic>
    </p:spTree>
    <p:extLst>
      <p:ext uri="{BB962C8B-B14F-4D97-AF65-F5344CB8AC3E}">
        <p14:creationId xmlns:p14="http://schemas.microsoft.com/office/powerpoint/2010/main" val="41999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a:t>
            </a:r>
            <a:endParaRPr lang="it-IT" dirty="0"/>
          </a:p>
        </p:txBody>
      </p:sp>
      <p:sp>
        <p:nvSpPr>
          <p:cNvPr id="3" name="Content Placeholder 2"/>
          <p:cNvSpPr>
            <a:spLocks noGrp="1"/>
          </p:cNvSpPr>
          <p:nvPr>
            <p:ph idx="1"/>
          </p:nvPr>
        </p:nvSpPr>
        <p:spPr>
          <a:xfrm>
            <a:off x="665711" y="1559052"/>
            <a:ext cx="6161116" cy="4343400"/>
          </a:xfrm>
        </p:spPr>
        <p:txBody>
          <a:bodyPr>
            <a:normAutofit fontScale="92500" lnSpcReduction="10000"/>
          </a:bodyPr>
          <a:lstStyle/>
          <a:p>
            <a:endParaRPr lang="it-IT" dirty="0"/>
          </a:p>
          <a:p>
            <a:r>
              <a:rPr lang="it-IT" b="1" dirty="0"/>
              <a:t>Euristica</a:t>
            </a:r>
            <a:r>
              <a:rPr lang="it-IT" dirty="0"/>
              <a:t>, dal verbo greco heuriskein (“trovare”). </a:t>
            </a:r>
          </a:p>
          <a:p>
            <a:r>
              <a:rPr lang="it-IT" dirty="0"/>
              <a:t>In generale, euristico è ogni procedimento che permette di condurre a nuove conoscenze e a nuove scoperte (la filosofia è dunque un procedimento euristico, in questo senso). Nell'ambito della scienza contemporanea, </a:t>
            </a:r>
            <a:r>
              <a:rPr lang="it-IT" b="1" dirty="0"/>
              <a:t>l'euristica è il metodo che favorisce la scoperta di nuovi risultati </a:t>
            </a:r>
            <a:r>
              <a:rPr lang="it-IT" b="1" dirty="0" smtClean="0"/>
              <a:t>scientifici</a:t>
            </a:r>
            <a:endParaRPr lang="it-IT" dirty="0"/>
          </a:p>
          <a:p>
            <a:r>
              <a:rPr lang="it-IT" dirty="0"/>
              <a:t>gli algoritmi descritti effettuano delle ricerche esaustive ed esplorano tutto lo spazio degli allineamenti </a:t>
            </a:r>
            <a:r>
              <a:rPr lang="it-IT" dirty="0" smtClean="0"/>
              <a:t>possibili e come abbiamo visto richiedono n</a:t>
            </a:r>
            <a:r>
              <a:rPr lang="it-IT" baseline="30000" dirty="0" smtClean="0"/>
              <a:t>2</a:t>
            </a:r>
            <a:r>
              <a:rPr lang="it-IT" dirty="0" smtClean="0"/>
              <a:t> operazioni (dove n è la lunghezza delle sequenze da allineare)</a:t>
            </a:r>
            <a:endParaRPr lang="it-IT" dirty="0"/>
          </a:p>
        </p:txBody>
      </p:sp>
      <p:pic>
        <p:nvPicPr>
          <p:cNvPr id="5" name="Picture 4"/>
          <p:cNvPicPr>
            <a:picLocks noChangeAspect="1"/>
          </p:cNvPicPr>
          <p:nvPr/>
        </p:nvPicPr>
        <p:blipFill>
          <a:blip r:embed="rId2"/>
          <a:stretch>
            <a:fillRect/>
          </a:stretch>
        </p:blipFill>
        <p:spPr>
          <a:xfrm>
            <a:off x="6826827" y="1807135"/>
            <a:ext cx="5129645" cy="3847234"/>
          </a:xfrm>
          <a:prstGeom prst="rect">
            <a:avLst/>
          </a:prstGeom>
        </p:spPr>
      </p:pic>
    </p:spTree>
    <p:extLst>
      <p:ext uri="{BB962C8B-B14F-4D97-AF65-F5344CB8AC3E}">
        <p14:creationId xmlns:p14="http://schemas.microsoft.com/office/powerpoint/2010/main" val="4953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a:bodyPr>
          <a:lstStyle/>
          <a:p>
            <a:endParaRPr lang="it-IT" dirty="0"/>
          </a:p>
          <a:p>
            <a:r>
              <a:rPr lang="it-IT" b="1" dirty="0" smtClean="0"/>
              <a:t>Come già detto più volte, visto che le ricerche per similarità spesso vanno effettuate all’interno di grossi database nucleotidici o proteici, è assolutamente necessario utilizzare dei </a:t>
            </a:r>
            <a:r>
              <a:rPr lang="it-IT" b="1" u="sng" dirty="0" smtClean="0"/>
              <a:t>metodi rapidi che consentano di ottenere un risultato in tempi ragionevoli</a:t>
            </a:r>
            <a:endParaRPr lang="it-IT" dirty="0"/>
          </a:p>
          <a:p>
            <a:r>
              <a:rPr lang="it-IT" dirty="0"/>
              <a:t>la crescita esponenziale delle dimensioni delle banche dati di sequenze biologiche ha portato allo sviluppo di programmi (come FASTA e BLAST) in grado di effettuare velocemente ricerche di similarità, grazie a soluzioni euristiche che, come vedremo, sono basate su assunzioni non certe, ma estremamente probabili. </a:t>
            </a:r>
          </a:p>
          <a:p>
            <a:r>
              <a:rPr lang="it-IT" dirty="0"/>
              <a:t>in pratica la ricerca è resa più veloce a scapito della certezza di avere veramente trovato la soluzione migliore. </a:t>
            </a:r>
            <a:endParaRPr lang="it-IT" b="1" u="sng" dirty="0" smtClean="0"/>
          </a:p>
          <a:p>
            <a:endParaRPr lang="it-IT" dirty="0"/>
          </a:p>
        </p:txBody>
      </p:sp>
    </p:spTree>
    <p:extLst>
      <p:ext uri="{BB962C8B-B14F-4D97-AF65-F5344CB8AC3E}">
        <p14:creationId xmlns:p14="http://schemas.microsoft.com/office/powerpoint/2010/main" val="34997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a:bodyPr>
          <a:lstStyle/>
          <a:p>
            <a:r>
              <a:rPr lang="it-IT" dirty="0" smtClean="0"/>
              <a:t>Basta pensare all’incremento stratosferico del numero di sequenze depositate in GenBank e quelle relative al sequenziamento di genomi... La scala è logaritmica!</a:t>
            </a:r>
            <a:endParaRPr lang="it-IT" b="1" u="sng" dirty="0" smtClean="0"/>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32" y="2522549"/>
            <a:ext cx="10058400" cy="3854327"/>
          </a:xfrm>
          <a:prstGeom prst="rect">
            <a:avLst/>
          </a:prstGeom>
        </p:spPr>
      </p:pic>
    </p:spTree>
    <p:extLst>
      <p:ext uri="{BB962C8B-B14F-4D97-AF65-F5344CB8AC3E}">
        <p14:creationId xmlns:p14="http://schemas.microsoft.com/office/powerpoint/2010/main" val="6001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228" y="883642"/>
            <a:ext cx="6141027" cy="4872921"/>
          </a:xfrm>
        </p:spPr>
        <p:txBody>
          <a:bodyPr>
            <a:noAutofit/>
          </a:bodyPr>
          <a:lstStyle/>
          <a:p>
            <a:r>
              <a:rPr lang="it-IT" sz="2400" dirty="0" smtClean="0"/>
              <a:t>Ricordiamo che per </a:t>
            </a:r>
            <a:r>
              <a:rPr lang="it-IT" sz="2400" dirty="0"/>
              <a:t>effettuare un allineamento è prima di tutto necessario </a:t>
            </a:r>
            <a:r>
              <a:rPr lang="it-IT" sz="2400" b="1" dirty="0"/>
              <a:t>scegliere una matrice di sostituzione</a:t>
            </a:r>
            <a:r>
              <a:rPr lang="it-IT" sz="2400" dirty="0"/>
              <a:t> per valutare gli appaiamenti tra residui e </a:t>
            </a:r>
            <a:r>
              <a:rPr lang="it-IT" sz="2400" b="1" dirty="0"/>
              <a:t>definire dei punteggi di penalizzazione per i </a:t>
            </a:r>
            <a:r>
              <a:rPr lang="it-IT" sz="2400" b="1" i="1" dirty="0"/>
              <a:t>gaps </a:t>
            </a:r>
            <a:endParaRPr lang="it-IT" sz="2400" b="1" dirty="0"/>
          </a:p>
          <a:p>
            <a:r>
              <a:rPr lang="it-IT" sz="2400" dirty="0"/>
              <a:t>algoritmi di allineamento che utilizzano una tecnica di programmazione </a:t>
            </a:r>
            <a:r>
              <a:rPr lang="it-IT" sz="2400" dirty="0" smtClean="0"/>
              <a:t>dinamica</a:t>
            </a:r>
            <a:r>
              <a:rPr lang="it-IT" sz="2400" dirty="0"/>
              <a:t>: </a:t>
            </a:r>
            <a:r>
              <a:rPr lang="it-IT" sz="2400" dirty="0" smtClean="0">
                <a:solidFill>
                  <a:srgbClr val="FF0000"/>
                </a:solidFill>
              </a:rPr>
              <a:t>Needleman e Wunsch</a:t>
            </a:r>
            <a:r>
              <a:rPr lang="it-IT" sz="2400" dirty="0" smtClean="0"/>
              <a:t> (1970 – globale) e </a:t>
            </a:r>
            <a:r>
              <a:rPr lang="it-IT" sz="2400" dirty="0">
                <a:solidFill>
                  <a:srgbClr val="FF0000"/>
                </a:solidFill>
              </a:rPr>
              <a:t>Smith e Waterman </a:t>
            </a:r>
            <a:r>
              <a:rPr lang="it-IT" sz="2400" dirty="0"/>
              <a:t>(</a:t>
            </a:r>
            <a:r>
              <a:rPr lang="it-IT" sz="2400" dirty="0" smtClean="0"/>
              <a:t>1981 – locale)</a:t>
            </a:r>
            <a:endParaRPr lang="it-IT" sz="2400" b="1" u="sng" dirty="0"/>
          </a:p>
        </p:txBody>
      </p:sp>
      <p:pic>
        <p:nvPicPr>
          <p:cNvPr id="1026" name="Picture 2" descr="https://upload.wikimedia.org/wikipedia/commons/3/3f/Needleman-Wunsch_pairwise_sequence_align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302" y="103410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FASTA e BLAST</a:t>
            </a:r>
            <a:endParaRPr lang="it-IT" dirty="0"/>
          </a:p>
        </p:txBody>
      </p:sp>
      <p:sp>
        <p:nvSpPr>
          <p:cNvPr id="3" name="Content Placeholder 2"/>
          <p:cNvSpPr>
            <a:spLocks noGrp="1"/>
          </p:cNvSpPr>
          <p:nvPr>
            <p:ph idx="1"/>
          </p:nvPr>
        </p:nvSpPr>
        <p:spPr/>
        <p:txBody>
          <a:bodyPr/>
          <a:lstStyle/>
          <a:p>
            <a:pPr marL="45720" indent="0">
              <a:buNone/>
            </a:pPr>
            <a:endParaRPr lang="it-IT" dirty="0"/>
          </a:p>
          <a:p>
            <a:pPr marL="45720" indent="0">
              <a:buNone/>
            </a:pPr>
            <a:r>
              <a:rPr lang="it-IT" dirty="0" smtClean="0"/>
              <a:t>I due strumenti che senza dubbio hanno incontrato il maggior successo in questo campo sono:</a:t>
            </a:r>
          </a:p>
          <a:p>
            <a:endParaRPr lang="it-IT" dirty="0"/>
          </a:p>
          <a:p>
            <a:pPr marL="45720" indent="0">
              <a:buNone/>
            </a:pPr>
            <a:r>
              <a:rPr lang="it-IT" b="1" u="sng" dirty="0" smtClean="0"/>
              <a:t>FASTA</a:t>
            </a:r>
            <a:r>
              <a:rPr lang="it-IT" dirty="0" smtClean="0"/>
              <a:t>, pubblicato </a:t>
            </a:r>
            <a:r>
              <a:rPr lang="it-IT" dirty="0"/>
              <a:t>nel 1985 da </a:t>
            </a:r>
          </a:p>
          <a:p>
            <a:pPr marL="45720" indent="0">
              <a:buNone/>
            </a:pPr>
            <a:r>
              <a:rPr lang="en-US" dirty="0"/>
              <a:t>Pearson, W.R. &amp; </a:t>
            </a:r>
            <a:r>
              <a:rPr lang="en-US" dirty="0" err="1"/>
              <a:t>Lipman</a:t>
            </a:r>
            <a:r>
              <a:rPr lang="en-US" dirty="0"/>
              <a:t>, D.J. (1988) Improved tools for biological sequence comparison." Proc. Natl. Acad. Sci. USA 85:2444-2448. </a:t>
            </a:r>
          </a:p>
          <a:p>
            <a:pPr marL="45720" indent="0">
              <a:buNone/>
            </a:pPr>
            <a:r>
              <a:rPr lang="it-IT" b="1" u="sng" dirty="0" smtClean="0"/>
              <a:t>BLAST</a:t>
            </a:r>
            <a:r>
              <a:rPr lang="it-IT" dirty="0" smtClean="0"/>
              <a:t>, pubblicato </a:t>
            </a:r>
            <a:r>
              <a:rPr lang="it-IT" dirty="0"/>
              <a:t>nel 1990 da </a:t>
            </a:r>
          </a:p>
          <a:p>
            <a:pPr marL="45720" indent="0">
              <a:buNone/>
            </a:pPr>
            <a:r>
              <a:rPr lang="it-IT" dirty="0"/>
              <a:t>Altschul, S.F., Gish, W., Miller, W., Myers, E.W. &amp; Lipman, D.J. (1990) "Basic local alignment search tool." J. Mol. Biol. 215:403-410. </a:t>
            </a:r>
          </a:p>
        </p:txBody>
      </p:sp>
    </p:spTree>
    <p:extLst>
      <p:ext uri="{BB962C8B-B14F-4D97-AF65-F5344CB8AC3E}">
        <p14:creationId xmlns:p14="http://schemas.microsoft.com/office/powerpoint/2010/main" val="27696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r>
              <a:rPr lang="it-IT" dirty="0" smtClean="0"/>
              <a:t>L’algoritmo implementato in FASTA si basa su una strategia di </a:t>
            </a:r>
            <a:r>
              <a:rPr lang="it-IT" b="1" u="sng" dirty="0" smtClean="0"/>
              <a:t>indicizzazione</a:t>
            </a:r>
            <a:r>
              <a:rPr lang="it-IT" dirty="0" smtClean="0"/>
              <a:t> delle parole: la sequenza della proteina </a:t>
            </a:r>
            <a:r>
              <a:rPr lang="it-IT" b="1" dirty="0" smtClean="0"/>
              <a:t>QUERY</a:t>
            </a:r>
            <a:r>
              <a:rPr lang="it-IT" dirty="0" smtClean="0"/>
              <a:t> (cioè di input) viene spezzettata in parole di lunghezza </a:t>
            </a:r>
            <a:r>
              <a:rPr lang="it-IT" b="1" dirty="0" smtClean="0"/>
              <a:t>ktup (k-tuples) </a:t>
            </a:r>
            <a:r>
              <a:rPr lang="it-IT" dirty="0" smtClean="0"/>
              <a:t>che vengono contrassegnate da un indice</a:t>
            </a:r>
          </a:p>
          <a:p>
            <a:r>
              <a:rPr lang="it-IT" dirty="0" smtClean="0"/>
              <a:t>Maggiore è il valore ktup, più rapida (ma anche meno accurata) è la ricerca. Per una proteina, con ktup =2, avrò sempre e comunque al massimo 20</a:t>
            </a:r>
            <a:r>
              <a:rPr lang="it-IT" baseline="30000" dirty="0" smtClean="0"/>
              <a:t>2</a:t>
            </a:r>
            <a:r>
              <a:rPr lang="it-IT" dirty="0" smtClean="0"/>
              <a:t> = 400 combinazioni possibili (cioè coppie di amino acidi)</a:t>
            </a:r>
            <a:endParaRPr lang="it-IT" dirty="0"/>
          </a:p>
        </p:txBody>
      </p:sp>
      <p:pic>
        <p:nvPicPr>
          <p:cNvPr id="4" name="Picture 3"/>
          <p:cNvPicPr>
            <a:picLocks noChangeAspect="1"/>
          </p:cNvPicPr>
          <p:nvPr/>
        </p:nvPicPr>
        <p:blipFill rotWithShape="1">
          <a:blip r:embed="rId2"/>
          <a:srcRect l="14636" t="29728" b="22104"/>
          <a:stretch/>
        </p:blipFill>
        <p:spPr>
          <a:xfrm>
            <a:off x="2847109" y="4000499"/>
            <a:ext cx="5737695" cy="2462645"/>
          </a:xfrm>
          <a:prstGeom prst="rect">
            <a:avLst/>
          </a:prstGeom>
        </p:spPr>
      </p:pic>
    </p:spTree>
    <p:extLst>
      <p:ext uri="{BB962C8B-B14F-4D97-AF65-F5344CB8AC3E}">
        <p14:creationId xmlns:p14="http://schemas.microsoft.com/office/powerpoint/2010/main" val="15009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r>
              <a:rPr lang="it-IT" dirty="0" smtClean="0"/>
              <a:t>Ogni </a:t>
            </a:r>
            <a:r>
              <a:rPr lang="it-IT" b="1" dirty="0" smtClean="0"/>
              <a:t>SUBJECT</a:t>
            </a:r>
            <a:r>
              <a:rPr lang="it-IT" dirty="0" smtClean="0"/>
              <a:t> (possibile risultato) della banca dati viene consultato nello stesso modo ma, anzichè essere indicizzato come la sequenza query, viene consultato l’indice della query per vedere dove si posiziona il match e </a:t>
            </a:r>
            <a:r>
              <a:rPr lang="it-IT" b="1" dirty="0" smtClean="0"/>
              <a:t>viene memorizzata la diagonale corrispondente</a:t>
            </a:r>
            <a:r>
              <a:rPr lang="it-IT" dirty="0" smtClean="0"/>
              <a:t> (ripensate al dot plot).</a:t>
            </a:r>
          </a:p>
          <a:p>
            <a:r>
              <a:rPr lang="it-IT" dirty="0" smtClean="0"/>
              <a:t>Se nella riga successiva della matrice (cioè alla parola successiva della subject) c’è corrispondenza sulla stessa diagonale allora la parola viene memorizzata e si allunga la diagonale.</a:t>
            </a:r>
          </a:p>
          <a:p>
            <a:r>
              <a:rPr lang="it-IT" dirty="0" smtClean="0"/>
              <a:t>Vengono quindi riconosciute le diagonali che totalizzano i punteggi migliori, che corrispondono ai segmenti allineabili più lunghi e quindi con i punteggi migliori</a:t>
            </a:r>
            <a:endParaRPr lang="it-IT" dirty="0"/>
          </a:p>
        </p:txBody>
      </p:sp>
    </p:spTree>
    <p:extLst>
      <p:ext uri="{BB962C8B-B14F-4D97-AF65-F5344CB8AC3E}">
        <p14:creationId xmlns:p14="http://schemas.microsoft.com/office/powerpoint/2010/main" val="344872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3" name="Content Placeholder 2"/>
          <p:cNvSpPr>
            <a:spLocks noGrp="1"/>
          </p:cNvSpPr>
          <p:nvPr>
            <p:ph idx="1"/>
          </p:nvPr>
        </p:nvSpPr>
        <p:spPr>
          <a:xfrm>
            <a:off x="1341120" y="1673352"/>
            <a:ext cx="4820689" cy="4343400"/>
          </a:xfrm>
        </p:spPr>
        <p:txBody>
          <a:bodyPr/>
          <a:lstStyle/>
          <a:p>
            <a:pPr marL="502920" indent="-457200">
              <a:buAutoNum type="arabicParenR"/>
            </a:pPr>
            <a:r>
              <a:rPr lang="it-IT" dirty="0" smtClean="0"/>
              <a:t>Individuazione delle diagonali</a:t>
            </a:r>
          </a:p>
          <a:p>
            <a:pPr marL="502920" indent="-457200">
              <a:buAutoNum type="arabicParenR"/>
            </a:pPr>
            <a:r>
              <a:rPr lang="it-IT" dirty="0" smtClean="0"/>
              <a:t>Re-scoring delle diagonali usando una matrice PAM</a:t>
            </a:r>
            <a:r>
              <a:rPr lang="it-IT" dirty="0"/>
              <a:t> </a:t>
            </a:r>
            <a:r>
              <a:rPr lang="it-IT" dirty="0" smtClean="0"/>
              <a:t>e mantenimento delle diagonali con punteggio &gt; soglia</a:t>
            </a:r>
          </a:p>
          <a:p>
            <a:pPr marL="502920" indent="-457200">
              <a:buAutoNum type="arabicParenR"/>
            </a:pPr>
            <a:r>
              <a:rPr lang="it-IT" dirty="0" smtClean="0"/>
              <a:t>Inserzione di gaps per congiungere le diagonali, eliminazione degli altri segmenti</a:t>
            </a:r>
          </a:p>
          <a:p>
            <a:pPr marL="502920" indent="-457200">
              <a:buAutoNum type="arabicParenR"/>
            </a:pPr>
            <a:r>
              <a:rPr lang="it-IT" dirty="0" smtClean="0"/>
              <a:t>Utilizzo della programmazione dinamica per generare l’allineamento ottimale</a:t>
            </a:r>
          </a:p>
        </p:txBody>
      </p:sp>
      <p:pic>
        <p:nvPicPr>
          <p:cNvPr id="1026" name="Picture 2" descr="https://www.ctu.edu.vn/~dvxe/Bioinformatic/computer/fasta.gif"/>
          <p:cNvPicPr>
            <a:picLocks noChangeAspect="1" noChangeArrowheads="1"/>
          </p:cNvPicPr>
          <p:nvPr/>
        </p:nvPicPr>
        <p:blipFill rotWithShape="1">
          <a:blip r:embed="rId2">
            <a:extLst>
              <a:ext uri="{28A0092B-C50C-407E-A947-70E740481C1C}">
                <a14:useLocalDpi xmlns:a14="http://schemas.microsoft.com/office/drawing/2010/main" val="0"/>
              </a:ext>
            </a:extLst>
          </a:blip>
          <a:srcRect l="-778" t="10065" r="778" b="410"/>
          <a:stretch/>
        </p:blipFill>
        <p:spPr bwMode="auto">
          <a:xfrm>
            <a:off x="6619182" y="633846"/>
            <a:ext cx="5343525" cy="573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pic>
        <p:nvPicPr>
          <p:cNvPr id="4" name="Picture 3"/>
          <p:cNvPicPr>
            <a:picLocks noChangeAspect="1"/>
          </p:cNvPicPr>
          <p:nvPr/>
        </p:nvPicPr>
        <p:blipFill>
          <a:blip r:embed="rId2"/>
          <a:stretch>
            <a:fillRect/>
          </a:stretch>
        </p:blipFill>
        <p:spPr>
          <a:xfrm>
            <a:off x="1341120" y="1591972"/>
            <a:ext cx="2133600" cy="1990725"/>
          </a:xfrm>
          <a:prstGeom prst="rect">
            <a:avLst/>
          </a:prstGeom>
        </p:spPr>
      </p:pic>
      <p:pic>
        <p:nvPicPr>
          <p:cNvPr id="5" name="Picture 4"/>
          <p:cNvPicPr>
            <a:picLocks noChangeAspect="1"/>
          </p:cNvPicPr>
          <p:nvPr/>
        </p:nvPicPr>
        <p:blipFill>
          <a:blip r:embed="rId3"/>
          <a:stretch>
            <a:fillRect/>
          </a:stretch>
        </p:blipFill>
        <p:spPr>
          <a:xfrm>
            <a:off x="1274445" y="4094014"/>
            <a:ext cx="2200275" cy="1981200"/>
          </a:xfrm>
          <a:prstGeom prst="rect">
            <a:avLst/>
          </a:prstGeom>
        </p:spPr>
      </p:pic>
      <p:sp>
        <p:nvSpPr>
          <p:cNvPr id="6" name="TextBox 5"/>
          <p:cNvSpPr txBox="1"/>
          <p:nvPr/>
        </p:nvSpPr>
        <p:spPr>
          <a:xfrm>
            <a:off x="3927764" y="1745673"/>
            <a:ext cx="7450281" cy="4247317"/>
          </a:xfrm>
          <a:prstGeom prst="rect">
            <a:avLst/>
          </a:prstGeom>
          <a:noFill/>
        </p:spPr>
        <p:txBody>
          <a:bodyPr wrap="square" rtlCol="0">
            <a:spAutoFit/>
          </a:bodyPr>
          <a:lstStyle/>
          <a:p>
            <a:r>
              <a:rPr lang="it-IT" dirty="0" smtClean="0"/>
              <a:t>Nel dettaglio...</a:t>
            </a:r>
          </a:p>
          <a:p>
            <a:endParaRPr lang="it-IT" dirty="0"/>
          </a:p>
          <a:p>
            <a:r>
              <a:rPr lang="it-IT" dirty="0" smtClean="0"/>
              <a:t>Step 1: individuo tutte le parole contigue su una diagonale con dimensione &gt; ktup, basandomi sulla sola identità</a:t>
            </a:r>
          </a:p>
          <a:p>
            <a:endParaRPr lang="it-IT" dirty="0"/>
          </a:p>
          <a:p>
            <a:endParaRPr lang="it-IT" dirty="0" smtClean="0"/>
          </a:p>
          <a:p>
            <a:endParaRPr lang="it-IT" dirty="0"/>
          </a:p>
          <a:p>
            <a:endParaRPr lang="it-IT" dirty="0" smtClean="0"/>
          </a:p>
          <a:p>
            <a:endParaRPr lang="it-IT" dirty="0"/>
          </a:p>
          <a:p>
            <a:endParaRPr lang="it-IT" dirty="0" smtClean="0"/>
          </a:p>
          <a:p>
            <a:r>
              <a:rPr lang="it-IT" dirty="0" smtClean="0"/>
              <a:t>Step 2: ricalcolo i punteggi per ciascuna diagonale utilizzando una matrice di sostituzione (solitamente PAM250). Successivamente tutte le diagonali con score &lt; di una soglia arbitraria vengono scartate -&gt; mantengo solo dei frammenti di allineamento con score significativo</a:t>
            </a:r>
          </a:p>
        </p:txBody>
      </p:sp>
    </p:spTree>
    <p:extLst>
      <p:ext uri="{BB962C8B-B14F-4D97-AF65-F5344CB8AC3E}">
        <p14:creationId xmlns:p14="http://schemas.microsoft.com/office/powerpoint/2010/main" val="20746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416320"/>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La ricerca però viene effettuata </a:t>
            </a:r>
            <a:r>
              <a:rPr lang="it-IT" b="1" dirty="0" smtClean="0"/>
              <a:t>iterativamente</a:t>
            </a:r>
            <a:r>
              <a:rPr lang="it-IT" dirty="0" smtClean="0"/>
              <a:t> all’interno di un database di sequenze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u="sng" dirty="0" smtClean="0"/>
              <a:t>Come faccio a scegliere quali sono le sequenze su cui «vale la pena» passare agli step successivi di analisi?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Ogni sequenza </a:t>
            </a:r>
            <a:r>
              <a:rPr lang="it-IT" b="1" dirty="0" smtClean="0"/>
              <a:t>subject</a:t>
            </a:r>
            <a:r>
              <a:rPr lang="it-IT" dirty="0" smtClean="0"/>
              <a:t> (dal database) viene contrassegnata da un punteggio </a:t>
            </a:r>
            <a:r>
              <a:rPr lang="it-IT" b="1" u="sng" dirty="0" smtClean="0"/>
              <a:t>Init1</a:t>
            </a:r>
            <a:r>
              <a:rPr lang="it-IT" dirty="0" smtClean="0"/>
              <a:t>, calcolato sulla base degli step1 e 2 in cui vengono individuate le </a:t>
            </a:r>
            <a:r>
              <a:rPr lang="it-IT" b="1" u="sng" dirty="0" smtClean="0"/>
              <a:t>Best Initial Regions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Viene creata una </a:t>
            </a:r>
            <a:r>
              <a:rPr lang="it-IT" b="1" dirty="0" smtClean="0"/>
              <a:t>graduatoria</a:t>
            </a:r>
            <a:r>
              <a:rPr lang="it-IT" dirty="0" smtClean="0"/>
              <a:t> sulla base di questi score e vengono determinate deglle soglie (sulla base dello score o, più semplicemente, sulla base di un numero massimo di sequenze target) per tenere in considerazione le sequenze subject per le fasi di analisi successive</a:t>
            </a:r>
          </a:p>
        </p:txBody>
      </p:sp>
    </p:spTree>
    <p:extLst>
      <p:ext uri="{BB962C8B-B14F-4D97-AF65-F5344CB8AC3E}">
        <p14:creationId xmlns:p14="http://schemas.microsoft.com/office/powerpoint/2010/main" val="22290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3927764" y="1745673"/>
            <a:ext cx="7450281" cy="3970318"/>
          </a:xfrm>
          <a:prstGeom prst="rect">
            <a:avLst/>
          </a:prstGeom>
          <a:noFill/>
        </p:spPr>
        <p:txBody>
          <a:bodyPr wrap="square" rtlCol="0">
            <a:spAutoFit/>
          </a:bodyPr>
          <a:lstStyle/>
          <a:p>
            <a:r>
              <a:rPr lang="it-IT" dirty="0" smtClean="0"/>
              <a:t>Nel dettaglio...</a:t>
            </a:r>
          </a:p>
          <a:p>
            <a:endParaRPr lang="it-IT" dirty="0"/>
          </a:p>
          <a:p>
            <a:r>
              <a:rPr lang="it-IT" dirty="0" smtClean="0"/>
              <a:t>Step 3: i frammenti che si trovano entro una determinata distanza soglia vengono uniti tramite dei gap</a:t>
            </a:r>
          </a:p>
          <a:p>
            <a:endParaRPr lang="it-IT" dirty="0"/>
          </a:p>
          <a:p>
            <a:endParaRPr lang="it-IT" dirty="0" smtClean="0"/>
          </a:p>
          <a:p>
            <a:endParaRPr lang="it-IT" dirty="0" smtClean="0"/>
          </a:p>
          <a:p>
            <a:endParaRPr lang="it-IT" dirty="0"/>
          </a:p>
          <a:p>
            <a:endParaRPr lang="it-IT" dirty="0"/>
          </a:p>
          <a:p>
            <a:endParaRPr lang="it-IT" dirty="0" smtClean="0"/>
          </a:p>
          <a:p>
            <a:r>
              <a:rPr lang="it-IT" dirty="0" smtClean="0"/>
              <a:t>Step 4: viene applicato l’algoritmo di Smith e Waterman su una stretta banda (quindi non sull’intera matrice ma solo sulla regione che comprende le varie diagonali unite) per ottimizzare l’allineamento</a:t>
            </a:r>
          </a:p>
        </p:txBody>
      </p:sp>
      <p:pic>
        <p:nvPicPr>
          <p:cNvPr id="3" name="Picture 2"/>
          <p:cNvPicPr>
            <a:picLocks noChangeAspect="1"/>
          </p:cNvPicPr>
          <p:nvPr/>
        </p:nvPicPr>
        <p:blipFill>
          <a:blip r:embed="rId2"/>
          <a:stretch>
            <a:fillRect/>
          </a:stretch>
        </p:blipFill>
        <p:spPr>
          <a:xfrm>
            <a:off x="1341120" y="1675734"/>
            <a:ext cx="1994040" cy="1823200"/>
          </a:xfrm>
          <a:prstGeom prst="rect">
            <a:avLst/>
          </a:prstGeom>
        </p:spPr>
      </p:pic>
      <p:pic>
        <p:nvPicPr>
          <p:cNvPr id="7" name="Picture 6"/>
          <p:cNvPicPr>
            <a:picLocks noChangeAspect="1"/>
          </p:cNvPicPr>
          <p:nvPr/>
        </p:nvPicPr>
        <p:blipFill>
          <a:blip r:embed="rId3"/>
          <a:stretch>
            <a:fillRect/>
          </a:stretch>
        </p:blipFill>
        <p:spPr>
          <a:xfrm>
            <a:off x="1341120" y="4161190"/>
            <a:ext cx="2028420" cy="1831800"/>
          </a:xfrm>
          <a:prstGeom prst="rect">
            <a:avLst/>
          </a:prstGeom>
        </p:spPr>
      </p:pic>
    </p:spTree>
    <p:extLst>
      <p:ext uri="{BB962C8B-B14F-4D97-AF65-F5344CB8AC3E}">
        <p14:creationId xmlns:p14="http://schemas.microsoft.com/office/powerpoint/2010/main" val="333036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970318"/>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Le Best Initial Regions vengono congiunte e vengono applicati i </a:t>
            </a:r>
            <a:r>
              <a:rPr lang="it-IT" b="1" dirty="0" smtClean="0"/>
              <a:t>parametri di penalità per i gap</a:t>
            </a:r>
            <a:r>
              <a:rPr lang="it-IT" dirty="0" smtClean="0"/>
              <a:t> (sia per la loro inserzione che per la loro estensione)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Si ottiene un nuovo puntaggio per ciascuna sequenza subject, detto </a:t>
            </a:r>
            <a:r>
              <a:rPr lang="it-IT" b="1" u="sng" dirty="0" smtClean="0"/>
              <a:t>InitN</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L’algoritmo Smith &amp; Waterman </a:t>
            </a:r>
            <a:r>
              <a:rPr lang="it-IT" b="1" dirty="0" smtClean="0"/>
              <a:t>rifinisce quindi l’allinemento</a:t>
            </a:r>
            <a:r>
              <a:rPr lang="it-IT" dirty="0" smtClean="0"/>
              <a:t> lavorando su una banda piutosto stretta (di solito &lt; 20 aa)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Lo score finale ottenuto dall’intero procedimento di quattro step è detto </a:t>
            </a:r>
            <a:r>
              <a:rPr lang="it-IT" b="1" u="sng" dirty="0" smtClean="0"/>
              <a:t>Opt</a:t>
            </a:r>
          </a:p>
          <a:p>
            <a:pPr marL="285750" indent="-285750">
              <a:buFont typeface="Arial" panose="020B0604020202020204" pitchFamily="34" charset="0"/>
              <a:buChar char="•"/>
            </a:pPr>
            <a:endParaRPr lang="it-IT" b="1" u="sng" dirty="0"/>
          </a:p>
          <a:p>
            <a:pPr marL="285750" indent="-285750">
              <a:buFont typeface="Arial" panose="020B0604020202020204" pitchFamily="34" charset="0"/>
              <a:buChar char="•"/>
            </a:pPr>
            <a:endParaRPr lang="it-IT" b="1" u="sng" dirty="0" smtClean="0"/>
          </a:p>
          <a:p>
            <a:pPr marL="285750" indent="-285750">
              <a:buFont typeface="Arial" panose="020B0604020202020204" pitchFamily="34" charset="0"/>
              <a:buChar char="•"/>
            </a:pPr>
            <a:r>
              <a:rPr lang="it-IT" b="1" u="sng" dirty="0" smtClean="0"/>
              <a:t>FASTA è stato il primo algoritmo «veloce» per la ricerca di similarità di sequenze nucleotidiche o proteiche in un database, ma come vedremo oggi non è più utilizzato, essendo stato soppiantato da BLAST</a:t>
            </a:r>
          </a:p>
        </p:txBody>
      </p:sp>
    </p:spTree>
    <p:extLst>
      <p:ext uri="{BB962C8B-B14F-4D97-AF65-F5344CB8AC3E}">
        <p14:creationId xmlns:p14="http://schemas.microsoft.com/office/powerpoint/2010/main" val="20189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bc.med.cornell.edu/education/introtobio/images/fasta3Overhan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0854" y="343045"/>
            <a:ext cx="6408784" cy="5580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9638" y="997526"/>
            <a:ext cx="4467562" cy="4247317"/>
          </a:xfrm>
          <a:prstGeom prst="rect">
            <a:avLst/>
          </a:prstGeom>
          <a:noFill/>
        </p:spPr>
        <p:txBody>
          <a:bodyPr wrap="square" rtlCol="0">
            <a:spAutoFit/>
          </a:bodyPr>
          <a:lstStyle/>
          <a:p>
            <a:r>
              <a:rPr lang="it-IT" dirty="0" smtClean="0"/>
              <a:t>Un esempio di un’allineamento tra due sequenze amino acidiche ottenuto con FASTA</a:t>
            </a:r>
          </a:p>
          <a:p>
            <a:endParaRPr lang="it-IT" dirty="0"/>
          </a:p>
          <a:p>
            <a:endParaRPr lang="it-IT" dirty="0" smtClean="0"/>
          </a:p>
          <a:p>
            <a:endParaRPr lang="it-IT" dirty="0"/>
          </a:p>
          <a:p>
            <a:r>
              <a:rPr lang="it-IT" dirty="0" smtClean="0"/>
              <a:t>Ricordiamoci anche che:</a:t>
            </a:r>
          </a:p>
          <a:p>
            <a:endParaRPr lang="it-IT" dirty="0"/>
          </a:p>
          <a:p>
            <a:r>
              <a:rPr lang="it-IT" b="1" dirty="0" smtClean="0"/>
              <a:t>FASTA ha dato nome all’omonimo file format per rappresentare sequenze</a:t>
            </a:r>
          </a:p>
          <a:p>
            <a:endParaRPr lang="it-IT" dirty="0"/>
          </a:p>
          <a:p>
            <a:r>
              <a:rPr lang="it-IT" dirty="0" smtClean="0"/>
              <a:t>Nonostante non sia quasi più utilizzato, FASTA è ancora accessibile tramite interfaccia web nel portale dell’EBI:</a:t>
            </a:r>
          </a:p>
          <a:p>
            <a:r>
              <a:rPr lang="it-IT" dirty="0"/>
              <a:t>http://www.ebi.ac.uk/Tools/sss/fasta/</a:t>
            </a:r>
          </a:p>
        </p:txBody>
      </p:sp>
    </p:spTree>
    <p:extLst>
      <p:ext uri="{BB962C8B-B14F-4D97-AF65-F5344CB8AC3E}">
        <p14:creationId xmlns:p14="http://schemas.microsoft.com/office/powerpoint/2010/main" val="48710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fontScale="92500" lnSpcReduction="10000"/>
          </a:bodyPr>
          <a:lstStyle/>
          <a:p>
            <a:r>
              <a:rPr lang="it-IT" b="1" dirty="0" smtClean="0"/>
              <a:t>Sostanzialmente il concetto è che un allineamento è tanto migliore quanto più è improbabile che sia frutto del caso. Devo quindi chiedermi: «Quanto il mio allineamento è milgiore rispetto ad un allineamento tra due stringhe di caratteri casuali della medesima lunghezza?»</a:t>
            </a:r>
          </a:p>
          <a:p>
            <a:endParaRPr lang="it-IT" dirty="0"/>
          </a:p>
          <a:p>
            <a:r>
              <a:rPr lang="it-IT" dirty="0" smtClean="0"/>
              <a:t>Esistono molti casi in cui due sequenze possano allinearsi per caso</a:t>
            </a:r>
          </a:p>
          <a:p>
            <a:endParaRPr lang="it-IT" dirty="0"/>
          </a:p>
          <a:p>
            <a:r>
              <a:rPr lang="it-IT" dirty="0" smtClean="0"/>
              <a:t>Sequenze non omologhe</a:t>
            </a:r>
          </a:p>
          <a:p>
            <a:r>
              <a:rPr lang="it-IT" dirty="0" smtClean="0"/>
              <a:t>Sequenze rimescolate (con «shuffling»)</a:t>
            </a:r>
          </a:p>
          <a:p>
            <a:r>
              <a:rPr lang="it-IT" dirty="0" smtClean="0"/>
              <a:t>Sequenze a bassa complessità</a:t>
            </a:r>
          </a:p>
          <a:p>
            <a:r>
              <a:rPr lang="it-IT" dirty="0" smtClean="0"/>
              <a:t>Ma anche sequenze generate casualmente</a:t>
            </a:r>
          </a:p>
        </p:txBody>
      </p:sp>
    </p:spTree>
    <p:extLst>
      <p:ext uri="{BB962C8B-B14F-4D97-AF65-F5344CB8AC3E}">
        <p14:creationId xmlns:p14="http://schemas.microsoft.com/office/powerpoint/2010/main" val="256794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a:t>
            </a:r>
            <a:endParaRPr lang="it-IT" sz="2400" dirty="0"/>
          </a:p>
        </p:txBody>
      </p:sp>
      <p:sp>
        <p:nvSpPr>
          <p:cNvPr id="3" name="Content Placeholder 2"/>
          <p:cNvSpPr>
            <a:spLocks noGrp="1"/>
          </p:cNvSpPr>
          <p:nvPr>
            <p:ph idx="1"/>
          </p:nvPr>
        </p:nvSpPr>
        <p:spPr>
          <a:xfrm>
            <a:off x="1341120" y="1153806"/>
            <a:ext cx="9509760" cy="4343400"/>
          </a:xfrm>
        </p:spPr>
        <p:txBody>
          <a:bodyPr>
            <a:noAutofit/>
          </a:bodyPr>
          <a:lstStyle/>
          <a:p>
            <a:pPr>
              <a:spcBef>
                <a:spcPts val="0"/>
              </a:spcBef>
            </a:pPr>
            <a:r>
              <a:rPr lang="it-IT" altLang="ko-KR" sz="2400" dirty="0" smtClean="0">
                <a:ea typeface="굴림" charset="-127"/>
              </a:rPr>
              <a:t>Mettiamo il caso di voler allineare due sequenze nucleotidiche</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GAATTCAGTTA (sequenza #1)</a:t>
            </a:r>
          </a:p>
          <a:p>
            <a:pPr>
              <a:spcBef>
                <a:spcPts val="0"/>
              </a:spcBef>
            </a:pPr>
            <a:r>
              <a:rPr lang="it-IT" altLang="ko-KR" sz="2400" dirty="0" smtClean="0">
                <a:ea typeface="굴림" charset="-127"/>
              </a:rPr>
              <a:t>GGATCGA (sequenza #2)</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Utilizzeremo un semplice schema per calcolare lo score di allineamento </a:t>
            </a:r>
            <a:r>
              <a:rPr lang="it-IT" altLang="ko-KR" sz="2400" b="1" dirty="0" smtClean="0">
                <a:ea typeface="굴림" charset="-127"/>
              </a:rPr>
              <a:t>s(a</a:t>
            </a:r>
            <a:r>
              <a:rPr lang="it-IT" altLang="ko-KR" sz="1600" b="1" dirty="0" smtClean="0">
                <a:ea typeface="굴림" charset="-127"/>
              </a:rPr>
              <a:t>i</a:t>
            </a:r>
            <a:r>
              <a:rPr lang="it-IT" altLang="ko-KR" sz="2400" b="1" dirty="0" smtClean="0">
                <a:ea typeface="굴림" charset="-127"/>
              </a:rPr>
              <a:t>, b</a:t>
            </a:r>
            <a:r>
              <a:rPr lang="it-IT" altLang="ko-KR" sz="1600" b="1" dirty="0" smtClean="0">
                <a:ea typeface="굴림" charset="-127"/>
              </a:rPr>
              <a:t>j</a:t>
            </a:r>
            <a:r>
              <a:rPr lang="it-IT" altLang="ko-KR" sz="2400" b="1" dirty="0" smtClean="0">
                <a:ea typeface="굴림" charset="-127"/>
              </a:rPr>
              <a:t>)</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a:t>
            </a:r>
            <a:r>
              <a:rPr lang="it-IT" altLang="ko-KR" sz="2400" baseline="-25000" dirty="0" smtClean="0">
                <a:ea typeface="굴림" charset="-127"/>
              </a:rPr>
              <a:t>i,j</a:t>
            </a:r>
            <a:r>
              <a:rPr lang="it-IT" altLang="ko-KR" sz="2400" dirty="0" smtClean="0">
                <a:ea typeface="굴림" charset="-127"/>
              </a:rPr>
              <a:t> = 1 se il nucleotide i della sequenza #1 è identico al nucleotide in posizione j nella sequenza #2 (</a:t>
            </a:r>
            <a:r>
              <a:rPr lang="it-IT" altLang="ko-KR" sz="2400" b="1" dirty="0" smtClean="0">
                <a:ea typeface="굴림" charset="-127"/>
              </a:rPr>
              <a:t>match score</a:t>
            </a:r>
            <a:r>
              <a:rPr lang="it-IT" altLang="ko-KR" sz="2400" dirty="0" smtClean="0">
                <a:ea typeface="굴림" charset="-127"/>
              </a:rPr>
              <a:t>)</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a:t>
            </a:r>
            <a:r>
              <a:rPr lang="it-IT" altLang="ko-KR" sz="2400" baseline="-25000" dirty="0" smtClean="0">
                <a:ea typeface="굴림" charset="-127"/>
              </a:rPr>
              <a:t>i,j</a:t>
            </a:r>
            <a:r>
              <a:rPr lang="it-IT" altLang="ko-KR" sz="2400" dirty="0" smtClean="0">
                <a:ea typeface="굴림" charset="-127"/>
              </a:rPr>
              <a:t> = 0 per un </a:t>
            </a:r>
            <a:r>
              <a:rPr lang="it-IT" altLang="ko-KR" sz="2400" b="1" dirty="0" smtClean="0">
                <a:ea typeface="굴림" charset="-127"/>
              </a:rPr>
              <a:t>mismatch </a:t>
            </a:r>
            <a:r>
              <a:rPr lang="it-IT" altLang="ko-KR" sz="2400" dirty="0" smtClean="0">
                <a:ea typeface="굴림" charset="-127"/>
              </a:rPr>
              <a:t>– in questo caso non diamo penalità</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w = 0 per i </a:t>
            </a:r>
            <a:r>
              <a:rPr lang="it-IT" altLang="ko-KR" sz="2400" b="1" dirty="0" smtClean="0">
                <a:ea typeface="굴림" charset="-127"/>
              </a:rPr>
              <a:t>gap penalty </a:t>
            </a:r>
            <a:r>
              <a:rPr lang="it-IT" altLang="ko-KR" sz="2400" dirty="0" smtClean="0">
                <a:ea typeface="굴림" charset="-127"/>
              </a:rPr>
              <a:t>(con possibilità di aggiungere anche gap extension penalties) – in questo caso nessuna penalità</a:t>
            </a:r>
            <a:endParaRPr lang="it-IT" altLang="ko-KR" sz="2400" dirty="0">
              <a:ea typeface="굴림" charset="-127"/>
            </a:endParaRPr>
          </a:p>
        </p:txBody>
      </p:sp>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965" y="956380"/>
            <a:ext cx="4498571" cy="4343400"/>
          </a:xfrm>
        </p:spPr>
        <p:txBody>
          <a:bodyPr/>
          <a:lstStyle/>
          <a:p>
            <a:r>
              <a:rPr lang="it-IT" dirty="0" smtClean="0"/>
              <a:t>Il precollagene umano è un esempio di una proteina a bassa complessità</a:t>
            </a:r>
          </a:p>
          <a:p>
            <a:r>
              <a:rPr lang="it-IT" dirty="0" smtClean="0"/>
              <a:t>Notate la frequenza altissima di G e P dall’istogramma a fianco</a:t>
            </a:r>
          </a:p>
          <a:p>
            <a:r>
              <a:rPr lang="it-IT" dirty="0" smtClean="0"/>
              <a:t>Si tratta di una proteina costituita da ripetizioni GPX</a:t>
            </a:r>
          </a:p>
          <a:p>
            <a:r>
              <a:rPr lang="it-IT" dirty="0" smtClean="0"/>
              <a:t>Queste ripetizioni hanno un motivo strutturale</a:t>
            </a:r>
            <a:endParaRPr lang="it-IT" dirty="0"/>
          </a:p>
        </p:txBody>
      </p:sp>
      <p:pic>
        <p:nvPicPr>
          <p:cNvPr id="4" name="Picture 3"/>
          <p:cNvPicPr>
            <a:picLocks noChangeAspect="1"/>
          </p:cNvPicPr>
          <p:nvPr/>
        </p:nvPicPr>
        <p:blipFill>
          <a:blip r:embed="rId2"/>
          <a:stretch>
            <a:fillRect/>
          </a:stretch>
        </p:blipFill>
        <p:spPr>
          <a:xfrm>
            <a:off x="5838384" y="956380"/>
            <a:ext cx="6144155" cy="4796910"/>
          </a:xfrm>
          <a:prstGeom prst="rect">
            <a:avLst/>
          </a:prstGeom>
        </p:spPr>
      </p:pic>
      <p:pic>
        <p:nvPicPr>
          <p:cNvPr id="5" name="Picture 4"/>
          <p:cNvPicPr>
            <a:picLocks noChangeAspect="1"/>
          </p:cNvPicPr>
          <p:nvPr/>
        </p:nvPicPr>
        <p:blipFill rotWithShape="1">
          <a:blip r:embed="rId3"/>
          <a:srcRect t="10035" b="18339"/>
          <a:stretch/>
        </p:blipFill>
        <p:spPr>
          <a:xfrm>
            <a:off x="831965" y="4405745"/>
            <a:ext cx="4305338" cy="2150919"/>
          </a:xfrm>
          <a:prstGeom prst="rect">
            <a:avLst/>
          </a:prstGeom>
        </p:spPr>
      </p:pic>
    </p:spTree>
    <p:extLst>
      <p:ext uri="{BB962C8B-B14F-4D97-AF65-F5344CB8AC3E}">
        <p14:creationId xmlns:p14="http://schemas.microsoft.com/office/powerpoint/2010/main" val="111027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buNone/>
            </a:pPr>
            <a:r>
              <a:rPr lang="it-IT" dirty="0" smtClean="0"/>
              <a:t>La valutazione della significativià dell’allineamento avviene in queto modo:</a:t>
            </a:r>
          </a:p>
          <a:p>
            <a:pPr marL="502920" indent="-457200">
              <a:buAutoNum type="arabicParenR"/>
            </a:pPr>
            <a:r>
              <a:rPr lang="it-IT" dirty="0" smtClean="0"/>
              <a:t>Genero un ampio numero di sequenze casuali con la stessa composizione in aa o nt della sequenza query</a:t>
            </a:r>
          </a:p>
          <a:p>
            <a:pPr marL="502920" indent="-457200">
              <a:buAutoNum type="arabicParenR"/>
            </a:pPr>
            <a:r>
              <a:rPr lang="it-IT" dirty="0" smtClean="0"/>
              <a:t>Ripeto la ricerca di similarità su sottoinsiemi casuali del DB di riferimento usando le sequenze casuali come query</a:t>
            </a:r>
          </a:p>
          <a:p>
            <a:pPr marL="502920" indent="-457200">
              <a:buAutoNum type="arabicParenR"/>
            </a:pPr>
            <a:r>
              <a:rPr lang="it-IT" dirty="0" smtClean="0"/>
              <a:t>Calcolo gli opt dei vari allineamenti, del loro valore medio </a:t>
            </a:r>
            <a:r>
              <a:rPr lang="it-IT" b="1" dirty="0" smtClean="0"/>
              <a:t>M</a:t>
            </a:r>
            <a:r>
              <a:rPr lang="it-IT" b="1" baseline="-25000" dirty="0" smtClean="0"/>
              <a:t>casuale</a:t>
            </a:r>
            <a:r>
              <a:rPr lang="it-IT" dirty="0" smtClean="0"/>
              <a:t> e della loro deviazione standard </a:t>
            </a:r>
            <a:r>
              <a:rPr lang="it-IT" b="1" dirty="0" smtClean="0">
                <a:latin typeface="Symbol" panose="05050102010706020507" pitchFamily="18" charset="2"/>
              </a:rPr>
              <a:t>s</a:t>
            </a:r>
            <a:r>
              <a:rPr lang="it-IT" b="1" baseline="-25000" dirty="0" smtClean="0"/>
              <a:t>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Tree>
    <p:extLst>
      <p:ext uri="{BB962C8B-B14F-4D97-AF65-F5344CB8AC3E}">
        <p14:creationId xmlns:p14="http://schemas.microsoft.com/office/powerpoint/2010/main" val="9488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lgn="just">
              <a:buNone/>
            </a:pPr>
            <a:r>
              <a:rPr lang="it-IT" b="1" dirty="0" smtClean="0"/>
              <a:t>Posso definire due sequenze come omologhe (e quindi aventi uno score di similarità significativo) solo nel momento in cui il suo score cade fuori dalla distribuzione dei punteggi ottenuti con le sequenze casuali</a:t>
            </a:r>
          </a:p>
          <a:p>
            <a:pPr marL="45720" indent="0" algn="just">
              <a:buNone/>
            </a:pPr>
            <a:endParaRPr lang="it-IT" b="1" baseline="-25000" dirty="0"/>
          </a:p>
          <a:p>
            <a:pPr marL="45720" indent="0" algn="just">
              <a:buNone/>
            </a:pPr>
            <a:r>
              <a:rPr lang="it-IT" dirty="0" smtClean="0"/>
              <a:t>Gli hit casuali si distribuiscono in una </a:t>
            </a:r>
            <a:r>
              <a:rPr lang="it-IT" b="1" dirty="0" smtClean="0"/>
              <a:t>distrubuzione di Poisson </a:t>
            </a:r>
            <a:r>
              <a:rPr lang="it-IT" dirty="0" smtClean="0"/>
              <a:t>(come quella che vedete a fianco), che viene utilizzata in complesse formule matematiche per determinare un valore probabilistico </a:t>
            </a:r>
            <a:r>
              <a:rPr lang="it-IT" b="1" dirty="0" smtClean="0"/>
              <a:t>P</a:t>
            </a:r>
            <a:r>
              <a:rPr lang="it-IT" dirty="0" smtClean="0"/>
              <a:t> di un allineamento 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Tree>
    <p:extLst>
      <p:ext uri="{BB962C8B-B14F-4D97-AF65-F5344CB8AC3E}">
        <p14:creationId xmlns:p14="http://schemas.microsoft.com/office/powerpoint/2010/main" val="14618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algn="just"/>
            <a:r>
              <a:rPr lang="it-IT" dirty="0" smtClean="0"/>
              <a:t>La bontà dell’allineamento viene invece calcolata sulla base di due valori detti </a:t>
            </a:r>
            <a:r>
              <a:rPr lang="it-IT" b="1" dirty="0" smtClean="0">
                <a:solidFill>
                  <a:srgbClr val="FF0000"/>
                </a:solidFill>
              </a:rPr>
              <a:t>z-score</a:t>
            </a:r>
            <a:r>
              <a:rPr lang="it-IT" dirty="0" smtClean="0"/>
              <a:t> ed </a:t>
            </a:r>
            <a:r>
              <a:rPr lang="it-IT" b="1" dirty="0" smtClean="0">
                <a:solidFill>
                  <a:srgbClr val="FF0000"/>
                </a:solidFill>
              </a:rPr>
              <a:t>e-value</a:t>
            </a:r>
          </a:p>
          <a:p>
            <a:pPr algn="just"/>
            <a:r>
              <a:rPr lang="it-IT" dirty="0" smtClean="0"/>
              <a:t>Lo z-score definisce il numero di deviazioni standard che separa l’hit del subject dalla media della distribuzione casuale</a:t>
            </a:r>
          </a:p>
          <a:p>
            <a:pPr algn="just"/>
            <a:r>
              <a:rPr lang="it-IT" dirty="0" smtClean="0"/>
              <a:t>Z-score = (opt</a:t>
            </a:r>
            <a:r>
              <a:rPr lang="it-IT" baseline="-25000" dirty="0" smtClean="0"/>
              <a:t>query</a:t>
            </a:r>
            <a:r>
              <a:rPr lang="it-IT" dirty="0" smtClean="0"/>
              <a:t> –M</a:t>
            </a:r>
            <a:r>
              <a:rPr lang="it-IT" baseline="-25000" dirty="0" smtClean="0"/>
              <a:t>casuale</a:t>
            </a:r>
            <a:r>
              <a:rPr lang="it-IT" dirty="0" smtClean="0"/>
              <a:t>) / </a:t>
            </a:r>
            <a:r>
              <a:rPr lang="it-IT" dirty="0" smtClean="0">
                <a:latin typeface="Symbol" panose="05050102010706020507" pitchFamily="18" charset="2"/>
              </a:rPr>
              <a:t>s</a:t>
            </a:r>
            <a:r>
              <a:rPr lang="it-IT" baseline="-25000" dirty="0" smtClean="0"/>
              <a:t>casuale</a:t>
            </a:r>
            <a:endParaRPr lang="it-IT" dirty="0" smtClean="0"/>
          </a:p>
          <a:p>
            <a:pPr algn="just"/>
            <a:r>
              <a:rPr lang="it-IT" dirty="0" smtClean="0"/>
              <a:t>Quando lo z-score è &gt;= 4 l’hit è cosiderato come significativo</a:t>
            </a:r>
          </a:p>
          <a:p>
            <a:pPr algn="just"/>
            <a:endParaRPr lang="it-IT" b="1" dirty="0" smtClean="0">
              <a:solidFill>
                <a:srgbClr val="FF0000"/>
              </a:solidFill>
            </a:endParaRPr>
          </a:p>
          <a:p>
            <a:pPr marL="45720" indent="0" algn="just">
              <a:buNone/>
            </a:pPr>
            <a:endParaRPr lang="it-IT" dirty="0" smtClean="0"/>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Tree>
    <p:extLst>
      <p:ext uri="{BB962C8B-B14F-4D97-AF65-F5344CB8AC3E}">
        <p14:creationId xmlns:p14="http://schemas.microsoft.com/office/powerpoint/2010/main" val="18558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7336" y="398545"/>
            <a:ext cx="7556013" cy="5899186"/>
          </a:xfrm>
          <a:prstGeom prst="rect">
            <a:avLst/>
          </a:prstGeom>
        </p:spPr>
      </p:pic>
    </p:spTree>
    <p:extLst>
      <p:ext uri="{BB962C8B-B14F-4D97-AF65-F5344CB8AC3E}">
        <p14:creationId xmlns:p14="http://schemas.microsoft.com/office/powerpoint/2010/main" val="15855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25269" y="377762"/>
            <a:ext cx="7435154" cy="5804829"/>
          </a:xfrm>
          <a:prstGeom prst="rect">
            <a:avLst/>
          </a:prstGeom>
        </p:spPr>
      </p:pic>
      <p:sp>
        <p:nvSpPr>
          <p:cNvPr id="5" name="TextBox 4"/>
          <p:cNvSpPr txBox="1"/>
          <p:nvPr/>
        </p:nvSpPr>
        <p:spPr>
          <a:xfrm>
            <a:off x="737755" y="1101435"/>
            <a:ext cx="3127663" cy="646331"/>
          </a:xfrm>
          <a:prstGeom prst="rect">
            <a:avLst/>
          </a:prstGeom>
          <a:noFill/>
        </p:spPr>
        <p:txBody>
          <a:bodyPr wrap="square" rtlCol="0">
            <a:spAutoFit/>
          </a:bodyPr>
          <a:lstStyle/>
          <a:p>
            <a:r>
              <a:rPr lang="it-IT" dirty="0" smtClean="0"/>
              <a:t>Introduzione al meccanismo di BLAST</a:t>
            </a:r>
            <a:endParaRPr lang="it-IT" dirty="0"/>
          </a:p>
        </p:txBody>
      </p:sp>
    </p:spTree>
    <p:extLst>
      <p:ext uri="{BB962C8B-B14F-4D97-AF65-F5344CB8AC3E}">
        <p14:creationId xmlns:p14="http://schemas.microsoft.com/office/powerpoint/2010/main" val="31135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 – NEEDLEMAN-WUNSCH</a:t>
            </a:r>
            <a:endParaRPr lang="it-IT" sz="2400" dirty="0"/>
          </a:p>
        </p:txBody>
      </p:sp>
      <p:sp>
        <p:nvSpPr>
          <p:cNvPr id="3" name="Content Placeholder 2"/>
          <p:cNvSpPr>
            <a:spLocks noGrp="1"/>
          </p:cNvSpPr>
          <p:nvPr>
            <p:ph idx="1"/>
          </p:nvPr>
        </p:nvSpPr>
        <p:spPr>
          <a:xfrm>
            <a:off x="571500" y="1278496"/>
            <a:ext cx="5122718" cy="4893703"/>
          </a:xfrm>
        </p:spPr>
        <p:txBody>
          <a:bodyPr>
            <a:noAutofit/>
          </a:bodyPr>
          <a:lstStyle/>
          <a:p>
            <a:pPr marL="45720" indent="0">
              <a:spcBef>
                <a:spcPts val="0"/>
              </a:spcBef>
              <a:buNone/>
            </a:pPr>
            <a:r>
              <a:rPr lang="it-IT" altLang="ko-KR" sz="2400" dirty="0" smtClean="0">
                <a:ea typeface="굴림" charset="-127"/>
              </a:rPr>
              <a:t>Fase 1: </a:t>
            </a:r>
            <a:r>
              <a:rPr lang="it-IT" altLang="ko-KR" sz="2400" b="1" dirty="0" smtClean="0">
                <a:ea typeface="굴림" charset="-127"/>
              </a:rPr>
              <a:t>inizializzazione della matrice</a:t>
            </a:r>
          </a:p>
          <a:p>
            <a:pPr marL="45720" indent="0">
              <a:spcBef>
                <a:spcPts val="0"/>
              </a:spcBef>
              <a:buNone/>
            </a:pPr>
            <a:endParaRPr lang="it-IT" altLang="ko-KR" sz="2400" b="1" dirty="0" smtClean="0">
              <a:ea typeface="굴림" charset="-127"/>
            </a:endParaRPr>
          </a:p>
          <a:p>
            <a:pPr>
              <a:spcBef>
                <a:spcPts val="0"/>
              </a:spcBef>
            </a:pPr>
            <a:r>
              <a:rPr lang="it-IT" altLang="ko-KR" sz="2400" dirty="0" smtClean="0">
                <a:ea typeface="굴림" charset="-127"/>
              </a:rPr>
              <a:t>Creiamo una tabella con M+1 righe ed N+1 colonne (N ed M = lunghezza delle due sequenze</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Scriviamo le due sequenze da sinistra a destra e dall’alto in basso</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Riempiamo la prima riga e la prima colonna con degli zeri</a:t>
            </a:r>
          </a:p>
          <a:p>
            <a:pPr marL="45720" indent="0">
              <a:spcBef>
                <a:spcPts val="0"/>
              </a:spcBef>
              <a:buNone/>
            </a:pPr>
            <a:endParaRPr lang="en-US" altLang="ko-KR" sz="2400" dirty="0">
              <a:ea typeface="굴림" charset="-127"/>
            </a:endParaRPr>
          </a:p>
        </p:txBody>
      </p:sp>
      <p:pic>
        <p:nvPicPr>
          <p:cNvPr id="4" name="Picture 2" descr="ini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367" y="1278496"/>
            <a:ext cx="5641975" cy="3967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20245" y="5403688"/>
            <a:ext cx="5798128" cy="923330"/>
          </a:xfrm>
          <a:prstGeom prst="rect">
            <a:avLst/>
          </a:prstGeom>
          <a:noFill/>
        </p:spPr>
        <p:txBody>
          <a:bodyPr wrap="square" rtlCol="0">
            <a:spAutoFit/>
          </a:bodyPr>
          <a:lstStyle/>
          <a:p>
            <a:r>
              <a:rPr lang="it-IT" dirty="0" smtClean="0"/>
              <a:t>Gli zeri inseriti corrispondono alle penalità da applicare quando l’allineamento inizia con dei gap (in questo caso la gap penalty applicata = 0)</a:t>
            </a:r>
            <a:endParaRPr lang="it-IT" dirty="0"/>
          </a:p>
        </p:txBody>
      </p:sp>
    </p:spTree>
    <p:extLst>
      <p:ext uri="{BB962C8B-B14F-4D97-AF65-F5344CB8AC3E}">
        <p14:creationId xmlns:p14="http://schemas.microsoft.com/office/powerpoint/2010/main" val="25189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Fase 2: </a:t>
            </a:r>
            <a:r>
              <a:rPr lang="it-IT" altLang="ko-KR" sz="2400" b="1" dirty="0" smtClean="0">
                <a:latin typeface="Calibri" panose="020F0502020204030204" pitchFamily="34" charset="0"/>
                <a:ea typeface="굴림" charset="-127"/>
                <a:cs typeface="Calibri" panose="020F0502020204030204" pitchFamily="34" charset="0"/>
              </a:rPr>
              <a:t>riempimento della matrice</a:t>
            </a:r>
          </a:p>
          <a:p>
            <a:pPr marL="45720" indent="0">
              <a:spcBef>
                <a:spcPts val="0"/>
              </a:spcBef>
              <a:buNone/>
            </a:pPr>
            <a:endParaRPr lang="it-IT" altLang="ko-KR" sz="2400" b="1"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Ogni posizione M</a:t>
            </a:r>
            <a:r>
              <a:rPr lang="it-IT" altLang="ko-KR" sz="1600" dirty="0" smtClean="0">
                <a:latin typeface="Calibri" panose="020F0502020204030204" pitchFamily="34" charset="0"/>
                <a:ea typeface="굴림" charset="-127"/>
                <a:cs typeface="Calibri" panose="020F0502020204030204" pitchFamily="34" charset="0"/>
              </a:rPr>
              <a:t>i,j</a:t>
            </a:r>
            <a:r>
              <a:rPr lang="it-IT" altLang="ko-KR" sz="2400" dirty="0" smtClean="0">
                <a:latin typeface="Calibri" panose="020F0502020204030204" pitchFamily="34" charset="0"/>
                <a:ea typeface="굴림" charset="-127"/>
                <a:cs typeface="Calibri" panose="020F0502020204030204" pitchFamily="34" charset="0"/>
              </a:rPr>
              <a:t> è definita come il valore MASSIMO che è possibile ottenere nella posizione i,j tra i seguenti:</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FF0000"/>
                </a:solidFill>
                <a:latin typeface="Calibri" panose="020F0502020204030204" pitchFamily="34" charset="0"/>
                <a:ea typeface="굴림" charset="-127"/>
                <a:cs typeface="Calibri" panose="020F0502020204030204" pitchFamily="34" charset="0"/>
              </a:rPr>
              <a:t>1)M</a:t>
            </a:r>
            <a:r>
              <a:rPr lang="it-IT" altLang="ko-KR" sz="1600" dirty="0" smtClean="0">
                <a:solidFill>
                  <a:srgbClr val="FF0000"/>
                </a:solidFill>
                <a:latin typeface="Calibri" panose="020F0502020204030204" pitchFamily="34" charset="0"/>
                <a:ea typeface="굴림" charset="-127"/>
                <a:cs typeface="Calibri" panose="020F0502020204030204" pitchFamily="34" charset="0"/>
              </a:rPr>
              <a:t>i-1, j-1 </a:t>
            </a:r>
            <a:r>
              <a:rPr lang="it-IT" altLang="ko-KR" sz="2400" dirty="0" smtClean="0">
                <a:solidFill>
                  <a:srgbClr val="FF0000"/>
                </a:solidFill>
                <a:latin typeface="Calibri" panose="020F0502020204030204" pitchFamily="34" charset="0"/>
                <a:ea typeface="굴림" charset="-127"/>
                <a:cs typeface="Calibri" panose="020F0502020204030204" pitchFamily="34" charset="0"/>
              </a:rPr>
              <a:t>+ si,j (match o mismatch nella diagonale)</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00B050"/>
                </a:solidFill>
                <a:latin typeface="Calibri" panose="020F0502020204030204" pitchFamily="34" charset="0"/>
                <a:ea typeface="굴림" charset="-127"/>
                <a:cs typeface="Calibri" panose="020F0502020204030204" pitchFamily="34" charset="0"/>
              </a:rPr>
              <a:t>2)M</a:t>
            </a:r>
            <a:r>
              <a:rPr lang="it-IT" altLang="ko-KR" sz="16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 w (gap nella sequenza #1)</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0070C0"/>
                </a:solidFill>
                <a:latin typeface="Calibri" panose="020F0502020204030204" pitchFamily="34" charset="0"/>
                <a:ea typeface="굴림" charset="-127"/>
                <a:cs typeface="Calibri" panose="020F0502020204030204" pitchFamily="34" charset="0"/>
              </a:rPr>
              <a:t>3)M</a:t>
            </a:r>
            <a:r>
              <a:rPr lang="it-IT" altLang="ko-KR" sz="1600" dirty="0" smtClean="0">
                <a:solidFill>
                  <a:srgbClr val="0070C0"/>
                </a:solidFill>
                <a:latin typeface="Calibri" panose="020F0502020204030204" pitchFamily="34" charset="0"/>
                <a:ea typeface="굴림" charset="-127"/>
                <a:cs typeface="Calibri" panose="020F0502020204030204" pitchFamily="34" charset="0"/>
              </a:rPr>
              <a:t>i-1, j </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 w (gap nella sequenza #2)</a:t>
            </a:r>
            <a:endParaRPr lang="it-IT" altLang="ko-KR" sz="2400" dirty="0">
              <a:solidFill>
                <a:srgbClr val="0070C0"/>
              </a:solidFill>
              <a:latin typeface="Calibri" panose="020F0502020204030204" pitchFamily="34" charset="0"/>
              <a:ea typeface="굴림" charset="-127"/>
              <a:cs typeface="Calibri" panose="020F0502020204030204" pitchFamily="34" charset="0"/>
            </a:endParaRPr>
          </a:p>
        </p:txBody>
      </p:sp>
      <p:pic>
        <p:nvPicPr>
          <p:cNvPr id="5" name="Picture 4" descr="Position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89" y="1784199"/>
            <a:ext cx="5581073" cy="383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9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Riempiamo il resto della colonna 1 e della riga 1</a:t>
            </a:r>
          </a:p>
          <a:p>
            <a:pPr marL="45720" indent="0">
              <a:spcBef>
                <a:spcPts val="0"/>
              </a:spcBef>
              <a:buNone/>
            </a:pPr>
            <a:endParaRPr lang="it-IT" altLang="ko-KR" sz="2400" dirty="0" smtClean="0">
              <a:solidFill>
                <a:srgbClr val="0070C0"/>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Gli spostamenti in orizzontale non comportano in questo caso variazioni nei punteggi da inserire nella matrice perchè abbiamo specificato una gap penalty w=0</a:t>
            </a:r>
          </a:p>
          <a:p>
            <a:pPr marL="45720" indent="0">
              <a:spcBef>
                <a:spcPts val="0"/>
              </a:spcBef>
              <a:buNone/>
            </a:pPr>
            <a:endPar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Ricordiamo che lo scorrimento in orizzontale e verticale rappresenta l’inserzione di un gap nell’allineamento dale caselle </a:t>
            </a:r>
            <a:r>
              <a:rPr lang="it-IT" altLang="ko-KR" sz="3600" dirty="0" smtClean="0">
                <a:solidFill>
                  <a:srgbClr val="00B050"/>
                </a:solidFill>
                <a:latin typeface="Calibri" panose="020F0502020204030204" pitchFamily="34" charset="0"/>
                <a:ea typeface="굴림" charset="-127"/>
                <a:cs typeface="Calibri" panose="020F0502020204030204" pitchFamily="34" charset="0"/>
              </a:rPr>
              <a:t>M</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e </a:t>
            </a:r>
            <a:r>
              <a:rPr lang="it-IT" altLang="ko-KR" sz="3600" dirty="0" smtClean="0">
                <a:solidFill>
                  <a:srgbClr val="0070C0"/>
                </a:solidFill>
                <a:latin typeface="Calibri" panose="020F0502020204030204" pitchFamily="34" charset="0"/>
                <a:ea typeface="굴림" charset="-127"/>
                <a:cs typeface="Calibri" panose="020F0502020204030204" pitchFamily="34" charset="0"/>
              </a:rPr>
              <a:t>M</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i-1, j </a:t>
            </a:r>
            <a:endPar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Row1C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220" y="1531348"/>
            <a:ext cx="5490971" cy="38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noProof="1" smtClean="0">
                <a:latin typeface="Calibri" panose="020F0502020204030204" pitchFamily="34" charset="0"/>
                <a:ea typeface="굴림" charset="-127"/>
                <a:cs typeface="Calibri" panose="020F0502020204030204" pitchFamily="34" charset="0"/>
              </a:rPr>
              <a:t>E ora riempiamo la colonna 2…</a:t>
            </a:r>
          </a:p>
          <a:p>
            <a:pPr marL="45720" indent="0">
              <a:spcBef>
                <a:spcPts val="0"/>
              </a:spcBef>
              <a:buNone/>
            </a:pPr>
            <a:endParaRPr lang="it-IT" altLang="ko-KR" sz="2400" noProof="1" smtClean="0">
              <a:solidFill>
                <a:srgbClr val="0070C0"/>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In questo caso andrà aggiunto uno score +1 rispetto laddove venga rilevato un match (caselle indicate in viola)</a:t>
            </a:r>
          </a:p>
        </p:txBody>
      </p:sp>
      <p:pic>
        <p:nvPicPr>
          <p:cNvPr id="5" name="Picture 4" descr="C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60" y="1660874"/>
            <a:ext cx="5906655" cy="408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3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10172702" cy="4343400"/>
          </a:xfrm>
        </p:spPr>
        <p:txBody>
          <a:bodyPr>
            <a:noAutofit/>
          </a:bodyPr>
          <a:lstStyle/>
          <a:p>
            <a:pPr marL="45720" indent="0">
              <a:spcBef>
                <a:spcPts val="0"/>
              </a:spcBef>
              <a:buNone/>
            </a:pPr>
            <a:r>
              <a:rPr lang="it-IT" altLang="ko-KR" sz="2400" noProof="1" smtClean="0">
                <a:latin typeface="Calibri" panose="020F0502020204030204" pitchFamily="34" charset="0"/>
                <a:ea typeface="굴림" charset="-127"/>
                <a:cs typeface="Calibri" panose="020F0502020204030204" pitchFamily="34" charset="0"/>
              </a:rPr>
              <a:t>Proseguiamo con la colonna 3 fino a completare il riempimento</a:t>
            </a: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Co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7" y="2296392"/>
            <a:ext cx="5644226" cy="391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led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97" y="2213265"/>
            <a:ext cx="5744995" cy="39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2883</Words>
  <Application>Microsoft Office PowerPoint</Application>
  <PresentationFormat>Widescreen</PresentationFormat>
  <Paragraphs>257</Paragraphs>
  <Slides>45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45</vt:i4>
      </vt:variant>
    </vt:vector>
  </HeadingPairs>
  <TitlesOfParts>
    <vt:vector size="52" baseType="lpstr">
      <vt:lpstr>Arial</vt:lpstr>
      <vt:lpstr>Calibri</vt:lpstr>
      <vt:lpstr>Century Gothic</vt:lpstr>
      <vt:lpstr>Courier New</vt:lpstr>
      <vt:lpstr>굴림</vt:lpstr>
      <vt:lpstr>Symbol</vt:lpstr>
      <vt:lpstr>Sheer Green 16x9</vt:lpstr>
      <vt:lpstr>LEZIONE 5 Algoritmi per l’allineamento tra sequenze – FASTA ed introduzione a BLAST</vt:lpstr>
      <vt:lpstr>Presentazione standard di PowerPoint</vt:lpstr>
      <vt:lpstr>Presentazione standard di PowerPoint</vt:lpstr>
      <vt:lpstr>FUNZIONAMENTO DEGLI ALGORITMI DINAMICI DI ALLINEAMENTO</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ALCUNI ESEMPI «STORICI»</vt:lpstr>
      <vt:lpstr>ALCUNI ESEMPI «STORICI»</vt:lpstr>
      <vt:lpstr>ALCUNI ESEMPI «STORICI»</vt:lpstr>
      <vt:lpstr>ALCUNI ESEMPI «STORICI»</vt:lpstr>
      <vt:lpstr>APPROCCI EURISTICI</vt:lpstr>
      <vt:lpstr>APPROCCI EURISTICI ALL’ALLINEAMENTO</vt:lpstr>
      <vt:lpstr>APPROCCI EURISTICI ALL’ALLINEAMENTO</vt:lpstr>
      <vt:lpstr>FASTA e BLAST</vt:lpstr>
      <vt:lpstr>FASTA</vt:lpstr>
      <vt:lpstr>FASTA</vt:lpstr>
      <vt:lpstr>I 4 STEP USATI DA FASTA</vt:lpstr>
      <vt:lpstr>I 4 STEP USATI DA FASTA</vt:lpstr>
      <vt:lpstr>I 4 STEP USATI DA FASTA</vt:lpstr>
      <vt:lpstr>I 4 STEP USATI DA FASTA</vt:lpstr>
      <vt:lpstr>I 4 STEP USATI DA FASTA</vt:lpstr>
      <vt:lpstr>Presentazione standard di PowerPoint</vt:lpstr>
      <vt:lpstr>MA COME SI FA A DEFINIRE QUANTO «BUONO» E’ UN ALLINEAMENTO?</vt:lpstr>
      <vt:lpstr>Presentazione standard di PowerPoint</vt:lpstr>
      <vt:lpstr>MA COME SI FA A DEFINIRE QUANTO «BUONO» E’ UN ALLINEAMENTO?</vt:lpstr>
      <vt:lpstr>MA COME SI FA A DEFINIRE QUANTO «BUONO» E’ UN ALLINEAMENTO?</vt:lpstr>
      <vt:lpstr>MA COME SI FA A DEFINIRE QUANTO «BUONO» E’ UN ALLINEAMENTO?</vt:lpstr>
      <vt:lpstr>Presentazione standard di PowerPoint</vt:lpstr>
      <vt:lpstr>Presentazione standard di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2018-03-26T19:56:27Z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