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66" r:id="rId2"/>
    <p:sldId id="265" r:id="rId3"/>
    <p:sldId id="283" r:id="rId4"/>
    <p:sldId id="290" r:id="rId5"/>
    <p:sldId id="291" r:id="rId6"/>
    <p:sldId id="284" r:id="rId7"/>
    <p:sldId id="257" r:id="rId8"/>
    <p:sldId id="259" r:id="rId9"/>
    <p:sldId id="261" r:id="rId10"/>
    <p:sldId id="258" r:id="rId11"/>
    <p:sldId id="264" r:id="rId12"/>
    <p:sldId id="288" r:id="rId13"/>
    <p:sldId id="267" r:id="rId14"/>
    <p:sldId id="270" r:id="rId15"/>
    <p:sldId id="268" r:id="rId16"/>
    <p:sldId id="269" r:id="rId17"/>
    <p:sldId id="274" r:id="rId18"/>
    <p:sldId id="273" r:id="rId19"/>
    <p:sldId id="271" r:id="rId20"/>
    <p:sldId id="272" r:id="rId21"/>
    <p:sldId id="276" r:id="rId22"/>
    <p:sldId id="279" r:id="rId23"/>
    <p:sldId id="278" r:id="rId24"/>
    <p:sldId id="280" r:id="rId25"/>
    <p:sldId id="277" r:id="rId26"/>
    <p:sldId id="281" r:id="rId27"/>
    <p:sldId id="285" r:id="rId28"/>
    <p:sldId id="289" r:id="rId2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tente sconosciuto1" initials="Utente sconosciuto1"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6" d="100"/>
          <a:sy n="76" d="100"/>
        </p:scale>
        <p:origin x="51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3-23T09:46:48.376" idx="1">
    <p:pos x="10" y="10"/>
    <p:text>Ma gi</p:text>
    <p:extLst>
      <p:ext uri="{C676402C-5697-4E1C-873F-D02D1690AC5C}">
        <p15:threadingInfo xmlns:p15="http://schemas.microsoft.com/office/powerpoint/2012/main" timeZoneBias="-60"/>
      </p:ext>
    </p:extLst>
  </p:cm>
</p:cmLst>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01474B-F358-4151-BD7C-71B3BD967CB2}" type="doc">
      <dgm:prSet loTypeId="urn:microsoft.com/office/officeart/2005/8/layout/radial6" loCatId="relationship" qsTypeId="urn:microsoft.com/office/officeart/2005/8/quickstyle/simple3" qsCatId="simple" csTypeId="urn:microsoft.com/office/officeart/2005/8/colors/accent6_4" csCatId="accent6" phldr="1"/>
      <dgm:spPr/>
      <dgm:t>
        <a:bodyPr/>
        <a:lstStyle/>
        <a:p>
          <a:endParaRPr lang="it-IT"/>
        </a:p>
      </dgm:t>
    </dgm:pt>
    <dgm:pt modelId="{3EEE452F-1863-4EF4-9756-E3DCBEA91166}">
      <dgm:prSet phldrT="[Testo]"/>
      <dgm:spPr>
        <a:gradFill rotWithShape="0">
          <a:gsLst>
            <a:gs pos="0">
              <a:schemeClr val="bg1">
                <a:lumMod val="95000"/>
              </a:schemeClr>
            </a:gs>
            <a:gs pos="50000">
              <a:schemeClr val="accent6">
                <a:shade val="60000"/>
                <a:hueOff val="0"/>
                <a:satOff val="0"/>
                <a:lumOff val="0"/>
                <a:alphaOff val="0"/>
                <a:lumMod val="105000"/>
                <a:satMod val="103000"/>
                <a:tint val="73000"/>
              </a:schemeClr>
            </a:gs>
            <a:gs pos="100000">
              <a:schemeClr val="accent6">
                <a:shade val="60000"/>
                <a:hueOff val="0"/>
                <a:satOff val="0"/>
                <a:lumOff val="0"/>
                <a:alphaOff val="0"/>
                <a:lumMod val="105000"/>
                <a:satMod val="109000"/>
                <a:tint val="81000"/>
              </a:schemeClr>
            </a:gs>
          </a:gsLst>
        </a:gradFill>
      </dgm:spPr>
      <dgm:t>
        <a:bodyPr/>
        <a:lstStyle/>
        <a:p>
          <a:r>
            <a:rPr lang="it-IT" dirty="0"/>
            <a:t>Sfera del sacro</a:t>
          </a:r>
        </a:p>
      </dgm:t>
    </dgm:pt>
    <dgm:pt modelId="{4607BFE7-A608-4960-9D75-BA8AD05B4B71}" type="parTrans" cxnId="{13A2ACEC-C547-4977-8BB6-F3A628D0B54E}">
      <dgm:prSet/>
      <dgm:spPr/>
      <dgm:t>
        <a:bodyPr/>
        <a:lstStyle/>
        <a:p>
          <a:pPr algn="ctr"/>
          <a:endParaRPr lang="it-IT"/>
        </a:p>
      </dgm:t>
    </dgm:pt>
    <dgm:pt modelId="{9CADD70E-3740-42EB-86C1-1B5F93D65214}" type="sibTrans" cxnId="{13A2ACEC-C547-4977-8BB6-F3A628D0B54E}">
      <dgm:prSet/>
      <dgm:spPr/>
      <dgm:t>
        <a:bodyPr/>
        <a:lstStyle/>
        <a:p>
          <a:endParaRPr lang="it-IT"/>
        </a:p>
      </dgm:t>
    </dgm:pt>
    <dgm:pt modelId="{EB1503BA-3056-444F-A767-311D86B6E6C1}">
      <dgm:prSet phldrT="[Testo]" custT="1"/>
      <dgm:spPr>
        <a:gradFill rotWithShape="0">
          <a:gsLst>
            <a:gs pos="0">
              <a:schemeClr val="bg1">
                <a:lumMod val="95000"/>
              </a:schemeClr>
            </a:gs>
            <a:gs pos="50000">
              <a:schemeClr val="accent6">
                <a:shade val="50000"/>
                <a:hueOff val="0"/>
                <a:satOff val="0"/>
                <a:lumOff val="0"/>
                <a:alphaOff val="0"/>
                <a:lumMod val="105000"/>
                <a:satMod val="103000"/>
                <a:tint val="73000"/>
              </a:schemeClr>
            </a:gs>
            <a:gs pos="100000">
              <a:schemeClr val="accent6">
                <a:shade val="50000"/>
                <a:hueOff val="0"/>
                <a:satOff val="0"/>
                <a:lumOff val="0"/>
                <a:alphaOff val="0"/>
                <a:lumMod val="105000"/>
                <a:satMod val="109000"/>
                <a:tint val="81000"/>
              </a:schemeClr>
            </a:gs>
          </a:gsLst>
        </a:gradFill>
      </dgm:spPr>
      <dgm:t>
        <a:bodyPr/>
        <a:lstStyle/>
        <a:p>
          <a:r>
            <a:rPr lang="it-IT" sz="1600" dirty="0">
              <a:latin typeface="+mn-lt"/>
              <a:cs typeface="Arial" pitchFamily="34" charset="0"/>
            </a:rPr>
            <a:t>Sacralizza-zione della </a:t>
          </a:r>
        </a:p>
        <a:p>
          <a:r>
            <a:rPr lang="it-IT" sz="1600" dirty="0">
              <a:latin typeface="+mn-lt"/>
              <a:cs typeface="Arial" pitchFamily="34" charset="0"/>
            </a:rPr>
            <a:t>politica</a:t>
          </a:r>
          <a:endParaRPr lang="it-IT" sz="1000" dirty="0">
            <a:latin typeface="+mn-lt"/>
            <a:cs typeface="Arial" pitchFamily="34" charset="0"/>
          </a:endParaRPr>
        </a:p>
      </dgm:t>
    </dgm:pt>
    <dgm:pt modelId="{25F1027E-9DDF-410B-A623-23411654E503}" type="parTrans" cxnId="{BA315092-73D3-493F-BB1B-84275F08800E}">
      <dgm:prSet/>
      <dgm:spPr/>
      <dgm:t>
        <a:bodyPr/>
        <a:lstStyle/>
        <a:p>
          <a:pPr algn="ctr"/>
          <a:endParaRPr lang="it-IT"/>
        </a:p>
      </dgm:t>
    </dgm:pt>
    <dgm:pt modelId="{47A80127-482D-4404-95C1-40483E6169B4}" type="sibTrans" cxnId="{BA315092-73D3-493F-BB1B-84275F08800E}">
      <dgm:prSet/>
      <dgm:spPr/>
      <dgm:t>
        <a:bodyPr/>
        <a:lstStyle/>
        <a:p>
          <a:endParaRPr lang="it-IT"/>
        </a:p>
      </dgm:t>
    </dgm:pt>
    <dgm:pt modelId="{475E2948-FF99-4E1B-8410-F7C4233911BC}">
      <dgm:prSet phldrT="[Testo]"/>
      <dgm:spPr>
        <a:gradFill rotWithShape="0">
          <a:gsLst>
            <a:gs pos="0">
              <a:schemeClr val="bg1">
                <a:lumMod val="85000"/>
              </a:schemeClr>
            </a:gs>
            <a:gs pos="50000">
              <a:schemeClr val="accent6">
                <a:shade val="50000"/>
                <a:hueOff val="184212"/>
                <a:satOff val="-8053"/>
                <a:lumOff val="21981"/>
                <a:alphaOff val="0"/>
                <a:lumMod val="105000"/>
                <a:satMod val="103000"/>
                <a:tint val="73000"/>
              </a:schemeClr>
            </a:gs>
            <a:gs pos="100000">
              <a:schemeClr val="accent6">
                <a:shade val="50000"/>
                <a:hueOff val="184212"/>
                <a:satOff val="-8053"/>
                <a:lumOff val="21981"/>
                <a:alphaOff val="0"/>
                <a:lumMod val="105000"/>
                <a:satMod val="109000"/>
                <a:tint val="81000"/>
              </a:schemeClr>
            </a:gs>
          </a:gsLst>
        </a:gradFill>
      </dgm:spPr>
      <dgm:t>
        <a:bodyPr/>
        <a:lstStyle/>
        <a:p>
          <a:r>
            <a:rPr lang="it-IT" dirty="0">
              <a:latin typeface="+mn-lt"/>
              <a:cs typeface="Arial" pitchFamily="34" charset="0"/>
            </a:rPr>
            <a:t>Religione della Patria</a:t>
          </a:r>
        </a:p>
      </dgm:t>
    </dgm:pt>
    <dgm:pt modelId="{DF54DD8D-4D1E-4491-901E-F6F446C8EA51}" type="parTrans" cxnId="{3072237A-D079-424D-A0B3-7DAD78762BCB}">
      <dgm:prSet/>
      <dgm:spPr/>
      <dgm:t>
        <a:bodyPr/>
        <a:lstStyle/>
        <a:p>
          <a:pPr algn="ctr"/>
          <a:endParaRPr lang="it-IT"/>
        </a:p>
      </dgm:t>
    </dgm:pt>
    <dgm:pt modelId="{309FB7C0-097E-4C3B-880B-F82D65487E72}" type="sibTrans" cxnId="{3072237A-D079-424D-A0B3-7DAD78762BCB}">
      <dgm:prSet/>
      <dgm:spPr/>
      <dgm:t>
        <a:bodyPr/>
        <a:lstStyle/>
        <a:p>
          <a:endParaRPr lang="it-IT"/>
        </a:p>
      </dgm:t>
    </dgm:pt>
    <dgm:pt modelId="{FD309489-275A-4715-B567-FB0C5DF3597B}">
      <dgm:prSet phldrT="[Testo]"/>
      <dgm:spPr>
        <a:gradFill rotWithShape="0">
          <a:gsLst>
            <a:gs pos="0">
              <a:schemeClr val="bg1">
                <a:lumMod val="75000"/>
              </a:schemeClr>
            </a:gs>
            <a:gs pos="50000">
              <a:schemeClr val="accent6">
                <a:shade val="50000"/>
                <a:hueOff val="368424"/>
                <a:satOff val="-16105"/>
                <a:lumOff val="43961"/>
                <a:alphaOff val="0"/>
                <a:lumMod val="105000"/>
                <a:satMod val="103000"/>
                <a:tint val="73000"/>
              </a:schemeClr>
            </a:gs>
            <a:gs pos="100000">
              <a:schemeClr val="accent6">
                <a:shade val="50000"/>
                <a:hueOff val="368424"/>
                <a:satOff val="-16105"/>
                <a:lumOff val="43961"/>
                <a:alphaOff val="0"/>
                <a:lumMod val="105000"/>
                <a:satMod val="109000"/>
                <a:tint val="81000"/>
              </a:schemeClr>
            </a:gs>
          </a:gsLst>
        </a:gradFill>
      </dgm:spPr>
      <dgm:t>
        <a:bodyPr/>
        <a:lstStyle/>
        <a:p>
          <a:r>
            <a:rPr lang="it-IT" dirty="0"/>
            <a:t>Culto laico della nazione</a:t>
          </a:r>
        </a:p>
      </dgm:t>
    </dgm:pt>
    <dgm:pt modelId="{924E824B-29EC-43F1-A1EE-DD7992FEFD78}" type="parTrans" cxnId="{047F6ADB-028C-4964-8971-557460DCF83C}">
      <dgm:prSet/>
      <dgm:spPr/>
      <dgm:t>
        <a:bodyPr/>
        <a:lstStyle/>
        <a:p>
          <a:pPr algn="ctr"/>
          <a:endParaRPr lang="it-IT"/>
        </a:p>
      </dgm:t>
    </dgm:pt>
    <dgm:pt modelId="{6D745AD4-55DD-48D4-989D-745F944F13CE}" type="sibTrans" cxnId="{047F6ADB-028C-4964-8971-557460DCF83C}">
      <dgm:prSet/>
      <dgm:spPr/>
      <dgm:t>
        <a:bodyPr/>
        <a:lstStyle/>
        <a:p>
          <a:endParaRPr lang="it-IT"/>
        </a:p>
      </dgm:t>
    </dgm:pt>
    <dgm:pt modelId="{D1889E5C-F9FB-461E-B41F-0A7EA7EBDB6C}">
      <dgm:prSet phldrT="[Testo]"/>
      <dgm:spPr>
        <a:gradFill rotWithShape="0">
          <a:gsLst>
            <a:gs pos="0">
              <a:schemeClr val="bg1">
                <a:lumMod val="85000"/>
              </a:schemeClr>
            </a:gs>
            <a:gs pos="50000">
              <a:schemeClr val="accent6">
                <a:shade val="50000"/>
                <a:hueOff val="184212"/>
                <a:satOff val="-8053"/>
                <a:lumOff val="21981"/>
                <a:alphaOff val="0"/>
                <a:lumMod val="105000"/>
                <a:satMod val="103000"/>
                <a:tint val="73000"/>
              </a:schemeClr>
            </a:gs>
            <a:gs pos="100000">
              <a:schemeClr val="accent6">
                <a:shade val="50000"/>
                <a:hueOff val="184212"/>
                <a:satOff val="-8053"/>
                <a:lumOff val="21981"/>
                <a:alphaOff val="0"/>
                <a:lumMod val="105000"/>
                <a:satMod val="109000"/>
                <a:tint val="81000"/>
              </a:schemeClr>
            </a:gs>
          </a:gsLst>
        </a:gradFill>
      </dgm:spPr>
      <dgm:t>
        <a:bodyPr/>
        <a:lstStyle/>
        <a:p>
          <a:r>
            <a:rPr lang="it-IT" dirty="0">
              <a:latin typeface="+mn-lt"/>
              <a:cs typeface="Arial" pitchFamily="34" charset="0"/>
            </a:rPr>
            <a:t>Simboli</a:t>
          </a:r>
        </a:p>
      </dgm:t>
    </dgm:pt>
    <dgm:pt modelId="{EF65FEB7-FE9A-435D-8948-2D12D2A343B0}" type="parTrans" cxnId="{66357BF4-D17F-42CE-8740-F23112D243E4}">
      <dgm:prSet/>
      <dgm:spPr/>
      <dgm:t>
        <a:bodyPr/>
        <a:lstStyle/>
        <a:p>
          <a:pPr algn="ctr"/>
          <a:endParaRPr lang="it-IT"/>
        </a:p>
      </dgm:t>
    </dgm:pt>
    <dgm:pt modelId="{AA949A69-8924-44E4-841D-1FF490CF7A9F}" type="sibTrans" cxnId="{66357BF4-D17F-42CE-8740-F23112D243E4}">
      <dgm:prSet/>
      <dgm:spPr/>
      <dgm:t>
        <a:bodyPr/>
        <a:lstStyle/>
        <a:p>
          <a:endParaRPr lang="it-IT"/>
        </a:p>
      </dgm:t>
    </dgm:pt>
    <dgm:pt modelId="{14C82773-A10C-43D2-AB36-45DE67228BF2}" type="pres">
      <dgm:prSet presAssocID="{BA01474B-F358-4151-BD7C-71B3BD967CB2}" presName="Name0" presStyleCnt="0">
        <dgm:presLayoutVars>
          <dgm:chMax val="1"/>
          <dgm:dir/>
          <dgm:animLvl val="ctr"/>
          <dgm:resizeHandles val="exact"/>
        </dgm:presLayoutVars>
      </dgm:prSet>
      <dgm:spPr/>
    </dgm:pt>
    <dgm:pt modelId="{969F3B7C-1DD7-4A59-97B5-B134E541FB95}" type="pres">
      <dgm:prSet presAssocID="{3EEE452F-1863-4EF4-9756-E3DCBEA91166}" presName="centerShape" presStyleLbl="node0" presStyleIdx="0" presStyleCnt="1"/>
      <dgm:spPr/>
    </dgm:pt>
    <dgm:pt modelId="{5B098511-D682-43AB-B3B2-3AD848DA28B6}" type="pres">
      <dgm:prSet presAssocID="{EB1503BA-3056-444F-A767-311D86B6E6C1}" presName="node" presStyleLbl="node1" presStyleIdx="0" presStyleCnt="4">
        <dgm:presLayoutVars>
          <dgm:bulletEnabled val="1"/>
        </dgm:presLayoutVars>
      </dgm:prSet>
      <dgm:spPr/>
    </dgm:pt>
    <dgm:pt modelId="{423FFC64-930F-4129-B5F6-D938D6D7525B}" type="pres">
      <dgm:prSet presAssocID="{EB1503BA-3056-444F-A767-311D86B6E6C1}" presName="dummy" presStyleCnt="0"/>
      <dgm:spPr/>
    </dgm:pt>
    <dgm:pt modelId="{7FB77959-FCEE-499D-8021-A20F7F7491F0}" type="pres">
      <dgm:prSet presAssocID="{47A80127-482D-4404-95C1-40483E6169B4}" presName="sibTrans" presStyleLbl="sibTrans2D1" presStyleIdx="0" presStyleCnt="4"/>
      <dgm:spPr/>
    </dgm:pt>
    <dgm:pt modelId="{40ADE6CF-0C98-4482-9D0A-7773C59EFB3E}" type="pres">
      <dgm:prSet presAssocID="{475E2948-FF99-4E1B-8410-F7C4233911BC}" presName="node" presStyleLbl="node1" presStyleIdx="1" presStyleCnt="4">
        <dgm:presLayoutVars>
          <dgm:bulletEnabled val="1"/>
        </dgm:presLayoutVars>
      </dgm:prSet>
      <dgm:spPr/>
    </dgm:pt>
    <dgm:pt modelId="{FA0B3731-EC5F-43E6-9C5A-12ADE0D60F7C}" type="pres">
      <dgm:prSet presAssocID="{475E2948-FF99-4E1B-8410-F7C4233911BC}" presName="dummy" presStyleCnt="0"/>
      <dgm:spPr/>
    </dgm:pt>
    <dgm:pt modelId="{D7E81B9E-AC90-4846-929A-9B80D18B3DB4}" type="pres">
      <dgm:prSet presAssocID="{309FB7C0-097E-4C3B-880B-F82D65487E72}" presName="sibTrans" presStyleLbl="sibTrans2D1" presStyleIdx="1" presStyleCnt="4"/>
      <dgm:spPr/>
    </dgm:pt>
    <dgm:pt modelId="{8FAF7727-8671-44A3-AB16-D7C45562C9BC}" type="pres">
      <dgm:prSet presAssocID="{FD309489-275A-4715-B567-FB0C5DF3597B}" presName="node" presStyleLbl="node1" presStyleIdx="2" presStyleCnt="4" custRadScaleRad="100498" custRadScaleInc="0">
        <dgm:presLayoutVars>
          <dgm:bulletEnabled val="1"/>
        </dgm:presLayoutVars>
      </dgm:prSet>
      <dgm:spPr/>
    </dgm:pt>
    <dgm:pt modelId="{FABE67C3-8490-4F73-A1EB-4520C5216605}" type="pres">
      <dgm:prSet presAssocID="{FD309489-275A-4715-B567-FB0C5DF3597B}" presName="dummy" presStyleCnt="0"/>
      <dgm:spPr/>
    </dgm:pt>
    <dgm:pt modelId="{4D01A82D-D1B5-4336-8027-14D1875C3FBE}" type="pres">
      <dgm:prSet presAssocID="{6D745AD4-55DD-48D4-989D-745F944F13CE}" presName="sibTrans" presStyleLbl="sibTrans2D1" presStyleIdx="2" presStyleCnt="4"/>
      <dgm:spPr/>
    </dgm:pt>
    <dgm:pt modelId="{939E1705-F5DD-4CA9-9F46-69C49534A589}" type="pres">
      <dgm:prSet presAssocID="{D1889E5C-F9FB-461E-B41F-0A7EA7EBDB6C}" presName="node" presStyleLbl="node1" presStyleIdx="3" presStyleCnt="4">
        <dgm:presLayoutVars>
          <dgm:bulletEnabled val="1"/>
        </dgm:presLayoutVars>
      </dgm:prSet>
      <dgm:spPr/>
    </dgm:pt>
    <dgm:pt modelId="{8A28B71D-1851-49D6-82DE-E4B193D71382}" type="pres">
      <dgm:prSet presAssocID="{D1889E5C-F9FB-461E-B41F-0A7EA7EBDB6C}" presName="dummy" presStyleCnt="0"/>
      <dgm:spPr/>
    </dgm:pt>
    <dgm:pt modelId="{009B597A-A37B-4332-84F3-2DD5813679E3}" type="pres">
      <dgm:prSet presAssocID="{AA949A69-8924-44E4-841D-1FF490CF7A9F}" presName="sibTrans" presStyleLbl="sibTrans2D1" presStyleIdx="3" presStyleCnt="4"/>
      <dgm:spPr/>
    </dgm:pt>
  </dgm:ptLst>
  <dgm:cxnLst>
    <dgm:cxn modelId="{EC7DE409-F9B4-4C4E-9D5C-0A91F788D0EB}" type="presOf" srcId="{AA949A69-8924-44E4-841D-1FF490CF7A9F}" destId="{009B597A-A37B-4332-84F3-2DD5813679E3}" srcOrd="0" destOrd="0" presId="urn:microsoft.com/office/officeart/2005/8/layout/radial6"/>
    <dgm:cxn modelId="{ADD6D01D-5385-4797-9171-B27723A85457}" type="presOf" srcId="{EB1503BA-3056-444F-A767-311D86B6E6C1}" destId="{5B098511-D682-43AB-B3B2-3AD848DA28B6}" srcOrd="0" destOrd="0" presId="urn:microsoft.com/office/officeart/2005/8/layout/radial6"/>
    <dgm:cxn modelId="{F284E536-DAE6-4D7A-92D1-FE3B1F76EF42}" type="presOf" srcId="{475E2948-FF99-4E1B-8410-F7C4233911BC}" destId="{40ADE6CF-0C98-4482-9D0A-7773C59EFB3E}" srcOrd="0" destOrd="0" presId="urn:microsoft.com/office/officeart/2005/8/layout/radial6"/>
    <dgm:cxn modelId="{16C1653B-3864-4C57-B62D-134BBD49644E}" type="presOf" srcId="{3EEE452F-1863-4EF4-9756-E3DCBEA91166}" destId="{969F3B7C-1DD7-4A59-97B5-B134E541FB95}" srcOrd="0" destOrd="0" presId="urn:microsoft.com/office/officeart/2005/8/layout/radial6"/>
    <dgm:cxn modelId="{A98F5167-3DEB-4A1A-9BD3-174830C9E6CF}" type="presOf" srcId="{D1889E5C-F9FB-461E-B41F-0A7EA7EBDB6C}" destId="{939E1705-F5DD-4CA9-9F46-69C49534A589}" srcOrd="0" destOrd="0" presId="urn:microsoft.com/office/officeart/2005/8/layout/radial6"/>
    <dgm:cxn modelId="{BA68E26A-71BC-4F84-AE31-FE2F1C08FB5E}" type="presOf" srcId="{BA01474B-F358-4151-BD7C-71B3BD967CB2}" destId="{14C82773-A10C-43D2-AB36-45DE67228BF2}" srcOrd="0" destOrd="0" presId="urn:microsoft.com/office/officeart/2005/8/layout/radial6"/>
    <dgm:cxn modelId="{3072237A-D079-424D-A0B3-7DAD78762BCB}" srcId="{3EEE452F-1863-4EF4-9756-E3DCBEA91166}" destId="{475E2948-FF99-4E1B-8410-F7C4233911BC}" srcOrd="1" destOrd="0" parTransId="{DF54DD8D-4D1E-4491-901E-F6F446C8EA51}" sibTransId="{309FB7C0-097E-4C3B-880B-F82D65487E72}"/>
    <dgm:cxn modelId="{B8B28A81-5153-4A8D-86F0-351E6665CD27}" type="presOf" srcId="{6D745AD4-55DD-48D4-989D-745F944F13CE}" destId="{4D01A82D-D1B5-4336-8027-14D1875C3FBE}" srcOrd="0" destOrd="0" presId="urn:microsoft.com/office/officeart/2005/8/layout/radial6"/>
    <dgm:cxn modelId="{BA315092-73D3-493F-BB1B-84275F08800E}" srcId="{3EEE452F-1863-4EF4-9756-E3DCBEA91166}" destId="{EB1503BA-3056-444F-A767-311D86B6E6C1}" srcOrd="0" destOrd="0" parTransId="{25F1027E-9DDF-410B-A623-23411654E503}" sibTransId="{47A80127-482D-4404-95C1-40483E6169B4}"/>
    <dgm:cxn modelId="{CB98429A-95C2-45D3-A0A6-E152072CE0BB}" type="presOf" srcId="{309FB7C0-097E-4C3B-880B-F82D65487E72}" destId="{D7E81B9E-AC90-4846-929A-9B80D18B3DB4}" srcOrd="0" destOrd="0" presId="urn:microsoft.com/office/officeart/2005/8/layout/radial6"/>
    <dgm:cxn modelId="{D3E754D1-42FA-4FB6-85F3-9685F1A0BDCC}" type="presOf" srcId="{FD309489-275A-4715-B567-FB0C5DF3597B}" destId="{8FAF7727-8671-44A3-AB16-D7C45562C9BC}" srcOrd="0" destOrd="0" presId="urn:microsoft.com/office/officeart/2005/8/layout/radial6"/>
    <dgm:cxn modelId="{047F6ADB-028C-4964-8971-557460DCF83C}" srcId="{3EEE452F-1863-4EF4-9756-E3DCBEA91166}" destId="{FD309489-275A-4715-B567-FB0C5DF3597B}" srcOrd="2" destOrd="0" parTransId="{924E824B-29EC-43F1-A1EE-DD7992FEFD78}" sibTransId="{6D745AD4-55DD-48D4-989D-745F944F13CE}"/>
    <dgm:cxn modelId="{78DF8DE4-57B2-491B-983C-86DD4E37C190}" type="presOf" srcId="{47A80127-482D-4404-95C1-40483E6169B4}" destId="{7FB77959-FCEE-499D-8021-A20F7F7491F0}" srcOrd="0" destOrd="0" presId="urn:microsoft.com/office/officeart/2005/8/layout/radial6"/>
    <dgm:cxn modelId="{13A2ACEC-C547-4977-8BB6-F3A628D0B54E}" srcId="{BA01474B-F358-4151-BD7C-71B3BD967CB2}" destId="{3EEE452F-1863-4EF4-9756-E3DCBEA91166}" srcOrd="0" destOrd="0" parTransId="{4607BFE7-A608-4960-9D75-BA8AD05B4B71}" sibTransId="{9CADD70E-3740-42EB-86C1-1B5F93D65214}"/>
    <dgm:cxn modelId="{66357BF4-D17F-42CE-8740-F23112D243E4}" srcId="{3EEE452F-1863-4EF4-9756-E3DCBEA91166}" destId="{D1889E5C-F9FB-461E-B41F-0A7EA7EBDB6C}" srcOrd="3" destOrd="0" parTransId="{EF65FEB7-FE9A-435D-8948-2D12D2A343B0}" sibTransId="{AA949A69-8924-44E4-841D-1FF490CF7A9F}"/>
    <dgm:cxn modelId="{F1EC5E00-FB5E-4BFB-9F49-19F51BC816ED}" type="presParOf" srcId="{14C82773-A10C-43D2-AB36-45DE67228BF2}" destId="{969F3B7C-1DD7-4A59-97B5-B134E541FB95}" srcOrd="0" destOrd="0" presId="urn:microsoft.com/office/officeart/2005/8/layout/radial6"/>
    <dgm:cxn modelId="{F15AD779-BA71-45EA-94E1-7F72C224F985}" type="presParOf" srcId="{14C82773-A10C-43D2-AB36-45DE67228BF2}" destId="{5B098511-D682-43AB-B3B2-3AD848DA28B6}" srcOrd="1" destOrd="0" presId="urn:microsoft.com/office/officeart/2005/8/layout/radial6"/>
    <dgm:cxn modelId="{9A455BA6-1A6F-4E52-BFD8-52D6254D18AC}" type="presParOf" srcId="{14C82773-A10C-43D2-AB36-45DE67228BF2}" destId="{423FFC64-930F-4129-B5F6-D938D6D7525B}" srcOrd="2" destOrd="0" presId="urn:microsoft.com/office/officeart/2005/8/layout/radial6"/>
    <dgm:cxn modelId="{605A3C80-BEE0-44F5-8BF3-FC4AEF3DFD13}" type="presParOf" srcId="{14C82773-A10C-43D2-AB36-45DE67228BF2}" destId="{7FB77959-FCEE-499D-8021-A20F7F7491F0}" srcOrd="3" destOrd="0" presId="urn:microsoft.com/office/officeart/2005/8/layout/radial6"/>
    <dgm:cxn modelId="{D641267B-37A1-4546-8B99-CD4A0DF49A31}" type="presParOf" srcId="{14C82773-A10C-43D2-AB36-45DE67228BF2}" destId="{40ADE6CF-0C98-4482-9D0A-7773C59EFB3E}" srcOrd="4" destOrd="0" presId="urn:microsoft.com/office/officeart/2005/8/layout/radial6"/>
    <dgm:cxn modelId="{A54B8738-5A75-40D3-B611-A30A4F5E2702}" type="presParOf" srcId="{14C82773-A10C-43D2-AB36-45DE67228BF2}" destId="{FA0B3731-EC5F-43E6-9C5A-12ADE0D60F7C}" srcOrd="5" destOrd="0" presId="urn:microsoft.com/office/officeart/2005/8/layout/radial6"/>
    <dgm:cxn modelId="{BAF1C175-5FE2-4372-8DD8-7DD47BD48E10}" type="presParOf" srcId="{14C82773-A10C-43D2-AB36-45DE67228BF2}" destId="{D7E81B9E-AC90-4846-929A-9B80D18B3DB4}" srcOrd="6" destOrd="0" presId="urn:microsoft.com/office/officeart/2005/8/layout/radial6"/>
    <dgm:cxn modelId="{1E084F59-F9F2-4C86-A5E7-5D3B281C4752}" type="presParOf" srcId="{14C82773-A10C-43D2-AB36-45DE67228BF2}" destId="{8FAF7727-8671-44A3-AB16-D7C45562C9BC}" srcOrd="7" destOrd="0" presId="urn:microsoft.com/office/officeart/2005/8/layout/radial6"/>
    <dgm:cxn modelId="{94B44DF2-A99D-4C66-BEE0-9783052BA8EF}" type="presParOf" srcId="{14C82773-A10C-43D2-AB36-45DE67228BF2}" destId="{FABE67C3-8490-4F73-A1EB-4520C5216605}" srcOrd="8" destOrd="0" presId="urn:microsoft.com/office/officeart/2005/8/layout/radial6"/>
    <dgm:cxn modelId="{77E6ECC8-9954-4003-9DCC-3E51CE969528}" type="presParOf" srcId="{14C82773-A10C-43D2-AB36-45DE67228BF2}" destId="{4D01A82D-D1B5-4336-8027-14D1875C3FBE}" srcOrd="9" destOrd="0" presId="urn:microsoft.com/office/officeart/2005/8/layout/radial6"/>
    <dgm:cxn modelId="{616883FE-CD3E-4BF3-BE2F-CA69FF202339}" type="presParOf" srcId="{14C82773-A10C-43D2-AB36-45DE67228BF2}" destId="{939E1705-F5DD-4CA9-9F46-69C49534A589}" srcOrd="10" destOrd="0" presId="urn:microsoft.com/office/officeart/2005/8/layout/radial6"/>
    <dgm:cxn modelId="{8932E6EB-9C75-4509-B5C4-7EBCA4C5EF8F}" type="presParOf" srcId="{14C82773-A10C-43D2-AB36-45DE67228BF2}" destId="{8A28B71D-1851-49D6-82DE-E4B193D71382}" srcOrd="11" destOrd="0" presId="urn:microsoft.com/office/officeart/2005/8/layout/radial6"/>
    <dgm:cxn modelId="{081D39AB-4881-40BB-BAA3-2A6C6C0FBC19}" type="presParOf" srcId="{14C82773-A10C-43D2-AB36-45DE67228BF2}" destId="{009B597A-A37B-4332-84F3-2DD5813679E3}"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9B597A-A37B-4332-84F3-2DD5813679E3}">
      <dsp:nvSpPr>
        <dsp:cNvPr id="0" name=""/>
        <dsp:cNvSpPr/>
      </dsp:nvSpPr>
      <dsp:spPr>
        <a:xfrm>
          <a:off x="901240" y="642477"/>
          <a:ext cx="4287169" cy="4287169"/>
        </a:xfrm>
        <a:prstGeom prst="blockArc">
          <a:avLst>
            <a:gd name="adj1" fmla="val 10800000"/>
            <a:gd name="adj2" fmla="val 16200000"/>
            <a:gd name="adj3" fmla="val 4642"/>
          </a:avLst>
        </a:prstGeom>
        <a:gradFill rotWithShape="0">
          <a:gsLst>
            <a:gs pos="0">
              <a:schemeClr val="accent6">
                <a:shade val="90000"/>
                <a:hueOff val="189935"/>
                <a:satOff val="-7587"/>
                <a:lumOff val="17596"/>
                <a:alphaOff val="0"/>
                <a:lumMod val="110000"/>
                <a:satMod val="105000"/>
                <a:tint val="67000"/>
              </a:schemeClr>
            </a:gs>
            <a:gs pos="50000">
              <a:schemeClr val="accent6">
                <a:shade val="90000"/>
                <a:hueOff val="189935"/>
                <a:satOff val="-7587"/>
                <a:lumOff val="17596"/>
                <a:alphaOff val="0"/>
                <a:lumMod val="105000"/>
                <a:satMod val="103000"/>
                <a:tint val="73000"/>
              </a:schemeClr>
            </a:gs>
            <a:gs pos="100000">
              <a:schemeClr val="accent6">
                <a:shade val="90000"/>
                <a:hueOff val="189935"/>
                <a:satOff val="-7587"/>
                <a:lumOff val="17596"/>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4D01A82D-D1B5-4336-8027-14D1875C3FBE}">
      <dsp:nvSpPr>
        <dsp:cNvPr id="0" name=""/>
        <dsp:cNvSpPr/>
      </dsp:nvSpPr>
      <dsp:spPr>
        <a:xfrm>
          <a:off x="901239" y="643677"/>
          <a:ext cx="4287169" cy="4287169"/>
        </a:xfrm>
        <a:prstGeom prst="blockArc">
          <a:avLst>
            <a:gd name="adj1" fmla="val 5399999"/>
            <a:gd name="adj2" fmla="val 10801969"/>
            <a:gd name="adj3" fmla="val 4642"/>
          </a:avLst>
        </a:prstGeom>
        <a:gradFill rotWithShape="0">
          <a:gsLst>
            <a:gs pos="0">
              <a:schemeClr val="accent6">
                <a:shade val="90000"/>
                <a:hueOff val="379870"/>
                <a:satOff val="-15173"/>
                <a:lumOff val="35191"/>
                <a:alphaOff val="0"/>
                <a:lumMod val="110000"/>
                <a:satMod val="105000"/>
                <a:tint val="67000"/>
              </a:schemeClr>
            </a:gs>
            <a:gs pos="50000">
              <a:schemeClr val="accent6">
                <a:shade val="90000"/>
                <a:hueOff val="379870"/>
                <a:satOff val="-15173"/>
                <a:lumOff val="35191"/>
                <a:alphaOff val="0"/>
                <a:lumMod val="105000"/>
                <a:satMod val="103000"/>
                <a:tint val="73000"/>
              </a:schemeClr>
            </a:gs>
            <a:gs pos="100000">
              <a:schemeClr val="accent6">
                <a:shade val="90000"/>
                <a:hueOff val="379870"/>
                <a:satOff val="-15173"/>
                <a:lumOff val="35191"/>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D7E81B9E-AC90-4846-929A-9B80D18B3DB4}">
      <dsp:nvSpPr>
        <dsp:cNvPr id="0" name=""/>
        <dsp:cNvSpPr/>
      </dsp:nvSpPr>
      <dsp:spPr>
        <a:xfrm>
          <a:off x="901240" y="643677"/>
          <a:ext cx="4287169" cy="4287169"/>
        </a:xfrm>
        <a:prstGeom prst="blockArc">
          <a:avLst>
            <a:gd name="adj1" fmla="val 21598031"/>
            <a:gd name="adj2" fmla="val 5400001"/>
            <a:gd name="adj3" fmla="val 4642"/>
          </a:avLst>
        </a:prstGeom>
        <a:gradFill rotWithShape="0">
          <a:gsLst>
            <a:gs pos="0">
              <a:schemeClr val="accent6">
                <a:shade val="90000"/>
                <a:hueOff val="189935"/>
                <a:satOff val="-7587"/>
                <a:lumOff val="17596"/>
                <a:alphaOff val="0"/>
                <a:lumMod val="110000"/>
                <a:satMod val="105000"/>
                <a:tint val="67000"/>
              </a:schemeClr>
            </a:gs>
            <a:gs pos="50000">
              <a:schemeClr val="accent6">
                <a:shade val="90000"/>
                <a:hueOff val="189935"/>
                <a:satOff val="-7587"/>
                <a:lumOff val="17596"/>
                <a:alphaOff val="0"/>
                <a:lumMod val="105000"/>
                <a:satMod val="103000"/>
                <a:tint val="73000"/>
              </a:schemeClr>
            </a:gs>
            <a:gs pos="100000">
              <a:schemeClr val="accent6">
                <a:shade val="90000"/>
                <a:hueOff val="189935"/>
                <a:satOff val="-7587"/>
                <a:lumOff val="17596"/>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7FB77959-FCEE-499D-8021-A20F7F7491F0}">
      <dsp:nvSpPr>
        <dsp:cNvPr id="0" name=""/>
        <dsp:cNvSpPr/>
      </dsp:nvSpPr>
      <dsp:spPr>
        <a:xfrm>
          <a:off x="901240" y="642477"/>
          <a:ext cx="4287169" cy="4287169"/>
        </a:xfrm>
        <a:prstGeom prst="blockArc">
          <a:avLst>
            <a:gd name="adj1" fmla="val 16200000"/>
            <a:gd name="adj2" fmla="val 0"/>
            <a:gd name="adj3" fmla="val 4642"/>
          </a:avLst>
        </a:prstGeom>
        <a:gradFill rotWithShape="0">
          <a:gsLst>
            <a:gs pos="0">
              <a:schemeClr val="accent6">
                <a:shade val="90000"/>
                <a:hueOff val="0"/>
                <a:satOff val="0"/>
                <a:lumOff val="0"/>
                <a:alphaOff val="0"/>
                <a:lumMod val="110000"/>
                <a:satMod val="105000"/>
                <a:tint val="67000"/>
              </a:schemeClr>
            </a:gs>
            <a:gs pos="50000">
              <a:schemeClr val="accent6">
                <a:shade val="90000"/>
                <a:hueOff val="0"/>
                <a:satOff val="0"/>
                <a:lumOff val="0"/>
                <a:alphaOff val="0"/>
                <a:lumMod val="105000"/>
                <a:satMod val="103000"/>
                <a:tint val="73000"/>
              </a:schemeClr>
            </a:gs>
            <a:gs pos="100000">
              <a:schemeClr val="accent6">
                <a:shade val="9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969F3B7C-1DD7-4A59-97B5-B134E541FB95}">
      <dsp:nvSpPr>
        <dsp:cNvPr id="0" name=""/>
        <dsp:cNvSpPr/>
      </dsp:nvSpPr>
      <dsp:spPr>
        <a:xfrm>
          <a:off x="2057635" y="1798873"/>
          <a:ext cx="1974378" cy="1974378"/>
        </a:xfrm>
        <a:prstGeom prst="ellipse">
          <a:avLst/>
        </a:prstGeom>
        <a:gradFill rotWithShape="0">
          <a:gsLst>
            <a:gs pos="0">
              <a:schemeClr val="bg1">
                <a:lumMod val="95000"/>
              </a:schemeClr>
            </a:gs>
            <a:gs pos="50000">
              <a:schemeClr val="accent6">
                <a:shade val="60000"/>
                <a:hueOff val="0"/>
                <a:satOff val="0"/>
                <a:lumOff val="0"/>
                <a:alphaOff val="0"/>
                <a:lumMod val="105000"/>
                <a:satMod val="103000"/>
                <a:tint val="73000"/>
              </a:schemeClr>
            </a:gs>
            <a:gs pos="100000">
              <a:schemeClr val="accent6">
                <a:shade val="6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it-IT" sz="3100" kern="1200" dirty="0"/>
            <a:t>Sfera del sacro</a:t>
          </a:r>
        </a:p>
      </dsp:txBody>
      <dsp:txXfrm>
        <a:off x="2346776" y="2088014"/>
        <a:ext cx="1396096" cy="1396096"/>
      </dsp:txXfrm>
    </dsp:sp>
    <dsp:sp modelId="{5B098511-D682-43AB-B3B2-3AD848DA28B6}">
      <dsp:nvSpPr>
        <dsp:cNvPr id="0" name=""/>
        <dsp:cNvSpPr/>
      </dsp:nvSpPr>
      <dsp:spPr>
        <a:xfrm>
          <a:off x="2353792" y="1199"/>
          <a:ext cx="1382065" cy="1382065"/>
        </a:xfrm>
        <a:prstGeom prst="ellipse">
          <a:avLst/>
        </a:prstGeom>
        <a:gradFill rotWithShape="0">
          <a:gsLst>
            <a:gs pos="0">
              <a:schemeClr val="bg1">
                <a:lumMod val="95000"/>
              </a:schemeClr>
            </a:gs>
            <a:gs pos="50000">
              <a:schemeClr val="accent6">
                <a:shade val="50000"/>
                <a:hueOff val="0"/>
                <a:satOff val="0"/>
                <a:lumOff val="0"/>
                <a:alphaOff val="0"/>
                <a:lumMod val="105000"/>
                <a:satMod val="103000"/>
                <a:tint val="73000"/>
              </a:schemeClr>
            </a:gs>
            <a:gs pos="100000">
              <a:schemeClr val="accent6">
                <a:shade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it-IT" sz="1600" kern="1200" dirty="0">
              <a:latin typeface="+mn-lt"/>
              <a:cs typeface="Arial" pitchFamily="34" charset="0"/>
            </a:rPr>
            <a:t>Sacralizza-zione della </a:t>
          </a:r>
        </a:p>
        <a:p>
          <a:pPr marL="0" lvl="0" indent="0" algn="ctr" defTabSz="711200">
            <a:lnSpc>
              <a:spcPct val="90000"/>
            </a:lnSpc>
            <a:spcBef>
              <a:spcPct val="0"/>
            </a:spcBef>
            <a:spcAft>
              <a:spcPct val="35000"/>
            </a:spcAft>
            <a:buNone/>
          </a:pPr>
          <a:r>
            <a:rPr lang="it-IT" sz="1600" kern="1200" dirty="0">
              <a:latin typeface="+mn-lt"/>
              <a:cs typeface="Arial" pitchFamily="34" charset="0"/>
            </a:rPr>
            <a:t>politica</a:t>
          </a:r>
          <a:endParaRPr lang="it-IT" sz="1000" kern="1200" dirty="0">
            <a:latin typeface="+mn-lt"/>
            <a:cs typeface="Arial" pitchFamily="34" charset="0"/>
          </a:endParaRPr>
        </a:p>
      </dsp:txBody>
      <dsp:txXfrm>
        <a:off x="2556191" y="203598"/>
        <a:ext cx="977267" cy="977267"/>
      </dsp:txXfrm>
    </dsp:sp>
    <dsp:sp modelId="{40ADE6CF-0C98-4482-9D0A-7773C59EFB3E}">
      <dsp:nvSpPr>
        <dsp:cNvPr id="0" name=""/>
        <dsp:cNvSpPr/>
      </dsp:nvSpPr>
      <dsp:spPr>
        <a:xfrm>
          <a:off x="4447622" y="2095029"/>
          <a:ext cx="1382065" cy="1382065"/>
        </a:xfrm>
        <a:prstGeom prst="ellipse">
          <a:avLst/>
        </a:prstGeom>
        <a:gradFill rotWithShape="0">
          <a:gsLst>
            <a:gs pos="0">
              <a:schemeClr val="bg1">
                <a:lumMod val="85000"/>
              </a:schemeClr>
            </a:gs>
            <a:gs pos="50000">
              <a:schemeClr val="accent6">
                <a:shade val="50000"/>
                <a:hueOff val="184212"/>
                <a:satOff val="-8053"/>
                <a:lumOff val="21981"/>
                <a:alphaOff val="0"/>
                <a:lumMod val="105000"/>
                <a:satMod val="103000"/>
                <a:tint val="73000"/>
              </a:schemeClr>
            </a:gs>
            <a:gs pos="100000">
              <a:schemeClr val="accent6">
                <a:shade val="50000"/>
                <a:hueOff val="184212"/>
                <a:satOff val="-8053"/>
                <a:lumOff val="2198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it-IT" sz="1800" kern="1200" dirty="0">
              <a:latin typeface="+mn-lt"/>
              <a:cs typeface="Arial" pitchFamily="34" charset="0"/>
            </a:rPr>
            <a:t>Religione della Patria</a:t>
          </a:r>
        </a:p>
      </dsp:txBody>
      <dsp:txXfrm>
        <a:off x="4650021" y="2297428"/>
        <a:ext cx="977267" cy="977267"/>
      </dsp:txXfrm>
    </dsp:sp>
    <dsp:sp modelId="{8FAF7727-8671-44A3-AB16-D7C45562C9BC}">
      <dsp:nvSpPr>
        <dsp:cNvPr id="0" name=""/>
        <dsp:cNvSpPr/>
      </dsp:nvSpPr>
      <dsp:spPr>
        <a:xfrm>
          <a:off x="2353792" y="4190059"/>
          <a:ext cx="1382065" cy="1382065"/>
        </a:xfrm>
        <a:prstGeom prst="ellipse">
          <a:avLst/>
        </a:prstGeom>
        <a:gradFill rotWithShape="0">
          <a:gsLst>
            <a:gs pos="0">
              <a:schemeClr val="bg1">
                <a:lumMod val="75000"/>
              </a:schemeClr>
            </a:gs>
            <a:gs pos="50000">
              <a:schemeClr val="accent6">
                <a:shade val="50000"/>
                <a:hueOff val="368424"/>
                <a:satOff val="-16105"/>
                <a:lumOff val="43961"/>
                <a:alphaOff val="0"/>
                <a:lumMod val="105000"/>
                <a:satMod val="103000"/>
                <a:tint val="73000"/>
              </a:schemeClr>
            </a:gs>
            <a:gs pos="100000">
              <a:schemeClr val="accent6">
                <a:shade val="50000"/>
                <a:hueOff val="368424"/>
                <a:satOff val="-16105"/>
                <a:lumOff val="4396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it-IT" sz="1800" kern="1200" dirty="0"/>
            <a:t>Culto laico della nazione</a:t>
          </a:r>
        </a:p>
      </dsp:txBody>
      <dsp:txXfrm>
        <a:off x="2556191" y="4392458"/>
        <a:ext cx="977267" cy="977267"/>
      </dsp:txXfrm>
    </dsp:sp>
    <dsp:sp modelId="{939E1705-F5DD-4CA9-9F46-69C49534A589}">
      <dsp:nvSpPr>
        <dsp:cNvPr id="0" name=""/>
        <dsp:cNvSpPr/>
      </dsp:nvSpPr>
      <dsp:spPr>
        <a:xfrm>
          <a:off x="259961" y="2095029"/>
          <a:ext cx="1382065" cy="1382065"/>
        </a:xfrm>
        <a:prstGeom prst="ellipse">
          <a:avLst/>
        </a:prstGeom>
        <a:gradFill rotWithShape="0">
          <a:gsLst>
            <a:gs pos="0">
              <a:schemeClr val="bg1">
                <a:lumMod val="85000"/>
              </a:schemeClr>
            </a:gs>
            <a:gs pos="50000">
              <a:schemeClr val="accent6">
                <a:shade val="50000"/>
                <a:hueOff val="184212"/>
                <a:satOff val="-8053"/>
                <a:lumOff val="21981"/>
                <a:alphaOff val="0"/>
                <a:lumMod val="105000"/>
                <a:satMod val="103000"/>
                <a:tint val="73000"/>
              </a:schemeClr>
            </a:gs>
            <a:gs pos="100000">
              <a:schemeClr val="accent6">
                <a:shade val="50000"/>
                <a:hueOff val="184212"/>
                <a:satOff val="-8053"/>
                <a:lumOff val="2198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it-IT" sz="1800" kern="1200" dirty="0">
              <a:latin typeface="+mn-lt"/>
              <a:cs typeface="Arial" pitchFamily="34" charset="0"/>
            </a:rPr>
            <a:t>Simboli</a:t>
          </a:r>
        </a:p>
      </dsp:txBody>
      <dsp:txXfrm>
        <a:off x="462360" y="2297428"/>
        <a:ext cx="977267" cy="977267"/>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248800-E526-4FBD-ACA7-B9C5D8D3ECA5}" type="datetimeFigureOut">
              <a:rPr lang="it-IT" smtClean="0"/>
              <a:t>03/04/2018</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3586FF-C237-446D-B3CC-DE4A3C34C784}" type="slidenum">
              <a:rPr lang="it-IT" smtClean="0"/>
              <a:t>‹N›</a:t>
            </a:fld>
            <a:endParaRPr lang="it-IT"/>
          </a:p>
        </p:txBody>
      </p:sp>
    </p:spTree>
    <p:extLst>
      <p:ext uri="{BB962C8B-B14F-4D97-AF65-F5344CB8AC3E}">
        <p14:creationId xmlns:p14="http://schemas.microsoft.com/office/powerpoint/2010/main" val="1303177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9ADF0DF8-13EA-4809-91BD-EC69EE0C506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937472C-057F-44F9-9C39-F1928241BAF0}" type="slidenum">
              <a:rPr lang="it-IT" altLang="it-IT"/>
              <a:pPr/>
              <a:t>28</a:t>
            </a:fld>
            <a:endParaRPr lang="it-IT" altLang="it-IT"/>
          </a:p>
        </p:txBody>
      </p:sp>
      <p:sp>
        <p:nvSpPr>
          <p:cNvPr id="35843" name="Rectangle 2">
            <a:extLst>
              <a:ext uri="{FF2B5EF4-FFF2-40B4-BE49-F238E27FC236}">
                <a16:creationId xmlns:a16="http://schemas.microsoft.com/office/drawing/2014/main" id="{FEEB665D-4EA3-4D74-A500-7BB66070D85E}"/>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7588A3F8-EFC0-49CA-9B5E-24A09514CA8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p>
        </p:txBody>
      </p:sp>
    </p:spTree>
    <p:extLst>
      <p:ext uri="{BB962C8B-B14F-4D97-AF65-F5344CB8AC3E}">
        <p14:creationId xmlns:p14="http://schemas.microsoft.com/office/powerpoint/2010/main" val="2692661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CE69E8-DC81-4AF4-A6A0-66C5D1D4CA29}"/>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D3648C75-0BF5-4113-A8CF-47578DE1BD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97D0BEE6-4292-4282-918C-B19829A662E5}"/>
              </a:ext>
            </a:extLst>
          </p:cNvPr>
          <p:cNvSpPr>
            <a:spLocks noGrp="1"/>
          </p:cNvSpPr>
          <p:nvPr>
            <p:ph type="dt" sz="half" idx="10"/>
          </p:nvPr>
        </p:nvSpPr>
        <p:spPr/>
        <p:txBody>
          <a:bodyPr/>
          <a:lstStyle/>
          <a:p>
            <a:fld id="{722A7389-FDA8-4DEF-944F-D761BA2B4615}" type="datetimeFigureOut">
              <a:rPr lang="it-IT" smtClean="0"/>
              <a:t>03/04/2018</a:t>
            </a:fld>
            <a:endParaRPr lang="it-IT"/>
          </a:p>
        </p:txBody>
      </p:sp>
      <p:sp>
        <p:nvSpPr>
          <p:cNvPr id="5" name="Segnaposto piè di pagina 4">
            <a:extLst>
              <a:ext uri="{FF2B5EF4-FFF2-40B4-BE49-F238E27FC236}">
                <a16:creationId xmlns:a16="http://schemas.microsoft.com/office/drawing/2014/main" id="{767B9CAD-31AA-4050-8DF0-3F5172D2BBE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D6A472D-871D-44C9-8D04-45D3CC6BD5C5}"/>
              </a:ext>
            </a:extLst>
          </p:cNvPr>
          <p:cNvSpPr>
            <a:spLocks noGrp="1"/>
          </p:cNvSpPr>
          <p:nvPr>
            <p:ph type="sldNum" sz="quarter" idx="12"/>
          </p:nvPr>
        </p:nvSpPr>
        <p:spPr/>
        <p:txBody>
          <a:bodyPr/>
          <a:lstStyle/>
          <a:p>
            <a:fld id="{5F86A43D-763C-4500-B1F9-0C9996D1641B}" type="slidenum">
              <a:rPr lang="it-IT" smtClean="0"/>
              <a:t>‹N›</a:t>
            </a:fld>
            <a:endParaRPr lang="it-IT"/>
          </a:p>
        </p:txBody>
      </p:sp>
    </p:spTree>
    <p:extLst>
      <p:ext uri="{BB962C8B-B14F-4D97-AF65-F5344CB8AC3E}">
        <p14:creationId xmlns:p14="http://schemas.microsoft.com/office/powerpoint/2010/main" val="1284257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6C0812A-937C-4517-80C9-7E0F3DE4DC17}"/>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3340FD1E-2156-4EF9-9744-4DA452D22B40}"/>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EFB09F6-8242-4032-9A34-20A9F05930DB}"/>
              </a:ext>
            </a:extLst>
          </p:cNvPr>
          <p:cNvSpPr>
            <a:spLocks noGrp="1"/>
          </p:cNvSpPr>
          <p:nvPr>
            <p:ph type="dt" sz="half" idx="10"/>
          </p:nvPr>
        </p:nvSpPr>
        <p:spPr/>
        <p:txBody>
          <a:bodyPr/>
          <a:lstStyle/>
          <a:p>
            <a:fld id="{722A7389-FDA8-4DEF-944F-D761BA2B4615}" type="datetimeFigureOut">
              <a:rPr lang="it-IT" smtClean="0"/>
              <a:t>03/04/2018</a:t>
            </a:fld>
            <a:endParaRPr lang="it-IT"/>
          </a:p>
        </p:txBody>
      </p:sp>
      <p:sp>
        <p:nvSpPr>
          <p:cNvPr id="5" name="Segnaposto piè di pagina 4">
            <a:extLst>
              <a:ext uri="{FF2B5EF4-FFF2-40B4-BE49-F238E27FC236}">
                <a16:creationId xmlns:a16="http://schemas.microsoft.com/office/drawing/2014/main" id="{05E63A61-F83E-4F20-AC67-94D0D2A4C3B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7AF5913-8497-4E45-B6F9-196EF3528502}"/>
              </a:ext>
            </a:extLst>
          </p:cNvPr>
          <p:cNvSpPr>
            <a:spLocks noGrp="1"/>
          </p:cNvSpPr>
          <p:nvPr>
            <p:ph type="sldNum" sz="quarter" idx="12"/>
          </p:nvPr>
        </p:nvSpPr>
        <p:spPr/>
        <p:txBody>
          <a:bodyPr/>
          <a:lstStyle/>
          <a:p>
            <a:fld id="{5F86A43D-763C-4500-B1F9-0C9996D1641B}" type="slidenum">
              <a:rPr lang="it-IT" smtClean="0"/>
              <a:t>‹N›</a:t>
            </a:fld>
            <a:endParaRPr lang="it-IT"/>
          </a:p>
        </p:txBody>
      </p:sp>
    </p:spTree>
    <p:extLst>
      <p:ext uri="{BB962C8B-B14F-4D97-AF65-F5344CB8AC3E}">
        <p14:creationId xmlns:p14="http://schemas.microsoft.com/office/powerpoint/2010/main" val="3823241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F445FD69-B245-45A5-8A88-1D441FB9C418}"/>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3D14BB77-E08F-4963-B8DA-374D4F1823E5}"/>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8938521-5E8F-4A40-8E02-3DB5CE4F9422}"/>
              </a:ext>
            </a:extLst>
          </p:cNvPr>
          <p:cNvSpPr>
            <a:spLocks noGrp="1"/>
          </p:cNvSpPr>
          <p:nvPr>
            <p:ph type="dt" sz="half" idx="10"/>
          </p:nvPr>
        </p:nvSpPr>
        <p:spPr/>
        <p:txBody>
          <a:bodyPr/>
          <a:lstStyle/>
          <a:p>
            <a:fld id="{722A7389-FDA8-4DEF-944F-D761BA2B4615}" type="datetimeFigureOut">
              <a:rPr lang="it-IT" smtClean="0"/>
              <a:t>03/04/2018</a:t>
            </a:fld>
            <a:endParaRPr lang="it-IT"/>
          </a:p>
        </p:txBody>
      </p:sp>
      <p:sp>
        <p:nvSpPr>
          <p:cNvPr id="5" name="Segnaposto piè di pagina 4">
            <a:extLst>
              <a:ext uri="{FF2B5EF4-FFF2-40B4-BE49-F238E27FC236}">
                <a16:creationId xmlns:a16="http://schemas.microsoft.com/office/drawing/2014/main" id="{D77BA55B-C398-469A-86BC-377E5E7F5F5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66848EB-98B4-4DEB-8E60-961A599EEB8F}"/>
              </a:ext>
            </a:extLst>
          </p:cNvPr>
          <p:cNvSpPr>
            <a:spLocks noGrp="1"/>
          </p:cNvSpPr>
          <p:nvPr>
            <p:ph type="sldNum" sz="quarter" idx="12"/>
          </p:nvPr>
        </p:nvSpPr>
        <p:spPr/>
        <p:txBody>
          <a:bodyPr/>
          <a:lstStyle/>
          <a:p>
            <a:fld id="{5F86A43D-763C-4500-B1F9-0C9996D1641B}" type="slidenum">
              <a:rPr lang="it-IT" smtClean="0"/>
              <a:t>‹N›</a:t>
            </a:fld>
            <a:endParaRPr lang="it-IT"/>
          </a:p>
        </p:txBody>
      </p:sp>
    </p:spTree>
    <p:extLst>
      <p:ext uri="{BB962C8B-B14F-4D97-AF65-F5344CB8AC3E}">
        <p14:creationId xmlns:p14="http://schemas.microsoft.com/office/powerpoint/2010/main" val="45232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B70747-F4E9-4EA9-B46E-18BBE20FB3C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EBBAF66-229A-4480-B872-1059A1E4DDA6}"/>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49A8087-F39A-438C-A602-767DCCBCA645}"/>
              </a:ext>
            </a:extLst>
          </p:cNvPr>
          <p:cNvSpPr>
            <a:spLocks noGrp="1"/>
          </p:cNvSpPr>
          <p:nvPr>
            <p:ph type="dt" sz="half" idx="10"/>
          </p:nvPr>
        </p:nvSpPr>
        <p:spPr/>
        <p:txBody>
          <a:bodyPr/>
          <a:lstStyle/>
          <a:p>
            <a:fld id="{722A7389-FDA8-4DEF-944F-D761BA2B4615}" type="datetimeFigureOut">
              <a:rPr lang="it-IT" smtClean="0"/>
              <a:t>03/04/2018</a:t>
            </a:fld>
            <a:endParaRPr lang="it-IT"/>
          </a:p>
        </p:txBody>
      </p:sp>
      <p:sp>
        <p:nvSpPr>
          <p:cNvPr id="5" name="Segnaposto piè di pagina 4">
            <a:extLst>
              <a:ext uri="{FF2B5EF4-FFF2-40B4-BE49-F238E27FC236}">
                <a16:creationId xmlns:a16="http://schemas.microsoft.com/office/drawing/2014/main" id="{8170D3CB-75F7-4F3B-9A2D-3DAA20E8B4B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D0DE936-B727-43FC-808E-DAB3C75482B9}"/>
              </a:ext>
            </a:extLst>
          </p:cNvPr>
          <p:cNvSpPr>
            <a:spLocks noGrp="1"/>
          </p:cNvSpPr>
          <p:nvPr>
            <p:ph type="sldNum" sz="quarter" idx="12"/>
          </p:nvPr>
        </p:nvSpPr>
        <p:spPr/>
        <p:txBody>
          <a:bodyPr/>
          <a:lstStyle/>
          <a:p>
            <a:fld id="{5F86A43D-763C-4500-B1F9-0C9996D1641B}" type="slidenum">
              <a:rPr lang="it-IT" smtClean="0"/>
              <a:t>‹N›</a:t>
            </a:fld>
            <a:endParaRPr lang="it-IT"/>
          </a:p>
        </p:txBody>
      </p:sp>
    </p:spTree>
    <p:extLst>
      <p:ext uri="{BB962C8B-B14F-4D97-AF65-F5344CB8AC3E}">
        <p14:creationId xmlns:p14="http://schemas.microsoft.com/office/powerpoint/2010/main" val="3667990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02B3F57-7E4F-4AB9-B926-8EC91A19EF5B}"/>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406A8295-943E-4524-BDA7-B111A208B8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id="{8A521AB2-B41E-4298-BA5B-1AC738BA1035}"/>
              </a:ext>
            </a:extLst>
          </p:cNvPr>
          <p:cNvSpPr>
            <a:spLocks noGrp="1"/>
          </p:cNvSpPr>
          <p:nvPr>
            <p:ph type="dt" sz="half" idx="10"/>
          </p:nvPr>
        </p:nvSpPr>
        <p:spPr/>
        <p:txBody>
          <a:bodyPr/>
          <a:lstStyle/>
          <a:p>
            <a:fld id="{722A7389-FDA8-4DEF-944F-D761BA2B4615}" type="datetimeFigureOut">
              <a:rPr lang="it-IT" smtClean="0"/>
              <a:t>03/04/2018</a:t>
            </a:fld>
            <a:endParaRPr lang="it-IT"/>
          </a:p>
        </p:txBody>
      </p:sp>
      <p:sp>
        <p:nvSpPr>
          <p:cNvPr id="5" name="Segnaposto piè di pagina 4">
            <a:extLst>
              <a:ext uri="{FF2B5EF4-FFF2-40B4-BE49-F238E27FC236}">
                <a16:creationId xmlns:a16="http://schemas.microsoft.com/office/drawing/2014/main" id="{4C858CE3-A4CA-4657-B7D5-3124DD43A4D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0B2C08D-4308-43FE-A7D8-BBEA79E866C8}"/>
              </a:ext>
            </a:extLst>
          </p:cNvPr>
          <p:cNvSpPr>
            <a:spLocks noGrp="1"/>
          </p:cNvSpPr>
          <p:nvPr>
            <p:ph type="sldNum" sz="quarter" idx="12"/>
          </p:nvPr>
        </p:nvSpPr>
        <p:spPr/>
        <p:txBody>
          <a:bodyPr/>
          <a:lstStyle/>
          <a:p>
            <a:fld id="{5F86A43D-763C-4500-B1F9-0C9996D1641B}" type="slidenum">
              <a:rPr lang="it-IT" smtClean="0"/>
              <a:t>‹N›</a:t>
            </a:fld>
            <a:endParaRPr lang="it-IT"/>
          </a:p>
        </p:txBody>
      </p:sp>
    </p:spTree>
    <p:extLst>
      <p:ext uri="{BB962C8B-B14F-4D97-AF65-F5344CB8AC3E}">
        <p14:creationId xmlns:p14="http://schemas.microsoft.com/office/powerpoint/2010/main" val="3594948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EA4BBE-E9C5-40DE-9EF1-CF34BC52E52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3B50848-BAAE-4B6F-8731-895B8EA7567B}"/>
              </a:ext>
            </a:extLst>
          </p:cNvPr>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C25C2393-611E-4E32-98E0-08D9A0F9DA08}"/>
              </a:ext>
            </a:extLst>
          </p:cNvPr>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B35681B3-6E07-4B9E-B266-41CA61762B95}"/>
              </a:ext>
            </a:extLst>
          </p:cNvPr>
          <p:cNvSpPr>
            <a:spLocks noGrp="1"/>
          </p:cNvSpPr>
          <p:nvPr>
            <p:ph type="dt" sz="half" idx="10"/>
          </p:nvPr>
        </p:nvSpPr>
        <p:spPr/>
        <p:txBody>
          <a:bodyPr/>
          <a:lstStyle/>
          <a:p>
            <a:fld id="{722A7389-FDA8-4DEF-944F-D761BA2B4615}" type="datetimeFigureOut">
              <a:rPr lang="it-IT" smtClean="0"/>
              <a:t>03/04/2018</a:t>
            </a:fld>
            <a:endParaRPr lang="it-IT"/>
          </a:p>
        </p:txBody>
      </p:sp>
      <p:sp>
        <p:nvSpPr>
          <p:cNvPr id="6" name="Segnaposto piè di pagina 5">
            <a:extLst>
              <a:ext uri="{FF2B5EF4-FFF2-40B4-BE49-F238E27FC236}">
                <a16:creationId xmlns:a16="http://schemas.microsoft.com/office/drawing/2014/main" id="{799FC09F-33F6-4DC1-A11C-FC77B4C9A44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13A813B-6550-428B-99E7-724FAAD4E5BE}"/>
              </a:ext>
            </a:extLst>
          </p:cNvPr>
          <p:cNvSpPr>
            <a:spLocks noGrp="1"/>
          </p:cNvSpPr>
          <p:nvPr>
            <p:ph type="sldNum" sz="quarter" idx="12"/>
          </p:nvPr>
        </p:nvSpPr>
        <p:spPr/>
        <p:txBody>
          <a:bodyPr/>
          <a:lstStyle/>
          <a:p>
            <a:fld id="{5F86A43D-763C-4500-B1F9-0C9996D1641B}" type="slidenum">
              <a:rPr lang="it-IT" smtClean="0"/>
              <a:t>‹N›</a:t>
            </a:fld>
            <a:endParaRPr lang="it-IT"/>
          </a:p>
        </p:txBody>
      </p:sp>
    </p:spTree>
    <p:extLst>
      <p:ext uri="{BB962C8B-B14F-4D97-AF65-F5344CB8AC3E}">
        <p14:creationId xmlns:p14="http://schemas.microsoft.com/office/powerpoint/2010/main" val="2654408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AB08AA-A78C-4C07-8066-5B890AE02B94}"/>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2F644307-8A94-4776-AF8D-8105534CEA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764488FC-2554-46EE-84F5-189A24747C7A}"/>
              </a:ext>
            </a:extLst>
          </p:cNvPr>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E4AE7129-F669-472B-8A54-F9A3A56A12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9B3F49E4-0C71-4CAD-9A0B-B05404DBED1F}"/>
              </a:ext>
            </a:extLst>
          </p:cNvPr>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FED3F184-2EC1-42EF-A86E-9C3E7F816AD4}"/>
              </a:ext>
            </a:extLst>
          </p:cNvPr>
          <p:cNvSpPr>
            <a:spLocks noGrp="1"/>
          </p:cNvSpPr>
          <p:nvPr>
            <p:ph type="dt" sz="half" idx="10"/>
          </p:nvPr>
        </p:nvSpPr>
        <p:spPr/>
        <p:txBody>
          <a:bodyPr/>
          <a:lstStyle/>
          <a:p>
            <a:fld id="{722A7389-FDA8-4DEF-944F-D761BA2B4615}" type="datetimeFigureOut">
              <a:rPr lang="it-IT" smtClean="0"/>
              <a:t>03/04/2018</a:t>
            </a:fld>
            <a:endParaRPr lang="it-IT"/>
          </a:p>
        </p:txBody>
      </p:sp>
      <p:sp>
        <p:nvSpPr>
          <p:cNvPr id="8" name="Segnaposto piè di pagina 7">
            <a:extLst>
              <a:ext uri="{FF2B5EF4-FFF2-40B4-BE49-F238E27FC236}">
                <a16:creationId xmlns:a16="http://schemas.microsoft.com/office/drawing/2014/main" id="{4BE08660-008D-4087-9ECA-99F4C6A15620}"/>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D14358F3-A6CC-4A01-B083-FB2147D3EED2}"/>
              </a:ext>
            </a:extLst>
          </p:cNvPr>
          <p:cNvSpPr>
            <a:spLocks noGrp="1"/>
          </p:cNvSpPr>
          <p:nvPr>
            <p:ph type="sldNum" sz="quarter" idx="12"/>
          </p:nvPr>
        </p:nvSpPr>
        <p:spPr/>
        <p:txBody>
          <a:bodyPr/>
          <a:lstStyle/>
          <a:p>
            <a:fld id="{5F86A43D-763C-4500-B1F9-0C9996D1641B}" type="slidenum">
              <a:rPr lang="it-IT" smtClean="0"/>
              <a:t>‹N›</a:t>
            </a:fld>
            <a:endParaRPr lang="it-IT"/>
          </a:p>
        </p:txBody>
      </p:sp>
    </p:spTree>
    <p:extLst>
      <p:ext uri="{BB962C8B-B14F-4D97-AF65-F5344CB8AC3E}">
        <p14:creationId xmlns:p14="http://schemas.microsoft.com/office/powerpoint/2010/main" val="1284481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93F63C-5EB2-47AC-A8A1-B673694F9CA8}"/>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70EFF808-88AC-4AC1-8B7F-7EE9254E00ED}"/>
              </a:ext>
            </a:extLst>
          </p:cNvPr>
          <p:cNvSpPr>
            <a:spLocks noGrp="1"/>
          </p:cNvSpPr>
          <p:nvPr>
            <p:ph type="dt" sz="half" idx="10"/>
          </p:nvPr>
        </p:nvSpPr>
        <p:spPr/>
        <p:txBody>
          <a:bodyPr/>
          <a:lstStyle/>
          <a:p>
            <a:fld id="{722A7389-FDA8-4DEF-944F-D761BA2B4615}" type="datetimeFigureOut">
              <a:rPr lang="it-IT" smtClean="0"/>
              <a:t>03/04/2018</a:t>
            </a:fld>
            <a:endParaRPr lang="it-IT"/>
          </a:p>
        </p:txBody>
      </p:sp>
      <p:sp>
        <p:nvSpPr>
          <p:cNvPr id="4" name="Segnaposto piè di pagina 3">
            <a:extLst>
              <a:ext uri="{FF2B5EF4-FFF2-40B4-BE49-F238E27FC236}">
                <a16:creationId xmlns:a16="http://schemas.microsoft.com/office/drawing/2014/main" id="{B01DD3AF-F97C-47B7-9E58-3541F3F00CCF}"/>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22C9EF14-9E1F-4CF1-9E96-697D0EC1A0FC}"/>
              </a:ext>
            </a:extLst>
          </p:cNvPr>
          <p:cNvSpPr>
            <a:spLocks noGrp="1"/>
          </p:cNvSpPr>
          <p:nvPr>
            <p:ph type="sldNum" sz="quarter" idx="12"/>
          </p:nvPr>
        </p:nvSpPr>
        <p:spPr/>
        <p:txBody>
          <a:bodyPr/>
          <a:lstStyle/>
          <a:p>
            <a:fld id="{5F86A43D-763C-4500-B1F9-0C9996D1641B}" type="slidenum">
              <a:rPr lang="it-IT" smtClean="0"/>
              <a:t>‹N›</a:t>
            </a:fld>
            <a:endParaRPr lang="it-IT"/>
          </a:p>
        </p:txBody>
      </p:sp>
    </p:spTree>
    <p:extLst>
      <p:ext uri="{BB962C8B-B14F-4D97-AF65-F5344CB8AC3E}">
        <p14:creationId xmlns:p14="http://schemas.microsoft.com/office/powerpoint/2010/main" val="2190474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43D253D6-F9FD-45CE-A769-017C45166673}"/>
              </a:ext>
            </a:extLst>
          </p:cNvPr>
          <p:cNvSpPr>
            <a:spLocks noGrp="1"/>
          </p:cNvSpPr>
          <p:nvPr>
            <p:ph type="dt" sz="half" idx="10"/>
          </p:nvPr>
        </p:nvSpPr>
        <p:spPr/>
        <p:txBody>
          <a:bodyPr/>
          <a:lstStyle/>
          <a:p>
            <a:fld id="{722A7389-FDA8-4DEF-944F-D761BA2B4615}" type="datetimeFigureOut">
              <a:rPr lang="it-IT" smtClean="0"/>
              <a:t>03/04/2018</a:t>
            </a:fld>
            <a:endParaRPr lang="it-IT"/>
          </a:p>
        </p:txBody>
      </p:sp>
      <p:sp>
        <p:nvSpPr>
          <p:cNvPr id="3" name="Segnaposto piè di pagina 2">
            <a:extLst>
              <a:ext uri="{FF2B5EF4-FFF2-40B4-BE49-F238E27FC236}">
                <a16:creationId xmlns:a16="http://schemas.microsoft.com/office/drawing/2014/main" id="{E536E4DF-94A9-4082-B22A-5D0EC421A155}"/>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E3FA5149-083C-40C4-89C7-16546F47E3B1}"/>
              </a:ext>
            </a:extLst>
          </p:cNvPr>
          <p:cNvSpPr>
            <a:spLocks noGrp="1"/>
          </p:cNvSpPr>
          <p:nvPr>
            <p:ph type="sldNum" sz="quarter" idx="12"/>
          </p:nvPr>
        </p:nvSpPr>
        <p:spPr/>
        <p:txBody>
          <a:bodyPr/>
          <a:lstStyle/>
          <a:p>
            <a:fld id="{5F86A43D-763C-4500-B1F9-0C9996D1641B}" type="slidenum">
              <a:rPr lang="it-IT" smtClean="0"/>
              <a:t>‹N›</a:t>
            </a:fld>
            <a:endParaRPr lang="it-IT"/>
          </a:p>
        </p:txBody>
      </p:sp>
    </p:spTree>
    <p:extLst>
      <p:ext uri="{BB962C8B-B14F-4D97-AF65-F5344CB8AC3E}">
        <p14:creationId xmlns:p14="http://schemas.microsoft.com/office/powerpoint/2010/main" val="2326201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B8D739C-CF66-45A6-AA80-A078504DE92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6459273-6207-4E95-A666-F1FD9CD5DA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4A748342-7901-47B9-9D11-5C644BF490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E049D2A7-603C-4270-9BF1-FC0D234E23E3}"/>
              </a:ext>
            </a:extLst>
          </p:cNvPr>
          <p:cNvSpPr>
            <a:spLocks noGrp="1"/>
          </p:cNvSpPr>
          <p:nvPr>
            <p:ph type="dt" sz="half" idx="10"/>
          </p:nvPr>
        </p:nvSpPr>
        <p:spPr/>
        <p:txBody>
          <a:bodyPr/>
          <a:lstStyle/>
          <a:p>
            <a:fld id="{722A7389-FDA8-4DEF-944F-D761BA2B4615}" type="datetimeFigureOut">
              <a:rPr lang="it-IT" smtClean="0"/>
              <a:t>03/04/2018</a:t>
            </a:fld>
            <a:endParaRPr lang="it-IT"/>
          </a:p>
        </p:txBody>
      </p:sp>
      <p:sp>
        <p:nvSpPr>
          <p:cNvPr id="6" name="Segnaposto piè di pagina 5">
            <a:extLst>
              <a:ext uri="{FF2B5EF4-FFF2-40B4-BE49-F238E27FC236}">
                <a16:creationId xmlns:a16="http://schemas.microsoft.com/office/drawing/2014/main" id="{6AA71E61-657B-4924-B9F7-689C0F55F2F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E6DBF15-2939-4639-B1FF-A993C7202BA2}"/>
              </a:ext>
            </a:extLst>
          </p:cNvPr>
          <p:cNvSpPr>
            <a:spLocks noGrp="1"/>
          </p:cNvSpPr>
          <p:nvPr>
            <p:ph type="sldNum" sz="quarter" idx="12"/>
          </p:nvPr>
        </p:nvSpPr>
        <p:spPr/>
        <p:txBody>
          <a:bodyPr/>
          <a:lstStyle/>
          <a:p>
            <a:fld id="{5F86A43D-763C-4500-B1F9-0C9996D1641B}" type="slidenum">
              <a:rPr lang="it-IT" smtClean="0"/>
              <a:t>‹N›</a:t>
            </a:fld>
            <a:endParaRPr lang="it-IT"/>
          </a:p>
        </p:txBody>
      </p:sp>
    </p:spTree>
    <p:extLst>
      <p:ext uri="{BB962C8B-B14F-4D97-AF65-F5344CB8AC3E}">
        <p14:creationId xmlns:p14="http://schemas.microsoft.com/office/powerpoint/2010/main" val="4168625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893A8C-5612-4FB5-B3D8-6F06CC989B59}"/>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DA1913C9-79D8-47EE-94FA-0BE44DA74B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F72F0FDA-D20C-40B9-8E21-4D9E3404FD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1AE0BD1C-E4FA-4D4B-9FED-6E01B4F406B5}"/>
              </a:ext>
            </a:extLst>
          </p:cNvPr>
          <p:cNvSpPr>
            <a:spLocks noGrp="1"/>
          </p:cNvSpPr>
          <p:nvPr>
            <p:ph type="dt" sz="half" idx="10"/>
          </p:nvPr>
        </p:nvSpPr>
        <p:spPr/>
        <p:txBody>
          <a:bodyPr/>
          <a:lstStyle/>
          <a:p>
            <a:fld id="{722A7389-FDA8-4DEF-944F-D761BA2B4615}" type="datetimeFigureOut">
              <a:rPr lang="it-IT" smtClean="0"/>
              <a:t>03/04/2018</a:t>
            </a:fld>
            <a:endParaRPr lang="it-IT"/>
          </a:p>
        </p:txBody>
      </p:sp>
      <p:sp>
        <p:nvSpPr>
          <p:cNvPr id="6" name="Segnaposto piè di pagina 5">
            <a:extLst>
              <a:ext uri="{FF2B5EF4-FFF2-40B4-BE49-F238E27FC236}">
                <a16:creationId xmlns:a16="http://schemas.microsoft.com/office/drawing/2014/main" id="{8696926B-47DC-4390-9231-CF2D77C2790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EFB0108-0907-42F4-8C1A-6F18E51B196A}"/>
              </a:ext>
            </a:extLst>
          </p:cNvPr>
          <p:cNvSpPr>
            <a:spLocks noGrp="1"/>
          </p:cNvSpPr>
          <p:nvPr>
            <p:ph type="sldNum" sz="quarter" idx="12"/>
          </p:nvPr>
        </p:nvSpPr>
        <p:spPr/>
        <p:txBody>
          <a:bodyPr/>
          <a:lstStyle/>
          <a:p>
            <a:fld id="{5F86A43D-763C-4500-B1F9-0C9996D1641B}" type="slidenum">
              <a:rPr lang="it-IT" smtClean="0"/>
              <a:t>‹N›</a:t>
            </a:fld>
            <a:endParaRPr lang="it-IT"/>
          </a:p>
        </p:txBody>
      </p:sp>
    </p:spTree>
    <p:extLst>
      <p:ext uri="{BB962C8B-B14F-4D97-AF65-F5344CB8AC3E}">
        <p14:creationId xmlns:p14="http://schemas.microsoft.com/office/powerpoint/2010/main" val="2498061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7E9D592D-C8F5-4123-B0D2-34BF548D23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B530573A-7F7F-4C29-871E-4CC04F46C5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69A8129-3FA7-4D54-B17C-88951FAE5E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2A7389-FDA8-4DEF-944F-D761BA2B4615}" type="datetimeFigureOut">
              <a:rPr lang="it-IT" smtClean="0"/>
              <a:t>03/04/2018</a:t>
            </a:fld>
            <a:endParaRPr lang="it-IT"/>
          </a:p>
        </p:txBody>
      </p:sp>
      <p:sp>
        <p:nvSpPr>
          <p:cNvPr id="5" name="Segnaposto piè di pagina 4">
            <a:extLst>
              <a:ext uri="{FF2B5EF4-FFF2-40B4-BE49-F238E27FC236}">
                <a16:creationId xmlns:a16="http://schemas.microsoft.com/office/drawing/2014/main" id="{DEAC59A8-F7AD-4B52-B311-66C013B885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9D169D07-48CD-47DB-A583-4939DCD68E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86A43D-763C-4500-B1F9-0C9996D1641B}" type="slidenum">
              <a:rPr lang="it-IT" smtClean="0"/>
              <a:t>‹N›</a:t>
            </a:fld>
            <a:endParaRPr lang="it-IT"/>
          </a:p>
        </p:txBody>
      </p:sp>
    </p:spTree>
    <p:extLst>
      <p:ext uri="{BB962C8B-B14F-4D97-AF65-F5344CB8AC3E}">
        <p14:creationId xmlns:p14="http://schemas.microsoft.com/office/powerpoint/2010/main" val="1169612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EE98B1-4451-4E53-8830-2121089A1B36}"/>
              </a:ext>
            </a:extLst>
          </p:cNvPr>
          <p:cNvSpPr>
            <a:spLocks noGrp="1"/>
          </p:cNvSpPr>
          <p:nvPr>
            <p:ph type="ctrTitle"/>
          </p:nvPr>
        </p:nvSpPr>
        <p:spPr/>
        <p:txBody>
          <a:bodyPr/>
          <a:lstStyle/>
          <a:p>
            <a:r>
              <a:rPr lang="it-IT" dirty="0"/>
              <a:t>La Grande guerra prima </a:t>
            </a:r>
            <a:br>
              <a:rPr lang="it-IT" dirty="0"/>
            </a:br>
            <a:r>
              <a:rPr lang="it-IT" dirty="0"/>
              <a:t>e  dopo</a:t>
            </a:r>
          </a:p>
        </p:txBody>
      </p:sp>
      <p:sp>
        <p:nvSpPr>
          <p:cNvPr id="3" name="Sottotitolo 2">
            <a:extLst>
              <a:ext uri="{FF2B5EF4-FFF2-40B4-BE49-F238E27FC236}">
                <a16:creationId xmlns:a16="http://schemas.microsoft.com/office/drawing/2014/main" id="{F2C60887-9041-46D3-B309-4E5F573035E6}"/>
              </a:ext>
            </a:extLst>
          </p:cNvPr>
          <p:cNvSpPr>
            <a:spLocks noGrp="1"/>
          </p:cNvSpPr>
          <p:nvPr>
            <p:ph type="subTitle" idx="1"/>
          </p:nvPr>
        </p:nvSpPr>
        <p:spPr/>
        <p:txBody>
          <a:bodyPr>
            <a:normAutofit lnSpcReduction="10000"/>
          </a:bodyPr>
          <a:lstStyle/>
          <a:p>
            <a:r>
              <a:rPr lang="it-IT" dirty="0"/>
              <a:t>Culture, politiche, Stati, speranze e disillusioni</a:t>
            </a:r>
          </a:p>
          <a:p>
            <a:r>
              <a:rPr lang="it-IT" dirty="0"/>
              <a:t>alla prova del conflitto</a:t>
            </a:r>
          </a:p>
          <a:p>
            <a:endParaRPr lang="it-IT" dirty="0"/>
          </a:p>
          <a:p>
            <a:r>
              <a:rPr lang="it-IT" dirty="0"/>
              <a:t>Prof. Fabio Todero </a:t>
            </a:r>
            <a:r>
              <a:rPr lang="it-IT" dirty="0" err="1"/>
              <a:t>Ph.D</a:t>
            </a:r>
            <a:r>
              <a:rPr lang="it-IT" dirty="0"/>
              <a:t>.</a:t>
            </a:r>
          </a:p>
        </p:txBody>
      </p:sp>
    </p:spTree>
    <p:extLst>
      <p:ext uri="{BB962C8B-B14F-4D97-AF65-F5344CB8AC3E}">
        <p14:creationId xmlns:p14="http://schemas.microsoft.com/office/powerpoint/2010/main" val="1737519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B95D9C36-067F-4DF1-91D4-5EDE1C6DC2C4}"/>
              </a:ext>
            </a:extLst>
          </p:cNvPr>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it-IT" sz="3200" b="1" dirty="0"/>
              <a:t>Le origini</a:t>
            </a:r>
          </a:p>
        </p:txBody>
      </p:sp>
      <p:sp>
        <p:nvSpPr>
          <p:cNvPr id="3" name="Segnaposto contenuto 2">
            <a:extLst>
              <a:ext uri="{FF2B5EF4-FFF2-40B4-BE49-F238E27FC236}">
                <a16:creationId xmlns:a16="http://schemas.microsoft.com/office/drawing/2014/main" id="{B6FF243E-BA2B-4E38-9B5F-DF01E9BA9D10}"/>
              </a:ext>
            </a:extLst>
          </p:cNvPr>
          <p:cNvSpPr>
            <a:spLocks noGrp="1"/>
          </p:cNvSpPr>
          <p:nvPr>
            <p:ph idx="1"/>
          </p:nvPr>
        </p:nvSpPr>
        <p:spPr>
          <a:xfrm>
            <a:off x="6049182" y="802638"/>
            <a:ext cx="5408696" cy="5252722"/>
          </a:xfrm>
        </p:spPr>
        <p:txBody>
          <a:bodyPr anchor="ctr">
            <a:normAutofit/>
          </a:bodyPr>
          <a:lstStyle/>
          <a:p>
            <a:r>
              <a:rPr lang="it-IT" altLang="it-IT" dirty="0">
                <a:solidFill>
                  <a:schemeClr val="bg1"/>
                </a:solidFill>
              </a:rPr>
              <a:t>1885: fondazione della Pro Patria </a:t>
            </a:r>
          </a:p>
          <a:p>
            <a:r>
              <a:rPr lang="it-IT" altLang="it-IT" dirty="0">
                <a:solidFill>
                  <a:schemeClr val="bg1"/>
                </a:solidFill>
              </a:rPr>
              <a:t>1889: fondazione della Società Dante Alighieri</a:t>
            </a:r>
          </a:p>
          <a:p>
            <a:r>
              <a:rPr lang="it-IT" altLang="it-IT" dirty="0">
                <a:solidFill>
                  <a:schemeClr val="bg1"/>
                </a:solidFill>
              </a:rPr>
              <a:t>1891: fondazione, nei territori dell’Impero austro-ungarico dove vivono comunità </a:t>
            </a:r>
            <a:r>
              <a:rPr lang="it-IT" altLang="it-IT" dirty="0" err="1">
                <a:solidFill>
                  <a:schemeClr val="bg1"/>
                </a:solidFill>
              </a:rPr>
              <a:t>itaolofone</a:t>
            </a:r>
            <a:r>
              <a:rPr lang="it-IT" altLang="it-IT" dirty="0">
                <a:solidFill>
                  <a:schemeClr val="bg1"/>
                </a:solidFill>
              </a:rPr>
              <a:t>, della Lega Nazionale Italiana. </a:t>
            </a:r>
          </a:p>
          <a:p>
            <a:endParaRPr lang="it-IT" sz="2400" dirty="0">
              <a:solidFill>
                <a:schemeClr val="bg1"/>
              </a:solidFill>
            </a:endParaRPr>
          </a:p>
        </p:txBody>
      </p:sp>
    </p:spTree>
    <p:extLst>
      <p:ext uri="{BB962C8B-B14F-4D97-AF65-F5344CB8AC3E}">
        <p14:creationId xmlns:p14="http://schemas.microsoft.com/office/powerpoint/2010/main" val="1013257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02" name="Rectangle 2">
            <a:extLst>
              <a:ext uri="{FF2B5EF4-FFF2-40B4-BE49-F238E27FC236}">
                <a16:creationId xmlns:a16="http://schemas.microsoft.com/office/drawing/2014/main" id="{64A0D705-B5B2-47A9-918D-3D350A7D855D}"/>
              </a:ext>
            </a:extLst>
          </p:cNvPr>
          <p:cNvSpPr>
            <a:spLocks noGrp="1" noChangeArrowheads="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it-IT" altLang="it-IT" sz="3200" b="1" dirty="0"/>
              <a:t>Il termine </a:t>
            </a:r>
          </a:p>
        </p:txBody>
      </p:sp>
      <p:sp>
        <p:nvSpPr>
          <p:cNvPr id="51203" name="Rectangle 3">
            <a:extLst>
              <a:ext uri="{FF2B5EF4-FFF2-40B4-BE49-F238E27FC236}">
                <a16:creationId xmlns:a16="http://schemas.microsoft.com/office/drawing/2014/main" id="{622B3F07-7267-42D4-98ED-367CEE621BC1}"/>
              </a:ext>
            </a:extLst>
          </p:cNvPr>
          <p:cNvSpPr>
            <a:spLocks noGrp="1" noChangeArrowheads="1"/>
          </p:cNvSpPr>
          <p:nvPr>
            <p:ph idx="1"/>
          </p:nvPr>
        </p:nvSpPr>
        <p:spPr>
          <a:xfrm>
            <a:off x="6049182" y="802638"/>
            <a:ext cx="5408696" cy="5252722"/>
          </a:xfrm>
        </p:spPr>
        <p:txBody>
          <a:bodyPr anchor="ctr">
            <a:normAutofit fontScale="92500" lnSpcReduction="10000"/>
          </a:bodyPr>
          <a:lstStyle/>
          <a:p>
            <a:r>
              <a:rPr lang="it-IT" altLang="it-IT" sz="2400" dirty="0">
                <a:solidFill>
                  <a:schemeClr val="bg1"/>
                </a:solidFill>
                <a:cs typeface="Tahoma" panose="020B0604030504040204" pitchFamily="34" charset="0"/>
              </a:rPr>
              <a:t>Redenzione: </a:t>
            </a:r>
            <a:r>
              <a:rPr lang="it-IT" altLang="it-IT" sz="2400" dirty="0" err="1">
                <a:solidFill>
                  <a:schemeClr val="bg1"/>
                </a:solidFill>
                <a:cs typeface="Tahoma" panose="020B0604030504040204" pitchFamily="34" charset="0"/>
              </a:rPr>
              <a:t>s.f</a:t>
            </a:r>
            <a:r>
              <a:rPr lang="it-IT" altLang="it-IT" sz="2400" dirty="0">
                <a:solidFill>
                  <a:schemeClr val="bg1"/>
                </a:solidFill>
                <a:cs typeface="Tahoma" panose="020B0604030504040204" pitchFamily="34" charset="0"/>
              </a:rPr>
              <a:t>. l’atto del redimere; e generalmente si dice del Riscatto del genere umano operato da G. Cristo. </a:t>
            </a:r>
          </a:p>
          <a:p>
            <a:r>
              <a:rPr lang="it-IT" altLang="it-IT" sz="2400" dirty="0">
                <a:solidFill>
                  <a:schemeClr val="bg1"/>
                </a:solidFill>
                <a:cs typeface="Tahoma" panose="020B0604030504040204" pitchFamily="34" charset="0"/>
              </a:rPr>
              <a:t>Il Riscatto di un popolo dalla schiavitù: La redenzione della Grecia: - La redenzione della Italia”. </a:t>
            </a:r>
          </a:p>
          <a:p>
            <a:r>
              <a:rPr lang="it-IT" altLang="it-IT" sz="2400" dirty="0">
                <a:solidFill>
                  <a:schemeClr val="bg1"/>
                </a:solidFill>
                <a:cs typeface="Tahoma" panose="020B0604030504040204" pitchFamily="34" charset="0"/>
              </a:rPr>
              <a:t>Riparo, scampo specialmente nel modo familiare </a:t>
            </a:r>
            <a:r>
              <a:rPr lang="it-IT" altLang="it-IT" sz="2400" i="1" dirty="0">
                <a:solidFill>
                  <a:schemeClr val="bg1"/>
                </a:solidFill>
                <a:cs typeface="Tahoma" panose="020B0604030504040204" pitchFamily="34" charset="0"/>
              </a:rPr>
              <a:t>Senza redenzione</a:t>
            </a:r>
            <a:r>
              <a:rPr lang="it-IT" altLang="it-IT" sz="2400" dirty="0">
                <a:solidFill>
                  <a:schemeClr val="bg1"/>
                </a:solidFill>
                <a:cs typeface="Tahoma" panose="020B0604030504040204" pitchFamily="34" charset="0"/>
              </a:rPr>
              <a:t>, o simili: «Morivano senza redenzione quasi tutti: - </a:t>
            </a:r>
            <a:r>
              <a:rPr lang="it-IT" altLang="it-IT" sz="2400" dirty="0" err="1">
                <a:solidFill>
                  <a:schemeClr val="bg1"/>
                </a:solidFill>
                <a:cs typeface="Tahoma" panose="020B0604030504040204" pitchFamily="34" charset="0"/>
              </a:rPr>
              <a:t>abbattè</a:t>
            </a:r>
            <a:r>
              <a:rPr lang="it-IT" altLang="it-IT" sz="2400" dirty="0">
                <a:solidFill>
                  <a:schemeClr val="bg1"/>
                </a:solidFill>
                <a:cs typeface="Tahoma" panose="020B0604030504040204" pitchFamily="34" charset="0"/>
              </a:rPr>
              <a:t> senza redenzione tutte le case».  Dal </a:t>
            </a:r>
            <a:r>
              <a:rPr lang="it-IT" altLang="it-IT" sz="2400" dirty="0" err="1">
                <a:solidFill>
                  <a:schemeClr val="bg1"/>
                </a:solidFill>
                <a:cs typeface="Tahoma" panose="020B0604030504040204" pitchFamily="34" charset="0"/>
              </a:rPr>
              <a:t>lat</a:t>
            </a:r>
            <a:r>
              <a:rPr lang="it-IT" altLang="it-IT" sz="2400" dirty="0">
                <a:solidFill>
                  <a:schemeClr val="bg1"/>
                </a:solidFill>
                <a:cs typeface="Tahoma" panose="020B0604030504040204" pitchFamily="34" charset="0"/>
              </a:rPr>
              <a:t>.</a:t>
            </a:r>
            <a:r>
              <a:rPr lang="it-IT" altLang="it-IT" sz="2400" i="1" dirty="0">
                <a:solidFill>
                  <a:schemeClr val="bg1"/>
                </a:solidFill>
                <a:cs typeface="Tahoma" panose="020B0604030504040204" pitchFamily="34" charset="0"/>
              </a:rPr>
              <a:t> </a:t>
            </a:r>
            <a:r>
              <a:rPr lang="it-IT" altLang="it-IT" sz="2400" i="1" dirty="0" err="1">
                <a:solidFill>
                  <a:schemeClr val="bg1"/>
                </a:solidFill>
                <a:cs typeface="Tahoma" panose="020B0604030504040204" pitchFamily="34" charset="0"/>
              </a:rPr>
              <a:t>Redemptio</a:t>
            </a:r>
            <a:r>
              <a:rPr lang="it-IT" altLang="it-IT" sz="2400" dirty="0">
                <a:solidFill>
                  <a:schemeClr val="bg1"/>
                </a:solidFill>
                <a:cs typeface="Tahoma" panose="020B0604030504040204" pitchFamily="34" charset="0"/>
              </a:rPr>
              <a:t>.</a:t>
            </a:r>
          </a:p>
          <a:p>
            <a:endParaRPr lang="it-IT" altLang="it-IT" sz="2400" dirty="0">
              <a:solidFill>
                <a:schemeClr val="bg1"/>
              </a:solidFill>
              <a:cs typeface="Tahoma" panose="020B0604030504040204" pitchFamily="34" charset="0"/>
            </a:endParaRPr>
          </a:p>
          <a:p>
            <a:r>
              <a:rPr lang="it-IT" altLang="it-IT" sz="1900" dirty="0">
                <a:solidFill>
                  <a:schemeClr val="bg1"/>
                </a:solidFill>
              </a:rPr>
              <a:t>(</a:t>
            </a:r>
            <a:r>
              <a:rPr lang="it-IT" sz="2200" i="1" dirty="0">
                <a:solidFill>
                  <a:schemeClr val="bg1"/>
                </a:solidFill>
              </a:rPr>
              <a:t>Vocabolario italiano della lingua parlata nuovamente compilato da G. </a:t>
            </a:r>
            <a:r>
              <a:rPr lang="it-IT" sz="2200" i="1" dirty="0" err="1">
                <a:solidFill>
                  <a:schemeClr val="bg1"/>
                </a:solidFill>
              </a:rPr>
              <a:t>Rigutini</a:t>
            </a:r>
            <a:r>
              <a:rPr lang="it-IT" sz="2200" i="1" dirty="0">
                <a:solidFill>
                  <a:schemeClr val="bg1"/>
                </a:solidFill>
              </a:rPr>
              <a:t> e accresciuto</a:t>
            </a:r>
            <a:r>
              <a:rPr lang="it-IT" sz="2200" dirty="0">
                <a:solidFill>
                  <a:schemeClr val="bg1"/>
                </a:solidFill>
              </a:rPr>
              <a:t>, di G. </a:t>
            </a:r>
            <a:r>
              <a:rPr lang="it-IT" sz="2200" dirty="0" err="1">
                <a:solidFill>
                  <a:schemeClr val="bg1"/>
                </a:solidFill>
              </a:rPr>
              <a:t>Rigutini</a:t>
            </a:r>
            <a:r>
              <a:rPr lang="it-IT" sz="2200" dirty="0">
                <a:solidFill>
                  <a:schemeClr val="bg1"/>
                </a:solidFill>
              </a:rPr>
              <a:t> e P. Fanfani, G. Barbera, Firenze 1893)</a:t>
            </a:r>
            <a:endParaRPr lang="it-IT" altLang="it-IT" sz="1900" dirty="0">
              <a:solidFill>
                <a:schemeClr val="bg1"/>
              </a:solidFill>
            </a:endParaRPr>
          </a:p>
        </p:txBody>
      </p:sp>
    </p:spTree>
    <p:extLst>
      <p:ext uri="{BB962C8B-B14F-4D97-AF65-F5344CB8AC3E}">
        <p14:creationId xmlns:p14="http://schemas.microsoft.com/office/powerpoint/2010/main" val="1605444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95D989-81FA-4BAD-9AD5-E46CEDA91B3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156189E5-8A3E-4CFD-B71B-CCD0F8495E5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 name="Diagramma 1">
            <a:extLst>
              <a:ext uri="{FF2B5EF4-FFF2-40B4-BE49-F238E27FC236}">
                <a16:creationId xmlns:a16="http://schemas.microsoft.com/office/drawing/2014/main" id="{0128A3D6-8EBA-4EE1-85DA-CFEE68EC3F21}"/>
              </a:ext>
            </a:extLst>
          </p:cNvPr>
          <p:cNvGraphicFramePr/>
          <p:nvPr>
            <p:extLst>
              <p:ext uri="{D42A27DB-BD31-4B8C-83A1-F6EECF244321}">
                <p14:modId xmlns:p14="http://schemas.microsoft.com/office/powerpoint/2010/main" val="2997537238"/>
              </p:ext>
            </p:extLst>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asellaDiTesto 2">
            <a:extLst>
              <a:ext uri="{FF2B5EF4-FFF2-40B4-BE49-F238E27FC236}">
                <a16:creationId xmlns:a16="http://schemas.microsoft.com/office/drawing/2014/main" id="{70593F9E-DD87-47AF-B29C-A69B8AFAA97E}"/>
              </a:ext>
            </a:extLst>
          </p:cNvPr>
          <p:cNvSpPr txBox="1"/>
          <p:nvPr/>
        </p:nvSpPr>
        <p:spPr>
          <a:xfrm>
            <a:off x="1189953" y="2883159"/>
            <a:ext cx="2880660" cy="707886"/>
          </a:xfrm>
          <a:prstGeom prst="rect">
            <a:avLst/>
          </a:prstGeom>
          <a:noFill/>
        </p:spPr>
        <p:txBody>
          <a:bodyPr wrap="none" rtlCol="0">
            <a:spAutoFit/>
          </a:bodyPr>
          <a:lstStyle/>
          <a:p>
            <a:r>
              <a:rPr lang="it-IT" sz="4000" dirty="0">
                <a:solidFill>
                  <a:schemeClr val="bg1"/>
                </a:solidFill>
              </a:rPr>
              <a:t>Irredentismo</a:t>
            </a:r>
          </a:p>
        </p:txBody>
      </p:sp>
    </p:spTree>
    <p:extLst>
      <p:ext uri="{BB962C8B-B14F-4D97-AF65-F5344CB8AC3E}">
        <p14:creationId xmlns:p14="http://schemas.microsoft.com/office/powerpoint/2010/main" val="334482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50EC7FF3-4791-4F34-9D62-781D2C3A3B4D}"/>
              </a:ext>
            </a:extLst>
          </p:cNvPr>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it-IT" sz="3000"/>
              <a:t>Obiettivi dell’irredentismo italiano</a:t>
            </a:r>
          </a:p>
        </p:txBody>
      </p:sp>
      <p:sp>
        <p:nvSpPr>
          <p:cNvPr id="3" name="Segnaposto contenuto 2">
            <a:extLst>
              <a:ext uri="{FF2B5EF4-FFF2-40B4-BE49-F238E27FC236}">
                <a16:creationId xmlns:a16="http://schemas.microsoft.com/office/drawing/2014/main" id="{224027E9-A8D5-414E-82D1-9BADCD19E70A}"/>
              </a:ext>
            </a:extLst>
          </p:cNvPr>
          <p:cNvSpPr>
            <a:spLocks noGrp="1"/>
          </p:cNvSpPr>
          <p:nvPr>
            <p:ph idx="1"/>
          </p:nvPr>
        </p:nvSpPr>
        <p:spPr>
          <a:xfrm>
            <a:off x="6049182" y="802638"/>
            <a:ext cx="5408696" cy="5252722"/>
          </a:xfrm>
        </p:spPr>
        <p:txBody>
          <a:bodyPr anchor="ctr">
            <a:normAutofit/>
          </a:bodyPr>
          <a:lstStyle/>
          <a:p>
            <a:r>
              <a:rPr lang="it-IT" dirty="0">
                <a:solidFill>
                  <a:schemeClr val="bg1"/>
                </a:solidFill>
              </a:rPr>
              <a:t>Unificazione delle aree dell’Impero austro-ungarico che erano rimaste escluse dal processo di unificazione italiana e nelle quali vivevano delle comunità italiane, con la madrepatria (Italia) che intanto si era fatta Stato nel 1861.</a:t>
            </a:r>
          </a:p>
          <a:p>
            <a:r>
              <a:rPr lang="it-IT" dirty="0">
                <a:solidFill>
                  <a:schemeClr val="bg1"/>
                </a:solidFill>
              </a:rPr>
              <a:t> Comunità nazionali distaccate dalla madre patria di riferimento che aspirano all’unificazione con questa.</a:t>
            </a:r>
          </a:p>
          <a:p>
            <a:endParaRPr lang="it-IT" dirty="0">
              <a:solidFill>
                <a:schemeClr val="bg1"/>
              </a:solidFill>
            </a:endParaRPr>
          </a:p>
        </p:txBody>
      </p:sp>
    </p:spTree>
    <p:extLst>
      <p:ext uri="{BB962C8B-B14F-4D97-AF65-F5344CB8AC3E}">
        <p14:creationId xmlns:p14="http://schemas.microsoft.com/office/powerpoint/2010/main" val="412119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Segnaposto contenuto 11" descr="Immagine che contiene testo, mappa&#10;&#10;Descrizione generata con affidabilità molto elevata">
            <a:extLst>
              <a:ext uri="{FF2B5EF4-FFF2-40B4-BE49-F238E27FC236}">
                <a16:creationId xmlns:a16="http://schemas.microsoft.com/office/drawing/2014/main" id="{768D5EE4-B161-4FF3-92F6-D089604C304F}"/>
              </a:ext>
            </a:extLst>
          </p:cNvPr>
          <p:cNvPicPr>
            <a:picLocks noGrp="1" noChangeAspect="1"/>
          </p:cNvPicPr>
          <p:nvPr>
            <p:ph idx="1"/>
          </p:nvPr>
        </p:nvPicPr>
        <p:blipFill rotWithShape="1">
          <a:blip>
            <a:extLst>
              <a:ext uri="{28A0092B-C50C-407E-A947-70E740481C1C}">
                <a14:useLocalDpi xmlns:a14="http://schemas.microsoft.com/office/drawing/2010/main" val="0"/>
              </a:ext>
            </a:extLst>
          </a:blip>
          <a:srcRect b="21875"/>
          <a:stretch/>
        </p:blipFill>
        <p:spPr>
          <a:xfrm>
            <a:off x="20" y="10"/>
            <a:ext cx="12191980" cy="6857990"/>
          </a:xfrm>
          <a:prstGeom prst="rect">
            <a:avLst/>
          </a:prstGeom>
        </p:spPr>
      </p:pic>
      <p:sp>
        <p:nvSpPr>
          <p:cNvPr id="17" name="Rectangle 16">
            <a:extLst>
              <a:ext uri="{FF2B5EF4-FFF2-40B4-BE49-F238E27FC236}">
                <a16:creationId xmlns:a16="http://schemas.microsoft.com/office/drawing/2014/main" id="{5FE860FF-6214-458C-B8B6-840D3D4BD8A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6079A69E-2DBC-4FA4-8495-9B37C56A910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F80B1E9-A8C1-4802-BFFD-7FC81CD2112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olo 1">
            <a:extLst>
              <a:ext uri="{FF2B5EF4-FFF2-40B4-BE49-F238E27FC236}">
                <a16:creationId xmlns:a16="http://schemas.microsoft.com/office/drawing/2014/main" id="{ECB21B9C-B594-409B-9AFE-B5B847DD0AF9}"/>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a:solidFill>
                  <a:schemeClr val="bg1"/>
                </a:solidFill>
              </a:rPr>
              <a:t>1866</a:t>
            </a:r>
          </a:p>
        </p:txBody>
      </p:sp>
      <p:sp>
        <p:nvSpPr>
          <p:cNvPr id="13" name="CasellaDiTesto 12">
            <a:extLst>
              <a:ext uri="{FF2B5EF4-FFF2-40B4-BE49-F238E27FC236}">
                <a16:creationId xmlns:a16="http://schemas.microsoft.com/office/drawing/2014/main" id="{592F92EF-65EF-468B-AC2D-C16669D1F102}"/>
              </a:ext>
            </a:extLst>
          </p:cNvPr>
          <p:cNvSpPr txBox="1"/>
          <p:nvPr/>
        </p:nvSpPr>
        <p:spPr>
          <a:xfrm>
            <a:off x="0" y="5973118"/>
            <a:ext cx="6868803" cy="923330"/>
          </a:xfrm>
          <a:prstGeom prst="rect">
            <a:avLst/>
          </a:prstGeom>
          <a:noFill/>
        </p:spPr>
        <p:txBody>
          <a:bodyPr wrap="none" rtlCol="0">
            <a:spAutoFit/>
          </a:bodyPr>
          <a:lstStyle/>
          <a:p>
            <a:r>
              <a:rPr lang="it-IT" dirty="0"/>
              <a:t>Fonte: «L’Histoire», 1992, in G. </a:t>
            </a:r>
            <a:r>
              <a:rPr lang="it-IT" dirty="0" err="1"/>
              <a:t>Pecoud</a:t>
            </a:r>
            <a:r>
              <a:rPr lang="it-IT" dirty="0"/>
              <a:t>,</a:t>
            </a:r>
          </a:p>
          <a:p>
            <a:r>
              <a:rPr lang="it-IT" i="1" dirty="0"/>
              <a:t>Il lungo Risorgimento. La nascita dell’Italia contemporanea (1770-1922)</a:t>
            </a:r>
          </a:p>
          <a:p>
            <a:r>
              <a:rPr lang="it-IT" dirty="0"/>
              <a:t>B. Mondadori, Milano 1999</a:t>
            </a:r>
          </a:p>
        </p:txBody>
      </p:sp>
    </p:spTree>
    <p:extLst>
      <p:ext uri="{BB962C8B-B14F-4D97-AF65-F5344CB8AC3E}">
        <p14:creationId xmlns:p14="http://schemas.microsoft.com/office/powerpoint/2010/main" val="1570184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2498CF8B-59EA-4E31-B862-06071A42B42B}"/>
              </a:ext>
            </a:extLst>
          </p:cNvPr>
          <p:cNvSpPr>
            <a:spLocks noGrp="1"/>
          </p:cNvSpPr>
          <p:nvPr>
            <p:ph type="title"/>
          </p:nvPr>
        </p:nvSpPr>
        <p:spPr>
          <a:xfrm>
            <a:off x="838200" y="365125"/>
            <a:ext cx="10515600" cy="1325563"/>
          </a:xfrm>
        </p:spPr>
        <p:txBody>
          <a:bodyPr/>
          <a:lstStyle/>
          <a:p>
            <a:r>
              <a:rPr lang="it-IT" b="1" dirty="0"/>
              <a:t>G.I. Ascoli, Le </a:t>
            </a:r>
            <a:r>
              <a:rPr lang="it-IT" b="1" dirty="0" err="1"/>
              <a:t>Venezie</a:t>
            </a:r>
            <a:r>
              <a:rPr lang="it-IT" b="1" dirty="0"/>
              <a:t> (1863)</a:t>
            </a:r>
            <a:endParaRPr lang="it-IT" dirty="0"/>
          </a:p>
        </p:txBody>
      </p:sp>
      <p:sp>
        <p:nvSpPr>
          <p:cNvPr id="3" name="Segnaposto contenuto 2">
            <a:extLst>
              <a:ext uri="{FF2B5EF4-FFF2-40B4-BE49-F238E27FC236}">
                <a16:creationId xmlns:a16="http://schemas.microsoft.com/office/drawing/2014/main" id="{61BF37CD-517A-49E5-9833-7A1A2EB0CCFC}"/>
              </a:ext>
            </a:extLst>
          </p:cNvPr>
          <p:cNvSpPr>
            <a:spLocks noGrp="1"/>
          </p:cNvSpPr>
          <p:nvPr>
            <p:ph idx="1"/>
          </p:nvPr>
        </p:nvSpPr>
        <p:spPr>
          <a:xfrm>
            <a:off x="585927" y="1358283"/>
            <a:ext cx="10901778" cy="5237825"/>
          </a:xfrm>
        </p:spPr>
        <p:txBody>
          <a:bodyPr>
            <a:normAutofit fontScale="70000" lnSpcReduction="20000"/>
          </a:bodyPr>
          <a:lstStyle/>
          <a:p>
            <a:endParaRPr lang="it-IT" sz="3700" dirty="0"/>
          </a:p>
          <a:p>
            <a:pPr marL="0" indent="0">
              <a:buNone/>
            </a:pPr>
            <a:r>
              <a:rPr lang="it-IT" sz="3700" dirty="0"/>
              <a:t>«In certe congiunture, i nomi sono più che parole. Sono bandiere issate, sono simboli efficacissimi, onde le idee si avvalorano e si agevolano i fatti. […]</a:t>
            </a:r>
          </a:p>
          <a:p>
            <a:pPr marL="0" indent="0">
              <a:buNone/>
            </a:pPr>
            <a:r>
              <a:rPr lang="it-IT" sz="3700" dirty="0"/>
              <a:t>Ma a nominare con unico e appropriato e opportuno vocabolo tutto ciò che nell’Italia nordico-orientale ancora ci manca, la geografia, la etnologia, la storia e l’uso della lingua nostra vengono a suggerirci la cara parola che abbiam posto in fronte a questo cenno: </a:t>
            </a:r>
            <a:r>
              <a:rPr lang="it-IT" sz="3700" i="1" dirty="0"/>
              <a:t>Le </a:t>
            </a:r>
            <a:r>
              <a:rPr lang="it-IT" sz="3700" i="1" dirty="0" err="1"/>
              <a:t>Venezie</a:t>
            </a:r>
            <a:r>
              <a:rPr lang="it-IT" sz="3700" dirty="0"/>
              <a:t>. Noi diremo Venezia Propria, il territorio rinchiuso negli attuali confini amministrativi delle provincie venete; diremo </a:t>
            </a:r>
            <a:r>
              <a:rPr lang="it-IT" sz="3700" i="1" dirty="0"/>
              <a:t>Venezia Tridentina</a:t>
            </a:r>
            <a:r>
              <a:rPr lang="it-IT" sz="3700" dirty="0"/>
              <a:t> o </a:t>
            </a:r>
            <a:r>
              <a:rPr lang="it-IT" sz="3700" i="1" dirty="0"/>
              <a:t>Retica</a:t>
            </a:r>
            <a:r>
              <a:rPr lang="it-IT" sz="3700" dirty="0"/>
              <a:t> (meglio </a:t>
            </a:r>
            <a:r>
              <a:rPr lang="it-IT" sz="3700" i="1" dirty="0"/>
              <a:t>Tridentina</a:t>
            </a:r>
            <a:r>
              <a:rPr lang="it-IT" sz="3700" dirty="0"/>
              <a:t>) quello che pende dalle Alpi Tridentine e può aver Trento per sua capitale; e </a:t>
            </a:r>
            <a:r>
              <a:rPr lang="it-IT" sz="3700" i="1" dirty="0"/>
              <a:t>Venezia Giulia</a:t>
            </a:r>
            <a:r>
              <a:rPr lang="it-IT" sz="3700" dirty="0"/>
              <a:t> ci sarà la provincia che tra la Venezia Propria e le Alpi Giulie ed il mare rinserra Gorizia, Trieste e l’Istria. </a:t>
            </a:r>
          </a:p>
          <a:p>
            <a:pPr marL="0" indent="0">
              <a:buNone/>
            </a:pPr>
            <a:r>
              <a:rPr lang="it-IT" sz="3700" dirty="0"/>
              <a:t>Nella denominazione complessiva «Le </a:t>
            </a:r>
            <a:r>
              <a:rPr lang="it-IT" sz="3700" dirty="0" err="1"/>
              <a:t>Venezie</a:t>
            </a:r>
            <a:r>
              <a:rPr lang="it-IT" sz="3700" dirty="0"/>
              <a:t>» avremo poi un appellativo che per ambiguità preziosa dice classicamente la sola Venezia Propria, e perciò potrebbe stare sin d’ora, cautamente ardito, sul labbro e nelle Note dei nostri diplomatici.</a:t>
            </a:r>
          </a:p>
          <a:p>
            <a:endParaRPr lang="it-IT" dirty="0"/>
          </a:p>
        </p:txBody>
      </p:sp>
    </p:spTree>
    <p:extLst>
      <p:ext uri="{BB962C8B-B14F-4D97-AF65-F5344CB8AC3E}">
        <p14:creationId xmlns:p14="http://schemas.microsoft.com/office/powerpoint/2010/main" val="177593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4BB48B34-D9B1-4B3A-9BB9-3A2363F6481C}"/>
              </a:ext>
            </a:extLst>
          </p:cNvPr>
          <p:cNvSpPr>
            <a:spLocks noGrp="1"/>
          </p:cNvSpPr>
          <p:nvPr>
            <p:ph type="title"/>
          </p:nvPr>
        </p:nvSpPr>
        <p:spPr/>
        <p:txBody>
          <a:bodyPr/>
          <a:lstStyle/>
          <a:p>
            <a:r>
              <a:rPr lang="it-IT" b="1" dirty="0"/>
              <a:t>G.I. Ascoli, Le </a:t>
            </a:r>
            <a:r>
              <a:rPr lang="it-IT" b="1" dirty="0" err="1"/>
              <a:t>Venezie</a:t>
            </a:r>
            <a:r>
              <a:rPr lang="it-IT" b="1" dirty="0"/>
              <a:t> (1863)</a:t>
            </a:r>
            <a:endParaRPr lang="it-IT" dirty="0"/>
          </a:p>
        </p:txBody>
      </p:sp>
      <p:sp>
        <p:nvSpPr>
          <p:cNvPr id="4" name="Segnaposto contenuto 3">
            <a:extLst>
              <a:ext uri="{FF2B5EF4-FFF2-40B4-BE49-F238E27FC236}">
                <a16:creationId xmlns:a16="http://schemas.microsoft.com/office/drawing/2014/main" id="{D8F16962-735A-4966-B8D8-CFAC0DC89E56}"/>
              </a:ext>
            </a:extLst>
          </p:cNvPr>
          <p:cNvSpPr>
            <a:spLocks noGrp="1"/>
          </p:cNvSpPr>
          <p:nvPr>
            <p:ph idx="1"/>
          </p:nvPr>
        </p:nvSpPr>
        <p:spPr/>
        <p:txBody>
          <a:bodyPr>
            <a:normAutofit fontScale="85000" lnSpcReduction="20000"/>
          </a:bodyPr>
          <a:lstStyle/>
          <a:p>
            <a:pPr marL="0" indent="0">
              <a:buNone/>
            </a:pPr>
            <a:r>
              <a:rPr lang="it-IT" sz="3600" dirty="0"/>
              <a:t>Noi ci stimiamo sicuri del buon effetto che sortirà questo battesimo sulle popolazioni (</a:t>
            </a:r>
            <a:r>
              <a:rPr lang="it-IT" sz="3600" i="1" dirty="0"/>
              <a:t>tridentine e giulie</a:t>
            </a:r>
            <a:r>
              <a:rPr lang="it-IT" sz="3600" dirty="0"/>
              <a:t>) a cui intendiamo amministrarlo; le quali ne sentiranno tutta la verità. Trieste, Roveredo, Trento, Monfalcone, Pola, Capo d’Istria, parlano la favella di Vicenza, di Verona, di Treviso; – Gorizia. Gradisca, Cormons, quella d’Udine e di Palmanova. Noi abbiamo in ispecie ottime ragioni d’andar sicuri che la splendida e ospitalissima Trieste s’intitolerà con orgoglio la Capitale della Venezia Giulia. E non ci resta che di raccomandare questo nostro battesimo al giornalismo nazionale; bramosi che presto </a:t>
            </a:r>
            <a:r>
              <a:rPr lang="it-IT" sz="3600" dirty="0" err="1"/>
              <a:t>surga</a:t>
            </a:r>
            <a:r>
              <a:rPr lang="it-IT" sz="3600" dirty="0"/>
              <a:t> il giorno in cui raccomandarlo ai Ministri e al Parlamento, – e al valorosissimo dei Re. </a:t>
            </a:r>
          </a:p>
          <a:p>
            <a:endParaRPr lang="it-IT" dirty="0"/>
          </a:p>
        </p:txBody>
      </p:sp>
    </p:spTree>
    <p:extLst>
      <p:ext uri="{BB962C8B-B14F-4D97-AF65-F5344CB8AC3E}">
        <p14:creationId xmlns:p14="http://schemas.microsoft.com/office/powerpoint/2010/main" val="3824423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0CA92C77-B94F-4F73-B846-B588FD3B0504}"/>
              </a:ext>
            </a:extLst>
          </p:cNvPr>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it-IT" sz="3200" dirty="0"/>
              <a:t>Irredentismo</a:t>
            </a:r>
          </a:p>
        </p:txBody>
      </p:sp>
      <p:sp>
        <p:nvSpPr>
          <p:cNvPr id="3" name="Segnaposto contenuto 2">
            <a:extLst>
              <a:ext uri="{FF2B5EF4-FFF2-40B4-BE49-F238E27FC236}">
                <a16:creationId xmlns:a16="http://schemas.microsoft.com/office/drawing/2014/main" id="{43AD809A-9065-404A-A30F-9FD528E9688D}"/>
              </a:ext>
            </a:extLst>
          </p:cNvPr>
          <p:cNvSpPr>
            <a:spLocks noGrp="1"/>
          </p:cNvSpPr>
          <p:nvPr>
            <p:ph idx="1"/>
          </p:nvPr>
        </p:nvSpPr>
        <p:spPr>
          <a:xfrm>
            <a:off x="6049182" y="802638"/>
            <a:ext cx="5408696" cy="5252722"/>
          </a:xfrm>
        </p:spPr>
        <p:txBody>
          <a:bodyPr anchor="ctr">
            <a:normAutofit/>
          </a:bodyPr>
          <a:lstStyle/>
          <a:p>
            <a:pPr marL="0" indent="0">
              <a:buNone/>
            </a:pPr>
            <a:r>
              <a:rPr lang="it-IT" sz="2400" dirty="0">
                <a:solidFill>
                  <a:schemeClr val="bg1"/>
                </a:solidFill>
              </a:rPr>
              <a:t>«La lingua è stata ed è tuttora uno dei fattori principali alla base delle rivendicazioni nazionali, in considerazione della parte attribuitogli nel definire l’etnicità, almeno in Europa». </a:t>
            </a:r>
          </a:p>
          <a:p>
            <a:pPr marL="0" indent="0">
              <a:buNone/>
            </a:pPr>
            <a:endParaRPr lang="it-IT" sz="2400" dirty="0">
              <a:solidFill>
                <a:schemeClr val="bg1"/>
              </a:solidFill>
            </a:endParaRPr>
          </a:p>
          <a:p>
            <a:pPr marL="0" indent="0">
              <a:buNone/>
            </a:pPr>
            <a:r>
              <a:rPr lang="it-IT" sz="2000" dirty="0">
                <a:solidFill>
                  <a:schemeClr val="bg1"/>
                </a:solidFill>
              </a:rPr>
              <a:t>(L.G. Manenti, D. Paci, </a:t>
            </a:r>
            <a:r>
              <a:rPr lang="it-IT" sz="2000" i="1" dirty="0">
                <a:solidFill>
                  <a:schemeClr val="bg1"/>
                </a:solidFill>
              </a:rPr>
              <a:t>Introduzione a Irredentismi. Politica, cultura e propaganda nell’Europa dei nazionalismi</a:t>
            </a:r>
            <a:r>
              <a:rPr lang="it-IT" sz="2000" dirty="0">
                <a:solidFill>
                  <a:schemeClr val="bg1"/>
                </a:solidFill>
              </a:rPr>
              <a:t>, a c. di L.G. Manenti, D. Paci, </a:t>
            </a:r>
            <a:r>
              <a:rPr lang="it-IT" sz="2000" dirty="0" err="1">
                <a:solidFill>
                  <a:schemeClr val="bg1"/>
                </a:solidFill>
              </a:rPr>
              <a:t>Unicopli</a:t>
            </a:r>
            <a:r>
              <a:rPr lang="it-IT" sz="2000" dirty="0">
                <a:solidFill>
                  <a:schemeClr val="bg1"/>
                </a:solidFill>
              </a:rPr>
              <a:t>, Milano 2017)</a:t>
            </a:r>
          </a:p>
        </p:txBody>
      </p:sp>
    </p:spTree>
    <p:extLst>
      <p:ext uri="{BB962C8B-B14F-4D97-AF65-F5344CB8AC3E}">
        <p14:creationId xmlns:p14="http://schemas.microsoft.com/office/powerpoint/2010/main" val="2050054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1F57C38B-47A0-460F-8768-2DB84DC20730}"/>
              </a:ext>
            </a:extLst>
          </p:cNvPr>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it-IT" sz="3200" dirty="0"/>
              <a:t>Anderson</a:t>
            </a:r>
          </a:p>
        </p:txBody>
      </p:sp>
      <p:sp>
        <p:nvSpPr>
          <p:cNvPr id="3" name="Segnaposto contenuto 2">
            <a:extLst>
              <a:ext uri="{FF2B5EF4-FFF2-40B4-BE49-F238E27FC236}">
                <a16:creationId xmlns:a16="http://schemas.microsoft.com/office/drawing/2014/main" id="{8C612C2E-1413-4012-AE4B-7A540405C306}"/>
              </a:ext>
            </a:extLst>
          </p:cNvPr>
          <p:cNvSpPr>
            <a:spLocks noGrp="1"/>
          </p:cNvSpPr>
          <p:nvPr>
            <p:ph idx="1"/>
          </p:nvPr>
        </p:nvSpPr>
        <p:spPr>
          <a:xfrm>
            <a:off x="6049182" y="802638"/>
            <a:ext cx="5408696" cy="5252722"/>
          </a:xfrm>
        </p:spPr>
        <p:txBody>
          <a:bodyPr anchor="ctr">
            <a:normAutofit/>
          </a:bodyPr>
          <a:lstStyle/>
          <a:p>
            <a:pPr marL="0" indent="0">
              <a:buNone/>
            </a:pPr>
            <a:r>
              <a:rPr lang="it-IT" sz="2400">
                <a:solidFill>
                  <a:schemeClr val="bg1"/>
                </a:solidFill>
              </a:rPr>
              <a:t>«La rivoluzione lessicografica in Europa fece nascere, e gradualmente circolare (perlomeno in Europa), la convinzione che le lingue fossero, per così dire, proprietà personale di specifici gruppi (coloro, cioè, che le parlavano o le leggevano), e che, inoltre, questi gruppi, immaginati come comunità, avessero diritto a un posto autonomo in una fratellanza di eguali». </a:t>
            </a:r>
          </a:p>
          <a:p>
            <a:pPr marL="0" indent="0">
              <a:buNone/>
            </a:pPr>
            <a:r>
              <a:rPr lang="it-IT" sz="2400">
                <a:solidFill>
                  <a:schemeClr val="bg1"/>
                </a:solidFill>
              </a:rPr>
              <a:t>(B. Anderson, Comunità immaginate. Origini e fortuna dei nazionalismi, manifestolibri, Roma 1996)</a:t>
            </a:r>
          </a:p>
        </p:txBody>
      </p:sp>
    </p:spTree>
    <p:extLst>
      <p:ext uri="{BB962C8B-B14F-4D97-AF65-F5344CB8AC3E}">
        <p14:creationId xmlns:p14="http://schemas.microsoft.com/office/powerpoint/2010/main" val="792476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078D0BDE-D8AD-4B4C-954B-FD331D5D5F10}"/>
              </a:ext>
            </a:extLst>
          </p:cNvPr>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it-IT" sz="3200"/>
              <a:t>Linguaggio</a:t>
            </a:r>
          </a:p>
        </p:txBody>
      </p:sp>
      <p:sp>
        <p:nvSpPr>
          <p:cNvPr id="3" name="Segnaposto contenuto 2">
            <a:extLst>
              <a:ext uri="{FF2B5EF4-FFF2-40B4-BE49-F238E27FC236}">
                <a16:creationId xmlns:a16="http://schemas.microsoft.com/office/drawing/2014/main" id="{0EC76AC0-7670-4A6D-B135-51980E782650}"/>
              </a:ext>
            </a:extLst>
          </p:cNvPr>
          <p:cNvSpPr>
            <a:spLocks noGrp="1"/>
          </p:cNvSpPr>
          <p:nvPr>
            <p:ph idx="1"/>
          </p:nvPr>
        </p:nvSpPr>
        <p:spPr>
          <a:xfrm>
            <a:off x="6049182" y="802638"/>
            <a:ext cx="5408696" cy="5252722"/>
          </a:xfrm>
        </p:spPr>
        <p:txBody>
          <a:bodyPr anchor="ctr">
            <a:normAutofit/>
          </a:bodyPr>
          <a:lstStyle/>
          <a:p>
            <a:pPr marL="0" indent="0">
              <a:buNone/>
            </a:pPr>
            <a:endParaRPr lang="it-IT" sz="2400" dirty="0">
              <a:solidFill>
                <a:schemeClr val="bg1"/>
              </a:solidFill>
            </a:endParaRPr>
          </a:p>
          <a:p>
            <a:r>
              <a:rPr lang="it-IT" dirty="0">
                <a:solidFill>
                  <a:schemeClr val="bg1"/>
                </a:solidFill>
              </a:rPr>
              <a:t>«In certe congiunture, i nomi sono più che parole. Sono bandiere issate, sono simboli efficacissimi, onde le idee si avvalorano e si agevolano i fatti» (Ascoli)</a:t>
            </a:r>
          </a:p>
          <a:p>
            <a:endParaRPr lang="it-IT" sz="2400" dirty="0">
              <a:solidFill>
                <a:schemeClr val="bg1"/>
              </a:solidFill>
            </a:endParaRPr>
          </a:p>
        </p:txBody>
      </p:sp>
    </p:spTree>
    <p:extLst>
      <p:ext uri="{BB962C8B-B14F-4D97-AF65-F5344CB8AC3E}">
        <p14:creationId xmlns:p14="http://schemas.microsoft.com/office/powerpoint/2010/main" val="282030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A147CBFA-74CA-4FCD-BF39-8CAEFFD85AF6}"/>
              </a:ext>
            </a:extLst>
          </p:cNvPr>
          <p:cNvSpPr/>
          <p:nvPr/>
        </p:nvSpPr>
        <p:spPr>
          <a:xfrm>
            <a:off x="3048000" y="2067148"/>
            <a:ext cx="6096000" cy="2308324"/>
          </a:xfrm>
          <a:prstGeom prst="rect">
            <a:avLst/>
          </a:prstGeom>
        </p:spPr>
        <p:txBody>
          <a:bodyPr>
            <a:spAutoFit/>
          </a:bodyPr>
          <a:lstStyle/>
          <a:p>
            <a:pPr algn="ctr"/>
            <a:r>
              <a:rPr lang="it-IT" sz="4800" dirty="0"/>
              <a:t>Lezione 4</a:t>
            </a:r>
          </a:p>
          <a:p>
            <a:pPr algn="ctr"/>
            <a:r>
              <a:rPr lang="it-IT" sz="4800" dirty="0"/>
              <a:t>Irredentismo, irredentismi</a:t>
            </a:r>
          </a:p>
        </p:txBody>
      </p:sp>
    </p:spTree>
    <p:extLst>
      <p:ext uri="{BB962C8B-B14F-4D97-AF65-F5344CB8AC3E}">
        <p14:creationId xmlns:p14="http://schemas.microsoft.com/office/powerpoint/2010/main" val="15845236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BE95D989-81FA-4BAD-9AD5-E46CEDA91B3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6" name="Picture 3" descr="C:\Documents and Settings\Franco\Documenti\LAVORO\Confini d'Europa\BPizzaMei CDR\LITORALE 1866-1918\Litorale 1866-1918 Luogotenenze copy.jpg">
            <a:extLst>
              <a:ext uri="{FF2B5EF4-FFF2-40B4-BE49-F238E27FC236}">
                <a16:creationId xmlns:a16="http://schemas.microsoft.com/office/drawing/2014/main" id="{6CD1A6E2-2490-4BB5-98C4-CC1ABDC193CC}"/>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6616289" y="0"/>
            <a:ext cx="3507118" cy="687670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Rectangle 75">
            <a:extLst>
              <a:ext uri="{FF2B5EF4-FFF2-40B4-BE49-F238E27FC236}">
                <a16:creationId xmlns:a16="http://schemas.microsoft.com/office/drawing/2014/main" id="{156189E5-8A3E-4CFD-B71B-CCD0F8495E5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77" name="Text Box 5">
            <a:extLst>
              <a:ext uri="{FF2B5EF4-FFF2-40B4-BE49-F238E27FC236}">
                <a16:creationId xmlns:a16="http://schemas.microsoft.com/office/drawing/2014/main" id="{596EA351-FB60-4769-B758-F124C6D8E927}"/>
              </a:ext>
            </a:extLst>
          </p:cNvPr>
          <p:cNvSpPr txBox="1">
            <a:spLocks noChangeArrowheads="1"/>
          </p:cNvSpPr>
          <p:nvPr/>
        </p:nvSpPr>
        <p:spPr bwMode="auto">
          <a:xfrm>
            <a:off x="804673" y="1257300"/>
            <a:ext cx="3348227" cy="262618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b">
            <a:normAutofit/>
          </a:bodyPr>
          <a:lstStyle/>
          <a:p>
            <a:pPr>
              <a:lnSpc>
                <a:spcPct val="90000"/>
              </a:lnSpc>
              <a:spcBef>
                <a:spcPct val="0"/>
              </a:spcBef>
              <a:spcAft>
                <a:spcPts val="600"/>
              </a:spcAft>
            </a:pPr>
            <a:r>
              <a:rPr lang="en-US" altLang="it-IT" sz="3200" b="1" kern="1200" dirty="0">
                <a:solidFill>
                  <a:schemeClr val="bg1">
                    <a:lumMod val="85000"/>
                    <a:lumOff val="15000"/>
                  </a:schemeClr>
                </a:solidFill>
                <a:latin typeface="+mj-lt"/>
                <a:ea typeface="+mj-ea"/>
                <a:cs typeface="+mj-cs"/>
              </a:rPr>
              <a:t>Il </a:t>
            </a:r>
            <a:r>
              <a:rPr lang="en-US" altLang="it-IT" sz="3200" b="1" kern="1200" dirty="0" err="1">
                <a:solidFill>
                  <a:schemeClr val="bg1">
                    <a:lumMod val="85000"/>
                    <a:lumOff val="15000"/>
                  </a:schemeClr>
                </a:solidFill>
                <a:latin typeface="+mj-lt"/>
                <a:ea typeface="+mj-ea"/>
                <a:cs typeface="+mj-cs"/>
              </a:rPr>
              <a:t>Litorale</a:t>
            </a:r>
            <a:r>
              <a:rPr lang="en-US" altLang="it-IT" sz="3200" b="1" kern="1200" dirty="0">
                <a:solidFill>
                  <a:schemeClr val="bg1">
                    <a:lumMod val="85000"/>
                    <a:lumOff val="15000"/>
                  </a:schemeClr>
                </a:solidFill>
                <a:latin typeface="+mj-lt"/>
                <a:ea typeface="+mj-ea"/>
                <a:cs typeface="+mj-cs"/>
              </a:rPr>
              <a:t> </a:t>
            </a:r>
            <a:r>
              <a:rPr lang="en-US" altLang="it-IT" sz="3200" b="1" kern="1200" dirty="0" err="1">
                <a:solidFill>
                  <a:schemeClr val="bg1">
                    <a:lumMod val="85000"/>
                    <a:lumOff val="15000"/>
                  </a:schemeClr>
                </a:solidFill>
                <a:latin typeface="+mj-lt"/>
                <a:ea typeface="+mj-ea"/>
                <a:cs typeface="+mj-cs"/>
              </a:rPr>
              <a:t>austriaco</a:t>
            </a:r>
            <a:endParaRPr lang="en-US" altLang="it-IT" sz="3200" b="1" kern="1200" dirty="0">
              <a:solidFill>
                <a:schemeClr val="bg1">
                  <a:lumMod val="85000"/>
                  <a:lumOff val="15000"/>
                </a:schemeClr>
              </a:solidFill>
              <a:latin typeface="+mj-lt"/>
              <a:ea typeface="+mj-ea"/>
              <a:cs typeface="+mj-cs"/>
            </a:endParaRPr>
          </a:p>
          <a:p>
            <a:pPr>
              <a:lnSpc>
                <a:spcPct val="90000"/>
              </a:lnSpc>
              <a:spcBef>
                <a:spcPct val="0"/>
              </a:spcBef>
              <a:spcAft>
                <a:spcPts val="600"/>
              </a:spcAft>
            </a:pPr>
            <a:r>
              <a:rPr lang="en-US" altLang="it-IT" sz="3200" kern="1200" dirty="0">
                <a:solidFill>
                  <a:schemeClr val="bg1">
                    <a:lumMod val="85000"/>
                    <a:lumOff val="15000"/>
                  </a:schemeClr>
                </a:solidFill>
                <a:latin typeface="+mj-lt"/>
                <a:ea typeface="+mj-ea"/>
                <a:cs typeface="+mj-cs"/>
              </a:rPr>
              <a:t>(</a:t>
            </a:r>
            <a:r>
              <a:rPr lang="en-US" altLang="it-IT" sz="3200" kern="1200" dirty="0" err="1">
                <a:solidFill>
                  <a:schemeClr val="bg1">
                    <a:lumMod val="85000"/>
                    <a:lumOff val="15000"/>
                  </a:schemeClr>
                </a:solidFill>
                <a:latin typeface="+mj-lt"/>
                <a:ea typeface="+mj-ea"/>
                <a:cs typeface="+mj-cs"/>
              </a:rPr>
              <a:t>cartina</a:t>
            </a:r>
            <a:r>
              <a:rPr lang="en-US" altLang="it-IT" sz="3200" kern="1200" dirty="0">
                <a:solidFill>
                  <a:schemeClr val="bg1">
                    <a:lumMod val="85000"/>
                    <a:lumOff val="15000"/>
                  </a:schemeClr>
                </a:solidFill>
                <a:latin typeface="+mj-lt"/>
                <a:ea typeface="+mj-ea"/>
                <a:cs typeface="+mj-cs"/>
              </a:rPr>
              <a:t> di F. </a:t>
            </a:r>
            <a:r>
              <a:rPr lang="en-US" altLang="it-IT" sz="3200" kern="1200" dirty="0" err="1">
                <a:solidFill>
                  <a:schemeClr val="bg1">
                    <a:lumMod val="85000"/>
                    <a:lumOff val="15000"/>
                  </a:schemeClr>
                </a:solidFill>
                <a:latin typeface="+mj-lt"/>
                <a:ea typeface="+mj-ea"/>
                <a:cs typeface="+mj-cs"/>
              </a:rPr>
              <a:t>Cecotti</a:t>
            </a:r>
            <a:r>
              <a:rPr lang="en-US" altLang="it-IT" sz="3200" kern="1200" dirty="0">
                <a:solidFill>
                  <a:schemeClr val="bg1">
                    <a:lumMod val="85000"/>
                    <a:lumOff val="15000"/>
                  </a:schemeClr>
                </a:solidFill>
                <a:latin typeface="+mj-lt"/>
                <a:ea typeface="+mj-ea"/>
                <a:cs typeface="+mj-cs"/>
              </a:rPr>
              <a:t>) </a:t>
            </a:r>
          </a:p>
        </p:txBody>
      </p:sp>
    </p:spTree>
    <p:extLst>
      <p:ext uri="{BB962C8B-B14F-4D97-AF65-F5344CB8AC3E}">
        <p14:creationId xmlns:p14="http://schemas.microsoft.com/office/powerpoint/2010/main" val="39050324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C:\Users\Fabio\Desktop\Gugliemo_Oberdan.jpg"/>
          <p:cNvPicPr>
            <a:picLocks noGrp="1" noChangeAspect="1" noChangeArrowheads="1"/>
          </p:cNvPicPr>
          <p:nvPr>
            <p:ph sz="half" idx="1"/>
          </p:nvPr>
        </p:nvPicPr>
        <p:blipFill rotWithShape="1">
          <a:blip r:embed="rId2" cstate="print"/>
          <a:srcRect l="2656"/>
          <a:stretch/>
        </p:blipFill>
        <p:spPr bwMode="auto">
          <a:xfrm>
            <a:off x="20" y="10"/>
            <a:ext cx="4639713" cy="6857990"/>
          </a:xfrm>
          <a:prstGeom prst="rect">
            <a:avLst/>
          </a:prstGeom>
          <a:noFill/>
        </p:spPr>
      </p:pic>
      <p:sp>
        <p:nvSpPr>
          <p:cNvPr id="71" name="Rectangle 70">
            <a:extLst>
              <a:ext uri="{FF2B5EF4-FFF2-40B4-BE49-F238E27FC236}">
                <a16:creationId xmlns:a16="http://schemas.microsoft.com/office/drawing/2014/main" id="{3856B5A6-FF87-428D-B5E7-1ABD70CD3E3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9733" y="0"/>
            <a:ext cx="7552267"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olo 3"/>
          <p:cNvSpPr>
            <a:spLocks noGrp="1"/>
          </p:cNvSpPr>
          <p:nvPr>
            <p:ph type="title"/>
          </p:nvPr>
        </p:nvSpPr>
        <p:spPr>
          <a:xfrm>
            <a:off x="5069940" y="365124"/>
            <a:ext cx="6172200" cy="1828800"/>
          </a:xfrm>
        </p:spPr>
        <p:txBody>
          <a:bodyPr vert="horz" lIns="91440" tIns="45720" rIns="91440" bIns="45720" rtlCol="0" anchor="ctr">
            <a:normAutofit/>
          </a:bodyPr>
          <a:lstStyle/>
          <a:p>
            <a:r>
              <a:rPr lang="en-US">
                <a:solidFill>
                  <a:schemeClr val="bg1"/>
                </a:solidFill>
              </a:rPr>
              <a:t>Guglielmo Oberdan</a:t>
            </a:r>
          </a:p>
        </p:txBody>
      </p:sp>
      <p:sp>
        <p:nvSpPr>
          <p:cNvPr id="6" name="Segnaposto contenuto 5"/>
          <p:cNvSpPr>
            <a:spLocks noGrp="1"/>
          </p:cNvSpPr>
          <p:nvPr>
            <p:ph sz="half" idx="2"/>
          </p:nvPr>
        </p:nvSpPr>
        <p:spPr>
          <a:xfrm>
            <a:off x="5069940" y="2322576"/>
            <a:ext cx="6172200" cy="3858768"/>
          </a:xfrm>
        </p:spPr>
        <p:txBody>
          <a:bodyPr vert="horz" lIns="91440" tIns="45720" rIns="91440" bIns="45720" rtlCol="0">
            <a:normAutofit/>
          </a:bodyPr>
          <a:lstStyle/>
          <a:p>
            <a:r>
              <a:rPr lang="en-US" sz="2400">
                <a:solidFill>
                  <a:schemeClr val="bg1"/>
                </a:solidFill>
              </a:rPr>
              <a:t>N. a Trieste nel 1858.</a:t>
            </a:r>
          </a:p>
          <a:p>
            <a:r>
              <a:rPr lang="en-US" sz="2400">
                <a:solidFill>
                  <a:schemeClr val="bg1"/>
                </a:solidFill>
              </a:rPr>
              <a:t>1878, coscritto nell’i.r. esercito, diserta e passa in Italia.</a:t>
            </a:r>
          </a:p>
          <a:p>
            <a:r>
              <a:rPr lang="en-US" sz="2400">
                <a:solidFill>
                  <a:schemeClr val="bg1"/>
                </a:solidFill>
              </a:rPr>
              <a:t>2 agosto1882, Trieste:  attentato a un corteo di veterani dell’i.r. esercito.</a:t>
            </a:r>
          </a:p>
          <a:p>
            <a:r>
              <a:rPr lang="en-US" sz="2400">
                <a:solidFill>
                  <a:schemeClr val="bg1"/>
                </a:solidFill>
              </a:rPr>
              <a:t>16 settembre1882,  viene arrestato a Ronchi  e successivamente trasferito a Trieste. </a:t>
            </a:r>
          </a:p>
          <a:p>
            <a:r>
              <a:rPr lang="en-US" sz="2400">
                <a:solidFill>
                  <a:schemeClr val="bg1"/>
                </a:solidFill>
              </a:rPr>
              <a:t>20 dicembre 1882, esecuzione della condanna a morte. </a:t>
            </a:r>
          </a:p>
        </p:txBody>
      </p:sp>
    </p:spTree>
    <p:extLst>
      <p:ext uri="{BB962C8B-B14F-4D97-AF65-F5344CB8AC3E}">
        <p14:creationId xmlns:p14="http://schemas.microsoft.com/office/powerpoint/2010/main" val="6364446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olo 5">
            <a:extLst>
              <a:ext uri="{FF2B5EF4-FFF2-40B4-BE49-F238E27FC236}">
                <a16:creationId xmlns:a16="http://schemas.microsoft.com/office/drawing/2014/main" id="{D8D6E7AA-D21D-491F-AA30-DABACC7C3AAE}"/>
              </a:ext>
            </a:extLst>
          </p:cNvPr>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it-IT" sz="3200"/>
              <a:t>Irredentismo</a:t>
            </a:r>
          </a:p>
        </p:txBody>
      </p:sp>
      <p:sp>
        <p:nvSpPr>
          <p:cNvPr id="7" name="Segnaposto contenuto 6">
            <a:extLst>
              <a:ext uri="{FF2B5EF4-FFF2-40B4-BE49-F238E27FC236}">
                <a16:creationId xmlns:a16="http://schemas.microsoft.com/office/drawing/2014/main" id="{4075A5A2-8410-4FD4-9075-0F4C9C128A4B}"/>
              </a:ext>
            </a:extLst>
          </p:cNvPr>
          <p:cNvSpPr>
            <a:spLocks noGrp="1"/>
          </p:cNvSpPr>
          <p:nvPr>
            <p:ph idx="1"/>
          </p:nvPr>
        </p:nvSpPr>
        <p:spPr>
          <a:xfrm>
            <a:off x="6049182" y="802638"/>
            <a:ext cx="5408696" cy="5252722"/>
          </a:xfrm>
        </p:spPr>
        <p:txBody>
          <a:bodyPr anchor="ctr">
            <a:normAutofit/>
          </a:bodyPr>
          <a:lstStyle/>
          <a:p>
            <a:r>
              <a:rPr lang="it-IT" sz="2400" dirty="0">
                <a:solidFill>
                  <a:schemeClr val="bg1"/>
                </a:solidFill>
              </a:rPr>
              <a:t>Sviluppo (relativo) dell’irredentismo</a:t>
            </a:r>
          </a:p>
          <a:p>
            <a:r>
              <a:rPr lang="it-IT" sz="2400" dirty="0">
                <a:solidFill>
                  <a:schemeClr val="bg1"/>
                </a:solidFill>
              </a:rPr>
              <a:t>Rimane un fenomeno di minoranza</a:t>
            </a:r>
          </a:p>
          <a:p>
            <a:r>
              <a:rPr lang="it-IT" sz="2400" dirty="0">
                <a:solidFill>
                  <a:schemeClr val="bg1"/>
                </a:solidFill>
              </a:rPr>
              <a:t>Legami con il mondo del radicalismo repubblicano</a:t>
            </a:r>
          </a:p>
          <a:p>
            <a:r>
              <a:rPr lang="it-IT" sz="2400" dirty="0">
                <a:solidFill>
                  <a:schemeClr val="bg1"/>
                </a:solidFill>
              </a:rPr>
              <a:t>Legami con la Massoneria</a:t>
            </a:r>
          </a:p>
          <a:p>
            <a:r>
              <a:rPr lang="it-IT" sz="2400" dirty="0">
                <a:solidFill>
                  <a:schemeClr val="bg1"/>
                </a:solidFill>
              </a:rPr>
              <a:t>Legami con il nazionalismo (n. «Trento – Trieste», 19..)</a:t>
            </a:r>
          </a:p>
          <a:p>
            <a:r>
              <a:rPr lang="it-IT" sz="2400" dirty="0">
                <a:solidFill>
                  <a:schemeClr val="bg1"/>
                </a:solidFill>
              </a:rPr>
              <a:t>Mondo giovanile</a:t>
            </a:r>
          </a:p>
          <a:p>
            <a:r>
              <a:rPr lang="it-IT" sz="2400" dirty="0">
                <a:solidFill>
                  <a:schemeClr val="bg1"/>
                </a:solidFill>
              </a:rPr>
              <a:t>Es. a Trieste, 1904, nasce la Democrazia sociale italiana, di tendenze repubblicane; limiti del movimenti nelle relazioni con il mondo slavo.</a:t>
            </a:r>
          </a:p>
          <a:p>
            <a:endParaRPr lang="it-IT" sz="2400" dirty="0">
              <a:solidFill>
                <a:schemeClr val="bg1"/>
              </a:solidFill>
            </a:endParaRPr>
          </a:p>
          <a:p>
            <a:endParaRPr lang="it-IT" sz="2400" dirty="0">
              <a:solidFill>
                <a:schemeClr val="bg1"/>
              </a:solidFill>
            </a:endParaRPr>
          </a:p>
        </p:txBody>
      </p:sp>
    </p:spTree>
    <p:extLst>
      <p:ext uri="{BB962C8B-B14F-4D97-AF65-F5344CB8AC3E}">
        <p14:creationId xmlns:p14="http://schemas.microsoft.com/office/powerpoint/2010/main" val="3803506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C6A4E641-596F-4045-A7AA-0FB11251317C}"/>
              </a:ext>
            </a:extLst>
          </p:cNvPr>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it-IT" sz="3200" dirty="0"/>
              <a:t>Irredentismo </a:t>
            </a:r>
          </a:p>
        </p:txBody>
      </p:sp>
      <p:sp>
        <p:nvSpPr>
          <p:cNvPr id="3" name="Segnaposto contenuto 2">
            <a:extLst>
              <a:ext uri="{FF2B5EF4-FFF2-40B4-BE49-F238E27FC236}">
                <a16:creationId xmlns:a16="http://schemas.microsoft.com/office/drawing/2014/main" id="{33E8E219-E8EF-45F9-9AFB-D0C36169CEF3}"/>
              </a:ext>
            </a:extLst>
          </p:cNvPr>
          <p:cNvSpPr>
            <a:spLocks noGrp="1"/>
          </p:cNvSpPr>
          <p:nvPr>
            <p:ph idx="1"/>
          </p:nvPr>
        </p:nvSpPr>
        <p:spPr>
          <a:xfrm>
            <a:off x="6049182" y="802638"/>
            <a:ext cx="5408696" cy="5252722"/>
          </a:xfrm>
        </p:spPr>
        <p:txBody>
          <a:bodyPr anchor="ctr">
            <a:normAutofit/>
          </a:bodyPr>
          <a:lstStyle/>
          <a:p>
            <a:r>
              <a:rPr lang="it-IT" sz="2400">
                <a:solidFill>
                  <a:schemeClr val="bg1"/>
                </a:solidFill>
              </a:rPr>
              <a:t>«Inattualità» dell’irredentismo in Italia, dopo il 1882 (Triplice alleanza)</a:t>
            </a:r>
          </a:p>
          <a:p>
            <a:r>
              <a:rPr lang="it-IT" sz="2400">
                <a:solidFill>
                  <a:schemeClr val="bg1"/>
                </a:solidFill>
              </a:rPr>
              <a:t>Politica di espansione territoriale anteposta all’idea di «redimere» Trentino, Venezia Giulia … </a:t>
            </a:r>
          </a:p>
          <a:p>
            <a:r>
              <a:rPr lang="it-IT" sz="2400">
                <a:solidFill>
                  <a:schemeClr val="bg1"/>
                </a:solidFill>
              </a:rPr>
              <a:t>Progressivo convergere di irredentismo e nazionalismo  </a:t>
            </a:r>
          </a:p>
        </p:txBody>
      </p:sp>
    </p:spTree>
    <p:extLst>
      <p:ext uri="{BB962C8B-B14F-4D97-AF65-F5344CB8AC3E}">
        <p14:creationId xmlns:p14="http://schemas.microsoft.com/office/powerpoint/2010/main" val="37314427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136FE75F-4433-4233-88EE-26221A448C82}"/>
              </a:ext>
            </a:extLst>
          </p:cNvPr>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it-IT" sz="3200" dirty="0"/>
              <a:t>Irredentismo culturale</a:t>
            </a:r>
          </a:p>
        </p:txBody>
      </p:sp>
      <p:sp>
        <p:nvSpPr>
          <p:cNvPr id="3" name="Segnaposto contenuto 2">
            <a:extLst>
              <a:ext uri="{FF2B5EF4-FFF2-40B4-BE49-F238E27FC236}">
                <a16:creationId xmlns:a16="http://schemas.microsoft.com/office/drawing/2014/main" id="{76AD49DA-7574-4314-9F21-AD7E8790C4F5}"/>
              </a:ext>
            </a:extLst>
          </p:cNvPr>
          <p:cNvSpPr>
            <a:spLocks noGrp="1"/>
          </p:cNvSpPr>
          <p:nvPr>
            <p:ph idx="1"/>
          </p:nvPr>
        </p:nvSpPr>
        <p:spPr>
          <a:xfrm>
            <a:off x="6049182" y="802638"/>
            <a:ext cx="5408696" cy="5252722"/>
          </a:xfrm>
        </p:spPr>
        <p:txBody>
          <a:bodyPr anchor="ctr">
            <a:normAutofit/>
          </a:bodyPr>
          <a:lstStyle/>
          <a:p>
            <a:r>
              <a:rPr lang="it-IT" sz="2400" dirty="0">
                <a:solidFill>
                  <a:schemeClr val="bg1"/>
                </a:solidFill>
              </a:rPr>
              <a:t>Diverse declinazioni </a:t>
            </a:r>
          </a:p>
          <a:p>
            <a:r>
              <a:rPr lang="it-IT" sz="2400" dirty="0">
                <a:solidFill>
                  <a:schemeClr val="bg1"/>
                </a:solidFill>
              </a:rPr>
              <a:t>Irredentismo culturale: riconoscimento dei legami del gruppo nazionale italiano con la cultura della madrepatria. Accentuazione di questi legami e difesa dei diritti culturali del proprio gruppo nazionale (Trieste, Fiume, Dalmazia)</a:t>
            </a:r>
          </a:p>
          <a:p>
            <a:r>
              <a:rPr lang="it-IT" sz="2400" dirty="0">
                <a:solidFill>
                  <a:schemeClr val="bg1"/>
                </a:solidFill>
              </a:rPr>
              <a:t>Importanza della scuola e di altri contesti formativi</a:t>
            </a:r>
          </a:p>
        </p:txBody>
      </p:sp>
    </p:spTree>
    <p:extLst>
      <p:ext uri="{BB962C8B-B14F-4D97-AF65-F5344CB8AC3E}">
        <p14:creationId xmlns:p14="http://schemas.microsoft.com/office/powerpoint/2010/main" val="21762542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olo 4">
            <a:extLst>
              <a:ext uri="{FF2B5EF4-FFF2-40B4-BE49-F238E27FC236}">
                <a16:creationId xmlns:a16="http://schemas.microsoft.com/office/drawing/2014/main" id="{DEDBD2C4-4101-4206-8E5B-923E8D3572EB}"/>
              </a:ext>
            </a:extLst>
          </p:cNvPr>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it-IT" sz="3200">
                <a:latin typeface="Arial" pitchFamily="34" charset="0"/>
                <a:cs typeface="Arial" pitchFamily="34" charset="0"/>
              </a:rPr>
              <a:t>Apih</a:t>
            </a:r>
            <a:endParaRPr lang="it-IT" sz="3200"/>
          </a:p>
        </p:txBody>
      </p:sp>
      <p:sp>
        <p:nvSpPr>
          <p:cNvPr id="6" name="Segnaposto contenuto 5">
            <a:extLst>
              <a:ext uri="{FF2B5EF4-FFF2-40B4-BE49-F238E27FC236}">
                <a16:creationId xmlns:a16="http://schemas.microsoft.com/office/drawing/2014/main" id="{98A4446D-0EE8-4850-8D80-0C23116CF57B}"/>
              </a:ext>
            </a:extLst>
          </p:cNvPr>
          <p:cNvSpPr>
            <a:spLocks noGrp="1"/>
          </p:cNvSpPr>
          <p:nvPr>
            <p:ph idx="1"/>
          </p:nvPr>
        </p:nvSpPr>
        <p:spPr>
          <a:xfrm>
            <a:off x="6049182" y="802638"/>
            <a:ext cx="5408696" cy="5252722"/>
          </a:xfrm>
        </p:spPr>
        <p:txBody>
          <a:bodyPr anchor="ctr">
            <a:normAutofit/>
          </a:bodyPr>
          <a:lstStyle/>
          <a:p>
            <a:pPr marL="0" indent="0">
              <a:buNone/>
            </a:pPr>
            <a:r>
              <a:rPr lang="it-IT" sz="2400" dirty="0">
                <a:solidFill>
                  <a:schemeClr val="bg1"/>
                </a:solidFill>
                <a:latin typeface="Arial" pitchFamily="34" charset="0"/>
                <a:cs typeface="Arial" pitchFamily="34" charset="0"/>
              </a:rPr>
              <a:t>«L’irredentismo era dunque ambivalente: per un verso esprimeva natura risorgimentale, cioè volontà di Stato unitario, e per altro verso era fenomeno asburgico, aspra competizione nazionale, con tendenza pure alla sopraffazione. Traccia di questo duplice profilo si rinviene anche nel mondo slavo. L’idea di nazione aveva perso la sua universalità, era scaduta a concezione territoriale e municipale». </a:t>
            </a:r>
          </a:p>
          <a:p>
            <a:pPr marL="0" indent="0">
              <a:buNone/>
            </a:pPr>
            <a:r>
              <a:rPr lang="it-IT" sz="2400" dirty="0">
                <a:solidFill>
                  <a:schemeClr val="bg1"/>
                </a:solidFill>
                <a:latin typeface="Arial" pitchFamily="34" charset="0"/>
                <a:cs typeface="Arial" pitchFamily="34" charset="0"/>
              </a:rPr>
              <a:t>E. </a:t>
            </a:r>
            <a:r>
              <a:rPr lang="it-IT" sz="2400" dirty="0" err="1">
                <a:solidFill>
                  <a:schemeClr val="bg1"/>
                </a:solidFill>
                <a:latin typeface="Arial" pitchFamily="34" charset="0"/>
                <a:cs typeface="Arial" pitchFamily="34" charset="0"/>
              </a:rPr>
              <a:t>Apih</a:t>
            </a:r>
            <a:r>
              <a:rPr lang="it-IT" sz="2400" dirty="0">
                <a:solidFill>
                  <a:schemeClr val="bg1"/>
                </a:solidFill>
                <a:latin typeface="Arial" pitchFamily="34" charset="0"/>
                <a:cs typeface="Arial" pitchFamily="34" charset="0"/>
              </a:rPr>
              <a:t>, </a:t>
            </a:r>
            <a:r>
              <a:rPr lang="it-IT" sz="2400" i="1" dirty="0">
                <a:solidFill>
                  <a:schemeClr val="bg1"/>
                </a:solidFill>
                <a:latin typeface="Arial" pitchFamily="34" charset="0"/>
                <a:cs typeface="Arial" pitchFamily="34" charset="0"/>
              </a:rPr>
              <a:t>Trieste</a:t>
            </a:r>
            <a:r>
              <a:rPr lang="it-IT" sz="2400" dirty="0">
                <a:solidFill>
                  <a:schemeClr val="bg1"/>
                </a:solidFill>
                <a:latin typeface="Arial" pitchFamily="34" charset="0"/>
                <a:cs typeface="Arial" pitchFamily="34" charset="0"/>
              </a:rPr>
              <a:t>, Bari-Roma, Laterza 1988</a:t>
            </a:r>
            <a:endParaRPr lang="it-IT" sz="2400" dirty="0">
              <a:solidFill>
                <a:schemeClr val="bg1"/>
              </a:solidFill>
            </a:endParaRPr>
          </a:p>
        </p:txBody>
      </p:sp>
    </p:spTree>
    <p:extLst>
      <p:ext uri="{BB962C8B-B14F-4D97-AF65-F5344CB8AC3E}">
        <p14:creationId xmlns:p14="http://schemas.microsoft.com/office/powerpoint/2010/main" val="4980350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5A484558-27DB-4191-A4DB-4DFF07E3936D}"/>
              </a:ext>
            </a:extLst>
          </p:cNvPr>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it-IT" sz="3200" dirty="0"/>
              <a:t>Irredentismo</a:t>
            </a:r>
          </a:p>
        </p:txBody>
      </p:sp>
      <p:sp>
        <p:nvSpPr>
          <p:cNvPr id="3" name="Segnaposto contenuto 2">
            <a:extLst>
              <a:ext uri="{FF2B5EF4-FFF2-40B4-BE49-F238E27FC236}">
                <a16:creationId xmlns:a16="http://schemas.microsoft.com/office/drawing/2014/main" id="{F1876C74-77A1-4478-9B57-58F1636C1DF2}"/>
              </a:ext>
            </a:extLst>
          </p:cNvPr>
          <p:cNvSpPr>
            <a:spLocks noGrp="1"/>
          </p:cNvSpPr>
          <p:nvPr>
            <p:ph idx="1"/>
          </p:nvPr>
        </p:nvSpPr>
        <p:spPr>
          <a:xfrm>
            <a:off x="6049182" y="802638"/>
            <a:ext cx="5408696" cy="5252722"/>
          </a:xfrm>
        </p:spPr>
        <p:txBody>
          <a:bodyPr anchor="ctr">
            <a:normAutofit/>
          </a:bodyPr>
          <a:lstStyle/>
          <a:p>
            <a:r>
              <a:rPr lang="it-IT" sz="2400" dirty="0">
                <a:solidFill>
                  <a:schemeClr val="bg1"/>
                </a:solidFill>
              </a:rPr>
              <a:t>Irredentismo democratico: riconoscimento del diritto all’indipendenza di altri popoli europei</a:t>
            </a:r>
          </a:p>
          <a:p>
            <a:r>
              <a:rPr lang="it-IT" sz="2400" dirty="0">
                <a:solidFill>
                  <a:schemeClr val="bg1"/>
                </a:solidFill>
              </a:rPr>
              <a:t>Irredentismo imperialista: fusione delle istanze irredentistiche con quelle del nazionalismo, in chiave di espansione nazionale (es. R. </a:t>
            </a:r>
            <a:r>
              <a:rPr lang="it-IT" sz="2400" dirty="0" err="1">
                <a:solidFill>
                  <a:schemeClr val="bg1"/>
                </a:solidFill>
              </a:rPr>
              <a:t>Timeus</a:t>
            </a:r>
            <a:r>
              <a:rPr lang="it-IT" sz="2400" dirty="0">
                <a:solidFill>
                  <a:schemeClr val="bg1"/>
                </a:solidFill>
              </a:rPr>
              <a:t>)</a:t>
            </a:r>
          </a:p>
          <a:p>
            <a:endParaRPr lang="it-IT" sz="2400" dirty="0">
              <a:solidFill>
                <a:schemeClr val="bg1"/>
              </a:solidFill>
            </a:endParaRPr>
          </a:p>
        </p:txBody>
      </p:sp>
    </p:spTree>
    <p:extLst>
      <p:ext uri="{BB962C8B-B14F-4D97-AF65-F5344CB8AC3E}">
        <p14:creationId xmlns:p14="http://schemas.microsoft.com/office/powerpoint/2010/main" val="34465928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8C306C8F-E821-4440-9B5F-4CBF1C79A358}"/>
              </a:ext>
            </a:extLst>
          </p:cNvPr>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it-IT" sz="3200"/>
              <a:t>Parole chiave</a:t>
            </a:r>
          </a:p>
        </p:txBody>
      </p:sp>
      <p:sp>
        <p:nvSpPr>
          <p:cNvPr id="3" name="Segnaposto contenuto 2">
            <a:extLst>
              <a:ext uri="{FF2B5EF4-FFF2-40B4-BE49-F238E27FC236}">
                <a16:creationId xmlns:a16="http://schemas.microsoft.com/office/drawing/2014/main" id="{4026B838-7911-47DB-8BA0-BA56A12D6AEB}"/>
              </a:ext>
            </a:extLst>
          </p:cNvPr>
          <p:cNvSpPr>
            <a:spLocks noGrp="1"/>
          </p:cNvSpPr>
          <p:nvPr>
            <p:ph idx="1"/>
          </p:nvPr>
        </p:nvSpPr>
        <p:spPr>
          <a:xfrm>
            <a:off x="6049182" y="802638"/>
            <a:ext cx="5408696" cy="5252722"/>
          </a:xfrm>
        </p:spPr>
        <p:txBody>
          <a:bodyPr anchor="ctr">
            <a:normAutofit/>
          </a:bodyPr>
          <a:lstStyle/>
          <a:p>
            <a:r>
              <a:rPr lang="it-IT" sz="2400" dirty="0">
                <a:solidFill>
                  <a:schemeClr val="bg1"/>
                </a:solidFill>
              </a:rPr>
              <a:t>Irredentismo culturale</a:t>
            </a:r>
          </a:p>
          <a:p>
            <a:r>
              <a:rPr lang="it-IT" sz="2400" dirty="0">
                <a:solidFill>
                  <a:schemeClr val="bg1"/>
                </a:solidFill>
              </a:rPr>
              <a:t>Élite intellettuale</a:t>
            </a:r>
          </a:p>
          <a:p>
            <a:r>
              <a:rPr lang="it-IT" sz="2400" dirty="0">
                <a:solidFill>
                  <a:schemeClr val="bg1"/>
                </a:solidFill>
              </a:rPr>
              <a:t>Associazionismo (politico, culturale, sportivo…)</a:t>
            </a:r>
          </a:p>
          <a:p>
            <a:r>
              <a:rPr lang="it-IT" sz="2400" dirty="0">
                <a:solidFill>
                  <a:schemeClr val="bg1"/>
                </a:solidFill>
              </a:rPr>
              <a:t>Scuola</a:t>
            </a:r>
          </a:p>
          <a:p>
            <a:r>
              <a:rPr lang="it-IT" sz="2400" dirty="0">
                <a:solidFill>
                  <a:schemeClr val="bg1"/>
                </a:solidFill>
              </a:rPr>
              <a:t>Università</a:t>
            </a:r>
          </a:p>
          <a:p>
            <a:r>
              <a:rPr lang="it-IT" sz="2400" dirty="0">
                <a:solidFill>
                  <a:schemeClr val="bg1"/>
                </a:solidFill>
              </a:rPr>
              <a:t>Formazione</a:t>
            </a:r>
          </a:p>
          <a:p>
            <a:r>
              <a:rPr lang="it-IT" sz="2400" dirty="0">
                <a:solidFill>
                  <a:schemeClr val="bg1"/>
                </a:solidFill>
              </a:rPr>
              <a:t>Fuoruscitismo</a:t>
            </a:r>
          </a:p>
          <a:p>
            <a:r>
              <a:rPr lang="it-IT" sz="2400" dirty="0">
                <a:solidFill>
                  <a:schemeClr val="bg1"/>
                </a:solidFill>
              </a:rPr>
              <a:t>Giovani</a:t>
            </a:r>
          </a:p>
        </p:txBody>
      </p:sp>
    </p:spTree>
    <p:extLst>
      <p:ext uri="{BB962C8B-B14F-4D97-AF65-F5344CB8AC3E}">
        <p14:creationId xmlns:p14="http://schemas.microsoft.com/office/powerpoint/2010/main" val="3194105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11B9B238-1D92-4E2D-9E23-416AA6669FA5}"/>
              </a:ext>
            </a:extLst>
          </p:cNvPr>
          <p:cNvSpPr>
            <a:spLocks noGrp="1"/>
          </p:cNvSpPr>
          <p:nvPr>
            <p:ph type="title"/>
          </p:nvPr>
        </p:nvSpPr>
        <p:spPr/>
        <p:txBody>
          <a:bodyPr/>
          <a:lstStyle/>
          <a:p>
            <a:r>
              <a:rPr lang="it-IT" dirty="0"/>
              <a:t>Volontarismo</a:t>
            </a:r>
          </a:p>
        </p:txBody>
      </p:sp>
      <p:sp>
        <p:nvSpPr>
          <p:cNvPr id="5" name="Segnaposto testo 4">
            <a:extLst>
              <a:ext uri="{FF2B5EF4-FFF2-40B4-BE49-F238E27FC236}">
                <a16:creationId xmlns:a16="http://schemas.microsoft.com/office/drawing/2014/main" id="{F56EFD65-B6A7-4751-8F18-7F45E891FF0D}"/>
              </a:ext>
            </a:extLst>
          </p:cNvPr>
          <p:cNvSpPr>
            <a:spLocks noGrp="1"/>
          </p:cNvSpPr>
          <p:nvPr>
            <p:ph type="body" idx="1"/>
          </p:nvPr>
        </p:nvSpPr>
        <p:spPr>
          <a:ln>
            <a:miter lim="800000"/>
            <a:headEnd/>
            <a:tailEnd/>
          </a:ln>
        </p:spPr>
        <p:txBody>
          <a:bodyPr/>
          <a:lstStyle/>
          <a:p>
            <a:pPr>
              <a:defRPr/>
            </a:pPr>
            <a:r>
              <a:rPr lang="it-IT" sz="2000" dirty="0"/>
              <a:t>Dati: F. Pagnacco, </a:t>
            </a:r>
            <a:r>
              <a:rPr lang="it-IT" sz="2000" i="1" dirty="0"/>
              <a:t>Volontari delle Giulie e di Dalmazia</a:t>
            </a:r>
            <a:r>
              <a:rPr lang="it-IT" sz="2000" dirty="0"/>
              <a:t>, 1928</a:t>
            </a:r>
            <a:endParaRPr lang="it-IT" sz="2800" dirty="0"/>
          </a:p>
        </p:txBody>
      </p:sp>
      <p:sp>
        <p:nvSpPr>
          <p:cNvPr id="11267" name="Rectangle 3">
            <a:extLst>
              <a:ext uri="{FF2B5EF4-FFF2-40B4-BE49-F238E27FC236}">
                <a16:creationId xmlns:a16="http://schemas.microsoft.com/office/drawing/2014/main" id="{C5515158-BFC8-4F10-8FFA-6403CE757010}"/>
              </a:ext>
            </a:extLst>
          </p:cNvPr>
          <p:cNvSpPr>
            <a:spLocks noGrp="1" noChangeArrowheads="1"/>
          </p:cNvSpPr>
          <p:nvPr>
            <p:ph sz="half" idx="2"/>
          </p:nvPr>
        </p:nvSpPr>
        <p:spPr/>
        <p:txBody>
          <a:bodyPr/>
          <a:lstStyle/>
          <a:p>
            <a:pPr eaLnBrk="1" hangingPunct="1"/>
            <a:r>
              <a:rPr lang="it-IT" altLang="it-IT" dirty="0"/>
              <a:t>Trieste 		 1047</a:t>
            </a:r>
          </a:p>
          <a:p>
            <a:pPr eaLnBrk="1" hangingPunct="1"/>
            <a:r>
              <a:rPr lang="it-IT" altLang="it-IT" dirty="0"/>
              <a:t>Istria		  410</a:t>
            </a:r>
          </a:p>
          <a:p>
            <a:pPr eaLnBrk="1" hangingPunct="1"/>
            <a:r>
              <a:rPr lang="it-IT" altLang="it-IT" dirty="0"/>
              <a:t>Gorizia 		  324</a:t>
            </a:r>
          </a:p>
          <a:p>
            <a:pPr eaLnBrk="1" hangingPunct="1"/>
            <a:r>
              <a:rPr lang="it-IT" altLang="it-IT" dirty="0"/>
              <a:t>Fiume                       111</a:t>
            </a:r>
          </a:p>
          <a:p>
            <a:pPr eaLnBrk="1" hangingPunct="1"/>
            <a:r>
              <a:rPr lang="it-IT" altLang="it-IT" dirty="0"/>
              <a:t>Dalmazia                 215</a:t>
            </a:r>
          </a:p>
          <a:p>
            <a:pPr eaLnBrk="1" hangingPunct="1"/>
            <a:endParaRPr lang="it-IT" altLang="it-IT" dirty="0"/>
          </a:p>
          <a:p>
            <a:pPr eaLnBrk="1" hangingPunct="1"/>
            <a:r>
              <a:rPr lang="it-IT" altLang="it-IT" dirty="0"/>
              <a:t>Totale 		 2107	</a:t>
            </a:r>
          </a:p>
          <a:p>
            <a:pPr eaLnBrk="1" hangingPunct="1"/>
            <a:endParaRPr lang="it-IT" altLang="it-IT" dirty="0">
              <a:solidFill>
                <a:schemeClr val="bg1"/>
              </a:solidFill>
            </a:endParaRPr>
          </a:p>
        </p:txBody>
      </p:sp>
      <p:sp>
        <p:nvSpPr>
          <p:cNvPr id="6" name="Segnaposto testo 5">
            <a:extLst>
              <a:ext uri="{FF2B5EF4-FFF2-40B4-BE49-F238E27FC236}">
                <a16:creationId xmlns:a16="http://schemas.microsoft.com/office/drawing/2014/main" id="{4126067A-9FA4-48C2-87E5-3019638ECF65}"/>
              </a:ext>
            </a:extLst>
          </p:cNvPr>
          <p:cNvSpPr>
            <a:spLocks noGrp="1"/>
          </p:cNvSpPr>
          <p:nvPr>
            <p:ph type="body" sz="quarter" idx="3"/>
          </p:nvPr>
        </p:nvSpPr>
        <p:spPr>
          <a:xfrm>
            <a:off x="6169024" y="1379159"/>
            <a:ext cx="5183188" cy="823912"/>
          </a:xfrm>
          <a:noFill/>
          <a:ln>
            <a:miter lim="800000"/>
            <a:headEnd/>
            <a:tailEnd/>
          </a:ln>
        </p:spPr>
        <p:txBody>
          <a:bodyPr/>
          <a:lstStyle/>
          <a:p>
            <a:pPr>
              <a:defRPr/>
            </a:pPr>
            <a:r>
              <a:rPr lang="it-IT" sz="2000" dirty="0"/>
              <a:t>Dati: F. Todero, </a:t>
            </a:r>
            <a:r>
              <a:rPr lang="it-IT" sz="2000" i="1" dirty="0"/>
              <a:t>Morire per la patria</a:t>
            </a:r>
            <a:r>
              <a:rPr lang="it-IT" sz="2000" dirty="0"/>
              <a:t>, 2005 </a:t>
            </a:r>
          </a:p>
        </p:txBody>
      </p:sp>
      <p:sp>
        <p:nvSpPr>
          <p:cNvPr id="11268" name="Segnaposto contenuto 6">
            <a:extLst>
              <a:ext uri="{FF2B5EF4-FFF2-40B4-BE49-F238E27FC236}">
                <a16:creationId xmlns:a16="http://schemas.microsoft.com/office/drawing/2014/main" id="{4A07E25B-BE93-418A-B814-E0C6D28F0CFF}"/>
              </a:ext>
            </a:extLst>
          </p:cNvPr>
          <p:cNvSpPr>
            <a:spLocks noGrp="1"/>
          </p:cNvSpPr>
          <p:nvPr>
            <p:ph sz="quarter" idx="4"/>
          </p:nvPr>
        </p:nvSpPr>
        <p:spPr/>
        <p:txBody>
          <a:bodyPr/>
          <a:lstStyle/>
          <a:p>
            <a:r>
              <a:rPr lang="it-IT" altLang="it-IT" dirty="0"/>
              <a:t>&lt; 2000 (dati F. Todero)</a:t>
            </a:r>
          </a:p>
          <a:p>
            <a:r>
              <a:rPr lang="it-IT" altLang="it-IT" dirty="0"/>
              <a:t>Es.: su 578 nominativi delle </a:t>
            </a:r>
            <a:r>
              <a:rPr lang="it-IT" altLang="it-IT"/>
              <a:t>classi 1880-1895, 153 </a:t>
            </a:r>
            <a:r>
              <a:rPr lang="it-IT" altLang="it-IT" dirty="0"/>
              <a:t>regnicoli </a:t>
            </a:r>
          </a:p>
          <a:p>
            <a:endParaRPr lang="it-IT" altLang="it-IT" dirty="0"/>
          </a:p>
          <a:p>
            <a:pPr eaLnBrk="1" hangingPunct="1"/>
            <a:r>
              <a:rPr lang="it-IT" altLang="it-IT" dirty="0"/>
              <a:t>Volontari trentini: 687 </a:t>
            </a:r>
          </a:p>
          <a:p>
            <a:pPr eaLnBrk="1" hangingPunct="1">
              <a:buFont typeface="Wingdings 2" panose="05020102010507070707" pitchFamily="18" charset="2"/>
              <a:buNone/>
            </a:pPr>
            <a:r>
              <a:rPr lang="it-IT" altLang="it-IT" sz="2000" dirty="0"/>
              <a:t>	(dati A. Quercioli, in P. Dogliani, G. </a:t>
            </a:r>
            <a:r>
              <a:rPr lang="it-IT" altLang="it-IT" sz="2000" dirty="0" err="1"/>
              <a:t>Pécout</a:t>
            </a:r>
            <a:r>
              <a:rPr lang="it-IT" altLang="it-IT" sz="2000" dirty="0"/>
              <a:t>, A. Quercioli, </a:t>
            </a:r>
            <a:r>
              <a:rPr lang="it-IT" altLang="it-IT" sz="2000" i="1" dirty="0"/>
              <a:t>La scelta della patria</a:t>
            </a:r>
            <a:r>
              <a:rPr lang="it-IT" altLang="it-IT" sz="2000" dirty="0"/>
              <a:t>, 2006)</a:t>
            </a:r>
          </a:p>
          <a:p>
            <a:endParaRPr lang="it-IT" altLang="it-IT" dirty="0">
              <a:solidFill>
                <a:schemeClr val="bg1"/>
              </a:solidFill>
            </a:endParaRPr>
          </a:p>
        </p:txBody>
      </p:sp>
    </p:spTree>
    <p:extLst>
      <p:ext uri="{BB962C8B-B14F-4D97-AF65-F5344CB8AC3E}">
        <p14:creationId xmlns:p14="http://schemas.microsoft.com/office/powerpoint/2010/main" val="1046357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olo 4">
            <a:extLst>
              <a:ext uri="{FF2B5EF4-FFF2-40B4-BE49-F238E27FC236}">
                <a16:creationId xmlns:a16="http://schemas.microsoft.com/office/drawing/2014/main" id="{CF04B5D0-0DE6-45B6-9263-4C38D909F6FA}"/>
              </a:ext>
            </a:extLst>
          </p:cNvPr>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fontScale="90000"/>
          </a:bodyPr>
          <a:lstStyle/>
          <a:p>
            <a:pPr algn="ctr"/>
            <a:r>
              <a:rPr lang="it-IT" sz="3200" dirty="0"/>
              <a:t>Irredentismi</a:t>
            </a:r>
            <a:br>
              <a:rPr lang="it-IT" sz="3200" dirty="0"/>
            </a:br>
            <a:r>
              <a:rPr lang="it-IT" sz="3200" dirty="0"/>
              <a:t>alla vigilia del conflitto</a:t>
            </a:r>
          </a:p>
        </p:txBody>
      </p:sp>
      <p:sp>
        <p:nvSpPr>
          <p:cNvPr id="6" name="Segnaposto contenuto 5">
            <a:extLst>
              <a:ext uri="{FF2B5EF4-FFF2-40B4-BE49-F238E27FC236}">
                <a16:creationId xmlns:a16="http://schemas.microsoft.com/office/drawing/2014/main" id="{A75FE354-4AEE-4571-8CB5-20B87CB9346B}"/>
              </a:ext>
            </a:extLst>
          </p:cNvPr>
          <p:cNvSpPr>
            <a:spLocks noGrp="1"/>
          </p:cNvSpPr>
          <p:nvPr>
            <p:ph idx="1"/>
          </p:nvPr>
        </p:nvSpPr>
        <p:spPr>
          <a:xfrm>
            <a:off x="6049182" y="802638"/>
            <a:ext cx="5408696" cy="5252722"/>
          </a:xfrm>
        </p:spPr>
        <p:txBody>
          <a:bodyPr anchor="ctr">
            <a:normAutofit/>
          </a:bodyPr>
          <a:lstStyle/>
          <a:p>
            <a:pPr marL="0" indent="0">
              <a:buNone/>
            </a:pPr>
            <a:r>
              <a:rPr lang="it-IT" sz="2400" dirty="0">
                <a:solidFill>
                  <a:schemeClr val="bg1"/>
                </a:solidFill>
              </a:rPr>
              <a:t>Alla vigilia del conflitto, c/o gruppi nazionali staccati dallo Stato di riferimento (e presso le </a:t>
            </a:r>
            <a:r>
              <a:rPr lang="it-IT" sz="2400" dirty="0" err="1">
                <a:solidFill>
                  <a:schemeClr val="bg1"/>
                </a:solidFill>
              </a:rPr>
              <a:t>comuinità</a:t>
            </a:r>
            <a:r>
              <a:rPr lang="it-IT" sz="2400" dirty="0">
                <a:solidFill>
                  <a:schemeClr val="bg1"/>
                </a:solidFill>
              </a:rPr>
              <a:t> di fuorusciti) – movimenti «irredentisti»: </a:t>
            </a:r>
          </a:p>
          <a:p>
            <a:r>
              <a:rPr lang="it-IT" sz="2400" dirty="0">
                <a:solidFill>
                  <a:schemeClr val="bg1"/>
                </a:solidFill>
              </a:rPr>
              <a:t>Italiani d’Austria</a:t>
            </a:r>
          </a:p>
          <a:p>
            <a:r>
              <a:rPr lang="it-IT" sz="2400" dirty="0">
                <a:solidFill>
                  <a:schemeClr val="bg1"/>
                </a:solidFill>
              </a:rPr>
              <a:t>Rumeni (Transilvania, </a:t>
            </a:r>
            <a:r>
              <a:rPr lang="it-IT" sz="2400" dirty="0" err="1">
                <a:solidFill>
                  <a:schemeClr val="bg1"/>
                </a:solidFill>
              </a:rPr>
              <a:t>Bessarabia</a:t>
            </a:r>
            <a:r>
              <a:rPr lang="it-IT" sz="2400" dirty="0">
                <a:solidFill>
                  <a:schemeClr val="bg1"/>
                </a:solidFill>
              </a:rPr>
              <a:t>)</a:t>
            </a:r>
          </a:p>
          <a:p>
            <a:r>
              <a:rPr lang="it-IT" sz="2400" dirty="0">
                <a:solidFill>
                  <a:schemeClr val="bg1"/>
                </a:solidFill>
              </a:rPr>
              <a:t>Revanchismo francese (Alsazia-Lorena)</a:t>
            </a:r>
          </a:p>
          <a:p>
            <a:r>
              <a:rPr lang="it-IT" sz="2400" dirty="0">
                <a:solidFill>
                  <a:srgbClr val="FF0000"/>
                </a:solidFill>
              </a:rPr>
              <a:t>Questione della Bosnia-Erzegovina</a:t>
            </a:r>
          </a:p>
          <a:p>
            <a:r>
              <a:rPr lang="it-IT" sz="2400" dirty="0">
                <a:solidFill>
                  <a:schemeClr val="bg1"/>
                </a:solidFill>
              </a:rPr>
              <a:t>Questione macedone</a:t>
            </a:r>
          </a:p>
          <a:p>
            <a:endParaRPr lang="it-IT" sz="2400" dirty="0">
              <a:solidFill>
                <a:schemeClr val="bg1"/>
              </a:solidFill>
            </a:endParaRPr>
          </a:p>
          <a:p>
            <a:pPr marL="0" indent="0">
              <a:buNone/>
            </a:pPr>
            <a:r>
              <a:rPr lang="it-IT" sz="2400" dirty="0">
                <a:solidFill>
                  <a:schemeClr val="bg1"/>
                </a:solidFill>
              </a:rPr>
              <a:t>Caso particolare nel contesto dei movimenti nazionali (es. Boemia)</a:t>
            </a:r>
          </a:p>
          <a:p>
            <a:endParaRPr lang="it-IT" sz="2400" dirty="0">
              <a:solidFill>
                <a:schemeClr val="bg1"/>
              </a:solidFill>
            </a:endParaRPr>
          </a:p>
        </p:txBody>
      </p:sp>
    </p:spTree>
    <p:extLst>
      <p:ext uri="{BB962C8B-B14F-4D97-AF65-F5344CB8AC3E}">
        <p14:creationId xmlns:p14="http://schemas.microsoft.com/office/powerpoint/2010/main" val="3362119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olo 4">
            <a:extLst>
              <a:ext uri="{FF2B5EF4-FFF2-40B4-BE49-F238E27FC236}">
                <a16:creationId xmlns:a16="http://schemas.microsoft.com/office/drawing/2014/main" id="{CF04B5D0-0DE6-45B6-9263-4C38D909F6FA}"/>
              </a:ext>
            </a:extLst>
          </p:cNvPr>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it-IT" sz="3200" dirty="0"/>
              <a:t>Verso la Grande guerra</a:t>
            </a:r>
          </a:p>
        </p:txBody>
      </p:sp>
      <p:sp>
        <p:nvSpPr>
          <p:cNvPr id="6" name="Segnaposto contenuto 5">
            <a:extLst>
              <a:ext uri="{FF2B5EF4-FFF2-40B4-BE49-F238E27FC236}">
                <a16:creationId xmlns:a16="http://schemas.microsoft.com/office/drawing/2014/main" id="{A75FE354-4AEE-4571-8CB5-20B87CB9346B}"/>
              </a:ext>
            </a:extLst>
          </p:cNvPr>
          <p:cNvSpPr>
            <a:spLocks noGrp="1"/>
          </p:cNvSpPr>
          <p:nvPr>
            <p:ph idx="1"/>
          </p:nvPr>
        </p:nvSpPr>
        <p:spPr>
          <a:xfrm>
            <a:off x="6049182" y="802638"/>
            <a:ext cx="5408696" cy="5252722"/>
          </a:xfrm>
        </p:spPr>
        <p:txBody>
          <a:bodyPr anchor="ctr">
            <a:normAutofit/>
          </a:bodyPr>
          <a:lstStyle/>
          <a:p>
            <a:r>
              <a:rPr lang="it-IT" sz="2400" dirty="0">
                <a:solidFill>
                  <a:schemeClr val="bg1"/>
                </a:solidFill>
              </a:rPr>
              <a:t>1904 guerra russo-giapponese</a:t>
            </a:r>
          </a:p>
          <a:p>
            <a:r>
              <a:rPr lang="it-IT" sz="2400" dirty="0">
                <a:solidFill>
                  <a:schemeClr val="bg1"/>
                </a:solidFill>
              </a:rPr>
              <a:t>1904 Entente cordiale (Francia/Gran Bretagna)</a:t>
            </a:r>
          </a:p>
          <a:p>
            <a:r>
              <a:rPr lang="it-IT" sz="2400" dirty="0">
                <a:solidFill>
                  <a:schemeClr val="bg1"/>
                </a:solidFill>
              </a:rPr>
              <a:t>1907 intesa anglo-russa per la spartizione dell’Asia: accordo su Afghanistan e Persia</a:t>
            </a:r>
          </a:p>
          <a:p>
            <a:r>
              <a:rPr lang="it-IT" sz="2400" dirty="0">
                <a:solidFill>
                  <a:schemeClr val="bg1"/>
                </a:solidFill>
              </a:rPr>
              <a:t>1908 rivoluzione dei Giovani turchi (nazionalismo turco, ricostruzione su solide basi dell’Impero)</a:t>
            </a:r>
          </a:p>
          <a:p>
            <a:r>
              <a:rPr lang="it-IT" sz="2400" dirty="0">
                <a:solidFill>
                  <a:schemeClr val="bg1"/>
                </a:solidFill>
              </a:rPr>
              <a:t>1908 Balcani: Austria Ungheria annette la Bosnia Erzegovina. Mobilitazione contro la Serbia</a:t>
            </a:r>
          </a:p>
          <a:p>
            <a:r>
              <a:rPr lang="it-IT" sz="2400" dirty="0">
                <a:solidFill>
                  <a:schemeClr val="bg1"/>
                </a:solidFill>
              </a:rPr>
              <a:t> Dal 1908 febbrile corsa agli armamenti</a:t>
            </a:r>
          </a:p>
          <a:p>
            <a:endParaRPr lang="it-IT" sz="2400" dirty="0">
              <a:solidFill>
                <a:schemeClr val="bg1"/>
              </a:solidFill>
            </a:endParaRPr>
          </a:p>
        </p:txBody>
      </p:sp>
    </p:spTree>
    <p:extLst>
      <p:ext uri="{BB962C8B-B14F-4D97-AF65-F5344CB8AC3E}">
        <p14:creationId xmlns:p14="http://schemas.microsoft.com/office/powerpoint/2010/main" val="1893060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olo 4">
            <a:extLst>
              <a:ext uri="{FF2B5EF4-FFF2-40B4-BE49-F238E27FC236}">
                <a16:creationId xmlns:a16="http://schemas.microsoft.com/office/drawing/2014/main" id="{CF04B5D0-0DE6-45B6-9263-4C38D909F6FA}"/>
              </a:ext>
            </a:extLst>
          </p:cNvPr>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it-IT" sz="3200" dirty="0"/>
              <a:t>Verso la Grande guerra</a:t>
            </a:r>
          </a:p>
        </p:txBody>
      </p:sp>
      <p:sp>
        <p:nvSpPr>
          <p:cNvPr id="6" name="Segnaposto contenuto 5">
            <a:extLst>
              <a:ext uri="{FF2B5EF4-FFF2-40B4-BE49-F238E27FC236}">
                <a16:creationId xmlns:a16="http://schemas.microsoft.com/office/drawing/2014/main" id="{A75FE354-4AEE-4571-8CB5-20B87CB9346B}"/>
              </a:ext>
            </a:extLst>
          </p:cNvPr>
          <p:cNvSpPr>
            <a:spLocks noGrp="1"/>
          </p:cNvSpPr>
          <p:nvPr>
            <p:ph idx="1"/>
          </p:nvPr>
        </p:nvSpPr>
        <p:spPr>
          <a:xfrm>
            <a:off x="6049182" y="802638"/>
            <a:ext cx="5408696" cy="5252722"/>
          </a:xfrm>
        </p:spPr>
        <p:txBody>
          <a:bodyPr anchor="ctr">
            <a:normAutofit lnSpcReduction="10000"/>
          </a:bodyPr>
          <a:lstStyle/>
          <a:p>
            <a:r>
              <a:rPr lang="it-IT" sz="2400" dirty="0">
                <a:solidFill>
                  <a:schemeClr val="bg1"/>
                </a:solidFill>
                <a:latin typeface="Arial" pitchFamily="34" charset="0"/>
                <a:cs typeface="Arial" pitchFamily="34" charset="0"/>
              </a:rPr>
              <a:t>1911 Occupazione francese del Marocco</a:t>
            </a:r>
          </a:p>
          <a:p>
            <a:r>
              <a:rPr lang="it-IT" sz="2400" dirty="0">
                <a:solidFill>
                  <a:schemeClr val="bg1"/>
                </a:solidFill>
                <a:latin typeface="Arial" pitchFamily="34" charset="0"/>
                <a:cs typeface="Arial" pitchFamily="34" charset="0"/>
              </a:rPr>
              <a:t>1911 Guerra italo-turca</a:t>
            </a:r>
          </a:p>
          <a:p>
            <a:r>
              <a:rPr lang="it-IT" sz="2400" dirty="0">
                <a:solidFill>
                  <a:schemeClr val="bg1"/>
                </a:solidFill>
                <a:latin typeface="Arial" pitchFamily="34" charset="0"/>
                <a:cs typeface="Arial" pitchFamily="34" charset="0"/>
              </a:rPr>
              <a:t>1912 1a Guerra balcanica: quadruplice balcanica vs Turchia</a:t>
            </a:r>
          </a:p>
          <a:p>
            <a:r>
              <a:rPr lang="it-IT" sz="2400" dirty="0">
                <a:solidFill>
                  <a:schemeClr val="bg1"/>
                </a:solidFill>
                <a:latin typeface="Arial" pitchFamily="34" charset="0"/>
                <a:cs typeface="Arial" pitchFamily="34" charset="0"/>
              </a:rPr>
              <a:t>1913 2a   Guerra balcanica (per la spartizione della Macedonia) Bulgaria vs Serbia e Grecia; ulteriore ingrandimento della Serbia e sviluppo dell’</a:t>
            </a:r>
            <a:r>
              <a:rPr lang="it-IT" sz="2400" dirty="0">
                <a:solidFill>
                  <a:srgbClr val="FF0000"/>
                </a:solidFill>
                <a:latin typeface="Arial" pitchFamily="34" charset="0"/>
                <a:cs typeface="Arial" pitchFamily="34" charset="0"/>
              </a:rPr>
              <a:t>irredentismo</a:t>
            </a:r>
            <a:r>
              <a:rPr lang="it-IT" sz="2400" dirty="0">
                <a:solidFill>
                  <a:schemeClr val="bg1"/>
                </a:solidFill>
                <a:latin typeface="Arial" pitchFamily="34" charset="0"/>
                <a:cs typeface="Arial" pitchFamily="34" charset="0"/>
              </a:rPr>
              <a:t> verso le province austriache</a:t>
            </a:r>
          </a:p>
          <a:p>
            <a:r>
              <a:rPr lang="it-IT" sz="2400" dirty="0">
                <a:solidFill>
                  <a:schemeClr val="bg1"/>
                </a:solidFill>
                <a:latin typeface="Arial" pitchFamily="34" charset="0"/>
                <a:cs typeface="Arial" pitchFamily="34" charset="0"/>
              </a:rPr>
              <a:t>Revanchismo</a:t>
            </a:r>
          </a:p>
          <a:p>
            <a:r>
              <a:rPr lang="it-IT" sz="2400" dirty="0">
                <a:solidFill>
                  <a:srgbClr val="FF0000"/>
                </a:solidFill>
                <a:latin typeface="Arial" pitchFamily="34" charset="0"/>
                <a:cs typeface="Arial" pitchFamily="34" charset="0"/>
              </a:rPr>
              <a:t>Irredentismi</a:t>
            </a:r>
          </a:p>
          <a:p>
            <a:r>
              <a:rPr lang="it-IT" sz="2400" dirty="0">
                <a:solidFill>
                  <a:schemeClr val="bg1"/>
                </a:solidFill>
                <a:latin typeface="Arial" pitchFamily="34" charset="0"/>
                <a:cs typeface="Arial" pitchFamily="34" charset="0"/>
              </a:rPr>
              <a:t>Sviluppo del nazionalismo</a:t>
            </a:r>
          </a:p>
          <a:p>
            <a:endParaRPr lang="it-IT" sz="2400" dirty="0">
              <a:solidFill>
                <a:schemeClr val="bg1"/>
              </a:solidFill>
            </a:endParaRPr>
          </a:p>
        </p:txBody>
      </p:sp>
    </p:spTree>
    <p:extLst>
      <p:ext uri="{BB962C8B-B14F-4D97-AF65-F5344CB8AC3E}">
        <p14:creationId xmlns:p14="http://schemas.microsoft.com/office/powerpoint/2010/main" val="3823001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7C8CCB-F95D-4249-92DD-651249D3535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egnaposto contenuto 4" descr="Immagine che contiene testo, mappa&#10;&#10;Descrizione generata con affidabilità molto elevata">
            <a:extLst>
              <a:ext uri="{FF2B5EF4-FFF2-40B4-BE49-F238E27FC236}">
                <a16:creationId xmlns:a16="http://schemas.microsoft.com/office/drawing/2014/main" id="{9F697177-19FA-478D-8FC8-E9B951DE008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52595" y="232745"/>
            <a:ext cx="5365102" cy="6256679"/>
          </a:xfrm>
          <a:prstGeom prst="rect">
            <a:avLst/>
          </a:prstGeom>
        </p:spPr>
      </p:pic>
      <p:sp>
        <p:nvSpPr>
          <p:cNvPr id="2" name="Titolo 1">
            <a:extLst>
              <a:ext uri="{FF2B5EF4-FFF2-40B4-BE49-F238E27FC236}">
                <a16:creationId xmlns:a16="http://schemas.microsoft.com/office/drawing/2014/main" id="{1F94B2B4-E2BC-42E8-A27C-7E449B5E7307}"/>
              </a:ext>
            </a:extLst>
          </p:cNvPr>
          <p:cNvSpPr>
            <a:spLocks noGrp="1"/>
          </p:cNvSpPr>
          <p:nvPr>
            <p:ph type="title"/>
          </p:nvPr>
        </p:nvSpPr>
        <p:spPr>
          <a:xfrm>
            <a:off x="332170" y="2074362"/>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pPr algn="ctr"/>
            <a:r>
              <a:rPr lang="en-US" sz="2600" kern="1200" dirty="0" err="1">
                <a:solidFill>
                  <a:schemeClr val="bg1"/>
                </a:solidFill>
                <a:latin typeface="+mj-lt"/>
                <a:ea typeface="+mj-ea"/>
                <a:cs typeface="+mj-cs"/>
              </a:rPr>
              <a:t>Irredentismi</a:t>
            </a:r>
            <a:endParaRPr lang="en-US" sz="2600" kern="1200" dirty="0">
              <a:solidFill>
                <a:schemeClr val="bg1"/>
              </a:solidFill>
              <a:latin typeface="+mj-lt"/>
              <a:ea typeface="+mj-ea"/>
              <a:cs typeface="+mj-cs"/>
            </a:endParaRPr>
          </a:p>
        </p:txBody>
      </p:sp>
      <p:sp>
        <p:nvSpPr>
          <p:cNvPr id="6" name="CasellaDiTesto 5">
            <a:extLst>
              <a:ext uri="{FF2B5EF4-FFF2-40B4-BE49-F238E27FC236}">
                <a16:creationId xmlns:a16="http://schemas.microsoft.com/office/drawing/2014/main" id="{C4450609-117A-46FA-8D6E-3BCD78BB3234}"/>
              </a:ext>
            </a:extLst>
          </p:cNvPr>
          <p:cNvSpPr txBox="1"/>
          <p:nvPr/>
        </p:nvSpPr>
        <p:spPr>
          <a:xfrm>
            <a:off x="9076277" y="5609592"/>
            <a:ext cx="3127716" cy="1015663"/>
          </a:xfrm>
          <a:prstGeom prst="rect">
            <a:avLst/>
          </a:prstGeom>
          <a:noFill/>
        </p:spPr>
        <p:txBody>
          <a:bodyPr wrap="none" rtlCol="0">
            <a:spAutoFit/>
          </a:bodyPr>
          <a:lstStyle/>
          <a:p>
            <a:r>
              <a:rPr lang="it-IT" sz="1200" dirty="0"/>
              <a:t>Fonte: F. Cecotti, </a:t>
            </a:r>
            <a:r>
              <a:rPr lang="it-IT" sz="1200" i="1" dirty="0"/>
              <a:t>Il tempo</a:t>
            </a:r>
          </a:p>
          <a:p>
            <a:r>
              <a:rPr lang="it-IT" sz="1200" i="1" dirty="0"/>
              <a:t>dei confini. Atlante storico dell’Area</a:t>
            </a:r>
          </a:p>
          <a:p>
            <a:r>
              <a:rPr lang="it-IT" sz="1200" i="1" dirty="0"/>
              <a:t>Nord-orientale nel contesto europeo e </a:t>
            </a:r>
          </a:p>
          <a:p>
            <a:r>
              <a:rPr lang="it-IT" sz="1200" i="1" dirty="0"/>
              <a:t>Mediterraneo 1748-2008</a:t>
            </a:r>
            <a:r>
              <a:rPr lang="it-IT" sz="1200" dirty="0"/>
              <a:t>, in </a:t>
            </a:r>
            <a:r>
              <a:rPr lang="it-IT" sz="1200" dirty="0" err="1"/>
              <a:t>coll</a:t>
            </a:r>
            <a:r>
              <a:rPr lang="it-IT" sz="1200" dirty="0"/>
              <a:t>. con D. </a:t>
            </a:r>
            <a:r>
              <a:rPr lang="it-IT" sz="1200" dirty="0" err="1"/>
              <a:t>Umek</a:t>
            </a:r>
            <a:r>
              <a:rPr lang="it-IT" sz="1200" dirty="0"/>
              <a:t>,</a:t>
            </a:r>
          </a:p>
          <a:p>
            <a:r>
              <a:rPr lang="it-IT" sz="1200" dirty="0" err="1"/>
              <a:t>Irsml</a:t>
            </a:r>
            <a:r>
              <a:rPr lang="it-IT" sz="1200" dirty="0"/>
              <a:t> FVG, Trieste 2010 </a:t>
            </a:r>
          </a:p>
        </p:txBody>
      </p:sp>
    </p:spTree>
    <p:extLst>
      <p:ext uri="{BB962C8B-B14F-4D97-AF65-F5344CB8AC3E}">
        <p14:creationId xmlns:p14="http://schemas.microsoft.com/office/powerpoint/2010/main" val="1038387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3">
            <a:extLst>
              <a:ext uri="{FF2B5EF4-FFF2-40B4-BE49-F238E27FC236}">
                <a16:creationId xmlns:a16="http://schemas.microsoft.com/office/drawing/2014/main" id="{8EB53E17-EE2B-4B5B-8E55-23185C79D438}"/>
              </a:ext>
            </a:extLst>
          </p:cNvPr>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it-IT" sz="3200" b="1" dirty="0"/>
              <a:t>Le origini</a:t>
            </a:r>
          </a:p>
        </p:txBody>
      </p:sp>
      <p:sp>
        <p:nvSpPr>
          <p:cNvPr id="5" name="Segnaposto contenuto 4">
            <a:extLst>
              <a:ext uri="{FF2B5EF4-FFF2-40B4-BE49-F238E27FC236}">
                <a16:creationId xmlns:a16="http://schemas.microsoft.com/office/drawing/2014/main" id="{CEF3EFDB-CE12-45ED-AE36-23AE69FFB672}"/>
              </a:ext>
            </a:extLst>
          </p:cNvPr>
          <p:cNvSpPr>
            <a:spLocks noGrp="1"/>
          </p:cNvSpPr>
          <p:nvPr>
            <p:ph idx="1"/>
          </p:nvPr>
        </p:nvSpPr>
        <p:spPr>
          <a:xfrm>
            <a:off x="6049182" y="802638"/>
            <a:ext cx="5408696" cy="5252722"/>
          </a:xfrm>
        </p:spPr>
        <p:txBody>
          <a:bodyPr anchor="ctr">
            <a:normAutofit/>
          </a:bodyPr>
          <a:lstStyle/>
          <a:p>
            <a:r>
              <a:rPr lang="it-IT" altLang="it-IT" dirty="0">
                <a:solidFill>
                  <a:schemeClr val="bg1"/>
                </a:solidFill>
              </a:rPr>
              <a:t>1877: Matteo Renato Imbriani, esponente del Partito radicale, conia  l’espressione «</a:t>
            </a:r>
            <a:r>
              <a:rPr lang="it-IT" altLang="it-IT" dirty="0">
                <a:solidFill>
                  <a:srgbClr val="FF0000"/>
                </a:solidFill>
              </a:rPr>
              <a:t>terre irredente</a:t>
            </a:r>
            <a:r>
              <a:rPr lang="it-IT" altLang="it-IT" dirty="0">
                <a:solidFill>
                  <a:schemeClr val="bg1"/>
                </a:solidFill>
              </a:rPr>
              <a:t>» durante una commemorazione del padre, Paolo Emilio, napoletano e patriota antiborbonico, Senatore del Regno e sindaco di Napoli.</a:t>
            </a:r>
          </a:p>
          <a:p>
            <a:endParaRPr lang="it-IT" altLang="it-IT" sz="2400" dirty="0">
              <a:solidFill>
                <a:schemeClr val="bg1"/>
              </a:solidFill>
              <a:latin typeface="Tahoma" panose="020B0604030504040204" pitchFamily="34" charset="0"/>
              <a:cs typeface="Tahoma" panose="020B0604030504040204" pitchFamily="34" charset="0"/>
            </a:endParaRPr>
          </a:p>
          <a:p>
            <a:endParaRPr lang="it-IT" sz="2400" dirty="0">
              <a:solidFill>
                <a:schemeClr val="bg1"/>
              </a:solidFill>
            </a:endParaRPr>
          </a:p>
        </p:txBody>
      </p:sp>
    </p:spTree>
    <p:extLst>
      <p:ext uri="{BB962C8B-B14F-4D97-AF65-F5344CB8AC3E}">
        <p14:creationId xmlns:p14="http://schemas.microsoft.com/office/powerpoint/2010/main" val="2110425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15AF39D9-7118-4BAA-8DFD-4D9B32B213B6}"/>
              </a:ext>
            </a:extLst>
          </p:cNvPr>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it-IT" sz="3200" b="1" dirty="0"/>
              <a:t>Le origini</a:t>
            </a:r>
          </a:p>
        </p:txBody>
      </p:sp>
      <p:sp>
        <p:nvSpPr>
          <p:cNvPr id="3" name="Segnaposto contenuto 2">
            <a:extLst>
              <a:ext uri="{FF2B5EF4-FFF2-40B4-BE49-F238E27FC236}">
                <a16:creationId xmlns:a16="http://schemas.microsoft.com/office/drawing/2014/main" id="{D06E9E83-2885-4810-BB29-0FDF10DB8F27}"/>
              </a:ext>
            </a:extLst>
          </p:cNvPr>
          <p:cNvSpPr>
            <a:spLocks noGrp="1"/>
          </p:cNvSpPr>
          <p:nvPr>
            <p:ph idx="1"/>
          </p:nvPr>
        </p:nvSpPr>
        <p:spPr>
          <a:xfrm>
            <a:off x="6049182" y="802638"/>
            <a:ext cx="5408696" cy="5252722"/>
          </a:xfrm>
        </p:spPr>
        <p:txBody>
          <a:bodyPr anchor="ctr">
            <a:normAutofit/>
          </a:bodyPr>
          <a:lstStyle/>
          <a:p>
            <a:r>
              <a:rPr lang="it-IT" dirty="0">
                <a:solidFill>
                  <a:schemeClr val="bg1"/>
                </a:solidFill>
              </a:rPr>
              <a:t>1877: fondazione dell’Associazione in pro dell'Italia irredenta (Imbriani d'accordo con Giuseppe </a:t>
            </a:r>
            <a:r>
              <a:rPr lang="it-IT" dirty="0" err="1">
                <a:solidFill>
                  <a:schemeClr val="bg1"/>
                </a:solidFill>
              </a:rPr>
              <a:t>Avezzana</a:t>
            </a:r>
            <a:r>
              <a:rPr lang="it-IT" dirty="0">
                <a:solidFill>
                  <a:schemeClr val="bg1"/>
                </a:solidFill>
              </a:rPr>
              <a:t>, Giovanni Bovio e altri, appoggiati da Garibaldi, </a:t>
            </a:r>
            <a:r>
              <a:rPr lang="it-IT" dirty="0" err="1">
                <a:solidFill>
                  <a:schemeClr val="bg1"/>
                </a:solidFill>
              </a:rPr>
              <a:t>Saffi</a:t>
            </a:r>
            <a:r>
              <a:rPr lang="it-IT" dirty="0">
                <a:solidFill>
                  <a:schemeClr val="bg1"/>
                </a:solidFill>
              </a:rPr>
              <a:t>, Carducci, Cavallotti e diversi ex-garibaldini e patrioti. </a:t>
            </a:r>
            <a:endParaRPr lang="it-IT" altLang="it-IT" dirty="0">
              <a:solidFill>
                <a:schemeClr val="bg1"/>
              </a:solidFill>
            </a:endParaRPr>
          </a:p>
          <a:p>
            <a:endParaRPr lang="it-IT" sz="2400" dirty="0">
              <a:solidFill>
                <a:schemeClr val="bg1"/>
              </a:solidFill>
            </a:endParaRPr>
          </a:p>
        </p:txBody>
      </p:sp>
    </p:spTree>
    <p:extLst>
      <p:ext uri="{BB962C8B-B14F-4D97-AF65-F5344CB8AC3E}">
        <p14:creationId xmlns:p14="http://schemas.microsoft.com/office/powerpoint/2010/main" val="2970504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02" name="Rectangle 2">
            <a:extLst>
              <a:ext uri="{FF2B5EF4-FFF2-40B4-BE49-F238E27FC236}">
                <a16:creationId xmlns:a16="http://schemas.microsoft.com/office/drawing/2014/main" id="{64A0D705-B5B2-47A9-918D-3D350A7D855D}"/>
              </a:ext>
            </a:extLst>
          </p:cNvPr>
          <p:cNvSpPr>
            <a:spLocks noGrp="1" noChangeArrowheads="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it-IT" altLang="it-IT" sz="3200" b="1" dirty="0"/>
              <a:t>Statuto Pro Italia irredenta</a:t>
            </a:r>
          </a:p>
        </p:txBody>
      </p:sp>
      <p:sp>
        <p:nvSpPr>
          <p:cNvPr id="51203" name="Rectangle 3">
            <a:extLst>
              <a:ext uri="{FF2B5EF4-FFF2-40B4-BE49-F238E27FC236}">
                <a16:creationId xmlns:a16="http://schemas.microsoft.com/office/drawing/2014/main" id="{622B3F07-7267-42D4-98ED-367CEE621BC1}"/>
              </a:ext>
            </a:extLst>
          </p:cNvPr>
          <p:cNvSpPr>
            <a:spLocks noGrp="1" noChangeArrowheads="1"/>
          </p:cNvSpPr>
          <p:nvPr>
            <p:ph idx="1"/>
          </p:nvPr>
        </p:nvSpPr>
        <p:spPr>
          <a:xfrm>
            <a:off x="6049182" y="802638"/>
            <a:ext cx="5408696" cy="5252722"/>
          </a:xfrm>
        </p:spPr>
        <p:txBody>
          <a:bodyPr anchor="ctr">
            <a:normAutofit/>
          </a:bodyPr>
          <a:lstStyle/>
          <a:p>
            <a:pPr marL="609600" indent="-609600">
              <a:buFontTx/>
              <a:buAutoNum type="arabicPeriod"/>
            </a:pPr>
            <a:r>
              <a:rPr lang="it-IT" altLang="it-IT" dirty="0">
                <a:solidFill>
                  <a:schemeClr val="bg1"/>
                </a:solidFill>
              </a:rPr>
              <a:t>Scopo dell’associazione la liberazione delle terre italiane soggette allo straniero per compiere l’unità della patria.</a:t>
            </a:r>
          </a:p>
          <a:p>
            <a:pPr marL="609600" indent="-609600">
              <a:buFontTx/>
              <a:buAutoNum type="arabicPeriod"/>
            </a:pPr>
            <a:r>
              <a:rPr lang="it-IT" altLang="it-IT" dirty="0">
                <a:solidFill>
                  <a:schemeClr val="bg1"/>
                </a:solidFill>
              </a:rPr>
              <a:t>“Precipuamente ci si occuperà di quelle […] che noi sintetizziamo nel simbolo di </a:t>
            </a:r>
            <a:r>
              <a:rPr lang="it-IT" altLang="it-IT" b="1" dirty="0">
                <a:solidFill>
                  <a:schemeClr val="bg1"/>
                </a:solidFill>
              </a:rPr>
              <a:t>due nomi sacri</a:t>
            </a:r>
            <a:r>
              <a:rPr lang="it-IT" altLang="it-IT" dirty="0">
                <a:solidFill>
                  <a:schemeClr val="bg1"/>
                </a:solidFill>
              </a:rPr>
              <a:t>: Trieste e Trento” …  </a:t>
            </a:r>
          </a:p>
        </p:txBody>
      </p:sp>
    </p:spTree>
    <p:extLst>
      <p:ext uri="{BB962C8B-B14F-4D97-AF65-F5344CB8AC3E}">
        <p14:creationId xmlns:p14="http://schemas.microsoft.com/office/powerpoint/2010/main" val="2018185298"/>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1527</Words>
  <Application>Microsoft Office PowerPoint</Application>
  <PresentationFormat>Widescreen</PresentationFormat>
  <Paragraphs>140</Paragraphs>
  <Slides>28</Slides>
  <Notes>1</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28</vt:i4>
      </vt:variant>
    </vt:vector>
  </HeadingPairs>
  <TitlesOfParts>
    <vt:vector size="34" baseType="lpstr">
      <vt:lpstr>Arial</vt:lpstr>
      <vt:lpstr>Calibri</vt:lpstr>
      <vt:lpstr>Calibri Light</vt:lpstr>
      <vt:lpstr>Tahoma</vt:lpstr>
      <vt:lpstr>Wingdings 2</vt:lpstr>
      <vt:lpstr>Tema di Office</vt:lpstr>
      <vt:lpstr>La Grande guerra prima  e  dopo</vt:lpstr>
      <vt:lpstr>Presentazione standard di PowerPoint</vt:lpstr>
      <vt:lpstr>Irredentismi alla vigilia del conflitto</vt:lpstr>
      <vt:lpstr>Verso la Grande guerra</vt:lpstr>
      <vt:lpstr>Verso la Grande guerra</vt:lpstr>
      <vt:lpstr>Irredentismi</vt:lpstr>
      <vt:lpstr>Le origini</vt:lpstr>
      <vt:lpstr>Le origini</vt:lpstr>
      <vt:lpstr>Statuto Pro Italia irredenta</vt:lpstr>
      <vt:lpstr>Le origini</vt:lpstr>
      <vt:lpstr>Il termine </vt:lpstr>
      <vt:lpstr>Presentazione standard di PowerPoint</vt:lpstr>
      <vt:lpstr>Obiettivi dell’irredentismo italiano</vt:lpstr>
      <vt:lpstr>1866</vt:lpstr>
      <vt:lpstr>G.I. Ascoli, Le Venezie (1863)</vt:lpstr>
      <vt:lpstr>G.I. Ascoli, Le Venezie (1863)</vt:lpstr>
      <vt:lpstr>Irredentismo</vt:lpstr>
      <vt:lpstr>Anderson</vt:lpstr>
      <vt:lpstr>Linguaggio</vt:lpstr>
      <vt:lpstr>Presentazione standard di PowerPoint</vt:lpstr>
      <vt:lpstr>Guglielmo Oberdan</vt:lpstr>
      <vt:lpstr>Irredentismo</vt:lpstr>
      <vt:lpstr>Irredentismo </vt:lpstr>
      <vt:lpstr>Irredentismo culturale</vt:lpstr>
      <vt:lpstr>Apih</vt:lpstr>
      <vt:lpstr>Irredentismo</vt:lpstr>
      <vt:lpstr>Parole chiave</vt:lpstr>
      <vt:lpstr>Volontarismo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Grande guerra prima  e  dopo</dc:title>
  <dc:creator>Raoul Pupo</dc:creator>
  <cp:lastModifiedBy>PUPO</cp:lastModifiedBy>
  <cp:revision>1</cp:revision>
  <dcterms:modified xsi:type="dcterms:W3CDTF">2018-04-03T20:38:17Z</dcterms:modified>
</cp:coreProperties>
</file>