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AF23C-DC9A-7E49-9B36-1382B660AD6D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E86C8-D810-0D46-81F6-4CB1717188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4444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1C799-0DD7-0942-8B41-E4AF4CCAFDE9}" type="datetimeFigureOut">
              <a:rPr lang="it-IT" smtClean="0"/>
              <a:t>03/04/2018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D6BB-1EDA-B247-8C94-217541AC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3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649F-FBA0-9541-87BD-4774CC64CB55}" type="datetime1">
              <a:rPr lang="it-IT" smtClean="0"/>
              <a:t>03/04/2018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8D09-4F1B-554D-A17E-2B433A50B39C}" type="datetime1">
              <a:rPr lang="it-IT" smtClean="0"/>
              <a:t>03/04/2018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CA3BD-57D7-0644-8090-43D1FC0C71C1}" type="datetime1">
              <a:rPr lang="it-IT" smtClean="0"/>
              <a:t>03/04/2018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EB3B-AAED-F041-A576-2B0C91995B3D}" type="datetime1">
              <a:rPr lang="it-IT" smtClean="0"/>
              <a:t>03/04/2018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7FF9-AC6E-3348-8741-A5B64069F0D8}" type="datetime1">
              <a:rPr lang="it-IT" smtClean="0"/>
              <a:t>03/04/2018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9B32-A685-E946-8FD1-870348DF2FF7}" type="datetime1">
              <a:rPr lang="it-IT" smtClean="0"/>
              <a:t>03/04/2018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2D542-DA8D-7E48-8ECE-555C9956E099}" type="datetime1">
              <a:rPr lang="it-IT" smtClean="0"/>
              <a:t>03/04/2018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3CE3-0302-A740-9D81-7B30DE9E29B5}" type="datetime1">
              <a:rPr lang="it-IT" smtClean="0"/>
              <a:t>03/04/2018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C8DF-52F6-BD46-8B1D-E36A68C72A50}" type="datetime1">
              <a:rPr lang="it-IT" smtClean="0"/>
              <a:t>03/04/2018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9256-A077-9642-AEF2-18F1CB74F0D8}" type="datetime1">
              <a:rPr lang="it-IT" smtClean="0"/>
              <a:t>03/04/2018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2F21-F278-5846-819C-862213246EA2}" type="datetime1">
              <a:rPr lang="it-IT" smtClean="0"/>
              <a:t>03/04/2018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48EC867-2F4F-4C45-8AF2-62F2FA69932A}" type="datetime1">
              <a:rPr lang="it-IT" smtClean="0"/>
              <a:t>03/04/2018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Seminario di Storia contemporanea 2018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Poltbjuro</a:t>
            </a:r>
            <a:r>
              <a:rPr lang="it-IT" dirty="0"/>
              <a:t> e Komintern respingono tesi di </a:t>
            </a:r>
            <a:r>
              <a:rPr lang="it-IT" dirty="0" err="1"/>
              <a:t>Zinov’ev</a:t>
            </a:r>
            <a:r>
              <a:rPr lang="it-IT" dirty="0"/>
              <a:t>, che viene esautorato da presidente del Komintern</a:t>
            </a:r>
          </a:p>
          <a:p>
            <a:r>
              <a:rPr lang="it-IT" dirty="0"/>
              <a:t>Provvedimenti polizieschi contro l’opposizione e requisitoria Stalin contro «pessimismo» opposizioni</a:t>
            </a:r>
          </a:p>
          <a:p>
            <a:r>
              <a:rPr lang="it-IT" dirty="0"/>
              <a:t>Lettura Stalin-</a:t>
            </a:r>
            <a:r>
              <a:rPr lang="it-IT" dirty="0" err="1"/>
              <a:t>Bucharin</a:t>
            </a:r>
            <a:r>
              <a:rPr lang="it-IT" dirty="0"/>
              <a:t> ha il vantaggio di prendere atto delle battute d’arresto del processo rivoluzionario nel mondo senza rinnegare la visione dell’imperialismo di Lenin</a:t>
            </a:r>
          </a:p>
          <a:p>
            <a:r>
              <a:rPr lang="it-IT" dirty="0"/>
              <a:t>Spia di una cultura politica comune, al di là delle divisioni:</a:t>
            </a:r>
          </a:p>
          <a:p>
            <a:pPr marL="45720" indent="0">
              <a:buNone/>
            </a:pPr>
            <a:r>
              <a:rPr lang="it-IT" dirty="0"/>
              <a:t>	- il mondo capitalista è destinato al collasso</a:t>
            </a:r>
          </a:p>
          <a:p>
            <a:pPr marL="45720" indent="0">
              <a:buNone/>
            </a:pPr>
            <a:r>
              <a:rPr lang="it-IT" dirty="0"/>
              <a:t>	- lo spettro della guerra antisovietica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</a:t>
            </a:r>
            <a:r>
              <a:rPr lang="it-IT" dirty="0" err="1"/>
              <a:t>Lenini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83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la rivoluzione viene bloccata a occidente, può espandersi in oriente? L’ultimo Lenin risponde decisamente di sì e </a:t>
            </a:r>
            <a:r>
              <a:rPr lang="it-IT" dirty="0" err="1"/>
              <a:t>Bucharin</a:t>
            </a:r>
            <a:r>
              <a:rPr lang="it-IT" dirty="0"/>
              <a:t> parlerà della «metropoli capitalistica» minacciata dalla grande campagna delle periferie mondiali</a:t>
            </a:r>
          </a:p>
          <a:p>
            <a:r>
              <a:rPr lang="it-IT" dirty="0"/>
              <a:t>Tendenza a proporre modello bolscevico come universale ostacolo a analisi approfondita del mondo extraeuropeo</a:t>
            </a:r>
          </a:p>
          <a:p>
            <a:r>
              <a:rPr lang="it-IT" dirty="0"/>
              <a:t>Al quinto congresso Stalin teorizza l’egemonia del proletariato nelle lotte di liberazione nazionale in paesi coloniali come l’India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6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ricerca di intese con le borghesie nazionali ostili all’imperialismo britannico</a:t>
            </a:r>
          </a:p>
          <a:p>
            <a:r>
              <a:rPr lang="it-IT" dirty="0"/>
              <a:t>Saldatura tra nazionalismo e rivoluzione in Cina, dove il PC viene incoraggiato a confluire nel </a:t>
            </a:r>
            <a:r>
              <a:rPr lang="it-IT" dirty="0" err="1"/>
              <a:t>Guomindang</a:t>
            </a:r>
            <a:r>
              <a:rPr lang="it-IT" dirty="0"/>
              <a:t> secondo la tattica del fronte unico</a:t>
            </a:r>
          </a:p>
          <a:p>
            <a:r>
              <a:rPr lang="it-IT" dirty="0"/>
              <a:t>Comunisti cinesi critici verso il fronte unico, che lascia controllo militare ai nazionalisti</a:t>
            </a:r>
          </a:p>
          <a:p>
            <a:r>
              <a:rPr lang="it-IT" dirty="0"/>
              <a:t>Marzo 1926, conflitto aperto. L’arresto di centinaia di comunisti. La maggioranza invita alla prudenza, l’opposizione a fuoriuscire dal </a:t>
            </a:r>
            <a:r>
              <a:rPr lang="it-IT" dirty="0" err="1"/>
              <a:t>Guomindang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3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Aprile 1927, massacro di migliaia di comunisti a Shanghai. L’opposizione va all’attacco, il </a:t>
            </a:r>
            <a:r>
              <a:rPr lang="it-IT" dirty="0" err="1"/>
              <a:t>Politbjuro</a:t>
            </a:r>
            <a:r>
              <a:rPr lang="it-IT" dirty="0"/>
              <a:t> si difende con la censura</a:t>
            </a:r>
          </a:p>
          <a:p>
            <a:r>
              <a:rPr lang="it-IT" dirty="0"/>
              <a:t>Pochi mesi dopo, rottura relazioni diplomatiche con GB: sciopero dei minatori e politica anti-britannica in Cina</a:t>
            </a:r>
          </a:p>
          <a:p>
            <a:r>
              <a:rPr lang="it-IT" dirty="0"/>
              <a:t>Più in generale, contraddizione politica sovietica:</a:t>
            </a:r>
          </a:p>
          <a:p>
            <a:pPr marL="45720" indent="0">
              <a:buNone/>
            </a:pPr>
            <a:r>
              <a:rPr lang="it-IT" dirty="0"/>
              <a:t>	- da un lato, stabilizzazione capitalismo e socialismo in 	un solo paese</a:t>
            </a:r>
          </a:p>
          <a:p>
            <a:pPr marL="45720" indent="0">
              <a:buNone/>
            </a:pPr>
            <a:r>
              <a:rPr lang="it-IT" dirty="0"/>
              <a:t>	- dall’altro, destabilizzazione attraverso il Komintern</a:t>
            </a:r>
          </a:p>
          <a:p>
            <a:pPr marL="45720" indent="0">
              <a:buNone/>
            </a:pPr>
            <a:r>
              <a:rPr lang="it-IT" dirty="0"/>
              <a:t>	- l’impossibilità di normalizzare lo Stato sovietico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83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Duplice crisi in Cina e GB, sommata a svolta autoritaria in Polonia (colpo di Stato maggio 1926) provocò un’autentica psicosi di guerra</a:t>
            </a:r>
          </a:p>
          <a:p>
            <a:r>
              <a:rPr lang="it-IT" dirty="0"/>
              <a:t>L’allarme per il «pericolo di guerra» – in realtà inesistente – apre un capitolo cruciale nella storia dell’URSS e del movimento comunista</a:t>
            </a:r>
          </a:p>
          <a:p>
            <a:r>
              <a:rPr lang="it-IT" dirty="0"/>
              <a:t>Intanto, opposizione messa definitivamente fuori gioco sotto accusa di tradimento (espulsione dal partito dicembre 1927)</a:t>
            </a:r>
          </a:p>
          <a:p>
            <a:r>
              <a:rPr lang="it-IT" dirty="0"/>
              <a:t>Il fallimento cinese mette a nudo la crisi definitiva del progetto rivoluzionario, anche a oriente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676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L’occasione per Stalin di chiudere con le diatribe su come conciliare interessi dello Stato e interessi del movimento: per lui coincidono, difendere la causa della rivoluzione mondiale significa difendere l’URSS e viceversa</a:t>
            </a:r>
          </a:p>
          <a:p>
            <a:r>
              <a:rPr lang="it-IT" dirty="0"/>
              <a:t>Stalin: l’URSS è accerchiata, il campo capitalista è pieno di contraddizioni, una nuova guerra è imminente</a:t>
            </a:r>
          </a:p>
          <a:p>
            <a:r>
              <a:rPr lang="it-IT" dirty="0"/>
              <a:t>L’attacco alle campagne: l’acquisizione dei «metodi eccezionali» per la requisizione del grano e il ritorno al comunismo di guerra</a:t>
            </a:r>
          </a:p>
          <a:p>
            <a:r>
              <a:rPr lang="it-IT" dirty="0"/>
              <a:t>L’emarginazione dei moderati </a:t>
            </a:r>
            <a:r>
              <a:rPr lang="it-IT" dirty="0" err="1"/>
              <a:t>buchariniani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82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«rivoluzione dall’alto» staliniana destinata a riconfigurare attraverso la violenza il rapporto tra Stato e società</a:t>
            </a:r>
          </a:p>
          <a:p>
            <a:r>
              <a:rPr lang="it-IT" dirty="0"/>
              <a:t>La debolezza dell’opposizione di </a:t>
            </a:r>
            <a:r>
              <a:rPr lang="it-IT" dirty="0" err="1"/>
              <a:t>Bucharin</a:t>
            </a:r>
            <a:r>
              <a:rPr lang="it-IT" dirty="0"/>
              <a:t> e il sesto congresso del Komintern (luglio 1928), le accuse di Stalin di sottovalutare l’inasprirsi della lotta di classe nel mondo e di sopravvalutare la stabilizzazione dell’ordine capitalista</a:t>
            </a:r>
          </a:p>
          <a:p>
            <a:r>
              <a:rPr lang="it-IT" dirty="0"/>
              <a:t>Dall’espulsione di </a:t>
            </a:r>
            <a:r>
              <a:rPr lang="it-IT" dirty="0" err="1"/>
              <a:t>Bucharin</a:t>
            </a:r>
            <a:r>
              <a:rPr lang="it-IT" dirty="0"/>
              <a:t> dal </a:t>
            </a:r>
            <a:r>
              <a:rPr lang="it-IT" dirty="0" err="1"/>
              <a:t>Politbjuro</a:t>
            </a:r>
            <a:r>
              <a:rPr lang="it-IT" dirty="0"/>
              <a:t> (estate 1929) nessun ostacolo alla leadership di Stalin</a:t>
            </a:r>
          </a:p>
          <a:p>
            <a:r>
              <a:rPr lang="it-IT" dirty="0"/>
              <a:t>L’affermazione di Stalin è una risposta al crollo delle ultime aspettative rivoluzionarie a Ovest e a Est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										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61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spinta all’industrializzazione, lanciata da Stalin dal 1925, unita alla collettivizzazione violenta delle campagne rivela in forma compiuta il «socialismo in solo paese»</a:t>
            </a:r>
          </a:p>
          <a:p>
            <a:r>
              <a:rPr lang="it-IT" dirty="0"/>
              <a:t>I limiti delle opposizioni:</a:t>
            </a:r>
          </a:p>
          <a:p>
            <a:pPr marL="45720" indent="0">
              <a:buNone/>
            </a:pPr>
            <a:r>
              <a:rPr lang="it-IT" dirty="0"/>
              <a:t>	- </a:t>
            </a:r>
            <a:r>
              <a:rPr lang="it-IT" dirty="0" err="1"/>
              <a:t>Trockij</a:t>
            </a:r>
            <a:r>
              <a:rPr lang="it-IT" dirty="0"/>
              <a:t> e la risposta di sinistra al dilemma sul nesso 	Stato e movimento; l’industrializzazione accelerata 	legittima e rafforza Stalin</a:t>
            </a:r>
          </a:p>
          <a:p>
            <a:pPr marL="45720" indent="0">
              <a:buNone/>
            </a:pPr>
            <a:r>
              <a:rPr lang="it-IT" dirty="0"/>
              <a:t>	- </a:t>
            </a:r>
            <a:r>
              <a:rPr lang="it-IT" dirty="0" err="1"/>
              <a:t>Bucharin</a:t>
            </a:r>
            <a:r>
              <a:rPr lang="it-IT" dirty="0"/>
              <a:t> e la visione differenziata del capitalismo, la 	rivoluzione come processo lento… assenza di un 	motivo mobilitante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30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Entrambi non colsero l’intuito politico di Stalin:</a:t>
            </a:r>
          </a:p>
          <a:p>
            <a:pPr marL="45720" indent="0">
              <a:buNone/>
            </a:pPr>
            <a:r>
              <a:rPr lang="it-IT" dirty="0"/>
              <a:t>	- visione semplificante dei due campi in lotta, 	l’esaltazione dell’accerchiamento e del pericolo di 	guerra</a:t>
            </a:r>
          </a:p>
          <a:p>
            <a:pPr marL="45720" indent="0">
              <a:buNone/>
            </a:pPr>
            <a:r>
              <a:rPr lang="it-IT" dirty="0"/>
              <a:t>	- emerge come il difensore più deciso dello Stato 	rivoluzionario e il profeta della vittoria finale sul mondo 	capitalistico</a:t>
            </a:r>
          </a:p>
          <a:p>
            <a:pPr marL="45720" indent="0">
              <a:buNone/>
            </a:pPr>
            <a:r>
              <a:rPr lang="it-IT" dirty="0"/>
              <a:t>	- l’offensiva contro le campagne suona come la fine 	della ritirata imposta dopo la guerra civile, come 	un 	rilancio in grande stile della rivoluzione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97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Progetto di trasformazione radicale e violenta della società senza precedenti:</a:t>
            </a:r>
          </a:p>
          <a:p>
            <a:pPr marL="45720" indent="0">
              <a:buNone/>
            </a:pPr>
            <a:r>
              <a:rPr lang="it-IT" dirty="0"/>
              <a:t>	- la guerra di classe contro i contadini una nuova 	guerra civile</a:t>
            </a:r>
          </a:p>
          <a:p>
            <a:pPr marL="45720" indent="0">
              <a:buNone/>
            </a:pPr>
            <a:r>
              <a:rPr lang="it-IT" dirty="0"/>
              <a:t>	- la moltiplicazione dei campi di detenzione e di lavoro 	forzato (Gulag)</a:t>
            </a:r>
          </a:p>
          <a:p>
            <a:pPr marL="45720" indent="0">
              <a:buNone/>
            </a:pPr>
            <a:r>
              <a:rPr lang="it-IT" dirty="0"/>
              <a:t>	- il terrorismo di stato: la carestia e la fame per vincere 	la resistenza contadina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05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3. Il comunismo dopo Lenin e l’avvento di Stalin (1924-1933)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funerale di Lenin, gennaio 1924: atto di nascita di un culto</a:t>
            </a:r>
          </a:p>
          <a:p>
            <a:r>
              <a:rPr lang="it-IT" dirty="0"/>
              <a:t>Il «leninismo»: messaggio codificato in un una dottrina messianica, con dogmi e ritualità propri di una «religione politica»</a:t>
            </a:r>
          </a:p>
          <a:p>
            <a:r>
              <a:rPr lang="it-IT" dirty="0"/>
              <a:t>L’eredità politica di Lenin: elementi troppo diversi, più incertezze che certezze</a:t>
            </a:r>
          </a:p>
          <a:p>
            <a:r>
              <a:rPr lang="it-IT" dirty="0"/>
              <a:t>Lotta di potere per la successione a dispetto del dogma dell’unità del gruppo dirigente del partito bolscevico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56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Obiettivo: la costruzione di una potenza militare ed economica capace di reggere il confronto con la politica mondiale</a:t>
            </a:r>
          </a:p>
          <a:p>
            <a:r>
              <a:rPr lang="it-IT" dirty="0"/>
              <a:t>«Siamo in ritardo di 50-100 anni sui paesi avanzati. Dobbiamo colmarlo in 10 anni. O ce la faremo o saremo annientati» (Stalin, 1931)</a:t>
            </a:r>
          </a:p>
          <a:p>
            <a:r>
              <a:rPr lang="it-IT" dirty="0"/>
              <a:t>La definitiva sostituzione dello Stato al movimento come soggetto della rivoluzione mondiale</a:t>
            </a:r>
          </a:p>
          <a:p>
            <a:r>
              <a:rPr lang="it-IT" dirty="0"/>
              <a:t>La rivoluzione come una partita che si gioca tra Stati in una logica di potenza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74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mito dell’URSS alle stelle: una nuova civiltà e una modernità alternativa al capitalismo</a:t>
            </a:r>
          </a:p>
          <a:p>
            <a:r>
              <a:rPr lang="it-IT" dirty="0"/>
              <a:t>La funzione centrale della propaganda: l’industrializzazione come lo sforzo eroico per raggiungere socialismo senza esitazioni e compromessi, la nascita di un «uomo nuovo»</a:t>
            </a:r>
          </a:p>
          <a:p>
            <a:r>
              <a:rPr lang="it-IT" dirty="0"/>
              <a:t>Il ruolo centrale della crisi del 1929: il capitalismo sembra votato al caos, la pianificazione sovietica un modello credibile</a:t>
            </a:r>
          </a:p>
          <a:p>
            <a:r>
              <a:rPr lang="it-IT" dirty="0"/>
              <a:t>La ristrettezza del consenso interno si contrappone alla diffusione del mito, grazie anche alla mobilitazione degli intellettuali (il nuovo umanesimo)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44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seduzione fondata in gran parte sulla semplicità della visione bolscevica di una civiltà borghese in decadenza o antimoderna nelle sue espressioni fasciste contrapposta al socialismo come alternativa di civiltà</a:t>
            </a:r>
          </a:p>
          <a:p>
            <a:r>
              <a:rPr lang="it-IT" dirty="0"/>
              <a:t>Lo stalinismo amplia la platea dei fiancheggiatori apparendo lo sforzo per la costruzione dell’utopia in atto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78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Komintern e il «terzo periodo» (fase di movimento, stabilizzazione, nuova fase di guerre e rivoluzioni)</a:t>
            </a:r>
          </a:p>
          <a:p>
            <a:r>
              <a:rPr lang="it-IT" dirty="0"/>
              <a:t>La linea «classe contro classe» e il </a:t>
            </a:r>
            <a:r>
              <a:rPr lang="it-IT" dirty="0" err="1"/>
              <a:t>socialfascismo</a:t>
            </a:r>
            <a:endParaRPr lang="it-IT" dirty="0"/>
          </a:p>
          <a:p>
            <a:r>
              <a:rPr lang="it-IT" dirty="0"/>
              <a:t>La persecuzione della deviazione di destra dopo quella di sinistra promuove una nuova classe di quadri caratterizzati dalla cieca fedeltà a Stalin</a:t>
            </a:r>
          </a:p>
          <a:p>
            <a:r>
              <a:rPr lang="it-IT" dirty="0"/>
              <a:t>La fine del dissenso e il conformismo: il caso di Togliatti</a:t>
            </a:r>
          </a:p>
          <a:p>
            <a:r>
              <a:rPr lang="it-IT" dirty="0"/>
              <a:t>Il disastro politico in Germania: l’ostilità contro la socialdemocrazia e Weimar più forte dell’ostilità contro </a:t>
            </a:r>
            <a:r>
              <a:rPr lang="it-IT"/>
              <a:t>il nazismo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2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Trockij</a:t>
            </a:r>
            <a:r>
              <a:rPr lang="it-IT" dirty="0"/>
              <a:t> già nel 1923 inizia a criticare la NEP e la rigida organizzazione interna al partito</a:t>
            </a:r>
          </a:p>
          <a:p>
            <a:r>
              <a:rPr lang="it-IT" dirty="0"/>
              <a:t>Invoca una industrializzazione accelerata e denuncia la «burocratizzazione» derivata dall’identificazione partito-Stato</a:t>
            </a:r>
          </a:p>
          <a:p>
            <a:r>
              <a:rPr lang="it-IT" dirty="0"/>
              <a:t>Critica anche la conduzione del tentativo rivoluzionario in Germania nell’ottobre 1923, concentrandosi però sulla tattica e non sull’analisi dei motivi della sconfitta</a:t>
            </a:r>
          </a:p>
          <a:p>
            <a:r>
              <a:rPr lang="it-IT" dirty="0"/>
              <a:t>Il primo congresso del partito bolscevico dopo la morte di Lenin (maggio 1924) emargina </a:t>
            </a:r>
            <a:r>
              <a:rPr lang="it-IT" dirty="0" err="1"/>
              <a:t>Trockij</a:t>
            </a:r>
            <a:r>
              <a:rPr lang="it-IT" dirty="0"/>
              <a:t> a vantaggio del «triumvirato» </a:t>
            </a:r>
            <a:r>
              <a:rPr lang="it-IT" dirty="0" err="1"/>
              <a:t>Zinov’ev</a:t>
            </a:r>
            <a:r>
              <a:rPr lang="it-IT" dirty="0"/>
              <a:t>-</a:t>
            </a:r>
            <a:r>
              <a:rPr lang="it-IT" dirty="0" err="1"/>
              <a:t>Kamenev</a:t>
            </a:r>
            <a:r>
              <a:rPr lang="it-IT" dirty="0"/>
              <a:t>-Stalin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008688" y="868482"/>
            <a:ext cx="2246489" cy="301227"/>
          </a:xfrm>
        </p:spPr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1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NEP aveva incoraggiato equilibrio tra città e campagna</a:t>
            </a:r>
          </a:p>
          <a:p>
            <a:r>
              <a:rPr lang="it-IT" dirty="0"/>
              <a:t>L’assetto federale dell’URSS aveva stabilizzato i rapporti tra centro e periferie dopo la guerra civile</a:t>
            </a:r>
          </a:p>
          <a:p>
            <a:r>
              <a:rPr lang="it-IT" dirty="0"/>
              <a:t>Stabilità anche internazionale, con il riconoscimento diplomatico dell’URSS da parte dei principali paesi capitalisti</a:t>
            </a:r>
          </a:p>
          <a:p>
            <a:r>
              <a:rPr lang="it-IT" dirty="0" err="1"/>
              <a:t>Bucharin</a:t>
            </a:r>
            <a:r>
              <a:rPr lang="it-IT" dirty="0"/>
              <a:t> il solo dirigente che invita a prendere atto dei cambiamenti e delle lezioni dell’ottobre tedesco:</a:t>
            </a:r>
          </a:p>
          <a:p>
            <a:pPr marL="45720" indent="0">
              <a:buNone/>
            </a:pPr>
            <a:r>
              <a:rPr lang="it-IT" dirty="0"/>
              <a:t>	- il sistema capitalista ha retto</a:t>
            </a:r>
          </a:p>
          <a:p>
            <a:pPr marL="45720" indent="0">
              <a:buNone/>
            </a:pPr>
            <a:r>
              <a:rPr lang="it-IT" dirty="0"/>
              <a:t>	- tendenza delle società borghesi al pacifismo</a:t>
            </a:r>
          </a:p>
          <a:p>
            <a:pPr marL="45720" indent="0">
              <a:buNone/>
            </a:pPr>
            <a:r>
              <a:rPr lang="it-IT" dirty="0"/>
              <a:t>	- rigetto dell’universalità del modello bolscevico e delle 	letture «catastrofiste» del capitalismo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1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«deriva di sinistra» del Komintern: il quinto congresso dell’estate 1924 e la «bolscevizzazione»</a:t>
            </a:r>
          </a:p>
          <a:p>
            <a:pPr marL="45720" indent="0">
              <a:buNone/>
            </a:pPr>
            <a:r>
              <a:rPr lang="it-IT" dirty="0"/>
              <a:t>	- ondata di disciplinamento e di uniformazione al 	modello russo in nome di un rilancio identitario</a:t>
            </a:r>
          </a:p>
          <a:p>
            <a:pPr marL="45720" indent="0">
              <a:buNone/>
            </a:pPr>
            <a:r>
              <a:rPr lang="it-IT" dirty="0"/>
              <a:t>	- il capitalismo in crisi e la polemica anti-	socialdemocratica («ala sinistra del fascismo»), 	ridimensionamento del fronte unico</a:t>
            </a:r>
          </a:p>
          <a:p>
            <a:pPr marL="45720" indent="0">
              <a:buNone/>
            </a:pPr>
            <a:r>
              <a:rPr lang="it-IT" dirty="0"/>
              <a:t>	- la lotta contro la «deviazione» trozkista</a:t>
            </a:r>
          </a:p>
          <a:p>
            <a:pPr marL="45720" indent="0">
              <a:buNone/>
            </a:pPr>
            <a:r>
              <a:rPr lang="it-IT" dirty="0"/>
              <a:t>	- il contributo nullo del comunismo europeo 	all’elaborazione della linea politica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9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battaglia contro il trozkismo estesa ed esportata dalla fine del 1924</a:t>
            </a:r>
          </a:p>
          <a:p>
            <a:r>
              <a:rPr lang="it-IT" dirty="0"/>
              <a:t>Nell’estate 1924 l’intervento americano nella ricostruzione europea con il piano </a:t>
            </a:r>
            <a:r>
              <a:rPr lang="it-IT" dirty="0" err="1"/>
              <a:t>Dawes</a:t>
            </a:r>
            <a:r>
              <a:rPr lang="it-IT" dirty="0"/>
              <a:t> determina un cambio di linea nel Komintern rispetto alle posizioni appena emerse nel quinto congresso:</a:t>
            </a:r>
          </a:p>
          <a:p>
            <a:pPr marL="45720" indent="0">
              <a:buNone/>
            </a:pPr>
            <a:r>
              <a:rPr lang="it-IT" dirty="0"/>
              <a:t>	- la «stabilizzazione relativa» del capitalismo 	(</a:t>
            </a:r>
            <a:r>
              <a:rPr lang="it-IT" dirty="0" err="1"/>
              <a:t>Bucharin</a:t>
            </a:r>
            <a:r>
              <a:rPr lang="it-IT" dirty="0"/>
              <a:t>, </a:t>
            </a:r>
            <a:r>
              <a:rPr lang="it-IT" dirty="0" err="1"/>
              <a:t>Zinov’ev</a:t>
            </a:r>
            <a:r>
              <a:rPr lang="it-IT" dirty="0"/>
              <a:t>, Stalin)</a:t>
            </a:r>
          </a:p>
          <a:p>
            <a:pPr marL="45720" indent="0">
              <a:buNone/>
            </a:pPr>
            <a:r>
              <a:rPr lang="it-IT" dirty="0"/>
              <a:t>	- si affaccia l’idea del «socialismo in un solo paese»</a:t>
            </a:r>
          </a:p>
          <a:p>
            <a:pPr marL="45720" indent="0">
              <a:buNone/>
            </a:pPr>
            <a:r>
              <a:rPr lang="it-IT" dirty="0"/>
              <a:t>	- la «bolscevizzazione» come modello per una «lunga 	marcia»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49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Prende forma una specifica posizione di Stalin:</a:t>
            </a:r>
          </a:p>
          <a:p>
            <a:pPr marL="45720" indent="0">
              <a:buNone/>
            </a:pPr>
            <a:r>
              <a:rPr lang="it-IT" dirty="0"/>
              <a:t>	- fa propria l’idea della «stabilizzazione temporanea» di 	</a:t>
            </a:r>
            <a:r>
              <a:rPr lang="it-IT" dirty="0" err="1"/>
              <a:t>Bucharin</a:t>
            </a:r>
            <a:endParaRPr lang="it-IT" dirty="0"/>
          </a:p>
          <a:p>
            <a:pPr marL="45720" indent="0">
              <a:buNone/>
            </a:pPr>
            <a:r>
              <a:rPr lang="it-IT" dirty="0"/>
              <a:t>	- la rivoluzione non è all’</a:t>
            </a:r>
            <a:r>
              <a:rPr lang="it-IT" dirty="0" err="1"/>
              <a:t>odg</a:t>
            </a:r>
            <a:r>
              <a:rPr lang="it-IT" dirty="0"/>
              <a:t> oggi ma domani: la 	divisione in «due campi» dell’ordine internazionale e la 	«guerra inevitabile» (assume la conflittualità della 	visione di </a:t>
            </a:r>
            <a:r>
              <a:rPr lang="it-IT" dirty="0" err="1"/>
              <a:t>Trockij</a:t>
            </a:r>
            <a:r>
              <a:rPr lang="it-IT" dirty="0"/>
              <a:t>)</a:t>
            </a:r>
          </a:p>
          <a:p>
            <a:pPr marL="45720" indent="0">
              <a:buNone/>
            </a:pPr>
            <a:r>
              <a:rPr lang="it-IT" dirty="0"/>
              <a:t>	- sul piano interno, liquidazione della NEP e 	«socialismo arretrato» di </a:t>
            </a:r>
            <a:r>
              <a:rPr lang="it-IT" dirty="0" err="1"/>
              <a:t>Bucharin</a:t>
            </a:r>
            <a:r>
              <a:rPr lang="it-IT" dirty="0"/>
              <a:t> (fondato sulle 	campagne), pressione per l’industrializzazione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665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lezioni di Brest e della guerra polacca per Stalin:</a:t>
            </a:r>
          </a:p>
          <a:p>
            <a:pPr marL="45720" indent="0">
              <a:buNone/>
            </a:pPr>
            <a:r>
              <a:rPr lang="it-IT" dirty="0"/>
              <a:t>	- l’intervento russo nella prossima guerra solo alla fine</a:t>
            </a:r>
          </a:p>
          <a:p>
            <a:pPr marL="45720" indent="0">
              <a:buNone/>
            </a:pPr>
            <a:r>
              <a:rPr lang="it-IT" dirty="0"/>
              <a:t>	- il ruolo determinante della potenza dello Stato in 	rapporto alla «rivoluzione mondiale»</a:t>
            </a:r>
          </a:p>
          <a:p>
            <a:r>
              <a:rPr lang="it-IT" dirty="0"/>
              <a:t>Costruire la potenza dello Stato sovietico in vista della prossima guerra:</a:t>
            </a:r>
          </a:p>
          <a:p>
            <a:pPr marL="45720" indent="0">
              <a:buNone/>
            </a:pPr>
            <a:r>
              <a:rPr lang="it-IT" dirty="0"/>
              <a:t>	- la «coesistenza pacifica» con il mondo capitalistico 	non è un fattore di lunga durata</a:t>
            </a:r>
          </a:p>
          <a:p>
            <a:pPr marL="45720" indent="0">
              <a:buNone/>
            </a:pPr>
            <a:r>
              <a:rPr lang="it-IT" dirty="0"/>
              <a:t>	- il movimento comunista subordinato alla difesa 	dell’URSS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1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Al XIV congresso del partito bolscevico, condanna definitiva del trozkismo e trionfo del «socialismo in un solo paese»</a:t>
            </a:r>
          </a:p>
          <a:p>
            <a:r>
              <a:rPr lang="it-IT" dirty="0"/>
              <a:t>Rottura alleanza Stalin-</a:t>
            </a:r>
            <a:r>
              <a:rPr lang="it-IT" dirty="0" err="1"/>
              <a:t>Zinov’ev</a:t>
            </a:r>
            <a:r>
              <a:rPr lang="it-IT" dirty="0"/>
              <a:t> e convergenza di </a:t>
            </a:r>
            <a:r>
              <a:rPr lang="it-IT" dirty="0" err="1"/>
              <a:t>Zinov’ev</a:t>
            </a:r>
            <a:r>
              <a:rPr lang="it-IT" dirty="0"/>
              <a:t> su posizioni di </a:t>
            </a:r>
            <a:r>
              <a:rPr lang="it-IT" dirty="0" err="1"/>
              <a:t>Trockij</a:t>
            </a:r>
            <a:endParaRPr lang="it-IT" dirty="0"/>
          </a:p>
          <a:p>
            <a:r>
              <a:rPr lang="it-IT" dirty="0"/>
              <a:t>Trasferimento delle divisioni gruppo dirigente sovietico nel movimento comunista internazionale: i casi tedesco e italiano</a:t>
            </a:r>
          </a:p>
          <a:p>
            <a:r>
              <a:rPr lang="it-IT" dirty="0"/>
              <a:t>Lo sciopero dei minatori in Gran Bretagna nel 1926</a:t>
            </a:r>
          </a:p>
          <a:p>
            <a:pPr marL="45720" indent="0">
              <a:buNone/>
            </a:pPr>
            <a:r>
              <a:rPr lang="it-IT" dirty="0"/>
              <a:t>	- </a:t>
            </a:r>
            <a:r>
              <a:rPr lang="it-IT" dirty="0" err="1"/>
              <a:t>Zinov’ev</a:t>
            </a:r>
            <a:r>
              <a:rPr lang="it-IT" dirty="0"/>
              <a:t> e </a:t>
            </a:r>
            <a:r>
              <a:rPr lang="it-IT" dirty="0" err="1"/>
              <a:t>Trockij</a:t>
            </a:r>
            <a:r>
              <a:rPr lang="it-IT" dirty="0"/>
              <a:t> accusano nuova maggioranza di 	aver dato tutto per perso</a:t>
            </a:r>
          </a:p>
          <a:p>
            <a:pPr marL="45720" indent="0">
              <a:buNone/>
            </a:pPr>
            <a:r>
              <a:rPr lang="it-IT" dirty="0"/>
              <a:t>	- </a:t>
            </a:r>
            <a:r>
              <a:rPr lang="it-IT" dirty="0" err="1"/>
              <a:t>Bucharin</a:t>
            </a:r>
            <a:r>
              <a:rPr lang="it-IT" dirty="0"/>
              <a:t> evidenzia specificità laburismo britannico; per 	Stalin eventi inglesi dimostrano il carattere non 	rivoluzionario del tempo presente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3: Il comunismo dopo Lenin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08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pettiva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Prospettiva.thmx</Template>
  <TotalTime>1334</TotalTime>
  <Words>1660</Words>
  <Application>Microsoft Office PowerPoint</Application>
  <PresentationFormat>Presentazione su schermo (4:3)</PresentationFormat>
  <Paragraphs>148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Prospettiva</vt:lpstr>
      <vt:lpstr>Il comunismo e la storia del XX secolo in prospettiva globale</vt:lpstr>
      <vt:lpstr>3. Il comunismo dopo Lenin e l’avvento di Stalin (1924-1933)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Bottone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comunismo e la storia del XX secolo in prospettiva globale</dc:title>
  <dc:creator>Pat&amp;Minnie Karlsen</dc:creator>
  <cp:lastModifiedBy>PUPO</cp:lastModifiedBy>
  <cp:revision>94</cp:revision>
  <dcterms:created xsi:type="dcterms:W3CDTF">2018-03-05T14:46:24Z</dcterms:created>
  <dcterms:modified xsi:type="dcterms:W3CDTF">2018-04-03T20:48:24Z</dcterms:modified>
</cp:coreProperties>
</file>