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6" r:id="rId5"/>
    <p:sldId id="270" r:id="rId6"/>
    <p:sldId id="272" r:id="rId7"/>
    <p:sldId id="273" r:id="rId8"/>
    <p:sldId id="266" r:id="rId9"/>
    <p:sldId id="267" r:id="rId10"/>
    <p:sldId id="268" r:id="rId11"/>
    <p:sldId id="263" r:id="rId12"/>
    <p:sldId id="259" r:id="rId13"/>
    <p:sldId id="264" r:id="rId14"/>
    <p:sldId id="278" r:id="rId15"/>
    <p:sldId id="283" r:id="rId16"/>
    <p:sldId id="284" r:id="rId17"/>
    <p:sldId id="285" r:id="rId18"/>
    <p:sldId id="279" r:id="rId19"/>
    <p:sldId id="280" r:id="rId20"/>
    <p:sldId id="286" r:id="rId21"/>
    <p:sldId id="292" r:id="rId22"/>
    <p:sldId id="293" r:id="rId23"/>
    <p:sldId id="302" r:id="rId24"/>
    <p:sldId id="295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EC5F"/>
    <a:srgbClr val="FC0008"/>
    <a:srgbClr val="E167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94" autoAdjust="0"/>
  </p:normalViewPr>
  <p:slideViewPr>
    <p:cSldViewPr snapToGrid="0" snapToObjects="1">
      <p:cViewPr varScale="1">
        <p:scale>
          <a:sx n="74" d="100"/>
          <a:sy n="74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C4A193-5DA2-46D2-8FA0-5B0885983DD3}" type="datetimeFigureOut">
              <a:rPr lang="it-IT"/>
              <a:pPr/>
              <a:t>04/04/2018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28F229-7748-4FFC-959B-B52BC814F1B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5B313-0956-49F3-961C-DE57D54B558F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E40CB-3FDD-46BA-A8D6-665E284FACB7}" type="slidenum">
              <a:rPr lang="it-IT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99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B3458F-DDC1-444D-A898-4B2314165C36}" type="slidenum">
              <a:rPr lang="it-IT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0BD463-5F14-47A7-8886-0612C771E014}" type="slidenum">
              <a:rPr lang="it-IT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50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7ED51A-AC00-4869-A454-82069BC3AA0B}" type="slidenum">
              <a:rPr lang="it-IT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71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02EFB-8DD3-45C0-BA91-AEE69723111A}" type="slidenum">
              <a:rPr lang="it-IT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91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C26E9E-F83C-4D8A-968C-7D0E1D0DDACD}" type="slidenum">
              <a:rPr lang="it-IT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542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2FB1BB-0CE2-4AD7-9DF9-16AC87E75703}" type="slidenum">
              <a:rPr lang="it-IT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  <p:sp>
        <p:nvSpPr>
          <p:cNvPr id="675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BC2DD3-2B37-4BF8-8880-76B30E2E4D88}" type="slidenum">
              <a:rPr lang="it-IT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696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330B6C-D4CF-4F80-82B6-822F271BE867}" type="slidenum">
              <a:rPr lang="it-IT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  <p:sp>
        <p:nvSpPr>
          <p:cNvPr id="778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9E0AA4-BEF8-4501-94FE-1D72B9299CF9}" type="slidenum">
              <a:rPr lang="it-IT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74CF2C-961E-4288-B23E-9F3CD8A32BBE}" type="slidenum">
              <a:rPr lang="it-IT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/>
            <a:endParaRPr lang="it-IT" dirty="0" smtClean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52AA4D-01B3-40A1-BA28-D791CAB9FB7B}" type="slidenum">
              <a:rPr lang="it-IT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B4BBD6-2939-418B-8440-FF6411C25F8A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1B6488-1D6D-4FFE-85C4-D2DEE0050A64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B66F7-F4BC-4564-8760-24E55F67A189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C68DEA-3AE5-4BCA-B525-18C9CD8E9891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7B3505-9316-42EE-B9E0-75A199C5C2AE}" type="slidenum">
              <a:rPr lang="it-IT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F229-7748-4FFC-959B-B52BC814F1B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0E7F-A398-438B-8EB0-F311B3885F7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F895-E196-4AB4-884F-9A6C9DBA637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53D-1C8C-401F-B607-9CFD55D78DB2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574-FF50-41A9-A8A1-BA78B5CFFA4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59B3-704F-47E7-8783-1C30C88A769B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27E-1650-4EB1-8577-D22B4CDCB20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6DE7-20CA-4525-AA76-CD5B6B58BA1A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09A1-1034-41B6-A027-B1AE128D789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F0E-60E8-4F0E-B75A-85BA7927331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9800-24F0-45FA-BD51-3F10B6F532E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59B3-704F-47E7-8783-1C30C88A769B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27E-1650-4EB1-8577-D22B4CDCB20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37FC-5F0A-4F98-AAC8-BC65C4AC97E3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C7E6-7D34-4BC4-89BA-B895A6CD235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6C3E-43FB-4CF3-9889-29C6A2EA71BA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9F4A-0357-4C73-A31F-A0486E6456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59B3-704F-47E7-8783-1C30C88A769B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27E-1650-4EB1-8577-D22B4CDCB20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867F-4CBE-40D9-A318-D1C25CD0451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2B0-AB7A-439C-B775-E7271DE61D0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8D3-7412-4369-8FAF-8F7F0FA0DDF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265D45-D4C6-459A-B112-F33EEA8C54B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B059B3-704F-47E7-8783-1C30C88A769B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69427E-1650-4EB1-8577-D22B4CDCB201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>
          <a:xfrm>
            <a:off x="533399" y="1371600"/>
            <a:ext cx="7938571" cy="1828800"/>
          </a:xfrm>
        </p:spPr>
        <p:txBody>
          <a:bodyPr/>
          <a:lstStyle/>
          <a:p>
            <a:pPr eaLnBrk="1" hangingPunct="1"/>
            <a:r>
              <a:rPr lang="it-IT" dirty="0" smtClean="0"/>
              <a:t>Patologie della laringe</a:t>
            </a:r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6188" y="5532438"/>
            <a:ext cx="6400800" cy="847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Corso  di laurea in medicina e chirurgia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1800" dirty="0" smtClean="0">
                <a:ea typeface="+mn-ea"/>
                <a:cs typeface="+mn-cs"/>
              </a:rPr>
              <a:t>Anno accademico 2017-2018</a:t>
            </a:r>
          </a:p>
        </p:txBody>
      </p:sp>
      <p:pic>
        <p:nvPicPr>
          <p:cNvPr id="14339" name="Picture 12" descr="logo_clFABazzurr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913" y="320675"/>
            <a:ext cx="822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  <a:cs typeface="+mj-cs"/>
              </a:rPr>
              <a:t>Edema di </a:t>
            </a:r>
            <a:r>
              <a:rPr lang="it-IT" dirty="0" err="1" smtClean="0">
                <a:ea typeface="+mj-ea"/>
                <a:cs typeface="+mj-cs"/>
              </a:rPr>
              <a:t>Reinke</a:t>
            </a:r>
            <a:endParaRPr lang="it-IT" dirty="0">
              <a:ea typeface="+mj-ea"/>
              <a:cs typeface="+mj-cs"/>
            </a:endParaRPr>
          </a:p>
        </p:txBody>
      </p:sp>
      <p:pic>
        <p:nvPicPr>
          <p:cNvPr id="34818" name="Segnaposto contenuto 3" descr="hq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381" t="13637" r="12630" b="13232"/>
          <a:stretch>
            <a:fillRect/>
          </a:stretch>
        </p:blipFill>
        <p:spPr>
          <a:xfrm>
            <a:off x="257913" y="2228045"/>
            <a:ext cx="4404575" cy="3309870"/>
          </a:xfrm>
        </p:spPr>
      </p:pic>
      <p:sp>
        <p:nvSpPr>
          <p:cNvPr id="34819" name="Rettangolo 2"/>
          <p:cNvSpPr>
            <a:spLocks noChangeArrowheads="1"/>
          </p:cNvSpPr>
          <p:nvPr/>
        </p:nvSpPr>
        <p:spPr bwMode="auto">
          <a:xfrm>
            <a:off x="4662488" y="1764406"/>
            <a:ext cx="44815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Edema </a:t>
            </a:r>
            <a:r>
              <a:rPr lang="it-IT" sz="2000" dirty="0" smtClean="0"/>
              <a:t>dello spazio di </a:t>
            </a:r>
            <a:r>
              <a:rPr lang="it-IT" sz="2000" dirty="0" err="1" smtClean="0"/>
              <a:t>Reinke</a:t>
            </a:r>
            <a:r>
              <a:rPr lang="it-IT" sz="2000" dirty="0" smtClean="0"/>
              <a:t> (</a:t>
            </a:r>
            <a:r>
              <a:rPr lang="it-IT" sz="2000" dirty="0" err="1" smtClean="0"/>
              <a:t>subepiteliale</a:t>
            </a:r>
            <a:r>
              <a:rPr lang="it-IT" sz="2000" dirty="0" smtClean="0"/>
              <a:t>)</a:t>
            </a:r>
            <a:endParaRPr lang="it-IT" sz="2000" dirty="0"/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 È frequente nei fumatori che abusano della voce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E</a:t>
            </a:r>
            <a:r>
              <a:rPr lang="it-IT" sz="2000" dirty="0" smtClean="0"/>
              <a:t>liminare i </a:t>
            </a:r>
            <a:r>
              <a:rPr lang="it-IT" sz="2000" dirty="0"/>
              <a:t>fattori irritativi cronici (fumo di sigaretta, abuso vocale) 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Nelle forme </a:t>
            </a:r>
            <a:r>
              <a:rPr lang="it-IT" sz="2000" dirty="0" smtClean="0"/>
              <a:t>molto avanzate </a:t>
            </a:r>
            <a:r>
              <a:rPr lang="it-IT" sz="2000" dirty="0"/>
              <a:t>va eseguito in modo conservativo un intervento di </a:t>
            </a:r>
            <a:r>
              <a:rPr lang="it-IT" altLang="it-IT" sz="2000" dirty="0"/>
              <a:t>“</a:t>
            </a:r>
            <a:r>
              <a:rPr lang="it-IT" sz="2000" dirty="0"/>
              <a:t>lifting</a:t>
            </a:r>
            <a:r>
              <a:rPr lang="it-IT" altLang="it-IT" sz="2000" dirty="0"/>
              <a:t>”</a:t>
            </a:r>
            <a:r>
              <a:rPr lang="it-IT" sz="2000" dirty="0"/>
              <a:t> delle corde vocali, cercando di conservare lo strato epiteliale che ricopre le corde vocali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Cisti duttale della cvv dx</a:t>
            </a:r>
          </a:p>
        </p:txBody>
      </p:sp>
      <p:pic>
        <p:nvPicPr>
          <p:cNvPr id="35842" name="Segnaposto contenuto 3" descr="cisti corda voca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036" t="4244" r="11364" b="1929"/>
          <a:stretch>
            <a:fillRect/>
          </a:stretch>
        </p:blipFill>
        <p:spPr>
          <a:xfrm>
            <a:off x="439023" y="1784261"/>
            <a:ext cx="4623515" cy="4246563"/>
          </a:xfrm>
        </p:spPr>
      </p:pic>
      <p:sp>
        <p:nvSpPr>
          <p:cNvPr id="6" name="Rettangolo 5"/>
          <p:cNvSpPr/>
          <p:nvPr/>
        </p:nvSpPr>
        <p:spPr>
          <a:xfrm>
            <a:off x="5062538" y="1784261"/>
            <a:ext cx="39140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err="1">
                <a:latin typeface="+mj-lt"/>
                <a:ea typeface="+mn-ea"/>
              </a:rPr>
              <a:t>Neformazioni</a:t>
            </a:r>
            <a:r>
              <a:rPr lang="it-IT" sz="2000" dirty="0">
                <a:latin typeface="+mj-lt"/>
                <a:ea typeface="+mn-ea"/>
              </a:rPr>
              <a:t> </a:t>
            </a:r>
            <a:r>
              <a:rPr lang="it-IT" sz="2000" dirty="0" smtClean="0">
                <a:latin typeface="+mj-lt"/>
                <a:ea typeface="+mn-ea"/>
              </a:rPr>
              <a:t>delimitate </a:t>
            </a:r>
            <a:r>
              <a:rPr lang="it-IT" sz="2000" dirty="0">
                <a:latin typeface="+mj-lt"/>
                <a:ea typeface="+mn-ea"/>
              </a:rPr>
              <a:t>da parete propria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smtClean="0">
                <a:latin typeface="+mj-lt"/>
                <a:ea typeface="+mn-ea"/>
              </a:rPr>
              <a:t>Può essere acquisita (cisti </a:t>
            </a:r>
            <a:r>
              <a:rPr lang="it-IT" sz="2000" dirty="0">
                <a:latin typeface="+mj-lt"/>
                <a:ea typeface="+mn-ea"/>
              </a:rPr>
              <a:t>da ritenzione</a:t>
            </a:r>
            <a:r>
              <a:rPr lang="it-IT" sz="2000" dirty="0" smtClean="0">
                <a:latin typeface="+mj-lt"/>
                <a:ea typeface="+mn-ea"/>
              </a:rPr>
              <a:t>) o congenita (</a:t>
            </a:r>
            <a:r>
              <a:rPr lang="it-IT" sz="2000" dirty="0">
                <a:latin typeface="+mj-lt"/>
                <a:ea typeface="+mn-ea"/>
              </a:rPr>
              <a:t>c</a:t>
            </a:r>
            <a:r>
              <a:rPr lang="it-IT" sz="2000" dirty="0" smtClean="0">
                <a:latin typeface="+mj-lt"/>
                <a:ea typeface="+mn-ea"/>
              </a:rPr>
              <a:t>isti </a:t>
            </a:r>
            <a:r>
              <a:rPr lang="it-IT" sz="2000" dirty="0">
                <a:latin typeface="+mj-lt"/>
                <a:ea typeface="+mn-ea"/>
              </a:rPr>
              <a:t>dermoide)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>
                <a:latin typeface="+mj-lt"/>
                <a:ea typeface="+mn-ea"/>
              </a:rPr>
              <a:t>Superficie corda </a:t>
            </a:r>
            <a:r>
              <a:rPr lang="it-IT" sz="2000" dirty="0" smtClean="0">
                <a:latin typeface="+mj-lt"/>
                <a:ea typeface="+mn-ea"/>
              </a:rPr>
              <a:t>vocale vera </a:t>
            </a:r>
            <a:r>
              <a:rPr lang="it-IT" sz="2000" dirty="0">
                <a:latin typeface="+mj-lt"/>
                <a:ea typeface="+mn-ea"/>
              </a:rPr>
              <a:t>ed epiglottide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>
                <a:latin typeface="+mj-lt"/>
                <a:ea typeface="+mn-ea"/>
              </a:rPr>
              <a:t>Piccole dimensioni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>
                <a:latin typeface="+mj-lt"/>
                <a:ea typeface="+mn-ea"/>
              </a:rPr>
              <a:t>V</a:t>
            </a:r>
            <a:r>
              <a:rPr lang="it-IT" sz="2000" dirty="0" smtClean="0">
                <a:latin typeface="+mj-lt"/>
                <a:ea typeface="+mn-ea"/>
              </a:rPr>
              <a:t>ariante </a:t>
            </a:r>
            <a:r>
              <a:rPr lang="it-IT" sz="2000" dirty="0" err="1">
                <a:latin typeface="+mj-lt"/>
                <a:ea typeface="+mn-ea"/>
              </a:rPr>
              <a:t>oncocitica</a:t>
            </a:r>
            <a:r>
              <a:rPr lang="it-IT" sz="2000" dirty="0">
                <a:latin typeface="+mj-lt"/>
                <a:ea typeface="+mn-ea"/>
              </a:rPr>
              <a:t> con tendenza a ricorrere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pPr eaLnBrk="1" hangingPunct="1"/>
            <a:r>
              <a:rPr lang="it-IT" dirty="0" smtClean="0"/>
              <a:t>Papillomatosi laringea</a:t>
            </a:r>
          </a:p>
        </p:txBody>
      </p:sp>
      <p:pic>
        <p:nvPicPr>
          <p:cNvPr id="38914" name="Segnaposto contenuto 3" descr="papilomato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93501" r="-93501"/>
          <a:stretch>
            <a:fillRect/>
          </a:stretch>
        </p:blipFill>
        <p:spPr>
          <a:xfrm>
            <a:off x="-2259013" y="1577975"/>
            <a:ext cx="8229601" cy="4525963"/>
          </a:xfrm>
        </p:spPr>
      </p:pic>
      <p:sp>
        <p:nvSpPr>
          <p:cNvPr id="38915" name="Rettangolo 4"/>
          <p:cNvSpPr>
            <a:spLocks noChangeArrowheads="1"/>
          </p:cNvSpPr>
          <p:nvPr/>
        </p:nvSpPr>
        <p:spPr bwMode="auto">
          <a:xfrm>
            <a:off x="3746500" y="1577975"/>
            <a:ext cx="50530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+mj-lt"/>
              </a:rPr>
              <a:t>Giovanile (entro i 20 anni), multipla, ricorrente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+mj-lt"/>
              </a:rPr>
              <a:t>Adulto, singola lesione, meno recidive, maggior rischio degenerazione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♀=♂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+mj-lt"/>
                <a:sym typeface="Monotype Sorts" charset="2"/>
              </a:rPr>
              <a:t>Disfonia</a:t>
            </a:r>
            <a:r>
              <a:rPr lang="en-US" dirty="0">
                <a:latin typeface="+mj-lt"/>
                <a:sym typeface="Monotype Sorts" charset="2"/>
              </a:rPr>
              <a:t>, </a:t>
            </a:r>
            <a:r>
              <a:rPr lang="en-US" dirty="0" err="1">
                <a:latin typeface="+mj-lt"/>
                <a:sym typeface="Monotype Sorts" charset="2"/>
              </a:rPr>
              <a:t>dispnea</a:t>
            </a:r>
            <a:r>
              <a:rPr lang="en-US" dirty="0">
                <a:latin typeface="+mj-lt"/>
                <a:sym typeface="Monotype Sorts" charset="2"/>
              </a:rPr>
              <a:t>, </a:t>
            </a:r>
            <a:r>
              <a:rPr lang="en-US" dirty="0" err="1">
                <a:latin typeface="+mj-lt"/>
                <a:sym typeface="Monotype Sorts" charset="2"/>
              </a:rPr>
              <a:t>tosse</a:t>
            </a:r>
            <a:r>
              <a:rPr lang="en-US" dirty="0">
                <a:latin typeface="+mj-lt"/>
                <a:sym typeface="Monotype Sorts" charset="2"/>
              </a:rPr>
              <a:t>, </a:t>
            </a:r>
            <a:r>
              <a:rPr lang="en-US" i="1" dirty="0" err="1">
                <a:latin typeface="+mj-lt"/>
                <a:sym typeface="Monotype Sorts" charset="2"/>
              </a:rPr>
              <a:t>stridor</a:t>
            </a:r>
            <a:endParaRPr lang="en-US" i="1" dirty="0">
              <a:latin typeface="+mj-lt"/>
              <a:sym typeface="Monotype Sorts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latin typeface="+mj-lt"/>
              </a:rPr>
              <a:t>Effettuare ricerca HPV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+mj-lt"/>
              </a:rPr>
              <a:t>Crescita </a:t>
            </a:r>
            <a:r>
              <a:rPr lang="it-IT" dirty="0" err="1">
                <a:latin typeface="+mj-lt"/>
              </a:rPr>
              <a:t>esofitica</a:t>
            </a:r>
            <a:r>
              <a:rPr lang="it-IT" dirty="0">
                <a:latin typeface="+mj-lt"/>
              </a:rPr>
              <a:t>, papillare , </a:t>
            </a:r>
            <a:r>
              <a:rPr lang="it-IT" dirty="0" err="1">
                <a:latin typeface="+mj-lt"/>
              </a:rPr>
              <a:t>acantotica</a:t>
            </a:r>
            <a:r>
              <a:rPr lang="it-IT" dirty="0">
                <a:latin typeface="+mj-lt"/>
              </a:rPr>
              <a:t> di cellule ben differenziate</a:t>
            </a:r>
            <a:br>
              <a:rPr lang="it-IT" dirty="0">
                <a:latin typeface="+mj-lt"/>
              </a:rPr>
            </a:br>
            <a:endParaRPr lang="it-IT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+mj-lt"/>
              </a:rPr>
              <a:t>Trattamento: farmaci antivirali, vaccini, asportazione con Laser CO2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0750"/>
          </a:xfrm>
        </p:spPr>
        <p:txBody>
          <a:bodyPr/>
          <a:lstStyle/>
          <a:p>
            <a:pPr eaLnBrk="1" hangingPunct="1"/>
            <a:r>
              <a:rPr lang="it-IT" dirty="0" err="1" smtClean="0"/>
              <a:t>Discheratosi</a:t>
            </a:r>
            <a:r>
              <a:rPr lang="it-IT" dirty="0" smtClean="0"/>
              <a:t> delle </a:t>
            </a:r>
            <a:r>
              <a:rPr lang="it-IT" dirty="0" err="1" smtClean="0"/>
              <a:t>cvv</a:t>
            </a:r>
            <a:endParaRPr lang="it-IT" dirty="0" smtClean="0"/>
          </a:p>
        </p:txBody>
      </p:sp>
      <p:pic>
        <p:nvPicPr>
          <p:cNvPr id="40962" name="Segnaposto contenuto 3" descr="discheratosi delle corde voca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325" t="4320" r="11156" b="3768"/>
          <a:stretch>
            <a:fillRect/>
          </a:stretch>
        </p:blipFill>
        <p:spPr>
          <a:xfrm>
            <a:off x="355555" y="1712890"/>
            <a:ext cx="4803820" cy="4159876"/>
          </a:xfrm>
        </p:spPr>
      </p:pic>
      <p:sp>
        <p:nvSpPr>
          <p:cNvPr id="40964" name="Rettangolo 5"/>
          <p:cNvSpPr>
            <a:spLocks noChangeArrowheads="1"/>
          </p:cNvSpPr>
          <p:nvPr/>
        </p:nvSpPr>
        <p:spPr bwMode="auto">
          <a:xfrm>
            <a:off x="5357612" y="1712890"/>
            <a:ext cx="3567448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Lesioni </a:t>
            </a:r>
            <a:r>
              <a:rPr lang="it-IT" dirty="0" err="1"/>
              <a:t>pre-neoplastiche</a:t>
            </a:r>
            <a:r>
              <a:rPr lang="it-IT" dirty="0"/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dirty="0"/>
              <a:t>Displasia lieve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dirty="0"/>
              <a:t>Displasia media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dirty="0"/>
              <a:t>Displasia </a:t>
            </a:r>
            <a:r>
              <a:rPr lang="it-IT" dirty="0" smtClean="0"/>
              <a:t>grave</a:t>
            </a:r>
          </a:p>
          <a:p>
            <a:pPr algn="ctr">
              <a:spcBef>
                <a:spcPct val="50000"/>
              </a:spcBef>
            </a:pPr>
            <a:endParaRPr lang="it-IT" b="1" dirty="0">
              <a:latin typeface="+mj-lt"/>
            </a:endParaRPr>
          </a:p>
          <a:p>
            <a:pPr algn="ctr">
              <a:spcBef>
                <a:spcPct val="50000"/>
              </a:spcBef>
            </a:pPr>
            <a:endParaRPr lang="it-IT" b="1" dirty="0" smtClean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it-IT" b="1" dirty="0" smtClean="0">
                <a:latin typeface="+mj-lt"/>
              </a:rPr>
              <a:t>Carcinoma </a:t>
            </a:r>
            <a:r>
              <a:rPr lang="it-IT" b="1" dirty="0">
                <a:latin typeface="+mj-lt"/>
              </a:rPr>
              <a:t>in situ (CIS)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+mj-lt"/>
              </a:rPr>
              <a:t>Lesione </a:t>
            </a:r>
            <a:r>
              <a:rPr lang="it-IT" dirty="0">
                <a:latin typeface="+mj-lt"/>
              </a:rPr>
              <a:t>unica o periferica a Ca </a:t>
            </a:r>
            <a:r>
              <a:rPr lang="it-IT" dirty="0" smtClean="0">
                <a:latin typeface="+mj-lt"/>
              </a:rPr>
              <a:t>invasivo </a:t>
            </a:r>
            <a:endParaRPr lang="it-IT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>
                <a:latin typeface="+mj-lt"/>
              </a:rPr>
              <a:t>75% dei Ca invasivo associato a CIS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+mj-lt"/>
              </a:rPr>
              <a:t>Disfonia</a:t>
            </a:r>
            <a:endParaRPr lang="it-IT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+mj-lt"/>
              </a:rPr>
              <a:t>Iperemia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Lesioni pre-cancerose Ca in situ</a:t>
            </a:r>
          </a:p>
        </p:txBody>
      </p:sp>
      <p:sp>
        <p:nvSpPr>
          <p:cNvPr id="43010" name="Segnaposto contenuto 2"/>
          <p:cNvSpPr>
            <a:spLocks noGrp="1"/>
          </p:cNvSpPr>
          <p:nvPr>
            <p:ph idx="1"/>
          </p:nvPr>
        </p:nvSpPr>
        <p:spPr>
          <a:xfrm>
            <a:off x="457200" y="2524258"/>
            <a:ext cx="8229600" cy="3800341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+mj-lt"/>
              </a:rPr>
              <a:t>Escissione radicale per via endoscopica (</a:t>
            </a:r>
            <a:r>
              <a:rPr lang="it-IT" dirty="0" err="1" smtClean="0">
                <a:latin typeface="+mj-lt"/>
              </a:rPr>
              <a:t>cordectomia</a:t>
            </a:r>
            <a:r>
              <a:rPr lang="it-IT" dirty="0" smtClean="0">
                <a:latin typeface="+mj-lt"/>
              </a:rPr>
              <a:t> I-II tipo nelle lesioni </a:t>
            </a:r>
            <a:r>
              <a:rPr lang="it-IT" dirty="0" err="1" smtClean="0">
                <a:latin typeface="+mj-lt"/>
              </a:rPr>
              <a:t>glottiche</a:t>
            </a:r>
            <a:r>
              <a:rPr lang="it-IT" dirty="0" smtClean="0">
                <a:latin typeface="+mj-lt"/>
              </a:rPr>
              <a:t> e biopsia </a:t>
            </a:r>
            <a:r>
              <a:rPr lang="it-IT" dirty="0" err="1" smtClean="0">
                <a:latin typeface="+mj-lt"/>
              </a:rPr>
              <a:t>escissionale</a:t>
            </a:r>
            <a:r>
              <a:rPr lang="it-IT" dirty="0" smtClean="0">
                <a:latin typeface="+mj-lt"/>
              </a:rPr>
              <a:t> nelle lesioni </a:t>
            </a:r>
            <a:r>
              <a:rPr lang="it-IT" dirty="0" err="1" smtClean="0">
                <a:latin typeface="+mj-lt"/>
              </a:rPr>
              <a:t>sovraglottiche</a:t>
            </a:r>
            <a:r>
              <a:rPr lang="it-IT" dirty="0" smtClean="0">
                <a:latin typeface="+mj-lt"/>
              </a:rPr>
              <a:t>)</a:t>
            </a:r>
          </a:p>
          <a:p>
            <a:pPr eaLnBrk="1" hangingPunct="1"/>
            <a:endParaRPr lang="it-IT" dirty="0" smtClean="0">
              <a:latin typeface="+mj-lt"/>
            </a:endParaRPr>
          </a:p>
          <a:p>
            <a:pPr eaLnBrk="1" hangingPunct="1"/>
            <a:r>
              <a:rPr lang="it-IT" dirty="0" smtClean="0">
                <a:latin typeface="+mj-lt"/>
              </a:rPr>
              <a:t>Biopsia diagnostica in laringoscopia (lesioni </a:t>
            </a:r>
            <a:r>
              <a:rPr lang="it-IT" dirty="0" err="1" smtClean="0">
                <a:latin typeface="+mj-lt"/>
              </a:rPr>
              <a:t>sottoglottiche</a:t>
            </a:r>
            <a:r>
              <a:rPr lang="it-IT" dirty="0" smtClean="0">
                <a:latin typeface="+mj-lt"/>
              </a:rPr>
              <a:t>)</a:t>
            </a:r>
            <a:endParaRPr lang="it-IT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26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  <a:cs typeface="+mj-cs"/>
              </a:rPr>
              <a:t>Tumori maligni della laringe: </a:t>
            </a:r>
            <a:r>
              <a:rPr lang="it-IT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epidemiologia</a:t>
            </a:r>
            <a:endParaRPr lang="it-IT" dirty="0">
              <a:solidFill>
                <a:schemeClr val="accent5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4034" name="Segnaposto contenuto 2"/>
          <p:cNvSpPr>
            <a:spLocks noGrp="1"/>
          </p:cNvSpPr>
          <p:nvPr>
            <p:ph idx="1"/>
          </p:nvPr>
        </p:nvSpPr>
        <p:spPr>
          <a:xfrm>
            <a:off x="457200" y="20653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latin typeface="+mj-lt"/>
              </a:rPr>
              <a:t>2-3% di tutti i tumori maligni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err="1" smtClean="0">
                <a:latin typeface="+mj-lt"/>
              </a:rPr>
              <a:t>Nell</a:t>
            </a:r>
            <a:r>
              <a:rPr lang="ja-JP" altLang="it-IT" sz="2400" dirty="0" smtClean="0">
                <a:latin typeface="+mj-lt"/>
              </a:rPr>
              <a:t>’</a:t>
            </a:r>
            <a:r>
              <a:rPr lang="it-IT" altLang="ja-JP" sz="2400" dirty="0" smtClean="0">
                <a:latin typeface="+mj-lt"/>
              </a:rPr>
              <a:t>ambito della patologia neoplastica ORL sono le neoplasie a più alta incidenza: 28%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latin typeface="+mj-lt"/>
              </a:rPr>
              <a:t>Più frequente nel sesso maschile (rapporto M/F a seconda delle casistiche varia da 3/1 a 10-15/1)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latin typeface="+mj-lt"/>
              </a:rPr>
              <a:t>Età avanzata: V-VII decade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latin typeface="+mj-lt"/>
              </a:rPr>
              <a:t>Istopatologia: </a:t>
            </a:r>
            <a:r>
              <a:rPr lang="it-IT" sz="2400" dirty="0" smtClean="0">
                <a:solidFill>
                  <a:srgbClr val="FC0008"/>
                </a:solidFill>
                <a:latin typeface="+mj-lt"/>
              </a:rPr>
              <a:t>CARCINOMI </a:t>
            </a:r>
            <a:r>
              <a:rPr lang="it-IT" sz="2400" dirty="0" smtClean="0">
                <a:solidFill>
                  <a:srgbClr val="FC0008"/>
                </a:solidFill>
                <a:latin typeface="+mj-lt"/>
              </a:rPr>
              <a:t>SQUAMOCELLULARI</a:t>
            </a:r>
            <a:r>
              <a:rPr lang="it-IT" sz="2400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a vario grado di differenziazione nel 97% dei casi </a:t>
            </a:r>
          </a:p>
          <a:p>
            <a:pPr eaLnBrk="1" hangingPunct="1">
              <a:lnSpc>
                <a:spcPct val="90000"/>
              </a:lnSpc>
            </a:pPr>
            <a:endParaRPr lang="it-IT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Tumori maligni della laringe: </a:t>
            </a:r>
            <a:r>
              <a:rPr lang="it-IT" dirty="0" smtClean="0">
                <a:ea typeface="+mj-ea"/>
                <a:cs typeface="+mj-cs"/>
              </a:rPr>
              <a:t/>
            </a:r>
            <a:br>
              <a:rPr lang="it-IT" dirty="0" smtClean="0">
                <a:ea typeface="+mj-ea"/>
                <a:cs typeface="+mj-cs"/>
              </a:rPr>
            </a:br>
            <a:r>
              <a:rPr lang="it-IT" dirty="0" smtClean="0">
                <a:solidFill>
                  <a:srgbClr val="B7DEE8"/>
                </a:solidFill>
                <a:ea typeface="+mj-ea"/>
                <a:cs typeface="+mj-cs"/>
              </a:rPr>
              <a:t>fattori di rischio</a:t>
            </a:r>
            <a:endParaRPr lang="it-IT" dirty="0">
              <a:solidFill>
                <a:srgbClr val="B7DEE8"/>
              </a:solidFill>
              <a:ea typeface="+mj-ea"/>
              <a:cs typeface="+mj-cs"/>
            </a:endParaRPr>
          </a:p>
        </p:txBody>
      </p:sp>
      <p:sp>
        <p:nvSpPr>
          <p:cNvPr id="46082" name="Segnaposto contenuto 2"/>
          <p:cNvSpPr>
            <a:spLocks noGrp="1"/>
          </p:cNvSpPr>
          <p:nvPr>
            <p:ph idx="1"/>
          </p:nvPr>
        </p:nvSpPr>
        <p:spPr>
          <a:xfrm>
            <a:off x="457200" y="18018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600" dirty="0" smtClean="0">
                <a:latin typeface="+mj-lt"/>
              </a:rPr>
              <a:t>Fumo di sigaretta</a:t>
            </a:r>
          </a:p>
          <a:p>
            <a:pPr eaLnBrk="1" hangingPunct="1">
              <a:lnSpc>
                <a:spcPct val="90000"/>
              </a:lnSpc>
            </a:pPr>
            <a:endParaRPr lang="it-IT" sz="2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600" dirty="0" smtClean="0">
                <a:latin typeface="+mj-lt"/>
              </a:rPr>
              <a:t>Alcool</a:t>
            </a:r>
          </a:p>
          <a:p>
            <a:pPr eaLnBrk="1" hangingPunct="1">
              <a:lnSpc>
                <a:spcPct val="90000"/>
              </a:lnSpc>
            </a:pPr>
            <a:endParaRPr lang="it-IT" sz="2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600" dirty="0" smtClean="0">
                <a:latin typeface="+mj-lt"/>
              </a:rPr>
              <a:t>Inquinamento atmosferico, inalazione di particolari sostanze (mostarde azotate, cromo, nichel, </a:t>
            </a:r>
            <a:r>
              <a:rPr lang="it-IT" sz="2600" dirty="0" err="1" smtClean="0">
                <a:latin typeface="+mj-lt"/>
              </a:rPr>
              <a:t>amianto…</a:t>
            </a:r>
            <a:r>
              <a:rPr lang="it-IT" sz="2600" dirty="0" smtClean="0"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it-IT" sz="2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600" dirty="0" smtClean="0">
                <a:latin typeface="+mj-lt"/>
              </a:rPr>
              <a:t>Infezione da HPV (tipo 16 e 18)</a:t>
            </a:r>
          </a:p>
          <a:p>
            <a:pPr eaLnBrk="1" hangingPunct="1">
              <a:lnSpc>
                <a:spcPct val="90000"/>
              </a:lnSpc>
            </a:pPr>
            <a:endParaRPr lang="it-IT" sz="2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600" dirty="0" smtClean="0">
                <a:latin typeface="+mj-lt"/>
              </a:rPr>
              <a:t>Lesioni precancerose </a:t>
            </a:r>
          </a:p>
          <a:p>
            <a:pPr eaLnBrk="1" hangingPunct="1">
              <a:lnSpc>
                <a:spcPct val="90000"/>
              </a:lnSpc>
            </a:pPr>
            <a:endParaRPr lang="it-IT" sz="3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Tumori maligni della laringe: </a:t>
            </a:r>
            <a:br>
              <a:rPr lang="it-IT" dirty="0">
                <a:ea typeface="+mj-ea"/>
                <a:cs typeface="+mj-cs"/>
              </a:rPr>
            </a:br>
            <a:r>
              <a:rPr lang="it-IT" dirty="0" smtClean="0">
                <a:solidFill>
                  <a:srgbClr val="B7DEE8"/>
                </a:solidFill>
                <a:ea typeface="+mj-ea"/>
                <a:cs typeface="+mj-cs"/>
              </a:rPr>
              <a:t>sedi</a:t>
            </a:r>
            <a:endParaRPr lang="it-IT" dirty="0">
              <a:ea typeface="+mj-ea"/>
              <a:cs typeface="+mj-cs"/>
            </a:endParaRPr>
          </a:p>
        </p:txBody>
      </p:sp>
      <p:pic>
        <p:nvPicPr>
          <p:cNvPr id="48130" name="Picture 3" descr="laringe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6972" r="-6972"/>
          <a:stretch>
            <a:fillRect/>
          </a:stretch>
        </p:blipFill>
        <p:spPr>
          <a:xfrm>
            <a:off x="-184150" y="2109788"/>
            <a:ext cx="5930900" cy="3689350"/>
          </a:xfr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05338" y="3171825"/>
            <a:ext cx="1406525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43438" y="4090988"/>
            <a:ext cx="1406525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56138" y="4492625"/>
            <a:ext cx="1406525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221414" y="2917825"/>
            <a:ext cx="27036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ea typeface="+mn-ea"/>
              </a:rPr>
              <a:t>Sopraglottico (30-35%)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ea typeface="+mn-ea"/>
              </a:rPr>
              <a:t>Glottico (60%)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ea typeface="+mn-ea"/>
              </a:rPr>
              <a:t>Sottoglottico</a:t>
            </a:r>
            <a:r>
              <a:rPr lang="it-IT" sz="2000" dirty="0">
                <a:latin typeface="+mn-lt"/>
                <a:ea typeface="+mn-ea"/>
              </a:rPr>
              <a:t> (&lt; 5</a:t>
            </a:r>
            <a:r>
              <a:rPr lang="it-IT" sz="2000" dirty="0" smtClean="0">
                <a:latin typeface="+mn-lt"/>
                <a:ea typeface="+mn-ea"/>
              </a:rPr>
              <a:t>%)</a:t>
            </a:r>
            <a:endParaRPr lang="it-IT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  <a:cs typeface="+mj-cs"/>
              </a:rPr>
              <a:t>Metastasi linfonodali del Carcinoma della glottide</a:t>
            </a:r>
            <a:endParaRPr lang="it-IT" dirty="0">
              <a:ea typeface="+mj-ea"/>
              <a:cs typeface="+mj-cs"/>
            </a:endParaRPr>
          </a:p>
        </p:txBody>
      </p:sp>
      <p:sp>
        <p:nvSpPr>
          <p:cNvPr id="52226" name="Segnaposto contenuto 2"/>
          <p:cNvSpPr>
            <a:spLocks noGrp="1"/>
          </p:cNvSpPr>
          <p:nvPr>
            <p:ph idx="1"/>
          </p:nvPr>
        </p:nvSpPr>
        <p:spPr>
          <a:xfrm>
            <a:off x="457200" y="14049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z="3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4300" dirty="0" smtClean="0">
                <a:latin typeface="+mj-lt"/>
              </a:rPr>
              <a:t>T1: 2%</a:t>
            </a:r>
            <a:br>
              <a:rPr lang="it-IT" sz="4300" dirty="0" smtClean="0">
                <a:latin typeface="+mj-lt"/>
              </a:rPr>
            </a:br>
            <a:r>
              <a:rPr lang="it-IT" sz="4300" dirty="0" smtClean="0">
                <a:latin typeface="+mj-lt"/>
              </a:rPr>
              <a:t>T2: 17%</a:t>
            </a:r>
            <a:br>
              <a:rPr lang="it-IT" sz="4300" dirty="0" smtClean="0">
                <a:latin typeface="+mj-lt"/>
              </a:rPr>
            </a:br>
            <a:r>
              <a:rPr lang="it-IT" sz="4300" dirty="0" smtClean="0">
                <a:latin typeface="+mj-lt"/>
              </a:rPr>
              <a:t>T3: 25%</a:t>
            </a:r>
            <a:br>
              <a:rPr lang="it-IT" sz="4300" dirty="0" smtClean="0">
                <a:latin typeface="+mj-lt"/>
              </a:rPr>
            </a:br>
            <a:r>
              <a:rPr lang="it-IT" sz="4300" dirty="0" smtClean="0">
                <a:latin typeface="+mj-lt"/>
              </a:rPr>
              <a:t>T4: 65%</a:t>
            </a:r>
            <a:br>
              <a:rPr lang="it-IT" sz="4300" dirty="0" smtClean="0">
                <a:latin typeface="+mj-lt"/>
              </a:rPr>
            </a:br>
            <a:endParaRPr lang="it-IT" sz="3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3000" dirty="0" smtClean="0">
                <a:latin typeface="+mj-lt"/>
              </a:rPr>
              <a:t>Grazie al suo limitato circolo linfatico, il carcinoma della </a:t>
            </a:r>
            <a:r>
              <a:rPr lang="it-IT" sz="3000" dirty="0" err="1" smtClean="0">
                <a:latin typeface="+mj-lt"/>
              </a:rPr>
              <a:t>cvv</a:t>
            </a:r>
            <a:r>
              <a:rPr lang="it-IT" sz="3000" dirty="0" smtClean="0">
                <a:latin typeface="+mj-lt"/>
              </a:rPr>
              <a:t> ha un</a:t>
            </a:r>
            <a:r>
              <a:rPr lang="it-IT" altLang="it-IT" sz="3000" dirty="0" smtClean="0">
                <a:latin typeface="+mj-lt"/>
              </a:rPr>
              <a:t>’</a:t>
            </a:r>
            <a:r>
              <a:rPr lang="it-IT" altLang="ja-JP" sz="3000" dirty="0" smtClean="0">
                <a:latin typeface="+mj-lt"/>
              </a:rPr>
              <a:t>ottima prognosi</a:t>
            </a:r>
            <a:br>
              <a:rPr lang="it-IT" altLang="ja-JP" sz="3000" dirty="0" smtClean="0">
                <a:latin typeface="+mj-lt"/>
              </a:rPr>
            </a:br>
            <a:endParaRPr lang="it-IT" sz="3000" dirty="0" smtClean="0">
              <a:latin typeface="+mj-lt"/>
            </a:endParaRPr>
          </a:p>
        </p:txBody>
      </p:sp>
      <p:sp>
        <p:nvSpPr>
          <p:cNvPr id="52227" name="CasellaDiTesto 3"/>
          <p:cNvSpPr txBox="1">
            <a:spLocks noChangeArrowheads="1"/>
          </p:cNvSpPr>
          <p:nvPr/>
        </p:nvSpPr>
        <p:spPr bwMode="auto">
          <a:xfrm>
            <a:off x="5092700" y="2652713"/>
            <a:ext cx="33528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Disfonia</a:t>
            </a:r>
            <a:endParaRPr lang="it-IT" sz="6000" dirty="0">
              <a:solidFill>
                <a:srgbClr val="FF0000"/>
              </a:solidFill>
            </a:endParaRPr>
          </a:p>
        </p:txBody>
      </p:sp>
      <p:sp>
        <p:nvSpPr>
          <p:cNvPr id="52229" name="Rettangolo 6"/>
          <p:cNvSpPr>
            <a:spLocks noChangeArrowheads="1"/>
          </p:cNvSpPr>
          <p:nvPr/>
        </p:nvSpPr>
        <p:spPr bwMode="auto">
          <a:xfrm>
            <a:off x="457200" y="5564188"/>
            <a:ext cx="865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latin typeface="+mj-lt"/>
              </a:rPr>
              <a:t>METASTASI A DISTANZA:</a:t>
            </a:r>
            <a:endParaRPr lang="it-IT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+mj-lt"/>
              </a:rPr>
              <a:t>si verificano nel 5-10% dei casi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+mj-lt"/>
              </a:rPr>
              <a:t>per lo più al polmone; molto meno frequenti le localizzazioni ossee ed epatiche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pPr eaLnBrk="1" hangingPunct="1"/>
            <a:r>
              <a:rPr lang="it-IT" dirty="0" smtClean="0"/>
              <a:t>Carcinoma </a:t>
            </a:r>
            <a:r>
              <a:rPr lang="it-IT" dirty="0" err="1" smtClean="0"/>
              <a:t>sovraglottico</a:t>
            </a:r>
            <a:endParaRPr lang="it-IT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6200"/>
            <a:ext cx="4521200" cy="5292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 smtClean="0">
                <a:latin typeface="+mj-lt"/>
                <a:ea typeface="+mn-ea"/>
                <a:cs typeface="+mn-cs"/>
              </a:rPr>
              <a:t>Metastasi loco-regionali frequenti dal 25-50% dei pz al </a:t>
            </a:r>
            <a:r>
              <a:rPr lang="it-IT" sz="2000" dirty="0">
                <a:latin typeface="+mj-lt"/>
                <a:ea typeface="+mn-ea"/>
                <a:cs typeface="+mn-cs"/>
              </a:rPr>
              <a:t>momento della </a:t>
            </a:r>
            <a:r>
              <a:rPr lang="it-IT" sz="2000" dirty="0" smtClean="0">
                <a:latin typeface="+mj-lt"/>
                <a:ea typeface="+mn-ea"/>
                <a:cs typeface="+mn-cs"/>
              </a:rPr>
              <a:t>diagnosi, dato </a:t>
            </a:r>
            <a:r>
              <a:rPr lang="it-IT" sz="2000" dirty="0">
                <a:latin typeface="+mj-lt"/>
                <a:ea typeface="+mn-ea"/>
                <a:cs typeface="+mn-cs"/>
              </a:rPr>
              <a:t>il ricco drenaggio linfatico e il ritardo </a:t>
            </a:r>
            <a:r>
              <a:rPr lang="it-IT" sz="2000" dirty="0" smtClean="0">
                <a:latin typeface="+mj-lt"/>
                <a:ea typeface="+mn-ea"/>
                <a:cs typeface="+mn-cs"/>
              </a:rPr>
              <a:t>diagnostico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dirty="0" smtClean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dirty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dirty="0" smtClean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dirty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dirty="0" smtClean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dirty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 smtClean="0">
                <a:latin typeface="+mj-lt"/>
                <a:ea typeface="+mn-ea"/>
                <a:cs typeface="+mn-cs"/>
              </a:rPr>
              <a:t>Metastasi </a:t>
            </a:r>
            <a:r>
              <a:rPr lang="it-IT" sz="2000" dirty="0">
                <a:latin typeface="+mj-lt"/>
                <a:ea typeface="+mn-ea"/>
                <a:cs typeface="+mn-cs"/>
              </a:rPr>
              <a:t>linfonodali nel 20% dei casi al momento della </a:t>
            </a:r>
            <a:r>
              <a:rPr lang="it-IT" sz="2000" dirty="0" smtClean="0">
                <a:latin typeface="+mj-lt"/>
                <a:ea typeface="+mn-ea"/>
                <a:cs typeface="+mn-cs"/>
              </a:rPr>
              <a:t>diagnosi</a:t>
            </a:r>
            <a:endParaRPr lang="it-IT" sz="2000" dirty="0">
              <a:latin typeface="+mj-lt"/>
              <a:ea typeface="+mn-ea"/>
              <a:cs typeface="+mn-cs"/>
            </a:endParaRPr>
          </a:p>
        </p:txBody>
      </p:sp>
      <p:sp>
        <p:nvSpPr>
          <p:cNvPr id="53251" name="Titolo 1"/>
          <p:cNvSpPr txBox="1">
            <a:spLocks/>
          </p:cNvSpPr>
          <p:nvPr/>
        </p:nvSpPr>
        <p:spPr bwMode="auto">
          <a:xfrm>
            <a:off x="609600" y="3557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it-IT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Carcinoma </a:t>
            </a:r>
            <a:r>
              <a:rPr lang="it-IT" sz="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sub-glottico</a:t>
            </a:r>
            <a:endParaRPr lang="it-IT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254" name="CasellaDiTesto 6"/>
          <p:cNvSpPr txBox="1">
            <a:spLocks noChangeArrowheads="1"/>
          </p:cNvSpPr>
          <p:nvPr/>
        </p:nvSpPr>
        <p:spPr bwMode="auto">
          <a:xfrm>
            <a:off x="5802313" y="1520825"/>
            <a:ext cx="3292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Disfagia</a:t>
            </a:r>
            <a:endParaRPr lang="it-IT" sz="6000" dirty="0">
              <a:solidFill>
                <a:srgbClr val="FF0000"/>
              </a:solidFill>
            </a:endParaRPr>
          </a:p>
        </p:txBody>
      </p:sp>
      <p:sp>
        <p:nvSpPr>
          <p:cNvPr id="53255" name="CasellaDiTesto 7"/>
          <p:cNvSpPr txBox="1">
            <a:spLocks noChangeArrowheads="1"/>
          </p:cNvSpPr>
          <p:nvPr/>
        </p:nvSpPr>
        <p:spPr bwMode="auto">
          <a:xfrm>
            <a:off x="5741988" y="4700588"/>
            <a:ext cx="3352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Dispnea</a:t>
            </a:r>
            <a:endParaRPr lang="it-IT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2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mtClean="0"/>
              <a:t>Anatomia descrittiva della laringe</a:t>
            </a:r>
          </a:p>
        </p:txBody>
      </p:sp>
      <p:pic>
        <p:nvPicPr>
          <p:cNvPr id="15362" name="Segnaposto contenuto 4" descr="larin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7320" y="2021711"/>
            <a:ext cx="6907788" cy="3707059"/>
          </a:xfrm>
        </p:spPr>
      </p:pic>
      <p:sp>
        <p:nvSpPr>
          <p:cNvPr id="15363" name="CasellaDiTesto 3"/>
          <p:cNvSpPr txBox="1">
            <a:spLocks noChangeArrowheads="1"/>
          </p:cNvSpPr>
          <p:nvPr/>
        </p:nvSpPr>
        <p:spPr bwMode="auto">
          <a:xfrm>
            <a:off x="1533525" y="942975"/>
            <a:ext cx="555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93CDDD"/>
                </a:solidFill>
              </a:rPr>
              <a:t>Fonazione-Respirazione-Deglutizione</a:t>
            </a:r>
            <a:endParaRPr lang="it-IT" dirty="0">
              <a:solidFill>
                <a:srgbClr val="93C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Tumori maligni della laringe: </a:t>
            </a:r>
            <a:br>
              <a:rPr lang="it-IT" dirty="0">
                <a:ea typeface="+mj-ea"/>
                <a:cs typeface="+mj-cs"/>
              </a:rPr>
            </a:br>
            <a:r>
              <a:rPr lang="it-IT" dirty="0" smtClean="0">
                <a:solidFill>
                  <a:srgbClr val="B7DEE8"/>
                </a:solidFill>
                <a:ea typeface="+mj-ea"/>
                <a:cs typeface="+mj-cs"/>
              </a:rPr>
              <a:t>iter diagnostico</a:t>
            </a:r>
            <a:endParaRPr lang="it-IT" dirty="0">
              <a:ea typeface="+mj-ea"/>
              <a:cs typeface="+mj-cs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1106488" y="1839913"/>
            <a:ext cx="7794625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FF6600"/>
              </a:buClr>
            </a:pPr>
            <a:r>
              <a:rPr lang="it-IT" sz="2000" b="1" dirty="0" smtClean="0">
                <a:latin typeface="+mj-lt"/>
              </a:rPr>
              <a:t>E.O. </a:t>
            </a:r>
            <a:r>
              <a:rPr lang="it-IT" sz="2000" dirty="0" smtClean="0">
                <a:latin typeface="+mj-lt"/>
              </a:rPr>
              <a:t>Palpazione del collo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0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latin typeface="+mj-lt"/>
              </a:rPr>
              <a:t>LARINGOSCOPIA INDIRETTA </a:t>
            </a:r>
            <a:r>
              <a:rPr lang="it-IT" sz="2000" dirty="0" smtClean="0">
                <a:latin typeface="+mj-lt"/>
              </a:rPr>
              <a:t>con specchietto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000" dirty="0" smtClean="0">
                <a:latin typeface="+mj-lt"/>
              </a:rPr>
              <a:t>    tradizionale o con </a:t>
            </a:r>
            <a:r>
              <a:rPr lang="it-IT" sz="2000" dirty="0" err="1" smtClean="0">
                <a:latin typeface="+mj-lt"/>
              </a:rPr>
              <a:t>fibroscopia</a:t>
            </a:r>
            <a:r>
              <a:rPr lang="it-IT" sz="2000" dirty="0" smtClean="0">
                <a:latin typeface="+mj-lt"/>
              </a:rPr>
              <a:t> ad ottiche rigide o flessibili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latin typeface="+mj-lt"/>
              </a:rPr>
              <a:t>LARINGOSCOPIA DIRETTA </a:t>
            </a:r>
            <a:r>
              <a:rPr lang="it-IT" sz="2000" dirty="0" smtClean="0">
                <a:latin typeface="+mj-lt"/>
              </a:rPr>
              <a:t>in narcosi con </a:t>
            </a:r>
            <a:r>
              <a:rPr lang="it-IT" sz="2000" b="1" dirty="0" smtClean="0">
                <a:latin typeface="+mj-lt"/>
              </a:rPr>
              <a:t>PRELIEVO BIOPTICO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it-IT" sz="20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latin typeface="+mj-lt"/>
              </a:rPr>
              <a:t>TC/RMN-COLLO </a:t>
            </a:r>
            <a:r>
              <a:rPr lang="it-IT" sz="2000" dirty="0" smtClean="0">
                <a:latin typeface="+mj-lt"/>
              </a:rPr>
              <a:t>con </a:t>
            </a:r>
            <a:r>
              <a:rPr lang="it-IT" sz="2000" dirty="0" err="1" smtClean="0">
                <a:latin typeface="+mj-lt"/>
              </a:rPr>
              <a:t>mdc</a:t>
            </a:r>
            <a:endParaRPr lang="it-IT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000" dirty="0" smtClean="0">
                <a:latin typeface="+mj-lt"/>
              </a:rPr>
              <a:t>     per valutare l</a:t>
            </a:r>
            <a:r>
              <a:rPr lang="it-IT" altLang="it-IT" sz="2000" dirty="0" smtClean="0">
                <a:latin typeface="+mj-lt"/>
              </a:rPr>
              <a:t>’</a:t>
            </a:r>
            <a:r>
              <a:rPr lang="it-IT" altLang="ja-JP" sz="2000" dirty="0" smtClean="0">
                <a:latin typeface="+mj-lt"/>
              </a:rPr>
              <a:t>infiltrazione profonda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ja-JP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000" b="1" dirty="0" err="1" smtClean="0">
                <a:latin typeface="+mj-lt"/>
              </a:rPr>
              <a:t>Rx</a:t>
            </a:r>
            <a:r>
              <a:rPr lang="it-IT" sz="2000" b="1" dirty="0" smtClean="0">
                <a:latin typeface="+mj-lt"/>
              </a:rPr>
              <a:t> TORACE</a:t>
            </a:r>
            <a:endParaRPr lang="it-IT" sz="20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it-IT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err="1" smtClean="0">
                <a:ea typeface="+mj-ea"/>
                <a:cs typeface="+mj-cs"/>
              </a:rPr>
              <a:t>Microlaringoscopia</a:t>
            </a:r>
            <a:r>
              <a:rPr lang="it-IT" dirty="0" smtClean="0">
                <a:ea typeface="+mj-ea"/>
                <a:cs typeface="+mj-cs"/>
              </a:rPr>
              <a:t> (MLS) diretta </a:t>
            </a:r>
            <a:br>
              <a:rPr lang="it-IT" dirty="0" smtClean="0">
                <a:ea typeface="+mj-ea"/>
                <a:cs typeface="+mj-cs"/>
              </a:rPr>
            </a:br>
            <a:r>
              <a:rPr lang="it-IT" dirty="0" smtClean="0">
                <a:ea typeface="+mj-ea"/>
                <a:cs typeface="+mj-cs"/>
              </a:rPr>
              <a:t>in sospensione</a:t>
            </a:r>
            <a:endParaRPr lang="it-IT" dirty="0">
              <a:ea typeface="+mj-ea"/>
              <a:cs typeface="+mj-cs"/>
            </a:endParaRPr>
          </a:p>
        </p:txBody>
      </p:sp>
      <p:sp>
        <p:nvSpPr>
          <p:cNvPr id="66562" name="Segnaposto contenuto 2"/>
          <p:cNvSpPr>
            <a:spLocks noGrp="1"/>
          </p:cNvSpPr>
          <p:nvPr>
            <p:ph idx="1"/>
          </p:nvPr>
        </p:nvSpPr>
        <p:spPr>
          <a:xfrm>
            <a:off x="758825" y="1635125"/>
            <a:ext cx="7927975" cy="1558925"/>
          </a:xfrm>
        </p:spPr>
        <p:txBody>
          <a:bodyPr/>
          <a:lstStyle/>
          <a:p>
            <a:pPr eaLnBrk="1" hangingPunct="1"/>
            <a:r>
              <a:rPr lang="it-IT" sz="2000" dirty="0" smtClean="0"/>
              <a:t>Esplorazione </a:t>
            </a:r>
            <a:r>
              <a:rPr lang="it-IT" sz="2000" dirty="0" smtClean="0"/>
              <a:t>delle corde vocali con l</a:t>
            </a:r>
            <a:r>
              <a:rPr lang="it-IT" altLang="it-IT" sz="2000" dirty="0" smtClean="0"/>
              <a:t>’</a:t>
            </a:r>
            <a:r>
              <a:rPr lang="it-IT" sz="2000" dirty="0" smtClean="0"/>
              <a:t>ausilio del microscopio operatorio in AG o </a:t>
            </a:r>
            <a:r>
              <a:rPr lang="it-IT" sz="2000" dirty="0" err="1" smtClean="0"/>
              <a:t>sedazione</a:t>
            </a:r>
            <a:r>
              <a:rPr lang="it-IT" sz="2000" dirty="0" smtClean="0"/>
              <a:t> profonda </a:t>
            </a:r>
          </a:p>
          <a:p>
            <a:pPr eaLnBrk="1" hangingPunct="1"/>
            <a:r>
              <a:rPr lang="it-IT" sz="2000" dirty="0" smtClean="0"/>
              <a:t>Exeresi con "strumentazione a freddo</a:t>
            </a:r>
            <a:r>
              <a:rPr lang="it-IT" altLang="it-IT" sz="2000" dirty="0" smtClean="0"/>
              <a:t>”</a:t>
            </a:r>
            <a:r>
              <a:rPr lang="it-IT" sz="2000" dirty="0" smtClean="0"/>
              <a:t> o Laser CO2</a:t>
            </a:r>
            <a:endParaRPr lang="it-IT" altLang="ja-JP" sz="2000" dirty="0" smtClean="0"/>
          </a:p>
          <a:p>
            <a:pPr eaLnBrk="1" hangingPunct="1"/>
            <a:endParaRPr lang="it-IT" dirty="0" smtClean="0"/>
          </a:p>
        </p:txBody>
      </p:sp>
      <p:pic>
        <p:nvPicPr>
          <p:cNvPr id="66563" name="Immagine 3" descr="setup-sala-operatoria-MLS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22638"/>
            <a:ext cx="31178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ttangolo 2"/>
          <p:cNvSpPr>
            <a:spLocks noChangeArrowheads="1"/>
          </p:cNvSpPr>
          <p:nvPr/>
        </p:nvSpPr>
        <p:spPr bwMode="auto">
          <a:xfrm>
            <a:off x="4114800" y="3519488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/>
              <a:t>lntroduzione</a:t>
            </a:r>
            <a:r>
              <a:rPr lang="it-IT" dirty="0"/>
              <a:t> dalla bocca di un Laringoscopio rigido (tubo metallico di calibro ovalare che permette la </a:t>
            </a:r>
            <a:r>
              <a:rPr lang="it-IT" dirty="0" err="1"/>
              <a:t>rettilineizzazione</a:t>
            </a:r>
            <a:r>
              <a:rPr lang="it-IT" dirty="0"/>
              <a:t> delle vie </a:t>
            </a:r>
            <a:r>
              <a:rPr lang="it-IT" dirty="0" err="1"/>
              <a:t>aerodigestive</a:t>
            </a:r>
            <a:r>
              <a:rPr lang="it-IT" dirty="0"/>
              <a:t> superiori e dunque la visione diretta delle corde vocali)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La laringe viene raggiunta con una serie di strumenti con manico lungo passando attraverso il laringoscopio sotto controllo microscopico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1"/>
          <p:cNvSpPr>
            <a:spLocks noGrp="1"/>
          </p:cNvSpPr>
          <p:nvPr>
            <p:ph type="title"/>
          </p:nvPr>
        </p:nvSpPr>
        <p:spPr>
          <a:xfrm>
            <a:off x="219075" y="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Cordectomia </a:t>
            </a:r>
          </a:p>
        </p:txBody>
      </p:sp>
      <p:sp>
        <p:nvSpPr>
          <p:cNvPr id="68611" name="Segnaposto contenuto 2"/>
          <p:cNvSpPr>
            <a:spLocks noGrp="1"/>
          </p:cNvSpPr>
          <p:nvPr>
            <p:ph idx="1"/>
          </p:nvPr>
        </p:nvSpPr>
        <p:spPr>
          <a:xfrm>
            <a:off x="103188" y="1271588"/>
            <a:ext cx="4352902" cy="5207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it-IT" sz="1900" dirty="0" smtClean="0"/>
              <a:t>Nei tumori in stadio iniziale l</a:t>
            </a:r>
            <a:r>
              <a:rPr lang="it-IT" altLang="it-IT" sz="1900" dirty="0" smtClean="0"/>
              <a:t>’</a:t>
            </a:r>
            <a:r>
              <a:rPr lang="it-IT" sz="1900" dirty="0" smtClean="0"/>
              <a:t>asportazione della lesione può essere eseguita con Laser CO2 per via endoscopica: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it-IT" sz="1900" dirty="0" smtClean="0"/>
          </a:p>
          <a:p>
            <a:pPr marL="0" indent="0" eaLnBrk="1" hangingPunct="1"/>
            <a:r>
              <a:rPr lang="it-IT" sz="1900" dirty="0" smtClean="0"/>
              <a:t>approccio chirurgico </a:t>
            </a:r>
            <a:r>
              <a:rPr lang="it-IT" sz="1900" dirty="0" err="1" smtClean="0"/>
              <a:t>mini-invasivo</a:t>
            </a:r>
            <a:endParaRPr lang="it-IT" sz="1900" dirty="0" smtClean="0"/>
          </a:p>
          <a:p>
            <a:pPr marL="0" indent="0" eaLnBrk="1" hangingPunct="1"/>
            <a:r>
              <a:rPr lang="it-IT" sz="1900" dirty="0" smtClean="0"/>
              <a:t>comparabile con le opzioni terapeutiche tradizionali (radioterapia e/o chirurgia </a:t>
            </a:r>
            <a:r>
              <a:rPr lang="it-IT" altLang="it-IT" sz="1900" dirty="0" smtClean="0"/>
              <a:t>“</a:t>
            </a:r>
            <a:r>
              <a:rPr lang="it-IT" sz="1900" dirty="0" smtClean="0"/>
              <a:t>a cielo aperto</a:t>
            </a:r>
            <a:r>
              <a:rPr lang="it-IT" altLang="it-IT" sz="1900" dirty="0" smtClean="0"/>
              <a:t>”</a:t>
            </a:r>
            <a:r>
              <a:rPr lang="it-IT" altLang="ja-JP" sz="1900" dirty="0" smtClean="0"/>
              <a:t>)</a:t>
            </a:r>
          </a:p>
          <a:p>
            <a:pPr marL="0" indent="0" eaLnBrk="1" hangingPunct="1"/>
            <a:r>
              <a:rPr lang="it-IT" sz="1900" dirty="0" smtClean="0"/>
              <a:t>breve ospedalizzazione</a:t>
            </a:r>
          </a:p>
          <a:p>
            <a:pPr marL="0" indent="0" eaLnBrk="1" hangingPunct="1"/>
            <a:r>
              <a:rPr lang="it-IT" sz="1900" dirty="0" smtClean="0"/>
              <a:t>minima percentuale di complicanze, assenza di tracheotomia </a:t>
            </a:r>
          </a:p>
          <a:p>
            <a:pPr marL="0" indent="0" eaLnBrk="1" hangingPunct="1"/>
            <a:r>
              <a:rPr lang="it-IT" sz="1900" dirty="0" err="1" smtClean="0"/>
              <a:t>integrità</a:t>
            </a:r>
            <a:r>
              <a:rPr lang="it-IT" sz="1900" dirty="0" smtClean="0"/>
              <a:t> dello scheletro cartilagineo laringeo</a:t>
            </a:r>
          </a:p>
          <a:p>
            <a:pPr marL="0" indent="0" eaLnBrk="1" hangingPunct="1"/>
            <a:r>
              <a:rPr lang="it-IT" sz="1900" dirty="0" smtClean="0"/>
              <a:t>nessuna preclusione, in caso di recidiva, ad eventuali trattamenti successivi</a:t>
            </a:r>
          </a:p>
          <a:p>
            <a:pPr marL="0" indent="0" eaLnBrk="1" hangingPunct="1"/>
            <a:r>
              <a:rPr lang="it-IT" sz="1900" dirty="0" smtClean="0"/>
              <a:t>Il risultato funzionale in termini di fonazione, deglutizione e </a:t>
            </a:r>
            <a:r>
              <a:rPr lang="it-IT" sz="1900" dirty="0" err="1" smtClean="0"/>
              <a:t>QoL</a:t>
            </a:r>
            <a:r>
              <a:rPr lang="it-IT" sz="1900" dirty="0" smtClean="0"/>
              <a:t> è significativamente superiore alle opzioni terapeutiche tradizionali</a:t>
            </a:r>
          </a:p>
          <a:p>
            <a:pPr marL="0" indent="0" eaLnBrk="1" hangingPunct="1"/>
            <a:endParaRPr lang="it-IT" sz="1900" dirty="0" smtClean="0"/>
          </a:p>
          <a:p>
            <a:pPr marL="0" indent="0" eaLnBrk="1" hangingPunct="1"/>
            <a:endParaRPr lang="it-IT" sz="1900" dirty="0" smtClean="0"/>
          </a:p>
          <a:p>
            <a:pPr marL="0" indent="0" eaLnBrk="1" hangingPunct="1"/>
            <a:endParaRPr lang="it-IT" sz="1900" dirty="0" smtClean="0"/>
          </a:p>
        </p:txBody>
      </p:sp>
      <p:pic>
        <p:nvPicPr>
          <p:cNvPr id="68610" name="Immagine 3" descr="hqdefaul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062" y="2206625"/>
            <a:ext cx="4283388" cy="321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Opzioni terapeutiche carcinoma avanzato (T3-T4) </a:t>
            </a:r>
          </a:p>
        </p:txBody>
      </p:sp>
      <p:sp>
        <p:nvSpPr>
          <p:cNvPr id="76802" name="Segnaposto contenuto 2"/>
          <p:cNvSpPr>
            <a:spLocks noGrp="1"/>
          </p:cNvSpPr>
          <p:nvPr>
            <p:ph idx="1"/>
          </p:nvPr>
        </p:nvSpPr>
        <p:spPr>
          <a:xfrm>
            <a:off x="457200" y="2743199"/>
            <a:ext cx="8432800" cy="3833813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 smtClean="0">
                <a:latin typeface="+mj-lt"/>
              </a:rPr>
              <a:t>Laringectomia parziale o totale</a:t>
            </a:r>
          </a:p>
          <a:p>
            <a:pPr eaLnBrk="1" hangingPunct="1"/>
            <a:r>
              <a:rPr lang="it-IT" sz="2400" dirty="0" err="1" smtClean="0">
                <a:latin typeface="+mj-lt"/>
              </a:rPr>
              <a:t>Radio-chemioradioterapia</a:t>
            </a:r>
            <a:endParaRPr lang="it-IT" sz="2400" dirty="0" smtClean="0">
              <a:latin typeface="+mj-lt"/>
            </a:endParaRPr>
          </a:p>
          <a:p>
            <a:pPr eaLnBrk="1" hangingPunct="1"/>
            <a:r>
              <a:rPr lang="it-IT" sz="2400" dirty="0" smtClean="0">
                <a:latin typeface="+mj-lt"/>
              </a:rPr>
              <a:t>Trattamento combinato</a:t>
            </a:r>
          </a:p>
          <a:p>
            <a:pPr eaLnBrk="1" hangingPunct="1">
              <a:buFont typeface="Arial" pitchFamily="34" charset="0"/>
              <a:buNone/>
            </a:pPr>
            <a:r>
              <a:rPr lang="it-IT" sz="2400" dirty="0" smtClean="0">
                <a:latin typeface="+mj-lt"/>
              </a:rPr>
              <a:t>Nei T4 il trattamento di scelta è quello chirurgico!</a:t>
            </a:r>
          </a:p>
          <a:p>
            <a:pPr eaLnBrk="1" hangingPunct="1">
              <a:buFont typeface="Arial" pitchFamily="34" charset="0"/>
              <a:buNone/>
            </a:pPr>
            <a:endParaRPr lang="it-IT" sz="2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mtClean="0"/>
              <a:t>Laringectomia parziale ricostruttiva</a:t>
            </a:r>
          </a:p>
        </p:txBody>
      </p:sp>
      <p:sp>
        <p:nvSpPr>
          <p:cNvPr id="41987" name="Segnaposto contenuto 2"/>
          <p:cNvSpPr>
            <a:spLocks noGrp="1"/>
          </p:cNvSpPr>
          <p:nvPr>
            <p:ph idx="1"/>
          </p:nvPr>
        </p:nvSpPr>
        <p:spPr>
          <a:xfrm>
            <a:off x="457200" y="2665927"/>
            <a:ext cx="8229600" cy="2821546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it-IT" dirty="0" err="1">
                <a:ea typeface="MS PGothic" charset="0"/>
              </a:rPr>
              <a:t>Cricoioidoepiglottopessia</a:t>
            </a:r>
            <a:r>
              <a:rPr lang="it-IT" dirty="0">
                <a:ea typeface="MS PGothic" charset="0"/>
              </a:rPr>
              <a:t> (CHEP)</a:t>
            </a:r>
          </a:p>
          <a:p>
            <a:pPr eaLnBrk="1" hangingPunct="1">
              <a:buFontTx/>
              <a:buChar char="-"/>
              <a:defRPr/>
            </a:pPr>
            <a:r>
              <a:rPr lang="it-IT" dirty="0" err="1">
                <a:ea typeface="MS PGothic" charset="0"/>
              </a:rPr>
              <a:t>Cricoioidopessia</a:t>
            </a:r>
            <a:r>
              <a:rPr lang="it-IT" dirty="0">
                <a:ea typeface="MS PGothic" charset="0"/>
              </a:rPr>
              <a:t> (CHP</a:t>
            </a:r>
            <a:r>
              <a:rPr lang="it-IT" dirty="0" smtClean="0">
                <a:ea typeface="MS PGothic" charset="0"/>
              </a:rPr>
              <a:t>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it-IT" dirty="0">
              <a:ea typeface="MS PGothic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it-IT" dirty="0" err="1" smtClean="0">
                <a:ea typeface="MS PGothic" charset="0"/>
              </a:rPr>
              <a:t>Tracheostoma</a:t>
            </a:r>
            <a:r>
              <a:rPr lang="it-IT" dirty="0" smtClean="0">
                <a:ea typeface="MS PGothic" charset="0"/>
              </a:rPr>
              <a:t> temporaneo </a:t>
            </a:r>
            <a:endParaRPr lang="it-IT" dirty="0">
              <a:ea typeface="MS PGothic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dirty="0"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908050"/>
          </a:xfrm>
        </p:spPr>
        <p:txBody>
          <a:bodyPr/>
          <a:lstStyle/>
          <a:p>
            <a:pPr eaLnBrk="1" hangingPunct="1"/>
            <a:r>
              <a:rPr lang="it-IT" smtClean="0"/>
              <a:t>Laringectomia totale</a:t>
            </a:r>
          </a:p>
        </p:txBody>
      </p:sp>
      <p:pic>
        <p:nvPicPr>
          <p:cNvPr id="79874" name="Segnaposto contenuto 3" descr="laring-tot-antes-despu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11" r="3086"/>
          <a:stretch>
            <a:fillRect/>
          </a:stretch>
        </p:blipFill>
        <p:spPr>
          <a:xfrm>
            <a:off x="193183" y="1753091"/>
            <a:ext cx="5074276" cy="4221163"/>
          </a:xfrm>
        </p:spPr>
      </p:pic>
      <p:sp>
        <p:nvSpPr>
          <p:cNvPr id="79877" name="Rettangolo 2"/>
          <p:cNvSpPr>
            <a:spLocks noChangeArrowheads="1"/>
          </p:cNvSpPr>
          <p:nvPr/>
        </p:nvSpPr>
        <p:spPr bwMode="auto">
          <a:xfrm>
            <a:off x="5618163" y="1449939"/>
            <a:ext cx="34099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Si asporta l'intera laringe, compresi osso ioide, cartilagine tiroidea, epiglottide e due o tre anelli tracheali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/>
              <a:t>Tracheostomia</a:t>
            </a:r>
            <a:r>
              <a:rPr lang="it-IT" sz="2400" dirty="0" smtClean="0"/>
              <a:t> permanente</a:t>
            </a:r>
            <a:endParaRPr lang="it-IT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Separazione di vie aeree e digestive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Deglutizione normale, ma perdita della voce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9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  <a:cs typeface="+mj-cs"/>
              </a:rPr>
              <a:t>Anatomia endoscopica della laringe</a:t>
            </a:r>
            <a:endParaRPr lang="it-IT" dirty="0">
              <a:ea typeface="+mj-ea"/>
              <a:cs typeface="+mj-cs"/>
            </a:endParaRPr>
          </a:p>
        </p:txBody>
      </p:sp>
      <p:pic>
        <p:nvPicPr>
          <p:cNvPr id="17410" name="Immagine 4" descr="corde vocali normali legenda.jpg"/>
          <p:cNvPicPr>
            <a:picLocks noChangeAspect="1"/>
          </p:cNvPicPr>
          <p:nvPr/>
        </p:nvPicPr>
        <p:blipFill>
          <a:blip r:embed="rId3" cstate="print"/>
          <a:srcRect l="4259" t="3038" r="3155" b="2523"/>
          <a:stretch>
            <a:fillRect/>
          </a:stretch>
        </p:blipFill>
        <p:spPr bwMode="auto">
          <a:xfrm>
            <a:off x="1377108" y="1288973"/>
            <a:ext cx="6466902" cy="52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mtClean="0"/>
              <a:t>Struttura delle corde vocali vere (cvv)</a:t>
            </a:r>
          </a:p>
        </p:txBody>
      </p:sp>
      <p:pic>
        <p:nvPicPr>
          <p:cNvPr id="19458" name="Picture 3" descr="07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 l="-61497" r="-61497"/>
          <a:stretch>
            <a:fillRect/>
          </a:stretch>
        </p:blipFill>
        <p:spPr>
          <a:xfrm>
            <a:off x="-2497138" y="1301750"/>
            <a:ext cx="9725026" cy="5348288"/>
          </a:xfrm>
          <a:noFill/>
        </p:spPr>
      </p:pic>
      <p:sp>
        <p:nvSpPr>
          <p:cNvPr id="19459" name="CasellaDiTesto 1"/>
          <p:cNvSpPr txBox="1">
            <a:spLocks noChangeArrowheads="1"/>
          </p:cNvSpPr>
          <p:nvPr/>
        </p:nvSpPr>
        <p:spPr bwMode="auto">
          <a:xfrm>
            <a:off x="4824413" y="3503054"/>
            <a:ext cx="4105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Epitelio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Lamina propria (composta da 3 strati)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muscolo </a:t>
            </a:r>
            <a:r>
              <a:rPr lang="it-IT" dirty="0" smtClean="0"/>
              <a:t>vocale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457200" y="-39688"/>
            <a:ext cx="8229600" cy="1143001"/>
          </a:xfrm>
        </p:spPr>
        <p:txBody>
          <a:bodyPr/>
          <a:lstStyle/>
          <a:p>
            <a:pPr eaLnBrk="1" hangingPunct="1"/>
            <a:r>
              <a:rPr lang="it-IT" smtClean="0"/>
              <a:t>Malattie infiammatorie acute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6828"/>
            <a:ext cx="8331200" cy="49320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 smtClean="0">
                <a:latin typeface="+mj-lt"/>
                <a:ea typeface="+mn-ea"/>
                <a:cs typeface="+mn-cs"/>
              </a:rPr>
              <a:t>Laringite Acuta </a:t>
            </a:r>
            <a:r>
              <a:rPr lang="it-IT" sz="2000" dirty="0" smtClean="0">
                <a:latin typeface="+mj-lt"/>
                <a:ea typeface="ＭＳ Ｐゴシック" charset="0"/>
                <a:cs typeface="ＭＳ Ｐゴシック" charset="0"/>
              </a:rPr>
              <a:t>processo </a:t>
            </a:r>
            <a:r>
              <a:rPr lang="it-IT" sz="2000" dirty="0">
                <a:latin typeface="+mj-lt"/>
                <a:ea typeface="ＭＳ Ｐゴシック" charset="0"/>
                <a:cs typeface="ＭＳ Ｐゴシック" charset="0"/>
              </a:rPr>
              <a:t>infiammatorio, infettivo o non, che interessa la laringe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dirty="0" smtClean="0">
              <a:latin typeface="+mj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dirty="0" smtClean="0">
              <a:latin typeface="+mj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>
                <a:latin typeface="+mj-lt"/>
                <a:ea typeface="+mn-ea"/>
                <a:cs typeface="+mn-cs"/>
              </a:rPr>
              <a:t>-Virale: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dirty="0">
              <a:latin typeface="+mj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>
                <a:latin typeface="+mj-lt"/>
                <a:ea typeface="+mn-ea"/>
                <a:cs typeface="+mn-cs"/>
              </a:rPr>
              <a:t>-Batterica: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dirty="0" smtClean="0">
              <a:latin typeface="+mj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>
                <a:latin typeface="+mj-lt"/>
                <a:ea typeface="+mn-ea"/>
                <a:cs typeface="+mn-cs"/>
              </a:rPr>
              <a:t>-Inalanti tossici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dirty="0" smtClean="0">
              <a:latin typeface="+mj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>
                <a:latin typeface="+mj-lt"/>
                <a:ea typeface="+mn-ea"/>
                <a:cs typeface="+mn-cs"/>
              </a:rPr>
              <a:t>-</a:t>
            </a:r>
            <a:r>
              <a:rPr lang="it-IT" sz="2000" dirty="0" smtClean="0">
                <a:latin typeface="+mj-lt"/>
                <a:ea typeface="+mn-ea"/>
                <a:cs typeface="+mn-cs"/>
              </a:rPr>
              <a:t>Micotica</a:t>
            </a:r>
            <a:endParaRPr lang="it-IT" sz="2000" dirty="0">
              <a:latin typeface="+mj-lt"/>
              <a:ea typeface="+mn-ea"/>
              <a:cs typeface="+mn-cs"/>
            </a:endParaRPr>
          </a:p>
        </p:txBody>
      </p:sp>
      <p:pic>
        <p:nvPicPr>
          <p:cNvPr id="21510" name="Immagine 6" descr="laringitaacu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883" y="3091668"/>
            <a:ext cx="29495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Epiglottidite Acuta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457200" y="2047741"/>
            <a:ext cx="4962525" cy="4525963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+mj-lt"/>
              </a:rPr>
              <a:t>Età infantile (2-7 </a:t>
            </a:r>
            <a:r>
              <a:rPr lang="it-IT" dirty="0" err="1" smtClean="0">
                <a:latin typeface="+mj-lt"/>
              </a:rPr>
              <a:t>aa</a:t>
            </a:r>
            <a:r>
              <a:rPr lang="it-IT" dirty="0" smtClean="0">
                <a:latin typeface="+mj-lt"/>
              </a:rPr>
              <a:t>)</a:t>
            </a:r>
          </a:p>
          <a:p>
            <a:pPr eaLnBrk="1" hangingPunct="1">
              <a:buFont typeface="Arial" pitchFamily="34" charset="0"/>
              <a:buNone/>
            </a:pPr>
            <a:r>
              <a:rPr lang="it-IT" dirty="0" smtClean="0">
                <a:solidFill>
                  <a:srgbClr val="FC0008"/>
                </a:solidFill>
                <a:latin typeface="+mj-lt"/>
              </a:rPr>
              <a:t>         </a:t>
            </a:r>
            <a:r>
              <a:rPr lang="it-IT" i="1" dirty="0" smtClean="0">
                <a:solidFill>
                  <a:srgbClr val="FC0008"/>
                </a:solidFill>
                <a:latin typeface="+mj-lt"/>
              </a:rPr>
              <a:t>H. </a:t>
            </a:r>
            <a:r>
              <a:rPr lang="it-IT" i="1" dirty="0" err="1" smtClean="0">
                <a:solidFill>
                  <a:srgbClr val="FC0008"/>
                </a:solidFill>
                <a:latin typeface="+mj-lt"/>
              </a:rPr>
              <a:t>Influenzae</a:t>
            </a:r>
            <a:r>
              <a:rPr lang="it-IT" i="1" dirty="0" smtClean="0">
                <a:solidFill>
                  <a:srgbClr val="FC0008"/>
                </a:solidFill>
                <a:latin typeface="+mj-lt"/>
              </a:rPr>
              <a:t> tipo </a:t>
            </a:r>
            <a:r>
              <a:rPr lang="it-IT" i="1" dirty="0" smtClean="0">
                <a:solidFill>
                  <a:srgbClr val="FC0008"/>
                </a:solidFill>
                <a:latin typeface="+mj-lt"/>
              </a:rPr>
              <a:t>B</a:t>
            </a:r>
          </a:p>
          <a:p>
            <a:pPr eaLnBrk="1" hangingPunct="1">
              <a:buFont typeface="Arial" pitchFamily="34" charset="0"/>
              <a:buNone/>
            </a:pPr>
            <a:endParaRPr lang="it-IT" i="1" dirty="0" smtClean="0">
              <a:solidFill>
                <a:srgbClr val="FC0008"/>
              </a:solidFill>
              <a:latin typeface="+mj-lt"/>
            </a:endParaRPr>
          </a:p>
          <a:p>
            <a:pPr eaLnBrk="1" hangingPunct="1"/>
            <a:r>
              <a:rPr lang="it-IT" dirty="0" smtClean="0">
                <a:latin typeface="+mj-lt"/>
              </a:rPr>
              <a:t>Periodo invernale (complicanza da faringite</a:t>
            </a:r>
            <a:r>
              <a:rPr lang="it-IT" dirty="0" smtClean="0">
                <a:latin typeface="+mj-lt"/>
              </a:rPr>
              <a:t>)</a:t>
            </a:r>
          </a:p>
          <a:p>
            <a:pPr eaLnBrk="1" hangingPunct="1"/>
            <a:endParaRPr lang="it-IT" dirty="0" smtClean="0">
              <a:latin typeface="+mj-lt"/>
            </a:endParaRPr>
          </a:p>
          <a:p>
            <a:pPr eaLnBrk="1" hangingPunct="1"/>
            <a:r>
              <a:rPr lang="it-IT" dirty="0" smtClean="0">
                <a:latin typeface="+mj-lt"/>
              </a:rPr>
              <a:t>Iperemia ed edema della </a:t>
            </a:r>
            <a:r>
              <a:rPr lang="it-IT" dirty="0" err="1" smtClean="0">
                <a:latin typeface="+mj-lt"/>
              </a:rPr>
              <a:t>sovraglottide</a:t>
            </a:r>
            <a:r>
              <a:rPr lang="it-IT" dirty="0" smtClean="0">
                <a:latin typeface="+mj-lt"/>
              </a:rPr>
              <a:t> (cellulite sottomucosa</a:t>
            </a:r>
            <a:r>
              <a:rPr lang="it-IT" dirty="0" smtClean="0">
                <a:latin typeface="+mj-lt"/>
              </a:rPr>
              <a:t>)</a:t>
            </a:r>
            <a:endParaRPr lang="it-IT" dirty="0" smtClean="0">
              <a:latin typeface="+mj-lt"/>
            </a:endParaRPr>
          </a:p>
        </p:txBody>
      </p:sp>
      <p:pic>
        <p:nvPicPr>
          <p:cNvPr id="26628" name="Immagine 6" descr="sxWFq9yzrV.D-rbEU4aUJA_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725" y="2465388"/>
            <a:ext cx="259556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mtClean="0"/>
              <a:t>Malattie infiammatorie croniche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2988" y="1600200"/>
            <a:ext cx="7205662" cy="505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+mj-lt"/>
                <a:ea typeface="+mn-ea"/>
                <a:cs typeface="+mn-cs"/>
              </a:rPr>
              <a:t>Laringite catarrale cronica semplice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 smtClean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+mj-lt"/>
                <a:ea typeface="+mn-ea"/>
                <a:cs typeface="+mn-cs"/>
              </a:rPr>
              <a:t>Laringite </a:t>
            </a:r>
            <a:r>
              <a:rPr lang="it-IT" dirty="0" smtClean="0">
                <a:latin typeface="+mj-lt"/>
                <a:ea typeface="+mn-ea"/>
                <a:cs typeface="+mn-cs"/>
              </a:rPr>
              <a:t>cronica posteriore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+mj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+mj-lt"/>
                <a:ea typeface="+mn-ea"/>
                <a:cs typeface="+mn-cs"/>
              </a:rPr>
              <a:t>Flogosi croniche dello spazio di </a:t>
            </a:r>
            <a:r>
              <a:rPr lang="it-IT" dirty="0" err="1" smtClean="0">
                <a:latin typeface="+mj-lt"/>
                <a:ea typeface="+mn-ea"/>
                <a:cs typeface="+mn-cs"/>
              </a:rPr>
              <a:t>Reinke</a:t>
            </a:r>
            <a:endParaRPr lang="it-IT" dirty="0">
              <a:latin typeface="+mj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11525" y="2111375"/>
            <a:ext cx="2520950" cy="4667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6600"/>
                </a:solidFill>
                <a:latin typeface="Teen" charset="0"/>
                <a:ea typeface="+mn-ea"/>
              </a:rPr>
              <a:t>FUMATORI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90800" y="3671519"/>
            <a:ext cx="3962400" cy="3698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6600"/>
                </a:solidFill>
                <a:latin typeface="Teen" charset="0"/>
                <a:ea typeface="+mn-ea"/>
              </a:rPr>
              <a:t>REFLUSSO GASTRO-ESOFAGEO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21676" y="5042416"/>
            <a:ext cx="5100648" cy="36933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6600"/>
                </a:solidFill>
                <a:latin typeface="Teen" charset="0"/>
                <a:ea typeface="+mn-ea"/>
              </a:rPr>
              <a:t>NODULI, POLIPI, CISTI, EDEMA </a:t>
            </a:r>
            <a:r>
              <a:rPr lang="it-IT" dirty="0" err="1">
                <a:solidFill>
                  <a:srgbClr val="FF6600"/>
                </a:solidFill>
                <a:latin typeface="Teen" charset="0"/>
                <a:ea typeface="+mn-ea"/>
              </a:rPr>
              <a:t>DI</a:t>
            </a:r>
            <a:r>
              <a:rPr lang="it-IT" dirty="0">
                <a:solidFill>
                  <a:srgbClr val="FF6600"/>
                </a:solidFill>
                <a:latin typeface="Teen" charset="0"/>
                <a:ea typeface="+mn-ea"/>
              </a:rPr>
              <a:t> REINKE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716213" y="1138238"/>
            <a:ext cx="3495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charset="0"/>
                <a:ea typeface="MS PGothic" charset="0"/>
                <a:cs typeface="MS PGothic" charset="0"/>
              </a:rPr>
              <a:t>Edema, iperplasia, fibrosi</a:t>
            </a:r>
          </a:p>
        </p:txBody>
      </p:sp>
      <p:sp>
        <p:nvSpPr>
          <p:cNvPr id="4" name="Freccia destra 3"/>
          <p:cNvSpPr>
            <a:spLocks noChangeArrowheads="1"/>
          </p:cNvSpPr>
          <p:nvPr/>
        </p:nvSpPr>
        <p:spPr bwMode="auto">
          <a:xfrm>
            <a:off x="1760538" y="6130925"/>
            <a:ext cx="977900" cy="327025"/>
          </a:xfrm>
          <a:prstGeom prst="rightArrow">
            <a:avLst>
              <a:gd name="adj1" fmla="val 50000"/>
              <a:gd name="adj2" fmla="val 50115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680" name="CasellaDiTesto 8"/>
          <p:cNvSpPr txBox="1">
            <a:spLocks noChangeArrowheads="1"/>
          </p:cNvSpPr>
          <p:nvPr/>
        </p:nvSpPr>
        <p:spPr bwMode="auto">
          <a:xfrm>
            <a:off x="2738438" y="6057900"/>
            <a:ext cx="551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/>
              <a:t>Alterazione cronica della qualità  vocale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mtClean="0"/>
              <a:t>Noduli delle corde vocali vere (cvv)</a:t>
            </a:r>
          </a:p>
        </p:txBody>
      </p:sp>
      <p:pic>
        <p:nvPicPr>
          <p:cNvPr id="30722" name="Segnaposto contenuto 3" descr="3083177226_noduli1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36545" r="-36545"/>
          <a:stretch>
            <a:fillRect/>
          </a:stretch>
        </p:blipFill>
        <p:spPr>
          <a:xfrm>
            <a:off x="-1617663" y="1228725"/>
            <a:ext cx="8229601" cy="4525963"/>
          </a:xfrm>
        </p:spPr>
      </p:pic>
      <p:sp>
        <p:nvSpPr>
          <p:cNvPr id="30723" name="Rettangolo 4"/>
          <p:cNvSpPr>
            <a:spLocks noChangeArrowheads="1"/>
          </p:cNvSpPr>
          <p:nvPr/>
        </p:nvSpPr>
        <p:spPr bwMode="auto">
          <a:xfrm>
            <a:off x="5048518" y="1738648"/>
            <a:ext cx="397959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Reazione </a:t>
            </a:r>
            <a:r>
              <a:rPr lang="it-IT" sz="2000" dirty="0"/>
              <a:t>non </a:t>
            </a:r>
            <a:r>
              <a:rPr lang="it-IT" sz="2000" dirty="0" smtClean="0"/>
              <a:t>infiammatoria, </a:t>
            </a:r>
            <a:r>
              <a:rPr lang="it-IT" sz="2000" dirty="0"/>
              <a:t>ispessimento della superficie epiteliale con cheratinizzazione</a:t>
            </a:r>
          </a:p>
          <a:p>
            <a:pPr>
              <a:buFont typeface="Arial" pitchFamily="34" charset="0"/>
              <a:buChar char="•"/>
            </a:pP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Bilaterali </a:t>
            </a:r>
            <a:r>
              <a:rPr lang="it-IT" sz="2000" dirty="0" smtClean="0"/>
              <a:t>e </a:t>
            </a:r>
            <a:r>
              <a:rPr lang="it-IT" sz="2000" dirty="0"/>
              <a:t>simmetrici</a:t>
            </a:r>
          </a:p>
          <a:p>
            <a:pPr>
              <a:buFont typeface="Arial" pitchFamily="34" charset="0"/>
              <a:buChar char="•"/>
            </a:pP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Associato </a:t>
            </a:r>
            <a:r>
              <a:rPr lang="it-IT" sz="2000" dirty="0"/>
              <a:t>a </a:t>
            </a:r>
            <a:r>
              <a:rPr lang="it-IT" sz="2000" i="1" dirty="0" err="1" smtClean="0"/>
              <a:t>malmenage</a:t>
            </a:r>
            <a:r>
              <a:rPr lang="it-IT" sz="2000" i="1" dirty="0" smtClean="0"/>
              <a:t> </a:t>
            </a:r>
            <a:r>
              <a:rPr lang="it-IT" sz="2000" dirty="0" smtClean="0"/>
              <a:t> e </a:t>
            </a:r>
            <a:r>
              <a:rPr lang="it-IT" sz="2000" i="1" dirty="0" smtClean="0"/>
              <a:t>surmenage </a:t>
            </a:r>
            <a:r>
              <a:rPr lang="it-IT" sz="2000" dirty="0" smtClean="0"/>
              <a:t>vocale</a:t>
            </a:r>
            <a:endParaRPr lang="it-IT" sz="2000" dirty="0"/>
          </a:p>
          <a:p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Qualsiasi età (&gt;donna adulta, bimbi 7-8 </a:t>
            </a:r>
            <a:r>
              <a:rPr lang="it-IT" sz="2000" dirty="0" err="1"/>
              <a:t>aa</a:t>
            </a:r>
            <a:r>
              <a:rPr lang="it-IT" sz="2000" dirty="0"/>
              <a:t>)</a:t>
            </a:r>
          </a:p>
          <a:p>
            <a:pPr>
              <a:buFont typeface="Arial" pitchFamily="34" charset="0"/>
              <a:buChar char="•"/>
            </a:pP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Disfonia</a:t>
            </a:r>
          </a:p>
        </p:txBody>
      </p:sp>
      <p:sp>
        <p:nvSpPr>
          <p:cNvPr id="30724" name="CasellaDiTesto 1"/>
          <p:cNvSpPr txBox="1">
            <a:spLocks noChangeArrowheads="1"/>
          </p:cNvSpPr>
          <p:nvPr/>
        </p:nvSpPr>
        <p:spPr bwMode="auto">
          <a:xfrm>
            <a:off x="125413" y="5997575"/>
            <a:ext cx="3457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1^ terapia </a:t>
            </a:r>
            <a:r>
              <a:rPr lang="it-IT" dirty="0" err="1"/>
              <a:t>logopedica</a:t>
            </a:r>
            <a:endParaRPr lang="it-IT" dirty="0"/>
          </a:p>
          <a:p>
            <a:r>
              <a:rPr lang="it-IT" dirty="0"/>
              <a:t>2^asportazione chirurgica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268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Polipo di cvv dx</a:t>
            </a:r>
          </a:p>
        </p:txBody>
      </p:sp>
      <p:pic>
        <p:nvPicPr>
          <p:cNvPr id="32770" name="Segnaposto contenuto 3" descr="POLIPO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8491" r="-18491"/>
          <a:stretch>
            <a:fillRect/>
          </a:stretch>
        </p:blipFill>
        <p:spPr>
          <a:xfrm>
            <a:off x="-1069975" y="1292225"/>
            <a:ext cx="8229600" cy="4525963"/>
          </a:xfrm>
        </p:spPr>
      </p:pic>
      <p:sp>
        <p:nvSpPr>
          <p:cNvPr id="5" name="Rettangolo 4"/>
          <p:cNvSpPr/>
          <p:nvPr/>
        </p:nvSpPr>
        <p:spPr>
          <a:xfrm>
            <a:off x="6104586" y="1847870"/>
            <a:ext cx="28330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Neoformazioni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sessili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o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peduncolate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aspetto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moriforme</a:t>
            </a:r>
            <a:endParaRPr lang="en-US" sz="20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 smtClean="0">
                <a:latin typeface="+mj-lt"/>
                <a:ea typeface="+mn-ea"/>
              </a:rPr>
              <a:t>Monolaterali</a:t>
            </a:r>
            <a:endParaRPr lang="en-US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+mj-lt"/>
                <a:ea typeface="+mn-ea"/>
              </a:rPr>
              <a:t>40-50aa</a:t>
            </a:r>
            <a:endParaRPr lang="en-US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>
                <a:latin typeface="+mj-lt"/>
                <a:ea typeface="+mn-ea"/>
              </a:rPr>
              <a:t>Correlato</a:t>
            </a:r>
            <a:r>
              <a:rPr lang="en-US" sz="2000" dirty="0">
                <a:latin typeface="+mj-lt"/>
                <a:ea typeface="+mn-ea"/>
              </a:rPr>
              <a:t> ad </a:t>
            </a:r>
            <a:r>
              <a:rPr lang="en-US" sz="2000" dirty="0" err="1">
                <a:latin typeface="+mj-lt"/>
                <a:ea typeface="+mn-ea"/>
              </a:rPr>
              <a:t>abuso</a:t>
            </a:r>
            <a:r>
              <a:rPr lang="en-US" sz="2000" dirty="0">
                <a:latin typeface="+mj-lt"/>
                <a:ea typeface="+mn-ea"/>
              </a:rPr>
              <a:t> </a:t>
            </a:r>
            <a:r>
              <a:rPr lang="en-US" sz="2000" dirty="0" err="1">
                <a:latin typeface="+mj-lt"/>
                <a:ea typeface="+mn-ea"/>
              </a:rPr>
              <a:t>della</a:t>
            </a:r>
            <a:r>
              <a:rPr lang="en-US" sz="2000" dirty="0">
                <a:latin typeface="+mj-lt"/>
                <a:ea typeface="+mn-ea"/>
              </a:rPr>
              <a:t> voce, </a:t>
            </a:r>
            <a:r>
              <a:rPr lang="en-US" sz="2000" dirty="0" err="1">
                <a:latin typeface="+mj-lt"/>
                <a:ea typeface="+mn-ea"/>
              </a:rPr>
              <a:t>alcool</a:t>
            </a:r>
            <a:r>
              <a:rPr lang="en-US" sz="2000" dirty="0">
                <a:latin typeface="+mj-lt"/>
                <a:ea typeface="+mn-ea"/>
              </a:rPr>
              <a:t>, </a:t>
            </a:r>
            <a:r>
              <a:rPr lang="en-US" sz="2000" dirty="0" err="1">
                <a:latin typeface="+mj-lt"/>
                <a:ea typeface="+mn-ea"/>
              </a:rPr>
              <a:t>fumo</a:t>
            </a:r>
            <a:r>
              <a:rPr lang="en-US" sz="2000" dirty="0">
                <a:latin typeface="+mj-lt"/>
                <a:ea typeface="+mn-ea"/>
              </a:rPr>
              <a:t>, </a:t>
            </a:r>
            <a:r>
              <a:rPr lang="en-US" sz="2000" dirty="0" err="1">
                <a:latin typeface="+mj-lt"/>
                <a:ea typeface="+mn-ea"/>
              </a:rPr>
              <a:t>ipotiroidismo</a:t>
            </a:r>
            <a:endParaRPr lang="en-US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+mj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>
                <a:latin typeface="+mj-lt"/>
                <a:ea typeface="+mn-ea"/>
              </a:rPr>
              <a:t>Disfonia</a:t>
            </a:r>
            <a:endParaRPr lang="en-US" sz="2000" dirty="0">
              <a:latin typeface="+mj-lt"/>
              <a:ea typeface="+mn-ea"/>
            </a:endParaRPr>
          </a:p>
        </p:txBody>
      </p:sp>
      <p:sp>
        <p:nvSpPr>
          <p:cNvPr id="32772" name="CasellaDiTesto 1"/>
          <p:cNvSpPr txBox="1">
            <a:spLocks noChangeArrowheads="1"/>
          </p:cNvSpPr>
          <p:nvPr/>
        </p:nvSpPr>
        <p:spPr bwMode="auto">
          <a:xfrm>
            <a:off x="541338" y="6186488"/>
            <a:ext cx="224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-&gt; Exeresi chirurgica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F:\utenti\sant'orsola\agosti\Laringe\07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1194</TotalTime>
  <Words>911</Words>
  <Application>Microsoft Office PowerPoint</Application>
  <PresentationFormat>Presentazione su schermo (4:3)</PresentationFormat>
  <Paragraphs>218</Paragraphs>
  <Slides>25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Calibri</vt:lpstr>
      <vt:lpstr>MS PGothic</vt:lpstr>
      <vt:lpstr>Arial</vt:lpstr>
      <vt:lpstr>MS PGothic</vt:lpstr>
      <vt:lpstr>Teen</vt:lpstr>
      <vt:lpstr>Monotype Sorts</vt:lpstr>
      <vt:lpstr>Wingdings</vt:lpstr>
      <vt:lpstr>Equinozio</vt:lpstr>
      <vt:lpstr>Patologie della laringe</vt:lpstr>
      <vt:lpstr>Anatomia descrittiva della laringe</vt:lpstr>
      <vt:lpstr>Anatomia endoscopica della laringe</vt:lpstr>
      <vt:lpstr>Struttura delle corde vocali vere (cvv)</vt:lpstr>
      <vt:lpstr>Malattie infiammatorie acute</vt:lpstr>
      <vt:lpstr>Epiglottidite Acuta</vt:lpstr>
      <vt:lpstr>Malattie infiammatorie croniche</vt:lpstr>
      <vt:lpstr>Noduli delle corde vocali vere (cvv)</vt:lpstr>
      <vt:lpstr>Polipo di cvv dx</vt:lpstr>
      <vt:lpstr>Edema di Reinke</vt:lpstr>
      <vt:lpstr>Cisti duttale della cvv dx</vt:lpstr>
      <vt:lpstr>Papillomatosi laringea</vt:lpstr>
      <vt:lpstr>Discheratosi delle cvv</vt:lpstr>
      <vt:lpstr>Lesioni pre-cancerose Ca in situ</vt:lpstr>
      <vt:lpstr>Tumori maligni della laringe: epidemiologia</vt:lpstr>
      <vt:lpstr>Tumori maligni della laringe:  fattori di rischio</vt:lpstr>
      <vt:lpstr>Tumori maligni della laringe:  sedi</vt:lpstr>
      <vt:lpstr>Metastasi linfonodali del Carcinoma della glottide</vt:lpstr>
      <vt:lpstr>Carcinoma sovraglottico</vt:lpstr>
      <vt:lpstr>Tumori maligni della laringe:  iter diagnostico</vt:lpstr>
      <vt:lpstr>Microlaringoscopia (MLS) diretta  in sospensione</vt:lpstr>
      <vt:lpstr>Cordectomia </vt:lpstr>
      <vt:lpstr>Opzioni terapeutiche carcinoma avanzato (T3-T4) </vt:lpstr>
      <vt:lpstr>Laringectomia parziale ricostruttiva</vt:lpstr>
      <vt:lpstr>Laringectomia totale</vt:lpstr>
    </vt:vector>
  </TitlesOfParts>
  <Company>famiglia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flogistiche della laringe</dc:title>
  <dc:creator>Rudi Fortini</dc:creator>
  <cp:lastModifiedBy>AOUTS</cp:lastModifiedBy>
  <cp:revision>219</cp:revision>
  <dcterms:created xsi:type="dcterms:W3CDTF">2015-03-14T08:44:02Z</dcterms:created>
  <dcterms:modified xsi:type="dcterms:W3CDTF">2018-04-04T09:06:21Z</dcterms:modified>
</cp:coreProperties>
</file>