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14" r:id="rId2"/>
    <p:sldId id="301" r:id="rId3"/>
    <p:sldId id="375" r:id="rId4"/>
    <p:sldId id="373" r:id="rId5"/>
    <p:sldId id="371" r:id="rId6"/>
    <p:sldId id="302" r:id="rId7"/>
    <p:sldId id="333" r:id="rId8"/>
    <p:sldId id="332" r:id="rId9"/>
    <p:sldId id="331" r:id="rId10"/>
    <p:sldId id="335" r:id="rId11"/>
    <p:sldId id="336" r:id="rId12"/>
    <p:sldId id="376" r:id="rId13"/>
    <p:sldId id="377" r:id="rId14"/>
    <p:sldId id="378" r:id="rId15"/>
    <p:sldId id="381" r:id="rId16"/>
    <p:sldId id="410" r:id="rId17"/>
    <p:sldId id="413" r:id="rId18"/>
    <p:sldId id="415" r:id="rId19"/>
    <p:sldId id="382" r:id="rId20"/>
    <p:sldId id="416" r:id="rId21"/>
    <p:sldId id="411" r:id="rId22"/>
    <p:sldId id="41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09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EA660-97CF-4A65-833E-6BFA4C6E331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1DDCE8A3-B86C-465B-A8D0-3B2783B1715D}">
      <dgm:prSet phldrT="[Testo]"/>
      <dgm:spPr/>
      <dgm:t>
        <a:bodyPr/>
        <a:lstStyle/>
        <a:p>
          <a:r>
            <a:rPr lang="it-IT" dirty="0" smtClean="0"/>
            <a:t>Identificazione nuovi farmaci</a:t>
          </a:r>
          <a:endParaRPr lang="it-IT" dirty="0"/>
        </a:p>
      </dgm:t>
    </dgm:pt>
    <dgm:pt modelId="{D429FCB2-929B-4ACE-BCDB-AA5D05C48997}" type="parTrans" cxnId="{A9FE0108-D3A3-466D-996B-AA69F6655277}">
      <dgm:prSet/>
      <dgm:spPr/>
      <dgm:t>
        <a:bodyPr/>
        <a:lstStyle/>
        <a:p>
          <a:endParaRPr lang="it-IT"/>
        </a:p>
      </dgm:t>
    </dgm:pt>
    <dgm:pt modelId="{0B6DF844-C575-48F0-A16C-B380B9E5B768}" type="sibTrans" cxnId="{A9FE0108-D3A3-466D-996B-AA69F6655277}">
      <dgm:prSet/>
      <dgm:spPr/>
      <dgm:t>
        <a:bodyPr/>
        <a:lstStyle/>
        <a:p>
          <a:endParaRPr lang="it-IT"/>
        </a:p>
      </dgm:t>
    </dgm:pt>
    <dgm:pt modelId="{201AC905-7E07-448E-8A0D-8B986B5339A7}">
      <dgm:prSet phldrT="[Testo]"/>
      <dgm:spPr/>
      <dgm:t>
        <a:bodyPr/>
        <a:lstStyle/>
        <a:p>
          <a:pPr algn="ctr"/>
          <a:r>
            <a:rPr lang="it-IT" dirty="0" smtClean="0"/>
            <a:t>Anti-PCSK9 (</a:t>
          </a:r>
          <a:r>
            <a:rPr lang="it-IT" dirty="0" err="1" smtClean="0"/>
            <a:t>evolocumab</a:t>
          </a:r>
          <a:r>
            <a:rPr lang="it-IT" dirty="0" smtClean="0"/>
            <a:t>) per ipercolesterolemia</a:t>
          </a:r>
          <a:endParaRPr lang="it-IT" dirty="0"/>
        </a:p>
      </dgm:t>
    </dgm:pt>
    <dgm:pt modelId="{F47B9314-CA87-41CC-88F9-AFBC294BDCF6}" type="parTrans" cxnId="{32C43D01-5426-4769-A0EA-4327EA82C201}">
      <dgm:prSet/>
      <dgm:spPr/>
      <dgm:t>
        <a:bodyPr/>
        <a:lstStyle/>
        <a:p>
          <a:endParaRPr lang="it-IT"/>
        </a:p>
      </dgm:t>
    </dgm:pt>
    <dgm:pt modelId="{663CB44D-BCD2-47A1-89D4-21C20C0B36BD}" type="sibTrans" cxnId="{32C43D01-5426-4769-A0EA-4327EA82C201}">
      <dgm:prSet/>
      <dgm:spPr/>
      <dgm:t>
        <a:bodyPr/>
        <a:lstStyle/>
        <a:p>
          <a:endParaRPr lang="it-IT"/>
        </a:p>
      </dgm:t>
    </dgm:pt>
    <dgm:pt modelId="{E9DA665A-F46E-43F4-BD5C-6113D0459D8A}">
      <dgm:prSet phldrT="[Testo]"/>
      <dgm:spPr/>
      <dgm:t>
        <a:bodyPr/>
        <a:lstStyle/>
        <a:p>
          <a:r>
            <a:rPr lang="it-IT" dirty="0" smtClean="0"/>
            <a:t>Uso farmaci in malattie rare</a:t>
          </a:r>
          <a:endParaRPr lang="it-IT" dirty="0"/>
        </a:p>
      </dgm:t>
    </dgm:pt>
    <dgm:pt modelId="{2F2D3068-2315-41C6-A572-8C28BCEFF37F}" type="parTrans" cxnId="{C6B12840-533A-4D61-9026-E270E6A4CC1D}">
      <dgm:prSet/>
      <dgm:spPr/>
      <dgm:t>
        <a:bodyPr/>
        <a:lstStyle/>
        <a:p>
          <a:endParaRPr lang="it-IT"/>
        </a:p>
      </dgm:t>
    </dgm:pt>
    <dgm:pt modelId="{83B8EB31-D89C-46D4-AFD4-69C672C2FA5A}" type="sibTrans" cxnId="{C6B12840-533A-4D61-9026-E270E6A4CC1D}">
      <dgm:prSet/>
      <dgm:spPr/>
      <dgm:t>
        <a:bodyPr/>
        <a:lstStyle/>
        <a:p>
          <a:endParaRPr lang="it-IT"/>
        </a:p>
      </dgm:t>
    </dgm:pt>
    <dgm:pt modelId="{E562106B-EC94-4519-AB49-08A6BAA10853}">
      <dgm:prSet phldrT="[Testo]"/>
      <dgm:spPr/>
      <dgm:t>
        <a:bodyPr/>
        <a:lstStyle/>
        <a:p>
          <a:pPr algn="ctr"/>
          <a:r>
            <a:rPr lang="it-IT" dirty="0" smtClean="0"/>
            <a:t>Riboflavina per trattare patologie da carenza di SLC52A2</a:t>
          </a:r>
          <a:endParaRPr lang="it-IT" dirty="0"/>
        </a:p>
      </dgm:t>
    </dgm:pt>
    <dgm:pt modelId="{A2DCD97C-FE9D-4090-982F-498330CC6E09}" type="parTrans" cxnId="{6C4EA888-14ED-4573-85F2-5435D88FCBD5}">
      <dgm:prSet/>
      <dgm:spPr/>
      <dgm:t>
        <a:bodyPr/>
        <a:lstStyle/>
        <a:p>
          <a:endParaRPr lang="it-IT"/>
        </a:p>
      </dgm:t>
    </dgm:pt>
    <dgm:pt modelId="{B23831D9-5124-4A1C-BF55-02358D2F4288}" type="sibTrans" cxnId="{6C4EA888-14ED-4573-85F2-5435D88FCBD5}">
      <dgm:prSet/>
      <dgm:spPr/>
      <dgm:t>
        <a:bodyPr/>
        <a:lstStyle/>
        <a:p>
          <a:endParaRPr lang="it-IT"/>
        </a:p>
      </dgm:t>
    </dgm:pt>
    <dgm:pt modelId="{65B4C5E6-7D83-47FB-8879-3F19EB0BD7BD}">
      <dgm:prSet phldrT="[Testo]"/>
      <dgm:spPr/>
      <dgm:t>
        <a:bodyPr/>
        <a:lstStyle/>
        <a:p>
          <a:r>
            <a:rPr lang="it-IT" dirty="0" smtClean="0"/>
            <a:t>Adeguamento dose</a:t>
          </a:r>
          <a:endParaRPr lang="it-IT" dirty="0"/>
        </a:p>
      </dgm:t>
    </dgm:pt>
    <dgm:pt modelId="{15E7FF56-C5FF-405C-B5ED-CA7516FF0875}" type="parTrans" cxnId="{C23F23FB-F0E2-4B7E-9CFB-585CD4AB9F22}">
      <dgm:prSet/>
      <dgm:spPr/>
      <dgm:t>
        <a:bodyPr/>
        <a:lstStyle/>
        <a:p>
          <a:endParaRPr lang="it-IT"/>
        </a:p>
      </dgm:t>
    </dgm:pt>
    <dgm:pt modelId="{AB1C0640-5117-4369-8634-F89C293DB5D8}" type="sibTrans" cxnId="{C23F23FB-F0E2-4B7E-9CFB-585CD4AB9F22}">
      <dgm:prSet/>
      <dgm:spPr/>
      <dgm:t>
        <a:bodyPr/>
        <a:lstStyle/>
        <a:p>
          <a:endParaRPr lang="it-IT"/>
        </a:p>
      </dgm:t>
    </dgm:pt>
    <dgm:pt modelId="{0AC5257C-05C7-45BE-B4CE-7B0C0E0FD516}">
      <dgm:prSet phldrT="[Testo]"/>
      <dgm:spPr/>
      <dgm:t>
        <a:bodyPr/>
        <a:lstStyle/>
        <a:p>
          <a:pPr algn="ctr"/>
          <a:r>
            <a:rPr lang="it-IT" dirty="0" smtClean="0"/>
            <a:t>Polimorfismi TPMT e dosaggio </a:t>
          </a:r>
          <a:r>
            <a:rPr lang="it-IT" dirty="0" err="1" smtClean="0"/>
            <a:t>tiopurine</a:t>
          </a:r>
          <a:endParaRPr lang="it-IT" dirty="0"/>
        </a:p>
      </dgm:t>
    </dgm:pt>
    <dgm:pt modelId="{6AFAE348-2DCA-4EA1-B260-2CEC0BB13B98}" type="parTrans" cxnId="{F7F05F06-D707-45A5-B72C-5DE437C81FF4}">
      <dgm:prSet/>
      <dgm:spPr/>
      <dgm:t>
        <a:bodyPr/>
        <a:lstStyle/>
        <a:p>
          <a:endParaRPr lang="it-IT"/>
        </a:p>
      </dgm:t>
    </dgm:pt>
    <dgm:pt modelId="{BAF5DB8E-E44F-4CC1-BCE3-5442C7E8362E}" type="sibTrans" cxnId="{F7F05F06-D707-45A5-B72C-5DE437C81FF4}">
      <dgm:prSet/>
      <dgm:spPr/>
      <dgm:t>
        <a:bodyPr/>
        <a:lstStyle/>
        <a:p>
          <a:endParaRPr lang="it-IT"/>
        </a:p>
      </dgm:t>
    </dgm:pt>
    <dgm:pt modelId="{5C12423A-4A27-4D31-BF5F-8DFA4973956C}">
      <dgm:prSet/>
      <dgm:spPr/>
      <dgm:t>
        <a:bodyPr/>
        <a:lstStyle/>
        <a:p>
          <a:r>
            <a:rPr lang="it-IT" dirty="0" smtClean="0"/>
            <a:t>Predisposizione ad effetti avversi idiosincratici</a:t>
          </a:r>
          <a:endParaRPr lang="it-IT" dirty="0"/>
        </a:p>
      </dgm:t>
    </dgm:pt>
    <dgm:pt modelId="{28B6445E-CA96-47D4-A2A5-419F1EA29E57}" type="parTrans" cxnId="{B5861C26-D411-42DB-A3B3-59312F164679}">
      <dgm:prSet/>
      <dgm:spPr/>
      <dgm:t>
        <a:bodyPr/>
        <a:lstStyle/>
        <a:p>
          <a:endParaRPr lang="it-IT"/>
        </a:p>
      </dgm:t>
    </dgm:pt>
    <dgm:pt modelId="{811E3CAE-0975-423A-A8C1-4B810C0EE8A5}" type="sibTrans" cxnId="{B5861C26-D411-42DB-A3B3-59312F164679}">
      <dgm:prSet/>
      <dgm:spPr/>
      <dgm:t>
        <a:bodyPr/>
        <a:lstStyle/>
        <a:p>
          <a:endParaRPr lang="it-IT"/>
        </a:p>
      </dgm:t>
    </dgm:pt>
    <dgm:pt modelId="{D665A8B1-5DD3-4661-99A0-2A34D4D17913}">
      <dgm:prSet/>
      <dgm:spPr/>
      <dgm:t>
        <a:bodyPr/>
        <a:lstStyle/>
        <a:p>
          <a:pPr algn="ctr"/>
          <a:r>
            <a:rPr lang="it-IT" dirty="0" smtClean="0"/>
            <a:t>HLA e predisposizione ad effetti avversi</a:t>
          </a:r>
          <a:endParaRPr lang="it-IT" dirty="0"/>
        </a:p>
      </dgm:t>
    </dgm:pt>
    <dgm:pt modelId="{F0D1BD08-4FAB-46A0-820E-9D2E6C3999FB}" type="parTrans" cxnId="{AA288C2C-18BC-45F0-AE3B-B2B910749A7F}">
      <dgm:prSet/>
      <dgm:spPr/>
      <dgm:t>
        <a:bodyPr/>
        <a:lstStyle/>
        <a:p>
          <a:endParaRPr lang="it-IT"/>
        </a:p>
      </dgm:t>
    </dgm:pt>
    <dgm:pt modelId="{062783D3-9435-4646-857F-AE52D4C387E7}" type="sibTrans" cxnId="{AA288C2C-18BC-45F0-AE3B-B2B910749A7F}">
      <dgm:prSet/>
      <dgm:spPr/>
      <dgm:t>
        <a:bodyPr/>
        <a:lstStyle/>
        <a:p>
          <a:endParaRPr lang="it-IT"/>
        </a:p>
      </dgm:t>
    </dgm:pt>
    <dgm:pt modelId="{33180847-12DD-40C5-8582-88FD467B97DF}" type="pres">
      <dgm:prSet presAssocID="{792EA660-97CF-4A65-833E-6BFA4C6E331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24EE7F-B8E7-4CE0-BEAF-D70B40495671}" type="pres">
      <dgm:prSet presAssocID="{792EA660-97CF-4A65-833E-6BFA4C6E3316}" presName="cycle" presStyleCnt="0"/>
      <dgm:spPr/>
      <dgm:t>
        <a:bodyPr/>
        <a:lstStyle/>
        <a:p>
          <a:endParaRPr lang="it-IT"/>
        </a:p>
      </dgm:t>
    </dgm:pt>
    <dgm:pt modelId="{D0A57420-3B5C-426A-87D1-3A9C1ADC4054}" type="pres">
      <dgm:prSet presAssocID="{792EA660-97CF-4A65-833E-6BFA4C6E3316}" presName="centerShape" presStyleCnt="0"/>
      <dgm:spPr/>
      <dgm:t>
        <a:bodyPr/>
        <a:lstStyle/>
        <a:p>
          <a:endParaRPr lang="it-IT"/>
        </a:p>
      </dgm:t>
    </dgm:pt>
    <dgm:pt modelId="{24D0CB8E-B8A6-4C05-85EE-57A1953DC1E9}" type="pres">
      <dgm:prSet presAssocID="{792EA660-97CF-4A65-833E-6BFA4C6E3316}" presName="connSite" presStyleLbl="node1" presStyleIdx="0" presStyleCnt="5"/>
      <dgm:spPr/>
      <dgm:t>
        <a:bodyPr/>
        <a:lstStyle/>
        <a:p>
          <a:endParaRPr lang="it-IT"/>
        </a:p>
      </dgm:t>
    </dgm:pt>
    <dgm:pt modelId="{65AF2E6E-CDE4-46B0-A555-3921FF75B0DC}" type="pres">
      <dgm:prSet presAssocID="{792EA660-97CF-4A65-833E-6BFA4C6E3316}" presName="visible" presStyleLbl="node1" presStyleIdx="0" presStyleCnt="5"/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7D585CFE-BCAD-48DD-B40B-B4B3EC7F6717}" type="pres">
      <dgm:prSet presAssocID="{D429FCB2-929B-4ACE-BCDB-AA5D05C48997}" presName="Name25" presStyleLbl="parChTrans1D1" presStyleIdx="0" presStyleCnt="4"/>
      <dgm:spPr/>
      <dgm:t>
        <a:bodyPr/>
        <a:lstStyle/>
        <a:p>
          <a:endParaRPr lang="it-IT"/>
        </a:p>
      </dgm:t>
    </dgm:pt>
    <dgm:pt modelId="{094E1B55-27F6-4B4C-9690-B444D7DB48F5}" type="pres">
      <dgm:prSet presAssocID="{1DDCE8A3-B86C-465B-A8D0-3B2783B1715D}" presName="node" presStyleCnt="0"/>
      <dgm:spPr/>
      <dgm:t>
        <a:bodyPr/>
        <a:lstStyle/>
        <a:p>
          <a:endParaRPr lang="it-IT"/>
        </a:p>
      </dgm:t>
    </dgm:pt>
    <dgm:pt modelId="{0557A54F-C8F1-45F1-B961-A739D05749A6}" type="pres">
      <dgm:prSet presAssocID="{1DDCE8A3-B86C-465B-A8D0-3B2783B1715D}" presName="parentNode" presStyleLbl="node1" presStyleIdx="1" presStyleCnt="5" custScaleX="9916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F3B25A-DB7E-47D2-9367-713B3DD7A961}" type="pres">
      <dgm:prSet presAssocID="{1DDCE8A3-B86C-465B-A8D0-3B2783B1715D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5AD72F-9C72-430F-ADE6-3A913A90116E}" type="pres">
      <dgm:prSet presAssocID="{2F2D3068-2315-41C6-A572-8C28BCEFF37F}" presName="Name25" presStyleLbl="parChTrans1D1" presStyleIdx="1" presStyleCnt="4"/>
      <dgm:spPr/>
      <dgm:t>
        <a:bodyPr/>
        <a:lstStyle/>
        <a:p>
          <a:endParaRPr lang="it-IT"/>
        </a:p>
      </dgm:t>
    </dgm:pt>
    <dgm:pt modelId="{3C6FF02F-1060-4A33-8B36-47F565D56189}" type="pres">
      <dgm:prSet presAssocID="{E9DA665A-F46E-43F4-BD5C-6113D0459D8A}" presName="node" presStyleCnt="0"/>
      <dgm:spPr/>
      <dgm:t>
        <a:bodyPr/>
        <a:lstStyle/>
        <a:p>
          <a:endParaRPr lang="it-IT"/>
        </a:p>
      </dgm:t>
    </dgm:pt>
    <dgm:pt modelId="{373662D4-99FC-403A-9063-E08ED361E289}" type="pres">
      <dgm:prSet presAssocID="{E9DA665A-F46E-43F4-BD5C-6113D0459D8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588090-A8EC-41AD-950E-D42DEF08FCB5}" type="pres">
      <dgm:prSet presAssocID="{E9DA665A-F46E-43F4-BD5C-6113D0459D8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2BE663-33AA-4F29-B863-DCC0C5B90E89}" type="pres">
      <dgm:prSet presAssocID="{15E7FF56-C5FF-405C-B5ED-CA7516FF0875}" presName="Name25" presStyleLbl="parChTrans1D1" presStyleIdx="2" presStyleCnt="4"/>
      <dgm:spPr/>
      <dgm:t>
        <a:bodyPr/>
        <a:lstStyle/>
        <a:p>
          <a:endParaRPr lang="it-IT"/>
        </a:p>
      </dgm:t>
    </dgm:pt>
    <dgm:pt modelId="{6B265923-9978-422D-8121-202F0DCE076C}" type="pres">
      <dgm:prSet presAssocID="{65B4C5E6-7D83-47FB-8879-3F19EB0BD7BD}" presName="node" presStyleCnt="0"/>
      <dgm:spPr/>
      <dgm:t>
        <a:bodyPr/>
        <a:lstStyle/>
        <a:p>
          <a:endParaRPr lang="it-IT"/>
        </a:p>
      </dgm:t>
    </dgm:pt>
    <dgm:pt modelId="{B52787DF-2777-4FAD-8123-C322090F5F95}" type="pres">
      <dgm:prSet presAssocID="{65B4C5E6-7D83-47FB-8879-3F19EB0BD7BD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66CC84-6F97-4F1E-9A2F-F936C14F17DB}" type="pres">
      <dgm:prSet presAssocID="{65B4C5E6-7D83-47FB-8879-3F19EB0BD7BD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699CE2-E944-45BA-B1AC-124F8B288575}" type="pres">
      <dgm:prSet presAssocID="{28B6445E-CA96-47D4-A2A5-419F1EA29E57}" presName="Name25" presStyleLbl="parChTrans1D1" presStyleIdx="3" presStyleCnt="4"/>
      <dgm:spPr/>
      <dgm:t>
        <a:bodyPr/>
        <a:lstStyle/>
        <a:p>
          <a:endParaRPr lang="it-IT"/>
        </a:p>
      </dgm:t>
    </dgm:pt>
    <dgm:pt modelId="{2417D8C4-7921-4E46-961A-F636A879A1A5}" type="pres">
      <dgm:prSet presAssocID="{5C12423A-4A27-4D31-BF5F-8DFA4973956C}" presName="node" presStyleCnt="0"/>
      <dgm:spPr/>
      <dgm:t>
        <a:bodyPr/>
        <a:lstStyle/>
        <a:p>
          <a:endParaRPr lang="it-IT"/>
        </a:p>
      </dgm:t>
    </dgm:pt>
    <dgm:pt modelId="{F9C19B92-D03B-40D6-A4AE-49E072BE8120}" type="pres">
      <dgm:prSet presAssocID="{5C12423A-4A27-4D31-BF5F-8DFA4973956C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BAE222-F05B-4CB6-BFEC-9363F3387A7D}" type="pres">
      <dgm:prSet presAssocID="{5C12423A-4A27-4D31-BF5F-8DFA4973956C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D000A47-E0BD-4CB9-8F5C-A4F95922863E}" type="presOf" srcId="{201AC905-7E07-448E-8A0D-8B986B5339A7}" destId="{95F3B25A-DB7E-47D2-9367-713B3DD7A961}" srcOrd="0" destOrd="0" presId="urn:microsoft.com/office/officeart/2005/8/layout/radial2"/>
    <dgm:cxn modelId="{F7F05F06-D707-45A5-B72C-5DE437C81FF4}" srcId="{65B4C5E6-7D83-47FB-8879-3F19EB0BD7BD}" destId="{0AC5257C-05C7-45BE-B4CE-7B0C0E0FD516}" srcOrd="0" destOrd="0" parTransId="{6AFAE348-2DCA-4EA1-B260-2CEC0BB13B98}" sibTransId="{BAF5DB8E-E44F-4CC1-BCE3-5442C7E8362E}"/>
    <dgm:cxn modelId="{32C43D01-5426-4769-A0EA-4327EA82C201}" srcId="{1DDCE8A3-B86C-465B-A8D0-3B2783B1715D}" destId="{201AC905-7E07-448E-8A0D-8B986B5339A7}" srcOrd="0" destOrd="0" parTransId="{F47B9314-CA87-41CC-88F9-AFBC294BDCF6}" sibTransId="{663CB44D-BCD2-47A1-89D4-21C20C0B36BD}"/>
    <dgm:cxn modelId="{931A5807-A8CA-4FCB-A551-297462A5E9F8}" type="presOf" srcId="{E9DA665A-F46E-43F4-BD5C-6113D0459D8A}" destId="{373662D4-99FC-403A-9063-E08ED361E289}" srcOrd="0" destOrd="0" presId="urn:microsoft.com/office/officeart/2005/8/layout/radial2"/>
    <dgm:cxn modelId="{0781A865-CF2F-4D4B-984D-0C7F08F55E50}" type="presOf" srcId="{D429FCB2-929B-4ACE-BCDB-AA5D05C48997}" destId="{7D585CFE-BCAD-48DD-B40B-B4B3EC7F6717}" srcOrd="0" destOrd="0" presId="urn:microsoft.com/office/officeart/2005/8/layout/radial2"/>
    <dgm:cxn modelId="{C6B12840-533A-4D61-9026-E270E6A4CC1D}" srcId="{792EA660-97CF-4A65-833E-6BFA4C6E3316}" destId="{E9DA665A-F46E-43F4-BD5C-6113D0459D8A}" srcOrd="1" destOrd="0" parTransId="{2F2D3068-2315-41C6-A572-8C28BCEFF37F}" sibTransId="{83B8EB31-D89C-46D4-AFD4-69C672C2FA5A}"/>
    <dgm:cxn modelId="{E44DC116-3C9B-4EF9-A82E-5119C9071D62}" type="presOf" srcId="{15E7FF56-C5FF-405C-B5ED-CA7516FF0875}" destId="{532BE663-33AA-4F29-B863-DCC0C5B90E89}" srcOrd="0" destOrd="0" presId="urn:microsoft.com/office/officeart/2005/8/layout/radial2"/>
    <dgm:cxn modelId="{F75B7C98-99AD-4892-9FF3-C8DE1EE199A7}" type="presOf" srcId="{792EA660-97CF-4A65-833E-6BFA4C6E3316}" destId="{33180847-12DD-40C5-8582-88FD467B97DF}" srcOrd="0" destOrd="0" presId="urn:microsoft.com/office/officeart/2005/8/layout/radial2"/>
    <dgm:cxn modelId="{A9FE0108-D3A3-466D-996B-AA69F6655277}" srcId="{792EA660-97CF-4A65-833E-6BFA4C6E3316}" destId="{1DDCE8A3-B86C-465B-A8D0-3B2783B1715D}" srcOrd="0" destOrd="0" parTransId="{D429FCB2-929B-4ACE-BCDB-AA5D05C48997}" sibTransId="{0B6DF844-C575-48F0-A16C-B380B9E5B768}"/>
    <dgm:cxn modelId="{A04C9C38-16FF-4C49-BD2B-6567F69A2782}" type="presOf" srcId="{2F2D3068-2315-41C6-A572-8C28BCEFF37F}" destId="{D15AD72F-9C72-430F-ADE6-3A913A90116E}" srcOrd="0" destOrd="0" presId="urn:microsoft.com/office/officeart/2005/8/layout/radial2"/>
    <dgm:cxn modelId="{B5861C26-D411-42DB-A3B3-59312F164679}" srcId="{792EA660-97CF-4A65-833E-6BFA4C6E3316}" destId="{5C12423A-4A27-4D31-BF5F-8DFA4973956C}" srcOrd="3" destOrd="0" parTransId="{28B6445E-CA96-47D4-A2A5-419F1EA29E57}" sibTransId="{811E3CAE-0975-423A-A8C1-4B810C0EE8A5}"/>
    <dgm:cxn modelId="{A62F8938-0B52-416C-941A-9A50A03BBB64}" type="presOf" srcId="{65B4C5E6-7D83-47FB-8879-3F19EB0BD7BD}" destId="{B52787DF-2777-4FAD-8123-C322090F5F95}" srcOrd="0" destOrd="0" presId="urn:microsoft.com/office/officeart/2005/8/layout/radial2"/>
    <dgm:cxn modelId="{6C4EA888-14ED-4573-85F2-5435D88FCBD5}" srcId="{E9DA665A-F46E-43F4-BD5C-6113D0459D8A}" destId="{E562106B-EC94-4519-AB49-08A6BAA10853}" srcOrd="0" destOrd="0" parTransId="{A2DCD97C-FE9D-4090-982F-498330CC6E09}" sibTransId="{B23831D9-5124-4A1C-BF55-02358D2F4288}"/>
    <dgm:cxn modelId="{8519EAFC-0736-480A-A3FC-294BB1E53165}" type="presOf" srcId="{E562106B-EC94-4519-AB49-08A6BAA10853}" destId="{CC588090-A8EC-41AD-950E-D42DEF08FCB5}" srcOrd="0" destOrd="0" presId="urn:microsoft.com/office/officeart/2005/8/layout/radial2"/>
    <dgm:cxn modelId="{AA288C2C-18BC-45F0-AE3B-B2B910749A7F}" srcId="{5C12423A-4A27-4D31-BF5F-8DFA4973956C}" destId="{D665A8B1-5DD3-4661-99A0-2A34D4D17913}" srcOrd="0" destOrd="0" parTransId="{F0D1BD08-4FAB-46A0-820E-9D2E6C3999FB}" sibTransId="{062783D3-9435-4646-857F-AE52D4C387E7}"/>
    <dgm:cxn modelId="{31981BD3-0AE6-4270-AD22-83F3F8EC470D}" type="presOf" srcId="{0AC5257C-05C7-45BE-B4CE-7B0C0E0FD516}" destId="{A666CC84-6F97-4F1E-9A2F-F936C14F17DB}" srcOrd="0" destOrd="0" presId="urn:microsoft.com/office/officeart/2005/8/layout/radial2"/>
    <dgm:cxn modelId="{E1397621-957C-48D2-9876-E278BDE61E86}" type="presOf" srcId="{1DDCE8A3-B86C-465B-A8D0-3B2783B1715D}" destId="{0557A54F-C8F1-45F1-B961-A739D05749A6}" srcOrd="0" destOrd="0" presId="urn:microsoft.com/office/officeart/2005/8/layout/radial2"/>
    <dgm:cxn modelId="{44B16927-FF08-4619-85C9-21003133ED37}" type="presOf" srcId="{28B6445E-CA96-47D4-A2A5-419F1EA29E57}" destId="{46699CE2-E944-45BA-B1AC-124F8B288575}" srcOrd="0" destOrd="0" presId="urn:microsoft.com/office/officeart/2005/8/layout/radial2"/>
    <dgm:cxn modelId="{EE29C8F1-F50A-4078-A6FC-45988CAF6098}" type="presOf" srcId="{D665A8B1-5DD3-4661-99A0-2A34D4D17913}" destId="{3CBAE222-F05B-4CB6-BFEC-9363F3387A7D}" srcOrd="0" destOrd="0" presId="urn:microsoft.com/office/officeart/2005/8/layout/radial2"/>
    <dgm:cxn modelId="{AF50BE52-4DC7-424B-910B-08F50C2B1DE8}" type="presOf" srcId="{5C12423A-4A27-4D31-BF5F-8DFA4973956C}" destId="{F9C19B92-D03B-40D6-A4AE-49E072BE8120}" srcOrd="0" destOrd="0" presId="urn:microsoft.com/office/officeart/2005/8/layout/radial2"/>
    <dgm:cxn modelId="{C23F23FB-F0E2-4B7E-9CFB-585CD4AB9F22}" srcId="{792EA660-97CF-4A65-833E-6BFA4C6E3316}" destId="{65B4C5E6-7D83-47FB-8879-3F19EB0BD7BD}" srcOrd="2" destOrd="0" parTransId="{15E7FF56-C5FF-405C-B5ED-CA7516FF0875}" sibTransId="{AB1C0640-5117-4369-8634-F89C293DB5D8}"/>
    <dgm:cxn modelId="{9FBADD56-AC6A-490F-8A96-DAA6CE1FCE7C}" type="presParOf" srcId="{33180847-12DD-40C5-8582-88FD467B97DF}" destId="{4B24EE7F-B8E7-4CE0-BEAF-D70B40495671}" srcOrd="0" destOrd="0" presId="urn:microsoft.com/office/officeart/2005/8/layout/radial2"/>
    <dgm:cxn modelId="{8D1A9B8C-24FB-4E6B-A45B-FE750D4FCB48}" type="presParOf" srcId="{4B24EE7F-B8E7-4CE0-BEAF-D70B40495671}" destId="{D0A57420-3B5C-426A-87D1-3A9C1ADC4054}" srcOrd="0" destOrd="0" presId="urn:microsoft.com/office/officeart/2005/8/layout/radial2"/>
    <dgm:cxn modelId="{A1DBF180-76DE-4303-91C3-F01334F9FC49}" type="presParOf" srcId="{D0A57420-3B5C-426A-87D1-3A9C1ADC4054}" destId="{24D0CB8E-B8A6-4C05-85EE-57A1953DC1E9}" srcOrd="0" destOrd="0" presId="urn:microsoft.com/office/officeart/2005/8/layout/radial2"/>
    <dgm:cxn modelId="{7FCB5DA5-3410-4755-B12B-5527ADC36063}" type="presParOf" srcId="{D0A57420-3B5C-426A-87D1-3A9C1ADC4054}" destId="{65AF2E6E-CDE4-46B0-A555-3921FF75B0DC}" srcOrd="1" destOrd="0" presId="urn:microsoft.com/office/officeart/2005/8/layout/radial2"/>
    <dgm:cxn modelId="{F1FD9EFF-FAB0-4708-B33E-8D19106FAAFD}" type="presParOf" srcId="{4B24EE7F-B8E7-4CE0-BEAF-D70B40495671}" destId="{7D585CFE-BCAD-48DD-B40B-B4B3EC7F6717}" srcOrd="1" destOrd="0" presId="urn:microsoft.com/office/officeart/2005/8/layout/radial2"/>
    <dgm:cxn modelId="{92B015F0-45FD-4DE9-8436-8B8BE9622F30}" type="presParOf" srcId="{4B24EE7F-B8E7-4CE0-BEAF-D70B40495671}" destId="{094E1B55-27F6-4B4C-9690-B444D7DB48F5}" srcOrd="2" destOrd="0" presId="urn:microsoft.com/office/officeart/2005/8/layout/radial2"/>
    <dgm:cxn modelId="{DDB452FB-FFF8-45DC-8552-61A6B3915730}" type="presParOf" srcId="{094E1B55-27F6-4B4C-9690-B444D7DB48F5}" destId="{0557A54F-C8F1-45F1-B961-A739D05749A6}" srcOrd="0" destOrd="0" presId="urn:microsoft.com/office/officeart/2005/8/layout/radial2"/>
    <dgm:cxn modelId="{D97DAFE5-2187-4629-A109-8479E0695A0F}" type="presParOf" srcId="{094E1B55-27F6-4B4C-9690-B444D7DB48F5}" destId="{95F3B25A-DB7E-47D2-9367-713B3DD7A961}" srcOrd="1" destOrd="0" presId="urn:microsoft.com/office/officeart/2005/8/layout/radial2"/>
    <dgm:cxn modelId="{6CC58859-3195-4275-B2B3-783876E9FE5A}" type="presParOf" srcId="{4B24EE7F-B8E7-4CE0-BEAF-D70B40495671}" destId="{D15AD72F-9C72-430F-ADE6-3A913A90116E}" srcOrd="3" destOrd="0" presId="urn:microsoft.com/office/officeart/2005/8/layout/radial2"/>
    <dgm:cxn modelId="{CDA42815-2738-4A8D-A0A3-A9CF942D198D}" type="presParOf" srcId="{4B24EE7F-B8E7-4CE0-BEAF-D70B40495671}" destId="{3C6FF02F-1060-4A33-8B36-47F565D56189}" srcOrd="4" destOrd="0" presId="urn:microsoft.com/office/officeart/2005/8/layout/radial2"/>
    <dgm:cxn modelId="{B6C776DF-DB64-4371-B247-78F42A162E92}" type="presParOf" srcId="{3C6FF02F-1060-4A33-8B36-47F565D56189}" destId="{373662D4-99FC-403A-9063-E08ED361E289}" srcOrd="0" destOrd="0" presId="urn:microsoft.com/office/officeart/2005/8/layout/radial2"/>
    <dgm:cxn modelId="{BD0DF000-6880-4715-8EB2-134125A125BB}" type="presParOf" srcId="{3C6FF02F-1060-4A33-8B36-47F565D56189}" destId="{CC588090-A8EC-41AD-950E-D42DEF08FCB5}" srcOrd="1" destOrd="0" presId="urn:microsoft.com/office/officeart/2005/8/layout/radial2"/>
    <dgm:cxn modelId="{2141D135-64E1-443F-9758-31329F988D57}" type="presParOf" srcId="{4B24EE7F-B8E7-4CE0-BEAF-D70B40495671}" destId="{532BE663-33AA-4F29-B863-DCC0C5B90E89}" srcOrd="5" destOrd="0" presId="urn:microsoft.com/office/officeart/2005/8/layout/radial2"/>
    <dgm:cxn modelId="{B35A02C7-344A-4419-9805-A144F94433A5}" type="presParOf" srcId="{4B24EE7F-B8E7-4CE0-BEAF-D70B40495671}" destId="{6B265923-9978-422D-8121-202F0DCE076C}" srcOrd="6" destOrd="0" presId="urn:microsoft.com/office/officeart/2005/8/layout/radial2"/>
    <dgm:cxn modelId="{7ADF4E0C-93DB-4383-A3B3-F138B45989A0}" type="presParOf" srcId="{6B265923-9978-422D-8121-202F0DCE076C}" destId="{B52787DF-2777-4FAD-8123-C322090F5F95}" srcOrd="0" destOrd="0" presId="urn:microsoft.com/office/officeart/2005/8/layout/radial2"/>
    <dgm:cxn modelId="{1D965FEE-4432-47D1-A09F-2F7FF199DD3C}" type="presParOf" srcId="{6B265923-9978-422D-8121-202F0DCE076C}" destId="{A666CC84-6F97-4F1E-9A2F-F936C14F17DB}" srcOrd="1" destOrd="0" presId="urn:microsoft.com/office/officeart/2005/8/layout/radial2"/>
    <dgm:cxn modelId="{0B0E68B4-D44B-497D-8E22-867368456189}" type="presParOf" srcId="{4B24EE7F-B8E7-4CE0-BEAF-D70B40495671}" destId="{46699CE2-E944-45BA-B1AC-124F8B288575}" srcOrd="7" destOrd="0" presId="urn:microsoft.com/office/officeart/2005/8/layout/radial2"/>
    <dgm:cxn modelId="{3AC7E1A1-618B-48C4-871C-44BF1635FC41}" type="presParOf" srcId="{4B24EE7F-B8E7-4CE0-BEAF-D70B40495671}" destId="{2417D8C4-7921-4E46-961A-F636A879A1A5}" srcOrd="8" destOrd="0" presId="urn:microsoft.com/office/officeart/2005/8/layout/radial2"/>
    <dgm:cxn modelId="{CDFDF55D-92DE-4D9E-AF3D-652A2373CBB9}" type="presParOf" srcId="{2417D8C4-7921-4E46-961A-F636A879A1A5}" destId="{F9C19B92-D03B-40D6-A4AE-49E072BE8120}" srcOrd="0" destOrd="0" presId="urn:microsoft.com/office/officeart/2005/8/layout/radial2"/>
    <dgm:cxn modelId="{A5B0F909-9D66-4844-A62E-28C37E0CC8CC}" type="presParOf" srcId="{2417D8C4-7921-4E46-961A-F636A879A1A5}" destId="{3CBAE222-F05B-4CB6-BFEC-9363F3387A7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99CE2-E944-45BA-B1AC-124F8B288575}">
      <dsp:nvSpPr>
        <dsp:cNvPr id="0" name=""/>
        <dsp:cNvSpPr/>
      </dsp:nvSpPr>
      <dsp:spPr>
        <a:xfrm rot="3674238">
          <a:off x="2640375" y="4881390"/>
          <a:ext cx="1220609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220609" y="264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BE663-33AA-4F29-B863-DCC0C5B90E89}">
      <dsp:nvSpPr>
        <dsp:cNvPr id="0" name=""/>
        <dsp:cNvSpPr/>
      </dsp:nvSpPr>
      <dsp:spPr>
        <a:xfrm rot="1308254">
          <a:off x="3351119" y="3941792"/>
          <a:ext cx="865485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865485" y="264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AD72F-9C72-430F-ADE6-3A913A90116E}">
      <dsp:nvSpPr>
        <dsp:cNvPr id="0" name=""/>
        <dsp:cNvSpPr/>
      </dsp:nvSpPr>
      <dsp:spPr>
        <a:xfrm rot="20291746">
          <a:off x="3351119" y="2866367"/>
          <a:ext cx="865485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865485" y="264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85CFE-BCAD-48DD-B40B-B4B3EC7F6717}">
      <dsp:nvSpPr>
        <dsp:cNvPr id="0" name=""/>
        <dsp:cNvSpPr/>
      </dsp:nvSpPr>
      <dsp:spPr>
        <a:xfrm rot="17922491">
          <a:off x="2637650" y="1924717"/>
          <a:ext cx="1224650" cy="52998"/>
        </a:xfrm>
        <a:custGeom>
          <a:avLst/>
          <a:gdLst/>
          <a:ahLst/>
          <a:cxnLst/>
          <a:rect l="0" t="0" r="0" b="0"/>
          <a:pathLst>
            <a:path>
              <a:moveTo>
                <a:pt x="0" y="26499"/>
              </a:moveTo>
              <a:lnTo>
                <a:pt x="1224650" y="2649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F2E6E-CDE4-46B0-A555-3921FF75B0DC}">
      <dsp:nvSpPr>
        <dsp:cNvPr id="0" name=""/>
        <dsp:cNvSpPr/>
      </dsp:nvSpPr>
      <dsp:spPr>
        <a:xfrm>
          <a:off x="1093623" y="2084428"/>
          <a:ext cx="2692300" cy="2692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A54F-C8F1-45F1-B961-A739D05749A6}">
      <dsp:nvSpPr>
        <dsp:cNvPr id="0" name=""/>
        <dsp:cNvSpPr/>
      </dsp:nvSpPr>
      <dsp:spPr>
        <a:xfrm>
          <a:off x="3158112" y="912"/>
          <a:ext cx="1494540" cy="15071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Identificazione nuovi farmaci</a:t>
          </a:r>
          <a:endParaRPr lang="it-IT" sz="1300" kern="1200" dirty="0"/>
        </a:p>
      </dsp:txBody>
      <dsp:txXfrm>
        <a:off x="3376982" y="221632"/>
        <a:ext cx="1056800" cy="1065730"/>
      </dsp:txXfrm>
    </dsp:sp>
    <dsp:sp modelId="{95F3B25A-DB7E-47D2-9367-713B3DD7A961}">
      <dsp:nvSpPr>
        <dsp:cNvPr id="0" name=""/>
        <dsp:cNvSpPr/>
      </dsp:nvSpPr>
      <dsp:spPr>
        <a:xfrm>
          <a:off x="4825472" y="7227"/>
          <a:ext cx="2241810" cy="150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Anti-PCSK9 (</a:t>
          </a:r>
          <a:r>
            <a:rPr lang="it-IT" sz="2000" kern="1200" dirty="0" err="1" smtClean="0"/>
            <a:t>evolocumab</a:t>
          </a:r>
          <a:r>
            <a:rPr lang="it-IT" sz="2000" kern="1200" dirty="0" smtClean="0"/>
            <a:t>) per ipercolesterolemia</a:t>
          </a:r>
          <a:endParaRPr lang="it-IT" sz="2000" kern="1200" dirty="0"/>
        </a:p>
      </dsp:txBody>
      <dsp:txXfrm>
        <a:off x="4825472" y="7227"/>
        <a:ext cx="2241810" cy="1507170"/>
      </dsp:txXfrm>
    </dsp:sp>
    <dsp:sp modelId="{373662D4-99FC-403A-9063-E08ED361E289}">
      <dsp:nvSpPr>
        <dsp:cNvPr id="0" name=""/>
        <dsp:cNvSpPr/>
      </dsp:nvSpPr>
      <dsp:spPr>
        <a:xfrm>
          <a:off x="4131733" y="1698635"/>
          <a:ext cx="1507170" cy="15071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Uso farmaci in malattie rare</a:t>
          </a:r>
          <a:endParaRPr lang="it-IT" sz="1300" kern="1200" dirty="0"/>
        </a:p>
      </dsp:txBody>
      <dsp:txXfrm>
        <a:off x="4352453" y="1919355"/>
        <a:ext cx="1065730" cy="1065730"/>
      </dsp:txXfrm>
    </dsp:sp>
    <dsp:sp modelId="{CC588090-A8EC-41AD-950E-D42DEF08FCB5}">
      <dsp:nvSpPr>
        <dsp:cNvPr id="0" name=""/>
        <dsp:cNvSpPr/>
      </dsp:nvSpPr>
      <dsp:spPr>
        <a:xfrm>
          <a:off x="5789621" y="1698635"/>
          <a:ext cx="2260755" cy="150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Riboflavina per trattare patologie da carenza di SLC52A2</a:t>
          </a:r>
          <a:endParaRPr lang="it-IT" sz="2000" kern="1200" dirty="0"/>
        </a:p>
      </dsp:txBody>
      <dsp:txXfrm>
        <a:off x="5789621" y="1698635"/>
        <a:ext cx="2260755" cy="1507170"/>
      </dsp:txXfrm>
    </dsp:sp>
    <dsp:sp modelId="{B52787DF-2777-4FAD-8123-C322090F5F95}">
      <dsp:nvSpPr>
        <dsp:cNvPr id="0" name=""/>
        <dsp:cNvSpPr/>
      </dsp:nvSpPr>
      <dsp:spPr>
        <a:xfrm>
          <a:off x="4131733" y="3655351"/>
          <a:ext cx="1507170" cy="15071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Adeguamento dose</a:t>
          </a:r>
          <a:endParaRPr lang="it-IT" sz="1300" kern="1200" dirty="0"/>
        </a:p>
      </dsp:txBody>
      <dsp:txXfrm>
        <a:off x="4352453" y="3876071"/>
        <a:ext cx="1065730" cy="1065730"/>
      </dsp:txXfrm>
    </dsp:sp>
    <dsp:sp modelId="{A666CC84-6F97-4F1E-9A2F-F936C14F17DB}">
      <dsp:nvSpPr>
        <dsp:cNvPr id="0" name=""/>
        <dsp:cNvSpPr/>
      </dsp:nvSpPr>
      <dsp:spPr>
        <a:xfrm>
          <a:off x="5789621" y="3655351"/>
          <a:ext cx="2260755" cy="150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Polimorfismi TPMT e dosaggio </a:t>
          </a:r>
          <a:r>
            <a:rPr lang="it-IT" sz="2000" kern="1200" dirty="0" err="1" smtClean="0"/>
            <a:t>tiopurine</a:t>
          </a:r>
          <a:endParaRPr lang="it-IT" sz="2000" kern="1200" dirty="0"/>
        </a:p>
      </dsp:txBody>
      <dsp:txXfrm>
        <a:off x="5789621" y="3655351"/>
        <a:ext cx="2260755" cy="1507170"/>
      </dsp:txXfrm>
    </dsp:sp>
    <dsp:sp modelId="{F9C19B92-D03B-40D6-A4AE-49E072BE8120}">
      <dsp:nvSpPr>
        <dsp:cNvPr id="0" name=""/>
        <dsp:cNvSpPr/>
      </dsp:nvSpPr>
      <dsp:spPr>
        <a:xfrm>
          <a:off x="3153375" y="5349917"/>
          <a:ext cx="1507170" cy="15071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Predisposizione ad effetti avversi idiosincratici</a:t>
          </a:r>
          <a:endParaRPr lang="it-IT" sz="1300" kern="1200" dirty="0"/>
        </a:p>
      </dsp:txBody>
      <dsp:txXfrm>
        <a:off x="3374095" y="5570637"/>
        <a:ext cx="1065730" cy="1065730"/>
      </dsp:txXfrm>
    </dsp:sp>
    <dsp:sp modelId="{3CBAE222-F05B-4CB6-BFEC-9363F3387A7D}">
      <dsp:nvSpPr>
        <dsp:cNvPr id="0" name=""/>
        <dsp:cNvSpPr/>
      </dsp:nvSpPr>
      <dsp:spPr>
        <a:xfrm>
          <a:off x="4811263" y="5349917"/>
          <a:ext cx="2260755" cy="1507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HLA e predisposizione ad effetti avversi</a:t>
          </a:r>
          <a:endParaRPr lang="it-IT" sz="2000" kern="1200" dirty="0"/>
        </a:p>
      </dsp:txBody>
      <dsp:txXfrm>
        <a:off x="4811263" y="5349917"/>
        <a:ext cx="2260755" cy="150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9563F-C5BA-45A1-B412-1CFE132F71C8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CC7E9-5768-4E0D-9631-560C131EB5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FF1B5-8BBF-4A01-A895-9D2D640B5007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019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C91EC7-821A-439B-8740-4B637B782638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4461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B2A9C6-4955-4F10-AAC1-B21ADF89E200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31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66FDB1-50B5-4B77-8440-8AA1F0B02096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2385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E199E6-EF67-4A99-8A4E-1340E6AB92C4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2003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B5AFB4-C077-461D-98D3-E70BBEE6158C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7963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2C5E1D-480E-47BB-B3BF-CD98BC8D98ED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5991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C4E895-B487-4BD2-A007-86A6ADEB902D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359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E00812-BC4E-4F4F-84CD-82EB4452B0DE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05927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E9B94-D079-4FD4-A31E-32BE788519AF}" type="slidenum">
              <a:rPr lang="en-GB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GB" altLang="it-IT" smtClean="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2274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FEC-7D02-4BBB-AE30-8B66A27FF8F2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08FB-5FE3-4272-89B3-586EBC1768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B112-1147-48D6-B68E-B1A0A926F7DE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2A6B-BDAA-4FC0-A92F-F93CC01350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36F0-59F2-4C2C-B266-F14A61CFCB5B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92D1-60A9-4D7E-9C7D-4E07A3694F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9153-A090-4278-AB08-5135EDC5798B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F03A-1D85-407A-814F-B06AEF7BE17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CD71-355E-43B1-9E7A-56012CC74FDE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93F23-9E61-4A4C-87EB-9D9BBD6054D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427-2426-4291-A976-3584254608EF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9ACC-B934-4562-8795-CC133E5E10E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BEC5-89E1-4688-B92C-8F1C2269AED1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8E1-3304-4986-AE7A-75DABFDE68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43B7-861E-4A74-B5BC-52C2D79735F3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E0A-53ED-4036-BC55-0CB8914558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2CF0-E2B3-4C38-8FC9-485E9EBA7677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B99F-DB3C-46BE-8371-B96A85FB7A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86B3-169C-4A49-A0E1-C53F88B468B5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E167-7C53-469A-91AB-E85359EAA29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0199-E0DA-47E1-8B33-9AB5EE487043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04DA-3218-423C-9AF3-A5775EF27A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90253B-68C6-470E-B06B-A769AFFD36DB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6FFF61-4F27-4FBF-B5FC-1E70F3F5C02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704620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524000" y="30135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Genomica e terapia</a:t>
            </a:r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Differenze etniche: metabolismo dei farmaci</a:t>
            </a:r>
          </a:p>
        </p:txBody>
      </p:sp>
      <p:pic>
        <p:nvPicPr>
          <p:cNvPr id="12291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779588"/>
            <a:ext cx="5794375" cy="4167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1600200"/>
            <a:ext cx="8210550" cy="4525963"/>
          </a:xfrm>
        </p:spPr>
      </p:pic>
      <p:sp>
        <p:nvSpPr>
          <p:cNvPr id="1331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Differenze etniche: metabolismo dei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Differenza etniche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Il gruppo etnico può essere considerato un surrogato della tipizzazione di alcuni polimorfismi genetici, anche coinvolti nella farmacocinetica e farmacodinamica.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Tuttavia è troppo approssimato per cui è meglio tipizzare direttamente i polimorfismi, perché la diversità all’interno del gruppo etnico è ampia.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Età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smtClean="0"/>
              <a:t>E’ uno dei fattori che maggiormente influenzano la risposta al trattamento farmacologico.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smtClean="0"/>
              <a:t>Bambini ed anziani tendono a presentare una </a:t>
            </a:r>
            <a:r>
              <a:rPr lang="en-US" altLang="it-IT" i="1" smtClean="0"/>
              <a:t>ridotta eliminzione </a:t>
            </a:r>
            <a:r>
              <a:rPr lang="en-US" altLang="it-IT" smtClean="0"/>
              <a:t>e ad essere quindi piu’ sensibili ai farmaci.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t-IT" smtClean="0"/>
              <a:t>Per gli anziani, inoltre, fattori fisiologici (riflessi cardiovascolari alterati, aumento grasso corporeo) e patologici (ipotermia, necessità di assumere più farmaci) sono rilevanti per la risposta ai farmaci.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Età ed escrezione dei farmaci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La velocità di filtrazione glomerulare normalizzata alla superficie corporea nei neonati è il 20% di quella degli adulti. Sale quindi rapidamente nei neonati a termine ma non in quelli prematuri.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L’emivita di alcuni farmaci quindi aumenta e la dose va adeguata (esempio: antibiotico gentamicina).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Età e farmacoterapia: pazienti pediatrici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43263"/>
          </a:xfrm>
        </p:spPr>
        <p:txBody>
          <a:bodyPr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dirty="0" smtClean="0"/>
              <a:t>Pediatrics does not deal with miniature men and women, with reduced doses and the same class of disease in smaller bodies, but has its own independent range and horizon.</a:t>
            </a:r>
          </a:p>
          <a:p>
            <a:pPr algn="just">
              <a:defRPr/>
            </a:pPr>
            <a:endParaRPr lang="en-US" dirty="0" smtClean="0"/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it-IT" i="1" dirty="0" smtClean="0"/>
              <a:t>Dr. Abraham </a:t>
            </a:r>
            <a:r>
              <a:rPr lang="it-IT" i="1" dirty="0" err="1" smtClean="0"/>
              <a:t>Jacobi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2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r>
              <a:rPr lang="it-IT" altLang="it-IT" sz="3600" b="1" dirty="0" smtClean="0"/>
              <a:t>Età e farmacoterapia: pazienti pediatrici</a:t>
            </a:r>
          </a:p>
        </p:txBody>
      </p:sp>
      <p:pic>
        <p:nvPicPr>
          <p:cNvPr id="1945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262063"/>
            <a:ext cx="58658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52400" y="6494463"/>
            <a:ext cx="7019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607" rIns="0" bIns="0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it-IT" sz="12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Kearns GL et al. N Engl J Med 2003;349:1157-1167.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2938"/>
            <a:ext cx="54864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42275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1588"/>
            <a:ext cx="3200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2800" b="1" smtClean="0"/>
              <a:t>Epigenetica (metilazione del promotore) può spiegare cambiamenti legati all’età nell’espressione genica</a:t>
            </a:r>
          </a:p>
        </p:txBody>
      </p:sp>
      <p:pic>
        <p:nvPicPr>
          <p:cNvPr id="2150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" y="990600"/>
            <a:ext cx="9136114" cy="5537216"/>
          </a:xfrm>
        </p:spPr>
      </p:pic>
      <p:sp>
        <p:nvSpPr>
          <p:cNvPr id="2" name="CasellaDiTesto 1"/>
          <p:cNvSpPr txBox="1"/>
          <p:nvPr/>
        </p:nvSpPr>
        <p:spPr>
          <a:xfrm>
            <a:off x="5265686" y="646726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Kacevska</a:t>
            </a:r>
            <a:r>
              <a:rPr lang="it-IT" dirty="0" smtClean="0"/>
              <a:t> et al., </a:t>
            </a:r>
            <a:r>
              <a:rPr lang="it-IT" dirty="0" err="1" smtClean="0"/>
              <a:t>Biochimie</a:t>
            </a:r>
            <a:r>
              <a:rPr lang="it-IT" dirty="0" smtClean="0"/>
              <a:t> 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Esempi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altLang="it-IT" smtClean="0"/>
              <a:t>Cloramfenicolo e «sindrome del bambino grigio», dovuta a ridotta glucuronazione.</a:t>
            </a:r>
          </a:p>
          <a:p>
            <a:pPr algn="just"/>
            <a:r>
              <a:rPr lang="it-IT" altLang="it-IT" smtClean="0"/>
              <a:t>Morfina non utilizzata nell’analgesia del parto.</a:t>
            </a:r>
          </a:p>
          <a:p>
            <a:pPr algn="just"/>
            <a:r>
              <a:rPr lang="it-IT" altLang="it-IT" smtClean="0"/>
              <a:t>«Gasping syndrome» nel neonato dovuta all’alcool benzilico.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t-IT" b="1" smtClean="0"/>
              <a:t>Variabilita’ individuale nella risposta ai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514600"/>
            <a:ext cx="5594350" cy="2490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5" y="2251075"/>
            <a:ext cx="5810250" cy="3916363"/>
          </a:xfrm>
        </p:spPr>
      </p:pic>
      <p:sp>
        <p:nvSpPr>
          <p:cNvPr id="2457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Età ed escrezione dei farmaci</a:t>
            </a:r>
          </a:p>
        </p:txBody>
      </p:sp>
      <p:sp>
        <p:nvSpPr>
          <p:cNvPr id="24580" name="CasellaDiTesto 5"/>
          <p:cNvSpPr txBox="1">
            <a:spLocks noChangeArrowheads="1"/>
          </p:cNvSpPr>
          <p:nvPr/>
        </p:nvSpPr>
        <p:spPr bwMode="auto">
          <a:xfrm>
            <a:off x="5486400" y="6477000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Davies and Shock, 1950</a:t>
            </a:r>
          </a:p>
        </p:txBody>
      </p:sp>
      <p:sp>
        <p:nvSpPr>
          <p:cNvPr id="24581" name="CasellaDiTesto 6"/>
          <p:cNvSpPr txBox="1">
            <a:spLocks noChangeArrowheads="1"/>
          </p:cNvSpPr>
          <p:nvPr/>
        </p:nvSpPr>
        <p:spPr bwMode="auto">
          <a:xfrm>
            <a:off x="152400" y="12954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A partire dai 20 anni circa, la velocità di filtrazione glomerulare comincia a declinare lentamente e diminuisce del 25% a 50 anni e del 50% a 75 anni.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725" y="1600200"/>
            <a:ext cx="4908550" cy="4525963"/>
          </a:xfrm>
        </p:spPr>
      </p:pic>
      <p:sp>
        <p:nvSpPr>
          <p:cNvPr id="2560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Età ed escrezione dei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Età e metabolismo dei farmaci</a:t>
            </a:r>
          </a:p>
        </p:txBody>
      </p:sp>
      <p:pic>
        <p:nvPicPr>
          <p:cNvPr id="2662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2"/>
          <a:stretch>
            <a:fillRect/>
          </a:stretch>
        </p:blipFill>
        <p:spPr>
          <a:xfrm>
            <a:off x="1466850" y="1600200"/>
            <a:ext cx="62103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/>
              <a:t>Fattori responsabili della variabilità individuale di tipo quantitativo</a:t>
            </a:r>
          </a:p>
        </p:txBody>
      </p:sp>
      <p:sp>
        <p:nvSpPr>
          <p:cNvPr id="27651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Differenze etniche</a:t>
            </a:r>
          </a:p>
          <a:p>
            <a:r>
              <a:rPr lang="it-IT" altLang="it-IT" smtClean="0"/>
              <a:t>Età</a:t>
            </a:r>
          </a:p>
          <a:p>
            <a:r>
              <a:rPr lang="it-IT" altLang="it-IT" smtClean="0"/>
              <a:t>Gravidanza</a:t>
            </a:r>
          </a:p>
          <a:p>
            <a:r>
              <a:rPr lang="it-IT" altLang="it-IT" smtClean="0"/>
              <a:t>Malattie</a:t>
            </a:r>
          </a:p>
          <a:p>
            <a:r>
              <a:rPr lang="it-IT" altLang="it-IT" smtClean="0"/>
              <a:t>Interazioni tra farmaci</a:t>
            </a:r>
          </a:p>
          <a:p>
            <a:r>
              <a:rPr lang="it-IT" altLang="it-IT" i="1" smtClean="0"/>
              <a:t>Fattori genetici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Genere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Una disciplina emergente è quella della farmacologia di genere. Tuttavia, esempio in cui il sesso del paziente ha un’effetto determinante sulla farmacologia sono ancora limitati.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Le differenze più rilevanti si in conseguenza della gravidanza.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Gravidanza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sz="2800" dirty="0" smtClean="0"/>
              <a:t>Determina cambiamenti fisiologici che influenzano l’eliminazione dei farmaci.</a:t>
            </a:r>
          </a:p>
          <a:p>
            <a:pPr algn="just">
              <a:buFontTx/>
              <a:buChar char="-"/>
              <a:defRPr/>
            </a:pPr>
            <a:r>
              <a:rPr lang="it-IT" sz="2800" dirty="0" smtClean="0"/>
              <a:t>Riduzione della concentrazione di albumina materna.</a:t>
            </a:r>
          </a:p>
          <a:p>
            <a:pPr algn="just">
              <a:buFontTx/>
              <a:buChar char="-"/>
              <a:defRPr/>
            </a:pPr>
            <a:r>
              <a:rPr lang="it-IT" sz="2800" dirty="0" smtClean="0"/>
              <a:t>Aumento della gittata cardiaca porta ad aumento della filtrazione renale.</a:t>
            </a:r>
          </a:p>
          <a:p>
            <a:pPr algn="just">
              <a:buFontTx/>
              <a:buChar char="-"/>
              <a:defRPr/>
            </a:pPr>
            <a:r>
              <a:rPr lang="it-IT" sz="2800" dirty="0" smtClean="0"/>
              <a:t>Farmaci idrofili passano in maniera limitata la placenta e possono in genere essere utilizzati.</a:t>
            </a:r>
          </a:p>
          <a:p>
            <a:pPr algn="just">
              <a:buFontTx/>
              <a:buChar char="-"/>
              <a:defRPr/>
            </a:pPr>
            <a:r>
              <a:rPr lang="it-IT" sz="2800" dirty="0" smtClean="0"/>
              <a:t>Farmaci lipofili e che riescono a passare la placenta vengono eliminati lentamente dal feto.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Gravidanza</a:t>
            </a:r>
          </a:p>
        </p:txBody>
      </p:sp>
      <p:pic>
        <p:nvPicPr>
          <p:cNvPr id="3072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95400"/>
            <a:ext cx="4438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smtClean="0"/>
              <a:t>Gravidanza e citocromi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it-IT" sz="1600" smtClean="0"/>
              <a:t>Alcuni studi dimostrano che la gravidanza induce un aumento della quantita’ di citocromi…</a:t>
            </a:r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134100"/>
            <a:ext cx="54419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2413"/>
            <a:ext cx="7334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1"/>
          <a:stretch>
            <a:fillRect/>
          </a:stretch>
        </p:blipFill>
        <p:spPr bwMode="auto">
          <a:xfrm>
            <a:off x="5602288" y="5684838"/>
            <a:ext cx="34004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Metabolismo fluoxetina</a:t>
            </a:r>
          </a:p>
        </p:txBody>
      </p:sp>
      <p:pic>
        <p:nvPicPr>
          <p:cNvPr id="32771" name="Picture 2" descr="Fluoxet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75" y="1600200"/>
            <a:ext cx="39052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Personalized medicine: why?</a:t>
            </a:r>
          </a:p>
        </p:txBody>
      </p:sp>
      <p:pic>
        <p:nvPicPr>
          <p:cNvPr id="5123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2144713"/>
            <a:ext cx="6756400" cy="343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Malattie concomitanti</a:t>
            </a:r>
          </a:p>
        </p:txBody>
      </p:sp>
      <p:sp>
        <p:nvSpPr>
          <p:cNvPr id="337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Una malattia può indurre una variazione farmacocinetica o farmacodinamica.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farmacocinetici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Assorbimento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Stasi gastrica (per esempio, emicrania).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Malassorbimento (per esempio, steatorrea da insufficienza pancreatica).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Ipertensione 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Edema della mucosa iliaca (causato dall’ipoalbuminemia, per esempio, insufficienza cardiaca, sindrome nefrotica ma anche patologie epatiche).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Distribuzione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Alterazione del legame alle proteina plasmatiche (ipoalbuminemia o accumulo metaboliti acidi, per esempio, </a:t>
            </a:r>
            <a:r>
              <a:rPr lang="it-IT" dirty="0" err="1" smtClean="0"/>
              <a:t>fenintoina</a:t>
            </a:r>
            <a:r>
              <a:rPr lang="it-IT" dirty="0" smtClean="0"/>
              <a:t> nell’insufficienza renale cronica o cirrosi epatica).</a:t>
            </a:r>
          </a:p>
          <a:p>
            <a:pPr algn="just">
              <a:buFontTx/>
              <a:buChar char="-"/>
              <a:defRPr/>
            </a:pPr>
            <a:r>
              <a:rPr lang="it-IT" dirty="0" smtClean="0"/>
              <a:t>Alterazioni della barriera ematoencefalica (penicillina nella meningite).</a:t>
            </a:r>
            <a:endParaRPr lang="it-IT" dirty="0"/>
          </a:p>
        </p:txBody>
      </p:sp>
      <p:sp>
        <p:nvSpPr>
          <p:cNvPr id="3584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farmacocinetici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Metabolismo</a:t>
            </a:r>
          </a:p>
          <a:p>
            <a:pPr>
              <a:buFontTx/>
              <a:buChar char="-"/>
              <a:defRPr/>
            </a:pPr>
            <a:r>
              <a:rPr lang="it-IT" dirty="0" smtClean="0"/>
              <a:t>Patologie epatiche croniche.</a:t>
            </a:r>
          </a:p>
          <a:p>
            <a:pPr>
              <a:buFontTx/>
              <a:buChar char="-"/>
              <a:defRPr/>
            </a:pPr>
            <a:r>
              <a:rPr lang="it-IT" dirty="0" smtClean="0"/>
              <a:t>Insufficienza cardiaca (determina riduzione del flusso epatico).</a:t>
            </a:r>
          </a:p>
          <a:p>
            <a:pPr>
              <a:buFontTx/>
              <a:buChar char="-"/>
              <a:defRPr/>
            </a:pPr>
            <a:r>
              <a:rPr lang="it-IT" dirty="0" smtClean="0"/>
              <a:t>Ipotermia.</a:t>
            </a:r>
            <a:endParaRPr lang="it-IT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Escrezione</a:t>
            </a:r>
            <a:endParaRPr lang="it-IT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dirty="0" smtClean="0"/>
              <a:t>- Insufficienza renale acuta e/o cronica.</a:t>
            </a:r>
            <a:endParaRPr lang="it-IT" dirty="0"/>
          </a:p>
        </p:txBody>
      </p:sp>
      <p:sp>
        <p:nvSpPr>
          <p:cNvPr id="3686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farmacocinetici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farmacocinetici</a:t>
            </a:r>
          </a:p>
        </p:txBody>
      </p:sp>
      <p:sp>
        <p:nvSpPr>
          <p:cNvPr id="378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Per valutare la funzionalità renale esistono dei marcatori come la concentrazione serica di creatinina, che correlano con l’escrezione dei farmaci e permettono di stimare la necessità di un adeguamento di dosaggio.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Per la funzionalità epatica, tali marcatori non sono stati individuati e in caso di somministrazione di farmaci a pazienti con patologie epatiche bisogna utilizzare particolare cautela.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farmacocinetici</a:t>
            </a:r>
          </a:p>
        </p:txBody>
      </p:sp>
      <p:pic>
        <p:nvPicPr>
          <p:cNvPr id="38915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065213"/>
            <a:ext cx="39878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smtClean="0"/>
              <a:t>Malattie concomitanti: effetti farmacodinamici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it-IT" altLang="it-IT" smtClean="0"/>
              <a:t>Miastenia grave: patologia autoimmune caratterizzata da anticorpi diretti contro i recettori nicotinici dell’acetilcolina = maggiore sensibilità ai bloccanti neuromuscolari come il vecuronio.</a:t>
            </a:r>
          </a:p>
          <a:p>
            <a:pPr algn="just">
              <a:buFontTx/>
              <a:buChar char="-"/>
            </a:pPr>
            <a:r>
              <a:rPr lang="it-IT" altLang="it-IT" smtClean="0"/>
              <a:t>Ipercolesterolemia familiare: resistente al trattamento con statine.</a:t>
            </a:r>
          </a:p>
          <a:p>
            <a:pPr algn="just">
              <a:buFontTx/>
              <a:buChar char="-"/>
            </a:pPr>
            <a:r>
              <a:rPr lang="it-IT" altLang="it-IT" smtClean="0"/>
              <a:t>Pubertà precoce e ipertiroidismo: mutazione dei recettori accoppiati alle proteine G, con attivazione continua di questi recettori.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Interazioni tra farmaci</a:t>
            </a:r>
          </a:p>
        </p:txBody>
      </p:sp>
      <p:pic>
        <p:nvPicPr>
          <p:cNvPr id="40963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>
            <a:fillRect/>
          </a:stretch>
        </p:blipFill>
        <p:spPr>
          <a:xfrm>
            <a:off x="1081088" y="1295400"/>
            <a:ext cx="6981825" cy="515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90671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/>
              <a:t>Inibizione del metabolismo dei farmaci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it-IT" altLang="it-IT" sz="2800" smtClean="0"/>
              <a:t>Determina aumento della concentrazione plasmatica del farmaco non modificato ed una riduzione di quella del suo metabolita e questo può determinare un’aumento nella probabilità di tossicità indotta dai farmaci. </a:t>
            </a:r>
          </a:p>
          <a:p>
            <a:pPr marL="0" indent="0" algn="just" eaLnBrk="1" hangingPunct="1">
              <a:lnSpc>
                <a:spcPct val="83000"/>
              </a:lnSpc>
              <a:buFont typeface="Arial" panose="020B0604020202020204" pitchFamily="34" charset="0"/>
              <a:buNone/>
            </a:pPr>
            <a:endParaRPr lang="it-IT" altLang="it-IT" sz="2800" smtClean="0"/>
          </a:p>
          <a:p>
            <a:pPr marL="0" indent="0" algn="just" eaLnBrk="1" hangingPunct="1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it-IT" altLang="it-IT" sz="2800" smtClean="0"/>
              <a:t>Queste variazioni nella concentrazione possono verificarsi rapidamente e possono avere effetti importanti soprattutto per i farmaci che sono metabolizzati in maniere estesa oppure per farmaci un piccolo indice terapeutico.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57943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18383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1413"/>
          </a:xfrm>
        </p:spPr>
        <p:txBody>
          <a:bodyPr/>
          <a:lstStyle/>
          <a:p>
            <a:pPr eaLnBrk="1" hangingPunct="1"/>
            <a:r>
              <a:rPr lang="it-IT" altLang="it-IT" sz="3600" smtClean="0"/>
              <a:t>Inibizione del metabolismo dei farmaci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3000"/>
              </a:lnSpc>
            </a:pPr>
            <a:r>
              <a:rPr lang="it-IT" altLang="it-IT" sz="2400" smtClean="0"/>
              <a:t>Fra i bersagli possibili e più importanti bersagli dell’inibizione ci sono i citocromi P450. L’inibizione può essere di tipo reversibile o irreversibile (cimetidina, ketoconazolo) e può verficarsi anche solo per alcune delle isoforme dell’enzima. </a:t>
            </a:r>
          </a:p>
          <a:p>
            <a:pPr algn="just" eaLnBrk="1" hangingPunct="1">
              <a:lnSpc>
                <a:spcPct val="83000"/>
              </a:lnSpc>
            </a:pPr>
            <a:r>
              <a:rPr lang="it-IT" altLang="it-IT" sz="2400" smtClean="0"/>
              <a:t>Per farmaci somministrati per via orale, particolarmente importante è l’inibizione dei citocromi della famiglia CYP3A, a causa della elevata espressione di questo enzima a livello delle cellule intestinali e del fegato e del conseguente effetto che questa inibizione può avere sul metabolismo di primo passaggio dei farmaci.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/>
              <a:t>Potenti inibitori dei CYP3A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2400" smtClean="0"/>
              <a:t>Antifungini ketoconazolo ed itraconazolo</a:t>
            </a:r>
          </a:p>
          <a:p>
            <a:pPr eaLnBrk="1" hangingPunct="1"/>
            <a:r>
              <a:rPr lang="it-IT" altLang="it-IT" sz="2400" smtClean="0"/>
              <a:t>Inibitori delle proteasi di HIV (ritonavir)</a:t>
            </a:r>
          </a:p>
          <a:p>
            <a:pPr eaLnBrk="1" hangingPunct="1"/>
            <a:r>
              <a:rPr lang="it-IT" altLang="it-IT" sz="2400" smtClean="0"/>
              <a:t>Macrolidi (eritromicina e claritromicina, non l’azitromicina)</a:t>
            </a:r>
          </a:p>
          <a:p>
            <a:pPr eaLnBrk="1" hangingPunct="1"/>
            <a:r>
              <a:rPr lang="it-IT" altLang="it-IT" sz="2400" smtClean="0"/>
              <a:t>Inibitori dei canali del calcio (diltiazem, nicarpidina e verapamil)</a:t>
            </a:r>
          </a:p>
          <a:p>
            <a:pPr eaLnBrk="1" hangingPunct="1"/>
            <a:r>
              <a:rPr lang="it-IT" altLang="it-IT" sz="2400" smtClean="0"/>
              <a:t>Succo di pompelmo!!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smtClean="0"/>
              <a:t>Inibitori di CYP2D6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3000"/>
              </a:lnSpc>
              <a:buFont typeface="Arial" panose="020B0604020202020204" pitchFamily="34" charset="0"/>
              <a:buNone/>
              <a:defRPr/>
            </a:pPr>
            <a:r>
              <a:rPr lang="it-IT" altLang="it-IT" dirty="0" smtClean="0"/>
              <a:t>Chinidina ed inibitori selettivi del </a:t>
            </a:r>
            <a:r>
              <a:rPr lang="it-IT" altLang="it-IT" dirty="0" err="1" smtClean="0"/>
              <a:t>reuptake</a:t>
            </a:r>
            <a:r>
              <a:rPr lang="it-IT" altLang="it-IT" dirty="0" smtClean="0"/>
              <a:t> delle serotonina sono potenti inibitori di questo enzima</a:t>
            </a:r>
          </a:p>
          <a:p>
            <a:pPr eaLnBrk="1" hangingPunct="1">
              <a:lnSpc>
                <a:spcPct val="83000"/>
              </a:lnSpc>
              <a:defRPr/>
            </a:pPr>
            <a:endParaRPr lang="it-IT" altLang="it-IT" dirty="0" smtClean="0"/>
          </a:p>
          <a:p>
            <a:pPr algn="ctr" eaLnBrk="1" hangingPunct="1">
              <a:lnSpc>
                <a:spcPct val="83000"/>
              </a:lnSpc>
              <a:buFont typeface="Arial" panose="020B0604020202020204" pitchFamily="34" charset="0"/>
              <a:buNone/>
              <a:defRPr/>
            </a:pPr>
            <a:r>
              <a:rPr lang="it-IT" altLang="it-IT" dirty="0" smtClean="0"/>
              <a:t>Inibitori aspecifici dei citocromi</a:t>
            </a:r>
          </a:p>
          <a:p>
            <a:pPr eaLnBrk="1" hangingPunct="1">
              <a:lnSpc>
                <a:spcPct val="83000"/>
              </a:lnSpc>
              <a:buFont typeface="Arial" panose="020B0604020202020204" pitchFamily="34" charset="0"/>
              <a:buNone/>
              <a:defRPr/>
            </a:pPr>
            <a:endParaRPr lang="it-IT" altLang="it-IT" dirty="0" smtClean="0"/>
          </a:p>
          <a:p>
            <a:pPr eaLnBrk="1" hangingPunct="1">
              <a:lnSpc>
                <a:spcPct val="83000"/>
              </a:lnSpc>
              <a:buFont typeface="Arial" panose="020B0604020202020204" pitchFamily="34" charset="0"/>
              <a:buNone/>
              <a:defRPr/>
            </a:pPr>
            <a:r>
              <a:rPr lang="it-IT" altLang="it-IT" dirty="0" err="1" smtClean="0"/>
              <a:t>Amiodarone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cimetidina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paroxetina</a:t>
            </a:r>
            <a:r>
              <a:rPr lang="it-IT" altLang="it-IT" dirty="0" smtClean="0"/>
              <a:t> e </a:t>
            </a:r>
            <a:r>
              <a:rPr lang="it-IT" altLang="it-IT" dirty="0" err="1" smtClean="0"/>
              <a:t>fluoxetina</a:t>
            </a:r>
            <a:r>
              <a:rPr lang="it-IT" altLang="it-IT" dirty="0" smtClean="0"/>
              <a:t> riducono l’attività metabolica di diverse </a:t>
            </a:r>
            <a:r>
              <a:rPr lang="it-IT" altLang="it-IT" dirty="0" err="1" smtClean="0"/>
              <a:t>isoforme</a:t>
            </a:r>
            <a:r>
              <a:rPr lang="it-IT" altLang="it-IT" dirty="0" smtClean="0"/>
              <a:t> di CYP.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Altri enzimi di fase I possono essere inibiti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it-IT" altLang="it-IT" smtClean="0"/>
              <a:t>Nel trattamento anticonvulsivante, l’epossido idrossilasi è fortemente inibita dall’acido valproico</a:t>
            </a:r>
          </a:p>
          <a:p>
            <a:pPr algn="just" eaLnBrk="1" hangingPunct="1"/>
            <a:endParaRPr lang="it-IT" altLang="it-IT" smtClean="0"/>
          </a:p>
          <a:p>
            <a:pPr algn="just" eaLnBrk="1" hangingPunct="1"/>
            <a:r>
              <a:rPr lang="it-IT" altLang="it-IT" smtClean="0"/>
              <a:t>Nel trattamento delle leucemie, l’allopurinolo è un forte inibitore della xantina ossidasi e questo può influenza la tossicità della 6-mercaptopurina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Induzione del metabolismo dei farmaci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73000"/>
              </a:lnSpc>
            </a:pPr>
            <a:r>
              <a:rPr lang="it-IT" altLang="it-IT" sz="2800" smtClean="0"/>
              <a:t>La sovra-espressione di un enzima che metabolizza i farmaci si può verificare dopo una prolungata esposizione ad un agente che è substrato di questo enzima </a:t>
            </a:r>
          </a:p>
          <a:p>
            <a:pPr algn="just" eaLnBrk="1" hangingPunct="1">
              <a:lnSpc>
                <a:spcPct val="73000"/>
              </a:lnSpc>
            </a:pPr>
            <a:r>
              <a:rPr lang="it-IT" altLang="it-IT" sz="2800" smtClean="0"/>
              <a:t>L’induzione di questi enzimi determina in genere un aumentato metabolismo e riduzione della biodisponibilità ed una corrispondente diminuzione nella concentrazione plasmatica, tutti fattori che possono ridurre l’efficacia del farmaco.</a:t>
            </a:r>
          </a:p>
          <a:p>
            <a:pPr algn="just" eaLnBrk="1" hangingPunct="1">
              <a:lnSpc>
                <a:spcPct val="73000"/>
              </a:lnSpc>
            </a:pPr>
            <a:r>
              <a:rPr lang="it-IT" altLang="it-IT" sz="2800" smtClean="0"/>
              <a:t>In molti casi di induzione, il dosaggio di un farmaco substrato dell’enzima va aumentato per mantenere l’effetto terapeutico.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Esempi di induttori del metabolismo dei farmaci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73000"/>
              </a:lnSpc>
            </a:pPr>
            <a:r>
              <a:rPr lang="it-IT" altLang="it-IT" sz="2800" smtClean="0"/>
              <a:t>Idrocarburi aromatici policiclici derivati dall’inquinamento, dal fumo di sigarette e da cibi bruciati possono indurre l’espressione di alcune isoforme di citocromi (CYP1A) e di alcuni enzimi di fase II come le UGTs, le GSTs e NADPH. </a:t>
            </a:r>
          </a:p>
          <a:p>
            <a:pPr algn="just" eaLnBrk="1" hangingPunct="1">
              <a:lnSpc>
                <a:spcPct val="73000"/>
              </a:lnSpc>
            </a:pPr>
            <a:r>
              <a:rPr lang="it-IT" altLang="it-IT" sz="2800" smtClean="0"/>
              <a:t>Rifampicina, barbiturici e altri anticonvulsivanti, alcuni glucocorticoidi ed anche prodotti di origine vegetale come l’iperico sono potenti induttori del CYP3A ma anche di altre isoforme di farmaci.</a:t>
            </a:r>
          </a:p>
          <a:p>
            <a:pPr algn="just" eaLnBrk="1" hangingPunct="1">
              <a:lnSpc>
                <a:spcPct val="73000"/>
              </a:lnSpc>
              <a:buFont typeface="Arial" panose="020B0604020202020204" pitchFamily="34" charset="0"/>
              <a:buNone/>
            </a:pPr>
            <a:endParaRPr lang="it-IT" altLang="it-IT" sz="2800" smtClean="0"/>
          </a:p>
          <a:p>
            <a:pPr algn="just" eaLnBrk="1" hangingPunct="1">
              <a:lnSpc>
                <a:spcPct val="73000"/>
              </a:lnSpc>
              <a:buFont typeface="Arial" panose="020B0604020202020204" pitchFamily="34" charset="0"/>
              <a:buNone/>
            </a:pPr>
            <a:r>
              <a:rPr lang="it-IT" altLang="it-IT" sz="2800" smtClean="0"/>
              <a:t>Esempi clinici: rifampicina e terapia anticoncezionale.</a:t>
            </a:r>
          </a:p>
          <a:p>
            <a:pPr eaLnBrk="1" hangingPunct="1">
              <a:lnSpc>
                <a:spcPct val="73000"/>
              </a:lnSpc>
              <a:buFont typeface="Arial" panose="020B0604020202020204" pitchFamily="34" charset="0"/>
              <a:buNone/>
            </a:pPr>
            <a:endParaRPr lang="it-IT" altLang="it-IT" sz="2800" smtClean="0"/>
          </a:p>
          <a:p>
            <a:pPr eaLnBrk="1" hangingPunct="1">
              <a:lnSpc>
                <a:spcPct val="73000"/>
              </a:lnSpc>
            </a:pPr>
            <a:endParaRPr lang="it-IT" alt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Esempi di induttori del metabolsimo dei farmaci</a:t>
            </a:r>
          </a:p>
        </p:txBody>
      </p:sp>
      <p:pic>
        <p:nvPicPr>
          <p:cNvPr id="57347" name="Picture 4" descr="File044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628775"/>
            <a:ext cx="5192713" cy="5229225"/>
          </a:xfrm>
        </p:spPr>
      </p:pic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1763713" y="4868863"/>
            <a:ext cx="13684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Meccanismo dell’induzione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mtClean="0"/>
              <a:t>Esistono dei recettori citosolici che si legano ai substrati e che possono determinare l’attivazione dell’espressione dei geni: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Cytosolic arylhydrocarbon receptor (AhR)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Pregnane X receptor </a:t>
            </a:r>
          </a:p>
          <a:p>
            <a:pPr eaLnBrk="1" hangingPunct="1">
              <a:buFontTx/>
              <a:buNone/>
            </a:pPr>
            <a:endParaRPr lang="it-IT" altLang="it-IT" smtClean="0"/>
          </a:p>
          <a:p>
            <a:pPr eaLnBrk="1" hangingPunct="1">
              <a:buFontTx/>
              <a:buNone/>
            </a:pPr>
            <a:r>
              <a:rPr lang="it-IT" altLang="it-IT" smtClean="0"/>
              <a:t>Determinano rispettivamente l’induzione di CYP1A e di CYP3A.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6883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Meccanismo molecolare dell’induzione degli enzimi da parte dei farmaci</a:t>
            </a:r>
            <a:endParaRPr lang="en-US" altLang="it-IT" sz="1800" b="1">
              <a:latin typeface="Arial" panose="020B0604020202020204" pitchFamily="34" charset="0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0" y="6508750"/>
            <a:ext cx="9144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Ligando di esempio: atorvastatina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4582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Effetti del fumo sul metabolismo dei farmaci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Il fumo puo’ essere considerato un componente della “dieta”: e’ inalato deliberatamente ed e’ un effettore del metaboliso autosomministrato.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Attraverso il fumo vengono assunti prodotti di pirolisi (dalla combusione dei componenti vegetali del tabacco) ed i polmoni costituiscono il sito di interazione primario.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L’effetto piu’ comune del fumo di tabacco e’ un’aumento nella biotrasformazione dei farmaci = induzione (un effetto simile si ottiene con l’ingestione di carne bruciata). </a:t>
            </a:r>
          </a:p>
        </p:txBody>
      </p:sp>
      <p:pic>
        <p:nvPicPr>
          <p:cNvPr id="62467" name="Picture 3" descr="gs2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648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3"/>
            <a:ext cx="80010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dirty="0">
                <a:latin typeface="+mn-lt"/>
              </a:rPr>
              <a:t>Goodman and Gilman, 2011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it-IT" smtClean="0"/>
              <a:t>Fisiologici</a:t>
            </a:r>
          </a:p>
          <a:p>
            <a:r>
              <a:rPr lang="en-US" altLang="it-IT" smtClean="0"/>
              <a:t>Patologici</a:t>
            </a:r>
          </a:p>
          <a:p>
            <a:r>
              <a:rPr lang="en-US" altLang="it-IT" smtClean="0"/>
              <a:t>Genetici</a:t>
            </a: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  <p:sp>
        <p:nvSpPr>
          <p:cNvPr id="8197" name="TextBox 5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076325"/>
          </a:xfrm>
        </p:spPr>
        <p:txBody>
          <a:bodyPr>
            <a:spAutoFit/>
          </a:bodyPr>
          <a:lstStyle/>
          <a:p>
            <a:r>
              <a:rPr lang="en-US" altLang="it-IT" sz="3200" b="1" smtClean="0"/>
              <a:t>Fattori endogeni ed esogeni che contribuiscono alla variabilita’ nella risposta ai farmaci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Variabilità può essere classificata come:</a:t>
            </a:r>
          </a:p>
        </p:txBody>
      </p:sp>
      <p:sp>
        <p:nvSpPr>
          <p:cNvPr id="9219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Farmacocinetica.</a:t>
            </a:r>
          </a:p>
          <a:p>
            <a:r>
              <a:rPr lang="it-IT" altLang="it-IT" smtClean="0"/>
              <a:t>Farmacodinamica.</a:t>
            </a:r>
          </a:p>
          <a:p>
            <a:r>
              <a:rPr lang="it-IT" altLang="it-IT" smtClean="0"/>
              <a:t>Idiosincratica.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smtClean="0"/>
              <a:t>Fattori responsabili della variabilità individuale di tipo quantitativo</a:t>
            </a:r>
          </a:p>
        </p:txBody>
      </p:sp>
      <p:sp>
        <p:nvSpPr>
          <p:cNvPr id="10243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mtClean="0"/>
              <a:t>Differenze etniche</a:t>
            </a:r>
          </a:p>
          <a:p>
            <a:r>
              <a:rPr lang="it-IT" altLang="it-IT" smtClean="0"/>
              <a:t>Età</a:t>
            </a:r>
          </a:p>
          <a:p>
            <a:r>
              <a:rPr lang="it-IT" altLang="it-IT" smtClean="0"/>
              <a:t>Gravidanza</a:t>
            </a:r>
          </a:p>
          <a:p>
            <a:r>
              <a:rPr lang="it-IT" altLang="it-IT" smtClean="0"/>
              <a:t>Malattie</a:t>
            </a:r>
          </a:p>
          <a:p>
            <a:r>
              <a:rPr lang="it-IT" altLang="it-IT" smtClean="0"/>
              <a:t>Interazioni tra farmaci</a:t>
            </a:r>
          </a:p>
          <a:p>
            <a:r>
              <a:rPr lang="it-IT" altLang="it-IT" i="1" smtClean="0"/>
              <a:t>Fattori genetici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/>
              <a:t>Differenze etniche</a:t>
            </a:r>
          </a:p>
        </p:txBody>
      </p:sp>
      <p:sp>
        <p:nvSpPr>
          <p:cNvPr id="11267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Etnico significa «appartenente ad una razza». Tuttavia molti antropologi sono scettici sull’importanza di questo concetto.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Afroamericani affetti da insufficienza cardiaca a differenza dagli americani di razza bianca, traggono beneficio da idralazina + nitrato.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smtClean="0"/>
              <a:t>Asiatici più sensibili agli effetti del propranololo e del gifitinib, a causa di profili polimorfici dei bersagli molecolari.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1506</Words>
  <Application>Microsoft Office PowerPoint</Application>
  <PresentationFormat>Presentazione su schermo (4:3)</PresentationFormat>
  <Paragraphs>166</Paragraphs>
  <Slides>49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 Unicode MS</vt:lpstr>
      <vt:lpstr>Arial</vt:lpstr>
      <vt:lpstr>Calibri</vt:lpstr>
      <vt:lpstr>Times New Roman</vt:lpstr>
      <vt:lpstr>Office Theme</vt:lpstr>
      <vt:lpstr>Presentazione standard di PowerPoint</vt:lpstr>
      <vt:lpstr>Variabilita’ individuale nella risposta ai farmaci</vt:lpstr>
      <vt:lpstr>Personalized medicine: why?</vt:lpstr>
      <vt:lpstr>Presentazione standard di PowerPoint</vt:lpstr>
      <vt:lpstr>Presentazione standard di PowerPoint</vt:lpstr>
      <vt:lpstr>Fattori endogeni ed esogeni che contribuiscono alla variabilita’ nella risposta ai farmaci</vt:lpstr>
      <vt:lpstr>Variabilità può essere classificata come:</vt:lpstr>
      <vt:lpstr>Fattori responsabili della variabilità individuale di tipo quantitativo</vt:lpstr>
      <vt:lpstr>Differenze etniche</vt:lpstr>
      <vt:lpstr>Differenze etniche: metabolismo dei farmaci</vt:lpstr>
      <vt:lpstr>Differenze etniche: metabolismo dei farmaci</vt:lpstr>
      <vt:lpstr>Differenza etniche</vt:lpstr>
      <vt:lpstr>Età</vt:lpstr>
      <vt:lpstr>Età ed escrezione dei farmaci</vt:lpstr>
      <vt:lpstr>Età e farmacoterapia: pazienti pediatrici</vt:lpstr>
      <vt:lpstr>Età e farmacoterapia: pazienti pediatrici</vt:lpstr>
      <vt:lpstr>Presentazione standard di PowerPoint</vt:lpstr>
      <vt:lpstr>Epigenetica (metilazione del promotore) può spiegare cambiamenti legati all’età nell’espressione genica</vt:lpstr>
      <vt:lpstr>Esempi</vt:lpstr>
      <vt:lpstr>Presentazione standard di PowerPoint</vt:lpstr>
      <vt:lpstr>Età ed escrezione dei farmaci</vt:lpstr>
      <vt:lpstr>Età ed escrezione dei farmaci</vt:lpstr>
      <vt:lpstr>Età e metabolismo dei farmaci</vt:lpstr>
      <vt:lpstr>Fattori responsabili della variabilità individuale di tipo quantitativo</vt:lpstr>
      <vt:lpstr>Genere</vt:lpstr>
      <vt:lpstr>Gravidanza</vt:lpstr>
      <vt:lpstr>Gravidanza</vt:lpstr>
      <vt:lpstr>Gravidanza e citocromi</vt:lpstr>
      <vt:lpstr>Metabolismo fluoxetina</vt:lpstr>
      <vt:lpstr>Malattie concomitanti</vt:lpstr>
      <vt:lpstr>Malattie concomitanti: effetti farmacocinetici</vt:lpstr>
      <vt:lpstr>Malattie concomitanti: effetti farmacocinetici</vt:lpstr>
      <vt:lpstr>Malattie concomitanti: effetti farmacocinetici</vt:lpstr>
      <vt:lpstr>Malattie concomitanti: effetti farmacocinetici</vt:lpstr>
      <vt:lpstr>Malattie concomitanti: effetti farmacocinetici</vt:lpstr>
      <vt:lpstr>Malattie concomitanti: effetti farmacodinamici</vt:lpstr>
      <vt:lpstr>Interazioni tra farmaci</vt:lpstr>
      <vt:lpstr>Presentazione standard di PowerPoint</vt:lpstr>
      <vt:lpstr>Inibizione del metabolismo dei farmaci</vt:lpstr>
      <vt:lpstr>Inibizione del metabolismo dei farmaci</vt:lpstr>
      <vt:lpstr>Potenti inibitori dei CYP3A</vt:lpstr>
      <vt:lpstr>Inibitori di CYP2D6</vt:lpstr>
      <vt:lpstr>Altri enzimi di fase I possono essere inibiti</vt:lpstr>
      <vt:lpstr>Induzione del metabolismo dei farmaci</vt:lpstr>
      <vt:lpstr>Esempi di induttori del metabolismo dei farmaci</vt:lpstr>
      <vt:lpstr>Esempi di induttori del metabolsimo dei farmaci</vt:lpstr>
      <vt:lpstr>Meccanismo dell’induzione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</dc:creator>
  <cp:lastModifiedBy>Gabriele Stocco</cp:lastModifiedBy>
  <cp:revision>79</cp:revision>
  <dcterms:created xsi:type="dcterms:W3CDTF">2012-03-22T11:39:27Z</dcterms:created>
  <dcterms:modified xsi:type="dcterms:W3CDTF">2018-04-10T06:59:18Z</dcterms:modified>
</cp:coreProperties>
</file>