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92" r:id="rId2"/>
    <p:sldId id="352" r:id="rId3"/>
    <p:sldId id="353" r:id="rId4"/>
    <p:sldId id="354" r:id="rId5"/>
    <p:sldId id="355" r:id="rId6"/>
    <p:sldId id="429" r:id="rId7"/>
    <p:sldId id="356" r:id="rId8"/>
    <p:sldId id="357" r:id="rId9"/>
    <p:sldId id="415" r:id="rId10"/>
    <p:sldId id="358" r:id="rId11"/>
    <p:sldId id="393" r:id="rId12"/>
    <p:sldId id="394" r:id="rId13"/>
    <p:sldId id="408" r:id="rId14"/>
    <p:sldId id="409" r:id="rId15"/>
    <p:sldId id="411" r:id="rId16"/>
    <p:sldId id="417" r:id="rId17"/>
    <p:sldId id="412" r:id="rId18"/>
    <p:sldId id="41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5" autoAdjust="0"/>
  </p:normalViewPr>
  <p:slideViewPr>
    <p:cSldViewPr>
      <p:cViewPr varScale="1">
        <p:scale>
          <a:sx n="65" d="100"/>
          <a:sy n="65" d="100"/>
        </p:scale>
        <p:origin x="13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74CE3C-2D70-4299-B6EA-CDBFDDEEDF5F}" type="datetimeFigureOut">
              <a:rPr lang="it-IT"/>
              <a:pPr>
                <a:defRPr/>
              </a:pPr>
              <a:t>10/04/2018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B9F16-2572-44C3-A6E5-619C52EEF6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440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5DD6-6866-4143-8335-17D6949D2B4C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32A0-C392-4EC3-A0C7-3A44B534CF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8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5D0F-C502-48A0-AB96-BCE30DDC619A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3C33-DD14-4CB4-AF5A-65E63409184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8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EE8E-65B6-4921-A06D-0D19B942ED60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31C1-0EBE-40D5-B1E5-67380A3BDB0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3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49153-CC14-42C1-A93E-581EC8CEB3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95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C89C-E401-4593-A30B-1B7576254521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2960-1244-4147-AB86-7150E00F03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1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81-A800-4FA0-9EEC-EBB58A876ABD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CDAB-68D3-41B8-9227-A5AB6D21807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ED17-3563-45E7-B5E2-0C4CBE2139EE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BB8F-6D80-4E96-A31F-51BF219A97D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1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5DB1-9927-451F-9C40-26F5C8E70BE7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55B7-7FBC-4420-80F5-D8CAA756280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E786-7878-46E9-8848-DF3A48D00060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6933-1F06-41DB-B12B-3B7DB5CD6B1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5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53BE-4671-483A-AB70-C0E60C83120E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219C-CA65-4964-B2DD-20EAE5B586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217F-91BE-47E2-99D2-9DD46B0B7AB1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BC3C-AD58-4334-9940-F751B9352B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5E54-551B-4747-A58B-CC2FCE916E99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1CFD-1FA0-4008-A457-8E555CFC0E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5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B13DFC-C44D-4A61-B25C-D7ED8873E036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71F5F9-E8D1-464D-ABAB-842382A29D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jul2012.archive.ensembl.org/Homo_sapiens/Location/Genome?r=1:1-1000000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7892" y="0"/>
            <a:ext cx="8229600" cy="685800"/>
          </a:xfrm>
        </p:spPr>
        <p:txBody>
          <a:bodyPr/>
          <a:lstStyle/>
          <a:p>
            <a:r>
              <a:rPr lang="it-IT" sz="3600" b="1" dirty="0" err="1" smtClean="0"/>
              <a:t>Pharmacogenomics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29308" y="1107831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it-IT" sz="2800" dirty="0" err="1" smtClean="0"/>
              <a:t>Identification</a:t>
            </a:r>
            <a:r>
              <a:rPr lang="it-IT" sz="2800" dirty="0" smtClean="0"/>
              <a:t> of </a:t>
            </a:r>
            <a:r>
              <a:rPr lang="it-IT" sz="2800" dirty="0" err="1" smtClean="0"/>
              <a:t>genes</a:t>
            </a:r>
            <a:r>
              <a:rPr lang="it-IT" sz="2800" dirty="0" smtClean="0"/>
              <a:t> </a:t>
            </a:r>
            <a:r>
              <a:rPr lang="it-IT" sz="2800" dirty="0" err="1" smtClean="0"/>
              <a:t>variants</a:t>
            </a:r>
            <a:r>
              <a:rPr lang="it-IT" sz="2800" dirty="0" smtClean="0"/>
              <a:t> </a:t>
            </a:r>
            <a:r>
              <a:rPr lang="it-IT" sz="2800" dirty="0" err="1" smtClean="0"/>
              <a:t>that</a:t>
            </a:r>
            <a:r>
              <a:rPr lang="it-IT" sz="2800" dirty="0" smtClean="0"/>
              <a:t> </a:t>
            </a:r>
            <a:r>
              <a:rPr lang="it-IT" sz="2800" dirty="0" err="1" smtClean="0"/>
              <a:t>influence</a:t>
            </a:r>
            <a:r>
              <a:rPr lang="it-IT" sz="2800" dirty="0" smtClean="0"/>
              <a:t> </a:t>
            </a:r>
            <a:r>
              <a:rPr lang="it-IT" sz="2800" dirty="0" err="1" smtClean="0"/>
              <a:t>drug</a:t>
            </a:r>
            <a:r>
              <a:rPr lang="it-IT" sz="2800" dirty="0" smtClean="0"/>
              <a:t> </a:t>
            </a:r>
            <a:r>
              <a:rPr lang="it-IT" sz="2800" dirty="0" err="1" smtClean="0"/>
              <a:t>effects</a:t>
            </a:r>
            <a:r>
              <a:rPr lang="it-IT" sz="2800" dirty="0" smtClean="0"/>
              <a:t>.</a:t>
            </a:r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it</a:t>
            </a:r>
            <a:r>
              <a:rPr lang="it-IT" sz="2800" dirty="0" smtClean="0"/>
              <a:t> </a:t>
            </a:r>
            <a:r>
              <a:rPr lang="it-IT" sz="2800" dirty="0" err="1" smtClean="0"/>
              <a:t>possible</a:t>
            </a:r>
            <a:r>
              <a:rPr lang="it-IT" sz="2800" dirty="0" smtClean="0"/>
              <a:t> to </a:t>
            </a:r>
            <a:r>
              <a:rPr lang="it-IT" sz="2800" dirty="0" err="1" smtClean="0"/>
              <a:t>predict</a:t>
            </a:r>
            <a:r>
              <a:rPr lang="it-IT" sz="2800" dirty="0" smtClean="0"/>
              <a:t> the </a:t>
            </a:r>
            <a:r>
              <a:rPr lang="it-IT" sz="2800" dirty="0" err="1" smtClean="0"/>
              <a:t>effect</a:t>
            </a:r>
            <a:r>
              <a:rPr lang="it-IT" sz="2800" dirty="0" smtClean="0"/>
              <a:t> of a </a:t>
            </a:r>
            <a:r>
              <a:rPr lang="it-IT" sz="2800" dirty="0" err="1" smtClean="0"/>
              <a:t>drug</a:t>
            </a:r>
            <a:r>
              <a:rPr lang="it-IT" sz="2800" dirty="0" smtClean="0"/>
              <a:t> in a </a:t>
            </a:r>
            <a:r>
              <a:rPr lang="it-IT" sz="2800" dirty="0" err="1" smtClean="0"/>
              <a:t>certain</a:t>
            </a:r>
            <a:r>
              <a:rPr lang="it-IT" sz="2800" dirty="0" smtClean="0"/>
              <a:t> </a:t>
            </a:r>
            <a:r>
              <a:rPr lang="it-IT" sz="2800" dirty="0" err="1" smtClean="0"/>
              <a:t>patient</a:t>
            </a:r>
            <a:r>
              <a:rPr lang="it-IT" sz="2800" dirty="0" smtClean="0"/>
              <a:t>?</a:t>
            </a:r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r>
              <a:rPr lang="it-IT" sz="2800" dirty="0" err="1" smtClean="0"/>
              <a:t>Pharmacogenetics</a:t>
            </a:r>
            <a:r>
              <a:rPr lang="it-IT" sz="2800" dirty="0" smtClean="0"/>
              <a:t>/</a:t>
            </a:r>
            <a:r>
              <a:rPr lang="it-IT" sz="2800" dirty="0" err="1" smtClean="0"/>
              <a:t>genomics</a:t>
            </a:r>
            <a:r>
              <a:rPr lang="it-IT" sz="2800" dirty="0" smtClean="0"/>
              <a:t> associate to a </a:t>
            </a:r>
            <a:r>
              <a:rPr lang="it-IT" sz="2800" dirty="0" err="1" smtClean="0"/>
              <a:t>certain</a:t>
            </a:r>
            <a:r>
              <a:rPr lang="it-IT" sz="2800" dirty="0" smtClean="0"/>
              <a:t> </a:t>
            </a:r>
            <a:r>
              <a:rPr lang="it-IT" sz="2800" dirty="0" err="1" smtClean="0"/>
              <a:t>phenotype</a:t>
            </a:r>
            <a:r>
              <a:rPr lang="it-IT" sz="2800" dirty="0" smtClean="0"/>
              <a:t> (</a:t>
            </a:r>
            <a:r>
              <a:rPr lang="it-IT" sz="2800" dirty="0" err="1" smtClean="0"/>
              <a:t>specific</a:t>
            </a:r>
            <a:r>
              <a:rPr lang="it-IT" sz="2800" dirty="0" smtClean="0"/>
              <a:t> </a:t>
            </a:r>
            <a:r>
              <a:rPr lang="it-IT" sz="2800" dirty="0" err="1" smtClean="0"/>
              <a:t>therapeutic</a:t>
            </a:r>
            <a:r>
              <a:rPr lang="it-IT" sz="2800" dirty="0" smtClean="0"/>
              <a:t> </a:t>
            </a:r>
            <a:r>
              <a:rPr lang="it-IT" sz="2800" dirty="0" err="1" smtClean="0"/>
              <a:t>outcome</a:t>
            </a:r>
            <a:r>
              <a:rPr lang="it-IT" sz="2800" dirty="0" smtClean="0"/>
              <a:t>) a </a:t>
            </a:r>
            <a:r>
              <a:rPr lang="it-IT" sz="2800" dirty="0" err="1" smtClean="0"/>
              <a:t>certain</a:t>
            </a:r>
            <a:r>
              <a:rPr lang="it-IT" sz="2800" dirty="0" smtClean="0"/>
              <a:t> </a:t>
            </a:r>
            <a:r>
              <a:rPr lang="it-IT" sz="2800" dirty="0" err="1" smtClean="0"/>
              <a:t>genotype</a:t>
            </a:r>
            <a:r>
              <a:rPr lang="it-IT" sz="2800" dirty="0" smtClean="0"/>
              <a:t>.</a:t>
            </a:r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r>
              <a:rPr lang="it-IT" sz="2800" dirty="0" smtClean="0"/>
              <a:t>The promise of </a:t>
            </a:r>
            <a:r>
              <a:rPr lang="it-IT" sz="2800" dirty="0" err="1" smtClean="0"/>
              <a:t>pharmacogenomics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that</a:t>
            </a:r>
            <a:r>
              <a:rPr lang="it-IT" sz="2800" dirty="0" smtClean="0"/>
              <a:t> by </a:t>
            </a:r>
            <a:r>
              <a:rPr lang="it-IT" sz="2800" dirty="0" err="1" smtClean="0"/>
              <a:t>knowing</a:t>
            </a:r>
            <a:r>
              <a:rPr lang="it-IT" sz="2800" dirty="0" smtClean="0"/>
              <a:t>  the </a:t>
            </a:r>
            <a:r>
              <a:rPr lang="it-IT" sz="2800" dirty="0" err="1" smtClean="0"/>
              <a:t>genotype</a:t>
            </a:r>
            <a:r>
              <a:rPr lang="it-IT" sz="2800" dirty="0" smtClean="0"/>
              <a:t> in a </a:t>
            </a:r>
            <a:r>
              <a:rPr lang="it-IT" sz="2800" dirty="0" err="1" smtClean="0"/>
              <a:t>patient</a:t>
            </a:r>
            <a:r>
              <a:rPr lang="it-IT" sz="2800" dirty="0" smtClean="0"/>
              <a:t> </a:t>
            </a:r>
            <a:r>
              <a:rPr lang="it-IT" sz="2800" dirty="0" err="1" smtClean="0"/>
              <a:t>it</a:t>
            </a:r>
            <a:r>
              <a:rPr lang="it-IT" sz="2800" dirty="0" smtClean="0"/>
              <a:t> </a:t>
            </a:r>
            <a:r>
              <a:rPr lang="it-IT" sz="2800" dirty="0" err="1" smtClean="0"/>
              <a:t>will</a:t>
            </a:r>
            <a:r>
              <a:rPr lang="it-IT" sz="2800" dirty="0" smtClean="0"/>
              <a:t> be </a:t>
            </a:r>
            <a:r>
              <a:rPr lang="it-IT" sz="2800" dirty="0" err="1" smtClean="0"/>
              <a:t>possible</a:t>
            </a:r>
            <a:r>
              <a:rPr lang="it-IT" sz="2800" dirty="0" smtClean="0"/>
              <a:t> to </a:t>
            </a:r>
            <a:r>
              <a:rPr lang="it-IT" sz="2800" dirty="0" err="1" smtClean="0"/>
              <a:t>predict</a:t>
            </a:r>
            <a:r>
              <a:rPr lang="it-IT" sz="2800" dirty="0" smtClean="0"/>
              <a:t> the </a:t>
            </a:r>
            <a:r>
              <a:rPr lang="it-IT" sz="2800" dirty="0" err="1" smtClean="0"/>
              <a:t>therapeutic</a:t>
            </a:r>
            <a:r>
              <a:rPr lang="it-IT" sz="2800" dirty="0" smtClean="0"/>
              <a:t> </a:t>
            </a:r>
            <a:r>
              <a:rPr lang="it-IT" sz="2800" dirty="0" err="1" smtClean="0"/>
              <a:t>outcome</a:t>
            </a:r>
            <a:r>
              <a:rPr lang="it-IT" sz="2800" dirty="0" smtClean="0"/>
              <a:t>.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03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105400" y="649605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i="1" dirty="0" smtClean="0">
                <a:latin typeface="+mn-lt"/>
                <a:cs typeface="+mn-cs"/>
              </a:rPr>
              <a:t>Stocco </a:t>
            </a:r>
            <a:r>
              <a:rPr lang="en-US" i="1" dirty="0">
                <a:latin typeface="+mn-lt"/>
                <a:cs typeface="+mn-cs"/>
              </a:rPr>
              <a:t>et al., Human </a:t>
            </a:r>
            <a:r>
              <a:rPr lang="en-US" i="1" dirty="0" err="1">
                <a:latin typeface="+mn-lt"/>
                <a:cs typeface="+mn-cs"/>
              </a:rPr>
              <a:t>Mol</a:t>
            </a:r>
            <a:r>
              <a:rPr lang="en-US" i="1" dirty="0">
                <a:latin typeface="+mn-lt"/>
                <a:cs typeface="+mn-cs"/>
              </a:rPr>
              <a:t> Genet 2012</a:t>
            </a:r>
          </a:p>
        </p:txBody>
      </p:sp>
      <p:pic>
        <p:nvPicPr>
          <p:cNvPr id="1433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52413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 rot="16200000">
            <a:off x="862807" y="3255446"/>
            <a:ext cx="505142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it-IT" dirty="0" err="1" smtClean="0">
                <a:latin typeface="+mn-lt"/>
              </a:rPr>
              <a:t>Thiopurine</a:t>
            </a:r>
            <a:r>
              <a:rPr lang="it-IT" dirty="0" smtClean="0">
                <a:latin typeface="+mn-lt"/>
              </a:rPr>
              <a:t>-S-</a:t>
            </a:r>
            <a:r>
              <a:rPr lang="it-IT" dirty="0" err="1" smtClean="0">
                <a:latin typeface="+mn-lt"/>
              </a:rPr>
              <a:t>methyltransferase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enzymatic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activity</a:t>
            </a:r>
            <a:endParaRPr lang="it-IT" dirty="0">
              <a:latin typeface="+mn-lt"/>
            </a:endParaRPr>
          </a:p>
        </p:txBody>
      </p:sp>
      <p:sp>
        <p:nvSpPr>
          <p:cNvPr id="14341" name="Title 1"/>
          <p:cNvSpPr txBox="1">
            <a:spLocks/>
          </p:cNvSpPr>
          <p:nvPr/>
        </p:nvSpPr>
        <p:spPr bwMode="auto">
          <a:xfrm>
            <a:off x="0" y="0"/>
            <a:ext cx="9144000" cy="565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 dirty="0" err="1" smtClean="0"/>
              <a:t>Exemple</a:t>
            </a:r>
            <a:r>
              <a:rPr lang="it-IT" altLang="it-IT" b="1" dirty="0" smtClean="0"/>
              <a:t> of </a:t>
            </a:r>
            <a:r>
              <a:rPr lang="it-IT" altLang="it-IT" b="1" dirty="0" err="1" smtClean="0"/>
              <a:t>pharmacogenetic</a:t>
            </a:r>
            <a:r>
              <a:rPr lang="it-IT" altLang="it-IT" b="1" dirty="0" smtClean="0"/>
              <a:t> trait</a:t>
            </a:r>
            <a:endParaRPr lang="en-US" altLang="it-IT" b="1" dirty="0"/>
          </a:p>
        </p:txBody>
      </p:sp>
      <p:pic>
        <p:nvPicPr>
          <p:cNvPr id="23558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655638"/>
            <a:ext cx="17557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CasellaDiTesto 4"/>
          <p:cNvSpPr txBox="1">
            <a:spLocks noChangeArrowheads="1"/>
          </p:cNvSpPr>
          <p:nvPr/>
        </p:nvSpPr>
        <p:spPr bwMode="auto">
          <a:xfrm>
            <a:off x="6918325" y="2327275"/>
            <a:ext cx="2089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i="1" dirty="0" err="1" smtClean="0"/>
              <a:t>Enzyme</a:t>
            </a:r>
            <a:r>
              <a:rPr lang="it-IT" altLang="it-IT" sz="1800" i="1" dirty="0" smtClean="0"/>
              <a:t> </a:t>
            </a:r>
            <a:r>
              <a:rPr lang="it-IT" altLang="it-IT" sz="1800" i="1" dirty="0" err="1" smtClean="0"/>
              <a:t>thiopurine</a:t>
            </a:r>
            <a:r>
              <a:rPr lang="it-IT" altLang="it-IT" sz="1800" i="1" dirty="0" smtClean="0"/>
              <a:t>- S-</a:t>
            </a:r>
            <a:r>
              <a:rPr lang="it-IT" altLang="it-IT" sz="1800" i="1" dirty="0" err="1" smtClean="0"/>
              <a:t>methyltransferase</a:t>
            </a:r>
            <a:endParaRPr lang="it-IT" altLang="it-IT" sz="1800" i="1" dirty="0"/>
          </a:p>
        </p:txBody>
      </p:sp>
      <p:pic>
        <p:nvPicPr>
          <p:cNvPr id="23560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64125"/>
            <a:ext cx="1665288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855663"/>
            <a:ext cx="2663825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627813" y="3452813"/>
            <a:ext cx="2120900" cy="277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asellaDiTesto 2"/>
          <p:cNvSpPr txBox="1">
            <a:spLocks noChangeArrowheads="1"/>
          </p:cNvSpPr>
          <p:nvPr/>
        </p:nvSpPr>
        <p:spPr bwMode="auto">
          <a:xfrm>
            <a:off x="6553200" y="65532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Cheok &amp; Evans, 2006</a:t>
            </a:r>
          </a:p>
        </p:txBody>
      </p:sp>
    </p:spTree>
    <p:extLst>
      <p:ext uri="{BB962C8B-B14F-4D97-AF65-F5344CB8AC3E}">
        <p14:creationId xmlns:p14="http://schemas.microsoft.com/office/powerpoint/2010/main" val="18128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asellaDiTesto 2"/>
          <p:cNvSpPr txBox="1">
            <a:spLocks noChangeArrowheads="1"/>
          </p:cNvSpPr>
          <p:nvPr/>
        </p:nvSpPr>
        <p:spPr bwMode="auto">
          <a:xfrm>
            <a:off x="6553200" y="65532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Cheok &amp; Evans, 2006</a:t>
            </a:r>
          </a:p>
        </p:txBody>
      </p:sp>
    </p:spTree>
    <p:extLst>
      <p:ext uri="{BB962C8B-B14F-4D97-AF65-F5344CB8AC3E}">
        <p14:creationId xmlns:p14="http://schemas.microsoft.com/office/powerpoint/2010/main" val="30116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-11113" y="274638"/>
            <a:ext cx="8229601" cy="1143000"/>
          </a:xfrm>
        </p:spPr>
        <p:txBody>
          <a:bodyPr/>
          <a:lstStyle/>
          <a:p>
            <a:r>
              <a:rPr lang="it-IT" altLang="it-IT" b="1" dirty="0" err="1" smtClean="0"/>
              <a:t>Definitions</a:t>
            </a:r>
            <a:r>
              <a:rPr lang="it-IT" altLang="it-IT" b="1" dirty="0" smtClean="0"/>
              <a:t> of </a:t>
            </a:r>
            <a:r>
              <a:rPr lang="it-IT" altLang="it-IT" b="1" dirty="0" err="1" smtClean="0"/>
              <a:t>genetic</a:t>
            </a:r>
            <a:r>
              <a:rPr lang="it-IT" altLang="it-IT" b="1" dirty="0" smtClean="0"/>
              <a:t> </a:t>
            </a:r>
            <a:r>
              <a:rPr lang="it-IT" altLang="it-IT" b="1" dirty="0" err="1" smtClean="0"/>
              <a:t>terms</a:t>
            </a:r>
            <a:endParaRPr lang="it-IT" altLang="it-IT" b="1" dirty="0" smtClean="0"/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it-IT" sz="2800" b="1" dirty="0" smtClean="0"/>
              <a:t>Gene</a:t>
            </a:r>
            <a:r>
              <a:rPr lang="en-US" altLang="it-IT" sz="2800" dirty="0" smtClean="0"/>
              <a:t>: fundamental unit, physical and functional, of heritability, that transmits biological information from a generation to the next. </a:t>
            </a:r>
          </a:p>
          <a:p>
            <a:pPr algn="just"/>
            <a:r>
              <a:rPr lang="en-US" altLang="it-IT" sz="2800" b="1" dirty="0" smtClean="0"/>
              <a:t>Phenotype</a:t>
            </a:r>
            <a:r>
              <a:rPr lang="en-US" altLang="it-IT" sz="2800" dirty="0" smtClean="0"/>
              <a:t>: morphological and functional characteristic of an organism determined by its genotype and modulated by the environment. </a:t>
            </a:r>
          </a:p>
          <a:p>
            <a:pPr algn="just"/>
            <a:r>
              <a:rPr lang="en-US" altLang="it-IT" sz="2800" b="1" dirty="0" smtClean="0"/>
              <a:t>Genetic polymorphism</a:t>
            </a:r>
            <a:r>
              <a:rPr lang="en-US" altLang="it-IT" sz="2800" dirty="0" smtClean="0"/>
              <a:t>: presence in the population of more variants of the same phenotype determined by different alleles with a frequency higher than 1%.</a:t>
            </a:r>
          </a:p>
          <a:p>
            <a:pPr algn="just"/>
            <a:r>
              <a:rPr lang="en-US" altLang="it-IT" sz="2800" dirty="0" smtClean="0"/>
              <a:t> </a:t>
            </a:r>
            <a:r>
              <a:rPr lang="en-US" altLang="it-IT" sz="2800" b="1" dirty="0" smtClean="0"/>
              <a:t>Allele</a:t>
            </a:r>
            <a:r>
              <a:rPr lang="en-US" altLang="it-IT" sz="2800" dirty="0" smtClean="0"/>
              <a:t>: alternative form of a specific gene.</a:t>
            </a:r>
          </a:p>
        </p:txBody>
      </p:sp>
      <p:pic>
        <p:nvPicPr>
          <p:cNvPr id="1024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57200"/>
            <a:ext cx="1162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1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dirty="0" smtClean="0"/>
              <a:t>How big </a:t>
            </a:r>
            <a:r>
              <a:rPr lang="it-IT" altLang="it-IT" sz="4000" b="1" dirty="0" err="1" smtClean="0"/>
              <a:t>is</a:t>
            </a:r>
            <a:r>
              <a:rPr lang="it-IT" altLang="it-IT" sz="4000" b="1" dirty="0" smtClean="0"/>
              <a:t> the </a:t>
            </a:r>
            <a:r>
              <a:rPr lang="it-IT" altLang="it-IT" sz="4000" b="1" dirty="0" err="1" smtClean="0"/>
              <a:t>genome</a:t>
            </a:r>
            <a:r>
              <a:rPr lang="it-IT" altLang="it-IT" sz="4000" b="1" dirty="0" smtClean="0"/>
              <a:t>? How </a:t>
            </a:r>
            <a:r>
              <a:rPr lang="it-IT" altLang="it-IT" sz="4000" b="1" dirty="0" err="1" smtClean="0"/>
              <a:t>many</a:t>
            </a:r>
            <a:r>
              <a:rPr lang="it-IT" altLang="it-IT" sz="4000" b="1" dirty="0" smtClean="0"/>
              <a:t> </a:t>
            </a:r>
            <a:r>
              <a:rPr lang="it-IT" altLang="it-IT" sz="4000" b="1" dirty="0" err="1" smtClean="0"/>
              <a:t>genes</a:t>
            </a:r>
            <a:r>
              <a:rPr lang="it-IT" altLang="it-IT" sz="4000" b="1" dirty="0" smtClean="0"/>
              <a:t> </a:t>
            </a:r>
            <a:r>
              <a:rPr lang="it-IT" altLang="it-IT" sz="4000" b="1" dirty="0" err="1" smtClean="0"/>
              <a:t>does</a:t>
            </a:r>
            <a:r>
              <a:rPr lang="it-IT" altLang="it-IT" sz="4000" b="1" dirty="0" smtClean="0"/>
              <a:t> </a:t>
            </a:r>
            <a:r>
              <a:rPr lang="it-IT" altLang="it-IT" sz="4000" b="1" dirty="0" err="1" smtClean="0"/>
              <a:t>it</a:t>
            </a:r>
            <a:r>
              <a:rPr lang="it-IT" altLang="it-IT" sz="4000" b="1" dirty="0" smtClean="0"/>
              <a:t> </a:t>
            </a:r>
            <a:r>
              <a:rPr lang="it-IT" altLang="it-IT" sz="4000" b="1" dirty="0" err="1" smtClean="0"/>
              <a:t>contain</a:t>
            </a:r>
            <a:r>
              <a:rPr lang="it-IT" altLang="it-IT" sz="4000" b="1" dirty="0" smtClean="0"/>
              <a:t>?</a:t>
            </a:r>
          </a:p>
        </p:txBody>
      </p:sp>
      <p:pic>
        <p:nvPicPr>
          <p:cNvPr id="1126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913" y="1428750"/>
            <a:ext cx="3968750" cy="5072063"/>
          </a:xfrm>
        </p:spPr>
      </p:pic>
      <p:sp>
        <p:nvSpPr>
          <p:cNvPr id="11268" name="Rettangolo 7"/>
          <p:cNvSpPr>
            <a:spLocks noChangeArrowheads="1"/>
          </p:cNvSpPr>
          <p:nvPr/>
        </p:nvSpPr>
        <p:spPr bwMode="auto">
          <a:xfrm>
            <a:off x="4605338" y="61769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  <a:hlinkClick r:id="rId3"/>
              </a:rPr>
              <a:t>http://jul2012.archive.ensembl.org/Homo_sapiens/Location/Genome?r=1:1-1000000</a:t>
            </a:r>
            <a:endParaRPr lang="it-IT" altLang="it-IT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0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8353425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 b="1" dirty="0" err="1" smtClean="0">
                <a:latin typeface="Arial" panose="020B0604020202020204" pitchFamily="34" charset="0"/>
              </a:rPr>
              <a:t>Objective</a:t>
            </a:r>
            <a:r>
              <a:rPr lang="it-IT" altLang="it-IT" sz="1800" b="1" dirty="0" smtClean="0">
                <a:latin typeface="Arial" panose="020B0604020202020204" pitchFamily="34" charset="0"/>
              </a:rPr>
              <a:t> of </a:t>
            </a:r>
            <a:r>
              <a:rPr lang="it-IT" altLang="it-IT" sz="1800" b="1" dirty="0" err="1" smtClean="0">
                <a:latin typeface="Arial" panose="020B0604020202020204" pitchFamily="34" charset="0"/>
              </a:rPr>
              <a:t>pharmacogenetic</a:t>
            </a:r>
            <a:r>
              <a:rPr lang="it-IT" altLang="it-IT" sz="1800" b="1" dirty="0" smtClean="0">
                <a:latin typeface="Arial" panose="020B0604020202020204" pitchFamily="34" charset="0"/>
              </a:rPr>
              <a:t> </a:t>
            </a:r>
            <a:r>
              <a:rPr lang="it-IT" altLang="it-IT" sz="1800" b="1" dirty="0" err="1" smtClean="0">
                <a:latin typeface="Arial" panose="020B0604020202020204" pitchFamily="34" charset="0"/>
              </a:rPr>
              <a:t>research</a:t>
            </a:r>
            <a:endParaRPr lang="it-IT" altLang="it-IT" sz="18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altLang="it-IT" sz="1800" dirty="0">
                <a:latin typeface="Arial" panose="020B0604020202020204" pitchFamily="34" charset="0"/>
              </a:rPr>
              <a:t> </a:t>
            </a:r>
            <a:r>
              <a:rPr lang="it-IT" altLang="it-IT" sz="1800" dirty="0" smtClean="0">
                <a:latin typeface="Arial" panose="020B0604020202020204" pitchFamily="34" charset="0"/>
              </a:rPr>
              <a:t>To associate to a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certain</a:t>
            </a:r>
            <a:r>
              <a:rPr lang="it-IT" altLang="it-IT" sz="1800" dirty="0" smtClean="0">
                <a:latin typeface="Arial" panose="020B0604020202020204" pitchFamily="34" charset="0"/>
              </a:rPr>
              <a:t> PHENOTYPE (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therapetuic</a:t>
            </a:r>
            <a:r>
              <a:rPr lang="it-IT" altLang="it-IT" sz="1800" dirty="0" smtClean="0">
                <a:latin typeface="Arial" panose="020B0604020202020204" pitchFamily="34" charset="0"/>
              </a:rPr>
              <a:t>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response</a:t>
            </a:r>
            <a:r>
              <a:rPr lang="it-IT" altLang="it-IT" sz="1800" dirty="0" smtClean="0">
                <a:latin typeface="Arial" panose="020B0604020202020204" pitchFamily="34" charset="0"/>
              </a:rPr>
              <a:t>,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adverse</a:t>
            </a:r>
            <a:r>
              <a:rPr lang="it-IT" altLang="it-IT" sz="1800" dirty="0" smtClean="0">
                <a:latin typeface="Arial" panose="020B0604020202020204" pitchFamily="34" charset="0"/>
              </a:rPr>
              <a:t>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effects</a:t>
            </a:r>
            <a:r>
              <a:rPr lang="it-IT" altLang="it-IT" sz="1800" dirty="0" smtClean="0">
                <a:latin typeface="Arial" panose="020B0604020202020204" pitchFamily="34" charset="0"/>
              </a:rPr>
              <a:t>,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resistance</a:t>
            </a:r>
            <a:r>
              <a:rPr lang="it-IT" altLang="it-IT" sz="1800" dirty="0" smtClean="0">
                <a:latin typeface="Arial" panose="020B0604020202020204" pitchFamily="34" charset="0"/>
              </a:rPr>
              <a:t>) a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particular</a:t>
            </a:r>
            <a:r>
              <a:rPr lang="it-IT" altLang="it-IT" sz="1800" dirty="0" smtClean="0">
                <a:latin typeface="Arial" panose="020B0604020202020204" pitchFamily="34" charset="0"/>
              </a:rPr>
              <a:t> GENOTYPE</a:t>
            </a:r>
            <a:endParaRPr lang="it-IT" altLang="it-IT" sz="1800" dirty="0">
              <a:latin typeface="Arial" panose="020B0604020202020204" pitchFamily="34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39750" y="3498850"/>
            <a:ext cx="2879725" cy="161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 b="1" dirty="0" smtClean="0">
                <a:latin typeface="Arial" panose="020B0604020202020204" pitchFamily="34" charset="0"/>
              </a:rPr>
              <a:t>PHENOTYPE</a:t>
            </a:r>
            <a:endParaRPr lang="it-IT" altLang="it-IT" sz="18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 dirty="0" err="1" smtClean="0">
                <a:latin typeface="Arial" panose="020B0604020202020204" pitchFamily="34" charset="0"/>
              </a:rPr>
              <a:t>Therapeutic</a:t>
            </a:r>
            <a:r>
              <a:rPr lang="it-IT" altLang="it-IT" sz="1800" dirty="0" smtClean="0">
                <a:latin typeface="Arial" panose="020B0604020202020204" pitchFamily="34" charset="0"/>
              </a:rPr>
              <a:t>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response</a:t>
            </a:r>
            <a:endParaRPr lang="it-IT" altLang="it-IT" sz="180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 dirty="0" err="1" smtClean="0">
                <a:latin typeface="Arial" panose="020B0604020202020204" pitchFamily="34" charset="0"/>
              </a:rPr>
              <a:t>Adverse</a:t>
            </a:r>
            <a:r>
              <a:rPr lang="it-IT" altLang="it-IT" sz="1800" dirty="0" smtClean="0">
                <a:latin typeface="Arial" panose="020B0604020202020204" pitchFamily="34" charset="0"/>
              </a:rPr>
              <a:t>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effects</a:t>
            </a:r>
            <a:endParaRPr lang="it-IT" altLang="it-IT" sz="180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 dirty="0" err="1" smtClean="0">
                <a:latin typeface="Arial" panose="020B0604020202020204" pitchFamily="34" charset="0"/>
              </a:rPr>
              <a:t>Lack</a:t>
            </a:r>
            <a:r>
              <a:rPr lang="it-IT" altLang="it-IT" sz="1800" dirty="0" smtClean="0">
                <a:latin typeface="Arial" panose="020B0604020202020204" pitchFamily="34" charset="0"/>
              </a:rPr>
              <a:t> of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efficacy</a:t>
            </a:r>
            <a:endParaRPr lang="it-IT" altLang="it-IT" sz="1800" dirty="0">
              <a:latin typeface="Arial" panose="020B0604020202020204" pitchFamily="34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4656138" y="3299163"/>
            <a:ext cx="4248150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 b="1" dirty="0" smtClean="0">
                <a:latin typeface="Arial" panose="020B0604020202020204" pitchFamily="34" charset="0"/>
              </a:rPr>
              <a:t>GENOTYPE</a:t>
            </a:r>
            <a:endParaRPr lang="it-IT" altLang="it-IT" sz="18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 dirty="0" smtClean="0">
                <a:latin typeface="Arial" panose="020B0604020202020204" pitchFamily="34" charset="0"/>
              </a:rPr>
              <a:t>Single Nucleotide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Variants</a:t>
            </a:r>
            <a:r>
              <a:rPr lang="it-IT" altLang="it-IT" sz="1800" dirty="0" smtClean="0">
                <a:latin typeface="Arial" panose="020B0604020202020204" pitchFamily="34" charset="0"/>
              </a:rPr>
              <a:t> (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SNPs</a:t>
            </a:r>
            <a:r>
              <a:rPr lang="it-IT" altLang="it-IT" sz="1800" dirty="0">
                <a:latin typeface="Arial" panose="020B0604020202020204" pitchFamily="34" charset="0"/>
              </a:rPr>
              <a:t>)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 dirty="0" err="1" smtClean="0">
                <a:latin typeface="Arial" panose="020B0604020202020204" pitchFamily="34" charset="0"/>
              </a:rPr>
              <a:t>Deletions</a:t>
            </a:r>
            <a:endParaRPr lang="it-IT" altLang="it-IT" sz="180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 dirty="0" err="1" smtClean="0">
                <a:latin typeface="Arial" panose="020B0604020202020204" pitchFamily="34" charset="0"/>
              </a:rPr>
              <a:t>Repeated</a:t>
            </a:r>
            <a:r>
              <a:rPr lang="it-IT" altLang="it-IT" sz="1800" dirty="0" smtClean="0">
                <a:latin typeface="Arial" panose="020B0604020202020204" pitchFamily="34" charset="0"/>
              </a:rPr>
              <a:t>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sequences</a:t>
            </a:r>
            <a:endParaRPr lang="it-IT" altLang="it-IT" sz="180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 dirty="0" err="1" smtClean="0">
                <a:latin typeface="Arial" panose="020B0604020202020204" pitchFamily="34" charset="0"/>
              </a:rPr>
              <a:t>Expression</a:t>
            </a:r>
            <a:r>
              <a:rPr lang="it-IT" altLang="it-IT" sz="1800" dirty="0" smtClean="0">
                <a:latin typeface="Arial" panose="020B0604020202020204" pitchFamily="34" charset="0"/>
              </a:rPr>
              <a:t>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profiles</a:t>
            </a:r>
            <a:r>
              <a:rPr lang="it-IT" altLang="it-IT" sz="1800" dirty="0" smtClean="0">
                <a:latin typeface="Arial" panose="020B0604020202020204" pitchFamily="34" charset="0"/>
              </a:rPr>
              <a:t> (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mRNA</a:t>
            </a:r>
            <a:r>
              <a:rPr lang="it-IT" altLang="it-IT" sz="1800" dirty="0" smtClean="0">
                <a:latin typeface="Arial" panose="020B0604020202020204" pitchFamily="34" charset="0"/>
              </a:rPr>
              <a:t>)</a:t>
            </a:r>
            <a:endParaRPr lang="it-IT" altLang="it-IT" sz="1800" dirty="0">
              <a:latin typeface="Arial" panose="020B0604020202020204" pitchFamily="34" charset="0"/>
            </a:endParaRPr>
          </a:p>
        </p:txBody>
      </p:sp>
      <p:sp>
        <p:nvSpPr>
          <p:cNvPr id="13317" name="AutoShape 7"/>
          <p:cNvSpPr>
            <a:spLocks noChangeArrowheads="1"/>
          </p:cNvSpPr>
          <p:nvPr/>
        </p:nvSpPr>
        <p:spPr bwMode="auto">
          <a:xfrm>
            <a:off x="3635375" y="4076700"/>
            <a:ext cx="719138" cy="503238"/>
          </a:xfrm>
          <a:prstGeom prst="leftRightArrow">
            <a:avLst>
              <a:gd name="adj1" fmla="val 50000"/>
              <a:gd name="adj2" fmla="val 285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err="1" smtClean="0"/>
              <a:t>Methods</a:t>
            </a:r>
            <a:r>
              <a:rPr lang="it-IT" sz="3600" b="1" dirty="0" smtClean="0"/>
              <a:t> of </a:t>
            </a:r>
            <a:r>
              <a:rPr lang="it-IT" sz="3600" b="1" dirty="0" err="1" smtClean="0"/>
              <a:t>pharmacogenetic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research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2800" dirty="0" smtClean="0"/>
              <a:t>The </a:t>
            </a:r>
            <a:r>
              <a:rPr lang="it-IT" sz="2800" dirty="0" err="1" smtClean="0"/>
              <a:t>most</a:t>
            </a:r>
            <a:r>
              <a:rPr lang="it-IT" sz="2800" dirty="0" smtClean="0"/>
              <a:t> </a:t>
            </a:r>
            <a:r>
              <a:rPr lang="it-IT" sz="2800" dirty="0" err="1" smtClean="0"/>
              <a:t>critical</a:t>
            </a:r>
            <a:r>
              <a:rPr lang="it-IT" sz="2800" dirty="0" smtClean="0"/>
              <a:t> </a:t>
            </a:r>
            <a:r>
              <a:rPr lang="it-IT" sz="2800" dirty="0" err="1" smtClean="0"/>
              <a:t>step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to </a:t>
            </a:r>
            <a:r>
              <a:rPr lang="it-IT" sz="2800" b="1" dirty="0" err="1" smtClean="0"/>
              <a:t>define</a:t>
            </a:r>
            <a:r>
              <a:rPr lang="it-IT" sz="2800" b="1" dirty="0" smtClean="0"/>
              <a:t> and </a:t>
            </a:r>
            <a:r>
              <a:rPr lang="it-IT" sz="2800" b="1" dirty="0" err="1" smtClean="0"/>
              <a:t>measure</a:t>
            </a:r>
            <a:r>
              <a:rPr lang="it-IT" sz="2800" b="1" dirty="0" smtClean="0"/>
              <a:t> the </a:t>
            </a:r>
            <a:r>
              <a:rPr lang="it-IT" sz="2800" b="1" dirty="0" err="1" smtClean="0"/>
              <a:t>drug-response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phenotype</a:t>
            </a:r>
            <a:r>
              <a:rPr lang="it-IT" sz="2800" dirty="0" smtClean="0"/>
              <a:t>.</a:t>
            </a:r>
          </a:p>
          <a:p>
            <a:pPr algn="just"/>
            <a:r>
              <a:rPr lang="en-US" sz="2800" dirty="0"/>
              <a:t>D</a:t>
            </a:r>
            <a:r>
              <a:rPr lang="en-US" sz="2800" dirty="0" smtClean="0"/>
              <a:t>iscovery model can be based on </a:t>
            </a:r>
            <a:r>
              <a:rPr lang="en-US" sz="2800" b="1" dirty="0" smtClean="0"/>
              <a:t>candidate gene studies</a:t>
            </a:r>
            <a:r>
              <a:rPr lang="en-US" sz="2800" dirty="0" smtClean="0"/>
              <a:t> or </a:t>
            </a:r>
            <a:r>
              <a:rPr lang="en-US" sz="2800" b="1" dirty="0" smtClean="0"/>
              <a:t>agnostic genome-wide analyses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err="1" smtClean="0"/>
              <a:t>Pharmacogenetic</a:t>
            </a:r>
            <a:r>
              <a:rPr lang="en-US" sz="2800" dirty="0" smtClean="0"/>
              <a:t> discoveries require </a:t>
            </a:r>
            <a:r>
              <a:rPr lang="en-US" sz="2800" b="1" dirty="0" smtClean="0"/>
              <a:t>independent validation</a:t>
            </a:r>
            <a:r>
              <a:rPr lang="en-US" sz="2800" dirty="0" smtClean="0"/>
              <a:t> before they can be translated into clinical diagnostics.</a:t>
            </a:r>
          </a:p>
          <a:p>
            <a:pPr algn="just"/>
            <a:r>
              <a:rPr lang="en-US" sz="2800" dirty="0" smtClean="0"/>
              <a:t>The validation process can be facilitated by </a:t>
            </a:r>
            <a:r>
              <a:rPr lang="en-US" sz="2800" b="1" dirty="0" smtClean="0"/>
              <a:t>elucidating the mechanisms </a:t>
            </a:r>
            <a:r>
              <a:rPr lang="en-US" sz="2800" dirty="0" smtClean="0"/>
              <a:t>that determine how the variation alters drug responses. </a:t>
            </a:r>
            <a:endParaRPr lang="it-IT" sz="2800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867400" y="6488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 smtClean="0"/>
              <a:t>Relling</a:t>
            </a:r>
            <a:r>
              <a:rPr lang="it-IT" dirty="0" smtClean="0"/>
              <a:t> &amp; Evans, Nature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05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8600" y="990600"/>
            <a:ext cx="8763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From the </a:t>
            </a:r>
            <a:r>
              <a:rPr lang="it-IT" sz="2800" dirty="0" err="1" smtClean="0"/>
              <a:t>molecular</a:t>
            </a:r>
            <a:r>
              <a:rPr lang="it-IT" sz="2800" dirty="0" smtClean="0"/>
              <a:t> </a:t>
            </a:r>
            <a:r>
              <a:rPr lang="it-IT" sz="2800" dirty="0" err="1" smtClean="0"/>
              <a:t>point</a:t>
            </a:r>
            <a:r>
              <a:rPr lang="it-IT" sz="2800" dirty="0" smtClean="0"/>
              <a:t> of </a:t>
            </a:r>
            <a:r>
              <a:rPr lang="it-IT" sz="2800" dirty="0" err="1" smtClean="0"/>
              <a:t>view</a:t>
            </a:r>
            <a:r>
              <a:rPr lang="it-IT" sz="2800" dirty="0" smtClean="0"/>
              <a:t>, </a:t>
            </a:r>
            <a:r>
              <a:rPr lang="it-IT" sz="2800" dirty="0" err="1" smtClean="0"/>
              <a:t>drug</a:t>
            </a:r>
            <a:r>
              <a:rPr lang="it-IT" sz="2800" dirty="0" smtClean="0"/>
              <a:t> </a:t>
            </a:r>
            <a:r>
              <a:rPr lang="it-IT" sz="2800" dirty="0" err="1" smtClean="0"/>
              <a:t>efficacy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related</a:t>
            </a:r>
            <a:r>
              <a:rPr lang="it-IT" sz="2800" dirty="0" smtClean="0"/>
              <a:t> to the </a:t>
            </a:r>
            <a:r>
              <a:rPr lang="it-IT" sz="2800" dirty="0" err="1" smtClean="0"/>
              <a:t>concentration</a:t>
            </a:r>
            <a:r>
              <a:rPr lang="it-IT" sz="2800" dirty="0" smtClean="0"/>
              <a:t> of </a:t>
            </a:r>
            <a:r>
              <a:rPr lang="it-IT" sz="2800" dirty="0" err="1" smtClean="0"/>
              <a:t>active</a:t>
            </a:r>
            <a:r>
              <a:rPr lang="it-IT" sz="2800" dirty="0" smtClean="0"/>
              <a:t> </a:t>
            </a:r>
            <a:r>
              <a:rPr lang="it-IT" sz="2800" dirty="0" err="1" smtClean="0"/>
              <a:t>spiecies</a:t>
            </a:r>
            <a:r>
              <a:rPr lang="it-IT" sz="2800" dirty="0" smtClean="0"/>
              <a:t> </a:t>
            </a:r>
            <a:r>
              <a:rPr lang="it-IT" sz="2800" dirty="0" err="1" smtClean="0"/>
              <a:t>at</a:t>
            </a:r>
            <a:r>
              <a:rPr lang="it-IT" sz="2800" dirty="0" smtClean="0"/>
              <a:t> the site of </a:t>
            </a:r>
            <a:r>
              <a:rPr lang="it-IT" sz="2800" dirty="0" err="1" smtClean="0"/>
              <a:t>action</a:t>
            </a:r>
            <a:r>
              <a:rPr lang="it-IT" sz="2800" dirty="0" smtClean="0"/>
              <a:t>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 err="1" smtClean="0"/>
              <a:t>Proteins</a:t>
            </a:r>
            <a:r>
              <a:rPr lang="it-IT" sz="2800" dirty="0" smtClean="0"/>
              <a:t> </a:t>
            </a:r>
            <a:r>
              <a:rPr lang="it-IT" sz="2800" dirty="0" err="1" smtClean="0"/>
              <a:t>that</a:t>
            </a:r>
            <a:r>
              <a:rPr lang="it-IT" sz="2800" dirty="0" smtClean="0"/>
              <a:t> </a:t>
            </a:r>
            <a:r>
              <a:rPr lang="it-IT" sz="2800" dirty="0" err="1" smtClean="0"/>
              <a:t>have</a:t>
            </a:r>
            <a:r>
              <a:rPr lang="it-IT" sz="2800" dirty="0" smtClean="0"/>
              <a:t> a </a:t>
            </a:r>
            <a:r>
              <a:rPr lang="it-IT" sz="2800" dirty="0" err="1" smtClean="0"/>
              <a:t>role</a:t>
            </a:r>
            <a:r>
              <a:rPr lang="it-IT" sz="2800" dirty="0" smtClean="0"/>
              <a:t> in </a:t>
            </a:r>
            <a:r>
              <a:rPr lang="it-IT" sz="2800" dirty="0" err="1" smtClean="0"/>
              <a:t>determining</a:t>
            </a:r>
            <a:r>
              <a:rPr lang="it-IT" sz="2800" dirty="0" smtClean="0"/>
              <a:t> </a:t>
            </a:r>
            <a:r>
              <a:rPr lang="it-IT" sz="2800" dirty="0" err="1" smtClean="0"/>
              <a:t>drugs</a:t>
            </a:r>
            <a:r>
              <a:rPr lang="it-IT" sz="2800" dirty="0" smtClean="0"/>
              <a:t>: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 smtClean="0"/>
              <a:t>- PHARMACOKINETICS (</a:t>
            </a:r>
            <a:r>
              <a:rPr lang="it-IT" sz="2800" dirty="0" err="1" smtClean="0"/>
              <a:t>absorpion</a:t>
            </a:r>
            <a:r>
              <a:rPr lang="it-IT" sz="2800" dirty="0" smtClean="0"/>
              <a:t>, </a:t>
            </a:r>
            <a:r>
              <a:rPr lang="it-IT" sz="2800" dirty="0" err="1" smtClean="0"/>
              <a:t>distribution</a:t>
            </a:r>
            <a:r>
              <a:rPr lang="it-IT" sz="2800" dirty="0" smtClean="0"/>
              <a:t>, </a:t>
            </a:r>
            <a:r>
              <a:rPr lang="it-IT" sz="2800" dirty="0" err="1" smtClean="0"/>
              <a:t>metabolism</a:t>
            </a:r>
            <a:r>
              <a:rPr lang="it-IT" sz="2800" dirty="0" smtClean="0"/>
              <a:t>, </a:t>
            </a:r>
            <a:r>
              <a:rPr lang="it-IT" sz="2800" dirty="0" err="1" smtClean="0"/>
              <a:t>elimination</a:t>
            </a:r>
            <a:r>
              <a:rPr lang="it-IT" sz="2800" dirty="0" smtClean="0"/>
              <a:t>, </a:t>
            </a:r>
            <a:r>
              <a:rPr lang="it-IT" sz="2800" dirty="0" err="1" smtClean="0"/>
              <a:t>transport</a:t>
            </a:r>
            <a:r>
              <a:rPr lang="it-IT" sz="2800" dirty="0" smtClean="0"/>
              <a:t>)</a:t>
            </a:r>
          </a:p>
          <a:p>
            <a:pPr algn="just"/>
            <a:r>
              <a:rPr lang="it-IT" sz="2800" dirty="0" smtClean="0"/>
              <a:t>- PHARMACODYNAMICS (</a:t>
            </a:r>
            <a:r>
              <a:rPr lang="it-IT" sz="2800" dirty="0" err="1" smtClean="0"/>
              <a:t>molecular</a:t>
            </a:r>
            <a:r>
              <a:rPr lang="it-IT" sz="2800" dirty="0" smtClean="0"/>
              <a:t> targets)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c</a:t>
            </a:r>
            <a:r>
              <a:rPr lang="it-IT" sz="2800" dirty="0" smtClean="0"/>
              <a:t>an </a:t>
            </a:r>
            <a:r>
              <a:rPr lang="it-IT" sz="2800" dirty="0" err="1" smtClean="0"/>
              <a:t>influence</a:t>
            </a:r>
            <a:r>
              <a:rPr lang="it-IT" sz="2800" dirty="0" smtClean="0"/>
              <a:t> </a:t>
            </a:r>
            <a:r>
              <a:rPr lang="it-IT" sz="2800" dirty="0" err="1" smtClean="0"/>
              <a:t>therapeutic</a:t>
            </a:r>
            <a:r>
              <a:rPr lang="it-IT" sz="2800" dirty="0" smtClean="0"/>
              <a:t> </a:t>
            </a:r>
            <a:r>
              <a:rPr lang="it-IT" sz="2800" dirty="0" err="1" smtClean="0"/>
              <a:t>response</a:t>
            </a:r>
            <a:r>
              <a:rPr lang="it-IT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0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cience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844675"/>
            <a:ext cx="7273925" cy="37528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0" y="38100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s</a:t>
            </a:r>
            <a:r>
              <a:rPr lang="it-IT" altLang="it-IT" sz="2000" dirty="0" smtClean="0">
                <a:latin typeface="Arial" panose="020B0604020202020204" pitchFamily="34" charset="0"/>
              </a:rPr>
              <a:t>ome of the </a:t>
            </a:r>
            <a:r>
              <a:rPr lang="it-IT" altLang="it-IT" sz="2000" dirty="0" err="1" smtClean="0">
                <a:latin typeface="Arial" panose="020B0604020202020204" pitchFamily="34" charset="0"/>
              </a:rPr>
              <a:t>main</a:t>
            </a:r>
            <a:r>
              <a:rPr lang="it-IT" altLang="it-IT" sz="2000" dirty="0" smtClean="0">
                <a:latin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</a:rPr>
              <a:t>enzymes</a:t>
            </a:r>
            <a:r>
              <a:rPr lang="it-IT" altLang="it-IT" sz="2000" dirty="0" smtClean="0">
                <a:latin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</a:rPr>
              <a:t>involved</a:t>
            </a:r>
            <a:r>
              <a:rPr lang="it-IT" altLang="it-IT" sz="2000" dirty="0" smtClean="0">
                <a:latin typeface="Arial" panose="020B0604020202020204" pitchFamily="34" charset="0"/>
              </a:rPr>
              <a:t> in the </a:t>
            </a:r>
            <a:r>
              <a:rPr lang="it-IT" altLang="it-IT" sz="2000" dirty="0" err="1" smtClean="0">
                <a:latin typeface="Arial" panose="020B0604020202020204" pitchFamily="34" charset="0"/>
              </a:rPr>
              <a:t>metabolic</a:t>
            </a:r>
            <a:r>
              <a:rPr lang="it-IT" altLang="it-IT" sz="2000" dirty="0" smtClean="0">
                <a:latin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</a:rPr>
              <a:t>inactivation</a:t>
            </a:r>
            <a:r>
              <a:rPr lang="it-IT" altLang="it-IT" sz="2000" dirty="0" smtClean="0">
                <a:latin typeface="Arial" panose="020B0604020202020204" pitchFamily="34" charset="0"/>
              </a:rPr>
              <a:t> of </a:t>
            </a:r>
            <a:r>
              <a:rPr lang="it-IT" altLang="it-IT" sz="2000" dirty="0" err="1" smtClean="0">
                <a:latin typeface="Arial" panose="020B0604020202020204" pitchFamily="34" charset="0"/>
              </a:rPr>
              <a:t>drugs</a:t>
            </a:r>
            <a:r>
              <a:rPr lang="it-IT" altLang="it-IT" sz="2000" dirty="0" smtClean="0">
                <a:latin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</a:rPr>
              <a:t>present</a:t>
            </a:r>
            <a:r>
              <a:rPr lang="it-IT" altLang="it-IT" sz="2000" dirty="0" smtClean="0">
                <a:latin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</a:rPr>
              <a:t>polymorphisms</a:t>
            </a:r>
            <a:r>
              <a:rPr lang="it-IT" altLang="it-IT" sz="2000" dirty="0" smtClean="0">
                <a:latin typeface="Arial" panose="020B0604020202020204" pitchFamily="34" charset="0"/>
              </a:rPr>
              <a:t> of </a:t>
            </a:r>
            <a:r>
              <a:rPr lang="it-IT" altLang="it-IT" sz="2000" dirty="0" err="1" smtClean="0">
                <a:latin typeface="Arial" panose="020B0604020202020204" pitchFamily="34" charset="0"/>
              </a:rPr>
              <a:t>activity</a:t>
            </a:r>
            <a:r>
              <a:rPr lang="it-IT" altLang="it-IT" sz="2000" dirty="0" smtClean="0">
                <a:latin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</a:rPr>
              <a:t>that</a:t>
            </a:r>
            <a:r>
              <a:rPr lang="it-IT" altLang="it-IT" sz="2000" dirty="0" smtClean="0">
                <a:latin typeface="Arial" panose="020B0604020202020204" pitchFamily="34" charset="0"/>
              </a:rPr>
              <a:t> are </a:t>
            </a:r>
            <a:r>
              <a:rPr lang="it-IT" altLang="it-IT" sz="2000" dirty="0" err="1" smtClean="0">
                <a:latin typeface="Arial" panose="020B0604020202020204" pitchFamily="34" charset="0"/>
              </a:rPr>
              <a:t>genetically</a:t>
            </a:r>
            <a:r>
              <a:rPr lang="it-IT" altLang="it-IT" sz="2000" dirty="0" smtClean="0">
                <a:latin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</a:rPr>
              <a:t>determined</a:t>
            </a:r>
            <a:endParaRPr lang="it-IT" altLang="it-IT" sz="2000" dirty="0" smtClean="0">
              <a:latin typeface="Arial" panose="020B0604020202020204" pitchFamily="34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2771775" y="5949950"/>
            <a:ext cx="420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(</a:t>
            </a:r>
            <a:r>
              <a:rPr lang="it-IT" altLang="it-IT" sz="1800" i="1">
                <a:latin typeface="Arial" panose="020B0604020202020204" pitchFamily="34" charset="0"/>
              </a:rPr>
              <a:t>Science</a:t>
            </a:r>
            <a:r>
              <a:rPr lang="it-IT" altLang="it-IT" sz="1800">
                <a:latin typeface="Arial" panose="020B0604020202020204" pitchFamily="34" charset="0"/>
              </a:rPr>
              <a:t> 1999; 286: 487-491)</a:t>
            </a:r>
          </a:p>
        </p:txBody>
      </p:sp>
    </p:spTree>
    <p:extLst>
      <p:ext uri="{BB962C8B-B14F-4D97-AF65-F5344CB8AC3E}">
        <p14:creationId xmlns:p14="http://schemas.microsoft.com/office/powerpoint/2010/main" val="4268002818"/>
      </p:ext>
    </p:extLst>
  </p:cSld>
  <p:clrMapOvr>
    <a:masterClrMapping/>
  </p:clrMapOvr>
  <p:transition advTm="10008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t="4395" r="5402" b="23914"/>
          <a:stretch>
            <a:fillRect/>
          </a:stretch>
        </p:blipFill>
        <p:spPr bwMode="auto">
          <a:xfrm>
            <a:off x="1076325" y="1268413"/>
            <a:ext cx="6989763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5"/>
          <p:cNvSpPr>
            <a:spLocks noGrp="1" noChangeArrowheads="1"/>
          </p:cNvSpPr>
          <p:nvPr>
            <p:ph type="title"/>
          </p:nvPr>
        </p:nvSpPr>
        <p:spPr>
          <a:xfrm>
            <a:off x="0" y="1142"/>
            <a:ext cx="9144000" cy="1077218"/>
          </a:xfrm>
        </p:spPr>
        <p:txBody>
          <a:bodyPr>
            <a:spAutoFit/>
          </a:bodyPr>
          <a:lstStyle/>
          <a:p>
            <a:r>
              <a:rPr lang="en-US" altLang="it-IT" sz="3200" b="1" dirty="0" smtClean="0"/>
              <a:t>For some diseases the percentage of drug response is still unsatisfactory</a:t>
            </a:r>
          </a:p>
        </p:txBody>
      </p:sp>
      <p:sp>
        <p:nvSpPr>
          <p:cNvPr id="8205" name="CasellaDiTesto 2"/>
          <p:cNvSpPr txBox="1">
            <a:spLocks noChangeArrowheads="1"/>
          </p:cNvSpPr>
          <p:nvPr/>
        </p:nvSpPr>
        <p:spPr bwMode="auto">
          <a:xfrm>
            <a:off x="2362200" y="6478588"/>
            <a:ext cx="6767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800" dirty="0" smtClean="0"/>
              <a:t>US </a:t>
            </a:r>
            <a:r>
              <a:rPr lang="it-IT" altLang="it-IT" sz="1800" dirty="0" err="1" smtClean="0"/>
              <a:t>Food</a:t>
            </a:r>
            <a:r>
              <a:rPr lang="it-IT" altLang="it-IT" sz="1800" dirty="0" smtClean="0"/>
              <a:t> </a:t>
            </a:r>
            <a:r>
              <a:rPr lang="it-IT" altLang="it-IT" sz="1800" dirty="0"/>
              <a:t>and </a:t>
            </a:r>
            <a:r>
              <a:rPr lang="it-IT" altLang="it-IT" sz="1800" dirty="0" err="1"/>
              <a:t>Drug</a:t>
            </a:r>
            <a:r>
              <a:rPr lang="it-IT" altLang="it-IT" sz="1800" dirty="0"/>
              <a:t> </a:t>
            </a:r>
            <a:r>
              <a:rPr lang="it-IT" altLang="it-IT" sz="1800" dirty="0" smtClean="0"/>
              <a:t>Administration</a:t>
            </a:r>
            <a:endParaRPr lang="it-IT" altLang="it-IT" sz="1800" dirty="0"/>
          </a:p>
        </p:txBody>
      </p:sp>
      <p:pic>
        <p:nvPicPr>
          <p:cNvPr id="8206" name="Picture 7" descr="Preview of your QR Co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7888"/>
            <a:ext cx="9001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9144000" cy="1022350"/>
          </a:xfrm>
        </p:spPr>
        <p:txBody>
          <a:bodyPr/>
          <a:lstStyle/>
          <a:p>
            <a:r>
              <a:rPr lang="en-US" altLang="it-IT" sz="3200" b="1" dirty="0" err="1" smtClean="0"/>
              <a:t>Interindividual</a:t>
            </a:r>
            <a:r>
              <a:rPr lang="en-US" altLang="it-IT" sz="3200" b="1" dirty="0" smtClean="0"/>
              <a:t> variability in drug response</a:t>
            </a:r>
          </a:p>
        </p:txBody>
      </p:sp>
      <p:pic>
        <p:nvPicPr>
          <p:cNvPr id="5" name="Picture 1" descr="C:\Documents and Settings\gstocco\Local Settings\Temporary Internet Files\Content.IE5\46WKGM75\MC9002152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152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3068014">
            <a:off x="1235075" y="2149475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38900" y="1390650"/>
            <a:ext cx="23622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b="1" dirty="0" smtClean="0">
                <a:solidFill>
                  <a:srgbClr val="000000"/>
                </a:solidFill>
              </a:rPr>
              <a:t>Treatment outcome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 b="1" dirty="0" smtClean="0">
                <a:solidFill>
                  <a:srgbClr val="000000"/>
                </a:solidFill>
              </a:rPr>
              <a:t>(same </a:t>
            </a:r>
            <a:r>
              <a:rPr lang="en-US" altLang="it-IT" sz="2800" b="1" dirty="0">
                <a:solidFill>
                  <a:srgbClr val="000000"/>
                </a:solidFill>
              </a:rPr>
              <a:t>dose)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it-IT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dirty="0" smtClean="0">
                <a:solidFill>
                  <a:srgbClr val="00B050"/>
                </a:solidFill>
              </a:rPr>
              <a:t>Response</a:t>
            </a:r>
            <a:endParaRPr lang="en-US" altLang="it-IT" dirty="0">
              <a:solidFill>
                <a:srgbClr val="00B05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it-IT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dirty="0" smtClean="0">
                <a:solidFill>
                  <a:srgbClr val="00B0F0"/>
                </a:solidFill>
              </a:rPr>
              <a:t>No effect</a:t>
            </a:r>
            <a:endParaRPr lang="en-US" altLang="it-IT" dirty="0">
              <a:solidFill>
                <a:srgbClr val="00B0F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it-IT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dirty="0" smtClean="0">
                <a:solidFill>
                  <a:srgbClr val="7030A0"/>
                </a:solidFill>
              </a:rPr>
              <a:t>Adverse effect</a:t>
            </a:r>
            <a:endParaRPr lang="en-US" altLang="it-IT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00200" y="2286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57400" y="22098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590800" y="1981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352800" y="21336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00200" y="32766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362200" y="3048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514600" y="4191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886200" y="32766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352800" y="3048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057400" y="4343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124200" y="3810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657600" y="4267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895600" y="3124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572000" y="3124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572000" y="41148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200400" y="4724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4724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267200" y="5105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581400" y="5334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447800" y="41148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962400" y="2286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572000" y="2362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438400" y="51816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600200" y="5029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mph" presetSubtype="7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mph" presetSubtype="7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mph" presetSubtype="7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/>
      <p:bldP spid="8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i="1" dirty="0">
                <a:latin typeface="+mn-lt"/>
              </a:rPr>
              <a:t>Goodman and Gilman, 2011</a:t>
            </a:r>
          </a:p>
        </p:txBody>
      </p:sp>
      <p:sp>
        <p:nvSpPr>
          <p:cNvPr id="10243" name="Content Placeholder 6"/>
          <p:cNvSpPr>
            <a:spLocks noGrp="1"/>
          </p:cNvSpPr>
          <p:nvPr>
            <p:ph sz="half" idx="2"/>
          </p:nvPr>
        </p:nvSpPr>
        <p:spPr>
          <a:xfrm>
            <a:off x="5105400" y="1484039"/>
            <a:ext cx="4038600" cy="4525963"/>
          </a:xfrm>
        </p:spPr>
        <p:txBody>
          <a:bodyPr/>
          <a:lstStyle/>
          <a:p>
            <a:r>
              <a:rPr lang="en-US" altLang="it-IT" dirty="0" smtClean="0"/>
              <a:t>Physiological</a:t>
            </a:r>
          </a:p>
          <a:p>
            <a:r>
              <a:rPr lang="en-US" altLang="it-IT" dirty="0" smtClean="0"/>
              <a:t>Pathological</a:t>
            </a:r>
          </a:p>
          <a:p>
            <a:r>
              <a:rPr lang="en-US" altLang="it-IT" dirty="0" smtClean="0"/>
              <a:t>Genetic</a:t>
            </a:r>
          </a:p>
        </p:txBody>
      </p:sp>
      <p:sp>
        <p:nvSpPr>
          <p:cNvPr id="10244" name="TextBox 5"/>
          <p:cNvSpPr>
            <a:spLocks noGrp="1" noChangeArrowheads="1"/>
          </p:cNvSpPr>
          <p:nvPr>
            <p:ph type="title"/>
          </p:nvPr>
        </p:nvSpPr>
        <p:spPr>
          <a:xfrm>
            <a:off x="0" y="-18702"/>
            <a:ext cx="9144000" cy="1077218"/>
          </a:xfrm>
        </p:spPr>
        <p:txBody>
          <a:bodyPr>
            <a:spAutoFit/>
          </a:bodyPr>
          <a:lstStyle/>
          <a:p>
            <a:r>
              <a:rPr lang="en-US" altLang="it-IT" sz="3200" b="1" dirty="0" smtClean="0"/>
              <a:t>Exogenous and endogenous factors that contribute to </a:t>
            </a:r>
            <a:r>
              <a:rPr lang="en-US" altLang="it-IT" sz="3200" b="1" dirty="0" err="1" smtClean="0"/>
              <a:t>interindividual</a:t>
            </a:r>
            <a:r>
              <a:rPr lang="en-US" altLang="it-IT" sz="3200" b="1" dirty="0" smtClean="0"/>
              <a:t> variability in drug response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60593"/>
            <a:ext cx="4546884" cy="4546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0" y="6350"/>
            <a:ext cx="9144000" cy="1190625"/>
          </a:xfrm>
        </p:spPr>
        <p:txBody>
          <a:bodyPr/>
          <a:lstStyle/>
          <a:p>
            <a:r>
              <a:rPr lang="it-IT" altLang="it-IT" sz="3200" b="1" dirty="0" err="1" smtClean="0"/>
              <a:t>Genetic</a:t>
            </a:r>
            <a:r>
              <a:rPr lang="it-IT" altLang="it-IT" sz="3200" b="1" dirty="0" smtClean="0"/>
              <a:t> </a:t>
            </a:r>
            <a:r>
              <a:rPr lang="it-IT" altLang="it-IT" sz="3200" b="1" dirty="0" err="1" smtClean="0"/>
              <a:t>characteristics</a:t>
            </a:r>
            <a:r>
              <a:rPr lang="it-IT" altLang="it-IT" sz="3200" b="1" dirty="0" smtClean="0"/>
              <a:t> predispose to the </a:t>
            </a:r>
            <a:r>
              <a:rPr lang="it-IT" altLang="it-IT" sz="3200" b="1" dirty="0" err="1" smtClean="0"/>
              <a:t>response</a:t>
            </a:r>
            <a:r>
              <a:rPr lang="it-IT" altLang="it-IT" sz="3200" b="1" dirty="0" smtClean="0"/>
              <a:t> to </a:t>
            </a:r>
            <a:r>
              <a:rPr lang="it-IT" altLang="it-IT" sz="3200" b="1" dirty="0" err="1" smtClean="0"/>
              <a:t>substances</a:t>
            </a:r>
            <a:endParaRPr lang="it-IT" altLang="it-IT" sz="3200" b="1" dirty="0" smtClean="0"/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>
          <a:xfrm>
            <a:off x="0" y="1628775"/>
            <a:ext cx="8229600" cy="17287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it-IT" altLang="it-IT" sz="2400" i="1" dirty="0" smtClean="0"/>
              <a:t>Pitagora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altLang="it-IT" sz="2400" dirty="0" smtClean="0"/>
              <a:t>(Samo?, 570 b.C. – Metaponto, 495 b.C.)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it-IT" sz="2400" dirty="0" smtClean="0"/>
              <a:t>He forbade his disciples to eat broad beans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it-IT" sz="2400" dirty="0" smtClean="0"/>
              <a:t>(for the risk of favism?)</a:t>
            </a:r>
            <a:r>
              <a:rPr lang="it-IT" altLang="it-IT" sz="2400" dirty="0" smtClean="0"/>
              <a:t>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2400" i="1" dirty="0" smtClean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2400" i="1" dirty="0" smtClean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2400" i="1" dirty="0" smtClean="0"/>
          </a:p>
        </p:txBody>
      </p:sp>
      <p:pic>
        <p:nvPicPr>
          <p:cNvPr id="11268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1778000"/>
            <a:ext cx="17335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2892425"/>
            <a:ext cx="143827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929188" y="6218238"/>
            <a:ext cx="4214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i="1" dirty="0" err="1">
                <a:latin typeface="+mn-lt"/>
              </a:rPr>
              <a:t>Pirmohamed</a:t>
            </a:r>
            <a:r>
              <a:rPr lang="en-US" i="1" dirty="0">
                <a:latin typeface="+mn-lt"/>
              </a:rPr>
              <a:t>, Br J </a:t>
            </a:r>
            <a:r>
              <a:rPr lang="en-US" i="1" dirty="0" err="1">
                <a:latin typeface="+mn-lt"/>
              </a:rPr>
              <a:t>Clin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Pharmacol</a:t>
            </a:r>
            <a:r>
              <a:rPr lang="en-US" i="1" dirty="0">
                <a:latin typeface="+mn-lt"/>
              </a:rPr>
              <a:t> 2001</a:t>
            </a:r>
          </a:p>
          <a:p>
            <a:pPr algn="r" eaLnBrk="1" hangingPunct="1">
              <a:defRPr/>
            </a:pPr>
            <a:r>
              <a:rPr lang="en-US" i="1" dirty="0">
                <a:latin typeface="+mn-lt"/>
              </a:rPr>
              <a:t>Ventura</a:t>
            </a:r>
          </a:p>
        </p:txBody>
      </p:sp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0" y="4089400"/>
            <a:ext cx="9144000" cy="2087563"/>
            <a:chOff x="0" y="4089970"/>
            <a:chExt cx="9144000" cy="2087017"/>
          </a:xfrm>
        </p:grpSpPr>
        <p:pic>
          <p:nvPicPr>
            <p:cNvPr id="11272" name="Immagin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5113" y="4224362"/>
              <a:ext cx="1258887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Segnaposto contenuto 2"/>
            <p:cNvSpPr txBox="1">
              <a:spLocks/>
            </p:cNvSpPr>
            <p:nvPr/>
          </p:nvSpPr>
          <p:spPr bwMode="auto">
            <a:xfrm>
              <a:off x="0" y="4089970"/>
              <a:ext cx="8229600" cy="186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it-IT" altLang="it-IT" sz="2400" i="1" dirty="0"/>
                <a:t>Lucrezio</a:t>
              </a:r>
              <a:r>
                <a:rPr lang="it-IT" altLang="it-IT" sz="2400" dirty="0"/>
                <a:t>  </a:t>
              </a:r>
            </a:p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it-IT" altLang="it-IT" sz="2400" dirty="0"/>
                <a:t>(Campania, 98 /96 </a:t>
              </a:r>
              <a:r>
                <a:rPr lang="it-IT" altLang="it-IT" sz="2400" dirty="0" smtClean="0"/>
                <a:t>b.C</a:t>
              </a:r>
              <a:r>
                <a:rPr lang="it-IT" altLang="it-IT" sz="2400" dirty="0"/>
                <a:t>. – Roma  55 /53 </a:t>
              </a:r>
              <a:r>
                <a:rPr lang="it-IT" altLang="it-IT" sz="2400" dirty="0" smtClean="0"/>
                <a:t>b.C</a:t>
              </a:r>
              <a:r>
                <a:rPr lang="it-IT" altLang="it-IT" sz="2400" dirty="0"/>
                <a:t>.) </a:t>
              </a:r>
            </a:p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it-IT" altLang="it-IT" sz="2400" i="1" dirty="0" err="1"/>
                <a:t>Quod</a:t>
              </a:r>
              <a:r>
                <a:rPr lang="it-IT" altLang="it-IT" sz="2400" i="1" dirty="0"/>
                <a:t> ali </a:t>
              </a:r>
              <a:r>
                <a:rPr lang="it-IT" altLang="it-IT" sz="2400" i="1" dirty="0" err="1"/>
                <a:t>cibus</a:t>
              </a:r>
              <a:r>
                <a:rPr lang="it-IT" altLang="it-IT" sz="2400" i="1" dirty="0"/>
                <a:t> est </a:t>
              </a:r>
              <a:r>
                <a:rPr lang="it-IT" altLang="it-IT" sz="2400" i="1" dirty="0" err="1"/>
                <a:t>aliis</a:t>
              </a:r>
              <a:r>
                <a:rPr lang="it-IT" altLang="it-IT" sz="2400" i="1" dirty="0"/>
                <a:t> </a:t>
              </a:r>
              <a:r>
                <a:rPr lang="it-IT" altLang="it-IT" sz="2400" i="1" dirty="0" err="1"/>
                <a:t>fuat</a:t>
              </a:r>
              <a:r>
                <a:rPr lang="it-IT" altLang="it-IT" sz="2400" i="1" dirty="0"/>
                <a:t> acre venenum.</a:t>
              </a:r>
              <a:r>
                <a:rPr lang="it-IT" altLang="it-IT" sz="2400" dirty="0"/>
                <a:t> 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it-IT" sz="2400" dirty="0" smtClean="0"/>
                <a:t>What is food for a man, it is poison for another.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it-IT" altLang="it-IT" sz="2400" dirty="0" smtClean="0"/>
                <a:t>«</a:t>
              </a:r>
              <a:r>
                <a:rPr lang="it-IT" altLang="it-IT" sz="2400" dirty="0"/>
                <a:t>De rerum natura» Libro IV, linea 637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41092"/>
            <a:ext cx="9144001" cy="39787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91200" y="64886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 smtClean="0"/>
              <a:t>Relling</a:t>
            </a:r>
            <a:r>
              <a:rPr lang="it-IT" dirty="0" smtClean="0"/>
              <a:t> &amp; Evans, Nature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271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altLang="it-IT" sz="3200" b="1" dirty="0" err="1" smtClean="0"/>
              <a:t>Modulation</a:t>
            </a:r>
            <a:r>
              <a:rPr lang="it-IT" altLang="it-IT" sz="3200" b="1" dirty="0" smtClean="0"/>
              <a:t> of the dose and </a:t>
            </a:r>
            <a:r>
              <a:rPr lang="it-IT" altLang="it-IT" sz="3200" b="1" dirty="0" err="1" smtClean="0"/>
              <a:t>drug</a:t>
            </a:r>
            <a:r>
              <a:rPr lang="it-IT" altLang="it-IT" sz="3200" b="1" dirty="0" smtClean="0"/>
              <a:t> </a:t>
            </a:r>
            <a:r>
              <a:rPr lang="it-IT" altLang="it-IT" sz="3200" b="1" dirty="0" err="1" smtClean="0"/>
              <a:t>effects</a:t>
            </a:r>
            <a:endParaRPr lang="en-US" altLang="it-IT" sz="3200" b="1" dirty="0" smtClean="0"/>
          </a:p>
        </p:txBody>
      </p:sp>
      <p:sp>
        <p:nvSpPr>
          <p:cNvPr id="21507" name="Content Placeholder 3"/>
          <p:cNvSpPr>
            <a:spLocks noGrp="1"/>
          </p:cNvSpPr>
          <p:nvPr>
            <p:ph sz="half" idx="1"/>
          </p:nvPr>
        </p:nvSpPr>
        <p:spPr>
          <a:xfrm>
            <a:off x="0" y="1262063"/>
            <a:ext cx="5746750" cy="4525962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it-IT" sz="2400" i="1" dirty="0" err="1" smtClean="0"/>
              <a:t>Paracelso</a:t>
            </a:r>
            <a:r>
              <a:rPr lang="en-US" altLang="it-IT" sz="2400" i="1" dirty="0" smtClean="0"/>
              <a:t> (Philip Theophrastus </a:t>
            </a:r>
            <a:r>
              <a:rPr lang="en-US" altLang="it-IT" sz="2400" i="1" dirty="0" err="1" smtClean="0"/>
              <a:t>Bombastus</a:t>
            </a:r>
            <a:r>
              <a:rPr lang="en-US" altLang="it-IT" sz="2400" i="1" dirty="0" smtClean="0"/>
              <a:t> von </a:t>
            </a:r>
            <a:r>
              <a:rPr lang="en-US" altLang="it-IT" sz="2400" i="1" dirty="0" err="1" smtClean="0"/>
              <a:t>Hohenheim</a:t>
            </a:r>
            <a:r>
              <a:rPr lang="en-US" altLang="it-IT" sz="2400" i="1" dirty="0" smtClean="0"/>
              <a:t>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it-IT" sz="2400" i="1" dirty="0" smtClean="0"/>
              <a:t>(</a:t>
            </a:r>
            <a:r>
              <a:rPr lang="en-US" altLang="it-IT" sz="2400" i="1" dirty="0" err="1" smtClean="0"/>
              <a:t>Einsiedeln</a:t>
            </a:r>
            <a:r>
              <a:rPr lang="en-US" altLang="it-IT" sz="2400" i="1" dirty="0" smtClean="0"/>
              <a:t> 1493 – </a:t>
            </a:r>
            <a:r>
              <a:rPr lang="en-US" altLang="it-IT" sz="2400" i="1" dirty="0" err="1" smtClean="0"/>
              <a:t>Salisburgo</a:t>
            </a:r>
            <a:r>
              <a:rPr lang="en-US" altLang="it-IT" sz="2400" i="1" dirty="0" smtClean="0"/>
              <a:t> 1541)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it-IT" i="1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it-IT" sz="2400" i="1" dirty="0" smtClean="0"/>
              <a:t>“Omnia </a:t>
            </a:r>
            <a:r>
              <a:rPr lang="en-US" altLang="it-IT" sz="2400" i="1" dirty="0" err="1" smtClean="0"/>
              <a:t>venenum</a:t>
            </a:r>
            <a:r>
              <a:rPr lang="en-US" altLang="it-IT" sz="2400" i="1" dirty="0" smtClean="0"/>
              <a:t> </a:t>
            </a:r>
            <a:r>
              <a:rPr lang="en-US" altLang="it-IT" sz="2400" i="1" dirty="0" err="1" smtClean="0"/>
              <a:t>sunt</a:t>
            </a:r>
            <a:r>
              <a:rPr lang="en-US" altLang="it-IT" sz="2400" i="1" dirty="0" smtClean="0"/>
              <a:t>: </a:t>
            </a:r>
            <a:r>
              <a:rPr lang="en-US" altLang="it-IT" sz="2400" i="1" dirty="0" err="1" smtClean="0"/>
              <a:t>nec</a:t>
            </a:r>
            <a:r>
              <a:rPr lang="en-US" altLang="it-IT" sz="2400" i="1" dirty="0" smtClean="0"/>
              <a:t> sine </a:t>
            </a:r>
            <a:r>
              <a:rPr lang="en-US" altLang="it-IT" sz="2400" i="1" dirty="0" err="1" smtClean="0"/>
              <a:t>veneno</a:t>
            </a:r>
            <a:r>
              <a:rPr lang="en-US" altLang="it-IT" sz="2400" i="1" dirty="0" smtClean="0"/>
              <a:t> </a:t>
            </a:r>
            <a:r>
              <a:rPr lang="en-US" altLang="it-IT" sz="2400" i="1" dirty="0" err="1" smtClean="0"/>
              <a:t>quicquam</a:t>
            </a:r>
            <a:r>
              <a:rPr lang="en-US" altLang="it-IT" sz="2400" i="1" dirty="0" smtClean="0"/>
              <a:t> </a:t>
            </a:r>
            <a:r>
              <a:rPr lang="en-US" altLang="it-IT" sz="2400" i="1" dirty="0" err="1" smtClean="0"/>
              <a:t>existit</a:t>
            </a:r>
            <a:r>
              <a:rPr lang="en-US" altLang="it-IT" sz="2400" i="1" dirty="0" smtClean="0"/>
              <a:t>. </a:t>
            </a:r>
            <a:r>
              <a:rPr lang="en-US" altLang="it-IT" sz="2400" i="1" dirty="0" err="1" smtClean="0"/>
              <a:t>Dosis</a:t>
            </a:r>
            <a:r>
              <a:rPr lang="en-US" altLang="it-IT" sz="2400" i="1" dirty="0" smtClean="0"/>
              <a:t> sola </a:t>
            </a:r>
            <a:r>
              <a:rPr lang="en-US" altLang="it-IT" sz="2400" i="1" dirty="0" err="1" smtClean="0"/>
              <a:t>facit</a:t>
            </a:r>
            <a:r>
              <a:rPr lang="en-US" altLang="it-IT" sz="2400" i="1" dirty="0" smtClean="0"/>
              <a:t>, </a:t>
            </a:r>
            <a:r>
              <a:rPr lang="en-US" altLang="it-IT" sz="2400" i="1" dirty="0" err="1" smtClean="0"/>
              <a:t>ut</a:t>
            </a:r>
            <a:r>
              <a:rPr lang="en-US" altLang="it-IT" sz="2400" i="1" dirty="0" smtClean="0"/>
              <a:t> </a:t>
            </a:r>
            <a:r>
              <a:rPr lang="en-US" altLang="it-IT" sz="2400" i="1" dirty="0" err="1" smtClean="0"/>
              <a:t>venenum</a:t>
            </a:r>
            <a:r>
              <a:rPr lang="en-US" altLang="it-IT" sz="2400" i="1" dirty="0" smtClean="0"/>
              <a:t> non fit”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it-IT" sz="24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it-IT" sz="2400" dirty="0"/>
              <a:t>“All things are poison and nothing is without poison; only the dose makes a thing not a poison”</a:t>
            </a:r>
            <a:endParaRPr lang="en-US" altLang="it-IT" sz="2400" dirty="0" smtClean="0"/>
          </a:p>
          <a:p>
            <a:pPr>
              <a:buFont typeface="Arial" panose="020B0604020202020204" pitchFamily="34" charset="0"/>
              <a:buNone/>
              <a:defRPr/>
            </a:pPr>
            <a:endParaRPr lang="en-US" altLang="it-IT" dirty="0" smtClean="0"/>
          </a:p>
          <a:p>
            <a:pPr>
              <a:buFont typeface="Arial" panose="020B0604020202020204" pitchFamily="34" charset="0"/>
              <a:buNone/>
              <a:defRPr/>
            </a:pPr>
            <a:endParaRPr lang="en-US" altLang="it-IT" dirty="0" smtClean="0"/>
          </a:p>
          <a:p>
            <a:pPr>
              <a:buFont typeface="Arial" panose="020B0604020202020204" pitchFamily="34" charset="0"/>
              <a:buNone/>
              <a:defRPr/>
            </a:pPr>
            <a:endParaRPr lang="en-US" altLang="it-IT" dirty="0" smtClean="0"/>
          </a:p>
          <a:p>
            <a:pPr>
              <a:buFont typeface="Arial" panose="020B0604020202020204" pitchFamily="34" charset="0"/>
              <a:buNone/>
              <a:defRPr/>
            </a:pPr>
            <a:endParaRPr lang="en-US" altLang="it-IT" dirty="0" smtClean="0"/>
          </a:p>
          <a:p>
            <a:pPr>
              <a:buFont typeface="Arial" panose="020B0604020202020204" pitchFamily="34" charset="0"/>
              <a:buNone/>
              <a:defRPr/>
            </a:pPr>
            <a:endParaRPr lang="en-US" altLang="it-IT" dirty="0" smtClean="0"/>
          </a:p>
          <a:p>
            <a:pPr>
              <a:defRPr/>
            </a:pPr>
            <a:endParaRPr lang="en-US" altLang="it-IT" dirty="0" smtClean="0"/>
          </a:p>
          <a:p>
            <a:pPr>
              <a:defRPr/>
            </a:pPr>
            <a:endParaRPr lang="en-US" altLang="it-IT" dirty="0" smtClean="0"/>
          </a:p>
          <a:p>
            <a:pPr>
              <a:defRPr/>
            </a:pPr>
            <a:endParaRPr lang="en-US" altLang="it-IT" dirty="0" smtClean="0"/>
          </a:p>
        </p:txBody>
      </p:sp>
      <p:pic>
        <p:nvPicPr>
          <p:cNvPr id="12292" name="Picture 2" descr="File:Paracel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1143000"/>
            <a:ext cx="33528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i="1" dirty="0">
                <a:latin typeface="+mn-lt"/>
              </a:rPr>
              <a:t>Yip et al., </a:t>
            </a:r>
            <a:r>
              <a:rPr lang="en-US" i="1" dirty="0" err="1">
                <a:latin typeface="+mn-lt"/>
              </a:rPr>
              <a:t>Clin</a:t>
            </a:r>
            <a:r>
              <a:rPr lang="en-US" i="1" dirty="0">
                <a:latin typeface="+mn-lt"/>
              </a:rPr>
              <a:t> Pharm </a:t>
            </a:r>
            <a:r>
              <a:rPr lang="en-US" i="1" dirty="0" err="1">
                <a:latin typeface="+mn-lt"/>
              </a:rPr>
              <a:t>Ther</a:t>
            </a:r>
            <a:r>
              <a:rPr lang="en-US" i="1" dirty="0">
                <a:latin typeface="+mn-lt"/>
              </a:rPr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r>
              <a:rPr lang="it-IT" altLang="it-IT" sz="3200" b="1" dirty="0" err="1" smtClean="0"/>
              <a:t>History</a:t>
            </a:r>
            <a:r>
              <a:rPr lang="it-IT" altLang="it-IT" sz="3200" b="1" dirty="0" smtClean="0"/>
              <a:t> of </a:t>
            </a:r>
            <a:r>
              <a:rPr lang="it-IT" altLang="it-IT" sz="3200" b="1" dirty="0" err="1" smtClean="0"/>
              <a:t>pharmacogenetics</a:t>
            </a:r>
            <a:r>
              <a:rPr lang="it-IT" altLang="it-IT" sz="3200" b="1" dirty="0" smtClean="0"/>
              <a:t> and </a:t>
            </a:r>
            <a:r>
              <a:rPr lang="it-IT" altLang="it-IT" sz="3200" b="1" dirty="0" err="1" smtClean="0"/>
              <a:t>pharmacogenomics</a:t>
            </a:r>
            <a:endParaRPr lang="en-US" altLang="it-IT" sz="3200" b="1" dirty="0" smtClean="0"/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107950" y="2687638"/>
            <a:ext cx="7545388" cy="174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98425" y="3265488"/>
            <a:ext cx="7545388" cy="1762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96838" y="3459163"/>
            <a:ext cx="7545387" cy="174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107950" y="3659188"/>
            <a:ext cx="7545388" cy="1762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929188" y="64881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i="1" dirty="0" err="1">
                <a:latin typeface="+mn-lt"/>
              </a:rPr>
              <a:t>Pirmohamed</a:t>
            </a:r>
            <a:r>
              <a:rPr lang="en-US" i="1" dirty="0">
                <a:latin typeface="+mn-lt"/>
              </a:rPr>
              <a:t>, Br J </a:t>
            </a:r>
            <a:r>
              <a:rPr lang="en-US" i="1" dirty="0" err="1">
                <a:latin typeface="+mn-lt"/>
              </a:rPr>
              <a:t>Clin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Pharmacol</a:t>
            </a:r>
            <a:r>
              <a:rPr lang="en-US" i="1" dirty="0">
                <a:latin typeface="+mn-lt"/>
              </a:rPr>
              <a:t>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</a:rPr>
              <a:t>Goodman and Gilman, 2011</a:t>
            </a:r>
          </a:p>
        </p:txBody>
      </p:sp>
      <p:pic>
        <p:nvPicPr>
          <p:cNvPr id="13315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73288"/>
            <a:ext cx="8229600" cy="3379787"/>
          </a:xfrm>
        </p:spPr>
      </p:pic>
      <p:sp>
        <p:nvSpPr>
          <p:cNvPr id="7" name="TextBox 4"/>
          <p:cNvSpPr txBox="1">
            <a:spLocks noGrp="1" noChangeArrowheads="1"/>
          </p:cNvSpPr>
          <p:nvPr>
            <p:ph type="title"/>
          </p:nvPr>
        </p:nvSpPr>
        <p:spPr>
          <a:xfrm>
            <a:off x="457200" y="430213"/>
            <a:ext cx="8229600" cy="831850"/>
          </a:xfrm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b="1" dirty="0" err="1">
                <a:latin typeface="+mj-lt"/>
              </a:rPr>
              <a:t>L’emivita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dell’antipirina</a:t>
            </a:r>
            <a:r>
              <a:rPr lang="en-US" sz="2400" b="1" dirty="0">
                <a:latin typeface="+mj-lt"/>
              </a:rPr>
              <a:t> ha </a:t>
            </a:r>
            <a:r>
              <a:rPr lang="en-US" sz="2400" b="1" dirty="0" err="1">
                <a:latin typeface="+mj-lt"/>
              </a:rPr>
              <a:t>una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concordanza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maggiore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nei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gemelli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identici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che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nei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gemelli</a:t>
            </a:r>
            <a:r>
              <a:rPr lang="en-US" sz="2400" b="1" dirty="0">
                <a:latin typeface="+mj-lt"/>
              </a:rPr>
              <a:t> non </a:t>
            </a:r>
            <a:r>
              <a:rPr lang="en-US" sz="2400" b="1" dirty="0" err="1">
                <a:latin typeface="+mj-lt"/>
              </a:rPr>
              <a:t>identici</a:t>
            </a:r>
            <a:r>
              <a:rPr lang="en-US" sz="2400" b="1" dirty="0">
                <a:latin typeface="+mj-lt"/>
              </a:rPr>
              <a:t>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562600" y="6096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Vessel &amp; Page, Science 1968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59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634</Words>
  <Application>Microsoft Office PowerPoint</Application>
  <PresentationFormat>Presentazione su schermo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Webdings</vt:lpstr>
      <vt:lpstr>Office Theme</vt:lpstr>
      <vt:lpstr>Pharmacogenomics</vt:lpstr>
      <vt:lpstr>For some diseases the percentage of drug response is still unsatisfactory</vt:lpstr>
      <vt:lpstr>Interindividual variability in drug response</vt:lpstr>
      <vt:lpstr>Exogenous and endogenous factors that contribute to interindividual variability in drug response</vt:lpstr>
      <vt:lpstr>Genetic characteristics predispose to the response to substances</vt:lpstr>
      <vt:lpstr>Presentazione standard di PowerPoint</vt:lpstr>
      <vt:lpstr>Modulation of the dose and drug effects</vt:lpstr>
      <vt:lpstr>History of pharmacogenetics and pharmacogenomics</vt:lpstr>
      <vt:lpstr>L’emivita dell’antipirina ha una concordanza maggiore nei gemelli identici che nei gemelli non identici.</vt:lpstr>
      <vt:lpstr>Presentazione standard di PowerPoint</vt:lpstr>
      <vt:lpstr>Presentazione standard di PowerPoint</vt:lpstr>
      <vt:lpstr>Presentazione standard di PowerPoint</vt:lpstr>
      <vt:lpstr>Definitions of genetic terms</vt:lpstr>
      <vt:lpstr>How big is the genome? How many genes does it contain?</vt:lpstr>
      <vt:lpstr>Presentazione standard di PowerPoint</vt:lpstr>
      <vt:lpstr>Methods of pharmacogenetic research</vt:lpstr>
      <vt:lpstr>Presentazione standard di PowerPoint</vt:lpstr>
      <vt:lpstr>Presentazione standard di PowerPoint</vt:lpstr>
    </vt:vector>
  </TitlesOfParts>
  <Company>SJCRH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Farmacotossicologia</dc:title>
  <dc:creator>help</dc:creator>
  <cp:lastModifiedBy>Gabriele Stocco</cp:lastModifiedBy>
  <cp:revision>114</cp:revision>
  <dcterms:created xsi:type="dcterms:W3CDTF">2012-03-01T12:06:30Z</dcterms:created>
  <dcterms:modified xsi:type="dcterms:W3CDTF">2018-04-10T07:03:51Z</dcterms:modified>
</cp:coreProperties>
</file>