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3"/>
  </p:notesMasterIdLst>
  <p:sldIdLst>
    <p:sldId id="297" r:id="rId2"/>
    <p:sldId id="296" r:id="rId3"/>
    <p:sldId id="258" r:id="rId4"/>
    <p:sldId id="259" r:id="rId5"/>
    <p:sldId id="261" r:id="rId6"/>
    <p:sldId id="262" r:id="rId7"/>
    <p:sldId id="264" r:id="rId8"/>
    <p:sldId id="265" r:id="rId9"/>
    <p:sldId id="266" r:id="rId10"/>
    <p:sldId id="268" r:id="rId11"/>
    <p:sldId id="270" r:id="rId12"/>
    <p:sldId id="292" r:id="rId13"/>
    <p:sldId id="274" r:id="rId14"/>
    <p:sldId id="277" r:id="rId15"/>
    <p:sldId id="278" r:id="rId16"/>
    <p:sldId id="298" r:id="rId17"/>
    <p:sldId id="280" r:id="rId18"/>
    <p:sldId id="281" r:id="rId19"/>
    <p:sldId id="282" r:id="rId20"/>
    <p:sldId id="283" r:id="rId21"/>
    <p:sldId id="284" r:id="rId22"/>
    <p:sldId id="285" r:id="rId23"/>
    <p:sldId id="287" r:id="rId24"/>
    <p:sldId id="288" r:id="rId25"/>
    <p:sldId id="289" r:id="rId26"/>
    <p:sldId id="290" r:id="rId27"/>
    <p:sldId id="291" r:id="rId28"/>
    <p:sldId id="293" r:id="rId29"/>
    <p:sldId id="295" r:id="rId30"/>
    <p:sldId id="299" r:id="rId31"/>
    <p:sldId id="294" r:id="rId3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C9F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09" autoAdjust="0"/>
    <p:restoredTop sz="94660"/>
  </p:normalViewPr>
  <p:slideViewPr>
    <p:cSldViewPr>
      <p:cViewPr>
        <p:scale>
          <a:sx n="66" d="100"/>
          <a:sy n="66" d="100"/>
        </p:scale>
        <p:origin x="-1674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02F9B8-75CC-4223-9848-AFD6FC1C480B}" type="doc">
      <dgm:prSet loTypeId="urn:microsoft.com/office/officeart/2005/8/layout/radial4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04E90511-2E54-4946-93AF-9C371B6B78BF}">
      <dgm:prSet phldrT="[Testo]"/>
      <dgm:spPr/>
      <dgm:t>
        <a:bodyPr/>
        <a:lstStyle/>
        <a:p>
          <a:r>
            <a:rPr lang="it-IT" dirty="0" smtClean="0"/>
            <a:t>AS può fare</a:t>
          </a:r>
          <a:endParaRPr lang="it-IT" dirty="0"/>
        </a:p>
      </dgm:t>
    </dgm:pt>
    <dgm:pt modelId="{2C270974-5F9E-4A07-B015-416670C204D4}" type="parTrans" cxnId="{47C2AA72-B40C-4139-9A16-1FBE67262732}">
      <dgm:prSet/>
      <dgm:spPr/>
      <dgm:t>
        <a:bodyPr/>
        <a:lstStyle/>
        <a:p>
          <a:endParaRPr lang="it-IT"/>
        </a:p>
      </dgm:t>
    </dgm:pt>
    <dgm:pt modelId="{24AA5321-FC9B-4745-B5CD-9EAEFAAB81A7}" type="sibTrans" cxnId="{47C2AA72-B40C-4139-9A16-1FBE67262732}">
      <dgm:prSet/>
      <dgm:spPr/>
      <dgm:t>
        <a:bodyPr/>
        <a:lstStyle/>
        <a:p>
          <a:endParaRPr lang="it-IT"/>
        </a:p>
      </dgm:t>
    </dgm:pt>
    <dgm:pt modelId="{2870F57D-80EF-4538-A6D5-A1A3388597A3}">
      <dgm:prSet phldrT="[Testo]" custT="1"/>
      <dgm:spPr/>
      <dgm:t>
        <a:bodyPr/>
        <a:lstStyle/>
        <a:p>
          <a:r>
            <a:rPr lang="it-IT" sz="1600" dirty="0" smtClean="0">
              <a:solidFill>
                <a:schemeClr val="tx1"/>
              </a:solidFill>
            </a:rPr>
            <a:t>Verificare l’attendibilità dei fatti e delle informazioni</a:t>
          </a:r>
          <a:endParaRPr lang="it-IT" sz="1600" dirty="0">
            <a:solidFill>
              <a:schemeClr val="tx1"/>
            </a:solidFill>
          </a:endParaRPr>
        </a:p>
      </dgm:t>
    </dgm:pt>
    <dgm:pt modelId="{E65A6E72-1097-4256-800C-2D85A2F429F9}" type="parTrans" cxnId="{DD99117D-6844-4122-9AC4-1CB7DF942925}">
      <dgm:prSet/>
      <dgm:spPr/>
      <dgm:t>
        <a:bodyPr/>
        <a:lstStyle/>
        <a:p>
          <a:endParaRPr lang="it-IT"/>
        </a:p>
      </dgm:t>
    </dgm:pt>
    <dgm:pt modelId="{EF9922D3-D641-41B3-B017-C8ABD206AB1B}" type="sibTrans" cxnId="{DD99117D-6844-4122-9AC4-1CB7DF942925}">
      <dgm:prSet/>
      <dgm:spPr/>
      <dgm:t>
        <a:bodyPr/>
        <a:lstStyle/>
        <a:p>
          <a:endParaRPr lang="it-IT"/>
        </a:p>
      </dgm:t>
    </dgm:pt>
    <dgm:pt modelId="{CA50236C-0CE6-4CBE-8864-CBC7FC7A6269}">
      <dgm:prSet phldrT="[Testo]" custT="1"/>
      <dgm:spPr/>
      <dgm:t>
        <a:bodyPr/>
        <a:lstStyle/>
        <a:p>
          <a:pPr algn="ctr"/>
          <a:r>
            <a:rPr lang="it-IT" sz="1400" dirty="0" smtClean="0">
              <a:solidFill>
                <a:schemeClr val="tx1"/>
              </a:solidFill>
            </a:rPr>
            <a:t>Ricercare occasioni di chiarimento;  individuare responsabilità reciproche</a:t>
          </a:r>
          <a:endParaRPr lang="it-IT" sz="1400" dirty="0">
            <a:solidFill>
              <a:schemeClr val="tx1"/>
            </a:solidFill>
          </a:endParaRPr>
        </a:p>
      </dgm:t>
    </dgm:pt>
    <dgm:pt modelId="{B50D5285-EF91-4897-9B0A-18AC3D2FAF44}" type="parTrans" cxnId="{5598BAC8-4100-48F4-AAD6-7F3D60F9FE15}">
      <dgm:prSet/>
      <dgm:spPr/>
      <dgm:t>
        <a:bodyPr/>
        <a:lstStyle/>
        <a:p>
          <a:endParaRPr lang="it-IT"/>
        </a:p>
      </dgm:t>
    </dgm:pt>
    <dgm:pt modelId="{CD054E73-97B8-4024-BE08-92047766D421}" type="sibTrans" cxnId="{5598BAC8-4100-48F4-AAD6-7F3D60F9FE15}">
      <dgm:prSet/>
      <dgm:spPr/>
      <dgm:t>
        <a:bodyPr/>
        <a:lstStyle/>
        <a:p>
          <a:endParaRPr lang="it-IT"/>
        </a:p>
      </dgm:t>
    </dgm:pt>
    <dgm:pt modelId="{340D66EB-01C9-40D6-BA05-F9DF89CBF85C}">
      <dgm:prSet phldrT="[Testo]"/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Valutare attentamente le conseguenze della segnalazione</a:t>
          </a:r>
          <a:endParaRPr lang="it-IT" dirty="0">
            <a:solidFill>
              <a:schemeClr val="tx1"/>
            </a:solidFill>
          </a:endParaRPr>
        </a:p>
      </dgm:t>
    </dgm:pt>
    <dgm:pt modelId="{D6CD3E75-89E7-492F-A525-71A39B81BE3C}" type="parTrans" cxnId="{14919DE6-F763-4A3F-86A4-B27B332FB9F0}">
      <dgm:prSet/>
      <dgm:spPr/>
      <dgm:t>
        <a:bodyPr/>
        <a:lstStyle/>
        <a:p>
          <a:endParaRPr lang="it-IT"/>
        </a:p>
      </dgm:t>
    </dgm:pt>
    <dgm:pt modelId="{2CB981B1-2F31-495A-AB47-ACD75EE68688}" type="sibTrans" cxnId="{14919DE6-F763-4A3F-86A4-B27B332FB9F0}">
      <dgm:prSet/>
      <dgm:spPr/>
      <dgm:t>
        <a:bodyPr/>
        <a:lstStyle/>
        <a:p>
          <a:endParaRPr lang="it-IT"/>
        </a:p>
      </dgm:t>
    </dgm:pt>
    <dgm:pt modelId="{A16DA613-74D5-4E1E-BC59-0CAF708FDD71}">
      <dgm:prSet custRadScaleRad="97399" custRadScaleInc="-3201"/>
      <dgm:spPr/>
      <dgm:t>
        <a:bodyPr/>
        <a:lstStyle/>
        <a:p>
          <a:endParaRPr lang="it-IT"/>
        </a:p>
      </dgm:t>
    </dgm:pt>
    <dgm:pt modelId="{ACA4C271-30DD-400F-B6FC-0C97F3286F54}" type="parTrans" cxnId="{03371542-32DB-4463-9EC7-2A50A5E3E5DC}">
      <dgm:prSet custAng="4381865" custFlipHor="0" custScaleX="49001" custScaleY="119854" custLinFactY="98171" custLinFactNeighborX="-23701" custLinFactNeighborY="100000"/>
      <dgm:spPr/>
      <dgm:t>
        <a:bodyPr/>
        <a:lstStyle/>
        <a:p>
          <a:endParaRPr lang="it-IT"/>
        </a:p>
      </dgm:t>
    </dgm:pt>
    <dgm:pt modelId="{BF757221-7006-4357-889C-6FCDEDEFF99B}" type="sibTrans" cxnId="{03371542-32DB-4463-9EC7-2A50A5E3E5DC}">
      <dgm:prSet/>
      <dgm:spPr/>
      <dgm:t>
        <a:bodyPr/>
        <a:lstStyle/>
        <a:p>
          <a:endParaRPr lang="it-IT"/>
        </a:p>
      </dgm:t>
    </dgm:pt>
    <dgm:pt modelId="{6A476CD9-59E0-463D-893E-C2F9756D1824}" type="pres">
      <dgm:prSet presAssocID="{F702F9B8-75CC-4223-9848-AFD6FC1C480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9488764-B43F-44B9-99AC-89C7B1C239F3}" type="pres">
      <dgm:prSet presAssocID="{04E90511-2E54-4946-93AF-9C371B6B78BF}" presName="centerShape" presStyleLbl="node0" presStyleIdx="0" presStyleCnt="1"/>
      <dgm:spPr/>
      <dgm:t>
        <a:bodyPr/>
        <a:lstStyle/>
        <a:p>
          <a:endParaRPr lang="it-IT"/>
        </a:p>
      </dgm:t>
    </dgm:pt>
    <dgm:pt modelId="{E3F8BD14-7E06-4F73-A337-F188C19F14BB}" type="pres">
      <dgm:prSet presAssocID="{E65A6E72-1097-4256-800C-2D85A2F429F9}" presName="parTrans" presStyleLbl="bgSibTrans2D1" presStyleIdx="0" presStyleCnt="3" custAng="14482347" custFlipHor="0" custScaleX="28212" custScaleY="59267" custLinFactY="-14127" custLinFactNeighborX="80507" custLinFactNeighborY="-100000"/>
      <dgm:spPr/>
      <dgm:t>
        <a:bodyPr/>
        <a:lstStyle/>
        <a:p>
          <a:endParaRPr lang="it-IT"/>
        </a:p>
      </dgm:t>
    </dgm:pt>
    <dgm:pt modelId="{18C41450-D7E0-44F5-863C-7987C081A9D3}" type="pres">
      <dgm:prSet presAssocID="{2870F57D-80EF-4538-A6D5-A1A3388597A3}" presName="node" presStyleLbl="node1" presStyleIdx="0" presStyleCnt="3" custScaleX="158788" custScaleY="142556" custRadScaleRad="140725" custRadScaleInc="-2910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2508690-3547-4151-8007-4ED9BD5E1A76}" type="pres">
      <dgm:prSet presAssocID="{B50D5285-EF91-4897-9B0A-18AC3D2FAF44}" presName="parTrans" presStyleLbl="bgSibTrans2D1" presStyleIdx="1" presStyleCnt="3" custAng="6073829" custScaleX="68249" custScaleY="191210" custLinFactY="100000" custLinFactNeighborX="-96988" custLinFactNeighborY="179171"/>
      <dgm:spPr/>
      <dgm:t>
        <a:bodyPr/>
        <a:lstStyle/>
        <a:p>
          <a:endParaRPr lang="it-IT"/>
        </a:p>
      </dgm:t>
    </dgm:pt>
    <dgm:pt modelId="{30F20D94-6F18-478B-8780-D199DDE877C4}" type="pres">
      <dgm:prSet presAssocID="{CA50236C-0CE6-4CBE-8864-CBC7FC7A6269}" presName="node" presStyleLbl="node1" presStyleIdx="1" presStyleCnt="3" custScaleX="186172" custRadScaleRad="100351" custRadScaleInc="-784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8F8EBCC-1B3B-4D4B-B9CD-855EDAB3B44A}" type="pres">
      <dgm:prSet presAssocID="{D6CD3E75-89E7-492F-A525-71A39B81BE3C}" presName="parTrans" presStyleLbl="bgSibTrans2D1" presStyleIdx="2" presStyleCnt="3" custAng="10575548" custScaleX="41243" custScaleY="126525" custLinFactY="42372" custLinFactNeighborX="-19326" custLinFactNeighborY="100000"/>
      <dgm:spPr/>
      <dgm:t>
        <a:bodyPr/>
        <a:lstStyle/>
        <a:p>
          <a:endParaRPr lang="it-IT"/>
        </a:p>
      </dgm:t>
    </dgm:pt>
    <dgm:pt modelId="{EB1F3AE7-853A-422A-B8A1-FFCAB96ACD13}" type="pres">
      <dgm:prSet presAssocID="{340D66EB-01C9-40D6-BA05-F9DF89CBF85C}" presName="node" presStyleLbl="node1" presStyleIdx="2" presStyleCnt="3" custScaleX="149826" custRadScaleRad="115814" custRadScaleInc="1131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598BAC8-4100-48F4-AAD6-7F3D60F9FE15}" srcId="{04E90511-2E54-4946-93AF-9C371B6B78BF}" destId="{CA50236C-0CE6-4CBE-8864-CBC7FC7A6269}" srcOrd="1" destOrd="0" parTransId="{B50D5285-EF91-4897-9B0A-18AC3D2FAF44}" sibTransId="{CD054E73-97B8-4024-BE08-92047766D421}"/>
    <dgm:cxn modelId="{0DAC42BA-4E92-4FBC-A7D6-0710BE5DBF43}" type="presOf" srcId="{CA50236C-0CE6-4CBE-8864-CBC7FC7A6269}" destId="{30F20D94-6F18-478B-8780-D199DDE877C4}" srcOrd="0" destOrd="0" presId="urn:microsoft.com/office/officeart/2005/8/layout/radial4"/>
    <dgm:cxn modelId="{27FE7206-47DA-4730-A643-C292A6B1608E}" type="presOf" srcId="{340D66EB-01C9-40D6-BA05-F9DF89CBF85C}" destId="{EB1F3AE7-853A-422A-B8A1-FFCAB96ACD13}" srcOrd="0" destOrd="0" presId="urn:microsoft.com/office/officeart/2005/8/layout/radial4"/>
    <dgm:cxn modelId="{9B855E47-7E38-4D4F-86AF-76C7EFAC9A09}" type="presOf" srcId="{D6CD3E75-89E7-492F-A525-71A39B81BE3C}" destId="{C8F8EBCC-1B3B-4D4B-B9CD-855EDAB3B44A}" srcOrd="0" destOrd="0" presId="urn:microsoft.com/office/officeart/2005/8/layout/radial4"/>
    <dgm:cxn modelId="{47C2AA72-B40C-4139-9A16-1FBE67262732}" srcId="{F702F9B8-75CC-4223-9848-AFD6FC1C480B}" destId="{04E90511-2E54-4946-93AF-9C371B6B78BF}" srcOrd="0" destOrd="0" parTransId="{2C270974-5F9E-4A07-B015-416670C204D4}" sibTransId="{24AA5321-FC9B-4745-B5CD-9EAEFAAB81A7}"/>
    <dgm:cxn modelId="{52154A91-86A6-4D78-A348-195789429517}" type="presOf" srcId="{2870F57D-80EF-4538-A6D5-A1A3388597A3}" destId="{18C41450-D7E0-44F5-863C-7987C081A9D3}" srcOrd="0" destOrd="0" presId="urn:microsoft.com/office/officeart/2005/8/layout/radial4"/>
    <dgm:cxn modelId="{46628C10-21D1-4365-B442-D454026153FD}" type="presOf" srcId="{F702F9B8-75CC-4223-9848-AFD6FC1C480B}" destId="{6A476CD9-59E0-463D-893E-C2F9756D1824}" srcOrd="0" destOrd="0" presId="urn:microsoft.com/office/officeart/2005/8/layout/radial4"/>
    <dgm:cxn modelId="{03371542-32DB-4463-9EC7-2A50A5E3E5DC}" srcId="{F702F9B8-75CC-4223-9848-AFD6FC1C480B}" destId="{A16DA613-74D5-4E1E-BC59-0CAF708FDD71}" srcOrd="1" destOrd="0" parTransId="{ACA4C271-30DD-400F-B6FC-0C97F3286F54}" sibTransId="{BF757221-7006-4357-889C-6FCDEDEFF99B}"/>
    <dgm:cxn modelId="{EF555767-8EB1-45E6-A7AC-5E3D38A02E51}" type="presOf" srcId="{04E90511-2E54-4946-93AF-9C371B6B78BF}" destId="{A9488764-B43F-44B9-99AC-89C7B1C239F3}" srcOrd="0" destOrd="0" presId="urn:microsoft.com/office/officeart/2005/8/layout/radial4"/>
    <dgm:cxn modelId="{14919DE6-F763-4A3F-86A4-B27B332FB9F0}" srcId="{04E90511-2E54-4946-93AF-9C371B6B78BF}" destId="{340D66EB-01C9-40D6-BA05-F9DF89CBF85C}" srcOrd="2" destOrd="0" parTransId="{D6CD3E75-89E7-492F-A525-71A39B81BE3C}" sibTransId="{2CB981B1-2F31-495A-AB47-ACD75EE68688}"/>
    <dgm:cxn modelId="{5A1EC56E-AA87-4CC7-ABD8-1C9CF5DED652}" type="presOf" srcId="{B50D5285-EF91-4897-9B0A-18AC3D2FAF44}" destId="{42508690-3547-4151-8007-4ED9BD5E1A76}" srcOrd="0" destOrd="0" presId="urn:microsoft.com/office/officeart/2005/8/layout/radial4"/>
    <dgm:cxn modelId="{DD99117D-6844-4122-9AC4-1CB7DF942925}" srcId="{04E90511-2E54-4946-93AF-9C371B6B78BF}" destId="{2870F57D-80EF-4538-A6D5-A1A3388597A3}" srcOrd="0" destOrd="0" parTransId="{E65A6E72-1097-4256-800C-2D85A2F429F9}" sibTransId="{EF9922D3-D641-41B3-B017-C8ABD206AB1B}"/>
    <dgm:cxn modelId="{8D6C28CE-9D65-4569-94F7-5A86C0458B84}" type="presOf" srcId="{E65A6E72-1097-4256-800C-2D85A2F429F9}" destId="{E3F8BD14-7E06-4F73-A337-F188C19F14BB}" srcOrd="0" destOrd="0" presId="urn:microsoft.com/office/officeart/2005/8/layout/radial4"/>
    <dgm:cxn modelId="{A84F702B-40DA-4970-A950-6AABD57055FB}" type="presParOf" srcId="{6A476CD9-59E0-463D-893E-C2F9756D1824}" destId="{A9488764-B43F-44B9-99AC-89C7B1C239F3}" srcOrd="0" destOrd="0" presId="urn:microsoft.com/office/officeart/2005/8/layout/radial4"/>
    <dgm:cxn modelId="{0ABB4FFA-0DE4-46D5-A1B8-26E01928B907}" type="presParOf" srcId="{6A476CD9-59E0-463D-893E-C2F9756D1824}" destId="{E3F8BD14-7E06-4F73-A337-F188C19F14BB}" srcOrd="1" destOrd="0" presId="urn:microsoft.com/office/officeart/2005/8/layout/radial4"/>
    <dgm:cxn modelId="{94D6D8C7-36C0-456F-AF23-31F14534A64E}" type="presParOf" srcId="{6A476CD9-59E0-463D-893E-C2F9756D1824}" destId="{18C41450-D7E0-44F5-863C-7987C081A9D3}" srcOrd="2" destOrd="0" presId="urn:microsoft.com/office/officeart/2005/8/layout/radial4"/>
    <dgm:cxn modelId="{9C5563B3-6AFF-4B52-B505-E3C8F71D5333}" type="presParOf" srcId="{6A476CD9-59E0-463D-893E-C2F9756D1824}" destId="{42508690-3547-4151-8007-4ED9BD5E1A76}" srcOrd="3" destOrd="0" presId="urn:microsoft.com/office/officeart/2005/8/layout/radial4"/>
    <dgm:cxn modelId="{C8D48E7B-12B4-4A22-8A0D-99DF2393ED37}" type="presParOf" srcId="{6A476CD9-59E0-463D-893E-C2F9756D1824}" destId="{30F20D94-6F18-478B-8780-D199DDE877C4}" srcOrd="4" destOrd="0" presId="urn:microsoft.com/office/officeart/2005/8/layout/radial4"/>
    <dgm:cxn modelId="{1D5146D0-700D-4535-922E-CACDD53C5D8C}" type="presParOf" srcId="{6A476CD9-59E0-463D-893E-C2F9756D1824}" destId="{C8F8EBCC-1B3B-4D4B-B9CD-855EDAB3B44A}" srcOrd="5" destOrd="0" presId="urn:microsoft.com/office/officeart/2005/8/layout/radial4"/>
    <dgm:cxn modelId="{372C6C5A-8D06-4656-A640-CF92B59BC574}" type="presParOf" srcId="{6A476CD9-59E0-463D-893E-C2F9756D1824}" destId="{EB1F3AE7-853A-422A-B8A1-FFCAB96ACD1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EB0799-9F12-4A11-ABB0-62B2D3D65D18}" type="doc">
      <dgm:prSet loTypeId="urn:microsoft.com/office/officeart/2005/8/layout/chevron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CA22CE03-8B79-461E-AD1F-38F75941A268}">
      <dgm:prSet phldrT="[Testo]"/>
      <dgm:spPr/>
      <dgm:t>
        <a:bodyPr/>
        <a:lstStyle/>
        <a:p>
          <a:r>
            <a:rPr lang="it-IT" dirty="0" smtClean="0"/>
            <a:t>Studio di materie specifiche di servizio sociale, dei fenomeni politici sociali e della normativa;</a:t>
          </a:r>
          <a:endParaRPr lang="it-IT" dirty="0"/>
        </a:p>
      </dgm:t>
    </dgm:pt>
    <dgm:pt modelId="{9BCC8D18-2BFB-4982-9F6C-CCFB42939775}" type="parTrans" cxnId="{1D683773-9952-4C20-B9C4-7388FF892838}">
      <dgm:prSet/>
      <dgm:spPr/>
      <dgm:t>
        <a:bodyPr/>
        <a:lstStyle/>
        <a:p>
          <a:endParaRPr lang="it-IT"/>
        </a:p>
      </dgm:t>
    </dgm:pt>
    <dgm:pt modelId="{0C7D0513-340C-49E8-A7B0-D7C55A4D6857}" type="sibTrans" cxnId="{1D683773-9952-4C20-B9C4-7388FF892838}">
      <dgm:prSet/>
      <dgm:spPr/>
      <dgm:t>
        <a:bodyPr/>
        <a:lstStyle/>
        <a:p>
          <a:endParaRPr lang="it-IT"/>
        </a:p>
      </dgm:t>
    </dgm:pt>
    <dgm:pt modelId="{8D5FAD02-882B-4798-A8D6-FEE478894A81}">
      <dgm:prSet phldrT="[Testo]"/>
      <dgm:spPr/>
      <dgm:t>
        <a:bodyPr/>
        <a:lstStyle/>
        <a:p>
          <a:r>
            <a:rPr lang="it-IT" dirty="0" smtClean="0"/>
            <a:t>Documentare e argomentare il proprio lavoro e le conoscenze acquisite;</a:t>
          </a:r>
          <a:endParaRPr lang="it-IT" dirty="0"/>
        </a:p>
      </dgm:t>
    </dgm:pt>
    <dgm:pt modelId="{15292A3A-3792-4404-8E48-8D9A12981BD8}" type="parTrans" cxnId="{96833F63-727E-4942-BBA4-7543CDCFED27}">
      <dgm:prSet/>
      <dgm:spPr/>
      <dgm:t>
        <a:bodyPr/>
        <a:lstStyle/>
        <a:p>
          <a:endParaRPr lang="it-IT"/>
        </a:p>
      </dgm:t>
    </dgm:pt>
    <dgm:pt modelId="{4D5E6C3D-FD31-4E35-8463-A45E28A8B54E}" type="sibTrans" cxnId="{96833F63-727E-4942-BBA4-7543CDCFED27}">
      <dgm:prSet/>
      <dgm:spPr/>
      <dgm:t>
        <a:bodyPr/>
        <a:lstStyle/>
        <a:p>
          <a:endParaRPr lang="it-IT"/>
        </a:p>
      </dgm:t>
    </dgm:pt>
    <dgm:pt modelId="{B387A6BA-768D-4B2A-B645-0FD36841ECAD}">
      <dgm:prSet phldrT="[Testo]"/>
      <dgm:spPr/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STRAETGIE</a:t>
          </a:r>
          <a:endParaRPr lang="it-IT" dirty="0">
            <a:solidFill>
              <a:schemeClr val="bg1"/>
            </a:solidFill>
          </a:endParaRPr>
        </a:p>
      </dgm:t>
    </dgm:pt>
    <dgm:pt modelId="{626376DA-3EAC-45AF-8062-8313DF8DD043}" type="parTrans" cxnId="{150AEDED-3D70-4F5A-BAF5-4E8E4D6E1EB2}">
      <dgm:prSet/>
      <dgm:spPr/>
      <dgm:t>
        <a:bodyPr/>
        <a:lstStyle/>
        <a:p>
          <a:endParaRPr lang="it-IT"/>
        </a:p>
      </dgm:t>
    </dgm:pt>
    <dgm:pt modelId="{B64D5DCF-8A77-4243-8684-AEC1FA1C2174}" type="sibTrans" cxnId="{150AEDED-3D70-4F5A-BAF5-4E8E4D6E1EB2}">
      <dgm:prSet/>
      <dgm:spPr/>
      <dgm:t>
        <a:bodyPr/>
        <a:lstStyle/>
        <a:p>
          <a:endParaRPr lang="it-IT"/>
        </a:p>
      </dgm:t>
    </dgm:pt>
    <dgm:pt modelId="{58B058DE-7EFF-4AB1-9FC1-2A063F61B815}">
      <dgm:prSet phldrT="[Testo]"/>
      <dgm:spPr/>
      <dgm:t>
        <a:bodyPr/>
        <a:lstStyle/>
        <a:p>
          <a:r>
            <a:rPr lang="it-IT" dirty="0" smtClean="0"/>
            <a:t>Assumersi la responsabilità di farsi conoscere, riconoscere e riconoscersi nella comunità professionale.</a:t>
          </a:r>
          <a:endParaRPr lang="it-IT" dirty="0"/>
        </a:p>
      </dgm:t>
    </dgm:pt>
    <dgm:pt modelId="{2783260E-444D-4028-A0EA-D54E2FCB1906}" type="parTrans" cxnId="{40A43EBD-B34E-4B60-935E-B877A29B5ED7}">
      <dgm:prSet/>
      <dgm:spPr/>
      <dgm:t>
        <a:bodyPr/>
        <a:lstStyle/>
        <a:p>
          <a:endParaRPr lang="it-IT"/>
        </a:p>
      </dgm:t>
    </dgm:pt>
    <dgm:pt modelId="{94A35831-A54E-450F-BA11-B2E8AE168E45}" type="sibTrans" cxnId="{40A43EBD-B34E-4B60-935E-B877A29B5ED7}">
      <dgm:prSet/>
      <dgm:spPr/>
      <dgm:t>
        <a:bodyPr/>
        <a:lstStyle/>
        <a:p>
          <a:endParaRPr lang="it-IT"/>
        </a:p>
      </dgm:t>
    </dgm:pt>
    <dgm:pt modelId="{F20C737C-BE6D-4C15-841B-0EBB7A5AC2FD}">
      <dgm:prSet/>
      <dgm:spPr/>
      <dgm:t>
        <a:bodyPr/>
        <a:lstStyle/>
        <a:p>
          <a:r>
            <a:rPr lang="it-IT" smtClean="0"/>
            <a:t>Assumere un atteggiamento contrattuale con l’utenze e con gli altri servizi;</a:t>
          </a:r>
          <a:endParaRPr lang="it-IT" dirty="0" smtClean="0"/>
        </a:p>
      </dgm:t>
    </dgm:pt>
    <dgm:pt modelId="{B23622E5-E50A-4621-B642-9178CC113F50}" type="parTrans" cxnId="{6684672D-FC7E-4231-813D-D788C76B935B}">
      <dgm:prSet/>
      <dgm:spPr/>
      <dgm:t>
        <a:bodyPr/>
        <a:lstStyle/>
        <a:p>
          <a:endParaRPr lang="it-IT"/>
        </a:p>
      </dgm:t>
    </dgm:pt>
    <dgm:pt modelId="{A6CAD949-5329-4859-98EC-1626EC69AD3B}" type="sibTrans" cxnId="{6684672D-FC7E-4231-813D-D788C76B935B}">
      <dgm:prSet/>
      <dgm:spPr/>
      <dgm:t>
        <a:bodyPr/>
        <a:lstStyle/>
        <a:p>
          <a:endParaRPr lang="it-IT"/>
        </a:p>
      </dgm:t>
    </dgm:pt>
    <dgm:pt modelId="{4F893947-246B-46E5-9EC6-EB6F9435C226}">
      <dgm:prSet phldrT="[Testo]"/>
      <dgm:spPr/>
      <dgm:t>
        <a:bodyPr/>
        <a:lstStyle/>
        <a:p>
          <a:r>
            <a:rPr lang="it-IT" smtClean="0"/>
            <a:t>Mantenere rapporti costanti con l’Ordine regionale;</a:t>
          </a:r>
          <a:endParaRPr lang="it-IT" dirty="0"/>
        </a:p>
      </dgm:t>
    </dgm:pt>
    <dgm:pt modelId="{794208B4-D599-42EB-968F-623BD2F25DB1}" type="parTrans" cxnId="{B5FDEE42-24AF-4B85-A3AA-4EB8E1D2B1DE}">
      <dgm:prSet/>
      <dgm:spPr/>
      <dgm:t>
        <a:bodyPr/>
        <a:lstStyle/>
        <a:p>
          <a:endParaRPr lang="it-IT"/>
        </a:p>
      </dgm:t>
    </dgm:pt>
    <dgm:pt modelId="{67AF4F2E-8C17-4B37-8359-095D2941D0DA}" type="sibTrans" cxnId="{B5FDEE42-24AF-4B85-A3AA-4EB8E1D2B1DE}">
      <dgm:prSet/>
      <dgm:spPr/>
      <dgm:t>
        <a:bodyPr/>
        <a:lstStyle/>
        <a:p>
          <a:endParaRPr lang="it-IT"/>
        </a:p>
      </dgm:t>
    </dgm:pt>
    <dgm:pt modelId="{2FE05C12-EFEE-45AE-9523-D31267B3C062}">
      <dgm:prSet phldrT="[Testo]"/>
      <dgm:spPr/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STRATEGIE</a:t>
          </a:r>
          <a:endParaRPr lang="it-IT" dirty="0">
            <a:solidFill>
              <a:schemeClr val="bg1"/>
            </a:solidFill>
          </a:endParaRPr>
        </a:p>
      </dgm:t>
    </dgm:pt>
    <dgm:pt modelId="{29FD7D52-A833-42E5-9D33-FD618608CEEB}" type="sibTrans" cxnId="{82C79CD8-BB1C-4957-8893-CB0999834B4B}">
      <dgm:prSet/>
      <dgm:spPr/>
      <dgm:t>
        <a:bodyPr/>
        <a:lstStyle/>
        <a:p>
          <a:endParaRPr lang="it-IT"/>
        </a:p>
      </dgm:t>
    </dgm:pt>
    <dgm:pt modelId="{9C4D6975-D769-491F-A12B-F186EEEE7E56}" type="parTrans" cxnId="{82C79CD8-BB1C-4957-8893-CB0999834B4B}">
      <dgm:prSet/>
      <dgm:spPr/>
      <dgm:t>
        <a:bodyPr/>
        <a:lstStyle/>
        <a:p>
          <a:endParaRPr lang="it-IT"/>
        </a:p>
      </dgm:t>
    </dgm:pt>
    <dgm:pt modelId="{184BD8B3-72A8-4477-9A4B-6734E3188ACF}">
      <dgm:prSet phldrT="[Testo]" custT="1"/>
      <dgm:spPr/>
      <dgm:t>
        <a:bodyPr/>
        <a:lstStyle/>
        <a:p>
          <a:r>
            <a:rPr lang="it-IT" sz="1600" b="1" dirty="0" smtClean="0"/>
            <a:t>STRATEGIE</a:t>
          </a:r>
          <a:endParaRPr lang="it-IT" sz="1600" b="1" dirty="0"/>
        </a:p>
      </dgm:t>
    </dgm:pt>
    <dgm:pt modelId="{3AFCD022-5983-44F2-B432-91FE0565F30D}" type="sibTrans" cxnId="{31F0DC6B-F0A4-4613-B0C8-C26B84BCF55E}">
      <dgm:prSet/>
      <dgm:spPr/>
      <dgm:t>
        <a:bodyPr/>
        <a:lstStyle/>
        <a:p>
          <a:endParaRPr lang="it-IT"/>
        </a:p>
      </dgm:t>
    </dgm:pt>
    <dgm:pt modelId="{39100A51-2E13-4E71-A97D-BF8EEBC720AE}" type="parTrans" cxnId="{31F0DC6B-F0A4-4613-B0C8-C26B84BCF55E}">
      <dgm:prSet/>
      <dgm:spPr/>
      <dgm:t>
        <a:bodyPr/>
        <a:lstStyle/>
        <a:p>
          <a:endParaRPr lang="it-IT"/>
        </a:p>
      </dgm:t>
    </dgm:pt>
    <dgm:pt modelId="{2834D10E-8C32-40C4-9A34-DF49DD21E67E}">
      <dgm:prSet/>
      <dgm:spPr/>
      <dgm:t>
        <a:bodyPr/>
        <a:lstStyle/>
        <a:p>
          <a:r>
            <a:rPr lang="it-IT" smtClean="0"/>
            <a:t>Conoscenza  dei diversi modelli organizzativi/gestionali implementati sul territorio nazionale;</a:t>
          </a:r>
          <a:endParaRPr lang="it-IT" dirty="0"/>
        </a:p>
      </dgm:t>
    </dgm:pt>
    <dgm:pt modelId="{A010A0B1-C015-4ADD-9DE7-552883CD835C}" type="sibTrans" cxnId="{13FCEC20-A4F3-4084-B023-411D5DC4F12E}">
      <dgm:prSet/>
      <dgm:spPr/>
      <dgm:t>
        <a:bodyPr/>
        <a:lstStyle/>
        <a:p>
          <a:endParaRPr lang="it-IT"/>
        </a:p>
      </dgm:t>
    </dgm:pt>
    <dgm:pt modelId="{682B65E8-4114-40BF-A8F7-0D5E7C5F33C7}" type="parTrans" cxnId="{13FCEC20-A4F3-4084-B023-411D5DC4F12E}">
      <dgm:prSet/>
      <dgm:spPr/>
      <dgm:t>
        <a:bodyPr/>
        <a:lstStyle/>
        <a:p>
          <a:endParaRPr lang="it-IT"/>
        </a:p>
      </dgm:t>
    </dgm:pt>
    <dgm:pt modelId="{93D27561-0FCD-484C-9A32-3F136A2658D5}" type="pres">
      <dgm:prSet presAssocID="{9AEB0799-9F12-4A11-ABB0-62B2D3D65D1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D0930EA-249E-497F-8196-6C208189B7D6}" type="pres">
      <dgm:prSet presAssocID="{184BD8B3-72A8-4477-9A4B-6734E3188ACF}" presName="composite" presStyleCnt="0"/>
      <dgm:spPr/>
    </dgm:pt>
    <dgm:pt modelId="{235FE402-2EA1-404B-8209-B719EB90E6EA}" type="pres">
      <dgm:prSet presAssocID="{184BD8B3-72A8-4477-9A4B-6734E3188ACF}" presName="parentText" presStyleLbl="alignNode1" presStyleIdx="0" presStyleCnt="3" custLinFactNeighborX="-12013" custLinFactNeighborY="-843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49127C1-8ECD-40EE-AFF1-762DA98F92A0}" type="pres">
      <dgm:prSet presAssocID="{184BD8B3-72A8-4477-9A4B-6734E3188AC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3A7CD62-4196-4D77-AEC8-309DA5FCF2D5}" type="pres">
      <dgm:prSet presAssocID="{3AFCD022-5983-44F2-B432-91FE0565F30D}" presName="sp" presStyleCnt="0"/>
      <dgm:spPr/>
    </dgm:pt>
    <dgm:pt modelId="{E7C56BE3-9370-4B21-9667-B8A06543FEAF}" type="pres">
      <dgm:prSet presAssocID="{2FE05C12-EFEE-45AE-9523-D31267B3C062}" presName="composite" presStyleCnt="0"/>
      <dgm:spPr/>
    </dgm:pt>
    <dgm:pt modelId="{B512C3DC-84C5-4ADA-8BEC-BAF7478E67E1}" type="pres">
      <dgm:prSet presAssocID="{2FE05C12-EFEE-45AE-9523-D31267B3C06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E16BC6E-1CE5-4074-A8EC-2A5690C9A556}" type="pres">
      <dgm:prSet presAssocID="{2FE05C12-EFEE-45AE-9523-D31267B3C06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0AE632D-2CBD-4437-90FD-92A803E3F1A2}" type="pres">
      <dgm:prSet presAssocID="{29FD7D52-A833-42E5-9D33-FD618608CEEB}" presName="sp" presStyleCnt="0"/>
      <dgm:spPr/>
    </dgm:pt>
    <dgm:pt modelId="{63F3F00E-018A-4901-BF72-780C6BE0200C}" type="pres">
      <dgm:prSet presAssocID="{B387A6BA-768D-4B2A-B645-0FD36841ECAD}" presName="composite" presStyleCnt="0"/>
      <dgm:spPr/>
    </dgm:pt>
    <dgm:pt modelId="{B31FB10C-F255-4FAB-83F8-ED5AB07B8034}" type="pres">
      <dgm:prSet presAssocID="{B387A6BA-768D-4B2A-B645-0FD36841ECA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B4F038B-E230-47B8-83B8-E4B2889BA619}" type="pres">
      <dgm:prSet presAssocID="{B387A6BA-768D-4B2A-B645-0FD36841ECA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1A06B11-7710-4099-969F-C5E03DE6BC46}" type="presOf" srcId="{4F893947-246B-46E5-9EC6-EB6F9435C226}" destId="{3B4F038B-E230-47B8-83B8-E4B2889BA619}" srcOrd="0" destOrd="0" presId="urn:microsoft.com/office/officeart/2005/8/layout/chevron2"/>
    <dgm:cxn modelId="{76D40618-5725-4C05-88FA-FE4F58B903D3}" type="presOf" srcId="{58B058DE-7EFF-4AB1-9FC1-2A063F61B815}" destId="{3B4F038B-E230-47B8-83B8-E4B2889BA619}" srcOrd="0" destOrd="1" presId="urn:microsoft.com/office/officeart/2005/8/layout/chevron2"/>
    <dgm:cxn modelId="{150AEDED-3D70-4F5A-BAF5-4E8E4D6E1EB2}" srcId="{9AEB0799-9F12-4A11-ABB0-62B2D3D65D18}" destId="{B387A6BA-768D-4B2A-B645-0FD36841ECAD}" srcOrd="2" destOrd="0" parTransId="{626376DA-3EAC-45AF-8062-8313DF8DD043}" sibTransId="{B64D5DCF-8A77-4243-8684-AEC1FA1C2174}"/>
    <dgm:cxn modelId="{1D683773-9952-4C20-B9C4-7388FF892838}" srcId="{184BD8B3-72A8-4477-9A4B-6734E3188ACF}" destId="{CA22CE03-8B79-461E-AD1F-38F75941A268}" srcOrd="0" destOrd="0" parTransId="{9BCC8D18-2BFB-4982-9F6C-CCFB42939775}" sibTransId="{0C7D0513-340C-49E8-A7B0-D7C55A4D6857}"/>
    <dgm:cxn modelId="{C353617E-30D9-426C-8541-5BC67878B897}" type="presOf" srcId="{CA22CE03-8B79-461E-AD1F-38F75941A268}" destId="{249127C1-8ECD-40EE-AFF1-762DA98F92A0}" srcOrd="0" destOrd="0" presId="urn:microsoft.com/office/officeart/2005/8/layout/chevron2"/>
    <dgm:cxn modelId="{E856DF94-1895-4A80-BDD2-B345748DEF2A}" type="presOf" srcId="{184BD8B3-72A8-4477-9A4B-6734E3188ACF}" destId="{235FE402-2EA1-404B-8209-B719EB90E6EA}" srcOrd="0" destOrd="0" presId="urn:microsoft.com/office/officeart/2005/8/layout/chevron2"/>
    <dgm:cxn modelId="{3A760B32-E6BD-47DD-BBA5-B41A110B762F}" type="presOf" srcId="{F20C737C-BE6D-4C15-841B-0EBB7A5AC2FD}" destId="{9E16BC6E-1CE5-4074-A8EC-2A5690C9A556}" srcOrd="0" destOrd="1" presId="urn:microsoft.com/office/officeart/2005/8/layout/chevron2"/>
    <dgm:cxn modelId="{B5FDEE42-24AF-4B85-A3AA-4EB8E1D2B1DE}" srcId="{B387A6BA-768D-4B2A-B645-0FD36841ECAD}" destId="{4F893947-246B-46E5-9EC6-EB6F9435C226}" srcOrd="0" destOrd="0" parTransId="{794208B4-D599-42EB-968F-623BD2F25DB1}" sibTransId="{67AF4F2E-8C17-4B37-8359-095D2941D0DA}"/>
    <dgm:cxn modelId="{13FCEC20-A4F3-4084-B023-411D5DC4F12E}" srcId="{184BD8B3-72A8-4477-9A4B-6734E3188ACF}" destId="{2834D10E-8C32-40C4-9A34-DF49DD21E67E}" srcOrd="1" destOrd="0" parTransId="{682B65E8-4114-40BF-A8F7-0D5E7C5F33C7}" sibTransId="{A010A0B1-C015-4ADD-9DE7-552883CD835C}"/>
    <dgm:cxn modelId="{82C79CD8-BB1C-4957-8893-CB0999834B4B}" srcId="{9AEB0799-9F12-4A11-ABB0-62B2D3D65D18}" destId="{2FE05C12-EFEE-45AE-9523-D31267B3C062}" srcOrd="1" destOrd="0" parTransId="{9C4D6975-D769-491F-A12B-F186EEEE7E56}" sibTransId="{29FD7D52-A833-42E5-9D33-FD618608CEEB}"/>
    <dgm:cxn modelId="{A749830B-9579-4C71-82BE-354FA027EB06}" type="presOf" srcId="{8D5FAD02-882B-4798-A8D6-FEE478894A81}" destId="{9E16BC6E-1CE5-4074-A8EC-2A5690C9A556}" srcOrd="0" destOrd="0" presId="urn:microsoft.com/office/officeart/2005/8/layout/chevron2"/>
    <dgm:cxn modelId="{6744900B-1566-48AC-895C-AA5DD8236033}" type="presOf" srcId="{2834D10E-8C32-40C4-9A34-DF49DD21E67E}" destId="{249127C1-8ECD-40EE-AFF1-762DA98F92A0}" srcOrd="0" destOrd="1" presId="urn:microsoft.com/office/officeart/2005/8/layout/chevron2"/>
    <dgm:cxn modelId="{DFE2A557-8667-458F-928B-6753851E3391}" type="presOf" srcId="{2FE05C12-EFEE-45AE-9523-D31267B3C062}" destId="{B512C3DC-84C5-4ADA-8BEC-BAF7478E67E1}" srcOrd="0" destOrd="0" presId="urn:microsoft.com/office/officeart/2005/8/layout/chevron2"/>
    <dgm:cxn modelId="{959B4876-37BE-4B54-95F3-6E2D2C1619AD}" type="presOf" srcId="{B387A6BA-768D-4B2A-B645-0FD36841ECAD}" destId="{B31FB10C-F255-4FAB-83F8-ED5AB07B8034}" srcOrd="0" destOrd="0" presId="urn:microsoft.com/office/officeart/2005/8/layout/chevron2"/>
    <dgm:cxn modelId="{6343EA91-73F4-41C8-A932-D8005DFF2FD8}" type="presOf" srcId="{9AEB0799-9F12-4A11-ABB0-62B2D3D65D18}" destId="{93D27561-0FCD-484C-9A32-3F136A2658D5}" srcOrd="0" destOrd="0" presId="urn:microsoft.com/office/officeart/2005/8/layout/chevron2"/>
    <dgm:cxn modelId="{40A43EBD-B34E-4B60-935E-B877A29B5ED7}" srcId="{B387A6BA-768D-4B2A-B645-0FD36841ECAD}" destId="{58B058DE-7EFF-4AB1-9FC1-2A063F61B815}" srcOrd="1" destOrd="0" parTransId="{2783260E-444D-4028-A0EA-D54E2FCB1906}" sibTransId="{94A35831-A54E-450F-BA11-B2E8AE168E45}"/>
    <dgm:cxn modelId="{31F0DC6B-F0A4-4613-B0C8-C26B84BCF55E}" srcId="{9AEB0799-9F12-4A11-ABB0-62B2D3D65D18}" destId="{184BD8B3-72A8-4477-9A4B-6734E3188ACF}" srcOrd="0" destOrd="0" parTransId="{39100A51-2E13-4E71-A97D-BF8EEBC720AE}" sibTransId="{3AFCD022-5983-44F2-B432-91FE0565F30D}"/>
    <dgm:cxn modelId="{96833F63-727E-4942-BBA4-7543CDCFED27}" srcId="{2FE05C12-EFEE-45AE-9523-D31267B3C062}" destId="{8D5FAD02-882B-4798-A8D6-FEE478894A81}" srcOrd="0" destOrd="0" parTransId="{15292A3A-3792-4404-8E48-8D9A12981BD8}" sibTransId="{4D5E6C3D-FD31-4E35-8463-A45E28A8B54E}"/>
    <dgm:cxn modelId="{6684672D-FC7E-4231-813D-D788C76B935B}" srcId="{2FE05C12-EFEE-45AE-9523-D31267B3C062}" destId="{F20C737C-BE6D-4C15-841B-0EBB7A5AC2FD}" srcOrd="1" destOrd="0" parTransId="{B23622E5-E50A-4621-B642-9178CC113F50}" sibTransId="{A6CAD949-5329-4859-98EC-1626EC69AD3B}"/>
    <dgm:cxn modelId="{57508350-BB70-40DD-B864-7B6026154569}" type="presParOf" srcId="{93D27561-0FCD-484C-9A32-3F136A2658D5}" destId="{9D0930EA-249E-497F-8196-6C208189B7D6}" srcOrd="0" destOrd="0" presId="urn:microsoft.com/office/officeart/2005/8/layout/chevron2"/>
    <dgm:cxn modelId="{6A7BB5D1-D660-449C-9556-8B07E53169B8}" type="presParOf" srcId="{9D0930EA-249E-497F-8196-6C208189B7D6}" destId="{235FE402-2EA1-404B-8209-B719EB90E6EA}" srcOrd="0" destOrd="0" presId="urn:microsoft.com/office/officeart/2005/8/layout/chevron2"/>
    <dgm:cxn modelId="{35FED839-A3E9-4BF7-A71D-2FC35D6ECA68}" type="presParOf" srcId="{9D0930EA-249E-497F-8196-6C208189B7D6}" destId="{249127C1-8ECD-40EE-AFF1-762DA98F92A0}" srcOrd="1" destOrd="0" presId="urn:microsoft.com/office/officeart/2005/8/layout/chevron2"/>
    <dgm:cxn modelId="{7D60B34F-C54E-43EB-9357-D548C8CFC9A6}" type="presParOf" srcId="{93D27561-0FCD-484C-9A32-3F136A2658D5}" destId="{63A7CD62-4196-4D77-AEC8-309DA5FCF2D5}" srcOrd="1" destOrd="0" presId="urn:microsoft.com/office/officeart/2005/8/layout/chevron2"/>
    <dgm:cxn modelId="{2C15C882-57C2-416D-A9AA-F7E2922A5332}" type="presParOf" srcId="{93D27561-0FCD-484C-9A32-3F136A2658D5}" destId="{E7C56BE3-9370-4B21-9667-B8A06543FEAF}" srcOrd="2" destOrd="0" presId="urn:microsoft.com/office/officeart/2005/8/layout/chevron2"/>
    <dgm:cxn modelId="{043D1D64-C81C-4DF4-A884-B0C0FF3D79CC}" type="presParOf" srcId="{E7C56BE3-9370-4B21-9667-B8A06543FEAF}" destId="{B512C3DC-84C5-4ADA-8BEC-BAF7478E67E1}" srcOrd="0" destOrd="0" presId="urn:microsoft.com/office/officeart/2005/8/layout/chevron2"/>
    <dgm:cxn modelId="{F457409A-6A65-4F42-A962-2DFD0AA9D93B}" type="presParOf" srcId="{E7C56BE3-9370-4B21-9667-B8A06543FEAF}" destId="{9E16BC6E-1CE5-4074-A8EC-2A5690C9A556}" srcOrd="1" destOrd="0" presId="urn:microsoft.com/office/officeart/2005/8/layout/chevron2"/>
    <dgm:cxn modelId="{19B0F023-0D28-4B4B-9692-4A681E8067AB}" type="presParOf" srcId="{93D27561-0FCD-484C-9A32-3F136A2658D5}" destId="{E0AE632D-2CBD-4437-90FD-92A803E3F1A2}" srcOrd="3" destOrd="0" presId="urn:microsoft.com/office/officeart/2005/8/layout/chevron2"/>
    <dgm:cxn modelId="{3785E644-2DFC-4361-9B2B-16E38BAEE56D}" type="presParOf" srcId="{93D27561-0FCD-484C-9A32-3F136A2658D5}" destId="{63F3F00E-018A-4901-BF72-780C6BE0200C}" srcOrd="4" destOrd="0" presId="urn:microsoft.com/office/officeart/2005/8/layout/chevron2"/>
    <dgm:cxn modelId="{E9111B91-1A14-4FE6-AD75-0C8AEEC16815}" type="presParOf" srcId="{63F3F00E-018A-4901-BF72-780C6BE0200C}" destId="{B31FB10C-F255-4FAB-83F8-ED5AB07B8034}" srcOrd="0" destOrd="0" presId="urn:microsoft.com/office/officeart/2005/8/layout/chevron2"/>
    <dgm:cxn modelId="{60425FD9-BE18-4821-8FB2-2A94C4C8A7ED}" type="presParOf" srcId="{63F3F00E-018A-4901-BF72-780C6BE0200C}" destId="{3B4F038B-E230-47B8-83B8-E4B2889BA61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500F28-F091-4BED-8DBC-430FE5263433}" type="doc">
      <dgm:prSet loTypeId="urn:microsoft.com/office/officeart/2005/8/layout/gear1" loCatId="process" qsTypeId="urn:microsoft.com/office/officeart/2005/8/quickstyle/simple1" qsCatId="simple" csTypeId="urn:microsoft.com/office/officeart/2005/8/colors/accent0_3" csCatId="mainScheme" phldr="1"/>
      <dgm:spPr/>
    </dgm:pt>
    <dgm:pt modelId="{6263C35E-7825-4AF6-9B9A-1AD2F0284E98}">
      <dgm:prSet phldrT="[Testo]"/>
      <dgm:spPr/>
      <dgm:t>
        <a:bodyPr/>
        <a:lstStyle/>
        <a:p>
          <a:r>
            <a:rPr lang="it-IT" dirty="0" smtClean="0"/>
            <a:t>Saper AGIRE</a:t>
          </a:r>
          <a:endParaRPr lang="it-IT" dirty="0"/>
        </a:p>
      </dgm:t>
    </dgm:pt>
    <dgm:pt modelId="{DDAA86EC-67F6-4746-ABBD-96B2BB37AA2C}" type="parTrans" cxnId="{72008A2F-856E-46E2-8675-2B04E32DC808}">
      <dgm:prSet/>
      <dgm:spPr/>
      <dgm:t>
        <a:bodyPr/>
        <a:lstStyle/>
        <a:p>
          <a:endParaRPr lang="it-IT"/>
        </a:p>
      </dgm:t>
    </dgm:pt>
    <dgm:pt modelId="{1855C6BE-5B1A-40A6-B698-C503CC0C4A87}" type="sibTrans" cxnId="{72008A2F-856E-46E2-8675-2B04E32DC808}">
      <dgm:prSet/>
      <dgm:spPr/>
      <dgm:t>
        <a:bodyPr/>
        <a:lstStyle/>
        <a:p>
          <a:endParaRPr lang="it-IT"/>
        </a:p>
      </dgm:t>
    </dgm:pt>
    <dgm:pt modelId="{9A5AB587-1180-442A-B9EE-0F82A67F23CC}">
      <dgm:prSet phldrT="[Testo]"/>
      <dgm:spPr/>
      <dgm:t>
        <a:bodyPr/>
        <a:lstStyle/>
        <a:p>
          <a:r>
            <a:rPr lang="it-IT" dirty="0" smtClean="0"/>
            <a:t>Saper fare</a:t>
          </a:r>
          <a:endParaRPr lang="it-IT" dirty="0"/>
        </a:p>
      </dgm:t>
    </dgm:pt>
    <dgm:pt modelId="{F1F9B637-1A88-4E94-ADCD-1A0432CF13B7}" type="parTrans" cxnId="{D82F84ED-FAB3-4677-8CAD-ECBBC63E6E66}">
      <dgm:prSet/>
      <dgm:spPr/>
      <dgm:t>
        <a:bodyPr/>
        <a:lstStyle/>
        <a:p>
          <a:endParaRPr lang="it-IT"/>
        </a:p>
      </dgm:t>
    </dgm:pt>
    <dgm:pt modelId="{544C9273-4077-4404-892E-785A89B16E3E}" type="sibTrans" cxnId="{D82F84ED-FAB3-4677-8CAD-ECBBC63E6E66}">
      <dgm:prSet/>
      <dgm:spPr/>
      <dgm:t>
        <a:bodyPr/>
        <a:lstStyle/>
        <a:p>
          <a:endParaRPr lang="it-IT"/>
        </a:p>
      </dgm:t>
    </dgm:pt>
    <dgm:pt modelId="{C97D63DE-3FB2-4794-9093-80117B3C1A4F}">
      <dgm:prSet phldrT="[Testo]"/>
      <dgm:spPr/>
      <dgm:t>
        <a:bodyPr/>
        <a:lstStyle/>
        <a:p>
          <a:r>
            <a:rPr lang="it-IT" dirty="0" smtClean="0"/>
            <a:t>Saper essere</a:t>
          </a:r>
          <a:endParaRPr lang="it-IT" dirty="0"/>
        </a:p>
      </dgm:t>
    </dgm:pt>
    <dgm:pt modelId="{E1B8C6CC-5A2C-4C1C-9CF3-FE64430EC481}" type="parTrans" cxnId="{13A5A644-9E73-4CED-8DA7-E824D11259DB}">
      <dgm:prSet/>
      <dgm:spPr/>
      <dgm:t>
        <a:bodyPr/>
        <a:lstStyle/>
        <a:p>
          <a:endParaRPr lang="it-IT"/>
        </a:p>
      </dgm:t>
    </dgm:pt>
    <dgm:pt modelId="{F84DD19A-D26A-4C9A-AD80-7E444CBD7824}" type="sibTrans" cxnId="{13A5A644-9E73-4CED-8DA7-E824D11259DB}">
      <dgm:prSet/>
      <dgm:spPr/>
      <dgm:t>
        <a:bodyPr/>
        <a:lstStyle/>
        <a:p>
          <a:endParaRPr lang="it-IT"/>
        </a:p>
      </dgm:t>
    </dgm:pt>
    <dgm:pt modelId="{0BC19B0A-C082-4525-9EDE-ED93DAC6C593}" type="pres">
      <dgm:prSet presAssocID="{1F500F28-F091-4BED-8DBC-430FE526343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6075501-D588-41E3-9325-4C6839AB5123}" type="pres">
      <dgm:prSet presAssocID="{6263C35E-7825-4AF6-9B9A-1AD2F0284E9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781705B-FC30-4458-9571-007A7AB80413}" type="pres">
      <dgm:prSet presAssocID="{6263C35E-7825-4AF6-9B9A-1AD2F0284E98}" presName="gear1srcNode" presStyleLbl="node1" presStyleIdx="0" presStyleCnt="3"/>
      <dgm:spPr/>
      <dgm:t>
        <a:bodyPr/>
        <a:lstStyle/>
        <a:p>
          <a:endParaRPr lang="it-IT"/>
        </a:p>
      </dgm:t>
    </dgm:pt>
    <dgm:pt modelId="{039F6F3E-97E6-4041-B510-880389578BD3}" type="pres">
      <dgm:prSet presAssocID="{6263C35E-7825-4AF6-9B9A-1AD2F0284E98}" presName="gear1dstNode" presStyleLbl="node1" presStyleIdx="0" presStyleCnt="3"/>
      <dgm:spPr/>
      <dgm:t>
        <a:bodyPr/>
        <a:lstStyle/>
        <a:p>
          <a:endParaRPr lang="it-IT"/>
        </a:p>
      </dgm:t>
    </dgm:pt>
    <dgm:pt modelId="{CB19D755-0220-4470-ABC3-A37C8E76AB65}" type="pres">
      <dgm:prSet presAssocID="{9A5AB587-1180-442A-B9EE-0F82A67F23CC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7C07A3F-D9D2-4D43-8E13-84117BBC45C9}" type="pres">
      <dgm:prSet presAssocID="{9A5AB587-1180-442A-B9EE-0F82A67F23CC}" presName="gear2srcNode" presStyleLbl="node1" presStyleIdx="1" presStyleCnt="3"/>
      <dgm:spPr/>
      <dgm:t>
        <a:bodyPr/>
        <a:lstStyle/>
        <a:p>
          <a:endParaRPr lang="it-IT"/>
        </a:p>
      </dgm:t>
    </dgm:pt>
    <dgm:pt modelId="{8822EAE6-5445-4E2C-95E9-4CC4D0AD88F1}" type="pres">
      <dgm:prSet presAssocID="{9A5AB587-1180-442A-B9EE-0F82A67F23CC}" presName="gear2dstNode" presStyleLbl="node1" presStyleIdx="1" presStyleCnt="3"/>
      <dgm:spPr/>
      <dgm:t>
        <a:bodyPr/>
        <a:lstStyle/>
        <a:p>
          <a:endParaRPr lang="it-IT"/>
        </a:p>
      </dgm:t>
    </dgm:pt>
    <dgm:pt modelId="{A9CCEC0F-0661-4898-BE76-3D9172CA5127}" type="pres">
      <dgm:prSet presAssocID="{C97D63DE-3FB2-4794-9093-80117B3C1A4F}" presName="gear3" presStyleLbl="node1" presStyleIdx="2" presStyleCnt="3"/>
      <dgm:spPr/>
      <dgm:t>
        <a:bodyPr/>
        <a:lstStyle/>
        <a:p>
          <a:endParaRPr lang="it-IT"/>
        </a:p>
      </dgm:t>
    </dgm:pt>
    <dgm:pt modelId="{0AE0D867-BE56-4D8B-8483-FB31FBF2F3FF}" type="pres">
      <dgm:prSet presAssocID="{C97D63DE-3FB2-4794-9093-80117B3C1A4F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4229E67-4C9C-44B6-A835-248AA6391E70}" type="pres">
      <dgm:prSet presAssocID="{C97D63DE-3FB2-4794-9093-80117B3C1A4F}" presName="gear3srcNode" presStyleLbl="node1" presStyleIdx="2" presStyleCnt="3"/>
      <dgm:spPr/>
      <dgm:t>
        <a:bodyPr/>
        <a:lstStyle/>
        <a:p>
          <a:endParaRPr lang="it-IT"/>
        </a:p>
      </dgm:t>
    </dgm:pt>
    <dgm:pt modelId="{4B43C2A4-4080-4798-A8D4-3FEAD7B3D5A5}" type="pres">
      <dgm:prSet presAssocID="{C97D63DE-3FB2-4794-9093-80117B3C1A4F}" presName="gear3dstNode" presStyleLbl="node1" presStyleIdx="2" presStyleCnt="3"/>
      <dgm:spPr/>
      <dgm:t>
        <a:bodyPr/>
        <a:lstStyle/>
        <a:p>
          <a:endParaRPr lang="it-IT"/>
        </a:p>
      </dgm:t>
    </dgm:pt>
    <dgm:pt modelId="{AB48C742-5210-424F-859B-86C5C41CBA20}" type="pres">
      <dgm:prSet presAssocID="{1855C6BE-5B1A-40A6-B698-C503CC0C4A87}" presName="connector1" presStyleLbl="sibTrans2D1" presStyleIdx="0" presStyleCnt="3"/>
      <dgm:spPr/>
      <dgm:t>
        <a:bodyPr/>
        <a:lstStyle/>
        <a:p>
          <a:endParaRPr lang="it-IT"/>
        </a:p>
      </dgm:t>
    </dgm:pt>
    <dgm:pt modelId="{979EC26F-C3AA-4024-9AEA-E9B8128D47A8}" type="pres">
      <dgm:prSet presAssocID="{544C9273-4077-4404-892E-785A89B16E3E}" presName="connector2" presStyleLbl="sibTrans2D1" presStyleIdx="1" presStyleCnt="3" custLinFactNeighborX="2403" custLinFactNeighborY="3221"/>
      <dgm:spPr/>
      <dgm:t>
        <a:bodyPr/>
        <a:lstStyle/>
        <a:p>
          <a:endParaRPr lang="it-IT"/>
        </a:p>
      </dgm:t>
    </dgm:pt>
    <dgm:pt modelId="{04734D76-9EC4-4188-9A3A-AB6EE8749265}" type="pres">
      <dgm:prSet presAssocID="{F84DD19A-D26A-4C9A-AD80-7E444CBD7824}" presName="connector3" presStyleLbl="sibTrans2D1" presStyleIdx="2" presStyleCnt="3"/>
      <dgm:spPr/>
      <dgm:t>
        <a:bodyPr/>
        <a:lstStyle/>
        <a:p>
          <a:endParaRPr lang="it-IT"/>
        </a:p>
      </dgm:t>
    </dgm:pt>
  </dgm:ptLst>
  <dgm:cxnLst>
    <dgm:cxn modelId="{AA2E8A9C-42AB-4504-83AB-933DA59089A4}" type="presOf" srcId="{6263C35E-7825-4AF6-9B9A-1AD2F0284E98}" destId="{36075501-D588-41E3-9325-4C6839AB5123}" srcOrd="0" destOrd="0" presId="urn:microsoft.com/office/officeart/2005/8/layout/gear1"/>
    <dgm:cxn modelId="{13A5A644-9E73-4CED-8DA7-E824D11259DB}" srcId="{1F500F28-F091-4BED-8DBC-430FE5263433}" destId="{C97D63DE-3FB2-4794-9093-80117B3C1A4F}" srcOrd="2" destOrd="0" parTransId="{E1B8C6CC-5A2C-4C1C-9CF3-FE64430EC481}" sibTransId="{F84DD19A-D26A-4C9A-AD80-7E444CBD7824}"/>
    <dgm:cxn modelId="{542C1574-8438-4565-BD00-74ADC9B6D2C9}" type="presOf" srcId="{6263C35E-7825-4AF6-9B9A-1AD2F0284E98}" destId="{039F6F3E-97E6-4041-B510-880389578BD3}" srcOrd="2" destOrd="0" presId="urn:microsoft.com/office/officeart/2005/8/layout/gear1"/>
    <dgm:cxn modelId="{DE1584D3-5795-4199-A979-2791B646E957}" type="presOf" srcId="{1F500F28-F091-4BED-8DBC-430FE5263433}" destId="{0BC19B0A-C082-4525-9EDE-ED93DAC6C593}" srcOrd="0" destOrd="0" presId="urn:microsoft.com/office/officeart/2005/8/layout/gear1"/>
    <dgm:cxn modelId="{433CFF93-E537-444A-A19C-F771170AAEDC}" type="presOf" srcId="{C97D63DE-3FB2-4794-9093-80117B3C1A4F}" destId="{4B43C2A4-4080-4798-A8D4-3FEAD7B3D5A5}" srcOrd="3" destOrd="0" presId="urn:microsoft.com/office/officeart/2005/8/layout/gear1"/>
    <dgm:cxn modelId="{812A614C-2D92-4EF4-9DE8-EE120D2CDF44}" type="presOf" srcId="{544C9273-4077-4404-892E-785A89B16E3E}" destId="{979EC26F-C3AA-4024-9AEA-E9B8128D47A8}" srcOrd="0" destOrd="0" presId="urn:microsoft.com/office/officeart/2005/8/layout/gear1"/>
    <dgm:cxn modelId="{72008A2F-856E-46E2-8675-2B04E32DC808}" srcId="{1F500F28-F091-4BED-8DBC-430FE5263433}" destId="{6263C35E-7825-4AF6-9B9A-1AD2F0284E98}" srcOrd="0" destOrd="0" parTransId="{DDAA86EC-67F6-4746-ABBD-96B2BB37AA2C}" sibTransId="{1855C6BE-5B1A-40A6-B698-C503CC0C4A87}"/>
    <dgm:cxn modelId="{37BBABF8-821C-424B-8059-20D056F7B60A}" type="presOf" srcId="{C97D63DE-3FB2-4794-9093-80117B3C1A4F}" destId="{54229E67-4C9C-44B6-A835-248AA6391E70}" srcOrd="2" destOrd="0" presId="urn:microsoft.com/office/officeart/2005/8/layout/gear1"/>
    <dgm:cxn modelId="{B393A761-49D0-4209-8ABF-5FC5BD13FA9C}" type="presOf" srcId="{1855C6BE-5B1A-40A6-B698-C503CC0C4A87}" destId="{AB48C742-5210-424F-859B-86C5C41CBA20}" srcOrd="0" destOrd="0" presId="urn:microsoft.com/office/officeart/2005/8/layout/gear1"/>
    <dgm:cxn modelId="{63CF7848-5D6C-43FF-B2FC-22862626BBFA}" type="presOf" srcId="{9A5AB587-1180-442A-B9EE-0F82A67F23CC}" destId="{A7C07A3F-D9D2-4D43-8E13-84117BBC45C9}" srcOrd="1" destOrd="0" presId="urn:microsoft.com/office/officeart/2005/8/layout/gear1"/>
    <dgm:cxn modelId="{1B1B3280-9A08-445F-8D28-92D9DBF837BB}" type="presOf" srcId="{9A5AB587-1180-442A-B9EE-0F82A67F23CC}" destId="{CB19D755-0220-4470-ABC3-A37C8E76AB65}" srcOrd="0" destOrd="0" presId="urn:microsoft.com/office/officeart/2005/8/layout/gear1"/>
    <dgm:cxn modelId="{DC9D1DCC-0360-44BE-80A5-468734C0A7EC}" type="presOf" srcId="{C97D63DE-3FB2-4794-9093-80117B3C1A4F}" destId="{0AE0D867-BE56-4D8B-8483-FB31FBF2F3FF}" srcOrd="1" destOrd="0" presId="urn:microsoft.com/office/officeart/2005/8/layout/gear1"/>
    <dgm:cxn modelId="{2FFE66AA-1A19-4925-A6AC-82D970FD1C89}" type="presOf" srcId="{9A5AB587-1180-442A-B9EE-0F82A67F23CC}" destId="{8822EAE6-5445-4E2C-95E9-4CC4D0AD88F1}" srcOrd="2" destOrd="0" presId="urn:microsoft.com/office/officeart/2005/8/layout/gear1"/>
    <dgm:cxn modelId="{D82F84ED-FAB3-4677-8CAD-ECBBC63E6E66}" srcId="{1F500F28-F091-4BED-8DBC-430FE5263433}" destId="{9A5AB587-1180-442A-B9EE-0F82A67F23CC}" srcOrd="1" destOrd="0" parTransId="{F1F9B637-1A88-4E94-ADCD-1A0432CF13B7}" sibTransId="{544C9273-4077-4404-892E-785A89B16E3E}"/>
    <dgm:cxn modelId="{40BBCB5F-02EB-4864-B990-C26BA5C45F6D}" type="presOf" srcId="{6263C35E-7825-4AF6-9B9A-1AD2F0284E98}" destId="{F781705B-FC30-4458-9571-007A7AB80413}" srcOrd="1" destOrd="0" presId="urn:microsoft.com/office/officeart/2005/8/layout/gear1"/>
    <dgm:cxn modelId="{6886C65B-D9E0-4C2B-B003-E0163418D647}" type="presOf" srcId="{F84DD19A-D26A-4C9A-AD80-7E444CBD7824}" destId="{04734D76-9EC4-4188-9A3A-AB6EE8749265}" srcOrd="0" destOrd="0" presId="urn:microsoft.com/office/officeart/2005/8/layout/gear1"/>
    <dgm:cxn modelId="{1CE02544-E365-4DF1-9CD8-A62977E9C5AD}" type="presOf" srcId="{C97D63DE-3FB2-4794-9093-80117B3C1A4F}" destId="{A9CCEC0F-0661-4898-BE76-3D9172CA5127}" srcOrd="0" destOrd="0" presId="urn:microsoft.com/office/officeart/2005/8/layout/gear1"/>
    <dgm:cxn modelId="{00119395-7B7F-4E2E-B7E5-733E1ACBB3F0}" type="presParOf" srcId="{0BC19B0A-C082-4525-9EDE-ED93DAC6C593}" destId="{36075501-D588-41E3-9325-4C6839AB5123}" srcOrd="0" destOrd="0" presId="urn:microsoft.com/office/officeart/2005/8/layout/gear1"/>
    <dgm:cxn modelId="{F93A1933-2FEE-4898-A468-2D29DE591277}" type="presParOf" srcId="{0BC19B0A-C082-4525-9EDE-ED93DAC6C593}" destId="{F781705B-FC30-4458-9571-007A7AB80413}" srcOrd="1" destOrd="0" presId="urn:microsoft.com/office/officeart/2005/8/layout/gear1"/>
    <dgm:cxn modelId="{A38F882F-24AE-4477-BBE1-FF88C097B7EA}" type="presParOf" srcId="{0BC19B0A-C082-4525-9EDE-ED93DAC6C593}" destId="{039F6F3E-97E6-4041-B510-880389578BD3}" srcOrd="2" destOrd="0" presId="urn:microsoft.com/office/officeart/2005/8/layout/gear1"/>
    <dgm:cxn modelId="{09BE031E-EFBE-4697-82AF-9E0A3E2992AB}" type="presParOf" srcId="{0BC19B0A-C082-4525-9EDE-ED93DAC6C593}" destId="{CB19D755-0220-4470-ABC3-A37C8E76AB65}" srcOrd="3" destOrd="0" presId="urn:microsoft.com/office/officeart/2005/8/layout/gear1"/>
    <dgm:cxn modelId="{1556E8E7-2DF1-4BDA-82FC-416FFABF90E0}" type="presParOf" srcId="{0BC19B0A-C082-4525-9EDE-ED93DAC6C593}" destId="{A7C07A3F-D9D2-4D43-8E13-84117BBC45C9}" srcOrd="4" destOrd="0" presId="urn:microsoft.com/office/officeart/2005/8/layout/gear1"/>
    <dgm:cxn modelId="{12F02387-568B-4B49-B647-E0964380F71A}" type="presParOf" srcId="{0BC19B0A-C082-4525-9EDE-ED93DAC6C593}" destId="{8822EAE6-5445-4E2C-95E9-4CC4D0AD88F1}" srcOrd="5" destOrd="0" presId="urn:microsoft.com/office/officeart/2005/8/layout/gear1"/>
    <dgm:cxn modelId="{19C574C7-BFC0-4840-B102-2D4B445B429C}" type="presParOf" srcId="{0BC19B0A-C082-4525-9EDE-ED93DAC6C593}" destId="{A9CCEC0F-0661-4898-BE76-3D9172CA5127}" srcOrd="6" destOrd="0" presId="urn:microsoft.com/office/officeart/2005/8/layout/gear1"/>
    <dgm:cxn modelId="{C48196E9-7107-49ED-8242-FFA2ABDA07F5}" type="presParOf" srcId="{0BC19B0A-C082-4525-9EDE-ED93DAC6C593}" destId="{0AE0D867-BE56-4D8B-8483-FB31FBF2F3FF}" srcOrd="7" destOrd="0" presId="urn:microsoft.com/office/officeart/2005/8/layout/gear1"/>
    <dgm:cxn modelId="{157C5138-7423-4BEF-A757-E6BD63EE4143}" type="presParOf" srcId="{0BC19B0A-C082-4525-9EDE-ED93DAC6C593}" destId="{54229E67-4C9C-44B6-A835-248AA6391E70}" srcOrd="8" destOrd="0" presId="urn:microsoft.com/office/officeart/2005/8/layout/gear1"/>
    <dgm:cxn modelId="{41946C26-1F1C-447C-832F-4B8A9EC0EEF7}" type="presParOf" srcId="{0BC19B0A-C082-4525-9EDE-ED93DAC6C593}" destId="{4B43C2A4-4080-4798-A8D4-3FEAD7B3D5A5}" srcOrd="9" destOrd="0" presId="urn:microsoft.com/office/officeart/2005/8/layout/gear1"/>
    <dgm:cxn modelId="{12597BC5-616D-4F2A-B0C7-8543AEE2B772}" type="presParOf" srcId="{0BC19B0A-C082-4525-9EDE-ED93DAC6C593}" destId="{AB48C742-5210-424F-859B-86C5C41CBA20}" srcOrd="10" destOrd="0" presId="urn:microsoft.com/office/officeart/2005/8/layout/gear1"/>
    <dgm:cxn modelId="{AA2638D7-07A7-417A-87F6-621A3C675362}" type="presParOf" srcId="{0BC19B0A-C082-4525-9EDE-ED93DAC6C593}" destId="{979EC26F-C3AA-4024-9AEA-E9B8128D47A8}" srcOrd="11" destOrd="0" presId="urn:microsoft.com/office/officeart/2005/8/layout/gear1"/>
    <dgm:cxn modelId="{4B946634-71E6-4405-909A-9E02EA859754}" type="presParOf" srcId="{0BC19B0A-C082-4525-9EDE-ED93DAC6C593}" destId="{04734D76-9EC4-4188-9A3A-AB6EE874926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6A31F3-4E27-4915-B80C-885BCB85B135}" type="doc">
      <dgm:prSet loTypeId="urn:microsoft.com/office/officeart/2005/8/layout/radial4" loCatId="relationship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5F6F87D5-5485-4E4E-8BFD-06A9FD2F54A0}">
      <dgm:prSet phldrT="[Testo]"/>
      <dgm:spPr/>
      <dgm:t>
        <a:bodyPr/>
        <a:lstStyle/>
        <a:p>
          <a:r>
            <a:rPr lang="it-IT" dirty="0" smtClean="0"/>
            <a:t>Investire nella valutazione e autovalutazione</a:t>
          </a:r>
          <a:endParaRPr lang="it-IT" dirty="0"/>
        </a:p>
      </dgm:t>
    </dgm:pt>
    <dgm:pt modelId="{FC659059-4663-4C00-8FC4-17103A4BE4A5}" type="parTrans" cxnId="{8CEB7E36-573F-4E8A-A6DA-90928AF80280}">
      <dgm:prSet/>
      <dgm:spPr/>
      <dgm:t>
        <a:bodyPr/>
        <a:lstStyle/>
        <a:p>
          <a:endParaRPr lang="it-IT"/>
        </a:p>
      </dgm:t>
    </dgm:pt>
    <dgm:pt modelId="{849FB056-E9FB-4F68-8C0E-B89CA7725BCC}" type="sibTrans" cxnId="{8CEB7E36-573F-4E8A-A6DA-90928AF80280}">
      <dgm:prSet/>
      <dgm:spPr/>
      <dgm:t>
        <a:bodyPr/>
        <a:lstStyle/>
        <a:p>
          <a:endParaRPr lang="it-IT"/>
        </a:p>
      </dgm:t>
    </dgm:pt>
    <dgm:pt modelId="{4EA41799-B7CE-424E-9E06-5B2423D1B097}">
      <dgm:prSet phldrT="[Testo]"/>
      <dgm:spPr/>
      <dgm:t>
        <a:bodyPr/>
        <a:lstStyle/>
        <a:p>
          <a:r>
            <a:rPr lang="it-IT" dirty="0" smtClean="0"/>
            <a:t> Valorizzare la documentazione professionale</a:t>
          </a:r>
          <a:endParaRPr lang="it-IT" dirty="0"/>
        </a:p>
      </dgm:t>
    </dgm:pt>
    <dgm:pt modelId="{CA1E39DF-38A7-427F-BF15-3A61CA4B4B1A}" type="parTrans" cxnId="{297736BD-9B86-45E4-A255-8E09569FD0F0}">
      <dgm:prSet/>
      <dgm:spPr/>
      <dgm:t>
        <a:bodyPr/>
        <a:lstStyle/>
        <a:p>
          <a:endParaRPr lang="it-IT"/>
        </a:p>
      </dgm:t>
    </dgm:pt>
    <dgm:pt modelId="{A5B5B54A-0524-4CD1-9D67-D46B7A99F93F}" type="sibTrans" cxnId="{297736BD-9B86-45E4-A255-8E09569FD0F0}">
      <dgm:prSet/>
      <dgm:spPr/>
      <dgm:t>
        <a:bodyPr/>
        <a:lstStyle/>
        <a:p>
          <a:endParaRPr lang="it-IT"/>
        </a:p>
      </dgm:t>
    </dgm:pt>
    <dgm:pt modelId="{D65E9FF6-62DE-48F0-AB4A-80FD21B50077}">
      <dgm:prSet phldrT="[Testo]"/>
      <dgm:spPr/>
      <dgm:t>
        <a:bodyPr/>
        <a:lstStyle/>
        <a:p>
          <a:r>
            <a:rPr lang="it-IT" dirty="0" smtClean="0"/>
            <a:t>Periodica rendicontazione del proprio lavoro ai responsabili</a:t>
          </a:r>
          <a:endParaRPr lang="it-IT" dirty="0"/>
        </a:p>
      </dgm:t>
    </dgm:pt>
    <dgm:pt modelId="{3FD6C0FB-B005-4413-9132-DB9D4F06FBB3}" type="parTrans" cxnId="{DEF59612-C3C1-4159-8F8B-AB9F5B0D072E}">
      <dgm:prSet/>
      <dgm:spPr/>
      <dgm:t>
        <a:bodyPr/>
        <a:lstStyle/>
        <a:p>
          <a:endParaRPr lang="it-IT"/>
        </a:p>
      </dgm:t>
    </dgm:pt>
    <dgm:pt modelId="{358FA5D0-4CEF-4D4A-9167-31981FFDA804}" type="sibTrans" cxnId="{DEF59612-C3C1-4159-8F8B-AB9F5B0D072E}">
      <dgm:prSet/>
      <dgm:spPr/>
      <dgm:t>
        <a:bodyPr/>
        <a:lstStyle/>
        <a:p>
          <a:endParaRPr lang="it-IT"/>
        </a:p>
      </dgm:t>
    </dgm:pt>
    <dgm:pt modelId="{599CC1CA-79C3-4D2C-ACC5-36C93D16CA3E}">
      <dgm:prSet phldrT="[Testo]" custT="1"/>
      <dgm:spPr/>
      <dgm:t>
        <a:bodyPr/>
        <a:lstStyle/>
        <a:p>
          <a:r>
            <a:rPr lang="it-IT" sz="2400" b="1" dirty="0" smtClean="0"/>
            <a:t>Come gestire un eccessivo carico di lavoro?</a:t>
          </a:r>
          <a:endParaRPr lang="it-IT" sz="2400" b="1" dirty="0"/>
        </a:p>
      </dgm:t>
    </dgm:pt>
    <dgm:pt modelId="{3EA55274-1F2A-41AA-9EFD-2DF39E1B63EE}" type="sibTrans" cxnId="{056FA546-7246-4A52-AC3F-1340DAB9015C}">
      <dgm:prSet/>
      <dgm:spPr/>
      <dgm:t>
        <a:bodyPr/>
        <a:lstStyle/>
        <a:p>
          <a:endParaRPr lang="it-IT"/>
        </a:p>
      </dgm:t>
    </dgm:pt>
    <dgm:pt modelId="{0687BB62-329D-44F5-845F-BFF1F26DFFF1}" type="parTrans" cxnId="{056FA546-7246-4A52-AC3F-1340DAB9015C}">
      <dgm:prSet/>
      <dgm:spPr/>
      <dgm:t>
        <a:bodyPr/>
        <a:lstStyle/>
        <a:p>
          <a:endParaRPr lang="it-IT"/>
        </a:p>
      </dgm:t>
    </dgm:pt>
    <dgm:pt modelId="{755A6275-638A-43A8-8004-E4AD9DA23BD7}">
      <dgm:prSet phldrT="[Testo]"/>
      <dgm:spPr/>
      <dgm:t>
        <a:bodyPr/>
        <a:lstStyle/>
        <a:p>
          <a:endParaRPr lang="it-IT" dirty="0"/>
        </a:p>
      </dgm:t>
    </dgm:pt>
    <dgm:pt modelId="{72B8EBE9-62C8-4B69-8CDF-9C1977EE8926}" type="parTrans" cxnId="{50063FA5-CE5D-4656-B89D-F333EA5347B5}">
      <dgm:prSet/>
      <dgm:spPr/>
      <dgm:t>
        <a:bodyPr/>
        <a:lstStyle/>
        <a:p>
          <a:endParaRPr lang="it-IT"/>
        </a:p>
      </dgm:t>
    </dgm:pt>
    <dgm:pt modelId="{DB10C245-CB6E-4D35-834D-64D0581B3A07}" type="sibTrans" cxnId="{50063FA5-CE5D-4656-B89D-F333EA5347B5}">
      <dgm:prSet/>
      <dgm:spPr/>
      <dgm:t>
        <a:bodyPr/>
        <a:lstStyle/>
        <a:p>
          <a:endParaRPr lang="it-IT"/>
        </a:p>
      </dgm:t>
    </dgm:pt>
    <dgm:pt modelId="{94202486-4D21-46E7-BD5E-29B451687346}" type="pres">
      <dgm:prSet presAssocID="{BD6A31F3-4E27-4915-B80C-885BCB85B13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704D8B9-A4B7-4A8B-9D6A-13E23332D98F}" type="pres">
      <dgm:prSet presAssocID="{599CC1CA-79C3-4D2C-ACC5-36C93D16CA3E}" presName="centerShape" presStyleLbl="node0" presStyleIdx="0" presStyleCnt="1" custScaleX="193712" custScaleY="118164" custLinFactNeighborX="570" custLinFactNeighborY="-594"/>
      <dgm:spPr/>
      <dgm:t>
        <a:bodyPr/>
        <a:lstStyle/>
        <a:p>
          <a:endParaRPr lang="it-IT"/>
        </a:p>
      </dgm:t>
    </dgm:pt>
    <dgm:pt modelId="{7A4BA228-A047-4BB7-A1A9-E9C1905DE6D6}" type="pres">
      <dgm:prSet presAssocID="{FC659059-4663-4C00-8FC4-17103A4BE4A5}" presName="parTrans" presStyleLbl="bgSibTrans2D1" presStyleIdx="0" presStyleCnt="3" custAng="11775704" custScaleX="35348" custScaleY="52332" custLinFactY="33637" custLinFactNeighborX="3931" custLinFactNeighborY="100000"/>
      <dgm:spPr/>
      <dgm:t>
        <a:bodyPr/>
        <a:lstStyle/>
        <a:p>
          <a:endParaRPr lang="it-IT"/>
        </a:p>
      </dgm:t>
    </dgm:pt>
    <dgm:pt modelId="{B9E83988-CE97-4F35-937C-FC7DF1A3F12D}" type="pres">
      <dgm:prSet presAssocID="{5F6F87D5-5485-4E4E-8BFD-06A9FD2F54A0}" presName="node" presStyleLbl="node1" presStyleIdx="0" presStyleCnt="3" custRadScaleRad="134226" custRadScaleInc="-602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44B80CA-2DD1-472D-AAEC-A0F6526BBE1D}" type="pres">
      <dgm:prSet presAssocID="{CA1E39DF-38A7-427F-BF15-3A61CA4B4B1A}" presName="parTrans" presStyleLbl="bgSibTrans2D1" presStyleIdx="1" presStyleCnt="3" custAng="10839660" custScaleX="33771" custScaleY="54007" custLinFactNeighborX="998" custLinFactNeighborY="82880"/>
      <dgm:spPr/>
      <dgm:t>
        <a:bodyPr/>
        <a:lstStyle/>
        <a:p>
          <a:endParaRPr lang="it-IT"/>
        </a:p>
      </dgm:t>
    </dgm:pt>
    <dgm:pt modelId="{2F7FE33B-0EAE-4DD5-85C9-314D26C7DE93}" type="pres">
      <dgm:prSet presAssocID="{4EA41799-B7CE-424E-9E06-5B2423D1B09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CA478E3-D949-44CF-9D0B-8150E0DF72D6}" type="pres">
      <dgm:prSet presAssocID="{3FD6C0FB-B005-4413-9132-DB9D4F06FBB3}" presName="parTrans" presStyleLbl="bgSibTrans2D1" presStyleIdx="2" presStyleCnt="3" custAng="9945987" custScaleX="27145" custScaleY="50738" custLinFactNeighborX="-20880" custLinFactNeighborY="91591"/>
      <dgm:spPr/>
      <dgm:t>
        <a:bodyPr/>
        <a:lstStyle/>
        <a:p>
          <a:endParaRPr lang="it-IT"/>
        </a:p>
      </dgm:t>
    </dgm:pt>
    <dgm:pt modelId="{4611B1AF-6C52-4975-907F-E6C13774FF38}" type="pres">
      <dgm:prSet presAssocID="{D65E9FF6-62DE-48F0-AB4A-80FD21B50077}" presName="node" presStyleLbl="node1" presStyleIdx="2" presStyleCnt="3" custRadScaleRad="132217" custRadScaleInc="-412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2BC928F-3F8E-4C66-BD51-98DBD67A98A7}" type="presOf" srcId="{D65E9FF6-62DE-48F0-AB4A-80FD21B50077}" destId="{4611B1AF-6C52-4975-907F-E6C13774FF38}" srcOrd="0" destOrd="0" presId="urn:microsoft.com/office/officeart/2005/8/layout/radial4"/>
    <dgm:cxn modelId="{8CEB7E36-573F-4E8A-A6DA-90928AF80280}" srcId="{599CC1CA-79C3-4D2C-ACC5-36C93D16CA3E}" destId="{5F6F87D5-5485-4E4E-8BFD-06A9FD2F54A0}" srcOrd="0" destOrd="0" parTransId="{FC659059-4663-4C00-8FC4-17103A4BE4A5}" sibTransId="{849FB056-E9FB-4F68-8C0E-B89CA7725BCC}"/>
    <dgm:cxn modelId="{CCE615E6-6702-43BC-9223-0CF6FB90EEC0}" type="presOf" srcId="{CA1E39DF-38A7-427F-BF15-3A61CA4B4B1A}" destId="{F44B80CA-2DD1-472D-AAEC-A0F6526BBE1D}" srcOrd="0" destOrd="0" presId="urn:microsoft.com/office/officeart/2005/8/layout/radial4"/>
    <dgm:cxn modelId="{BFBAC725-FFEC-4510-99F5-86E2ED03F1FE}" type="presOf" srcId="{BD6A31F3-4E27-4915-B80C-885BCB85B135}" destId="{94202486-4D21-46E7-BD5E-29B451687346}" srcOrd="0" destOrd="0" presId="urn:microsoft.com/office/officeart/2005/8/layout/radial4"/>
    <dgm:cxn modelId="{50063FA5-CE5D-4656-B89D-F333EA5347B5}" srcId="{BD6A31F3-4E27-4915-B80C-885BCB85B135}" destId="{755A6275-638A-43A8-8004-E4AD9DA23BD7}" srcOrd="1" destOrd="0" parTransId="{72B8EBE9-62C8-4B69-8CDF-9C1977EE8926}" sibTransId="{DB10C245-CB6E-4D35-834D-64D0581B3A07}"/>
    <dgm:cxn modelId="{2C58F807-6C5F-4E19-B9E7-8DC5A45881BC}" type="presOf" srcId="{FC659059-4663-4C00-8FC4-17103A4BE4A5}" destId="{7A4BA228-A047-4BB7-A1A9-E9C1905DE6D6}" srcOrd="0" destOrd="0" presId="urn:microsoft.com/office/officeart/2005/8/layout/radial4"/>
    <dgm:cxn modelId="{DEF59612-C3C1-4159-8F8B-AB9F5B0D072E}" srcId="{599CC1CA-79C3-4D2C-ACC5-36C93D16CA3E}" destId="{D65E9FF6-62DE-48F0-AB4A-80FD21B50077}" srcOrd="2" destOrd="0" parTransId="{3FD6C0FB-B005-4413-9132-DB9D4F06FBB3}" sibTransId="{358FA5D0-4CEF-4D4A-9167-31981FFDA804}"/>
    <dgm:cxn modelId="{056FA546-7246-4A52-AC3F-1340DAB9015C}" srcId="{BD6A31F3-4E27-4915-B80C-885BCB85B135}" destId="{599CC1CA-79C3-4D2C-ACC5-36C93D16CA3E}" srcOrd="0" destOrd="0" parTransId="{0687BB62-329D-44F5-845F-BFF1F26DFFF1}" sibTransId="{3EA55274-1F2A-41AA-9EFD-2DF39E1B63EE}"/>
    <dgm:cxn modelId="{2C3E96C2-0CFC-43B9-870F-1C461863D27E}" type="presOf" srcId="{5F6F87D5-5485-4E4E-8BFD-06A9FD2F54A0}" destId="{B9E83988-CE97-4F35-937C-FC7DF1A3F12D}" srcOrd="0" destOrd="0" presId="urn:microsoft.com/office/officeart/2005/8/layout/radial4"/>
    <dgm:cxn modelId="{83D03821-EBC3-4CD5-9DF7-4545E8CEC8AC}" type="presOf" srcId="{3FD6C0FB-B005-4413-9132-DB9D4F06FBB3}" destId="{FCA478E3-D949-44CF-9D0B-8150E0DF72D6}" srcOrd="0" destOrd="0" presId="urn:microsoft.com/office/officeart/2005/8/layout/radial4"/>
    <dgm:cxn modelId="{77F96764-3B3A-46A2-BB71-E37C7CBC944D}" type="presOf" srcId="{4EA41799-B7CE-424E-9E06-5B2423D1B097}" destId="{2F7FE33B-0EAE-4DD5-85C9-314D26C7DE93}" srcOrd="0" destOrd="0" presId="urn:microsoft.com/office/officeart/2005/8/layout/radial4"/>
    <dgm:cxn modelId="{7AA97E8E-91AD-466F-BB86-1B39799D57BA}" type="presOf" srcId="{599CC1CA-79C3-4D2C-ACC5-36C93D16CA3E}" destId="{1704D8B9-A4B7-4A8B-9D6A-13E23332D98F}" srcOrd="0" destOrd="0" presId="urn:microsoft.com/office/officeart/2005/8/layout/radial4"/>
    <dgm:cxn modelId="{297736BD-9B86-45E4-A255-8E09569FD0F0}" srcId="{599CC1CA-79C3-4D2C-ACC5-36C93D16CA3E}" destId="{4EA41799-B7CE-424E-9E06-5B2423D1B097}" srcOrd="1" destOrd="0" parTransId="{CA1E39DF-38A7-427F-BF15-3A61CA4B4B1A}" sibTransId="{A5B5B54A-0524-4CD1-9D67-D46B7A99F93F}"/>
    <dgm:cxn modelId="{F56F02AD-6141-4764-9E1C-71BA2C9AE05A}" type="presParOf" srcId="{94202486-4D21-46E7-BD5E-29B451687346}" destId="{1704D8B9-A4B7-4A8B-9D6A-13E23332D98F}" srcOrd="0" destOrd="0" presId="urn:microsoft.com/office/officeart/2005/8/layout/radial4"/>
    <dgm:cxn modelId="{798533B9-D757-49F7-9E07-C039B2132214}" type="presParOf" srcId="{94202486-4D21-46E7-BD5E-29B451687346}" destId="{7A4BA228-A047-4BB7-A1A9-E9C1905DE6D6}" srcOrd="1" destOrd="0" presId="urn:microsoft.com/office/officeart/2005/8/layout/radial4"/>
    <dgm:cxn modelId="{1CABF923-77D1-4AC5-8FBB-FB0EEC607FF5}" type="presParOf" srcId="{94202486-4D21-46E7-BD5E-29B451687346}" destId="{B9E83988-CE97-4F35-937C-FC7DF1A3F12D}" srcOrd="2" destOrd="0" presId="urn:microsoft.com/office/officeart/2005/8/layout/radial4"/>
    <dgm:cxn modelId="{1A77D3D8-D586-4D06-B4E4-29F3BC358EDF}" type="presParOf" srcId="{94202486-4D21-46E7-BD5E-29B451687346}" destId="{F44B80CA-2DD1-472D-AAEC-A0F6526BBE1D}" srcOrd="3" destOrd="0" presId="urn:microsoft.com/office/officeart/2005/8/layout/radial4"/>
    <dgm:cxn modelId="{9BDB7210-806B-4D8C-AEA3-D317A8A3E868}" type="presParOf" srcId="{94202486-4D21-46E7-BD5E-29B451687346}" destId="{2F7FE33B-0EAE-4DD5-85C9-314D26C7DE93}" srcOrd="4" destOrd="0" presId="urn:microsoft.com/office/officeart/2005/8/layout/radial4"/>
    <dgm:cxn modelId="{D24E6775-527F-4B84-BE94-87CD900C502B}" type="presParOf" srcId="{94202486-4D21-46E7-BD5E-29B451687346}" destId="{FCA478E3-D949-44CF-9D0B-8150E0DF72D6}" srcOrd="5" destOrd="0" presId="urn:microsoft.com/office/officeart/2005/8/layout/radial4"/>
    <dgm:cxn modelId="{09722B82-79B9-4A03-A3B4-7910BF7ED60C}" type="presParOf" srcId="{94202486-4D21-46E7-BD5E-29B451687346}" destId="{4611B1AF-6C52-4975-907F-E6C13774FF38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66EB14-7755-4417-8433-454AADC1681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5351242-AA63-4F15-8BF9-568108AFF271}">
      <dgm:prSet phldrT="[Testo]" custT="1"/>
      <dgm:spPr/>
      <dgm:t>
        <a:bodyPr/>
        <a:lstStyle/>
        <a:p>
          <a:r>
            <a:rPr lang="it-IT" sz="1800" b="1" dirty="0" smtClean="0"/>
            <a:t>L’esercizio della professione</a:t>
          </a:r>
          <a:endParaRPr lang="it-IT" sz="1800" b="1" dirty="0"/>
        </a:p>
      </dgm:t>
    </dgm:pt>
    <dgm:pt modelId="{D28AD133-DC41-4A05-A9B3-758631069F23}" type="parTrans" cxnId="{5748BD16-F0CB-4152-8A1F-58A1EAB72299}">
      <dgm:prSet/>
      <dgm:spPr/>
      <dgm:t>
        <a:bodyPr/>
        <a:lstStyle/>
        <a:p>
          <a:endParaRPr lang="it-IT"/>
        </a:p>
      </dgm:t>
    </dgm:pt>
    <dgm:pt modelId="{C5AEB793-2F23-4E18-A023-0BF5906A1465}" type="sibTrans" cxnId="{5748BD16-F0CB-4152-8A1F-58A1EAB72299}">
      <dgm:prSet/>
      <dgm:spPr/>
      <dgm:t>
        <a:bodyPr/>
        <a:lstStyle/>
        <a:p>
          <a:endParaRPr lang="it-IT"/>
        </a:p>
      </dgm:t>
    </dgm:pt>
    <dgm:pt modelId="{53F86ED0-3967-4F09-B3A3-A74F4C864839}">
      <dgm:prSet phldrT="[Testo]" custT="1"/>
      <dgm:spPr/>
      <dgm:t>
        <a:bodyPr/>
        <a:lstStyle/>
        <a:p>
          <a:pPr algn="l"/>
          <a:r>
            <a:rPr lang="it-IT" sz="2400" dirty="0" smtClean="0"/>
            <a:t> </a:t>
          </a:r>
          <a:r>
            <a:rPr lang="it-IT" sz="2400" b="0" dirty="0" smtClean="0"/>
            <a:t>I</a:t>
          </a:r>
          <a:r>
            <a:rPr lang="it-IT" sz="1800" dirty="0" smtClean="0"/>
            <a:t>scrizione obbligatoria all’Albo</a:t>
          </a:r>
          <a:endParaRPr lang="it-IT" sz="2400" dirty="0"/>
        </a:p>
      </dgm:t>
    </dgm:pt>
    <dgm:pt modelId="{B3F26482-D09B-4F6C-9B45-9AB606E93534}" type="parTrans" cxnId="{502EEA80-570A-4455-8437-22CF61FED17B}">
      <dgm:prSet/>
      <dgm:spPr/>
      <dgm:t>
        <a:bodyPr/>
        <a:lstStyle/>
        <a:p>
          <a:endParaRPr lang="it-IT"/>
        </a:p>
      </dgm:t>
    </dgm:pt>
    <dgm:pt modelId="{D1D3EC2D-0CA6-49A0-93E8-03C7EFBAC13D}" type="sibTrans" cxnId="{502EEA80-570A-4455-8437-22CF61FED17B}">
      <dgm:prSet/>
      <dgm:spPr/>
      <dgm:t>
        <a:bodyPr/>
        <a:lstStyle/>
        <a:p>
          <a:endParaRPr lang="it-IT"/>
        </a:p>
      </dgm:t>
    </dgm:pt>
    <dgm:pt modelId="{5478DD05-9EE3-4FEB-B6C1-6D8EEE3272EF}">
      <dgm:prSet phldrT="[Testo]" custT="1"/>
      <dgm:spPr/>
      <dgm:t>
        <a:bodyPr/>
        <a:lstStyle/>
        <a:p>
          <a:r>
            <a:rPr lang="it-IT" sz="1800" b="1" dirty="0" smtClean="0"/>
            <a:t>Impegni del professionista</a:t>
          </a:r>
          <a:endParaRPr lang="it-IT" sz="1800" b="1" dirty="0"/>
        </a:p>
      </dgm:t>
    </dgm:pt>
    <dgm:pt modelId="{4B1D3203-09D9-4A2C-8679-C3FE5F82333F}" type="parTrans" cxnId="{DAC125BB-13C4-4FE8-B17B-14FAB03043E1}">
      <dgm:prSet/>
      <dgm:spPr/>
      <dgm:t>
        <a:bodyPr/>
        <a:lstStyle/>
        <a:p>
          <a:endParaRPr lang="it-IT"/>
        </a:p>
      </dgm:t>
    </dgm:pt>
    <dgm:pt modelId="{76A47FBE-B471-4EA5-9289-C27742EB16DB}" type="sibTrans" cxnId="{DAC125BB-13C4-4FE8-B17B-14FAB03043E1}">
      <dgm:prSet/>
      <dgm:spPr/>
      <dgm:t>
        <a:bodyPr/>
        <a:lstStyle/>
        <a:p>
          <a:endParaRPr lang="it-IT"/>
        </a:p>
      </dgm:t>
    </dgm:pt>
    <dgm:pt modelId="{46C74BE8-CBAE-44E1-A569-CE26124A39DE}">
      <dgm:prSet phldrT="[Testo]" custT="1"/>
      <dgm:spPr/>
      <dgm:t>
        <a:bodyPr/>
        <a:lstStyle/>
        <a:p>
          <a:r>
            <a:rPr lang="it-IT" sz="1800" dirty="0" smtClean="0"/>
            <a:t>Impegnarsi “oltre” l’attività ordinaria- far conoscere la professione</a:t>
          </a:r>
          <a:endParaRPr lang="it-IT" sz="1800" dirty="0"/>
        </a:p>
      </dgm:t>
    </dgm:pt>
    <dgm:pt modelId="{2E0E7332-AEB5-4E67-B00B-3905B057DBCD}" type="parTrans" cxnId="{89E088E0-CCBD-4B1C-86F9-B53AFBAE4C45}">
      <dgm:prSet/>
      <dgm:spPr/>
      <dgm:t>
        <a:bodyPr/>
        <a:lstStyle/>
        <a:p>
          <a:endParaRPr lang="it-IT"/>
        </a:p>
      </dgm:t>
    </dgm:pt>
    <dgm:pt modelId="{6C9804B6-411D-474E-ABC1-97090056C364}" type="sibTrans" cxnId="{89E088E0-CCBD-4B1C-86F9-B53AFBAE4C45}">
      <dgm:prSet/>
      <dgm:spPr/>
      <dgm:t>
        <a:bodyPr/>
        <a:lstStyle/>
        <a:p>
          <a:endParaRPr lang="it-IT"/>
        </a:p>
      </dgm:t>
    </dgm:pt>
    <dgm:pt modelId="{03EC4447-3D4B-4015-BADF-245E866F425C}">
      <dgm:prSet phldrT="[Testo]" custT="1"/>
      <dgm:spPr/>
      <dgm:t>
        <a:bodyPr/>
        <a:lstStyle/>
        <a:p>
          <a:r>
            <a:rPr lang="it-IT" sz="1800" dirty="0" smtClean="0"/>
            <a:t>Supervisione didattica</a:t>
          </a:r>
          <a:endParaRPr lang="it-IT" sz="1800" dirty="0"/>
        </a:p>
      </dgm:t>
    </dgm:pt>
    <dgm:pt modelId="{C4BF9930-9954-4F5B-B0DC-434C231651D8}" type="parTrans" cxnId="{81BC96EF-3C60-490C-B3FB-9E46128ED7D5}">
      <dgm:prSet/>
      <dgm:spPr/>
      <dgm:t>
        <a:bodyPr/>
        <a:lstStyle/>
        <a:p>
          <a:endParaRPr lang="it-IT"/>
        </a:p>
      </dgm:t>
    </dgm:pt>
    <dgm:pt modelId="{2B60242D-09D2-42D4-A498-ACD162BB268B}" type="sibTrans" cxnId="{81BC96EF-3C60-490C-B3FB-9E46128ED7D5}">
      <dgm:prSet/>
      <dgm:spPr/>
      <dgm:t>
        <a:bodyPr/>
        <a:lstStyle/>
        <a:p>
          <a:endParaRPr lang="it-IT"/>
        </a:p>
      </dgm:t>
    </dgm:pt>
    <dgm:pt modelId="{42740936-2BA4-41A5-A729-9B5C10B7D869}">
      <dgm:prSet phldrT="[Testo]" custT="1"/>
      <dgm:spPr/>
      <dgm:t>
        <a:bodyPr/>
        <a:lstStyle/>
        <a:p>
          <a:r>
            <a:rPr lang="it-IT" sz="1800" b="1" dirty="0" smtClean="0"/>
            <a:t>Il dovere della formazione continua</a:t>
          </a:r>
          <a:endParaRPr lang="it-IT" sz="1800" b="1" dirty="0"/>
        </a:p>
      </dgm:t>
    </dgm:pt>
    <dgm:pt modelId="{0B0229E9-4FA9-4610-9BD1-560DA37B8ACE}" type="parTrans" cxnId="{1D113EFA-18EB-47D4-BECC-195ADB9EBFA5}">
      <dgm:prSet/>
      <dgm:spPr/>
      <dgm:t>
        <a:bodyPr/>
        <a:lstStyle/>
        <a:p>
          <a:endParaRPr lang="it-IT"/>
        </a:p>
      </dgm:t>
    </dgm:pt>
    <dgm:pt modelId="{64668C34-4423-4922-8814-F1C0D9B4C9A2}" type="sibTrans" cxnId="{1D113EFA-18EB-47D4-BECC-195ADB9EBFA5}">
      <dgm:prSet/>
      <dgm:spPr/>
      <dgm:t>
        <a:bodyPr/>
        <a:lstStyle/>
        <a:p>
          <a:endParaRPr lang="it-IT"/>
        </a:p>
      </dgm:t>
    </dgm:pt>
    <dgm:pt modelId="{E04FA4E8-C96D-4507-B3F9-2F270FED9650}">
      <dgm:prSet phldrT="[Testo]" custT="1"/>
      <dgm:spPr/>
      <dgm:t>
        <a:bodyPr/>
        <a:lstStyle/>
        <a:p>
          <a:r>
            <a:rPr lang="it-IT" sz="1800" dirty="0" smtClean="0"/>
            <a:t>Obiettivo: prestazioni qualificate</a:t>
          </a:r>
          <a:endParaRPr lang="it-IT" sz="1800" dirty="0"/>
        </a:p>
      </dgm:t>
    </dgm:pt>
    <dgm:pt modelId="{822C4358-93A4-4879-AD5C-FEED6AEA609F}" type="parTrans" cxnId="{1C8B6274-8D7D-4706-AB20-CB2605918B0F}">
      <dgm:prSet/>
      <dgm:spPr/>
      <dgm:t>
        <a:bodyPr/>
        <a:lstStyle/>
        <a:p>
          <a:endParaRPr lang="it-IT"/>
        </a:p>
      </dgm:t>
    </dgm:pt>
    <dgm:pt modelId="{A92D8A1C-007C-4B3C-81A9-F6BF78C0E6CD}" type="sibTrans" cxnId="{1C8B6274-8D7D-4706-AB20-CB2605918B0F}">
      <dgm:prSet/>
      <dgm:spPr/>
      <dgm:t>
        <a:bodyPr/>
        <a:lstStyle/>
        <a:p>
          <a:endParaRPr lang="it-IT"/>
        </a:p>
      </dgm:t>
    </dgm:pt>
    <dgm:pt modelId="{FC7F5F60-B6C4-42D6-B289-9FE797081EE8}">
      <dgm:prSet phldrT="[Testo]" custT="1"/>
      <dgm:spPr/>
      <dgm:t>
        <a:bodyPr/>
        <a:lstStyle/>
        <a:p>
          <a:r>
            <a:rPr lang="it-IT" sz="1800" dirty="0" smtClean="0"/>
            <a:t>Opportunità di accrescimento e aggiornamento</a:t>
          </a:r>
          <a:endParaRPr lang="it-IT" sz="1800" dirty="0"/>
        </a:p>
      </dgm:t>
    </dgm:pt>
    <dgm:pt modelId="{C233190C-8BF6-4DAC-A65F-4A8EC95054D0}" type="parTrans" cxnId="{0F478695-992C-4B89-9476-DF63EA733127}">
      <dgm:prSet/>
      <dgm:spPr/>
      <dgm:t>
        <a:bodyPr/>
        <a:lstStyle/>
        <a:p>
          <a:endParaRPr lang="it-IT"/>
        </a:p>
      </dgm:t>
    </dgm:pt>
    <dgm:pt modelId="{753670AE-0BF0-4C51-A3C4-55819E45DE1A}" type="sibTrans" cxnId="{0F478695-992C-4B89-9476-DF63EA733127}">
      <dgm:prSet/>
      <dgm:spPr/>
      <dgm:t>
        <a:bodyPr/>
        <a:lstStyle/>
        <a:p>
          <a:endParaRPr lang="it-IT"/>
        </a:p>
      </dgm:t>
    </dgm:pt>
    <dgm:pt modelId="{FEBC410C-36A8-4C5D-8132-3E135E76D0D1}" type="pres">
      <dgm:prSet presAssocID="{3D66EB14-7755-4417-8433-454AADC168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85E33E3-5D3D-4690-9EEC-F73E11CE51A7}" type="pres">
      <dgm:prSet presAssocID="{C5351242-AA63-4F15-8BF9-568108AFF271}" presName="composite" presStyleCnt="0"/>
      <dgm:spPr/>
    </dgm:pt>
    <dgm:pt modelId="{A914D279-602A-451A-B6BB-E011AA5BDFFC}" type="pres">
      <dgm:prSet presAssocID="{C5351242-AA63-4F15-8BF9-568108AFF27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7841CCE-EB46-4A07-A13C-222BFB271BB4}" type="pres">
      <dgm:prSet presAssocID="{C5351242-AA63-4F15-8BF9-568108AFF27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C8FFE38-57F9-4DE8-B21B-15EEB6FC42E1}" type="pres">
      <dgm:prSet presAssocID="{C5AEB793-2F23-4E18-A023-0BF5906A1465}" presName="space" presStyleCnt="0"/>
      <dgm:spPr/>
    </dgm:pt>
    <dgm:pt modelId="{97B5372E-DFE1-4630-8E24-A25807964A0E}" type="pres">
      <dgm:prSet presAssocID="{5478DD05-9EE3-4FEB-B6C1-6D8EEE3272EF}" presName="composite" presStyleCnt="0"/>
      <dgm:spPr/>
    </dgm:pt>
    <dgm:pt modelId="{0F4127E5-CA82-4435-A382-C455B4EC7689}" type="pres">
      <dgm:prSet presAssocID="{5478DD05-9EE3-4FEB-B6C1-6D8EEE3272E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4B6206E-3A13-4D93-B1E1-C0A0F237E905}" type="pres">
      <dgm:prSet presAssocID="{5478DD05-9EE3-4FEB-B6C1-6D8EEE3272E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5E73FA-F751-4543-9C74-363C5360AB37}" type="pres">
      <dgm:prSet presAssocID="{76A47FBE-B471-4EA5-9289-C27742EB16DB}" presName="space" presStyleCnt="0"/>
      <dgm:spPr/>
    </dgm:pt>
    <dgm:pt modelId="{F068B376-5AFC-4314-B121-2AFD4AC8796D}" type="pres">
      <dgm:prSet presAssocID="{42740936-2BA4-41A5-A729-9B5C10B7D869}" presName="composite" presStyleCnt="0"/>
      <dgm:spPr/>
    </dgm:pt>
    <dgm:pt modelId="{EF56FE76-525C-47D1-992F-8D07EBA2AD8E}" type="pres">
      <dgm:prSet presAssocID="{42740936-2BA4-41A5-A729-9B5C10B7D86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C5FAAC9-1266-4B7A-8E10-E08F5B2D711D}" type="pres">
      <dgm:prSet presAssocID="{42740936-2BA4-41A5-A729-9B5C10B7D86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D113EFA-18EB-47D4-BECC-195ADB9EBFA5}" srcId="{3D66EB14-7755-4417-8433-454AADC1681C}" destId="{42740936-2BA4-41A5-A729-9B5C10B7D869}" srcOrd="2" destOrd="0" parTransId="{0B0229E9-4FA9-4610-9BD1-560DA37B8ACE}" sibTransId="{64668C34-4423-4922-8814-F1C0D9B4C9A2}"/>
    <dgm:cxn modelId="{5748BD16-F0CB-4152-8A1F-58A1EAB72299}" srcId="{3D66EB14-7755-4417-8433-454AADC1681C}" destId="{C5351242-AA63-4F15-8BF9-568108AFF271}" srcOrd="0" destOrd="0" parTransId="{D28AD133-DC41-4A05-A9B3-758631069F23}" sibTransId="{C5AEB793-2F23-4E18-A023-0BF5906A1465}"/>
    <dgm:cxn modelId="{C1FD8EFE-D479-4B6F-B0EE-DF10BADAA178}" type="presOf" srcId="{42740936-2BA4-41A5-A729-9B5C10B7D869}" destId="{EF56FE76-525C-47D1-992F-8D07EBA2AD8E}" srcOrd="0" destOrd="0" presId="urn:microsoft.com/office/officeart/2005/8/layout/hList1"/>
    <dgm:cxn modelId="{92D9EF48-5BCD-4B78-AC6F-999E7DCEE910}" type="presOf" srcId="{C5351242-AA63-4F15-8BF9-568108AFF271}" destId="{A914D279-602A-451A-B6BB-E011AA5BDFFC}" srcOrd="0" destOrd="0" presId="urn:microsoft.com/office/officeart/2005/8/layout/hList1"/>
    <dgm:cxn modelId="{81BC96EF-3C60-490C-B3FB-9E46128ED7D5}" srcId="{5478DD05-9EE3-4FEB-B6C1-6D8EEE3272EF}" destId="{03EC4447-3D4B-4015-BADF-245E866F425C}" srcOrd="1" destOrd="0" parTransId="{C4BF9930-9954-4F5B-B0DC-434C231651D8}" sibTransId="{2B60242D-09D2-42D4-A498-ACD162BB268B}"/>
    <dgm:cxn modelId="{0F478695-992C-4B89-9476-DF63EA733127}" srcId="{42740936-2BA4-41A5-A729-9B5C10B7D869}" destId="{FC7F5F60-B6C4-42D6-B289-9FE797081EE8}" srcOrd="1" destOrd="0" parTransId="{C233190C-8BF6-4DAC-A65F-4A8EC95054D0}" sibTransId="{753670AE-0BF0-4C51-A3C4-55819E45DE1A}"/>
    <dgm:cxn modelId="{DAC125BB-13C4-4FE8-B17B-14FAB03043E1}" srcId="{3D66EB14-7755-4417-8433-454AADC1681C}" destId="{5478DD05-9EE3-4FEB-B6C1-6D8EEE3272EF}" srcOrd="1" destOrd="0" parTransId="{4B1D3203-09D9-4A2C-8679-C3FE5F82333F}" sibTransId="{76A47FBE-B471-4EA5-9289-C27742EB16DB}"/>
    <dgm:cxn modelId="{BFFD27D8-6935-4866-BE47-E3E86683E4F7}" type="presOf" srcId="{E04FA4E8-C96D-4507-B3F9-2F270FED9650}" destId="{5C5FAAC9-1266-4B7A-8E10-E08F5B2D711D}" srcOrd="0" destOrd="0" presId="urn:microsoft.com/office/officeart/2005/8/layout/hList1"/>
    <dgm:cxn modelId="{EC014C37-FB13-49EC-8F15-A01597BFED14}" type="presOf" srcId="{46C74BE8-CBAE-44E1-A569-CE26124A39DE}" destId="{84B6206E-3A13-4D93-B1E1-C0A0F237E905}" srcOrd="0" destOrd="0" presId="urn:microsoft.com/office/officeart/2005/8/layout/hList1"/>
    <dgm:cxn modelId="{89E088E0-CCBD-4B1C-86F9-B53AFBAE4C45}" srcId="{5478DD05-9EE3-4FEB-B6C1-6D8EEE3272EF}" destId="{46C74BE8-CBAE-44E1-A569-CE26124A39DE}" srcOrd="0" destOrd="0" parTransId="{2E0E7332-AEB5-4E67-B00B-3905B057DBCD}" sibTransId="{6C9804B6-411D-474E-ABC1-97090056C364}"/>
    <dgm:cxn modelId="{AF7CF741-EA5C-48CD-BC2C-45CE4C4C342B}" type="presOf" srcId="{5478DD05-9EE3-4FEB-B6C1-6D8EEE3272EF}" destId="{0F4127E5-CA82-4435-A382-C455B4EC7689}" srcOrd="0" destOrd="0" presId="urn:microsoft.com/office/officeart/2005/8/layout/hList1"/>
    <dgm:cxn modelId="{502EEA80-570A-4455-8437-22CF61FED17B}" srcId="{C5351242-AA63-4F15-8BF9-568108AFF271}" destId="{53F86ED0-3967-4F09-B3A3-A74F4C864839}" srcOrd="0" destOrd="0" parTransId="{B3F26482-D09B-4F6C-9B45-9AB606E93534}" sibTransId="{D1D3EC2D-0CA6-49A0-93E8-03C7EFBAC13D}"/>
    <dgm:cxn modelId="{A7363736-A6E5-43A9-AE11-8E6135D6F2C0}" type="presOf" srcId="{FC7F5F60-B6C4-42D6-B289-9FE797081EE8}" destId="{5C5FAAC9-1266-4B7A-8E10-E08F5B2D711D}" srcOrd="0" destOrd="1" presId="urn:microsoft.com/office/officeart/2005/8/layout/hList1"/>
    <dgm:cxn modelId="{0EBF6612-9F75-482A-9D00-0F26A1A79070}" type="presOf" srcId="{53F86ED0-3967-4F09-B3A3-A74F4C864839}" destId="{17841CCE-EB46-4A07-A13C-222BFB271BB4}" srcOrd="0" destOrd="0" presId="urn:microsoft.com/office/officeart/2005/8/layout/hList1"/>
    <dgm:cxn modelId="{A9A22D19-1D0A-4439-AD22-34C9663B2A9F}" type="presOf" srcId="{03EC4447-3D4B-4015-BADF-245E866F425C}" destId="{84B6206E-3A13-4D93-B1E1-C0A0F237E905}" srcOrd="0" destOrd="1" presId="urn:microsoft.com/office/officeart/2005/8/layout/hList1"/>
    <dgm:cxn modelId="{0C7CB510-C62D-458D-9A59-C377C7019953}" type="presOf" srcId="{3D66EB14-7755-4417-8433-454AADC1681C}" destId="{FEBC410C-36A8-4C5D-8132-3E135E76D0D1}" srcOrd="0" destOrd="0" presId="urn:microsoft.com/office/officeart/2005/8/layout/hList1"/>
    <dgm:cxn modelId="{1C8B6274-8D7D-4706-AB20-CB2605918B0F}" srcId="{42740936-2BA4-41A5-A729-9B5C10B7D869}" destId="{E04FA4E8-C96D-4507-B3F9-2F270FED9650}" srcOrd="0" destOrd="0" parTransId="{822C4358-93A4-4879-AD5C-FEED6AEA609F}" sibTransId="{A92D8A1C-007C-4B3C-81A9-F6BF78C0E6CD}"/>
    <dgm:cxn modelId="{8467C54A-9514-4665-B211-2ECDCC64631D}" type="presParOf" srcId="{FEBC410C-36A8-4C5D-8132-3E135E76D0D1}" destId="{D85E33E3-5D3D-4690-9EEC-F73E11CE51A7}" srcOrd="0" destOrd="0" presId="urn:microsoft.com/office/officeart/2005/8/layout/hList1"/>
    <dgm:cxn modelId="{A455682B-5BF1-44C0-B721-7B96152FC1E2}" type="presParOf" srcId="{D85E33E3-5D3D-4690-9EEC-F73E11CE51A7}" destId="{A914D279-602A-451A-B6BB-E011AA5BDFFC}" srcOrd="0" destOrd="0" presId="urn:microsoft.com/office/officeart/2005/8/layout/hList1"/>
    <dgm:cxn modelId="{9703A55A-7E45-4FC7-A5EF-9A0D1D99095D}" type="presParOf" srcId="{D85E33E3-5D3D-4690-9EEC-F73E11CE51A7}" destId="{17841CCE-EB46-4A07-A13C-222BFB271BB4}" srcOrd="1" destOrd="0" presId="urn:microsoft.com/office/officeart/2005/8/layout/hList1"/>
    <dgm:cxn modelId="{DF960A3F-0DA7-4BCB-BBB4-7EB35B61EA7A}" type="presParOf" srcId="{FEBC410C-36A8-4C5D-8132-3E135E76D0D1}" destId="{BC8FFE38-57F9-4DE8-B21B-15EEB6FC42E1}" srcOrd="1" destOrd="0" presId="urn:microsoft.com/office/officeart/2005/8/layout/hList1"/>
    <dgm:cxn modelId="{F29A4BF8-631C-453D-966C-C786142736E7}" type="presParOf" srcId="{FEBC410C-36A8-4C5D-8132-3E135E76D0D1}" destId="{97B5372E-DFE1-4630-8E24-A25807964A0E}" srcOrd="2" destOrd="0" presId="urn:microsoft.com/office/officeart/2005/8/layout/hList1"/>
    <dgm:cxn modelId="{60844B85-B4A6-427C-B2A1-C499BC81115C}" type="presParOf" srcId="{97B5372E-DFE1-4630-8E24-A25807964A0E}" destId="{0F4127E5-CA82-4435-A382-C455B4EC7689}" srcOrd="0" destOrd="0" presId="urn:microsoft.com/office/officeart/2005/8/layout/hList1"/>
    <dgm:cxn modelId="{D2EF87E0-E1F3-4A75-B888-0CF05F3ED6AE}" type="presParOf" srcId="{97B5372E-DFE1-4630-8E24-A25807964A0E}" destId="{84B6206E-3A13-4D93-B1E1-C0A0F237E905}" srcOrd="1" destOrd="0" presId="urn:microsoft.com/office/officeart/2005/8/layout/hList1"/>
    <dgm:cxn modelId="{586DEF3A-EA0F-4A15-B5AA-AA6BC234285D}" type="presParOf" srcId="{FEBC410C-36A8-4C5D-8132-3E135E76D0D1}" destId="{885E73FA-F751-4543-9C74-363C5360AB37}" srcOrd="3" destOrd="0" presId="urn:microsoft.com/office/officeart/2005/8/layout/hList1"/>
    <dgm:cxn modelId="{7C79E779-082D-4E3F-AB01-37D88D335C66}" type="presParOf" srcId="{FEBC410C-36A8-4C5D-8132-3E135E76D0D1}" destId="{F068B376-5AFC-4314-B121-2AFD4AC8796D}" srcOrd="4" destOrd="0" presId="urn:microsoft.com/office/officeart/2005/8/layout/hList1"/>
    <dgm:cxn modelId="{FC8932A1-B956-4997-B8F3-C5252010997F}" type="presParOf" srcId="{F068B376-5AFC-4314-B121-2AFD4AC8796D}" destId="{EF56FE76-525C-47D1-992F-8D07EBA2AD8E}" srcOrd="0" destOrd="0" presId="urn:microsoft.com/office/officeart/2005/8/layout/hList1"/>
    <dgm:cxn modelId="{F79040A0-D2FB-48C5-A637-D1EBF8BE1FC7}" type="presParOf" srcId="{F068B376-5AFC-4314-B121-2AFD4AC8796D}" destId="{5C5FAAC9-1266-4B7A-8E10-E08F5B2D711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488764-B43F-44B9-99AC-89C7B1C239F3}">
      <dsp:nvSpPr>
        <dsp:cNvPr id="0" name=""/>
        <dsp:cNvSpPr/>
      </dsp:nvSpPr>
      <dsp:spPr>
        <a:xfrm>
          <a:off x="2613727" y="1918486"/>
          <a:ext cx="1609826" cy="160982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kern="1200" dirty="0" smtClean="0"/>
            <a:t>AS può fare</a:t>
          </a:r>
          <a:endParaRPr lang="it-IT" sz="3000" kern="1200" dirty="0"/>
        </a:p>
      </dsp:txBody>
      <dsp:txXfrm>
        <a:off x="2613727" y="1918486"/>
        <a:ext cx="1609826" cy="1609826"/>
      </dsp:txXfrm>
    </dsp:sp>
    <dsp:sp modelId="{E3F8BD14-7E06-4F73-A337-F188C19F14BB}">
      <dsp:nvSpPr>
        <dsp:cNvPr id="0" name=""/>
        <dsp:cNvSpPr/>
      </dsp:nvSpPr>
      <dsp:spPr>
        <a:xfrm rot="5008729">
          <a:off x="2891380" y="1448368"/>
          <a:ext cx="419751" cy="27191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C41450-D7E0-44F5-863C-7987C081A9D3}">
      <dsp:nvSpPr>
        <dsp:cNvPr id="0" name=""/>
        <dsp:cNvSpPr/>
      </dsp:nvSpPr>
      <dsp:spPr>
        <a:xfrm>
          <a:off x="0" y="955920"/>
          <a:ext cx="2428400" cy="174412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Verificare l’attendibilità dei fatti e delle informazioni</a:t>
          </a:r>
          <a:endParaRPr lang="it-IT" sz="1600" kern="1200" dirty="0">
            <a:solidFill>
              <a:schemeClr val="tx1"/>
            </a:solidFill>
          </a:endParaRPr>
        </a:p>
      </dsp:txBody>
      <dsp:txXfrm>
        <a:off x="0" y="955920"/>
        <a:ext cx="2428400" cy="1744126"/>
      </dsp:txXfrm>
    </dsp:sp>
    <dsp:sp modelId="{42508690-3547-4151-8007-4ED9BD5E1A76}">
      <dsp:nvSpPr>
        <dsp:cNvPr id="0" name=""/>
        <dsp:cNvSpPr/>
      </dsp:nvSpPr>
      <dsp:spPr>
        <a:xfrm rot="391527">
          <a:off x="1667836" y="2072657"/>
          <a:ext cx="847398" cy="877272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F20D94-6F18-478B-8780-D199DDE877C4}">
      <dsp:nvSpPr>
        <dsp:cNvPr id="0" name=""/>
        <dsp:cNvSpPr/>
      </dsp:nvSpPr>
      <dsp:spPr>
        <a:xfrm>
          <a:off x="1821247" y="0"/>
          <a:ext cx="2847193" cy="1223467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solidFill>
                <a:schemeClr val="tx1"/>
              </a:solidFill>
            </a:rPr>
            <a:t>Ricercare occasioni di chiarimento;  individuare responsabilità reciproche</a:t>
          </a:r>
          <a:endParaRPr lang="it-IT" sz="1400" kern="1200" dirty="0">
            <a:solidFill>
              <a:schemeClr val="tx1"/>
            </a:solidFill>
          </a:endParaRPr>
        </a:p>
      </dsp:txBody>
      <dsp:txXfrm>
        <a:off x="1821247" y="0"/>
        <a:ext cx="2847193" cy="1223467"/>
      </dsp:txXfrm>
    </dsp:sp>
    <dsp:sp modelId="{C8F8EBCC-1B3B-4D4B-B9CD-855EDAB3B44A}">
      <dsp:nvSpPr>
        <dsp:cNvPr id="0" name=""/>
        <dsp:cNvSpPr/>
      </dsp:nvSpPr>
      <dsp:spPr>
        <a:xfrm rot="8883032">
          <a:off x="4271256" y="2296817"/>
          <a:ext cx="639417" cy="58049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F3AE7-853A-422A-B8A1-FFCAB96ACD13}">
      <dsp:nvSpPr>
        <dsp:cNvPr id="0" name=""/>
        <dsp:cNvSpPr/>
      </dsp:nvSpPr>
      <dsp:spPr>
        <a:xfrm>
          <a:off x="4428034" y="955713"/>
          <a:ext cx="2291341" cy="1223467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>
              <a:solidFill>
                <a:schemeClr val="tx1"/>
              </a:solidFill>
            </a:rPr>
            <a:t>Valutare attentamente le conseguenze della segnalazione</a:t>
          </a:r>
          <a:endParaRPr lang="it-IT" sz="1900" kern="1200" dirty="0">
            <a:solidFill>
              <a:schemeClr val="tx1"/>
            </a:solidFill>
          </a:endParaRPr>
        </a:p>
      </dsp:txBody>
      <dsp:txXfrm>
        <a:off x="4428034" y="955713"/>
        <a:ext cx="2291341" cy="122346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5FE402-2EA1-404B-8209-B719EB90E6EA}">
      <dsp:nvSpPr>
        <dsp:cNvPr id="0" name=""/>
        <dsp:cNvSpPr/>
      </dsp:nvSpPr>
      <dsp:spPr>
        <a:xfrm rot="5400000">
          <a:off x="-289148" y="289148"/>
          <a:ext cx="1927655" cy="134935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STRATEGIE</a:t>
          </a:r>
          <a:endParaRPr lang="it-IT" sz="1600" b="1" kern="1200" dirty="0"/>
        </a:p>
      </dsp:txBody>
      <dsp:txXfrm rot="5400000">
        <a:off x="-289148" y="289148"/>
        <a:ext cx="1927655" cy="1349358"/>
      </dsp:txXfrm>
    </dsp:sp>
    <dsp:sp modelId="{249127C1-8ECD-40EE-AFF1-762DA98F92A0}">
      <dsp:nvSpPr>
        <dsp:cNvPr id="0" name=""/>
        <dsp:cNvSpPr/>
      </dsp:nvSpPr>
      <dsp:spPr>
        <a:xfrm rot="5400000">
          <a:off x="4224655" y="-2875277"/>
          <a:ext cx="1252976" cy="700356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kern="1200" dirty="0" smtClean="0"/>
            <a:t>Studio di materie specifiche di servizio sociale, dei fenomeni politici sociali e della normativa;</a:t>
          </a: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kern="1200" smtClean="0"/>
            <a:t>Conoscenza  dei diversi modelli organizzativi/gestionali implementati sul territorio nazionale;</a:t>
          </a:r>
          <a:endParaRPr lang="it-IT" sz="1900" kern="1200" dirty="0"/>
        </a:p>
      </dsp:txBody>
      <dsp:txXfrm rot="5400000">
        <a:off x="4224655" y="-2875277"/>
        <a:ext cx="1252976" cy="7003569"/>
      </dsp:txXfrm>
    </dsp:sp>
    <dsp:sp modelId="{B512C3DC-84C5-4ADA-8BEC-BAF7478E67E1}">
      <dsp:nvSpPr>
        <dsp:cNvPr id="0" name=""/>
        <dsp:cNvSpPr/>
      </dsp:nvSpPr>
      <dsp:spPr>
        <a:xfrm rot="5400000">
          <a:off x="-289148" y="2025620"/>
          <a:ext cx="1927655" cy="134935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kern="1200" dirty="0" smtClean="0">
              <a:solidFill>
                <a:schemeClr val="bg1"/>
              </a:solidFill>
            </a:rPr>
            <a:t>STRATEGIE</a:t>
          </a:r>
          <a:endParaRPr lang="it-IT" sz="2300" kern="1200" dirty="0">
            <a:solidFill>
              <a:schemeClr val="bg1"/>
            </a:solidFill>
          </a:endParaRPr>
        </a:p>
      </dsp:txBody>
      <dsp:txXfrm rot="5400000">
        <a:off x="-289148" y="2025620"/>
        <a:ext cx="1927655" cy="1349358"/>
      </dsp:txXfrm>
    </dsp:sp>
    <dsp:sp modelId="{9E16BC6E-1CE5-4074-A8EC-2A5690C9A556}">
      <dsp:nvSpPr>
        <dsp:cNvPr id="0" name=""/>
        <dsp:cNvSpPr/>
      </dsp:nvSpPr>
      <dsp:spPr>
        <a:xfrm rot="5400000">
          <a:off x="4224655" y="-1138824"/>
          <a:ext cx="1252976" cy="700356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kern="1200" dirty="0" smtClean="0"/>
            <a:t>Documentare e argomentare il proprio lavoro e le conoscenze acquisite;</a:t>
          </a: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kern="1200" smtClean="0"/>
            <a:t>Assumere un atteggiamento contrattuale con l’utenze e con gli altri servizi;</a:t>
          </a:r>
          <a:endParaRPr lang="it-IT" sz="1900" kern="1200" dirty="0" smtClean="0"/>
        </a:p>
      </dsp:txBody>
      <dsp:txXfrm rot="5400000">
        <a:off x="4224655" y="-1138824"/>
        <a:ext cx="1252976" cy="7003569"/>
      </dsp:txXfrm>
    </dsp:sp>
    <dsp:sp modelId="{B31FB10C-F255-4FAB-83F8-ED5AB07B8034}">
      <dsp:nvSpPr>
        <dsp:cNvPr id="0" name=""/>
        <dsp:cNvSpPr/>
      </dsp:nvSpPr>
      <dsp:spPr>
        <a:xfrm rot="5400000">
          <a:off x="-289148" y="3762073"/>
          <a:ext cx="1927655" cy="134935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kern="1200" dirty="0" smtClean="0">
              <a:solidFill>
                <a:schemeClr val="bg1"/>
              </a:solidFill>
            </a:rPr>
            <a:t>STRAETGIE</a:t>
          </a:r>
          <a:endParaRPr lang="it-IT" sz="2300" kern="1200" dirty="0">
            <a:solidFill>
              <a:schemeClr val="bg1"/>
            </a:solidFill>
          </a:endParaRPr>
        </a:p>
      </dsp:txBody>
      <dsp:txXfrm rot="5400000">
        <a:off x="-289148" y="3762073"/>
        <a:ext cx="1927655" cy="1349358"/>
      </dsp:txXfrm>
    </dsp:sp>
    <dsp:sp modelId="{3B4F038B-E230-47B8-83B8-E4B2889BA619}">
      <dsp:nvSpPr>
        <dsp:cNvPr id="0" name=""/>
        <dsp:cNvSpPr/>
      </dsp:nvSpPr>
      <dsp:spPr>
        <a:xfrm rot="5400000">
          <a:off x="4224655" y="597629"/>
          <a:ext cx="1252976" cy="700356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kern="1200" smtClean="0"/>
            <a:t>Mantenere rapporti costanti con l’Ordine regionale;</a:t>
          </a: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kern="1200" dirty="0" smtClean="0"/>
            <a:t>Assumersi la responsabilità di farsi conoscere, riconoscere e riconoscersi nella comunità professionale.</a:t>
          </a:r>
          <a:endParaRPr lang="it-IT" sz="1900" kern="1200" dirty="0"/>
        </a:p>
      </dsp:txBody>
      <dsp:txXfrm rot="5400000">
        <a:off x="4224655" y="597629"/>
        <a:ext cx="1252976" cy="700356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075501-D588-41E3-9325-4C6839AB5123}">
      <dsp:nvSpPr>
        <dsp:cNvPr id="0" name=""/>
        <dsp:cNvSpPr/>
      </dsp:nvSpPr>
      <dsp:spPr>
        <a:xfrm>
          <a:off x="1440160" y="1296144"/>
          <a:ext cx="1584176" cy="1584176"/>
        </a:xfrm>
        <a:prstGeom prst="gear9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Saper AGIRE</a:t>
          </a:r>
          <a:endParaRPr lang="it-IT" sz="1700" kern="1200" dirty="0"/>
        </a:p>
      </dsp:txBody>
      <dsp:txXfrm>
        <a:off x="1440160" y="1296144"/>
        <a:ext cx="1584176" cy="1584176"/>
      </dsp:txXfrm>
    </dsp:sp>
    <dsp:sp modelId="{CB19D755-0220-4470-ABC3-A37C8E76AB65}">
      <dsp:nvSpPr>
        <dsp:cNvPr id="0" name=""/>
        <dsp:cNvSpPr/>
      </dsp:nvSpPr>
      <dsp:spPr>
        <a:xfrm>
          <a:off x="518457" y="921702"/>
          <a:ext cx="1152128" cy="1152128"/>
        </a:xfrm>
        <a:prstGeom prst="gear6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Saper fare</a:t>
          </a:r>
          <a:endParaRPr lang="it-IT" sz="1700" kern="1200" dirty="0"/>
        </a:p>
      </dsp:txBody>
      <dsp:txXfrm>
        <a:off x="518457" y="921702"/>
        <a:ext cx="1152128" cy="1152128"/>
      </dsp:txXfrm>
    </dsp:sp>
    <dsp:sp modelId="{A9CCEC0F-0661-4898-BE76-3D9172CA5127}">
      <dsp:nvSpPr>
        <dsp:cNvPr id="0" name=""/>
        <dsp:cNvSpPr/>
      </dsp:nvSpPr>
      <dsp:spPr>
        <a:xfrm rot="20700000">
          <a:off x="1163766" y="126851"/>
          <a:ext cx="1128850" cy="1128850"/>
        </a:xfrm>
        <a:prstGeom prst="gear6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Saper essere</a:t>
          </a:r>
          <a:endParaRPr lang="it-IT" sz="1700" kern="1200" dirty="0"/>
        </a:p>
      </dsp:txBody>
      <dsp:txXfrm>
        <a:off x="1411356" y="374441"/>
        <a:ext cx="633670" cy="633670"/>
      </dsp:txXfrm>
    </dsp:sp>
    <dsp:sp modelId="{AB48C742-5210-424F-859B-86C5C41CBA20}">
      <dsp:nvSpPr>
        <dsp:cNvPr id="0" name=""/>
        <dsp:cNvSpPr/>
      </dsp:nvSpPr>
      <dsp:spPr>
        <a:xfrm>
          <a:off x="1304498" y="1064868"/>
          <a:ext cx="2027745" cy="2027745"/>
        </a:xfrm>
        <a:prstGeom prst="circularArrow">
          <a:avLst>
            <a:gd name="adj1" fmla="val 4688"/>
            <a:gd name="adj2" fmla="val 299029"/>
            <a:gd name="adj3" fmla="val 2473575"/>
            <a:gd name="adj4" fmla="val 15956279"/>
            <a:gd name="adj5" fmla="val 5469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9EC26F-C3AA-4024-9AEA-E9B8128D47A8}">
      <dsp:nvSpPr>
        <dsp:cNvPr id="0" name=""/>
        <dsp:cNvSpPr/>
      </dsp:nvSpPr>
      <dsp:spPr>
        <a:xfrm>
          <a:off x="349820" y="719873"/>
          <a:ext cx="1473283" cy="147328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34D76-9EC4-4188-9A3A-AB6EE8749265}">
      <dsp:nvSpPr>
        <dsp:cNvPr id="0" name=""/>
        <dsp:cNvSpPr/>
      </dsp:nvSpPr>
      <dsp:spPr>
        <a:xfrm>
          <a:off x="902652" y="-114770"/>
          <a:ext cx="1588496" cy="15884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04D8B9-A4B7-4A8B-9D6A-13E23332D98F}">
      <dsp:nvSpPr>
        <dsp:cNvPr id="0" name=""/>
        <dsp:cNvSpPr/>
      </dsp:nvSpPr>
      <dsp:spPr>
        <a:xfrm>
          <a:off x="2247837" y="2356065"/>
          <a:ext cx="4392550" cy="267944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Come gestire un eccessivo carico di lavoro?</a:t>
          </a:r>
          <a:endParaRPr lang="it-IT" sz="2400" b="1" kern="1200" dirty="0"/>
        </a:p>
      </dsp:txBody>
      <dsp:txXfrm>
        <a:off x="2247837" y="2356065"/>
        <a:ext cx="4392550" cy="2679448"/>
      </dsp:txXfrm>
    </dsp:sp>
    <dsp:sp modelId="{7A4BA228-A047-4BB7-A1A9-E9C1905DE6D6}">
      <dsp:nvSpPr>
        <dsp:cNvPr id="0" name=""/>
        <dsp:cNvSpPr/>
      </dsp:nvSpPr>
      <dsp:spPr>
        <a:xfrm rot="2849862">
          <a:off x="1657249" y="2866841"/>
          <a:ext cx="706931" cy="33819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9E83988-CE97-4F35-937C-FC7DF1A3F12D}">
      <dsp:nvSpPr>
        <dsp:cNvPr id="0" name=""/>
        <dsp:cNvSpPr/>
      </dsp:nvSpPr>
      <dsp:spPr>
        <a:xfrm>
          <a:off x="0" y="792084"/>
          <a:ext cx="2154189" cy="1723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Investire nella valutazione e autovalutazione</a:t>
          </a:r>
          <a:endParaRPr lang="it-IT" sz="2200" kern="1200" dirty="0"/>
        </a:p>
      </dsp:txBody>
      <dsp:txXfrm>
        <a:off x="0" y="792084"/>
        <a:ext cx="2154189" cy="1723351"/>
      </dsp:txXfrm>
    </dsp:sp>
    <dsp:sp modelId="{F44B80CA-2DD1-472D-AAEC-A0F6526BBE1D}">
      <dsp:nvSpPr>
        <dsp:cNvPr id="0" name=""/>
        <dsp:cNvSpPr/>
      </dsp:nvSpPr>
      <dsp:spPr>
        <a:xfrm rot="5400000">
          <a:off x="4179202" y="1874951"/>
          <a:ext cx="509594" cy="34902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F7FE33B-0EAE-4DD5-85C9-314D26C7DE93}">
      <dsp:nvSpPr>
        <dsp:cNvPr id="0" name=""/>
        <dsp:cNvSpPr/>
      </dsp:nvSpPr>
      <dsp:spPr>
        <a:xfrm>
          <a:off x="3333141" y="-102265"/>
          <a:ext cx="2154189" cy="1723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 Valorizzare la documentazione professionale</a:t>
          </a:r>
          <a:endParaRPr lang="it-IT" sz="2200" kern="1200" dirty="0"/>
        </a:p>
      </dsp:txBody>
      <dsp:txXfrm>
        <a:off x="3333141" y="-102265"/>
        <a:ext cx="2154189" cy="1723351"/>
      </dsp:txXfrm>
    </dsp:sp>
    <dsp:sp modelId="{FCA478E3-D949-44CF-9D0B-8150E0DF72D6}">
      <dsp:nvSpPr>
        <dsp:cNvPr id="0" name=""/>
        <dsp:cNvSpPr/>
      </dsp:nvSpPr>
      <dsp:spPr>
        <a:xfrm rot="7704121">
          <a:off x="6016896" y="2386841"/>
          <a:ext cx="553046" cy="32789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611B1AF-6C52-4975-907F-E6C13774FF38}">
      <dsp:nvSpPr>
        <dsp:cNvPr id="0" name=""/>
        <dsp:cNvSpPr/>
      </dsp:nvSpPr>
      <dsp:spPr>
        <a:xfrm>
          <a:off x="6451375" y="478976"/>
          <a:ext cx="2154189" cy="1723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Periodica rendicontazione del proprio lavoro ai responsabili</a:t>
          </a:r>
          <a:endParaRPr lang="it-IT" sz="2200" kern="1200" dirty="0"/>
        </a:p>
      </dsp:txBody>
      <dsp:txXfrm>
        <a:off x="6451375" y="478976"/>
        <a:ext cx="2154189" cy="172335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14D279-602A-451A-B6BB-E011AA5BDFFC}">
      <dsp:nvSpPr>
        <dsp:cNvPr id="0" name=""/>
        <dsp:cNvSpPr/>
      </dsp:nvSpPr>
      <dsp:spPr>
        <a:xfrm>
          <a:off x="2092" y="14001"/>
          <a:ext cx="2040414" cy="8161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L’esercizio della professione</a:t>
          </a:r>
          <a:endParaRPr lang="it-IT" sz="1800" b="1" kern="1200" dirty="0"/>
        </a:p>
      </dsp:txBody>
      <dsp:txXfrm>
        <a:off x="2092" y="14001"/>
        <a:ext cx="2040414" cy="816165"/>
      </dsp:txXfrm>
    </dsp:sp>
    <dsp:sp modelId="{17841CCE-EB46-4A07-A13C-222BFB271BB4}">
      <dsp:nvSpPr>
        <dsp:cNvPr id="0" name=""/>
        <dsp:cNvSpPr/>
      </dsp:nvSpPr>
      <dsp:spPr>
        <a:xfrm>
          <a:off x="2092" y="830166"/>
          <a:ext cx="2040414" cy="2108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 </a:t>
          </a:r>
          <a:r>
            <a:rPr lang="it-IT" sz="2400" b="0" kern="1200" dirty="0" smtClean="0"/>
            <a:t>I</a:t>
          </a:r>
          <a:r>
            <a:rPr lang="it-IT" sz="1800" kern="1200" dirty="0" smtClean="0"/>
            <a:t>scrizione obbligatoria all’Albo</a:t>
          </a:r>
          <a:endParaRPr lang="it-IT" sz="2400" kern="1200" dirty="0"/>
        </a:p>
      </dsp:txBody>
      <dsp:txXfrm>
        <a:off x="2092" y="830166"/>
        <a:ext cx="2040414" cy="2108160"/>
      </dsp:txXfrm>
    </dsp:sp>
    <dsp:sp modelId="{0F4127E5-CA82-4435-A382-C455B4EC7689}">
      <dsp:nvSpPr>
        <dsp:cNvPr id="0" name=""/>
        <dsp:cNvSpPr/>
      </dsp:nvSpPr>
      <dsp:spPr>
        <a:xfrm>
          <a:off x="2328164" y="14001"/>
          <a:ext cx="2040414" cy="8161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Impegni del professionista</a:t>
          </a:r>
          <a:endParaRPr lang="it-IT" sz="1800" b="1" kern="1200" dirty="0"/>
        </a:p>
      </dsp:txBody>
      <dsp:txXfrm>
        <a:off x="2328164" y="14001"/>
        <a:ext cx="2040414" cy="816165"/>
      </dsp:txXfrm>
    </dsp:sp>
    <dsp:sp modelId="{84B6206E-3A13-4D93-B1E1-C0A0F237E905}">
      <dsp:nvSpPr>
        <dsp:cNvPr id="0" name=""/>
        <dsp:cNvSpPr/>
      </dsp:nvSpPr>
      <dsp:spPr>
        <a:xfrm>
          <a:off x="2328164" y="830166"/>
          <a:ext cx="2040414" cy="2108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Impegnarsi “oltre” l’attività ordinaria- far conoscere la professione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Supervisione didattica</a:t>
          </a:r>
          <a:endParaRPr lang="it-IT" sz="1800" kern="1200" dirty="0"/>
        </a:p>
      </dsp:txBody>
      <dsp:txXfrm>
        <a:off x="2328164" y="830166"/>
        <a:ext cx="2040414" cy="2108160"/>
      </dsp:txXfrm>
    </dsp:sp>
    <dsp:sp modelId="{EF56FE76-525C-47D1-992F-8D07EBA2AD8E}">
      <dsp:nvSpPr>
        <dsp:cNvPr id="0" name=""/>
        <dsp:cNvSpPr/>
      </dsp:nvSpPr>
      <dsp:spPr>
        <a:xfrm>
          <a:off x="4654237" y="14001"/>
          <a:ext cx="2040414" cy="8161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Il dovere della formazione continua</a:t>
          </a:r>
          <a:endParaRPr lang="it-IT" sz="1800" b="1" kern="1200" dirty="0"/>
        </a:p>
      </dsp:txBody>
      <dsp:txXfrm>
        <a:off x="4654237" y="14001"/>
        <a:ext cx="2040414" cy="816165"/>
      </dsp:txXfrm>
    </dsp:sp>
    <dsp:sp modelId="{5C5FAAC9-1266-4B7A-8E10-E08F5B2D711D}">
      <dsp:nvSpPr>
        <dsp:cNvPr id="0" name=""/>
        <dsp:cNvSpPr/>
      </dsp:nvSpPr>
      <dsp:spPr>
        <a:xfrm>
          <a:off x="4654237" y="830166"/>
          <a:ext cx="2040414" cy="2108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Obiettivo: prestazioni qualificate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Opportunità di accrescimento e aggiornamento</a:t>
          </a:r>
          <a:endParaRPr lang="it-IT" sz="1800" kern="1200" dirty="0"/>
        </a:p>
      </dsp:txBody>
      <dsp:txXfrm>
        <a:off x="4654237" y="830166"/>
        <a:ext cx="2040414" cy="2108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E02DE-5983-4312-B1C7-2B102828192F}" type="datetimeFigureOut">
              <a:rPr lang="it-IT" smtClean="0"/>
              <a:pPr/>
              <a:t>09/04/2018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607D8-9515-46A4-9B24-53D0F004C68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607D8-9515-46A4-9B24-53D0F004C68E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09/04/2018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ifsw.org/resources/publications/national-codes-of-ethics" TargetMode="External"/><Relationship Id="rId2" Type="http://schemas.openxmlformats.org/officeDocument/2006/relationships/hyperlink" Target="http://ifsw.org/polices/statment-of-ethical-priple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700808"/>
            <a:ext cx="8964488" cy="2952328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1"/>
                </a:solidFill>
                <a:latin typeface="Aharoni" pitchFamily="2" charset="-79"/>
                <a:cs typeface="Aharoni" pitchFamily="2" charset="-79"/>
              </a:rPr>
              <a:t>Le responsabilità professionali  dell’Assistente Sociale</a:t>
            </a:r>
            <a:br>
              <a:rPr lang="it-IT" dirty="0" smtClean="0">
                <a:solidFill>
                  <a:schemeClr val="accent1"/>
                </a:solidFill>
                <a:latin typeface="Aharoni" pitchFamily="2" charset="-79"/>
                <a:cs typeface="Aharoni" pitchFamily="2" charset="-79"/>
              </a:rPr>
            </a:br>
            <a:r>
              <a:rPr lang="it-IT" sz="2200" i="1" dirty="0" smtClean="0">
                <a:cs typeface="Aharoni" pitchFamily="2" charset="-79"/>
              </a:rPr>
              <a:t>a cura di Simonetta Filippini </a:t>
            </a:r>
            <a:br>
              <a:rPr lang="it-IT" sz="2200" i="1" dirty="0" smtClean="0">
                <a:cs typeface="Aharoni" pitchFamily="2" charset="-79"/>
              </a:rPr>
            </a:br>
            <a:r>
              <a:rPr lang="it-IT" sz="2200" i="1" dirty="0" smtClean="0">
                <a:cs typeface="Aharoni" pitchFamily="2" charset="-79"/>
              </a:rPr>
              <a:t>Elisabetta Bianchi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chemeClr val="accent1"/>
                </a:solidFill>
              </a:rPr>
              <a:t>AZIONI COMPATIBILI ED EFFICACI </a:t>
            </a:r>
            <a:r>
              <a:rPr lang="it-IT" sz="2200" dirty="0" smtClean="0">
                <a:solidFill>
                  <a:schemeClr val="accent1"/>
                </a:solidFill>
              </a:rPr>
              <a:t>(artt. 46-47)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3776736" cy="2304256"/>
          </a:xfrm>
        </p:spPr>
        <p:txBody>
          <a:bodyPr>
            <a:normAutofit/>
          </a:bodyPr>
          <a:lstStyle/>
          <a:p>
            <a:r>
              <a:rPr lang="it-IT" sz="2000" i="1" dirty="0" smtClean="0"/>
              <a:t>“L’ AS non deve accettare o mettersi in condizioni di lavoro che comportino </a:t>
            </a:r>
            <a:r>
              <a:rPr lang="it-IT" sz="2000" b="1" i="1" dirty="0" smtClean="0"/>
              <a:t>azioni incompatibili </a:t>
            </a:r>
            <a:r>
              <a:rPr lang="it-IT" sz="2000" i="1" dirty="0" smtClean="0"/>
              <a:t>con i principi e le norme del Codice[…]”.</a:t>
            </a:r>
            <a:endParaRPr lang="it-IT" sz="2000" i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4008" y="1556792"/>
            <a:ext cx="4114800" cy="2520280"/>
          </a:xfrm>
        </p:spPr>
        <p:txBody>
          <a:bodyPr>
            <a:normAutofit/>
          </a:bodyPr>
          <a:lstStyle/>
          <a:p>
            <a:r>
              <a:rPr lang="it-IT" sz="2000" i="1" dirty="0" smtClean="0"/>
              <a:t>“L’ AS deve adoperarsi affinchè le sue prestazioni si compiano nei termini di tempo adeguati a realizzare </a:t>
            </a:r>
            <a:r>
              <a:rPr lang="it-IT" sz="2000" b="1" i="1" dirty="0" smtClean="0"/>
              <a:t>interventi efficaci</a:t>
            </a:r>
            <a:r>
              <a:rPr lang="it-IT" sz="2000" i="1" dirty="0" smtClean="0"/>
              <a:t>, in un ambiente idoneo a tutelare la riservatezza dell’utente”</a:t>
            </a:r>
          </a:p>
          <a:p>
            <a:pPr>
              <a:buNone/>
            </a:pPr>
            <a:r>
              <a:rPr lang="it-IT" sz="2000" dirty="0" smtClean="0"/>
              <a:t>          (benessere organizzativo)</a:t>
            </a:r>
            <a:endParaRPr lang="it-IT" sz="2000" dirty="0"/>
          </a:p>
        </p:txBody>
      </p:sp>
      <p:sp>
        <p:nvSpPr>
          <p:cNvPr id="5" name="Freccia in giù 4"/>
          <p:cNvSpPr/>
          <p:nvPr/>
        </p:nvSpPr>
        <p:spPr>
          <a:xfrm>
            <a:off x="3563888" y="4005064"/>
            <a:ext cx="1152128" cy="792088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331640" y="5085184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RINFORZANO L’AZIONE PROFESSIONALE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893961"/>
          </a:xfrm>
        </p:spPr>
        <p:txBody>
          <a:bodyPr/>
          <a:lstStyle/>
          <a:p>
            <a:r>
              <a:rPr lang="it-IT" sz="3200" b="1" dirty="0" smtClean="0"/>
              <a:t> </a:t>
            </a:r>
            <a:r>
              <a:rPr lang="it-IT" sz="2800" b="1" dirty="0" smtClean="0">
                <a:solidFill>
                  <a:schemeClr val="accent1"/>
                </a:solidFill>
              </a:rPr>
              <a:t>CARICHI </a:t>
            </a:r>
            <a:r>
              <a:rPr lang="it-IT" sz="2800" b="1" dirty="0" err="1" smtClean="0">
                <a:solidFill>
                  <a:schemeClr val="accent1"/>
                </a:solidFill>
              </a:rPr>
              <a:t>DI</a:t>
            </a:r>
            <a:r>
              <a:rPr lang="it-IT" sz="2800" b="1" dirty="0" smtClean="0">
                <a:solidFill>
                  <a:schemeClr val="accent1"/>
                </a:solidFill>
              </a:rPr>
              <a:t> LAVORO 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892480" cy="4824536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L’ AS deve segnalare </a:t>
            </a:r>
            <a:r>
              <a:rPr lang="it-IT" sz="2400" u="sng" dirty="0" smtClean="0">
                <a:solidFill>
                  <a:schemeClr val="tx1"/>
                </a:solidFill>
              </a:rPr>
              <a:t>l’eccessivo carico di lavoro 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  presa in carico inadeguata!</a:t>
            </a:r>
          </a:p>
          <a:p>
            <a:pPr algn="l"/>
            <a:r>
              <a:rPr lang="it-IT" sz="2400" b="1" dirty="0" smtClean="0">
                <a:solidFill>
                  <a:schemeClr val="tx1"/>
                </a:solidFill>
                <a:sym typeface="Wingdings" pitchFamily="2" charset="2"/>
              </a:rPr>
              <a:t>CARICO </a:t>
            </a:r>
            <a:r>
              <a:rPr lang="it-IT" sz="2400" b="1" dirty="0" err="1" smtClean="0">
                <a:solidFill>
                  <a:schemeClr val="tx1"/>
                </a:solidFill>
                <a:sym typeface="Wingdings" pitchFamily="2" charset="2"/>
              </a:rPr>
              <a:t>DI</a:t>
            </a:r>
            <a:r>
              <a:rPr lang="it-IT" sz="2400" b="1" dirty="0" smtClean="0">
                <a:solidFill>
                  <a:schemeClr val="tx1"/>
                </a:solidFill>
                <a:sym typeface="Wingdings" pitchFamily="2" charset="2"/>
              </a:rPr>
              <a:t> LAVORO 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  quantità di tempo necessaria a produrre un “prodotto”; quantità e qualità di risorse umane per lo svolgimento di un’attività.</a:t>
            </a:r>
          </a:p>
          <a:p>
            <a:pPr algn="l"/>
            <a:endParaRPr lang="it-IT" sz="2400" dirty="0">
              <a:solidFill>
                <a:schemeClr val="tx1"/>
              </a:solidFill>
            </a:endParaRPr>
          </a:p>
        </p:txBody>
      </p:sp>
      <p:pic>
        <p:nvPicPr>
          <p:cNvPr id="5" name="Immagine 4" descr="lavoro.jpg"/>
          <p:cNvPicPr>
            <a:picLocks noChangeAspect="1"/>
          </p:cNvPicPr>
          <p:nvPr/>
        </p:nvPicPr>
        <p:blipFill>
          <a:blip r:embed="rId2" cstate="print">
            <a:lum bright="3000" contrast="32000"/>
          </a:blip>
          <a:stretch>
            <a:fillRect/>
          </a:stretch>
        </p:blipFill>
        <p:spPr>
          <a:xfrm>
            <a:off x="2411760" y="3501004"/>
            <a:ext cx="4464496" cy="31683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/>
        </p:nvGraphicFramePr>
        <p:xfrm>
          <a:off x="323528" y="1052736"/>
          <a:ext cx="882047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43608" y="260648"/>
            <a:ext cx="7772400" cy="1152128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chemeClr val="accent1"/>
                </a:solidFill>
              </a:rPr>
              <a:t>PROMUOVERE AGGIORNAMENTO, FORMAZIONE E SUPERVISIONE </a:t>
            </a:r>
            <a:r>
              <a:rPr lang="it-IT" sz="2000" dirty="0" smtClean="0">
                <a:solidFill>
                  <a:schemeClr val="accent1"/>
                </a:solidFill>
              </a:rPr>
              <a:t>(art.51)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7056" y="1628800"/>
            <a:ext cx="8029400" cy="4896544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it-IT" sz="2800" dirty="0" smtClean="0">
                <a:solidFill>
                  <a:schemeClr val="tx1"/>
                </a:solidFill>
              </a:rPr>
              <a:t> L’ AS deve richiedere opportunità di aggiornamento e formazione e deve adoperarsi affinchè si sviluppi la supervisione.</a:t>
            </a:r>
          </a:p>
          <a:p>
            <a:pPr algn="l">
              <a:buFontTx/>
              <a:buChar char="-"/>
            </a:pPr>
            <a:endParaRPr lang="it-IT" sz="2800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endParaRPr lang="it-IT" sz="2800" dirty="0" smtClean="0">
              <a:solidFill>
                <a:schemeClr val="tx1"/>
              </a:solidFill>
            </a:endParaRPr>
          </a:p>
          <a:p>
            <a:pPr algn="l"/>
            <a:r>
              <a:rPr lang="it-IT" sz="2800" b="1" dirty="0" smtClean="0">
                <a:solidFill>
                  <a:schemeClr val="tx2"/>
                </a:solidFill>
              </a:rPr>
              <a:t>                                     VANTAGGI</a:t>
            </a:r>
          </a:p>
          <a:p>
            <a:pPr algn="l"/>
            <a:r>
              <a:rPr lang="it-IT" sz="2800" dirty="0" smtClean="0">
                <a:solidFill>
                  <a:schemeClr val="tx1"/>
                </a:solidFill>
              </a:rPr>
              <a:t>                                 </a:t>
            </a: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                  per l’ente                     per il professionista</a:t>
            </a:r>
            <a:endParaRPr lang="it-IT" sz="2800" dirty="0" smtClean="0">
              <a:solidFill>
                <a:schemeClr val="tx1"/>
              </a:solidFill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4139952" y="3212976"/>
            <a:ext cx="57606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2 5"/>
          <p:cNvCxnSpPr/>
          <p:nvPr/>
        </p:nvCxnSpPr>
        <p:spPr>
          <a:xfrm flipH="1">
            <a:off x="3131840" y="4581128"/>
            <a:ext cx="79208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4644008" y="4581128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Autofit/>
          </a:bodyPr>
          <a:lstStyle/>
          <a:p>
            <a:r>
              <a:rPr lang="it-IT" sz="2800" b="1" dirty="0" smtClean="0">
                <a:solidFill>
                  <a:schemeClr val="accent1"/>
                </a:solidFill>
              </a:rPr>
              <a:t>RESPONSABILITA’ NEI CONFRONTI DELLA PROFESSIONE</a:t>
            </a:r>
            <a:r>
              <a:rPr lang="it-IT" sz="2800" dirty="0" smtClean="0"/>
              <a:t/>
            </a:r>
            <a:br>
              <a:rPr lang="it-IT" sz="2800" dirty="0" smtClean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2420888"/>
            <a:ext cx="8424936" cy="3888432"/>
          </a:xfrm>
        </p:spPr>
        <p:txBody>
          <a:bodyPr>
            <a:normAutofit/>
          </a:bodyPr>
          <a:lstStyle/>
          <a:p>
            <a:pPr marL="571500" indent="-571500" algn="l">
              <a:buFont typeface="+mj-lt"/>
              <a:buAutoNum type="romanUcPeriod"/>
            </a:pPr>
            <a:r>
              <a:rPr lang="it-IT" sz="2800" i="1" dirty="0" smtClean="0">
                <a:solidFill>
                  <a:schemeClr val="tx1"/>
                </a:solidFill>
              </a:rPr>
              <a:t>Promozione e tutela della professione</a:t>
            </a:r>
          </a:p>
          <a:p>
            <a:pPr marL="571500" indent="-571500" algn="l">
              <a:buFont typeface="+mj-lt"/>
              <a:buAutoNum type="romanUcPeriod"/>
            </a:pPr>
            <a:r>
              <a:rPr lang="it-IT" sz="2800" i="1" dirty="0" smtClean="0">
                <a:solidFill>
                  <a:schemeClr val="tx1"/>
                </a:solidFill>
              </a:rPr>
              <a:t>Onorari</a:t>
            </a:r>
          </a:p>
          <a:p>
            <a:pPr marL="571500" indent="-571500" algn="l">
              <a:buFont typeface="+mj-lt"/>
              <a:buAutoNum type="romanUcPeriod"/>
            </a:pPr>
            <a:r>
              <a:rPr lang="it-IT" sz="2800" i="1" dirty="0" smtClean="0">
                <a:solidFill>
                  <a:schemeClr val="tx1"/>
                </a:solidFill>
              </a:rPr>
              <a:t>Sanzioni</a:t>
            </a:r>
          </a:p>
          <a:p>
            <a:pPr marL="571500" indent="-571500" algn="l">
              <a:buFont typeface="+mj-lt"/>
              <a:buAutoNum type="romanUcPeriod"/>
            </a:pPr>
            <a:r>
              <a:rPr lang="it-IT" sz="2800" i="1" dirty="0" smtClean="0">
                <a:solidFill>
                  <a:schemeClr val="tx1"/>
                </a:solidFill>
              </a:rPr>
              <a:t>Rapporti con il Consiglio dell’Ordine</a:t>
            </a:r>
          </a:p>
          <a:p>
            <a:pPr marL="571500" indent="-571500" algn="l">
              <a:buFont typeface="+mj-lt"/>
              <a:buAutoNum type="romanUcPeriod"/>
            </a:pPr>
            <a:r>
              <a:rPr lang="it-IT" sz="2800" i="1" dirty="0" smtClean="0">
                <a:solidFill>
                  <a:schemeClr val="tx1"/>
                </a:solidFill>
              </a:rPr>
              <a:t>Attività professionale dell’assistente sociale all’estero e attività degli assistenti sociali stranieri in Italia</a:t>
            </a:r>
          </a:p>
          <a:p>
            <a:pPr marL="571500" indent="-571500" algn="l">
              <a:buFont typeface="+mj-lt"/>
              <a:buAutoNum type="romanUcPeriod"/>
            </a:pPr>
            <a:r>
              <a:rPr lang="it-IT" sz="2800" i="1" dirty="0" smtClean="0">
                <a:solidFill>
                  <a:schemeClr val="tx1"/>
                </a:solidFill>
              </a:rPr>
              <a:t>Aggiornamento del Codice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971600" y="2780928"/>
          <a:ext cx="6696744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2808312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>
                <a:solidFill>
                  <a:schemeClr val="accent1"/>
                </a:solidFill>
              </a:rPr>
              <a:t>Promozione e tutela della Professione</a:t>
            </a:r>
            <a:br>
              <a:rPr lang="it-IT" sz="3200" b="1" dirty="0" smtClean="0">
                <a:solidFill>
                  <a:schemeClr val="accent1"/>
                </a:solidFill>
              </a:rPr>
            </a:br>
            <a:r>
              <a:rPr lang="it-IT" sz="2200" dirty="0" smtClean="0">
                <a:solidFill>
                  <a:schemeClr val="accent1"/>
                </a:solidFill>
              </a:rPr>
              <a:t>(artt. 52 a 56)</a:t>
            </a: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 smtClean="0"/>
              <a:t>  </a:t>
            </a:r>
            <a:br>
              <a:rPr lang="it-IT" sz="2200" dirty="0" smtClean="0"/>
            </a:br>
            <a:r>
              <a:rPr lang="it-IT" sz="2700" dirty="0" smtClean="0"/>
              <a:t>Sono due finalità dei Consigli dell’Ordine: CNOAS - CROAS</a:t>
            </a: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 smtClean="0"/>
              <a:t/>
            </a:r>
            <a:br>
              <a:rPr lang="it-IT" sz="2200" dirty="0" smtClean="0"/>
            </a:br>
            <a:endParaRPr lang="it-IT" dirty="0"/>
          </a:p>
        </p:txBody>
      </p:sp>
      <p:sp>
        <p:nvSpPr>
          <p:cNvPr id="13" name="Freccia in giù 12"/>
          <p:cNvSpPr/>
          <p:nvPr/>
        </p:nvSpPr>
        <p:spPr>
          <a:xfrm>
            <a:off x="4211960" y="1340768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758057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chemeClr val="accent1"/>
                </a:solidFill>
              </a:rPr>
              <a:t>ONORARI PROFESSIONALI</a:t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(artt</a:t>
            </a:r>
            <a:r>
              <a:rPr lang="it-IT" sz="3600" b="1" dirty="0" smtClean="0">
                <a:solidFill>
                  <a:schemeClr val="accent1"/>
                </a:solidFill>
              </a:rPr>
              <a:t>. 57 a 59)</a:t>
            </a:r>
            <a:r>
              <a:rPr lang="it-IT" dirty="0" smtClean="0">
                <a:solidFill>
                  <a:schemeClr val="accent1"/>
                </a:solidFill>
              </a:rPr>
              <a:t/>
            </a:r>
            <a:br>
              <a:rPr lang="it-IT" dirty="0" smtClean="0">
                <a:solidFill>
                  <a:schemeClr val="accent1"/>
                </a:solidFill>
              </a:rPr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352928" cy="4392488"/>
          </a:xfrm>
        </p:spPr>
        <p:txBody>
          <a:bodyPr>
            <a:normAutofit/>
          </a:bodyPr>
          <a:lstStyle/>
          <a:p>
            <a:pPr algn="just"/>
            <a:r>
              <a:rPr lang="it-IT" sz="2200" b="1" dirty="0" smtClean="0">
                <a:solidFill>
                  <a:schemeClr val="tx1"/>
                </a:solidFill>
              </a:rPr>
              <a:t>Esercizio libera professione</a:t>
            </a:r>
            <a:r>
              <a:rPr lang="it-IT" sz="2200" dirty="0" smtClean="0">
                <a:solidFill>
                  <a:schemeClr val="tx1"/>
                </a:solidFill>
                <a:sym typeface="Wingdings" pitchFamily="2" charset="2"/>
              </a:rPr>
              <a:t> Intesa sull’ onorario fra AS e cliente.</a:t>
            </a:r>
          </a:p>
          <a:p>
            <a:pPr algn="just"/>
            <a:endParaRPr lang="it-IT" sz="22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just"/>
            <a:r>
              <a:rPr lang="it-IT" sz="2200" b="1" dirty="0" smtClean="0">
                <a:solidFill>
                  <a:schemeClr val="tx1"/>
                </a:solidFill>
                <a:sym typeface="Wingdings" pitchFamily="2" charset="2"/>
              </a:rPr>
              <a:t>Onorario</a:t>
            </a:r>
            <a:r>
              <a:rPr lang="it-IT" sz="2200" dirty="0" smtClean="0">
                <a:solidFill>
                  <a:schemeClr val="tx1"/>
                </a:solidFill>
                <a:sym typeface="Wingdings" pitchFamily="2" charset="2"/>
              </a:rPr>
              <a:t>Legato al concetto di prestazione.</a:t>
            </a:r>
          </a:p>
          <a:p>
            <a:pPr algn="just"/>
            <a:endParaRPr lang="it-IT" sz="22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just"/>
            <a:r>
              <a:rPr lang="it-IT" sz="2200" b="1" dirty="0" smtClean="0">
                <a:solidFill>
                  <a:schemeClr val="tx1"/>
                </a:solidFill>
                <a:sym typeface="Wingdings" pitchFamily="2" charset="2"/>
              </a:rPr>
              <a:t>Determinazione degli onorari</a:t>
            </a:r>
            <a:r>
              <a:rPr lang="it-IT" sz="2200" dirty="0" smtClean="0">
                <a:solidFill>
                  <a:schemeClr val="tx1"/>
                </a:solidFill>
                <a:sym typeface="Wingdings" pitchFamily="2" charset="2"/>
              </a:rPr>
              <a:t>AS deve attenersi alle indicazioni fornite dal CNOAS; Va concordato con il cliente secondo i criteri di chiarezza.</a:t>
            </a:r>
            <a:endParaRPr lang="it-IT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7544" y="332656"/>
            <a:ext cx="7786191" cy="76209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t-IT" sz="2800" dirty="0" smtClean="0">
                <a:solidFill>
                  <a:schemeClr val="accent1"/>
                </a:solidFill>
              </a:rPr>
              <a:t>SISTEMA SANZIONATORIO</a:t>
            </a:r>
          </a:p>
          <a:p>
            <a:pPr algn="ctr"/>
            <a:r>
              <a:rPr lang="it-IT" sz="1900" b="0" dirty="0" smtClean="0">
                <a:solidFill>
                  <a:schemeClr val="accent1"/>
                </a:solidFill>
              </a:rPr>
              <a:t>(</a:t>
            </a:r>
            <a:r>
              <a:rPr lang="it-IT" sz="1800" b="0" dirty="0" smtClean="0">
                <a:solidFill>
                  <a:schemeClr val="accent1"/>
                </a:solidFill>
              </a:rPr>
              <a:t>artt. 60-62)</a:t>
            </a:r>
            <a:endParaRPr lang="it-IT" sz="1800" b="0" dirty="0">
              <a:solidFill>
                <a:schemeClr val="accent1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1560" y="1196752"/>
            <a:ext cx="7642175" cy="5328592"/>
          </a:xfrm>
        </p:spPr>
        <p:txBody>
          <a:bodyPr>
            <a:normAutofit/>
          </a:bodyPr>
          <a:lstStyle/>
          <a:p>
            <a:r>
              <a:rPr lang="it-IT" sz="2200" dirty="0" smtClean="0"/>
              <a:t>Esercizio abusivo della professione è soggetto a </a:t>
            </a:r>
            <a:r>
              <a:rPr lang="it-IT" sz="2200" b="1" dirty="0" smtClean="0"/>
              <a:t>denuncia</a:t>
            </a:r>
            <a:r>
              <a:rPr lang="it-IT" sz="2200" dirty="0" smtClean="0"/>
              <a:t> </a:t>
            </a:r>
            <a:r>
              <a:rPr lang="it-IT" sz="2200" dirty="0" smtClean="0"/>
              <a:t>e </a:t>
            </a:r>
            <a:r>
              <a:rPr lang="it-IT" sz="2200" dirty="0" smtClean="0"/>
              <a:t>a </a:t>
            </a:r>
            <a:r>
              <a:rPr lang="it-IT" sz="2200" dirty="0" smtClean="0"/>
              <a:t>sanzioni </a:t>
            </a:r>
            <a:r>
              <a:rPr lang="it-IT" sz="2200" b="1" dirty="0" smtClean="0"/>
              <a:t>disciplinari.</a:t>
            </a:r>
            <a:endParaRPr lang="it-IT" sz="2200" b="1" dirty="0" smtClean="0"/>
          </a:p>
          <a:p>
            <a:pPr>
              <a:buNone/>
            </a:pPr>
            <a:endParaRPr lang="it-IT" sz="2200" dirty="0" smtClean="0"/>
          </a:p>
          <a:p>
            <a:r>
              <a:rPr lang="it-IT" sz="2200" dirty="0" smtClean="0"/>
              <a:t> </a:t>
            </a:r>
            <a:r>
              <a:rPr lang="it-IT" sz="2200" b="1" dirty="0" smtClean="0"/>
              <a:t>Sanzioni disciplinari </a:t>
            </a:r>
            <a:r>
              <a:rPr lang="it-IT" sz="2200" dirty="0" smtClean="0"/>
              <a:t>in caso di inosservanza di precetti e obblighi presenti nel Codice.</a:t>
            </a:r>
          </a:p>
          <a:p>
            <a:endParaRPr lang="it-IT" dirty="0" smtClean="0"/>
          </a:p>
          <a:p>
            <a:r>
              <a:rPr lang="it-IT" sz="2200" dirty="0" smtClean="0"/>
              <a:t>Il procedimento disciplinare è promosso d’ufficio a seguito di denuncia o segnalazioni provenienti dall</a:t>
            </a:r>
            <a:r>
              <a:rPr lang="it-IT" sz="2200" dirty="0" smtClean="0"/>
              <a:t>’ autorità giudiziaria, da enti o da privati.</a:t>
            </a:r>
          </a:p>
          <a:p>
            <a:pPr>
              <a:buNone/>
            </a:pPr>
            <a:endParaRPr lang="it-IT" sz="2200" dirty="0" smtClean="0"/>
          </a:p>
          <a:p>
            <a:r>
              <a:rPr lang="it-IT" sz="2200" dirty="0" smtClean="0"/>
              <a:t>Nel caso di studi associati è responsabile sotto il profilo disciplinare il singolo professionista a cui si riferiscono i fatti.</a:t>
            </a:r>
            <a:endParaRPr lang="it-IT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chemeClr val="accent1"/>
                </a:solidFill>
              </a:rPr>
              <a:t>I RAPPORTI DEL PROFESSIONISTA CON IL CONSIGLIO DELL’ORDINE </a:t>
            </a:r>
            <a:r>
              <a:rPr lang="it-IT" sz="2000" dirty="0" smtClean="0">
                <a:solidFill>
                  <a:schemeClr val="accent1"/>
                </a:solidFill>
              </a:rPr>
              <a:t>(artt. 64 a 66)</a:t>
            </a:r>
            <a:endParaRPr lang="it-IT" sz="3200" dirty="0">
              <a:solidFill>
                <a:schemeClr val="accent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136904" cy="475252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it-IT" dirty="0" smtClean="0"/>
              <a:t> </a:t>
            </a:r>
            <a:r>
              <a:rPr lang="it-IT" sz="3000" dirty="0" smtClean="0">
                <a:solidFill>
                  <a:schemeClr val="tx1"/>
                </a:solidFill>
              </a:rPr>
              <a:t>AS</a:t>
            </a:r>
            <a:r>
              <a:rPr lang="it-IT" sz="3000" dirty="0" smtClean="0">
                <a:solidFill>
                  <a:schemeClr val="tx1"/>
                </a:solidFill>
                <a:sym typeface="Wingdings" pitchFamily="2" charset="2"/>
              </a:rPr>
              <a:t> dovere di collaborazione con i CROAS;</a:t>
            </a:r>
          </a:p>
          <a:p>
            <a:pPr algn="l"/>
            <a:endParaRPr lang="it-IT" sz="30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it-IT" sz="3000" dirty="0" smtClean="0">
                <a:solidFill>
                  <a:schemeClr val="tx1"/>
                </a:solidFill>
                <a:sym typeface="Wingdings" pitchFamily="2" charset="2"/>
              </a:rPr>
              <a:t>AS deve fornire i propri dati aggiornati ed elementi utili alla costruzione di banche dati;</a:t>
            </a:r>
          </a:p>
          <a:p>
            <a:pPr algn="l"/>
            <a:endParaRPr lang="it-IT" sz="30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it-IT" sz="3000" dirty="0" smtClean="0">
                <a:solidFill>
                  <a:schemeClr val="tx1"/>
                </a:solidFill>
              </a:rPr>
              <a:t>AS</a:t>
            </a:r>
            <a:r>
              <a:rPr lang="it-IT" sz="3000" dirty="0" smtClean="0">
                <a:solidFill>
                  <a:schemeClr val="tx1"/>
                </a:solidFill>
                <a:sym typeface="Wingdings" pitchFamily="2" charset="2"/>
              </a:rPr>
              <a:t> che fa parte del COAS o CROAS  deve adempiere l’incarico con impegno costante e deve rendere conto del suo operato.</a:t>
            </a:r>
          </a:p>
          <a:p>
            <a:pPr algn="l"/>
            <a:endParaRPr lang="it-IT" sz="30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it-IT" sz="30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it-IT" sz="3000" dirty="0" smtClean="0">
                <a:solidFill>
                  <a:schemeClr val="tx1"/>
                </a:solidFill>
                <a:sym typeface="Wingdings" pitchFamily="2" charset="2"/>
              </a:rPr>
              <a:t>            scarso interesse del professionista!!!</a:t>
            </a:r>
          </a:p>
          <a:p>
            <a:pPr algn="l"/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1026" name="Picture 2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869160"/>
            <a:ext cx="918972" cy="8851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0"/>
            <a:ext cx="8568952" cy="1946697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chemeClr val="accent1"/>
                </a:solidFill>
              </a:rPr>
              <a:t>ASSISTENTI SOCIALI ALL’ESTERO E ASSISTENTI SOCIALI STRANIERI IN ITALIA </a:t>
            </a:r>
            <a:r>
              <a:rPr lang="it-IT" sz="2200" dirty="0" smtClean="0">
                <a:solidFill>
                  <a:schemeClr val="accent1"/>
                </a:solidFill>
              </a:rPr>
              <a:t>(artt.67-68)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496944" cy="5157192"/>
          </a:xfrm>
        </p:spPr>
        <p:txBody>
          <a:bodyPr>
            <a:normAutofit fontScale="55000" lnSpcReduction="20000"/>
          </a:bodyPr>
          <a:lstStyle/>
          <a:p>
            <a:pPr algn="l">
              <a:buFontTx/>
              <a:buChar char="-"/>
            </a:pPr>
            <a:r>
              <a:rPr lang="it-IT" sz="4400" dirty="0" smtClean="0">
                <a:solidFill>
                  <a:schemeClr val="tx1"/>
                </a:solidFill>
              </a:rPr>
              <a:t> AS all’</a:t>
            </a:r>
            <a:r>
              <a:rPr lang="it-IT" sz="4400" b="1" dirty="0" smtClean="0">
                <a:solidFill>
                  <a:schemeClr val="tx1"/>
                </a:solidFill>
              </a:rPr>
              <a:t>estero</a:t>
            </a:r>
            <a:r>
              <a:rPr lang="it-IT" sz="4400" dirty="0" smtClean="0">
                <a:solidFill>
                  <a:schemeClr val="tx1"/>
                </a:solidFill>
                <a:sym typeface="Wingdings" pitchFamily="2" charset="2"/>
              </a:rPr>
              <a:t> è tenuto a seguire le indicazioni del Codice del Paese in cui si trova ad esercitare la professione;</a:t>
            </a:r>
          </a:p>
          <a:p>
            <a:pPr algn="l"/>
            <a:endParaRPr lang="it-IT" sz="44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Tx/>
              <a:buChar char="-"/>
            </a:pPr>
            <a:r>
              <a:rPr lang="it-IT" sz="4400" dirty="0" smtClean="0">
                <a:solidFill>
                  <a:schemeClr val="tx1"/>
                </a:solidFill>
                <a:sym typeface="Wingdings" pitchFamily="2" charset="2"/>
              </a:rPr>
              <a:t> I </a:t>
            </a:r>
            <a:r>
              <a:rPr lang="it-IT" sz="4400" b="1" dirty="0" smtClean="0">
                <a:solidFill>
                  <a:schemeClr val="tx1"/>
                </a:solidFill>
                <a:sym typeface="Wingdings" pitchFamily="2" charset="2"/>
              </a:rPr>
              <a:t>Codici a livello internazionale </a:t>
            </a:r>
            <a:r>
              <a:rPr lang="it-IT" sz="4400" dirty="0" smtClean="0">
                <a:solidFill>
                  <a:schemeClr val="tx1"/>
                </a:solidFill>
                <a:sym typeface="Wingdings" pitchFamily="2" charset="2"/>
              </a:rPr>
              <a:t>hanno una struttura analoga ai principi del Codice Etico Internazionale (2014) </a:t>
            </a:r>
            <a:r>
              <a:rPr lang="it-IT" sz="4400" dirty="0" smtClean="0">
                <a:solidFill>
                  <a:schemeClr val="tx1"/>
                </a:solidFill>
                <a:sym typeface="Wingdings" pitchFamily="2" charset="2"/>
                <a:hlinkClick r:id="rId2"/>
              </a:rPr>
              <a:t>http://ifsw.org/polices/statment-of-ethical-priples</a:t>
            </a:r>
            <a:r>
              <a:rPr lang="it-IT" sz="4400" dirty="0" smtClean="0">
                <a:solidFill>
                  <a:schemeClr val="tx1"/>
                </a:solidFill>
                <a:sym typeface="Wingdings" pitchFamily="2" charset="2"/>
              </a:rPr>
              <a:t>; </a:t>
            </a:r>
            <a:r>
              <a:rPr lang="it-IT" sz="4400" dirty="0" smtClean="0">
                <a:solidFill>
                  <a:schemeClr val="tx1"/>
                </a:solidFill>
                <a:sym typeface="Wingdings" pitchFamily="2" charset="2"/>
                <a:hlinkClick r:id="rId3"/>
              </a:rPr>
              <a:t>http://ifsw.org/resources/publications/national-codes-of-ethics</a:t>
            </a:r>
            <a:r>
              <a:rPr lang="it-IT" sz="4400" dirty="0" smtClean="0">
                <a:solidFill>
                  <a:schemeClr val="tx1"/>
                </a:solidFill>
                <a:sym typeface="Wingdings" pitchFamily="2" charset="2"/>
              </a:rPr>
              <a:t> (per i Codici dei diversi paesi );</a:t>
            </a:r>
          </a:p>
          <a:p>
            <a:pPr algn="l"/>
            <a:endParaRPr lang="it-IT" sz="44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it-IT" sz="4400" dirty="0" smtClean="0">
                <a:solidFill>
                  <a:schemeClr val="tx1"/>
                </a:solidFill>
                <a:sym typeface="Wingdings" pitchFamily="2" charset="2"/>
              </a:rPr>
              <a:t>- AS </a:t>
            </a:r>
            <a:r>
              <a:rPr lang="it-IT" sz="4400" b="1" dirty="0" smtClean="0">
                <a:solidFill>
                  <a:schemeClr val="tx1"/>
                </a:solidFill>
                <a:sym typeface="Wingdings" pitchFamily="2" charset="2"/>
              </a:rPr>
              <a:t>stranier</a:t>
            </a:r>
            <a:r>
              <a:rPr lang="it-IT" sz="4400" dirty="0" smtClean="0">
                <a:solidFill>
                  <a:schemeClr val="tx1"/>
                </a:solidFill>
                <a:sym typeface="Wingdings" pitchFamily="2" charset="2"/>
              </a:rPr>
              <a:t>i in Italia  titoli accademici e professionali sottoposti ad una procedura di revisione da parte del Ministero della Giustizia; percorsi di studi integrativi e tirocinio di adattamento per richiedere l’iscrizione all’Albo;</a:t>
            </a:r>
          </a:p>
          <a:p>
            <a:pPr algn="l">
              <a:buFontTx/>
              <a:buChar char="-"/>
            </a:pPr>
            <a:endParaRPr lang="it-IT" sz="2400" dirty="0" smtClean="0">
              <a:sym typeface="Wingdings" pitchFamily="2" charset="2"/>
            </a:endParaRPr>
          </a:p>
        </p:txBody>
      </p:sp>
      <p:pic>
        <p:nvPicPr>
          <p:cNvPr id="8" name="Immagine 7" descr="MOND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5439822"/>
            <a:ext cx="1404000" cy="14181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836712"/>
            <a:ext cx="7498080" cy="5184576"/>
          </a:xfrm>
        </p:spPr>
        <p:txBody>
          <a:bodyPr>
            <a:normAutofit/>
          </a:bodyPr>
          <a:lstStyle/>
          <a:p>
            <a:r>
              <a:rPr lang="it-IT" sz="2800" dirty="0" smtClean="0"/>
              <a:t> Titolo </a:t>
            </a:r>
            <a:r>
              <a:rPr lang="it-IT" sz="2800" i="1" dirty="0" smtClean="0"/>
              <a:t>V </a:t>
            </a:r>
            <a:r>
              <a:rPr lang="it-IT" sz="2800" i="1" dirty="0" smtClean="0">
                <a:sym typeface="Wingdings" pitchFamily="2" charset="2"/>
              </a:rPr>
              <a:t> </a:t>
            </a:r>
            <a:r>
              <a:rPr lang="it-IT" sz="2800" i="1" dirty="0" smtClean="0"/>
              <a:t>Responsabilità dell’ AS nei confronti di colleghi ed altri professionisti</a:t>
            </a:r>
          </a:p>
          <a:p>
            <a:pPr>
              <a:buNone/>
            </a:pPr>
            <a:endParaRPr lang="it-IT" sz="2800" i="1" dirty="0" smtClean="0"/>
          </a:p>
          <a:p>
            <a:r>
              <a:rPr lang="it-IT" sz="2800" dirty="0" smtClean="0"/>
              <a:t>Titolo </a:t>
            </a:r>
            <a:r>
              <a:rPr lang="it-IT" sz="2800" dirty="0" err="1" smtClean="0"/>
              <a:t>VI</a:t>
            </a:r>
            <a:r>
              <a:rPr lang="it-IT" sz="2800" dirty="0" smtClean="0"/>
              <a:t> </a:t>
            </a:r>
            <a:r>
              <a:rPr lang="it-IT" sz="2800" dirty="0" smtClean="0">
                <a:sym typeface="Wingdings" pitchFamily="2" charset="2"/>
              </a:rPr>
              <a:t> </a:t>
            </a:r>
            <a:r>
              <a:rPr lang="it-IT" sz="2800" i="1" dirty="0" smtClean="0"/>
              <a:t>Responsabilità dell’AS nei confronti dell’0rganizzazione di Lavoro</a:t>
            </a:r>
          </a:p>
          <a:p>
            <a:pPr>
              <a:buNone/>
            </a:pPr>
            <a:endParaRPr lang="it-IT" sz="2800" i="1" dirty="0" smtClean="0"/>
          </a:p>
          <a:p>
            <a:r>
              <a:rPr lang="it-IT" sz="2800" dirty="0" smtClean="0"/>
              <a:t>Titolo VII </a:t>
            </a:r>
            <a:r>
              <a:rPr lang="it-IT" sz="2800" dirty="0" smtClean="0">
                <a:sym typeface="Wingdings" pitchFamily="2" charset="2"/>
              </a:rPr>
              <a:t></a:t>
            </a:r>
            <a:r>
              <a:rPr lang="it-IT" sz="2800" i="1" dirty="0" smtClean="0"/>
              <a:t>Responsabilità dell’AS nei confronti della professione</a:t>
            </a:r>
          </a:p>
          <a:p>
            <a:pPr>
              <a:buNone/>
            </a:pPr>
            <a:endParaRPr lang="it-IT" sz="2800" i="1" dirty="0" smtClean="0"/>
          </a:p>
          <a:p>
            <a:r>
              <a:rPr lang="it-IT" i="1" dirty="0" smtClean="0"/>
              <a:t>Responsabilità Giuridiche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7772400" cy="3573016"/>
          </a:xfrm>
        </p:spPr>
        <p:txBody>
          <a:bodyPr>
            <a:normAutofit fontScale="90000"/>
          </a:bodyPr>
          <a:lstStyle/>
          <a:p>
            <a:pPr algn="l"/>
            <a:r>
              <a:rPr lang="it-IT" sz="3100" b="1" dirty="0" smtClean="0">
                <a:solidFill>
                  <a:schemeClr val="accent1"/>
                </a:solidFill>
              </a:rPr>
              <a:t>I RAPPORTI CON LE ORGANIZZAZIONI </a:t>
            </a:r>
            <a:br>
              <a:rPr lang="it-IT" sz="3100" b="1" dirty="0" smtClean="0">
                <a:solidFill>
                  <a:schemeClr val="accent1"/>
                </a:solidFill>
              </a:rPr>
            </a:br>
            <a:r>
              <a:rPr lang="it-IT" sz="3100" b="1" dirty="0" err="1" smtClean="0">
                <a:solidFill>
                  <a:schemeClr val="accent1"/>
                </a:solidFill>
              </a:rPr>
              <a:t>DI</a:t>
            </a:r>
            <a:r>
              <a:rPr lang="it-IT" sz="3100" b="1" dirty="0" smtClean="0">
                <a:solidFill>
                  <a:schemeClr val="accent1"/>
                </a:solidFill>
              </a:rPr>
              <a:t> SERVIZIO  SOCIALE </a:t>
            </a:r>
            <a:r>
              <a:rPr lang="it-IT" sz="2200" dirty="0" smtClean="0">
                <a:solidFill>
                  <a:schemeClr val="accent1"/>
                </a:solidFill>
              </a:rPr>
              <a:t>(art. 68)</a:t>
            </a:r>
            <a:br>
              <a:rPr lang="it-IT" sz="2200" dirty="0" smtClean="0">
                <a:solidFill>
                  <a:schemeClr val="accent1"/>
                </a:solidFill>
              </a:rPr>
            </a:br>
            <a:r>
              <a:rPr lang="it-IT" sz="2700" b="1" dirty="0" smtClean="0">
                <a:solidFill>
                  <a:schemeClr val="tx1"/>
                </a:solidFill>
              </a:rPr>
              <a:t>Collaborazione</a:t>
            </a:r>
            <a:r>
              <a:rPr lang="it-IT" sz="2700" dirty="0" smtClean="0">
                <a:solidFill>
                  <a:schemeClr val="tx1"/>
                </a:solidFill>
              </a:rPr>
              <a:t> con le organizzazioni di Servizio Sociale  nazionale e internazionale</a:t>
            </a:r>
            <a:r>
              <a:rPr lang="it-IT" sz="27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it-IT" sz="2700" dirty="0" smtClean="0">
                <a:solidFill>
                  <a:schemeClr val="tx1"/>
                </a:solidFill>
              </a:rPr>
              <a:t> </a:t>
            </a:r>
            <a:r>
              <a:rPr lang="it-IT" sz="2200" dirty="0" smtClean="0">
                <a:solidFill>
                  <a:schemeClr val="tx1"/>
                </a:solidFill>
              </a:rPr>
              <a:t>sinergie con le Associazioni Professionali e partecipazione alle Conferenze IFWS </a:t>
            </a:r>
            <a:r>
              <a:rPr lang="it-IT" sz="2200" dirty="0" smtClean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it-IT" sz="2200" dirty="0" smtClean="0">
                <a:solidFill>
                  <a:schemeClr val="tx1"/>
                </a:solidFill>
              </a:rPr>
              <a:t>Federazione Internazionale degli AS)</a:t>
            </a:r>
            <a:br>
              <a:rPr lang="it-IT" sz="2200" dirty="0" smtClean="0">
                <a:solidFill>
                  <a:schemeClr val="tx1"/>
                </a:solidFill>
              </a:rPr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323528" y="2996952"/>
            <a:ext cx="8136904" cy="4320480"/>
          </a:xfrm>
        </p:spPr>
        <p:txBody>
          <a:bodyPr>
            <a:noAutofit/>
          </a:bodyPr>
          <a:lstStyle/>
          <a:p>
            <a:pPr algn="l"/>
            <a:r>
              <a:rPr lang="it-IT" sz="2800" b="1" dirty="0" smtClean="0">
                <a:solidFill>
                  <a:schemeClr val="accent1"/>
                </a:solidFill>
              </a:rPr>
              <a:t>AGGIORNAMENTO DEL CODICE </a:t>
            </a:r>
            <a:r>
              <a:rPr lang="it-IT" sz="2000" dirty="0" smtClean="0">
                <a:solidFill>
                  <a:schemeClr val="accent1"/>
                </a:solidFill>
              </a:rPr>
              <a:t>(art. 69)</a:t>
            </a:r>
            <a:endParaRPr lang="it-IT" sz="2800" dirty="0" smtClean="0">
              <a:solidFill>
                <a:schemeClr val="accent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 Le regole etiche sono sempre oggetto di interpretazione e cambiamento;</a:t>
            </a:r>
          </a:p>
          <a:p>
            <a:pPr algn="l"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 Osservatorio Nazionale (2009);</a:t>
            </a:r>
          </a:p>
          <a:p>
            <a:pPr algn="l"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 Ogni CROAS nomina un rappresentante all’interno dell’Osservatorio (che si riunisce periodicamente nelle 3 aree territoriali “</a:t>
            </a:r>
            <a:r>
              <a:rPr lang="it-IT" sz="2400" dirty="0" err="1" smtClean="0">
                <a:solidFill>
                  <a:schemeClr val="tx1"/>
                </a:solidFill>
              </a:rPr>
              <a:t>nord-centro-sud</a:t>
            </a:r>
            <a:r>
              <a:rPr lang="it-IT" sz="2400" dirty="0" smtClean="0">
                <a:solidFill>
                  <a:schemeClr val="tx1"/>
                </a:solidFill>
              </a:rPr>
              <a:t>”e in plenaria presso il CNOAS)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503040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chemeClr val="accent1"/>
                </a:solidFill>
              </a:rPr>
              <a:t>RESPONSABILITA’ GIURIDICHE</a:t>
            </a: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i="1" dirty="0" smtClean="0"/>
              <a:t> obbligo di rispondere delle conseguenze commissive od omissive che ha prodotto lesioni </a:t>
            </a: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/>
              <a:t/>
            </a:r>
            <a:br>
              <a:rPr lang="it-IT" sz="3600" b="1" dirty="0" smtClean="0"/>
            </a:br>
            <a:endParaRPr lang="it-IT" sz="3600" b="1" dirty="0"/>
          </a:p>
        </p:txBody>
      </p:sp>
      <p:pic>
        <p:nvPicPr>
          <p:cNvPr id="3" name="Immagine 2" descr="RESPONSABILITà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50" y="2492896"/>
            <a:ext cx="7143750" cy="3143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755576" y="620688"/>
          <a:ext cx="7824192" cy="5996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2096"/>
                <a:gridCol w="3912096"/>
              </a:tblGrid>
              <a:tr h="1291768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</a:rPr>
                        <a:t>1. Responsabilità civile</a:t>
                      </a:r>
                      <a:endParaRPr lang="it-IT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it-IT" sz="1800" b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- risarcimento del danno. </a:t>
                      </a:r>
                    </a:p>
                    <a:p>
                      <a:pPr algn="l"/>
                      <a:r>
                        <a:rPr lang="it-IT" sz="1800" b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- Contrattuale ed extracontrattuale.</a:t>
                      </a:r>
                    </a:p>
                    <a:p>
                      <a:endParaRPr lang="it-IT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6682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2. Responsabilità penale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- commissione di un reato a titolo di dolo, colpa o preterintenzione, per i quali si sarà soggetti a una sanzione che incide sulla libertà personale e/o di carattere pecuniario.</a:t>
                      </a:r>
                      <a:endParaRPr lang="it-IT" dirty="0"/>
                    </a:p>
                  </a:txBody>
                  <a:tcPr/>
                </a:tc>
              </a:tr>
              <a:tr h="904238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3. Responsabilità  disciplinare</a:t>
                      </a:r>
                      <a:endParaRPr lang="it-IT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- violazione degli obblighi lavorativi e do norme deontologiche.</a:t>
                      </a:r>
                      <a:endParaRPr lang="it-IT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04238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4. Responsabilità amministrativa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obbligo di risarcire i danni causati alla pubblica amministrazione.</a:t>
                      </a:r>
                      <a:endParaRPr lang="it-IT" dirty="0"/>
                    </a:p>
                  </a:txBody>
                  <a:tcPr/>
                </a:tc>
              </a:tr>
              <a:tr h="829295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5. Responsabilità  dirigenziale</a:t>
                      </a:r>
                      <a:endParaRPr lang="it-IT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mancato conseguimento degli obiettivi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it-IT" sz="1800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</a:t>
                      </a:r>
                      <a:r>
                        <a:rPr lang="it-IT" sz="180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inosservanza di direttive.</a:t>
                      </a:r>
                      <a:endParaRPr lang="it-IT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>
                <a:solidFill>
                  <a:schemeClr val="accent1"/>
                </a:solidFill>
              </a:rPr>
              <a:t>L’ Assistente Sociale</a:t>
            </a:r>
            <a:br>
              <a:rPr lang="it-IT" b="1" dirty="0" smtClean="0">
                <a:solidFill>
                  <a:schemeClr val="accent1"/>
                </a:solidFill>
              </a:rPr>
            </a:br>
            <a:r>
              <a:rPr lang="it-IT" b="1" dirty="0" smtClean="0">
                <a:solidFill>
                  <a:schemeClr val="accent1"/>
                </a:solidFill>
              </a:rPr>
              <a:t>risponde dei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95536" y="2708920"/>
            <a:ext cx="4038600" cy="4525963"/>
          </a:xfrm>
        </p:spPr>
        <p:txBody>
          <a:bodyPr/>
          <a:lstStyle/>
          <a:p>
            <a:r>
              <a:rPr lang="it-IT" b="1" dirty="0" smtClean="0"/>
              <a:t>REATI COMUNI</a:t>
            </a:r>
          </a:p>
          <a:p>
            <a:pPr>
              <a:buNone/>
            </a:pPr>
            <a:r>
              <a:rPr lang="it-IT" dirty="0" smtClean="0"/>
              <a:t> </a:t>
            </a:r>
            <a:r>
              <a:rPr lang="it-IT" sz="2400" dirty="0" smtClean="0"/>
              <a:t>commessi come chiunque cittadino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4008" y="2492896"/>
            <a:ext cx="4038600" cy="4525963"/>
          </a:xfrm>
        </p:spPr>
        <p:txBody>
          <a:bodyPr/>
          <a:lstStyle/>
          <a:p>
            <a:r>
              <a:rPr lang="it-IT" b="1" dirty="0" smtClean="0"/>
              <a:t>REATI PROPRI</a:t>
            </a:r>
          </a:p>
          <a:p>
            <a:pPr>
              <a:buNone/>
            </a:pPr>
            <a:r>
              <a:rPr lang="it-IT" sz="2400" dirty="0" smtClean="0"/>
              <a:t> commessi da soggetti che rivestono una determinata qualifica</a:t>
            </a:r>
          </a:p>
          <a:p>
            <a:pPr>
              <a:buNone/>
            </a:pPr>
            <a:r>
              <a:rPr lang="it-IT" sz="2400" dirty="0" err="1" smtClean="0"/>
              <a:t>Es</a:t>
            </a:r>
            <a:r>
              <a:rPr lang="it-IT" sz="2400" dirty="0" smtClean="0"/>
              <a:t>: pubblico ufficiale o pubblico servizio</a:t>
            </a:r>
            <a:endParaRPr lang="it-IT" sz="2400" dirty="0"/>
          </a:p>
        </p:txBody>
      </p:sp>
      <p:sp>
        <p:nvSpPr>
          <p:cNvPr id="5" name="Freccia in giù 4"/>
          <p:cNvSpPr/>
          <p:nvPr/>
        </p:nvSpPr>
        <p:spPr>
          <a:xfrm>
            <a:off x="3923928" y="1700808"/>
            <a:ext cx="50405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 smtClean="0">
                <a:solidFill>
                  <a:schemeClr val="accent1"/>
                </a:solidFill>
              </a:rPr>
              <a:t>Quattro fattispecie che preoccupano gli Assistenti Sociali …</a:t>
            </a:r>
            <a:endParaRPr lang="it-IT" sz="3200" b="1" dirty="0">
              <a:solidFill>
                <a:schemeClr val="accent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272808" cy="482453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it-IT" sz="2400" b="1" dirty="0" smtClean="0">
                <a:solidFill>
                  <a:schemeClr val="tx1"/>
                </a:solidFill>
              </a:rPr>
              <a:t>1</a:t>
            </a:r>
            <a:r>
              <a:rPr lang="it-IT" sz="2400" dirty="0" smtClean="0">
                <a:solidFill>
                  <a:schemeClr val="tx1"/>
                </a:solidFill>
              </a:rPr>
              <a:t>. </a:t>
            </a:r>
            <a:r>
              <a:rPr lang="it-IT" sz="2400" b="1" dirty="0" smtClean="0">
                <a:solidFill>
                  <a:schemeClr val="tx1"/>
                </a:solidFill>
              </a:rPr>
              <a:t>Omissione di denuncia </a:t>
            </a:r>
            <a:r>
              <a:rPr lang="it-IT" sz="1800" dirty="0" smtClean="0">
                <a:solidFill>
                  <a:schemeClr val="tx1"/>
                </a:solidFill>
              </a:rPr>
              <a:t>(art. 361-362 c.p.)</a:t>
            </a:r>
            <a:endParaRPr lang="it-IT" sz="2400" dirty="0" smtClean="0">
              <a:solidFill>
                <a:schemeClr val="tx1"/>
              </a:solidFill>
            </a:endParaRP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Obbligo di denuncia scatta quando:</a:t>
            </a: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a) notizia di reato;</a:t>
            </a: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b) acquisita nell’esercizio o causa dell’esercizio o del servizio;</a:t>
            </a: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c) reati procedibili d’ufficio</a:t>
            </a:r>
          </a:p>
          <a:p>
            <a:pPr algn="l"/>
            <a:endParaRPr lang="it-IT" sz="2400" dirty="0" smtClean="0"/>
          </a:p>
          <a:p>
            <a:pPr algn="l"/>
            <a:r>
              <a:rPr lang="it-IT" sz="2400" b="1" dirty="0" smtClean="0">
                <a:solidFill>
                  <a:schemeClr val="tx1"/>
                </a:solidFill>
              </a:rPr>
              <a:t>2. Omissione o il rifiuto d’atti d’ufficio </a:t>
            </a:r>
            <a:r>
              <a:rPr lang="it-IT" sz="1800" dirty="0" smtClean="0">
                <a:solidFill>
                  <a:schemeClr val="tx1"/>
                </a:solidFill>
              </a:rPr>
              <a:t>(art. 328 c.p.)</a:t>
            </a:r>
            <a:endParaRPr lang="it-IT" sz="2400" dirty="0" smtClean="0">
              <a:solidFill>
                <a:schemeClr val="tx1"/>
              </a:solidFill>
            </a:endParaRP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 a) rifiuto indebito di compiere, senza ritardo, un atto dovuto per ragioni di giustizia o sicurezza pubblica,di  sanità e di igiene; </a:t>
            </a:r>
          </a:p>
          <a:p>
            <a:pPr algn="l"/>
            <a:r>
              <a:rPr lang="it-IT" sz="2400" u="sng" dirty="0" smtClean="0">
                <a:solidFill>
                  <a:schemeClr val="tx1"/>
                </a:solidFill>
              </a:rPr>
              <a:t>Pena</a:t>
            </a:r>
            <a:r>
              <a:rPr lang="it-IT" sz="2400" u="sng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it-IT" sz="2400" u="sng" dirty="0" smtClean="0">
                <a:solidFill>
                  <a:schemeClr val="tx1"/>
                </a:solidFill>
              </a:rPr>
              <a:t>reclusione da sei mesi a due anni.</a:t>
            </a: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b) non compiere, entro 30 giorni dalla richiesta di chi abbia interesse, l’atto dovuto, omettendo di esporre le ragioni del ritardo.  </a:t>
            </a:r>
          </a:p>
          <a:p>
            <a:pPr algn="l"/>
            <a:r>
              <a:rPr lang="it-IT" sz="2400" u="sng" dirty="0" smtClean="0">
                <a:solidFill>
                  <a:schemeClr val="tx1"/>
                </a:solidFill>
              </a:rPr>
              <a:t>Pena</a:t>
            </a:r>
            <a:r>
              <a:rPr lang="it-IT" sz="2400" u="sng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it-IT" sz="2400" u="sng" dirty="0" smtClean="0">
                <a:solidFill>
                  <a:schemeClr val="tx1"/>
                </a:solidFill>
              </a:rPr>
              <a:t>reclusione fino a un anno o multa fino a 1032€.</a:t>
            </a:r>
            <a:endParaRPr lang="it-IT" sz="2400" u="sng" dirty="0">
              <a:solidFill>
                <a:schemeClr val="tx1"/>
              </a:solidFill>
            </a:endParaRPr>
          </a:p>
        </p:txBody>
      </p:sp>
      <p:pic>
        <p:nvPicPr>
          <p:cNvPr id="5" name="Immagine 4" descr="14917255-a-black-and-white-version-of-a-cartoon-style-drawing-of-a-worried-man-Stock-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41572" y="764704"/>
            <a:ext cx="2102428" cy="18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it-IT" sz="3600" b="1" dirty="0" smtClean="0">
                <a:solidFill>
                  <a:schemeClr val="accent1"/>
                </a:solidFill>
              </a:rPr>
              <a:t>… tra norme giuridiche e codice deontologico </a:t>
            </a:r>
            <a:r>
              <a:rPr lang="it-IT" sz="3200" b="1" dirty="0" smtClean="0">
                <a:solidFill>
                  <a:schemeClr val="accent1"/>
                </a:solidFill>
              </a:rPr>
              <a:t>1/2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988840"/>
            <a:ext cx="7232848" cy="4005064"/>
          </a:xfrm>
        </p:spPr>
        <p:txBody>
          <a:bodyPr>
            <a:normAutofit/>
          </a:bodyPr>
          <a:lstStyle/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3) </a:t>
            </a:r>
            <a:r>
              <a:rPr lang="it-IT" sz="2400" b="1" dirty="0" smtClean="0">
                <a:solidFill>
                  <a:schemeClr val="tx1"/>
                </a:solidFill>
              </a:rPr>
              <a:t>Violazione del segreto professionale </a:t>
            </a:r>
            <a:r>
              <a:rPr lang="it-IT" sz="1800" dirty="0" smtClean="0">
                <a:solidFill>
                  <a:schemeClr val="tx1"/>
                </a:solidFill>
              </a:rPr>
              <a:t>(art. 622 </a:t>
            </a:r>
            <a:r>
              <a:rPr lang="it-IT" sz="1800" dirty="0" err="1" smtClean="0">
                <a:solidFill>
                  <a:schemeClr val="tx1"/>
                </a:solidFill>
              </a:rPr>
              <a:t>c.p</a:t>
            </a:r>
            <a:r>
              <a:rPr lang="it-IT" sz="20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it-IT" sz="2000" dirty="0" smtClean="0">
                <a:solidFill>
                  <a:schemeClr val="tx1"/>
                </a:solidFill>
              </a:rPr>
              <a:t>la rivelazione senza  “giusta causa”, è punita, se dal fatto può derivare nocumento, con la reclusione fino a un anno o con la multa da euro 30 a 515. </a:t>
            </a:r>
          </a:p>
          <a:p>
            <a:pPr algn="l"/>
            <a:r>
              <a:rPr lang="it-IT" sz="2000" dirty="0" smtClean="0">
                <a:solidFill>
                  <a:schemeClr val="tx1"/>
                </a:solidFill>
              </a:rPr>
              <a:t> Il reato di rivelazione di segreto professionale è </a:t>
            </a:r>
            <a:r>
              <a:rPr lang="it-IT" sz="2000" dirty="0" err="1" smtClean="0">
                <a:solidFill>
                  <a:schemeClr val="tx1"/>
                </a:solidFill>
              </a:rPr>
              <a:t>procedibile</a:t>
            </a:r>
            <a:r>
              <a:rPr lang="it-IT" sz="2000" dirty="0" smtClean="0">
                <a:solidFill>
                  <a:schemeClr val="tx1"/>
                </a:solidFill>
              </a:rPr>
              <a:t> a querela di parte</a:t>
            </a:r>
            <a:r>
              <a:rPr lang="it-IT" sz="2000" dirty="0" smtClean="0">
                <a:solidFill>
                  <a:schemeClr val="tx1"/>
                </a:solidFill>
                <a:sym typeface="Wingdings" pitchFamily="2" charset="2"/>
              </a:rPr>
              <a:t> solo la persona offesa può sporgere denuncia.</a:t>
            </a:r>
          </a:p>
          <a:p>
            <a:pPr algn="l"/>
            <a:endParaRPr lang="it-IT" sz="20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it-IT" sz="2000" dirty="0" smtClean="0">
                <a:solidFill>
                  <a:schemeClr val="tx1"/>
                </a:solidFill>
                <a:sym typeface="Wingdings" pitchFamily="2" charset="2"/>
              </a:rPr>
              <a:t>4) </a:t>
            </a:r>
            <a:r>
              <a:rPr lang="it-IT" sz="2400" b="1" dirty="0" smtClean="0">
                <a:solidFill>
                  <a:schemeClr val="tx1"/>
                </a:solidFill>
                <a:sym typeface="Wingdings" pitchFamily="2" charset="2"/>
              </a:rPr>
              <a:t>Violazione del segreto d’ufficio </a:t>
            </a:r>
            <a:r>
              <a:rPr lang="it-IT" sz="1800" dirty="0" smtClean="0">
                <a:solidFill>
                  <a:schemeClr val="tx1"/>
                </a:solidFill>
                <a:sym typeface="Wingdings" pitchFamily="2" charset="2"/>
              </a:rPr>
              <a:t>( 326 c.p.)</a:t>
            </a:r>
          </a:p>
          <a:p>
            <a:pPr algn="l"/>
            <a:r>
              <a:rPr lang="it-IT" sz="2000" dirty="0" smtClean="0">
                <a:solidFill>
                  <a:schemeClr val="tx1"/>
                </a:solidFill>
              </a:rPr>
              <a:t>Reati contro la P.a.</a:t>
            </a:r>
            <a:r>
              <a:rPr lang="it-IT" sz="2000" dirty="0" smtClean="0">
                <a:solidFill>
                  <a:schemeClr val="tx1"/>
                </a:solidFill>
                <a:sym typeface="Wingdings" pitchFamily="2" charset="2"/>
              </a:rPr>
              <a:t>  divieto imposto al dipendente pubblico di trasmettere le informazioni riguardanti provvedimenti e operazioni  amministrative concluse o in corso.</a:t>
            </a:r>
            <a:endParaRPr lang="it-IT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188640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it-IT" sz="3200" b="1" dirty="0" smtClean="0">
                <a:solidFill>
                  <a:schemeClr val="accent1"/>
                </a:solidFill>
              </a:rPr>
              <a:t>… tra norme giuridiche e codice deontologico 2/</a:t>
            </a:r>
            <a:r>
              <a:rPr lang="it-IT" sz="3200" b="1" dirty="0" err="1" smtClean="0">
                <a:solidFill>
                  <a:schemeClr val="accent1"/>
                </a:solidFill>
              </a:rPr>
              <a:t>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568952" cy="5229200"/>
          </a:xfrm>
        </p:spPr>
        <p:txBody>
          <a:bodyPr>
            <a:normAutofit/>
          </a:bodyPr>
          <a:lstStyle/>
          <a:p>
            <a:pPr algn="l"/>
            <a:r>
              <a:rPr lang="it-IT" sz="2000" i="1" dirty="0" smtClean="0">
                <a:solidFill>
                  <a:schemeClr val="tx1"/>
                </a:solidFill>
              </a:rPr>
              <a:t>“ La Riservatezza e il Segreto Professionale costituiscono diritto primario dell’utente e dovere dell’ assistente sociale, nei limiti della normativa vigente”. (art.23 del Codice </a:t>
            </a:r>
            <a:r>
              <a:rPr lang="it-IT" sz="2000" i="1" dirty="0" err="1" smtClean="0">
                <a:solidFill>
                  <a:schemeClr val="tx1"/>
                </a:solidFill>
              </a:rPr>
              <a:t>Deont</a:t>
            </a:r>
            <a:r>
              <a:rPr lang="it-IT" sz="2000" i="1" dirty="0" smtClean="0">
                <a:solidFill>
                  <a:schemeClr val="tx1"/>
                </a:solidFill>
              </a:rPr>
              <a:t>.)</a:t>
            </a:r>
          </a:p>
          <a:p>
            <a:pPr algn="l"/>
            <a:r>
              <a:rPr lang="it-IT" sz="2400" b="1" dirty="0" smtClean="0">
                <a:solidFill>
                  <a:schemeClr val="accent1"/>
                </a:solidFill>
              </a:rPr>
              <a:t>Riservatezza e segreto professionale</a:t>
            </a:r>
            <a:r>
              <a:rPr lang="it-IT" sz="2400" dirty="0" smtClean="0">
                <a:solidFill>
                  <a:schemeClr val="accent1"/>
                </a:solidFill>
              </a:rPr>
              <a:t>: godono di una tutela differenziata</a:t>
            </a:r>
            <a:r>
              <a:rPr lang="it-IT" sz="2000" dirty="0" smtClean="0">
                <a:solidFill>
                  <a:schemeClr val="accent1"/>
                </a:solidFill>
              </a:rPr>
              <a:t>!</a:t>
            </a:r>
          </a:p>
          <a:p>
            <a:pPr algn="l">
              <a:buFontTx/>
              <a:buChar char="-"/>
            </a:pP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b="1" dirty="0" smtClean="0">
                <a:solidFill>
                  <a:schemeClr val="tx1"/>
                </a:solidFill>
              </a:rPr>
              <a:t>Diritto alla riservatezza</a:t>
            </a:r>
            <a:r>
              <a:rPr lang="it-IT" sz="2000" dirty="0" smtClean="0">
                <a:solidFill>
                  <a:schemeClr val="tx1"/>
                </a:solidFill>
                <a:sym typeface="Wingdings" pitchFamily="2" charset="2"/>
              </a:rPr>
              <a:t> art.2 Cost.; D. </a:t>
            </a:r>
            <a:r>
              <a:rPr lang="it-IT" sz="2000" dirty="0" err="1" smtClean="0">
                <a:solidFill>
                  <a:schemeClr val="tx1"/>
                </a:solidFill>
                <a:sym typeface="Wingdings" pitchFamily="2" charset="2"/>
              </a:rPr>
              <a:t>lgs</a:t>
            </a:r>
            <a:r>
              <a:rPr lang="it-IT" sz="2000" dirty="0" smtClean="0">
                <a:solidFill>
                  <a:schemeClr val="tx1"/>
                </a:solidFill>
                <a:sym typeface="Wingdings" pitchFamily="2" charset="2"/>
              </a:rPr>
              <a:t>. 30 giugno 2003 n.196;</a:t>
            </a:r>
          </a:p>
          <a:p>
            <a:pPr algn="l"/>
            <a:r>
              <a:rPr lang="it-IT" sz="2000" dirty="0" smtClean="0">
                <a:solidFill>
                  <a:schemeClr val="tx1"/>
                </a:solidFill>
                <a:sym typeface="Wingdings" pitchFamily="2" charset="2"/>
              </a:rPr>
              <a:t>   AS   deve utilizzare le informazioni con la necessaria “discrezione”  (mantenere la sfera intima e privata della persona al riparo);</a:t>
            </a:r>
          </a:p>
          <a:p>
            <a:pPr algn="l">
              <a:buFontTx/>
              <a:buChar char="-"/>
            </a:pPr>
            <a:r>
              <a:rPr lang="it-IT" sz="2000" b="1" dirty="0" smtClean="0">
                <a:solidFill>
                  <a:schemeClr val="tx1"/>
                </a:solidFill>
                <a:sym typeface="Wingdings" pitchFamily="2" charset="2"/>
              </a:rPr>
              <a:t> Diritto al segreto professionale</a:t>
            </a:r>
            <a:r>
              <a:rPr lang="it-IT" sz="2000" dirty="0" smtClean="0">
                <a:solidFill>
                  <a:schemeClr val="tx1"/>
                </a:solidFill>
                <a:sym typeface="Wingdings" pitchFamily="2" charset="2"/>
              </a:rPr>
              <a:t>  proteggere le notizie che sono state acquisite in un contesto professionale e che, se rivelate, potrebbero il soggetto a un grave danno. (L. 119/2001).</a:t>
            </a:r>
          </a:p>
          <a:p>
            <a:pPr algn="l">
              <a:buFontTx/>
              <a:buChar char="-"/>
            </a:pPr>
            <a:r>
              <a:rPr lang="it-IT" sz="2000" dirty="0" smtClean="0">
                <a:solidFill>
                  <a:schemeClr val="tx1"/>
                </a:solidFill>
                <a:sym typeface="Wingdings" pitchFamily="2" charset="2"/>
              </a:rPr>
              <a:t>  </a:t>
            </a:r>
            <a:r>
              <a:rPr lang="it-IT" sz="2000" u="sng" dirty="0" smtClean="0">
                <a:solidFill>
                  <a:schemeClr val="tx1"/>
                </a:solidFill>
                <a:sym typeface="Wingdings" pitchFamily="2" charset="2"/>
              </a:rPr>
              <a:t>Entrambi i diritti non sono assoluti </a:t>
            </a:r>
            <a:r>
              <a:rPr lang="it-IT" sz="2000" dirty="0" smtClean="0">
                <a:solidFill>
                  <a:schemeClr val="tx1"/>
                </a:solidFill>
                <a:sym typeface="Wingdings" pitchFamily="2" charset="2"/>
              </a:rPr>
              <a:t> in determinate situazioni possono cedere il passo ad altri diritti o ad altri doveri !! ( sent. 1469/2008)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764705"/>
            <a:ext cx="7772400" cy="1296144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chemeClr val="accent1"/>
                </a:solidFill>
              </a:rPr>
              <a:t>OBBLIGHI SPECIFICI </a:t>
            </a:r>
            <a:r>
              <a:rPr lang="it-IT" sz="1800" dirty="0" smtClean="0">
                <a:solidFill>
                  <a:schemeClr val="accent1"/>
                </a:solidFill>
              </a:rPr>
              <a:t>(artt. 29 e 32)</a:t>
            </a:r>
            <a:endParaRPr lang="it-IT" sz="3200" dirty="0">
              <a:solidFill>
                <a:schemeClr val="accent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844824"/>
            <a:ext cx="8280920" cy="417646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 L’ assistente sociale deve</a:t>
            </a:r>
            <a:r>
              <a:rPr lang="it-IT" sz="2400" i="1" dirty="0" smtClean="0">
                <a:solidFill>
                  <a:schemeClr val="tx1"/>
                </a:solidFill>
              </a:rPr>
              <a:t> collaborare </a:t>
            </a:r>
            <a:r>
              <a:rPr lang="it-IT" sz="2400" dirty="0" smtClean="0">
                <a:solidFill>
                  <a:schemeClr val="tx1"/>
                </a:solidFill>
              </a:rPr>
              <a:t>alla costituzione di banche dati, accessibili grazie ai mezzi elettronici o cartacei, garantendo il diritto degli utenti alla riservatezza.</a:t>
            </a:r>
          </a:p>
          <a:p>
            <a:pPr algn="l"/>
            <a:endParaRPr lang="it-IT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 La </a:t>
            </a:r>
            <a:r>
              <a:rPr lang="it-IT" sz="2400" i="1" dirty="0" smtClean="0">
                <a:solidFill>
                  <a:schemeClr val="tx1"/>
                </a:solidFill>
              </a:rPr>
              <a:t>sospensione</a:t>
            </a:r>
            <a:r>
              <a:rPr lang="it-IT" sz="2400" dirty="0" smtClean="0">
                <a:solidFill>
                  <a:schemeClr val="tx1"/>
                </a:solidFill>
              </a:rPr>
              <a:t> dall’esercizio della professione e la </a:t>
            </a:r>
            <a:r>
              <a:rPr lang="it-IT" sz="2400" i="1" dirty="0" smtClean="0">
                <a:solidFill>
                  <a:schemeClr val="tx1"/>
                </a:solidFill>
              </a:rPr>
              <a:t>cancellazione</a:t>
            </a:r>
            <a:r>
              <a:rPr lang="it-IT" sz="2400" dirty="0" smtClean="0">
                <a:solidFill>
                  <a:schemeClr val="tx1"/>
                </a:solidFill>
              </a:rPr>
              <a:t> dall’Albo non esimono l’AS dagli obblighi previsti dal Codice ai quali è moralmente e giuridicamente vincolato</a:t>
            </a:r>
          </a:p>
          <a:p>
            <a:pPr algn="l"/>
            <a:endParaRPr lang="it-IT" sz="2400" dirty="0" smtClean="0"/>
          </a:p>
          <a:p>
            <a:pPr algn="r"/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198728" cy="1472184"/>
          </a:xfrm>
        </p:spPr>
        <p:txBody>
          <a:bodyPr>
            <a:noAutofit/>
          </a:bodyPr>
          <a:lstStyle/>
          <a:p>
            <a:r>
              <a:rPr lang="it-IT" sz="2800" b="1" dirty="0" smtClean="0">
                <a:solidFill>
                  <a:schemeClr val="accent1"/>
                </a:solidFill>
              </a:rPr>
              <a:t>L’esperienza dell’Ordine professionale degli Assistenti Sociali dell’Emilia-Romagna</a:t>
            </a:r>
            <a:endParaRPr lang="it-IT" sz="2800" b="1" dirty="0">
              <a:solidFill>
                <a:schemeClr val="accent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844824"/>
            <a:ext cx="7982704" cy="4536504"/>
          </a:xfrm>
        </p:spPr>
        <p:txBody>
          <a:bodyPr>
            <a:normAutofit/>
          </a:bodyPr>
          <a:lstStyle/>
          <a:p>
            <a:pPr algn="l"/>
            <a:r>
              <a:rPr lang="it-IT" sz="2400" b="1" dirty="0" smtClean="0">
                <a:solidFill>
                  <a:schemeClr val="tx1"/>
                </a:solidFill>
              </a:rPr>
              <a:t>OASER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  progetto “responsabilità professionali” (2011)</a:t>
            </a:r>
          </a:p>
          <a:p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</a:p>
          <a:p>
            <a:pPr algn="l"/>
            <a:r>
              <a:rPr lang="it-IT" sz="2400" b="1" dirty="0" smtClean="0">
                <a:solidFill>
                  <a:schemeClr val="tx1"/>
                </a:solidFill>
                <a:sym typeface="Wingdings" pitchFamily="2" charset="2"/>
              </a:rPr>
              <a:t>Formatori Assistenti Sociali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 esperti in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co-progettazione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e gestione dei laboratori</a:t>
            </a:r>
          </a:p>
          <a:p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</a:p>
          <a:p>
            <a:pPr algn="l"/>
            <a:r>
              <a:rPr lang="it-IT" sz="2400" b="1" dirty="0" smtClean="0">
                <a:solidFill>
                  <a:schemeClr val="tx1"/>
                </a:solidFill>
                <a:sym typeface="Wingdings" pitchFamily="2" charset="2"/>
              </a:rPr>
              <a:t>3 FASI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  laboratorio di tre giornate (per 40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as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); tre gruppi di approfondimento; tre seminari rivolti agli operatori della Regione.</a:t>
            </a:r>
          </a:p>
          <a:p>
            <a:endParaRPr lang="it-IT" sz="24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620688"/>
            <a:ext cx="8126720" cy="5832648"/>
          </a:xfrm>
        </p:spPr>
        <p:txBody>
          <a:bodyPr>
            <a:normAutofit/>
          </a:bodyPr>
          <a:lstStyle/>
          <a:p>
            <a:pPr marL="541782" indent="-514350" algn="l">
              <a:buAutoNum type="arabicParenR"/>
            </a:pPr>
            <a:r>
              <a:rPr lang="it-IT" dirty="0" smtClean="0">
                <a:solidFill>
                  <a:schemeClr val="tx1"/>
                </a:solidFill>
              </a:rPr>
              <a:t>Gruppo di lavoro </a:t>
            </a:r>
            <a:r>
              <a:rPr lang="it-IT" dirty="0" smtClean="0">
                <a:solidFill>
                  <a:schemeClr val="tx1"/>
                </a:solidFill>
                <a:sym typeface="Wingdings" pitchFamily="2" charset="2"/>
              </a:rPr>
              <a:t>  “rischi professionali da </a:t>
            </a:r>
            <a:r>
              <a:rPr lang="it-IT" dirty="0" err="1" smtClean="0">
                <a:solidFill>
                  <a:schemeClr val="tx1"/>
                </a:solidFill>
                <a:sym typeface="Wingdings" pitchFamily="2" charset="2"/>
              </a:rPr>
              <a:t>monitare</a:t>
            </a:r>
            <a:r>
              <a:rPr lang="it-IT" dirty="0" smtClean="0">
                <a:solidFill>
                  <a:schemeClr val="tx1"/>
                </a:solidFill>
                <a:sym typeface="Wingdings" pitchFamily="2" charset="2"/>
              </a:rPr>
              <a:t>”</a:t>
            </a:r>
          </a:p>
          <a:p>
            <a:pPr marL="541782" indent="-514350" algn="l">
              <a:buAutoNum type="arabicParenR"/>
            </a:pPr>
            <a:r>
              <a:rPr lang="it-IT" dirty="0" smtClean="0">
                <a:solidFill>
                  <a:schemeClr val="tx1"/>
                </a:solidFill>
                <a:sym typeface="Wingdings" pitchFamily="2" charset="2"/>
              </a:rPr>
              <a:t>Gruppo di lavoro “gli ancoraggi della professione”</a:t>
            </a:r>
          </a:p>
          <a:p>
            <a:pPr marL="541782" indent="-514350" algn="l">
              <a:buAutoNum type="arabicParenR"/>
            </a:pPr>
            <a:r>
              <a:rPr lang="it-IT" dirty="0" smtClean="0">
                <a:solidFill>
                  <a:schemeClr val="tx1"/>
                </a:solidFill>
                <a:sym typeface="Wingdings" pitchFamily="2" charset="2"/>
              </a:rPr>
              <a:t>Gruppo di lavoro “strategie di tutela professionale”</a:t>
            </a:r>
          </a:p>
          <a:p>
            <a:pPr marL="541782" indent="-514350" algn="l"/>
            <a:endParaRPr lang="it-IT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541782" indent="-514350" algn="l"/>
            <a:r>
              <a:rPr lang="it-IT" dirty="0" smtClean="0">
                <a:solidFill>
                  <a:schemeClr val="tx1"/>
                </a:solidFill>
                <a:sym typeface="Wingdings" pitchFamily="2" charset="2"/>
              </a:rPr>
              <a:t>La frequenza alle 3 giornate seminariali è stata di circa  800 Assistenti Sociali!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chemeClr val="accent1"/>
                </a:solidFill>
              </a:rPr>
              <a:t>Responsabilità nei confronti di colleghi e altri professionisti</a:t>
            </a:r>
            <a:r>
              <a:rPr lang="it-IT" sz="3600" b="1" dirty="0" smtClean="0"/>
              <a:t/>
            </a:r>
            <a:br>
              <a:rPr lang="it-IT" sz="3600" b="1" dirty="0" smtClean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628800"/>
            <a:ext cx="8749480" cy="4824536"/>
          </a:xfrm>
        </p:spPr>
        <p:txBody>
          <a:bodyPr/>
          <a:lstStyle/>
          <a:p>
            <a:pPr algn="l">
              <a:buFont typeface="Wingdings" pitchFamily="2" charset="2"/>
              <a:buChar char="q"/>
            </a:pPr>
            <a:r>
              <a:rPr lang="it-IT" i="1" dirty="0" smtClean="0">
                <a:solidFill>
                  <a:schemeClr val="tx1"/>
                </a:solidFill>
              </a:rPr>
              <a:t> Collaborare</a:t>
            </a:r>
            <a:r>
              <a:rPr lang="it-IT" dirty="0" smtClean="0">
                <a:solidFill>
                  <a:schemeClr val="tx1"/>
                </a:solidFill>
                <a:sym typeface="Wingdings" pitchFamily="2" charset="2"/>
              </a:rPr>
              <a:t> obiettivi condivisi (conoscere insieme)</a:t>
            </a:r>
          </a:p>
          <a:p>
            <a:pPr algn="l"/>
            <a:endParaRPr lang="it-IT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 typeface="Wingdings" pitchFamily="2" charset="2"/>
              <a:buChar char="q"/>
            </a:pPr>
            <a:r>
              <a:rPr lang="it-IT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i="1" dirty="0" smtClean="0">
                <a:solidFill>
                  <a:schemeClr val="tx1"/>
                </a:solidFill>
                <a:sym typeface="Wingdings" pitchFamily="2" charset="2"/>
              </a:rPr>
              <a:t>Sostenere</a:t>
            </a:r>
            <a:r>
              <a:rPr lang="it-IT" dirty="0" smtClean="0">
                <a:solidFill>
                  <a:schemeClr val="tx1"/>
                </a:solidFill>
                <a:sym typeface="Wingdings" pitchFamily="2" charset="2"/>
              </a:rPr>
              <a:t> colleghi che sono all’inizio dell’attività professionale</a:t>
            </a:r>
          </a:p>
          <a:p>
            <a:pPr algn="l"/>
            <a:endParaRPr lang="it-IT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 typeface="Wingdings" pitchFamily="2" charset="2"/>
              <a:buChar char="q"/>
            </a:pPr>
            <a:r>
              <a:rPr lang="it-IT" i="1" dirty="0" smtClean="0">
                <a:solidFill>
                  <a:schemeClr val="tx1"/>
                </a:solidFill>
                <a:sym typeface="Wingdings" pitchFamily="2" charset="2"/>
              </a:rPr>
              <a:t> Adoperars</a:t>
            </a:r>
            <a:r>
              <a:rPr lang="it-IT" dirty="0" smtClean="0">
                <a:solidFill>
                  <a:schemeClr val="tx1"/>
                </a:solidFill>
                <a:sym typeface="Wingdings" pitchFamily="2" charset="2"/>
              </a:rPr>
              <a:t>i  per la soluzione di possibili contrasti (</a:t>
            </a:r>
            <a:r>
              <a:rPr lang="it-IT" dirty="0" err="1" smtClean="0">
                <a:solidFill>
                  <a:schemeClr val="tx1"/>
                </a:solidFill>
                <a:sym typeface="Wingdings" pitchFamily="2" charset="2"/>
              </a:rPr>
              <a:t>co-costruzione</a:t>
            </a:r>
            <a:r>
              <a:rPr lang="it-IT" dirty="0" smtClean="0">
                <a:solidFill>
                  <a:schemeClr val="tx1"/>
                </a:solidFill>
                <a:sym typeface="Wingdings" pitchFamily="2" charset="2"/>
              </a:rPr>
              <a:t> di accordi condivisi)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>
                <a:solidFill>
                  <a:schemeClr val="accent1"/>
                </a:solidFill>
              </a:rPr>
              <a:t>Esempio: Gruppo lavoro di Piacenza “Rischi professionali”</a:t>
            </a:r>
            <a:r>
              <a:rPr lang="it-IT" sz="3200" b="1" dirty="0" smtClean="0">
                <a:solidFill>
                  <a:schemeClr val="accent1"/>
                </a:solidFill>
              </a:rPr>
              <a:t/>
            </a:r>
            <a:br>
              <a:rPr lang="it-IT" sz="3200" b="1" dirty="0" smtClean="0">
                <a:solidFill>
                  <a:schemeClr val="accent1"/>
                </a:solidFill>
              </a:rPr>
            </a:br>
            <a:endParaRPr lang="it-IT" sz="32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1268760"/>
            <a:ext cx="6400800" cy="54006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it-IT" sz="2200" dirty="0" smtClean="0">
                <a:solidFill>
                  <a:schemeClr val="tx1"/>
                </a:solidFill>
              </a:rPr>
              <a:t> Disequilibrio tra mandato sociale, professionale e istituzionale</a:t>
            </a:r>
          </a:p>
          <a:p>
            <a:pPr algn="l"/>
            <a:endParaRPr lang="it-IT" sz="22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2200" dirty="0" smtClean="0">
                <a:solidFill>
                  <a:schemeClr val="tx1"/>
                </a:solidFill>
              </a:rPr>
              <a:t> Non conoscenza del territorio</a:t>
            </a:r>
          </a:p>
          <a:p>
            <a:pPr algn="l"/>
            <a:endParaRPr lang="it-IT" sz="22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2200" dirty="0" smtClean="0">
                <a:solidFill>
                  <a:schemeClr val="tx1"/>
                </a:solidFill>
              </a:rPr>
              <a:t> Non conoscenza dei mutamenti socio-culturali</a:t>
            </a:r>
          </a:p>
          <a:p>
            <a:pPr algn="l"/>
            <a:endParaRPr lang="it-IT" sz="22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2200" dirty="0" smtClean="0">
                <a:solidFill>
                  <a:schemeClr val="tx1"/>
                </a:solidFill>
              </a:rPr>
              <a:t> Il pregiudizio</a:t>
            </a:r>
          </a:p>
          <a:p>
            <a:pPr algn="l"/>
            <a:endParaRPr lang="it-IT" sz="22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2200" dirty="0" smtClean="0">
                <a:solidFill>
                  <a:schemeClr val="tx1"/>
                </a:solidFill>
              </a:rPr>
              <a:t> Isolamento professionale </a:t>
            </a:r>
          </a:p>
          <a:p>
            <a:pPr algn="l"/>
            <a:endParaRPr lang="it-IT" sz="22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2200" dirty="0" smtClean="0">
                <a:solidFill>
                  <a:schemeClr val="tx1"/>
                </a:solidFill>
              </a:rPr>
              <a:t> Autoreferenzialità</a:t>
            </a:r>
            <a:endParaRPr lang="it-IT" sz="2200" dirty="0">
              <a:solidFill>
                <a:schemeClr val="tx1"/>
              </a:solidFill>
            </a:endParaRPr>
          </a:p>
        </p:txBody>
      </p:sp>
      <p:pic>
        <p:nvPicPr>
          <p:cNvPr id="4" name="Immagine 3" descr="b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3789040"/>
            <a:ext cx="4176000" cy="27800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424936" cy="6264696"/>
          </a:xfrm>
        </p:spPr>
        <p:txBody>
          <a:bodyPr>
            <a:normAutofit lnSpcReduction="10000"/>
          </a:bodyPr>
          <a:lstStyle/>
          <a:p>
            <a:pPr algn="l"/>
            <a:r>
              <a:rPr lang="it-IT" sz="3300" dirty="0" smtClean="0">
                <a:solidFill>
                  <a:schemeClr val="accent1"/>
                </a:solidFill>
                <a:sym typeface="Wingdings" pitchFamily="2" charset="2"/>
              </a:rPr>
              <a:t>Perché nasce il progetto?</a:t>
            </a:r>
          </a:p>
          <a:p>
            <a:endParaRPr lang="it-IT" sz="3300" dirty="0" smtClean="0">
              <a:solidFill>
                <a:schemeClr val="accent1"/>
              </a:solidFill>
              <a:sym typeface="Wingdings" pitchFamily="2" charset="2"/>
            </a:endParaRPr>
          </a:p>
          <a:p>
            <a:pPr algn="l">
              <a:buFontTx/>
              <a:buChar char="-"/>
            </a:pP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200" dirty="0" smtClean="0">
                <a:solidFill>
                  <a:schemeClr val="tx1"/>
                </a:solidFill>
              </a:rPr>
              <a:t>modificare impianto formativo</a:t>
            </a:r>
          </a:p>
          <a:p>
            <a:pPr algn="l">
              <a:buFontTx/>
              <a:buChar char="-"/>
            </a:pPr>
            <a:r>
              <a:rPr lang="it-IT" sz="2200" dirty="0" smtClean="0">
                <a:solidFill>
                  <a:schemeClr val="tx1"/>
                </a:solidFill>
              </a:rPr>
              <a:t> sperimentare azioni formative</a:t>
            </a:r>
          </a:p>
          <a:p>
            <a:pPr algn="l"/>
            <a:r>
              <a:rPr lang="it-IT" sz="2200" dirty="0" smtClean="0">
                <a:solidFill>
                  <a:schemeClr val="tx1"/>
                </a:solidFill>
              </a:rPr>
              <a:t> partecipate</a:t>
            </a:r>
          </a:p>
          <a:p>
            <a:pPr algn="l">
              <a:buFontTx/>
              <a:buChar char="-"/>
            </a:pPr>
            <a:r>
              <a:rPr lang="it-IT" sz="2200" dirty="0" smtClean="0">
                <a:solidFill>
                  <a:schemeClr val="tx1"/>
                </a:solidFill>
              </a:rPr>
              <a:t> comunità professionale</a:t>
            </a:r>
          </a:p>
          <a:p>
            <a:pPr algn="l"/>
            <a:endParaRPr lang="it-IT" sz="2200" dirty="0" smtClean="0">
              <a:solidFill>
                <a:schemeClr val="tx1"/>
              </a:solidFill>
            </a:endParaRPr>
          </a:p>
          <a:p>
            <a:pPr algn="l"/>
            <a:r>
              <a:rPr lang="it-IT" sz="2200" b="1" dirty="0" smtClean="0">
                <a:solidFill>
                  <a:schemeClr val="tx1"/>
                </a:solidFill>
              </a:rPr>
              <a:t>Obiettivo</a:t>
            </a:r>
            <a:r>
              <a:rPr lang="it-IT" sz="2200" b="1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it-IT" sz="2200" u="sng" dirty="0" smtClean="0">
                <a:solidFill>
                  <a:schemeClr val="tx1"/>
                </a:solidFill>
                <a:sym typeface="Wingdings" pitchFamily="2" charset="2"/>
              </a:rPr>
              <a:t>ruolo attivo </a:t>
            </a:r>
            <a:r>
              <a:rPr lang="it-IT" sz="2200" dirty="0" smtClean="0">
                <a:solidFill>
                  <a:schemeClr val="tx1"/>
                </a:solidFill>
                <a:sym typeface="Wingdings" pitchFamily="2" charset="2"/>
              </a:rPr>
              <a:t>dei partecipanti attraverso la valorizzazione delle esperienze</a:t>
            </a:r>
          </a:p>
          <a:p>
            <a:pPr algn="l"/>
            <a:endParaRPr lang="it-IT" sz="22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it-IT" sz="22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200" b="1" dirty="0" smtClean="0">
                <a:solidFill>
                  <a:schemeClr val="tx1"/>
                </a:solidFill>
                <a:sym typeface="Wingdings" pitchFamily="2" charset="2"/>
              </a:rPr>
              <a:t>Risultati</a:t>
            </a:r>
            <a:r>
              <a:rPr lang="it-IT" sz="2200" b="1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it-IT" sz="2200" dirty="0" smtClean="0">
                <a:solidFill>
                  <a:schemeClr val="tx1"/>
                </a:solidFill>
                <a:sym typeface="Wingdings" pitchFamily="2" charset="2"/>
              </a:rPr>
              <a:t>recupero creatività ed entusiasmo; crescita e responsabilizzazione verso l’attività didattico -</a:t>
            </a:r>
            <a:r>
              <a:rPr lang="it-IT" sz="2200" dirty="0" smtClean="0">
                <a:solidFill>
                  <a:schemeClr val="tx1"/>
                </a:solidFill>
                <a:sym typeface="Wingdings" pitchFamily="2" charset="2"/>
              </a:rPr>
              <a:t>formativa.</a:t>
            </a:r>
            <a:r>
              <a:rPr lang="it-IT" sz="22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</a:p>
          <a:p>
            <a:pPr algn="l"/>
            <a:endParaRPr lang="it-IT" sz="2200" u="sng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it-IT" sz="2200" u="sng" dirty="0" smtClean="0">
                <a:solidFill>
                  <a:schemeClr val="tx1"/>
                </a:solidFill>
                <a:sym typeface="Wingdings" pitchFamily="2" charset="2"/>
              </a:rPr>
              <a:t>Promuovere </a:t>
            </a:r>
            <a:r>
              <a:rPr lang="it-IT" sz="2200" u="sng" dirty="0" smtClean="0">
                <a:solidFill>
                  <a:schemeClr val="tx1"/>
                </a:solidFill>
                <a:sym typeface="Wingdings" pitchFamily="2" charset="2"/>
              </a:rPr>
              <a:t>strategie di preparazione dei </a:t>
            </a:r>
            <a:r>
              <a:rPr lang="it-IT" sz="2200" u="sng" dirty="0" smtClean="0">
                <a:solidFill>
                  <a:schemeClr val="tx1"/>
                </a:solidFill>
                <a:sym typeface="Wingdings" pitchFamily="2" charset="2"/>
              </a:rPr>
              <a:t>formatori</a:t>
            </a:r>
          </a:p>
          <a:p>
            <a:pPr algn="l"/>
            <a:r>
              <a:rPr lang="it-IT" sz="2200" u="sng" dirty="0" smtClean="0">
                <a:solidFill>
                  <a:schemeClr val="tx1"/>
                </a:solidFill>
                <a:sym typeface="Wingdings" pitchFamily="2" charset="2"/>
              </a:rPr>
              <a:t>Formazione continua: qualificazione dei servizi al cittadino</a:t>
            </a:r>
            <a:r>
              <a:rPr lang="it-IT" sz="2600" u="sng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endParaRPr lang="it-IT" sz="2600" u="sng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it-IT" sz="2600" u="sng" dirty="0">
              <a:solidFill>
                <a:schemeClr val="tx1"/>
              </a:solidFill>
            </a:endParaRPr>
          </a:p>
        </p:txBody>
      </p:sp>
      <p:pic>
        <p:nvPicPr>
          <p:cNvPr id="4" name="Immagine 3" descr="immagine-riunione-676x38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260648"/>
            <a:ext cx="3888432" cy="22508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1470025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chemeClr val="accent1"/>
                </a:solidFill>
              </a:rPr>
              <a:t>Rispetto delle norme etico – deontologiche </a:t>
            </a:r>
            <a:r>
              <a:rPr lang="it-IT" sz="2400" dirty="0" smtClean="0">
                <a:solidFill>
                  <a:schemeClr val="accent1"/>
                </a:solidFill>
              </a:rPr>
              <a:t>(art.42)</a:t>
            </a:r>
            <a:endParaRPr lang="it-IT" sz="2800" dirty="0">
              <a:solidFill>
                <a:schemeClr val="accent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7920880" cy="4392488"/>
          </a:xfrm>
        </p:spPr>
        <p:txBody>
          <a:bodyPr>
            <a:normAutofit/>
          </a:bodyPr>
          <a:lstStyle/>
          <a:p>
            <a:pPr algn="l"/>
            <a:r>
              <a:rPr lang="it-IT" sz="2400" i="1" dirty="0" smtClean="0">
                <a:solidFill>
                  <a:schemeClr val="tx1"/>
                </a:solidFill>
                <a:latin typeface="+mj-lt"/>
              </a:rPr>
              <a:t>“L’ AS si adopera affinchè vengano rispettate le norme etico - deontologiche, fornisce informazioni sulle specifiche competenze e sulla metodologia per salvaguardare il proprio e l’altrui ambito di intervento</a:t>
            </a:r>
            <a:r>
              <a:rPr lang="it-IT" sz="2400" dirty="0" smtClean="0">
                <a:solidFill>
                  <a:schemeClr val="tx1"/>
                </a:solidFill>
                <a:latin typeface="+mj-lt"/>
              </a:rPr>
              <a:t>.”</a:t>
            </a:r>
          </a:p>
          <a:p>
            <a:pPr algn="l"/>
            <a:r>
              <a:rPr lang="it-IT" sz="2400" dirty="0" smtClean="0">
                <a:solidFill>
                  <a:schemeClr val="tx1"/>
                </a:solidFill>
                <a:latin typeface="+mj-lt"/>
              </a:rPr>
              <a:t>  </a:t>
            </a:r>
          </a:p>
          <a:p>
            <a:pPr algn="l"/>
            <a:r>
              <a:rPr lang="it-IT" sz="2800" b="1" u="sng" dirty="0" smtClean="0">
                <a:solidFill>
                  <a:schemeClr val="tx1"/>
                </a:solidFill>
                <a:latin typeface="+mj-lt"/>
              </a:rPr>
              <a:t>La conoscenza del Codice è un obbligo!</a:t>
            </a:r>
          </a:p>
          <a:p>
            <a:pPr algn="l">
              <a:buFont typeface="Wingdings" pitchFamily="2" charset="2"/>
              <a:buChar char="ü"/>
            </a:pPr>
            <a:r>
              <a:rPr lang="it-IT" sz="2400" dirty="0" smtClean="0">
                <a:solidFill>
                  <a:schemeClr val="tx1"/>
                </a:solidFill>
                <a:latin typeface="+mj-lt"/>
              </a:rPr>
              <a:t> rendere visibile la metodologia e i processi valutazione</a:t>
            </a:r>
          </a:p>
          <a:p>
            <a:pPr algn="l">
              <a:buFont typeface="Wingdings" pitchFamily="2" charset="2"/>
              <a:buChar char="ü"/>
            </a:pPr>
            <a:r>
              <a:rPr lang="it-IT" sz="2400" dirty="0" smtClean="0">
                <a:solidFill>
                  <a:schemeClr val="tx1"/>
                </a:solidFill>
                <a:latin typeface="+mj-lt"/>
              </a:rPr>
              <a:t> delimitare con precisione gli spazi di azione</a:t>
            </a:r>
          </a:p>
          <a:p>
            <a:pPr algn="l">
              <a:buFont typeface="Wingdings" pitchFamily="2" charset="2"/>
              <a:buChar char="ü"/>
            </a:pPr>
            <a:r>
              <a:rPr lang="it-IT" sz="2400" dirty="0" smtClean="0">
                <a:solidFill>
                  <a:schemeClr val="tx1"/>
                </a:solidFill>
                <a:latin typeface="+mj-lt"/>
              </a:rPr>
              <a:t> far conoscere la professione ai cittadini</a:t>
            </a:r>
          </a:p>
          <a:p>
            <a:pPr algn="l">
              <a:buFont typeface="Wingdings" pitchFamily="2" charset="2"/>
              <a:buChar char="ü"/>
            </a:pPr>
            <a:endParaRPr lang="it-IT" sz="24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772400" cy="1470025"/>
          </a:xfrm>
        </p:spPr>
        <p:txBody>
          <a:bodyPr/>
          <a:lstStyle/>
          <a:p>
            <a:r>
              <a:rPr lang="it-IT" sz="3200" b="1" dirty="0" smtClean="0">
                <a:solidFill>
                  <a:schemeClr val="accent1"/>
                </a:solidFill>
              </a:rPr>
              <a:t>Obbligo di segnalazione all’Ordine Professionale </a:t>
            </a:r>
            <a:r>
              <a:rPr lang="it-IT" sz="2400" dirty="0" smtClean="0">
                <a:solidFill>
                  <a:schemeClr val="accent1"/>
                </a:solidFill>
              </a:rPr>
              <a:t>(</a:t>
            </a:r>
            <a:r>
              <a:rPr lang="it-IT" sz="2000" dirty="0" smtClean="0">
                <a:solidFill>
                  <a:schemeClr val="accent1"/>
                </a:solidFill>
              </a:rPr>
              <a:t>art.43)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352928" cy="4464496"/>
          </a:xfrm>
        </p:spPr>
        <p:txBody>
          <a:bodyPr>
            <a:normAutofit/>
          </a:bodyPr>
          <a:lstStyle/>
          <a:p>
            <a:pPr algn="l"/>
            <a:r>
              <a:rPr lang="it-IT" sz="2400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“L’AS che viene a conoscenza di fatti, condizioni o comportamenti di colleghi o di altri professionisti,che possano arrecare grave danno a utenti, ha l’obbligo di segnalare la situazione all’Ordine”</a:t>
            </a:r>
          </a:p>
          <a:p>
            <a:pPr algn="l"/>
            <a:endParaRPr lang="it-IT" sz="2400" i="1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algn="l"/>
            <a:endParaRPr lang="it-IT" sz="2400" i="1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algn="l"/>
            <a:endParaRPr lang="it-IT" sz="2400" i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graphicFrame>
        <p:nvGraphicFramePr>
          <p:cNvPr id="4" name="Diagramma 3"/>
          <p:cNvGraphicFramePr/>
          <p:nvPr/>
        </p:nvGraphicFramePr>
        <p:xfrm>
          <a:off x="1043608" y="3140968"/>
          <a:ext cx="6768752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772400" cy="1758057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chemeClr val="accent1"/>
                </a:solidFill>
              </a:rPr>
              <a:t>Responsabilità dell’Assistente Sociale nei confronti dell’Organizzazione di lavoro </a:t>
            </a:r>
            <a:r>
              <a:rPr lang="it-IT" sz="3600" b="1" dirty="0" smtClean="0"/>
              <a:t/>
            </a:r>
            <a:br>
              <a:rPr lang="it-IT" sz="3600" b="1" dirty="0" smtClean="0"/>
            </a:br>
            <a:endParaRPr lang="it-IT" sz="27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280920" cy="3960440"/>
          </a:xfrm>
        </p:spPr>
        <p:txBody>
          <a:bodyPr>
            <a:normAutofit/>
          </a:bodyPr>
          <a:lstStyle/>
          <a:p>
            <a:endParaRPr lang="it-IT" sz="2400" i="1" dirty="0" smtClean="0">
              <a:solidFill>
                <a:schemeClr val="tx1"/>
              </a:solidFill>
            </a:endParaRPr>
          </a:p>
          <a:p>
            <a:r>
              <a:rPr lang="it-IT" sz="2400" i="1" dirty="0" smtClean="0">
                <a:solidFill>
                  <a:schemeClr val="tx1"/>
                </a:solidFill>
              </a:rPr>
              <a:t>“L’organizzazione è vista in una prospettiva che ne valorizzi l’aspetto processuale e l’influenza delle persone, che quotidianamente interpretano le norme e gestiscono le relazioni di potere. Ogni persona contribuisce a creare la cultura organizzativa.” </a:t>
            </a:r>
            <a:r>
              <a:rPr lang="it-IT" sz="2000" i="1" dirty="0" err="1" smtClean="0">
                <a:solidFill>
                  <a:schemeClr val="tx1"/>
                </a:solidFill>
              </a:rPr>
              <a:t>Giddens</a:t>
            </a:r>
            <a:endParaRPr lang="it-IT" sz="2000" i="1" dirty="0" smtClean="0">
              <a:solidFill>
                <a:schemeClr val="tx1"/>
              </a:solidFill>
            </a:endParaRPr>
          </a:p>
          <a:p>
            <a:endParaRPr lang="it-IT" sz="2000" i="1" dirty="0" smtClean="0">
              <a:solidFill>
                <a:schemeClr val="tx1"/>
              </a:solidFill>
            </a:endParaRPr>
          </a:p>
          <a:p>
            <a:pPr algn="l"/>
            <a:endParaRPr lang="it-IT" sz="2000" i="1" dirty="0" smtClean="0">
              <a:solidFill>
                <a:schemeClr val="tx1"/>
              </a:solidFill>
            </a:endParaRPr>
          </a:p>
          <a:p>
            <a:pPr algn="l"/>
            <a:r>
              <a:rPr lang="it-IT" sz="2400" i="1" dirty="0" smtClean="0">
                <a:solidFill>
                  <a:schemeClr val="tx1"/>
                </a:solidFill>
              </a:rPr>
              <a:t>                                    Approccio proattivo</a:t>
            </a:r>
          </a:p>
          <a:p>
            <a:pPr algn="l"/>
            <a:endParaRPr lang="it-IT" sz="2000" i="1" dirty="0" smtClean="0">
              <a:solidFill>
                <a:schemeClr val="tx1"/>
              </a:solidFill>
            </a:endParaRPr>
          </a:p>
          <a:p>
            <a:endParaRPr lang="it-IT" sz="2000" i="1" dirty="0" smtClean="0">
              <a:solidFill>
                <a:schemeClr val="tx1"/>
              </a:solidFill>
            </a:endParaRPr>
          </a:p>
          <a:p>
            <a:pPr algn="r"/>
            <a:endParaRPr lang="it-IT" sz="2000" i="1" dirty="0" smtClean="0">
              <a:solidFill>
                <a:schemeClr val="tx1"/>
              </a:solidFill>
            </a:endParaRPr>
          </a:p>
          <a:p>
            <a:endParaRPr lang="it-IT" sz="2400" dirty="0" smtClean="0">
              <a:solidFill>
                <a:schemeClr val="tx1"/>
              </a:solidFill>
            </a:endParaRPr>
          </a:p>
          <a:p>
            <a:pPr algn="l"/>
            <a:endParaRPr lang="it-IT" sz="2000" i="1" dirty="0">
              <a:solidFill>
                <a:schemeClr val="tx1"/>
              </a:solidFill>
            </a:endParaRPr>
          </a:p>
        </p:txBody>
      </p:sp>
      <p:sp>
        <p:nvSpPr>
          <p:cNvPr id="6" name="Freccia in giù 5"/>
          <p:cNvSpPr/>
          <p:nvPr/>
        </p:nvSpPr>
        <p:spPr>
          <a:xfrm>
            <a:off x="3923928" y="4293096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1470025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chemeClr val="accent1"/>
                </a:solidFill>
              </a:rPr>
              <a:t>LE FORME </a:t>
            </a:r>
            <a:r>
              <a:rPr lang="it-IT" sz="2800" b="1" dirty="0" err="1" smtClean="0">
                <a:solidFill>
                  <a:schemeClr val="accent1"/>
                </a:solidFill>
              </a:rPr>
              <a:t>DI</a:t>
            </a:r>
            <a:r>
              <a:rPr lang="it-IT" sz="2800" b="1" dirty="0" smtClean="0">
                <a:solidFill>
                  <a:schemeClr val="accent1"/>
                </a:solidFill>
              </a:rPr>
              <a:t> TUTELA PROFESSIONALE </a:t>
            </a:r>
            <a:r>
              <a:rPr lang="it-IT" sz="2000" dirty="0" smtClean="0">
                <a:solidFill>
                  <a:schemeClr val="accent1"/>
                </a:solidFill>
              </a:rPr>
              <a:t>(art. 44)</a:t>
            </a:r>
            <a:endParaRPr lang="it-IT" sz="3600" dirty="0">
              <a:solidFill>
                <a:schemeClr val="accent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196752"/>
            <a:ext cx="8424936" cy="4968552"/>
          </a:xfrm>
        </p:spPr>
        <p:txBody>
          <a:bodyPr>
            <a:noAutofit/>
          </a:bodyPr>
          <a:lstStyle/>
          <a:p>
            <a:pPr algn="r"/>
            <a:r>
              <a:rPr lang="it-IT" sz="2400" i="1" dirty="0" smtClean="0">
                <a:solidFill>
                  <a:schemeClr val="tx1"/>
                </a:solidFill>
              </a:rPr>
              <a:t>“L’ AS deve</a:t>
            </a:r>
            <a:r>
              <a:rPr lang="it-IT" sz="2400" b="1" i="1" dirty="0" smtClean="0">
                <a:solidFill>
                  <a:schemeClr val="tx1"/>
                </a:solidFill>
              </a:rPr>
              <a:t> chiedere </a:t>
            </a:r>
            <a:r>
              <a:rPr lang="it-IT" sz="2400" i="1" dirty="0" smtClean="0">
                <a:solidFill>
                  <a:schemeClr val="tx1"/>
                </a:solidFill>
              </a:rPr>
              <a:t>il rispetto del suo profilo e della sua autonomia professionale, la</a:t>
            </a:r>
            <a:r>
              <a:rPr lang="it-IT" sz="2400" b="1" i="1" dirty="0" smtClean="0">
                <a:solidFill>
                  <a:schemeClr val="tx1"/>
                </a:solidFill>
              </a:rPr>
              <a:t> tutela </a:t>
            </a:r>
            <a:r>
              <a:rPr lang="it-IT" sz="2400" i="1" dirty="0" smtClean="0">
                <a:solidFill>
                  <a:schemeClr val="tx1"/>
                </a:solidFill>
              </a:rPr>
              <a:t>anche giuridica nell’esercizio delle sue funzioni e la</a:t>
            </a:r>
            <a:r>
              <a:rPr lang="it-IT" sz="2400" b="1" i="1" dirty="0" smtClean="0">
                <a:solidFill>
                  <a:schemeClr val="tx1"/>
                </a:solidFill>
              </a:rPr>
              <a:t> garanzia </a:t>
            </a:r>
            <a:r>
              <a:rPr lang="it-IT" sz="2400" i="1" dirty="0" smtClean="0">
                <a:solidFill>
                  <a:schemeClr val="tx1"/>
                </a:solidFill>
              </a:rPr>
              <a:t>del rispetto del segreto professionale e del segreto d’ufficio.”</a:t>
            </a:r>
          </a:p>
          <a:p>
            <a:pPr algn="r"/>
            <a:endParaRPr lang="it-IT" sz="2400" i="1" dirty="0" smtClean="0">
              <a:solidFill>
                <a:schemeClr val="tx1"/>
              </a:solidFill>
            </a:endParaRPr>
          </a:p>
          <a:p>
            <a:pPr algn="just"/>
            <a:r>
              <a:rPr lang="it-IT" sz="2400" b="1" i="1" dirty="0" smtClean="0">
                <a:solidFill>
                  <a:schemeClr val="tx1"/>
                </a:solidFill>
              </a:rPr>
              <a:t>TUTELA</a:t>
            </a:r>
            <a:r>
              <a:rPr lang="it-IT" sz="2400" i="1" dirty="0" smtClean="0">
                <a:solidFill>
                  <a:schemeClr val="tx1"/>
                </a:solidFill>
              </a:rPr>
              <a:t>  </a:t>
            </a:r>
            <a:r>
              <a:rPr lang="it-IT" sz="2400" i="1" dirty="0" smtClean="0">
                <a:solidFill>
                  <a:schemeClr val="tx1"/>
                </a:solidFill>
                <a:sym typeface="Wingdings" pitchFamily="2" charset="2"/>
              </a:rPr>
              <a:t>              </a:t>
            </a:r>
            <a:r>
              <a:rPr lang="it-IT" sz="2400" b="1" i="1" dirty="0" smtClean="0">
                <a:solidFill>
                  <a:schemeClr val="tx1"/>
                </a:solidFill>
                <a:sym typeface="Wingdings" pitchFamily="2" charset="2"/>
              </a:rPr>
              <a:t>Proteggere: </a:t>
            </a:r>
            <a:r>
              <a:rPr lang="it-IT" sz="2000" i="1" dirty="0" smtClean="0">
                <a:solidFill>
                  <a:schemeClr val="tx1"/>
                </a:solidFill>
                <a:sym typeface="Wingdings" pitchFamily="2" charset="2"/>
              </a:rPr>
              <a:t>evitare rischi dalle responsabilità              					civili, penali e disciplinari</a:t>
            </a:r>
            <a:endParaRPr lang="it-IT" sz="2400" i="1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just"/>
            <a:r>
              <a:rPr lang="it-IT" sz="2400" i="1" dirty="0" smtClean="0">
                <a:solidFill>
                  <a:schemeClr val="tx1"/>
                </a:solidFill>
                <a:sym typeface="Wingdings" pitchFamily="2" charset="2"/>
              </a:rPr>
              <a:t>                             </a:t>
            </a:r>
            <a:r>
              <a:rPr lang="it-IT" sz="2400" b="1" i="1" dirty="0" smtClean="0">
                <a:solidFill>
                  <a:schemeClr val="tx1"/>
                </a:solidFill>
                <a:sym typeface="Wingdings" pitchFamily="2" charset="2"/>
              </a:rPr>
              <a:t>Promuovere: </a:t>
            </a:r>
            <a:r>
              <a:rPr lang="it-IT" sz="2000" i="1" dirty="0" smtClean="0">
                <a:solidFill>
                  <a:schemeClr val="tx1"/>
                </a:solidFill>
                <a:sym typeface="Wingdings" pitchFamily="2" charset="2"/>
              </a:rPr>
              <a:t>capacità di agire in modo consapevole, 					esplorare opportunità di intervento</a:t>
            </a:r>
            <a:endParaRPr lang="it-IT" sz="2000" i="1" dirty="0" smtClean="0">
              <a:solidFill>
                <a:schemeClr val="tx1"/>
              </a:solidFill>
            </a:endParaRPr>
          </a:p>
          <a:p>
            <a:pPr algn="l"/>
            <a:endParaRPr lang="it-IT" sz="2400" i="1" dirty="0" smtClean="0">
              <a:solidFill>
                <a:schemeClr val="tx1"/>
              </a:solidFill>
            </a:endParaRPr>
          </a:p>
          <a:p>
            <a:pPr algn="r"/>
            <a:endParaRPr lang="it-IT" sz="2400" i="1" dirty="0" smtClean="0">
              <a:solidFill>
                <a:schemeClr val="tx1"/>
              </a:solidFill>
            </a:endParaRPr>
          </a:p>
          <a:p>
            <a:pPr algn="r"/>
            <a:endParaRPr lang="it-IT" sz="2400" i="1" dirty="0" smtClean="0">
              <a:solidFill>
                <a:schemeClr val="tx1"/>
              </a:solidFill>
            </a:endParaRPr>
          </a:p>
          <a:p>
            <a:pPr algn="r"/>
            <a:r>
              <a:rPr lang="it-IT" sz="2400" i="1" dirty="0" smtClean="0">
                <a:solidFill>
                  <a:schemeClr val="tx1"/>
                </a:solidFill>
              </a:rPr>
              <a:t>																				</a:t>
            </a:r>
          </a:p>
          <a:p>
            <a:pPr algn="r"/>
            <a:endParaRPr lang="it-IT" sz="2400" i="1" dirty="0">
              <a:solidFill>
                <a:schemeClr val="tx1"/>
              </a:solidFill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1763688" y="3212976"/>
            <a:ext cx="618368" cy="4126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4" name="Fumetto 4 13"/>
          <p:cNvSpPr/>
          <p:nvPr/>
        </p:nvSpPr>
        <p:spPr>
          <a:xfrm>
            <a:off x="611560" y="4653136"/>
            <a:ext cx="2016224" cy="1224136"/>
          </a:xfrm>
          <a:prstGeom prst="cloudCallou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chemeClr val="tx1"/>
                </a:solidFill>
              </a:rPr>
              <a:t>Che cosa mi vieta il diritto?</a:t>
            </a:r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15" name="Fumetto 4 14"/>
          <p:cNvSpPr/>
          <p:nvPr/>
        </p:nvSpPr>
        <p:spPr>
          <a:xfrm>
            <a:off x="5292080" y="5013176"/>
            <a:ext cx="2232248" cy="1368152"/>
          </a:xfrm>
          <a:prstGeom prst="cloudCallou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chemeClr val="tx1"/>
                </a:solidFill>
              </a:rPr>
              <a:t>Che cosa mi permettono il diritto e la norma?</a:t>
            </a:r>
            <a:endParaRPr lang="it-IT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it-IT" sz="3100" b="1" dirty="0" smtClean="0">
                <a:solidFill>
                  <a:schemeClr val="accent1"/>
                </a:solidFill>
              </a:rPr>
              <a:t>FORME </a:t>
            </a:r>
            <a:r>
              <a:rPr lang="it-IT" sz="3100" b="1" dirty="0" err="1" smtClean="0">
                <a:solidFill>
                  <a:schemeClr val="accent1"/>
                </a:solidFill>
              </a:rPr>
              <a:t>DI</a:t>
            </a:r>
            <a:r>
              <a:rPr lang="it-IT" sz="3100" b="1" dirty="0" smtClean="0">
                <a:solidFill>
                  <a:schemeClr val="accent1"/>
                </a:solidFill>
              </a:rPr>
              <a:t> TUTELA PERCORRIBILI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b="1" dirty="0"/>
          </a:p>
        </p:txBody>
      </p:sp>
      <p:graphicFrame>
        <p:nvGraphicFramePr>
          <p:cNvPr id="4" name="Diagramma 3"/>
          <p:cNvGraphicFramePr/>
          <p:nvPr/>
        </p:nvGraphicFramePr>
        <p:xfrm>
          <a:off x="323528" y="1124744"/>
          <a:ext cx="835292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7772400" cy="1484784"/>
          </a:xfrm>
        </p:spPr>
        <p:txBody>
          <a:bodyPr>
            <a:normAutofit fontScale="90000"/>
          </a:bodyPr>
          <a:lstStyle/>
          <a:p>
            <a:r>
              <a:rPr lang="it-IT" sz="3100" b="1" dirty="0" smtClean="0">
                <a:solidFill>
                  <a:schemeClr val="accent1"/>
                </a:solidFill>
              </a:rPr>
              <a:t>CONTRIBUTO ALLA PROGRAMMAZIONE DELLE POLITICHE SOCIALI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5112568"/>
          </a:xfrm>
        </p:spPr>
        <p:txBody>
          <a:bodyPr>
            <a:normAutofit/>
          </a:bodyPr>
          <a:lstStyle/>
          <a:p>
            <a:pPr algn="r"/>
            <a:r>
              <a:rPr lang="it-IT" sz="2400" i="1" dirty="0" smtClean="0">
                <a:solidFill>
                  <a:schemeClr val="tx1"/>
                </a:solidFill>
              </a:rPr>
              <a:t>“L’ AS deve contribuire al miglioramento della politica, delle procedure dell’organizzazione di lavoro […] alla qualità degli interventi, alla pianificazione e programmazione dei servizi.”</a:t>
            </a:r>
          </a:p>
          <a:p>
            <a:pPr algn="r"/>
            <a:endParaRPr lang="it-IT" sz="2400" i="1" dirty="0" smtClean="0">
              <a:solidFill>
                <a:schemeClr val="tx1"/>
              </a:solidFill>
            </a:endParaRPr>
          </a:p>
          <a:p>
            <a:pPr algn="r"/>
            <a:r>
              <a:rPr lang="it-IT" sz="2400" i="1" dirty="0" smtClean="0">
                <a:solidFill>
                  <a:schemeClr val="tx1"/>
                </a:solidFill>
              </a:rPr>
              <a:t>       					 	</a:t>
            </a:r>
            <a:r>
              <a:rPr lang="it-IT" sz="1900" i="1" dirty="0" smtClean="0">
                <a:solidFill>
                  <a:schemeClr val="tx1"/>
                </a:solidFill>
              </a:rPr>
              <a:t>non si tratta di utilizzare al meglio le scarse risorse finanziarie …</a:t>
            </a:r>
            <a:endParaRPr lang="it-IT" sz="1600" i="1" dirty="0" smtClean="0">
              <a:solidFill>
                <a:schemeClr val="tx1"/>
              </a:solidFill>
            </a:endParaRPr>
          </a:p>
          <a:p>
            <a:pPr algn="r"/>
            <a:endParaRPr lang="it-IT" sz="1600" i="1" dirty="0" smtClean="0">
              <a:solidFill>
                <a:schemeClr val="tx1"/>
              </a:solidFill>
            </a:endParaRPr>
          </a:p>
          <a:p>
            <a:pPr algn="r"/>
            <a:endParaRPr lang="it-IT" sz="1600" i="1" dirty="0" smtClean="0">
              <a:solidFill>
                <a:schemeClr val="tx1"/>
              </a:solidFill>
            </a:endParaRPr>
          </a:p>
          <a:p>
            <a:pPr algn="r"/>
            <a:endParaRPr lang="it-IT" sz="1800" i="1" dirty="0" smtClean="0">
              <a:solidFill>
                <a:schemeClr val="tx1"/>
              </a:solidFill>
            </a:endParaRPr>
          </a:p>
          <a:p>
            <a:pPr algn="r"/>
            <a:r>
              <a:rPr lang="it-IT" sz="1900" i="1" dirty="0" smtClean="0">
                <a:solidFill>
                  <a:schemeClr val="tx1"/>
                </a:solidFill>
              </a:rPr>
              <a:t>Come posso generare nuove risorse?</a:t>
            </a:r>
            <a:endParaRPr lang="it-IT" sz="3300" i="1" dirty="0" smtClean="0">
              <a:solidFill>
                <a:schemeClr val="tx1"/>
              </a:solidFill>
            </a:endParaRPr>
          </a:p>
          <a:p>
            <a:pPr algn="r"/>
            <a:endParaRPr lang="it-IT" sz="2000" i="1" dirty="0" smtClean="0">
              <a:solidFill>
                <a:schemeClr val="tx1"/>
              </a:solidFill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endParaRPr lang="it-IT" sz="2000" i="1" dirty="0" smtClean="0">
              <a:solidFill>
                <a:schemeClr val="tx1"/>
              </a:solidFill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endParaRPr lang="it-IT" sz="2000" i="1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sz="2000" i="1" dirty="0" smtClean="0">
                <a:solidFill>
                  <a:schemeClr val="tx1"/>
                </a:solidFill>
              </a:rPr>
              <a:t>      Produrre organizzazione;  progettare; costruire relazioni </a:t>
            </a:r>
            <a:r>
              <a:rPr lang="it-IT" sz="2000" i="1" dirty="0" err="1" smtClean="0">
                <a:solidFill>
                  <a:schemeClr val="tx1"/>
                </a:solidFill>
              </a:rPr>
              <a:t>lavorative…</a:t>
            </a:r>
            <a:endParaRPr lang="it-IT" sz="2000" i="1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it-IT" sz="2000" i="1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it-IT" sz="2000" dirty="0" smtClean="0">
              <a:solidFill>
                <a:schemeClr val="tx1"/>
              </a:solidFill>
            </a:endParaRPr>
          </a:p>
          <a:p>
            <a:pPr algn="r"/>
            <a:endParaRPr lang="it-IT" sz="2400" i="1" dirty="0" smtClean="0">
              <a:solidFill>
                <a:schemeClr val="tx1"/>
              </a:solidFill>
            </a:endParaRPr>
          </a:p>
          <a:p>
            <a:pPr algn="r"/>
            <a:endParaRPr lang="it-IT" sz="2400" i="1" dirty="0" smtClean="0">
              <a:solidFill>
                <a:schemeClr val="tx1"/>
              </a:solidFill>
            </a:endParaRPr>
          </a:p>
          <a:p>
            <a:pPr algn="r"/>
            <a:endParaRPr lang="it-IT" sz="2400" i="1" dirty="0" smtClean="0">
              <a:solidFill>
                <a:schemeClr val="tx1"/>
              </a:solidFill>
            </a:endParaRPr>
          </a:p>
          <a:p>
            <a:pPr algn="r"/>
            <a:endParaRPr lang="it-IT" sz="2400" i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13" name="Diagramma 12"/>
          <p:cNvGraphicFramePr/>
          <p:nvPr/>
        </p:nvGraphicFramePr>
        <p:xfrm>
          <a:off x="251520" y="2708920"/>
          <a:ext cx="3168352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Per 17"/>
          <p:cNvSpPr/>
          <p:nvPr/>
        </p:nvSpPr>
        <p:spPr>
          <a:xfrm>
            <a:off x="5436096" y="2924944"/>
            <a:ext cx="720080" cy="647992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37" name="Litebulb"/>
          <p:cNvSpPr>
            <a:spLocks noEditPoints="1" noChangeArrowheads="1"/>
          </p:cNvSpPr>
          <p:nvPr/>
        </p:nvSpPr>
        <p:spPr bwMode="auto">
          <a:xfrm>
            <a:off x="4499992" y="4365104"/>
            <a:ext cx="720000" cy="7200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349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" name="Freccia in giù 6"/>
          <p:cNvSpPr/>
          <p:nvPr/>
        </p:nvSpPr>
        <p:spPr>
          <a:xfrm>
            <a:off x="2411760" y="5445224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2778</TotalTime>
  <Words>1867</Words>
  <Application>Microsoft Office PowerPoint</Application>
  <PresentationFormat>Presentazione su schermo (4:3)</PresentationFormat>
  <Paragraphs>235</Paragraphs>
  <Slides>31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Tema di Office</vt:lpstr>
      <vt:lpstr>Le responsabilità professionali  dell’Assistente Sociale a cura di Simonetta Filippini  Elisabetta Bianchi</vt:lpstr>
      <vt:lpstr>Diapositiva 2</vt:lpstr>
      <vt:lpstr>Responsabilità nei confronti di colleghi e altri professionisti </vt:lpstr>
      <vt:lpstr>Rispetto delle norme etico – deontologiche (art.42)</vt:lpstr>
      <vt:lpstr>Obbligo di segnalazione all’Ordine Professionale (art.43)</vt:lpstr>
      <vt:lpstr>Responsabilità dell’Assistente Sociale nei confronti dell’Organizzazione di lavoro  </vt:lpstr>
      <vt:lpstr>LE FORME DI TUTELA PROFESSIONALE (art. 44)</vt:lpstr>
      <vt:lpstr>FORME DI TUTELA PERCORRIBILI </vt:lpstr>
      <vt:lpstr>CONTRIBUTO ALLA PROGRAMMAZIONE DELLE POLITICHE SOCIALI </vt:lpstr>
      <vt:lpstr>AZIONI COMPATIBILI ED EFFICACI (artt. 46-47)</vt:lpstr>
      <vt:lpstr> CARICHI DI LAVORO </vt:lpstr>
      <vt:lpstr>Diapositiva 12</vt:lpstr>
      <vt:lpstr>PROMUOVERE AGGIORNAMENTO, FORMAZIONE E SUPERVISIONE (art.51)</vt:lpstr>
      <vt:lpstr>RESPONSABILITA’ NEI CONFRONTI DELLA PROFESSIONE </vt:lpstr>
      <vt:lpstr>Promozione e tutela della Professione (artt. 52 a 56)     Sono due finalità dei Consigli dell’Ordine: CNOAS - CROAS  </vt:lpstr>
      <vt:lpstr>ONORARI PROFESSIONALI (artt. 57 a 59) </vt:lpstr>
      <vt:lpstr>Diapositiva 17</vt:lpstr>
      <vt:lpstr>I RAPPORTI DEL PROFESSIONISTA CON IL CONSIGLIO DELL’ORDINE (artt. 64 a 66)</vt:lpstr>
      <vt:lpstr>ASSISTENTI SOCIALI ALL’ESTERO E ASSISTENTI SOCIALI STRANIERI IN ITALIA (artt.67-68)</vt:lpstr>
      <vt:lpstr>I RAPPORTI CON LE ORGANIZZAZIONI  DI SERVIZIO  SOCIALE (art. 68) Collaborazione con le organizzazioni di Servizio Sociale  nazionale e internazionale sinergie con le Associazioni Professionali e partecipazione alle Conferenze IFWS (Federazione Internazionale degli AS)  </vt:lpstr>
      <vt:lpstr>RESPONSABILITA’ GIURIDICHE   obbligo di rispondere delle conseguenze commissive od omissive che ha prodotto lesioni   </vt:lpstr>
      <vt:lpstr>Diapositiva 22</vt:lpstr>
      <vt:lpstr> L’ Assistente Sociale risponde dei </vt:lpstr>
      <vt:lpstr>Quattro fattispecie che preoccupano gli Assistenti Sociali …</vt:lpstr>
      <vt:lpstr>… tra norme giuridiche e codice deontologico 1/2</vt:lpstr>
      <vt:lpstr>… tra norme giuridiche e codice deontologico 2/2</vt:lpstr>
      <vt:lpstr>OBBLIGHI SPECIFICI (artt. 29 e 32)</vt:lpstr>
      <vt:lpstr>L’esperienza dell’Ordine professionale degli Assistenti Sociali dell’Emilia-Romagna</vt:lpstr>
      <vt:lpstr>Diapositiva 29</vt:lpstr>
      <vt:lpstr>Esempio: Gruppo lavoro di Piacenza “Rischi professionali” </vt:lpstr>
      <vt:lpstr>Diapositiva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Responsabilità nei confronti di colleghi e altri professionisti e verso l’organizzazione</dc:title>
  <dc:creator>Giovanna Dispoto</dc:creator>
  <cp:lastModifiedBy>standard</cp:lastModifiedBy>
  <cp:revision>190</cp:revision>
  <dcterms:created xsi:type="dcterms:W3CDTF">2018-03-21T17:19:03Z</dcterms:created>
  <dcterms:modified xsi:type="dcterms:W3CDTF">2018-04-09T20:52:02Z</dcterms:modified>
</cp:coreProperties>
</file>