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7" r:id="rId2"/>
    <p:sldId id="399" r:id="rId3"/>
    <p:sldId id="398" r:id="rId4"/>
    <p:sldId id="443" r:id="rId5"/>
    <p:sldId id="512" r:id="rId6"/>
    <p:sldId id="446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5" d="100"/>
          <a:sy n="65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BF22E3-1732-42CF-95ED-C74FE1689841}" type="slidenum">
              <a:rPr lang="en-US" altLang="it-IT" smtClean="0"/>
              <a:pPr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73" tIns="45286" rIns="90573" bIns="4528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766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B47AF-2354-4685-8491-77E6331F62B6}" type="slidenum">
              <a:rPr lang="en-US" altLang="it-IT" smtClean="0"/>
              <a:pPr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4091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B47AF-2354-4685-8491-77E6331F62B6}" type="slidenum">
              <a:rPr lang="en-US" altLang="it-IT" smtClean="0"/>
              <a:pPr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634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igure 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23879" y="6488668"/>
            <a:ext cx="3720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Stocco et al. </a:t>
            </a:r>
            <a:r>
              <a:rPr lang="it-IT" dirty="0" err="1" smtClean="0"/>
              <a:t>J</a:t>
            </a:r>
            <a:r>
              <a:rPr lang="it-IT" dirty="0" smtClean="0"/>
              <a:t> </a:t>
            </a:r>
            <a:r>
              <a:rPr lang="it-IT" dirty="0" err="1" smtClean="0"/>
              <a:t>Clin</a:t>
            </a:r>
            <a:r>
              <a:rPr lang="it-IT" dirty="0" smtClean="0"/>
              <a:t> </a:t>
            </a:r>
            <a:r>
              <a:rPr lang="it-IT" dirty="0" err="1" smtClean="0"/>
              <a:t>Gastroenterol</a:t>
            </a:r>
            <a:r>
              <a:rPr lang="it-IT" dirty="0" smtClean="0"/>
              <a:t> 2013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Biotransformation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thiopurines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03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26549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20772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2486025"/>
          </a:xfrm>
        </p:spPr>
      </p:pic>
      <p:pic>
        <p:nvPicPr>
          <p:cNvPr id="1945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82296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2"/>
          <p:cNvSpPr txBox="1">
            <a:spLocks noChangeArrowheads="1"/>
          </p:cNvSpPr>
          <p:nvPr/>
        </p:nvSpPr>
        <p:spPr bwMode="auto">
          <a:xfrm>
            <a:off x="5638800" y="64770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Relling et al., CPT 2013</a:t>
            </a:r>
          </a:p>
        </p:txBody>
      </p:sp>
      <p:pic>
        <p:nvPicPr>
          <p:cNvPr id="2765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04813"/>
            <a:ext cx="9169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62000" y="44958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not</a:t>
            </a:r>
            <a:endParaRPr lang="it-I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52938"/>
            <a:ext cx="701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Text Box 67"/>
          <p:cNvSpPr txBox="1">
            <a:spLocks noChangeArrowheads="1"/>
          </p:cNvSpPr>
          <p:nvPr/>
        </p:nvSpPr>
        <p:spPr bwMode="auto">
          <a:xfrm>
            <a:off x="1898650" y="63500"/>
            <a:ext cx="5357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2800" b="1" i="1" u="sng">
                <a:solidFill>
                  <a:srgbClr val="FF0000"/>
                </a:solidFill>
                <a:cs typeface="Arial" panose="020B0604020202020204" pitchFamily="34" charset="0"/>
              </a:rPr>
              <a:t>MERCAPTOPURINE and TPMT</a:t>
            </a:r>
            <a:endParaRPr lang="de-CH" altLang="it-IT" sz="2800" b="1" u="sng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303" r="12500" b="56059"/>
          <a:stretch>
            <a:fillRect/>
          </a:stretch>
        </p:blipFill>
        <p:spPr bwMode="auto">
          <a:xfrm>
            <a:off x="1130300" y="549275"/>
            <a:ext cx="6840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Line 5"/>
          <p:cNvSpPr>
            <a:spLocks noChangeShapeType="1"/>
          </p:cNvSpPr>
          <p:nvPr/>
        </p:nvSpPr>
        <p:spPr bwMode="auto">
          <a:xfrm>
            <a:off x="107950" y="793750"/>
            <a:ext cx="936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117600" y="630238"/>
            <a:ext cx="1511300" cy="5032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120775" y="1133475"/>
            <a:ext cx="730250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1223963" y="3284538"/>
            <a:ext cx="81010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GUIDELINES are designed to help clinicians by</a:t>
            </a:r>
          </a:p>
          <a:p>
            <a:pPr eaLnBrk="1" hangingPunct="1"/>
            <a:endParaRPr lang="it-IT" altLang="it-IT" b="1" i="1">
              <a:solidFill>
                <a:srgbClr val="6600CC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recommending the best pharmacogenetic test to perform</a:t>
            </a:r>
          </a:p>
          <a:p>
            <a:pPr lvl="1" eaLnBrk="1" hangingPunct="1">
              <a:buFontTx/>
              <a:buChar char="•"/>
            </a:pPr>
            <a:endParaRPr lang="it-IT" altLang="it-IT" b="1" i="1">
              <a:solidFill>
                <a:srgbClr val="6600CC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Char char="•"/>
            </a:pPr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Interpreting the pharmacogentic test results </a:t>
            </a:r>
          </a:p>
          <a:p>
            <a:pPr lvl="1" eaLnBrk="1" hangingPunct="1"/>
            <a:endParaRPr lang="it-IT" altLang="it-IT" b="1" i="1">
              <a:solidFill>
                <a:srgbClr val="6600CC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to optimize drug therapy </a:t>
            </a:r>
          </a:p>
          <a:p>
            <a:pPr eaLnBrk="1" hangingPunct="1"/>
            <a:r>
              <a:rPr lang="it-IT" altLang="it-IT" b="1" i="1">
                <a:solidFill>
                  <a:srgbClr val="6600CC"/>
                </a:solidFill>
                <a:ea typeface="ＭＳ Ｐゴシック" panose="020B0600070205080204" pitchFamily="34" charset="-128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45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67"/>
          <p:cNvSpPr txBox="1">
            <a:spLocks noChangeArrowheads="1"/>
          </p:cNvSpPr>
          <p:nvPr/>
        </p:nvSpPr>
        <p:spPr bwMode="auto">
          <a:xfrm>
            <a:off x="1898650" y="63500"/>
            <a:ext cx="5357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it-IT" sz="2800" b="1" i="1" u="sng">
                <a:solidFill>
                  <a:srgbClr val="FF0000"/>
                </a:solidFill>
                <a:cs typeface="Arial" panose="020B0604020202020204" pitchFamily="34" charset="0"/>
              </a:rPr>
              <a:t>MERCAPTOPURINE and TPMT</a:t>
            </a:r>
            <a:endParaRPr lang="de-CH" altLang="it-IT" sz="2800" b="1" u="sng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303" r="12500" b="56059"/>
          <a:stretch>
            <a:fillRect/>
          </a:stretch>
        </p:blipFill>
        <p:spPr bwMode="auto">
          <a:xfrm>
            <a:off x="1130300" y="549275"/>
            <a:ext cx="68405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2" name="Line 4"/>
          <p:cNvSpPr>
            <a:spLocks noChangeShapeType="1"/>
          </p:cNvSpPr>
          <p:nvPr/>
        </p:nvSpPr>
        <p:spPr bwMode="auto">
          <a:xfrm>
            <a:off x="107950" y="793750"/>
            <a:ext cx="9366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117600" y="630238"/>
            <a:ext cx="1511300" cy="5032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1120775" y="1133475"/>
            <a:ext cx="730250" cy="3603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773238"/>
            <a:ext cx="504825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5783263" y="2420938"/>
            <a:ext cx="7858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7812088" y="2420938"/>
            <a:ext cx="7985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5802313" y="3429000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5795963" y="3325813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7793038" y="3422650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7786688" y="3319463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7824788" y="55895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7818438" y="53863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5802313" y="55895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5795963" y="5386388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5795963" y="5708650"/>
            <a:ext cx="8572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7" name="Line 19"/>
          <p:cNvSpPr>
            <a:spLocks noChangeShapeType="1"/>
          </p:cNvSpPr>
          <p:nvPr/>
        </p:nvSpPr>
        <p:spPr bwMode="auto">
          <a:xfrm>
            <a:off x="5770563" y="5000625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5730875" y="5110163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>
            <a:off x="7812088" y="4051300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0" name="Line 22"/>
          <p:cNvSpPr>
            <a:spLocks noChangeShapeType="1"/>
          </p:cNvSpPr>
          <p:nvPr/>
        </p:nvSpPr>
        <p:spPr bwMode="auto">
          <a:xfrm>
            <a:off x="7772400" y="4160838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>
            <a:off x="5764213" y="6432550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5724525" y="6542088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7805738" y="6224588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>
            <a:off x="7766050" y="6334125"/>
            <a:ext cx="8572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0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/>
      <p:bldP spid="201737" grpId="0" animBg="1"/>
      <p:bldP spid="201738" grpId="0" animBg="1"/>
      <p:bldP spid="201739" grpId="0" animBg="1"/>
      <p:bldP spid="201740" grpId="0" animBg="1"/>
      <p:bldP spid="201741" grpId="0" animBg="1"/>
      <p:bldP spid="201742" grpId="0" animBg="1"/>
      <p:bldP spid="201743" grpId="0" animBg="1"/>
      <p:bldP spid="201744" grpId="0" animBg="1"/>
      <p:bldP spid="201745" grpId="0" animBg="1"/>
      <p:bldP spid="201746" grpId="0" animBg="1"/>
      <p:bldP spid="201747" grpId="0" animBg="1"/>
      <p:bldP spid="201748" grpId="0" animBg="1"/>
      <p:bldP spid="201749" grpId="0" animBg="1"/>
      <p:bldP spid="201750" grpId="0" animBg="1"/>
      <p:bldP spid="201751" grpId="0" animBg="1"/>
      <p:bldP spid="201752" grpId="0" animBg="1"/>
      <p:bldP spid="201753" grpId="0" animBg="1"/>
      <p:bldP spid="2017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84600" y="6516688"/>
            <a:ext cx="53546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dirty="0" err="1" smtClean="0">
                <a:latin typeface="+mn-lt"/>
              </a:rPr>
              <a:t>Weinshilbaum</a:t>
            </a:r>
            <a:r>
              <a:rPr lang="en-US" sz="1800" dirty="0" smtClean="0">
                <a:latin typeface="+mn-lt"/>
              </a:rPr>
              <a:t> and </a:t>
            </a:r>
            <a:r>
              <a:rPr lang="en-US" sz="1800" dirty="0" err="1" smtClean="0">
                <a:latin typeface="+mn-lt"/>
              </a:rPr>
              <a:t>Sladek</a:t>
            </a:r>
            <a:r>
              <a:rPr lang="en-US" sz="1800" dirty="0" smtClean="0">
                <a:latin typeface="+mn-lt"/>
              </a:rPr>
              <a:t>, Am J Hum Genet 1980</a:t>
            </a:r>
          </a:p>
        </p:txBody>
      </p:sp>
      <p:pic>
        <p:nvPicPr>
          <p:cNvPr id="23555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03400"/>
            <a:ext cx="8229600" cy="4119563"/>
          </a:xfrm>
        </p:spPr>
      </p:pic>
      <p:sp>
        <p:nvSpPr>
          <p:cNvPr id="23556" name="Titolo 1"/>
          <p:cNvSpPr>
            <a:spLocks noGrp="1"/>
          </p:cNvSpPr>
          <p:nvPr>
            <p:ph type="title"/>
          </p:nvPr>
        </p:nvSpPr>
        <p:spPr>
          <a:xfrm>
            <a:off x="0" y="-13197"/>
            <a:ext cx="9139238" cy="1191314"/>
          </a:xfrm>
        </p:spPr>
        <p:txBody>
          <a:bodyPr/>
          <a:lstStyle/>
          <a:p>
            <a:pPr algn="ctr"/>
            <a:r>
              <a:rPr lang="it-IT" altLang="it-IT" sz="4000" b="1" dirty="0" smtClean="0">
                <a:latin typeface="+mn-lt"/>
              </a:rPr>
              <a:t>TPMT </a:t>
            </a:r>
            <a:r>
              <a:rPr lang="it-IT" altLang="it-IT" sz="4000" b="1" dirty="0" err="1" smtClean="0">
                <a:latin typeface="+mn-lt"/>
              </a:rPr>
              <a:t>activity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is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inherited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as</a:t>
            </a:r>
            <a:r>
              <a:rPr lang="it-IT" altLang="it-IT" sz="4000" b="1" dirty="0" smtClean="0">
                <a:latin typeface="+mn-lt"/>
              </a:rPr>
              <a:t> an </a:t>
            </a:r>
            <a:r>
              <a:rPr lang="it-IT" altLang="it-IT" sz="4000" b="1" dirty="0" err="1" smtClean="0">
                <a:latin typeface="+mn-lt"/>
              </a:rPr>
              <a:t>autosomal</a:t>
            </a:r>
            <a:r>
              <a:rPr lang="it-IT" altLang="it-IT" sz="4000" b="1" dirty="0" smtClean="0">
                <a:latin typeface="+mn-lt"/>
              </a:rPr>
              <a:t> </a:t>
            </a:r>
            <a:r>
              <a:rPr lang="it-IT" altLang="it-IT" sz="4000" b="1" dirty="0" err="1" smtClean="0">
                <a:latin typeface="+mn-lt"/>
              </a:rPr>
              <a:t>codominant</a:t>
            </a:r>
            <a:r>
              <a:rPr lang="it-IT" altLang="it-IT" sz="4000" b="1" dirty="0" smtClean="0">
                <a:latin typeface="+mn-lt"/>
              </a:rPr>
              <a:t> trait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01936" y="5922963"/>
            <a:ext cx="358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Caucasian</a:t>
            </a:r>
            <a:r>
              <a:rPr lang="it-IT" i="1" dirty="0" smtClean="0"/>
              <a:t> </a:t>
            </a:r>
            <a:r>
              <a:rPr lang="it-IT" i="1" dirty="0" err="1" smtClean="0"/>
              <a:t>population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1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38538" y="3876675"/>
            <a:ext cx="2241550" cy="29813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Enzyme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phase</a:t>
            </a:r>
            <a:r>
              <a:rPr lang="it-IT" altLang="it-IT" dirty="0" smtClean="0"/>
              <a:t>-II </a:t>
            </a:r>
            <a:r>
              <a:rPr lang="it-IT" altLang="it-IT" dirty="0" err="1" smtClean="0"/>
              <a:t>drug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metabolism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that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catalyzes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methylation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thiopurines</a:t>
            </a:r>
            <a:r>
              <a:rPr lang="it-IT" altLang="it-IT" dirty="0" smtClean="0"/>
              <a:t> (6-mercaptopurine, 6-thioguanine) and </a:t>
            </a:r>
            <a:r>
              <a:rPr lang="it-IT" altLang="it-IT" dirty="0" err="1" smtClean="0"/>
              <a:t>other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aromatic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thiols</a:t>
            </a:r>
            <a:r>
              <a:rPr lang="it-IT" altLang="it-IT" dirty="0" smtClean="0"/>
              <a:t>.</a:t>
            </a:r>
          </a:p>
        </p:txBody>
      </p:sp>
      <p:sp>
        <p:nvSpPr>
          <p:cNvPr id="2253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3200" b="1" dirty="0" err="1" smtClean="0"/>
              <a:t>Example</a:t>
            </a:r>
            <a:r>
              <a:rPr lang="it-IT" altLang="it-IT" sz="3200" b="1" dirty="0" smtClean="0"/>
              <a:t> of </a:t>
            </a:r>
            <a:r>
              <a:rPr lang="it-IT" altLang="it-IT" sz="3200" b="1" dirty="0" err="1" smtClean="0"/>
              <a:t>genomic</a:t>
            </a:r>
            <a:r>
              <a:rPr lang="it-IT" altLang="it-IT" sz="3200" b="1" dirty="0" smtClean="0"/>
              <a:t> marker for </a:t>
            </a:r>
            <a:r>
              <a:rPr lang="it-IT" altLang="it-IT" sz="3200" b="1" dirty="0" err="1" smtClean="0"/>
              <a:t>personalized</a:t>
            </a:r>
            <a:r>
              <a:rPr lang="it-IT" altLang="it-IT" sz="3200" b="1" dirty="0" smtClean="0"/>
              <a:t> medicine: </a:t>
            </a:r>
            <a:r>
              <a:rPr lang="it-IT" altLang="it-IT" sz="3200" b="1" dirty="0" err="1"/>
              <a:t>t</a:t>
            </a:r>
            <a:r>
              <a:rPr lang="it-IT" altLang="it-IT" sz="3200" b="1" dirty="0" err="1" smtClean="0"/>
              <a:t>iopurine</a:t>
            </a:r>
            <a:r>
              <a:rPr lang="it-IT" altLang="it-IT" sz="3200" b="1" dirty="0" smtClean="0"/>
              <a:t>-S-</a:t>
            </a:r>
            <a:r>
              <a:rPr lang="it-IT" altLang="it-IT" sz="3200" b="1" dirty="0" err="1" smtClean="0"/>
              <a:t>methyl</a:t>
            </a:r>
            <a:r>
              <a:rPr lang="it-IT" altLang="it-IT" sz="3200" b="1" dirty="0" smtClean="0"/>
              <a:t>-</a:t>
            </a:r>
            <a:r>
              <a:rPr lang="it-IT" altLang="it-IT" sz="3200" b="1" dirty="0" err="1" smtClean="0"/>
              <a:t>transferase</a:t>
            </a:r>
            <a:r>
              <a:rPr lang="it-IT" altLang="it-IT" sz="3200" b="1" dirty="0" smtClean="0"/>
              <a:t> (TPMT)</a:t>
            </a:r>
          </a:p>
        </p:txBody>
      </p:sp>
      <p:pic>
        <p:nvPicPr>
          <p:cNvPr id="2253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75"/>
            <a:ext cx="9144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4000" b="1" dirty="0" err="1" smtClean="0"/>
              <a:t>Tiopurine</a:t>
            </a:r>
            <a:r>
              <a:rPr lang="it-IT" altLang="it-IT" sz="4000" b="1" dirty="0" smtClean="0"/>
              <a:t>-S-</a:t>
            </a:r>
            <a:r>
              <a:rPr lang="it-IT" altLang="it-IT" sz="4000" b="1" dirty="0" err="1" smtClean="0"/>
              <a:t>methyl</a:t>
            </a:r>
            <a:r>
              <a:rPr lang="it-IT" altLang="it-IT" sz="4000" b="1" dirty="0" smtClean="0"/>
              <a:t>-</a:t>
            </a:r>
            <a:r>
              <a:rPr lang="it-IT" altLang="it-IT" sz="4000" b="1" dirty="0" err="1" smtClean="0"/>
              <a:t>transferase</a:t>
            </a:r>
            <a:r>
              <a:rPr lang="it-IT" altLang="it-IT" sz="4000" b="1" dirty="0" smtClean="0"/>
              <a:t> (TPMT)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Physiologically</a:t>
            </a:r>
            <a:r>
              <a:rPr lang="it-IT" altLang="it-IT" dirty="0" smtClean="0"/>
              <a:t>, TPMT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involved</a:t>
            </a:r>
            <a:r>
              <a:rPr lang="it-IT" altLang="it-IT" dirty="0" smtClean="0"/>
              <a:t> in the </a:t>
            </a:r>
            <a:r>
              <a:rPr lang="it-IT" altLang="it-IT" dirty="0" err="1" smtClean="0"/>
              <a:t>biosynthesis</a:t>
            </a:r>
            <a:r>
              <a:rPr lang="it-IT" altLang="it-IT" dirty="0" smtClean="0"/>
              <a:t> of a </a:t>
            </a:r>
            <a:r>
              <a:rPr lang="it-IT" altLang="it-IT" dirty="0" err="1" smtClean="0"/>
              <a:t>cofactor</a:t>
            </a:r>
            <a:r>
              <a:rPr lang="it-IT" altLang="it-IT" dirty="0"/>
              <a:t> </a:t>
            </a:r>
            <a:r>
              <a:rPr lang="it-IT" altLang="it-IT" dirty="0" err="1" smtClean="0"/>
              <a:t>that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confers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molibdenum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binding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propreties</a:t>
            </a:r>
            <a:r>
              <a:rPr lang="it-IT" altLang="it-IT" dirty="0" smtClean="0"/>
              <a:t> to </a:t>
            </a:r>
            <a:r>
              <a:rPr lang="it-IT" altLang="it-IT" dirty="0" err="1" smtClean="0"/>
              <a:t>proteins</a:t>
            </a:r>
            <a:r>
              <a:rPr lang="it-IT" altLang="it-IT" dirty="0" smtClean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00400"/>
            <a:ext cx="6390722" cy="32918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67400" y="64886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MDO meeting, Stuttgart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7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43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it-IT" dirty="0" err="1" smtClean="0"/>
              <a:t>Qual’è</a:t>
            </a:r>
            <a:r>
              <a:rPr lang="it-IT" dirty="0" smtClean="0"/>
              <a:t> la funzione endogena di </a:t>
            </a:r>
            <a:r>
              <a:rPr lang="it-IT" i="1" dirty="0" smtClean="0"/>
              <a:t>TPMT</a:t>
            </a:r>
            <a:r>
              <a:rPr lang="it-IT" dirty="0" smtClean="0"/>
              <a:t>? </a:t>
            </a:r>
            <a:br>
              <a:rPr lang="it-IT" dirty="0" smtClean="0"/>
            </a:b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sembra essere coinvolto nella sintesi della </a:t>
            </a:r>
            <a:r>
              <a:rPr lang="it-I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molibdopterina</a:t>
            </a:r>
            <a:r>
              <a:rPr lang="it-I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cofattore di alcuni enzimi (xantina ossidasi)</a:t>
            </a:r>
            <a:endParaRPr lang="it-IT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5" name="Picture 2" descr="Molybdenum cofactor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4191000"/>
            <a:ext cx="4476750" cy="2339975"/>
          </a:xfrm>
          <a:noFill/>
        </p:spPr>
      </p:pic>
    </p:spTree>
    <p:extLst>
      <p:ext uri="{BB962C8B-B14F-4D97-AF65-F5344CB8AC3E}">
        <p14:creationId xmlns:p14="http://schemas.microsoft.com/office/powerpoint/2010/main" val="107990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1847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Arial" panose="020B0604020202020204" pitchFamily="34" charset="0"/>
              </a:rPr>
              <a:t>How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study</a:t>
            </a:r>
            <a:r>
              <a:rPr lang="it-IT" altLang="it-IT" sz="1800" dirty="0" smtClean="0">
                <a:latin typeface="Arial" panose="020B0604020202020204" pitchFamily="34" charset="0"/>
              </a:rPr>
              <a:t> TPMT gene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variants</a:t>
            </a:r>
            <a:r>
              <a:rPr lang="it-IT" altLang="it-IT" sz="1800" dirty="0" smtClean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Genotyping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three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SNPs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allows</a:t>
            </a:r>
            <a:r>
              <a:rPr lang="it-IT" altLang="it-IT" sz="1800" dirty="0" smtClean="0">
                <a:latin typeface="Arial" panose="020B0604020202020204" pitchFamily="34" charset="0"/>
              </a:rPr>
              <a:t>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identify</a:t>
            </a:r>
            <a:r>
              <a:rPr lang="it-IT" altLang="it-IT" sz="1800" dirty="0" smtClean="0">
                <a:latin typeface="Arial" panose="020B0604020202020204" pitchFamily="34" charset="0"/>
              </a:rPr>
              <a:t> 95% of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patients</a:t>
            </a:r>
            <a:r>
              <a:rPr lang="it-IT" altLang="it-IT" sz="1800" dirty="0" smtClean="0">
                <a:latin typeface="Arial" panose="020B0604020202020204" pitchFamily="34" charset="0"/>
              </a:rPr>
              <a:t> with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reduced</a:t>
            </a:r>
            <a:r>
              <a:rPr lang="it-IT" altLang="it-IT" sz="1800" dirty="0" smtClean="0">
                <a:latin typeface="Arial" panose="020B0604020202020204" pitchFamily="34" charset="0"/>
              </a:rPr>
              <a:t> TPMT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activity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smtClean="0">
                <a:latin typeface="Arial" panose="020B0604020202020204" pitchFamily="34" charset="0"/>
              </a:rPr>
              <a:t>in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Caucasians</a:t>
            </a:r>
            <a:r>
              <a:rPr lang="it-IT" altLang="it-IT" sz="1800" dirty="0" smtClean="0">
                <a:latin typeface="Arial" panose="020B0604020202020204" pitchFamily="34" charset="0"/>
              </a:rPr>
              <a:t>.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1413" y="3141663"/>
            <a:ext cx="1727200" cy="936625"/>
            <a:chOff x="1519" y="1434"/>
            <a:chExt cx="1088" cy="59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215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519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41663"/>
            <a:ext cx="2951163" cy="936625"/>
            <a:chOff x="2744" y="1434"/>
            <a:chExt cx="1859" cy="590"/>
          </a:xfrm>
        </p:grpSpPr>
        <p:sp>
          <p:nvSpPr>
            <p:cNvPr id="19463" name="Oval 9"/>
            <p:cNvSpPr>
              <a:spLocks noChangeArrowheads="1"/>
            </p:cNvSpPr>
            <p:nvPr/>
          </p:nvSpPr>
          <p:spPr bwMode="auto">
            <a:xfrm>
              <a:off x="274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4" name="Oval 10"/>
            <p:cNvSpPr>
              <a:spLocks noChangeArrowheads="1"/>
            </p:cNvSpPr>
            <p:nvPr/>
          </p:nvSpPr>
          <p:spPr bwMode="auto">
            <a:xfrm>
              <a:off x="4150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5" name="Text Box 11"/>
            <p:cNvSpPr txBox="1">
              <a:spLocks noChangeArrowheads="1"/>
            </p:cNvSpPr>
            <p:nvPr/>
          </p:nvSpPr>
          <p:spPr bwMode="auto">
            <a:xfrm>
              <a:off x="3334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5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1847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Arial" panose="020B0604020202020204" pitchFamily="34" charset="0"/>
              </a:rPr>
              <a:t>How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study</a:t>
            </a:r>
            <a:r>
              <a:rPr lang="it-IT" altLang="it-IT" sz="1800" dirty="0" smtClean="0">
                <a:latin typeface="Arial" panose="020B0604020202020204" pitchFamily="34" charset="0"/>
              </a:rPr>
              <a:t> TPMT gene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variants</a:t>
            </a:r>
            <a:r>
              <a:rPr lang="it-IT" altLang="it-IT" sz="1800" dirty="0" smtClean="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 err="1" smtClean="0">
                <a:latin typeface="Arial" panose="020B0604020202020204" pitchFamily="34" charset="0"/>
              </a:rPr>
              <a:t>Genotyping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three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SNPs</a:t>
            </a:r>
            <a:r>
              <a:rPr lang="it-IT" altLang="it-IT" sz="1800" dirty="0" smtClean="0">
                <a:latin typeface="Arial" panose="020B0604020202020204" pitchFamily="34" charset="0"/>
              </a:rPr>
              <a:t>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allows</a:t>
            </a:r>
            <a:r>
              <a:rPr lang="it-IT" altLang="it-IT" sz="1800" dirty="0" smtClean="0">
                <a:latin typeface="Arial" panose="020B0604020202020204" pitchFamily="34" charset="0"/>
              </a:rPr>
              <a:t> to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identify</a:t>
            </a:r>
            <a:r>
              <a:rPr lang="it-IT" altLang="it-IT" sz="1800" dirty="0" smtClean="0">
                <a:latin typeface="Arial" panose="020B0604020202020204" pitchFamily="34" charset="0"/>
              </a:rPr>
              <a:t> 95% of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patients</a:t>
            </a:r>
            <a:r>
              <a:rPr lang="it-IT" altLang="it-IT" sz="1800" dirty="0" smtClean="0">
                <a:latin typeface="Arial" panose="020B0604020202020204" pitchFamily="34" charset="0"/>
              </a:rPr>
              <a:t> with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reduced</a:t>
            </a:r>
            <a:r>
              <a:rPr lang="it-IT" altLang="it-IT" sz="1800" dirty="0" smtClean="0">
                <a:latin typeface="Arial" panose="020B0604020202020204" pitchFamily="34" charset="0"/>
              </a:rPr>
              <a:t> TPMT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activity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smtClean="0">
                <a:latin typeface="Arial" panose="020B0604020202020204" pitchFamily="34" charset="0"/>
              </a:rPr>
              <a:t>in </a:t>
            </a:r>
            <a:r>
              <a:rPr lang="it-IT" altLang="it-IT" sz="1800" dirty="0" err="1" smtClean="0">
                <a:latin typeface="Arial" panose="020B0604020202020204" pitchFamily="34" charset="0"/>
              </a:rPr>
              <a:t>Caucasians</a:t>
            </a:r>
            <a:r>
              <a:rPr lang="it-IT" altLang="it-IT" sz="1800" dirty="0" smtClean="0">
                <a:latin typeface="Arial" panose="020B0604020202020204" pitchFamily="34" charset="0"/>
              </a:rPr>
              <a:t>.</a:t>
            </a:r>
            <a:endParaRPr lang="it-IT" altLang="it-IT" sz="1800" dirty="0">
              <a:latin typeface="Arial" panose="020B0604020202020204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1413" y="3141663"/>
            <a:ext cx="1727200" cy="936625"/>
            <a:chOff x="1519" y="1434"/>
            <a:chExt cx="1088" cy="59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215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519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41663"/>
            <a:ext cx="2951163" cy="936625"/>
            <a:chOff x="2744" y="1434"/>
            <a:chExt cx="1859" cy="590"/>
          </a:xfrm>
        </p:grpSpPr>
        <p:sp>
          <p:nvSpPr>
            <p:cNvPr id="19463" name="Oval 9"/>
            <p:cNvSpPr>
              <a:spLocks noChangeArrowheads="1"/>
            </p:cNvSpPr>
            <p:nvPr/>
          </p:nvSpPr>
          <p:spPr bwMode="auto">
            <a:xfrm>
              <a:off x="274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4" name="Oval 10"/>
            <p:cNvSpPr>
              <a:spLocks noChangeArrowheads="1"/>
            </p:cNvSpPr>
            <p:nvPr/>
          </p:nvSpPr>
          <p:spPr bwMode="auto">
            <a:xfrm>
              <a:off x="4150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>
                <a:latin typeface="Arial" panose="020B0604020202020204" pitchFamily="34" charset="0"/>
              </a:endParaRPr>
            </a:p>
          </p:txBody>
        </p:sp>
        <p:sp>
          <p:nvSpPr>
            <p:cNvPr id="19465" name="Text Box 11"/>
            <p:cNvSpPr txBox="1">
              <a:spLocks noChangeArrowheads="1"/>
            </p:cNvSpPr>
            <p:nvPr/>
          </p:nvSpPr>
          <p:spPr bwMode="auto">
            <a:xfrm>
              <a:off x="3334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800">
                  <a:solidFill>
                    <a:srgbClr val="FF0000"/>
                  </a:solidFill>
                  <a:latin typeface="Arial" panose="020B0604020202020204" pitchFamily="34" charset="0"/>
                </a:rPr>
                <a:t>TPMT*3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7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it-IT" altLang="it-IT" sz="3200" b="1" dirty="0" err="1" smtClean="0"/>
              <a:t>Official</a:t>
            </a:r>
            <a:r>
              <a:rPr lang="it-IT" altLang="it-IT" sz="3200" b="1" dirty="0" smtClean="0"/>
              <a:t> database of TPMT </a:t>
            </a:r>
            <a:r>
              <a:rPr lang="it-IT" altLang="it-IT" sz="3200" b="1" dirty="0" err="1" smtClean="0"/>
              <a:t>variant</a:t>
            </a:r>
            <a:r>
              <a:rPr lang="it-IT" altLang="it-IT" sz="3200" b="1" dirty="0" smtClean="0"/>
              <a:t> </a:t>
            </a:r>
            <a:r>
              <a:rPr lang="it-IT" altLang="it-IT" sz="3200" b="1" dirty="0" err="1" smtClean="0"/>
              <a:t>alleles</a:t>
            </a:r>
            <a:endParaRPr lang="it-IT" altLang="it-IT" sz="3200" b="1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76200" y="6318738"/>
            <a:ext cx="9144000" cy="533400"/>
          </a:xfrm>
        </p:spPr>
        <p:txBody>
          <a:bodyPr/>
          <a:lstStyle/>
          <a:p>
            <a:pPr algn="r">
              <a:defRPr/>
            </a:pPr>
            <a:r>
              <a:rPr lang="it-IT" dirty="0"/>
              <a:t>http://www.imh.liu.se/tpmtalleles?l=en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1522" t="16689" r="23696" b="6790"/>
          <a:stretch/>
        </p:blipFill>
        <p:spPr>
          <a:xfrm>
            <a:off x="1065735" y="750278"/>
            <a:ext cx="7012529" cy="5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667000" y="4953000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Dr. Evans’s lab (Tai et al., PNAS 1997)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  <a:cs typeface="Arial" panose="020B0604020202020204" pitchFamily="34" charset="0"/>
              </a:rPr>
              <a:t>picture from Jones TS et al, Clin Pharm Ther 2007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517" r="4216"/>
          <a:stretch>
            <a:fillRect/>
          </a:stretch>
        </p:blipFill>
        <p:spPr bwMode="auto">
          <a:xfrm>
            <a:off x="762000" y="1676400"/>
            <a:ext cx="77597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/>
          <a:stretch>
            <a:fillRect/>
          </a:stretch>
        </p:blipFill>
        <p:spPr bwMode="auto">
          <a:xfrm>
            <a:off x="228600" y="4529138"/>
            <a:ext cx="26701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83185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protein encoded by the TPMT*3A variant allele is less stable than that encoded by the TPMT*1 (wild-type) allele</a:t>
            </a:r>
          </a:p>
        </p:txBody>
      </p:sp>
    </p:spTree>
    <p:extLst>
      <p:ext uri="{BB962C8B-B14F-4D97-AF65-F5344CB8AC3E}">
        <p14:creationId xmlns:p14="http://schemas.microsoft.com/office/powerpoint/2010/main" val="12540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253</Words>
  <Application>Microsoft Office PowerPoint</Application>
  <PresentationFormat>Presentazione su schermo (4:3)</PresentationFormat>
  <Paragraphs>44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Comic Sans MS</vt:lpstr>
      <vt:lpstr>Office Theme</vt:lpstr>
      <vt:lpstr>Presentazione standard di PowerPoint</vt:lpstr>
      <vt:lpstr>TPMT activity is inherited as an autosomal codominant trait</vt:lpstr>
      <vt:lpstr>Example of genomic marker for personalized medicine: tiopurine-S-methyl-transferase (TPMT)</vt:lpstr>
      <vt:lpstr>Tiopurine-S-methyl-transferase (TPMT)</vt:lpstr>
      <vt:lpstr>Qual’è la funzione endogena di TPMT?  sembra essere coinvolto nella sintesi della molibdopterina, cofattore di alcuni enzimi (xantina ossidasi)</vt:lpstr>
      <vt:lpstr>Presentazione standard di PowerPoint</vt:lpstr>
      <vt:lpstr>Presentazione standard di PowerPoint</vt:lpstr>
      <vt:lpstr>Official database of TPMT variant alleles</vt:lpstr>
      <vt:lpstr>The protein encoded by the TPMT*3A variant allele is less stable than that encoded by the TPMT*1 (wild-type) allele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121</cp:revision>
  <dcterms:created xsi:type="dcterms:W3CDTF">2012-03-01T12:06:30Z</dcterms:created>
  <dcterms:modified xsi:type="dcterms:W3CDTF">2018-04-17T07:05:00Z</dcterms:modified>
</cp:coreProperties>
</file>