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464" r:id="rId2"/>
    <p:sldId id="466" r:id="rId3"/>
    <p:sldId id="467" r:id="rId4"/>
    <p:sldId id="468" r:id="rId5"/>
    <p:sldId id="487" r:id="rId6"/>
    <p:sldId id="469" r:id="rId7"/>
    <p:sldId id="488" r:id="rId8"/>
    <p:sldId id="489" r:id="rId9"/>
    <p:sldId id="490" r:id="rId10"/>
    <p:sldId id="491" r:id="rId11"/>
    <p:sldId id="492" r:id="rId12"/>
    <p:sldId id="471" r:id="rId13"/>
    <p:sldId id="472" r:id="rId14"/>
    <p:sldId id="473" r:id="rId15"/>
    <p:sldId id="474" r:id="rId16"/>
    <p:sldId id="475" r:id="rId17"/>
    <p:sldId id="476" r:id="rId18"/>
    <p:sldId id="477" r:id="rId19"/>
    <p:sldId id="478" r:id="rId20"/>
    <p:sldId id="479" r:id="rId21"/>
    <p:sldId id="480" r:id="rId22"/>
    <p:sldId id="481" r:id="rId23"/>
    <p:sldId id="482" r:id="rId24"/>
    <p:sldId id="483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85" autoAdjust="0"/>
  </p:normalViewPr>
  <p:slideViewPr>
    <p:cSldViewPr>
      <p:cViewPr varScale="1">
        <p:scale>
          <a:sx n="65" d="100"/>
          <a:sy n="65" d="100"/>
        </p:scale>
        <p:origin x="1310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474CE3C-2D70-4299-B6EA-CDBFDDEEDF5F}" type="datetimeFigureOut">
              <a:rPr lang="it-IT"/>
              <a:pPr>
                <a:defRPr/>
              </a:pPr>
              <a:t>17/04/2018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FFB9F16-2572-44C3-A6E5-619C52EEF62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24403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8EBAF35-1EBB-45F1-A4B9-DF63D12AD961}" type="slidenum">
              <a:rPr lang="en-GB" altLang="it-IT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GB" altLang="it-IT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2528353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F1120A-2609-4F0B-9AF7-1B9EF8DE87C4}" type="slidenum">
              <a:rPr lang="en-GB" altLang="it-IT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en-GB" altLang="it-IT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736515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13681C9-378B-4969-ABB5-884DF38CB740}" type="slidenum">
              <a:rPr lang="en-GB" altLang="it-IT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en-GB" altLang="it-IT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937545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35FFEF4-9C13-4BCA-B960-8FD7B3830384}" type="slidenum">
              <a:rPr lang="en-GB" altLang="it-IT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n-GB" altLang="it-IT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2131394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D674BF4-C2F7-4089-8C91-46CAF68A7FCC}" type="slidenum">
              <a:rPr lang="en-GB" altLang="it-IT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en-GB" altLang="it-IT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4277405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A9F6D22-C7E0-4D3D-B1C9-37F2009B2FCA}" type="slidenum">
              <a:rPr lang="en-GB" altLang="it-IT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en-GB" altLang="it-IT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2602163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691C75-AD7A-489A-9FB8-D7A6F0FF8E33}" type="slidenum">
              <a:rPr lang="en-GB" altLang="it-IT" smtClean="0"/>
              <a:pPr>
                <a:spcBef>
                  <a:spcPct val="0"/>
                </a:spcBef>
              </a:pPr>
              <a:t>20</a:t>
            </a:fld>
            <a:endParaRPr lang="en-GB" altLang="it-IT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2516270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35DD6-6866-4143-8335-17D6949D2B4C}" type="datetimeFigureOut">
              <a:rPr lang="en-US"/>
              <a:pPr>
                <a:defRPr/>
              </a:pPr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332A0-C392-4EC3-A0C7-3A44B534CF6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85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55D0F-C502-48A0-AB96-BCE30DDC619A}" type="datetimeFigureOut">
              <a:rPr lang="en-US"/>
              <a:pPr>
                <a:defRPr/>
              </a:pPr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93C33-DD14-4CB4-AF5A-65E63409184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686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EEE8E-65B6-4921-A06D-0D19B942ED60}" type="datetimeFigureOut">
              <a:rPr lang="en-US"/>
              <a:pPr>
                <a:defRPr/>
              </a:pPr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131C1-0EBE-40D5-B1E5-67380A3BDB0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239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AC89C-E401-4593-A30B-1B7576254521}" type="datetimeFigureOut">
              <a:rPr lang="en-US"/>
              <a:pPr>
                <a:defRPr/>
              </a:pPr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02960-1244-4147-AB86-7150E00F036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817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4AB81-A800-4FA0-9EEC-EBB58A876ABD}" type="datetimeFigureOut">
              <a:rPr lang="en-US"/>
              <a:pPr>
                <a:defRPr/>
              </a:pPr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FCDAB-68D3-41B8-9227-A5AB6D21807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287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7ED17-3563-45E7-B5E2-0C4CBE2139EE}" type="datetimeFigureOut">
              <a:rPr lang="en-US"/>
              <a:pPr>
                <a:defRPr/>
              </a:pPr>
              <a:t>4/17/2018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9BB8F-6D80-4E96-A31F-51BF219A97D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216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B5DB1-9927-451F-9C40-26F5C8E70BE7}" type="datetimeFigureOut">
              <a:rPr lang="en-US"/>
              <a:pPr>
                <a:defRPr/>
              </a:pPr>
              <a:t>4/17/2018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F55B7-7FBC-4420-80F5-D8CAA756280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08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BE786-7878-46E9-8848-DF3A48D00060}" type="datetimeFigureOut">
              <a:rPr lang="en-US"/>
              <a:pPr>
                <a:defRPr/>
              </a:pPr>
              <a:t>4/17/2018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56933-1F06-41DB-B12B-3B7DB5CD6B1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250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053BE-4671-483A-AB70-C0E60C83120E}" type="datetimeFigureOut">
              <a:rPr lang="en-US"/>
              <a:pPr>
                <a:defRPr/>
              </a:pPr>
              <a:t>4/17/2018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C219C-CA65-4964-B2DD-20EAE5B5869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49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C217F-91BE-47E2-99D2-9DD46B0B7AB1}" type="datetimeFigureOut">
              <a:rPr lang="en-US"/>
              <a:pPr>
                <a:defRPr/>
              </a:pPr>
              <a:t>4/17/2018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FBC3C-AD58-4334-9940-F751B9352B5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571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65E54-551B-4747-A58B-CC2FCE916E99}" type="datetimeFigureOut">
              <a:rPr lang="en-US"/>
              <a:pPr>
                <a:defRPr/>
              </a:pPr>
              <a:t>4/17/2018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A1CFD-1FA0-4008-A457-8E555CFC0E4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952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Click to edit Master text styles</a:t>
            </a:r>
          </a:p>
          <a:p>
            <a:pPr lvl="1"/>
            <a:r>
              <a:rPr lang="en-US" altLang="it-IT" smtClean="0"/>
              <a:t>Second level</a:t>
            </a:r>
          </a:p>
          <a:p>
            <a:pPr lvl="2"/>
            <a:r>
              <a:rPr lang="en-US" altLang="it-IT" smtClean="0"/>
              <a:t>Third level</a:t>
            </a:r>
          </a:p>
          <a:p>
            <a:pPr lvl="3"/>
            <a:r>
              <a:rPr lang="en-US" altLang="it-IT" smtClean="0"/>
              <a:t>Fourth level</a:t>
            </a:r>
          </a:p>
          <a:p>
            <a:pPr lvl="4"/>
            <a:r>
              <a:rPr lang="en-US" altLang="it-IT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2B13DFC-C44D-4A61-B25C-D7ED8873E036}" type="datetimeFigureOut">
              <a:rPr lang="en-US"/>
              <a:pPr>
                <a:defRPr/>
              </a:pPr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671F5F9-E8D1-464D-ABAB-842382A29DC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ypalleles.ki.se/cyp2d6.htm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2800" b="1" smtClean="0"/>
              <a:t>Dalla scoperta all’implementazione clinica di TPMT</a:t>
            </a:r>
          </a:p>
        </p:txBody>
      </p:sp>
      <p:sp>
        <p:nvSpPr>
          <p:cNvPr id="68611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altLang="it-IT" sz="2400" smtClean="0"/>
              <a:t>L'associazione fra il polimorfismo di TPMT e la tossicità delle tiopurine è una di quelle più studiate nell'ambito della farmacogenetica.</a:t>
            </a:r>
          </a:p>
          <a:p>
            <a:pPr algn="just"/>
            <a:r>
              <a:rPr lang="it-IT" altLang="it-IT" sz="2400" smtClean="0"/>
              <a:t>Nel 1980 è stato osservato che l'attività dell'enzima presentava una distribuzione polimorfica trimodale, in uno studio condotto su volontari sani. </a:t>
            </a:r>
          </a:p>
          <a:p>
            <a:pPr algn="just"/>
            <a:r>
              <a:rPr lang="it-IT" altLang="it-IT" sz="2400" smtClean="0"/>
              <a:t>Studi successivi hanno chiarito che l'attività di TPMT viene ereditata come un carattere autosomico codominante. </a:t>
            </a:r>
          </a:p>
          <a:p>
            <a:pPr algn="just"/>
            <a:r>
              <a:rPr lang="it-IT" altLang="it-IT" sz="2400" smtClean="0"/>
              <a:t>Questi studi sono stati seguiti dall'individuazione del polimorfismi genetici responsabili delle differenze di attività di TPMT.</a:t>
            </a:r>
          </a:p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76389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b="1" dirty="0" smtClean="0"/>
              <a:t>NUDT15 </a:t>
            </a:r>
            <a:r>
              <a:rPr lang="it-IT" sz="2800" b="1" dirty="0" err="1" smtClean="0"/>
              <a:t>variants</a:t>
            </a:r>
            <a:r>
              <a:rPr lang="it-IT" sz="2800" b="1" dirty="0" smtClean="0"/>
              <a:t> are </a:t>
            </a:r>
            <a:r>
              <a:rPr lang="it-IT" sz="2800" b="1" dirty="0" err="1" smtClean="0"/>
              <a:t>associated</a:t>
            </a:r>
            <a:r>
              <a:rPr lang="it-IT" sz="2800" b="1" dirty="0" smtClean="0"/>
              <a:t> with </a:t>
            </a:r>
            <a:r>
              <a:rPr lang="it-IT" sz="2800" b="1" dirty="0" err="1" smtClean="0"/>
              <a:t>mercaptopurine</a:t>
            </a:r>
            <a:r>
              <a:rPr lang="it-IT" sz="2800" b="1" dirty="0" smtClean="0"/>
              <a:t> dose </a:t>
            </a:r>
            <a:r>
              <a:rPr lang="it-IT" sz="2800" b="1" dirty="0" err="1" smtClean="0"/>
              <a:t>requirements</a:t>
            </a:r>
            <a:r>
              <a:rPr lang="it-IT" sz="2800" b="1" dirty="0" smtClean="0"/>
              <a:t> in </a:t>
            </a:r>
            <a:r>
              <a:rPr lang="it-IT" sz="2800" b="1" dirty="0" err="1" smtClean="0"/>
              <a:t>children</a:t>
            </a:r>
            <a:r>
              <a:rPr lang="it-IT" sz="2800" b="1" dirty="0" smtClean="0"/>
              <a:t> with </a:t>
            </a:r>
            <a:r>
              <a:rPr lang="it-IT" sz="2800" b="1" dirty="0" err="1" smtClean="0"/>
              <a:t>leukemia</a:t>
            </a:r>
            <a:r>
              <a:rPr lang="it-IT" sz="2800" b="1" dirty="0" smtClean="0"/>
              <a:t> </a:t>
            </a:r>
            <a:endParaRPr lang="it-IT" sz="2800" b="1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1205" y="1600200"/>
            <a:ext cx="6801590" cy="4525963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5334000" y="6477651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/>
              <a:t>Y</a:t>
            </a:r>
            <a:r>
              <a:rPr lang="it-IT" dirty="0" smtClean="0"/>
              <a:t>ang et al., J </a:t>
            </a:r>
            <a:r>
              <a:rPr lang="it-IT" dirty="0" err="1" smtClean="0"/>
              <a:t>Clin</a:t>
            </a:r>
            <a:r>
              <a:rPr lang="it-IT" dirty="0" smtClean="0"/>
              <a:t> </a:t>
            </a:r>
            <a:r>
              <a:rPr lang="it-IT" dirty="0" err="1" smtClean="0"/>
              <a:t>Oncol</a:t>
            </a:r>
            <a:r>
              <a:rPr lang="it-IT" dirty="0" smtClean="0"/>
              <a:t> 2015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59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-17444" y="7345"/>
            <a:ext cx="9161443" cy="983255"/>
          </a:xfrm>
        </p:spPr>
        <p:txBody>
          <a:bodyPr/>
          <a:lstStyle/>
          <a:p>
            <a:r>
              <a:rPr lang="it-IT" sz="3200" b="1" dirty="0"/>
              <a:t>HLA-DQA1/DRB1 </a:t>
            </a:r>
            <a:r>
              <a:rPr lang="it-IT" sz="3200" b="1" dirty="0" err="1" smtClean="0"/>
              <a:t>variants</a:t>
            </a:r>
            <a:r>
              <a:rPr lang="it-IT" sz="3200" b="1" dirty="0" smtClean="0"/>
              <a:t> and </a:t>
            </a:r>
            <a:r>
              <a:rPr lang="it-IT" sz="3200" b="1" dirty="0" err="1" smtClean="0"/>
              <a:t>pancreatitis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during</a:t>
            </a:r>
            <a:r>
              <a:rPr lang="it-IT" sz="3200" b="1" dirty="0" smtClean="0"/>
              <a:t> treatment with </a:t>
            </a:r>
            <a:r>
              <a:rPr lang="it-IT" sz="3200" b="1" dirty="0" err="1" smtClean="0"/>
              <a:t>thiopurines</a:t>
            </a:r>
            <a:endParaRPr lang="it-IT" sz="3200" b="1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371600"/>
            <a:ext cx="3637691" cy="3499110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4419600" y="6477000"/>
            <a:ext cx="2819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6076091" y="2829192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 = 5x10</a:t>
            </a:r>
            <a:r>
              <a:rPr lang="it-IT" baseline="30000" dirty="0" smtClean="0"/>
              <a:t>-8</a:t>
            </a:r>
            <a:endParaRPr lang="it-IT" baseline="30000"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005" y="5003730"/>
            <a:ext cx="8250541" cy="185427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4966601" y="1339205"/>
            <a:ext cx="35052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rs2647087 in </a:t>
            </a:r>
            <a:r>
              <a:rPr lang="it-IT" dirty="0" err="1" smtClean="0"/>
              <a:t>class</a:t>
            </a:r>
            <a:r>
              <a:rPr lang="it-IT" dirty="0" smtClean="0"/>
              <a:t> II HLA </a:t>
            </a:r>
            <a:r>
              <a:rPr lang="it-IT" dirty="0" err="1" smtClean="0"/>
              <a:t>region</a:t>
            </a:r>
            <a:r>
              <a:rPr lang="it-IT" dirty="0" smtClean="0"/>
              <a:t> </a:t>
            </a:r>
            <a:endParaRPr lang="it-IT" dirty="0"/>
          </a:p>
        </p:txBody>
      </p:sp>
      <p:cxnSp>
        <p:nvCxnSpPr>
          <p:cNvPr id="4" name="Connettore 1 3"/>
          <p:cNvCxnSpPr/>
          <p:nvPr/>
        </p:nvCxnSpPr>
        <p:spPr>
          <a:xfrm flipV="1">
            <a:off x="4419600" y="1708537"/>
            <a:ext cx="547001" cy="425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87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714375"/>
            <a:ext cx="3857625" cy="584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TextBox 5"/>
          <p:cNvSpPr txBox="1">
            <a:spLocks noChangeArrowheads="1"/>
          </p:cNvSpPr>
          <p:nvPr/>
        </p:nvSpPr>
        <p:spPr bwMode="auto">
          <a:xfrm>
            <a:off x="0" y="0"/>
            <a:ext cx="91440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2400" b="1"/>
              <a:t>Frazione dei farmaci utilizzati in clinica metabolizzati dai piu’ importanti enzimi di fase 1 e fase 2</a:t>
            </a:r>
          </a:p>
        </p:txBody>
      </p:sp>
      <p:sp>
        <p:nvSpPr>
          <p:cNvPr id="75780" name="TextBox 6"/>
          <p:cNvSpPr txBox="1">
            <a:spLocks noChangeArrowheads="1"/>
          </p:cNvSpPr>
          <p:nvPr/>
        </p:nvSpPr>
        <p:spPr bwMode="auto">
          <a:xfrm>
            <a:off x="4929188" y="6500813"/>
            <a:ext cx="4214812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it-IT" sz="1800"/>
              <a:t>Goodman and Gilman, 2011</a:t>
            </a:r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3203575" y="2420938"/>
            <a:ext cx="1928813" cy="1428750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74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196975"/>
            <a:ext cx="6192837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Text Box 5"/>
          <p:cNvSpPr txBox="1">
            <a:spLocks noChangeArrowheads="1"/>
          </p:cNvSpPr>
          <p:nvPr/>
        </p:nvSpPr>
        <p:spPr bwMode="auto">
          <a:xfrm>
            <a:off x="323850" y="6510338"/>
            <a:ext cx="8496300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chemeClr val="bg1"/>
                </a:solidFill>
                <a:latin typeface="Arial" panose="020B0604020202020204" pitchFamily="34" charset="0"/>
              </a:rPr>
              <a:t>Immagine presa da Weinshilboum R. et al., NEJM 348(6), 2006 </a:t>
            </a:r>
          </a:p>
        </p:txBody>
      </p:sp>
      <p:sp>
        <p:nvSpPr>
          <p:cNvPr id="77828" name="Text Box 6"/>
          <p:cNvSpPr txBox="1">
            <a:spLocks noChangeArrowheads="1"/>
          </p:cNvSpPr>
          <p:nvPr/>
        </p:nvSpPr>
        <p:spPr bwMode="auto">
          <a:xfrm>
            <a:off x="1331913" y="476250"/>
            <a:ext cx="1944687" cy="357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>
                <a:latin typeface="Arial" panose="020B0604020202020204" pitchFamily="34" charset="0"/>
              </a:rPr>
              <a:t>DEBRISOCHINA</a:t>
            </a:r>
          </a:p>
        </p:txBody>
      </p:sp>
      <p:sp>
        <p:nvSpPr>
          <p:cNvPr id="77829" name="Line 7"/>
          <p:cNvSpPr>
            <a:spLocks noChangeShapeType="1"/>
          </p:cNvSpPr>
          <p:nvPr/>
        </p:nvSpPr>
        <p:spPr bwMode="auto">
          <a:xfrm>
            <a:off x="3492500" y="692150"/>
            <a:ext cx="1150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7830" name="Text Box 8"/>
          <p:cNvSpPr txBox="1">
            <a:spLocks noChangeArrowheads="1"/>
          </p:cNvSpPr>
          <p:nvPr/>
        </p:nvSpPr>
        <p:spPr bwMode="auto">
          <a:xfrm>
            <a:off x="3492500" y="333375"/>
            <a:ext cx="1223963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800">
                <a:solidFill>
                  <a:schemeClr val="bg1"/>
                </a:solidFill>
                <a:latin typeface="Arial" panose="020B0604020202020204" pitchFamily="34" charset="0"/>
              </a:rPr>
              <a:t>CYP2D6</a:t>
            </a:r>
          </a:p>
        </p:txBody>
      </p:sp>
      <p:sp>
        <p:nvSpPr>
          <p:cNvPr id="77831" name="Text Box 9"/>
          <p:cNvSpPr txBox="1">
            <a:spLocks noChangeArrowheads="1"/>
          </p:cNvSpPr>
          <p:nvPr/>
        </p:nvSpPr>
        <p:spPr bwMode="auto">
          <a:xfrm>
            <a:off x="4859338" y="476250"/>
            <a:ext cx="3095625" cy="357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>
                <a:latin typeface="Arial" panose="020B0604020202020204" pitchFamily="34" charset="0"/>
              </a:rPr>
              <a:t>4-IDROSSIDEBRISOCHINA</a:t>
            </a:r>
          </a:p>
        </p:txBody>
      </p:sp>
      <p:sp>
        <p:nvSpPr>
          <p:cNvPr id="77832" name="Text Box 6"/>
          <p:cNvSpPr txBox="1">
            <a:spLocks noChangeArrowheads="1"/>
          </p:cNvSpPr>
          <p:nvPr/>
        </p:nvSpPr>
        <p:spPr bwMode="auto">
          <a:xfrm>
            <a:off x="647700" y="6510338"/>
            <a:ext cx="8496300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" panose="020B0604020202020204" pitchFamily="34" charset="0"/>
              </a:rPr>
              <a:t>Weinshilboum R. et al., NEJM 2006 </a:t>
            </a:r>
          </a:p>
        </p:txBody>
      </p:sp>
    </p:spTree>
    <p:extLst>
      <p:ext uri="{BB962C8B-B14F-4D97-AF65-F5344CB8AC3E}">
        <p14:creationId xmlns:p14="http://schemas.microsoft.com/office/powerpoint/2010/main" val="16804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8"/>
          <p:cNvSpPr txBox="1">
            <a:spLocks noChangeArrowheads="1"/>
          </p:cNvSpPr>
          <p:nvPr/>
        </p:nvSpPr>
        <p:spPr bwMode="auto">
          <a:xfrm>
            <a:off x="4500563" y="6381750"/>
            <a:ext cx="4319587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>
                <a:solidFill>
                  <a:schemeClr val="bg1"/>
                </a:solidFill>
                <a:latin typeface="Arial" panose="020B0604020202020204" pitchFamily="34" charset="0"/>
              </a:rPr>
              <a:t>Immagine dal file PDB 2F9Q</a:t>
            </a:r>
          </a:p>
        </p:txBody>
      </p:sp>
      <p:sp>
        <p:nvSpPr>
          <p:cNvPr id="7987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b="1" smtClean="0"/>
              <a:t>CYP2D6</a:t>
            </a:r>
          </a:p>
        </p:txBody>
      </p:sp>
      <p:sp>
        <p:nvSpPr>
          <p:cNvPr id="79876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038600" cy="3832225"/>
          </a:xfrm>
        </p:spPr>
        <p:txBody>
          <a:bodyPr>
            <a:spAutoFit/>
          </a:bodyPr>
          <a:lstStyle/>
          <a:p>
            <a:pPr marL="0" indent="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it-IT" altLang="it-IT" sz="1800" smtClean="0"/>
              <a:t>Responsabile per il metabolismo 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it-IT" altLang="it-IT" sz="1800" smtClean="0"/>
              <a:t>del 25-30% dei farmaci: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it-IT" altLang="it-IT" sz="1800" smtClean="0"/>
              <a:t>- Beta-bloccanti (propranololo, metoprololo);</a:t>
            </a:r>
          </a:p>
          <a:p>
            <a:pPr marL="0" lvl="1" indent="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it-IT" altLang="it-IT" sz="1800" smtClean="0"/>
              <a:t>- Antiaritmici (nimodipina);</a:t>
            </a:r>
          </a:p>
          <a:p>
            <a:pPr marL="0" lvl="1" indent="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it-IT" altLang="it-IT" sz="1800" smtClean="0"/>
              <a:t>- Antidepressivi (imipramina, fluoxetina);</a:t>
            </a:r>
          </a:p>
          <a:p>
            <a:pPr marL="0" lvl="1" indent="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it-IT" altLang="it-IT" sz="1800" smtClean="0"/>
              <a:t>- Neurolettici (aloperidolo);</a:t>
            </a:r>
          </a:p>
          <a:p>
            <a:pPr marL="0" lvl="1" indent="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it-IT" altLang="it-IT" sz="1800" smtClean="0"/>
              <a:t>- Antitussivi (destrometorfano);</a:t>
            </a:r>
          </a:p>
          <a:p>
            <a:pPr marL="0" lvl="1" indent="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it-IT" altLang="it-IT" sz="1800" smtClean="0"/>
              <a:t>- Analgesici (codeina).</a:t>
            </a:r>
          </a:p>
        </p:txBody>
      </p:sp>
      <p:pic>
        <p:nvPicPr>
          <p:cNvPr id="79877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38750" y="2792413"/>
            <a:ext cx="2857500" cy="2141537"/>
          </a:xfrm>
        </p:spPr>
      </p:pic>
    </p:spTree>
    <p:extLst>
      <p:ext uri="{BB962C8B-B14F-4D97-AF65-F5344CB8AC3E}">
        <p14:creationId xmlns:p14="http://schemas.microsoft.com/office/powerpoint/2010/main" val="354426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5"/>
          <p:cNvSpPr txBox="1">
            <a:spLocks noChangeArrowheads="1"/>
          </p:cNvSpPr>
          <p:nvPr/>
        </p:nvSpPr>
        <p:spPr bwMode="auto">
          <a:xfrm>
            <a:off x="684213" y="620713"/>
            <a:ext cx="7991475" cy="587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" panose="020B0604020202020204" pitchFamily="34" charset="0"/>
              </a:rPr>
              <a:t>Il polimorfismo del citocromo CYP2D6 è stato scoperto grazie all'osservazione di grandi differenza nella farmacocinetica e nell'efficacia terapeuitica di molecole che sono substrato di questo enzima (per esempio codeina, destromorfano, metoprololo e nortriptilina).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" panose="020B0604020202020204" pitchFamily="34" charset="0"/>
              </a:rPr>
              <a:t>Per esempio il farmaco anti-ipertensivo DEBRISOCHINA. Questo farmaco era utilizzato in clinica in virtù della sua azione come bloccante dei neuroni noradrenergici.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" panose="020B0604020202020204" pitchFamily="34" charset="0"/>
              </a:rPr>
              <a:t>Attualmente è utile come indicatore del metabolismo di altri farmaci che vengono metabolizzati dallo stesso CYP. Può quindi essere impiegato come farmaco "sonda", composto utilizzato per individuare i soggetti con un metabolismo ridotto oppure con un metabolismo aumentato. Attualmente comunque sono stati messi a punto dei saggi di biologia molecolare per caratterizzare questo fenomeno ed i farmaci "sonda" non sono generalmente utilizzati nella pratica clinica.</a:t>
            </a:r>
          </a:p>
        </p:txBody>
      </p:sp>
    </p:spTree>
    <p:extLst>
      <p:ext uri="{BB962C8B-B14F-4D97-AF65-F5344CB8AC3E}">
        <p14:creationId xmlns:p14="http://schemas.microsoft.com/office/powerpoint/2010/main" val="330658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b="1" smtClean="0"/>
              <a:t>Polimorfismi genetici di CYP2D6</a:t>
            </a:r>
          </a:p>
        </p:txBody>
      </p:sp>
      <p:sp>
        <p:nvSpPr>
          <p:cNvPr id="839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it-IT" dirty="0" smtClean="0"/>
              <a:t>Gene </a:t>
            </a:r>
            <a:r>
              <a:rPr lang="en-US" altLang="it-IT" dirty="0" err="1" smtClean="0"/>
              <a:t>situtato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sul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cromosoma</a:t>
            </a:r>
            <a:r>
              <a:rPr lang="en-US" altLang="it-IT" dirty="0" smtClean="0"/>
              <a:t> 22.</a:t>
            </a:r>
          </a:p>
          <a:p>
            <a:pPr algn="just"/>
            <a:r>
              <a:rPr lang="en-US" altLang="it-IT" dirty="0" err="1" smtClean="0"/>
              <a:t>Sono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stati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caratterizzati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piu</a:t>
            </a:r>
            <a:r>
              <a:rPr lang="en-US" altLang="it-IT" dirty="0" smtClean="0"/>
              <a:t>’ di 82 </a:t>
            </a:r>
            <a:r>
              <a:rPr lang="en-US" altLang="it-IT" dirty="0" err="1" smtClean="0"/>
              <a:t>varianti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alleliche</a:t>
            </a:r>
            <a:r>
              <a:rPr lang="en-US" altLang="it-IT" dirty="0" smtClean="0"/>
              <a:t> per </a:t>
            </a:r>
            <a:r>
              <a:rPr lang="en-US" altLang="it-IT" dirty="0" err="1" smtClean="0"/>
              <a:t>questo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enzima</a:t>
            </a:r>
            <a:r>
              <a:rPr lang="en-US" altLang="it-IT" dirty="0" smtClean="0"/>
              <a:t> (</a:t>
            </a:r>
            <a:r>
              <a:rPr lang="en-US" altLang="it-IT" dirty="0" err="1" smtClean="0"/>
              <a:t>descritti</a:t>
            </a:r>
            <a:r>
              <a:rPr lang="en-US" altLang="it-IT" dirty="0" smtClean="0"/>
              <a:t> al </a:t>
            </a:r>
            <a:r>
              <a:rPr lang="en-US" altLang="it-IT" dirty="0" err="1" smtClean="0"/>
              <a:t>sito</a:t>
            </a:r>
            <a:r>
              <a:rPr lang="en-US" altLang="it-IT" dirty="0" smtClean="0"/>
              <a:t>: </a:t>
            </a:r>
            <a:r>
              <a:rPr lang="en-US" altLang="it-IT" dirty="0" smtClean="0">
                <a:solidFill>
                  <a:schemeClr val="accent2"/>
                </a:solidFill>
                <a:hlinkClick r:id="rId2"/>
              </a:rPr>
              <a:t>www.cypalleles.ki.se/cyp2d6.htm</a:t>
            </a:r>
            <a:r>
              <a:rPr lang="en-US" altLang="it-IT" dirty="0" smtClean="0"/>
              <a:t>).</a:t>
            </a:r>
          </a:p>
          <a:p>
            <a:pPr algn="just"/>
            <a:r>
              <a:rPr lang="en-US" altLang="it-IT" dirty="0" smtClean="0"/>
              <a:t>SNPs o </a:t>
            </a:r>
            <a:r>
              <a:rPr lang="en-US" altLang="it-IT" dirty="0" err="1" smtClean="0"/>
              <a:t>inserzioni</a:t>
            </a:r>
            <a:r>
              <a:rPr lang="en-US" altLang="it-IT" dirty="0" smtClean="0"/>
              <a:t>/</a:t>
            </a:r>
            <a:r>
              <a:rPr lang="en-US" altLang="it-IT" dirty="0" err="1" smtClean="0"/>
              <a:t>delezioni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possono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ridurre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l’attivita</a:t>
            </a:r>
            <a:r>
              <a:rPr lang="en-US" altLang="it-IT" dirty="0" smtClean="0"/>
              <a:t>’ </a:t>
            </a:r>
            <a:r>
              <a:rPr lang="en-US" altLang="it-IT" dirty="0" err="1" smtClean="0"/>
              <a:t>dell’enzima</a:t>
            </a:r>
            <a:r>
              <a:rPr lang="en-US" altLang="it-IT" dirty="0" smtClean="0"/>
              <a:t> (~10% della </a:t>
            </a:r>
            <a:r>
              <a:rPr lang="en-US" altLang="it-IT" dirty="0" err="1" smtClean="0"/>
              <a:t>popolazione</a:t>
            </a:r>
            <a:r>
              <a:rPr lang="en-US" altLang="it-IT" dirty="0" smtClean="0"/>
              <a:t>).</a:t>
            </a:r>
          </a:p>
          <a:p>
            <a:pPr algn="just"/>
            <a:r>
              <a:rPr lang="en-US" altLang="it-IT" dirty="0" err="1" smtClean="0"/>
              <a:t>Esistono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soggetti</a:t>
            </a:r>
            <a:r>
              <a:rPr lang="en-US" altLang="it-IT" dirty="0" smtClean="0"/>
              <a:t> con </a:t>
            </a:r>
            <a:r>
              <a:rPr lang="en-US" altLang="it-IT" dirty="0" err="1" smtClean="0"/>
              <a:t>copie</a:t>
            </a:r>
            <a:r>
              <a:rPr lang="en-US" altLang="it-IT" dirty="0" smtClean="0"/>
              <a:t> multiple del gene (</a:t>
            </a:r>
            <a:r>
              <a:rPr lang="en-US" altLang="it-IT" dirty="0" err="1" smtClean="0"/>
              <a:t>fino</a:t>
            </a:r>
            <a:r>
              <a:rPr lang="en-US" altLang="it-IT" dirty="0" smtClean="0"/>
              <a:t> a 13 </a:t>
            </a:r>
            <a:r>
              <a:rPr lang="en-US" altLang="it-IT" dirty="0" err="1" smtClean="0"/>
              <a:t>copie</a:t>
            </a:r>
            <a:r>
              <a:rPr lang="en-US" altLang="it-IT" dirty="0" smtClean="0"/>
              <a:t>) (2% o + della </a:t>
            </a:r>
            <a:r>
              <a:rPr lang="en-US" altLang="it-IT" dirty="0" err="1" smtClean="0"/>
              <a:t>popolazione</a:t>
            </a:r>
            <a:r>
              <a:rPr lang="en-US" altLang="it-IT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32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Content Placeholder 11"/>
          <p:cNvSpPr>
            <a:spLocks noGrp="1"/>
          </p:cNvSpPr>
          <p:nvPr>
            <p:ph idx="1"/>
          </p:nvPr>
        </p:nvSpPr>
        <p:spPr>
          <a:xfrm>
            <a:off x="457200" y="1600200"/>
            <a:ext cx="8258175" cy="2900363"/>
          </a:xfrm>
        </p:spPr>
        <p:txBody>
          <a:bodyPr/>
          <a:lstStyle/>
          <a:p>
            <a:endParaRPr lang="it-IT" altLang="it-IT" smtClean="0"/>
          </a:p>
        </p:txBody>
      </p:sp>
      <p:pic>
        <p:nvPicPr>
          <p:cNvPr id="84995" name="Picture 4" descr="nrd1496-i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9" t="-542" b="62811"/>
          <a:stretch>
            <a:fillRect/>
          </a:stretch>
        </p:blipFill>
        <p:spPr bwMode="auto">
          <a:xfrm>
            <a:off x="285750" y="4881563"/>
            <a:ext cx="6027738" cy="197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6" name="Picture 5" descr="nrd1496-i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5" t="37193" b="16359"/>
          <a:stretch>
            <a:fillRect/>
          </a:stretch>
        </p:blipFill>
        <p:spPr bwMode="auto">
          <a:xfrm>
            <a:off x="285750" y="1571625"/>
            <a:ext cx="60483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7" name="Text Box 6"/>
          <p:cNvSpPr txBox="1">
            <a:spLocks noChangeArrowheads="1"/>
          </p:cNvSpPr>
          <p:nvPr/>
        </p:nvSpPr>
        <p:spPr bwMode="auto">
          <a:xfrm>
            <a:off x="6286500" y="1785938"/>
            <a:ext cx="2592388" cy="203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it-IT" altLang="it-IT" sz="1800"/>
              <a:t>Polimorfismi presenti nel gene del citocromo CYP2D6: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it-IT" altLang="it-IT" sz="1800"/>
              <a:t>- SNP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it-IT" altLang="it-IT" sz="1800"/>
              <a:t>- delezioni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it-IT" altLang="it-IT" sz="1800"/>
              <a:t>- ripetizioni di basi</a:t>
            </a:r>
          </a:p>
        </p:txBody>
      </p:sp>
      <p:sp>
        <p:nvSpPr>
          <p:cNvPr id="84998" name="Text Box 12"/>
          <p:cNvSpPr txBox="1">
            <a:spLocks noChangeArrowheads="1"/>
          </p:cNvSpPr>
          <p:nvPr/>
        </p:nvSpPr>
        <p:spPr bwMode="auto">
          <a:xfrm>
            <a:off x="6286500" y="5143500"/>
            <a:ext cx="2519363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800"/>
              <a:t>Delezione del gene</a:t>
            </a:r>
          </a:p>
        </p:txBody>
      </p:sp>
      <p:sp>
        <p:nvSpPr>
          <p:cNvPr id="84999" name="Text Box 13"/>
          <p:cNvSpPr txBox="1">
            <a:spLocks noChangeArrowheads="1"/>
          </p:cNvSpPr>
          <p:nvPr/>
        </p:nvSpPr>
        <p:spPr bwMode="auto">
          <a:xfrm>
            <a:off x="6215063" y="6000750"/>
            <a:ext cx="274955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800"/>
              <a:t>Amplificazione del gene</a:t>
            </a:r>
          </a:p>
        </p:txBody>
      </p:sp>
      <p:sp>
        <p:nvSpPr>
          <p:cNvPr id="85000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sz="2800" b="1" smtClean="0"/>
              <a:t>Caratteristiche molecolari dei polimorfismi di CYP2D6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197225" y="3068638"/>
            <a:ext cx="1014413" cy="322262"/>
            <a:chOff x="3198015" y="3068960"/>
            <a:chExt cx="1013945" cy="321306"/>
          </a:xfrm>
        </p:grpSpPr>
        <p:sp>
          <p:nvSpPr>
            <p:cNvPr id="85008" name="Rectangle 18"/>
            <p:cNvSpPr>
              <a:spLocks noChangeArrowheads="1"/>
            </p:cNvSpPr>
            <p:nvPr/>
          </p:nvSpPr>
          <p:spPr bwMode="auto">
            <a:xfrm>
              <a:off x="3198015" y="3086750"/>
              <a:ext cx="527539" cy="21463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</a:endParaRPr>
            </a:p>
          </p:txBody>
        </p:sp>
        <p:sp>
          <p:nvSpPr>
            <p:cNvPr id="85009" name="TextBox 12"/>
            <p:cNvSpPr txBox="1">
              <a:spLocks noChangeArrowheads="1"/>
            </p:cNvSpPr>
            <p:nvPr/>
          </p:nvSpPr>
          <p:spPr bwMode="auto">
            <a:xfrm>
              <a:off x="3707904" y="3068960"/>
              <a:ext cx="504056" cy="321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600">
                  <a:solidFill>
                    <a:srgbClr val="FF0000"/>
                  </a:solidFill>
                  <a:latin typeface="Arial" panose="020B0604020202020204" pitchFamily="34" charset="0"/>
                </a:rPr>
                <a:t>*4</a:t>
              </a: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3821113" y="3521075"/>
            <a:ext cx="1111250" cy="322263"/>
            <a:chOff x="3820531" y="3521500"/>
            <a:chExt cx="1111509" cy="321306"/>
          </a:xfrm>
        </p:grpSpPr>
        <p:sp>
          <p:nvSpPr>
            <p:cNvPr id="85006" name="Rectangle 18"/>
            <p:cNvSpPr>
              <a:spLocks noChangeArrowheads="1"/>
            </p:cNvSpPr>
            <p:nvPr/>
          </p:nvSpPr>
          <p:spPr bwMode="auto">
            <a:xfrm>
              <a:off x="3820531" y="3609419"/>
              <a:ext cx="609801" cy="16409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</a:endParaRPr>
            </a:p>
          </p:txBody>
        </p:sp>
        <p:sp>
          <p:nvSpPr>
            <p:cNvPr id="85007" name="TextBox 14"/>
            <p:cNvSpPr txBox="1">
              <a:spLocks noChangeArrowheads="1"/>
            </p:cNvSpPr>
            <p:nvPr/>
          </p:nvSpPr>
          <p:spPr bwMode="auto">
            <a:xfrm>
              <a:off x="4427984" y="3521500"/>
              <a:ext cx="504056" cy="321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600">
                  <a:solidFill>
                    <a:srgbClr val="FF0000"/>
                  </a:solidFill>
                  <a:latin typeface="Arial" panose="020B0604020202020204" pitchFamily="34" charset="0"/>
                </a:rPr>
                <a:t>*3</a:t>
              </a: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2571750" y="3403600"/>
            <a:ext cx="1063625" cy="320675"/>
            <a:chOff x="2571482" y="3403242"/>
            <a:chExt cx="1064414" cy="321306"/>
          </a:xfrm>
        </p:grpSpPr>
        <p:sp>
          <p:nvSpPr>
            <p:cNvPr id="85004" name="Rectangle 18"/>
            <p:cNvSpPr>
              <a:spLocks noChangeArrowheads="1"/>
            </p:cNvSpPr>
            <p:nvPr/>
          </p:nvSpPr>
          <p:spPr bwMode="auto">
            <a:xfrm>
              <a:off x="2571482" y="3447726"/>
              <a:ext cx="609801" cy="16409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</a:endParaRPr>
            </a:p>
          </p:txBody>
        </p:sp>
        <p:sp>
          <p:nvSpPr>
            <p:cNvPr id="85005" name="TextBox 17"/>
            <p:cNvSpPr txBox="1">
              <a:spLocks noChangeArrowheads="1"/>
            </p:cNvSpPr>
            <p:nvPr/>
          </p:nvSpPr>
          <p:spPr bwMode="auto">
            <a:xfrm>
              <a:off x="3131840" y="3403242"/>
              <a:ext cx="504056" cy="321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600">
                  <a:solidFill>
                    <a:srgbClr val="FF0000"/>
                  </a:solidFill>
                  <a:latin typeface="Arial" panose="020B0604020202020204" pitchFamily="34" charset="0"/>
                </a:rPr>
                <a:t>*6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039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 sz="3200" b="1" smtClean="0"/>
              <a:t>Frequenza dei polimorfismi di CYP2D6 nella popolazione Italiana</a:t>
            </a:r>
          </a:p>
        </p:txBody>
      </p:sp>
      <p:sp>
        <p:nvSpPr>
          <p:cNvPr id="87043" name="TextBox 4"/>
          <p:cNvSpPr txBox="1">
            <a:spLocks noChangeArrowheads="1"/>
          </p:cNvSpPr>
          <p:nvPr/>
        </p:nvSpPr>
        <p:spPr bwMode="auto">
          <a:xfrm>
            <a:off x="5791200" y="6488113"/>
            <a:ext cx="33528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it-IT" sz="1800"/>
              <a:t>Scordo et al., Pharm Res 2004</a:t>
            </a:r>
          </a:p>
        </p:txBody>
      </p:sp>
      <p:pic>
        <p:nvPicPr>
          <p:cNvPr id="8704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66" r="2849"/>
          <a:stretch>
            <a:fillRect/>
          </a:stretch>
        </p:blipFill>
        <p:spPr>
          <a:xfrm>
            <a:off x="4646613" y="2043113"/>
            <a:ext cx="4038600" cy="3638550"/>
          </a:xfrm>
        </p:spPr>
      </p:pic>
      <p:pic>
        <p:nvPicPr>
          <p:cNvPr id="8704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9" b="51965"/>
          <a:stretch>
            <a:fillRect/>
          </a:stretch>
        </p:blipFill>
        <p:spPr>
          <a:xfrm>
            <a:off x="457200" y="2532063"/>
            <a:ext cx="4037013" cy="2660650"/>
          </a:xfrm>
        </p:spPr>
      </p:pic>
    </p:spTree>
    <p:extLst>
      <p:ext uri="{BB962C8B-B14F-4D97-AF65-F5344CB8AC3E}">
        <p14:creationId xmlns:p14="http://schemas.microsoft.com/office/powerpoint/2010/main" val="290710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836613"/>
            <a:ext cx="6913562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534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mtClean="0"/>
              <a:t>Linee guida farmacogenetiche</a:t>
            </a:r>
          </a:p>
        </p:txBody>
      </p:sp>
      <p:sp>
        <p:nvSpPr>
          <p:cNvPr id="70659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altLang="it-IT" sz="2800" smtClean="0"/>
              <a:t>La disponibilità di linee guida per l’applicazione clinica di caratteristiche farmacogenetiche è indice che una notevole evidenza si è accumulata riguardo l’associazione fra una caratteristica farmacogenetica e la risposta ad un farmaco.</a:t>
            </a:r>
          </a:p>
          <a:p>
            <a:pPr algn="just"/>
            <a:r>
              <a:rPr lang="it-IT" altLang="it-IT" sz="2800" smtClean="0"/>
              <a:t>Per esempio, per la 6-mercaptopurina, sono stati necessari 30 anni di ricerca per passare dall’identificazione del polimorfismo a stabilire linee guida utili alla genotipizzazione preventiva.</a:t>
            </a:r>
          </a:p>
        </p:txBody>
      </p:sp>
    </p:spTree>
    <p:extLst>
      <p:ext uri="{BB962C8B-B14F-4D97-AF65-F5344CB8AC3E}">
        <p14:creationId xmlns:p14="http://schemas.microsoft.com/office/powerpoint/2010/main" val="293128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6"/>
          <p:cNvSpPr txBox="1">
            <a:spLocks noChangeArrowheads="1"/>
          </p:cNvSpPr>
          <p:nvPr/>
        </p:nvSpPr>
        <p:spPr bwMode="auto">
          <a:xfrm>
            <a:off x="647700" y="6510338"/>
            <a:ext cx="8496300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it-IT" altLang="it-IT" sz="1800" b="1"/>
              <a:t>Weinshilboum R. et al., NEJM 348(6), 2006 </a:t>
            </a:r>
          </a:p>
        </p:txBody>
      </p:sp>
      <p:pic>
        <p:nvPicPr>
          <p:cNvPr id="90115" name="Picture 8" descr="Nortriptyline.sv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2820988"/>
            <a:ext cx="1905000" cy="2085975"/>
          </a:xfrm>
        </p:spPr>
      </p:pic>
      <p:pic>
        <p:nvPicPr>
          <p:cNvPr id="9011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3950" y="1600200"/>
            <a:ext cx="3467100" cy="4525963"/>
          </a:xfrm>
        </p:spPr>
      </p:pic>
      <p:sp>
        <p:nvSpPr>
          <p:cNvPr id="90117" name="TextBox 11"/>
          <p:cNvSpPr txBox="1">
            <a:spLocks noChangeArrowheads="1"/>
          </p:cNvSpPr>
          <p:nvPr/>
        </p:nvSpPr>
        <p:spPr bwMode="auto">
          <a:xfrm>
            <a:off x="214313" y="5143500"/>
            <a:ext cx="4500562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1800"/>
              <a:t>Nortriptilina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1600"/>
              <a:t>Indicazione terapeutica: Antidepressivo triciclico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1600"/>
              <a:t>Meccanismo d’azione: inibizione del re-uptake della norepinefrina</a:t>
            </a:r>
          </a:p>
        </p:txBody>
      </p:sp>
      <p:sp>
        <p:nvSpPr>
          <p:cNvPr id="9011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 sz="3200" b="1" smtClean="0"/>
              <a:t>Copie del gene CYP2D6 ed effetti sulla farmacocinetica della nortriptilina (antidepressivo triciclico)</a:t>
            </a:r>
          </a:p>
        </p:txBody>
      </p:sp>
    </p:spTree>
    <p:extLst>
      <p:ext uri="{BB962C8B-B14F-4D97-AF65-F5344CB8AC3E}">
        <p14:creationId xmlns:p14="http://schemas.microsoft.com/office/powerpoint/2010/main" val="251463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b="1" smtClean="0"/>
              <a:t>Codeina</a:t>
            </a:r>
          </a:p>
        </p:txBody>
      </p:sp>
      <p:sp>
        <p:nvSpPr>
          <p:cNvPr id="92163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it-IT" smtClean="0"/>
              <a:t>Indicazione terapeutica: antidolorifico, antitussivo.</a:t>
            </a:r>
          </a:p>
          <a:p>
            <a:pPr algn="just"/>
            <a:r>
              <a:rPr lang="en-US" altLang="it-IT" smtClean="0"/>
              <a:t>Meccansimo d’azione: profarmaco della morfina, agisce sui recettori per gli oppioidi.</a:t>
            </a:r>
          </a:p>
          <a:p>
            <a:pPr algn="just"/>
            <a:r>
              <a:rPr lang="en-US" altLang="it-IT" smtClean="0"/>
              <a:t>Attivazione a morfina catalizzata da CYP2D6: ~10% della popolazione non risponde bene e ~2% e’ a rischio di sovradosaggio.</a:t>
            </a:r>
          </a:p>
        </p:txBody>
      </p:sp>
    </p:spTree>
    <p:extLst>
      <p:ext uri="{BB962C8B-B14F-4D97-AF65-F5344CB8AC3E}">
        <p14:creationId xmlns:p14="http://schemas.microsoft.com/office/powerpoint/2010/main" val="204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b="1" smtClean="0"/>
              <a:t>Metabolismo della codeina</a:t>
            </a:r>
          </a:p>
        </p:txBody>
      </p:sp>
      <p:pic>
        <p:nvPicPr>
          <p:cNvPr id="93187" name="Picture 2" descr="metabolismo morfin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17738" y="2290763"/>
            <a:ext cx="4705350" cy="3143250"/>
          </a:xfrm>
        </p:spPr>
      </p:pic>
      <p:sp>
        <p:nvSpPr>
          <p:cNvPr id="93188" name="TextBox 5"/>
          <p:cNvSpPr txBox="1">
            <a:spLocks noChangeArrowheads="1"/>
          </p:cNvSpPr>
          <p:nvPr/>
        </p:nvSpPr>
        <p:spPr bwMode="auto">
          <a:xfrm>
            <a:off x="3214688" y="2428875"/>
            <a:ext cx="857250" cy="263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200">
                <a:latin typeface="Arial" panose="020B0604020202020204" pitchFamily="34" charset="0"/>
              </a:rPr>
              <a:t>CYP2D6</a:t>
            </a:r>
          </a:p>
        </p:txBody>
      </p:sp>
      <p:sp>
        <p:nvSpPr>
          <p:cNvPr id="93189" name="TextBox 5"/>
          <p:cNvSpPr txBox="1">
            <a:spLocks noChangeArrowheads="1"/>
          </p:cNvSpPr>
          <p:nvPr/>
        </p:nvSpPr>
        <p:spPr bwMode="auto">
          <a:xfrm>
            <a:off x="4691063" y="2455863"/>
            <a:ext cx="857250" cy="263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200">
                <a:latin typeface="Arial" panose="020B0604020202020204" pitchFamily="34" charset="0"/>
              </a:rPr>
              <a:t>CYP3A4</a:t>
            </a:r>
          </a:p>
        </p:txBody>
      </p:sp>
      <p:sp>
        <p:nvSpPr>
          <p:cNvPr id="93190" name="TextBox 5"/>
          <p:cNvSpPr txBox="1">
            <a:spLocks noChangeArrowheads="1"/>
          </p:cNvSpPr>
          <p:nvPr/>
        </p:nvSpPr>
        <p:spPr bwMode="auto">
          <a:xfrm>
            <a:off x="4427538" y="3573463"/>
            <a:ext cx="857250" cy="434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200">
                <a:latin typeface="Arial" panose="020B0604020202020204" pitchFamily="34" charset="0"/>
              </a:rPr>
              <a:t>UGT1A1, UGT2B7</a:t>
            </a:r>
          </a:p>
        </p:txBody>
      </p:sp>
    </p:spTree>
    <p:extLst>
      <p:ext uri="{BB962C8B-B14F-4D97-AF65-F5344CB8AC3E}">
        <p14:creationId xmlns:p14="http://schemas.microsoft.com/office/powerpoint/2010/main" val="344267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sz="3200" b="1" smtClean="0"/>
              <a:t>Farmacocinetica Codeina e Morfina</a:t>
            </a:r>
          </a:p>
        </p:txBody>
      </p:sp>
      <p:pic>
        <p:nvPicPr>
          <p:cNvPr id="94211" name="Picture 2" descr="Codeine and Morphine Pathway, Pharmacokinetic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24088" y="1600200"/>
            <a:ext cx="4694237" cy="4524375"/>
          </a:xfrm>
        </p:spPr>
      </p:pic>
      <p:sp>
        <p:nvSpPr>
          <p:cNvPr id="94212" name="TextBox 6"/>
          <p:cNvSpPr txBox="1">
            <a:spLocks noChangeArrowheads="1"/>
          </p:cNvSpPr>
          <p:nvPr/>
        </p:nvSpPr>
        <p:spPr bwMode="auto">
          <a:xfrm>
            <a:off x="3995738" y="6524625"/>
            <a:ext cx="5148262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it-IT" sz="1800"/>
              <a:t>Thorn et al., Pharmacogenetics &amp; Genomics 2009</a:t>
            </a:r>
          </a:p>
        </p:txBody>
      </p:sp>
    </p:spTree>
    <p:extLst>
      <p:ext uri="{BB962C8B-B14F-4D97-AF65-F5344CB8AC3E}">
        <p14:creationId xmlns:p14="http://schemas.microsoft.com/office/powerpoint/2010/main" val="270098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24400" cy="1173162"/>
          </a:xfrm>
        </p:spPr>
        <p:txBody>
          <a:bodyPr/>
          <a:lstStyle/>
          <a:p>
            <a:r>
              <a:rPr lang="en-US" altLang="it-IT" sz="2800" b="1" dirty="0" smtClean="0"/>
              <a:t>Curve </a:t>
            </a:r>
            <a:r>
              <a:rPr lang="en-US" altLang="it-IT" sz="2800" b="1" dirty="0" err="1" smtClean="0"/>
              <a:t>concentrazione</a:t>
            </a:r>
            <a:r>
              <a:rPr lang="en-US" altLang="it-IT" sz="2800" b="1" dirty="0" smtClean="0"/>
              <a:t>-tempo della </a:t>
            </a:r>
            <a:r>
              <a:rPr lang="en-US" altLang="it-IT" sz="2800" b="1" dirty="0" err="1" smtClean="0"/>
              <a:t>codeina</a:t>
            </a:r>
            <a:r>
              <a:rPr lang="en-US" altLang="it-IT" sz="2800" b="1" dirty="0" smtClean="0"/>
              <a:t>, </a:t>
            </a:r>
            <a:r>
              <a:rPr lang="en-US" altLang="it-IT" sz="2800" b="1" dirty="0" err="1" smtClean="0"/>
              <a:t>morfina</a:t>
            </a:r>
            <a:r>
              <a:rPr lang="en-US" altLang="it-IT" sz="2800" b="1" dirty="0" smtClean="0"/>
              <a:t> e </a:t>
            </a:r>
            <a:r>
              <a:rPr lang="en-US" altLang="it-IT" sz="2800" b="1" dirty="0" err="1" smtClean="0"/>
              <a:t>dei</a:t>
            </a:r>
            <a:r>
              <a:rPr lang="en-US" altLang="it-IT" sz="2800" b="1" dirty="0" smtClean="0"/>
              <a:t> </a:t>
            </a:r>
            <a:r>
              <a:rPr lang="en-US" altLang="it-IT" sz="2800" b="1" dirty="0" err="1" smtClean="0"/>
              <a:t>loro</a:t>
            </a:r>
            <a:r>
              <a:rPr lang="en-US" altLang="it-IT" sz="2800" b="1" dirty="0" smtClean="0"/>
              <a:t> </a:t>
            </a:r>
            <a:r>
              <a:rPr lang="en-US" altLang="it-IT" sz="2800" b="1" dirty="0" err="1" smtClean="0"/>
              <a:t>metaboliti</a:t>
            </a:r>
            <a:r>
              <a:rPr lang="en-US" altLang="it-IT" sz="2800" b="1" dirty="0" smtClean="0"/>
              <a:t> e </a:t>
            </a:r>
            <a:r>
              <a:rPr lang="en-US" altLang="it-IT" sz="2800" b="1" dirty="0" err="1" smtClean="0"/>
              <a:t>attivita</a:t>
            </a:r>
            <a:r>
              <a:rPr lang="en-US" altLang="it-IT" sz="2800" b="1" dirty="0" smtClean="0"/>
              <a:t> CYP2D6</a:t>
            </a:r>
          </a:p>
        </p:txBody>
      </p:sp>
      <p:sp>
        <p:nvSpPr>
          <p:cNvPr id="95235" name="Content Placeholder 7"/>
          <p:cNvSpPr>
            <a:spLocks noGrp="1"/>
          </p:cNvSpPr>
          <p:nvPr>
            <p:ph sz="half" idx="1"/>
          </p:nvPr>
        </p:nvSpPr>
        <p:spPr>
          <a:xfrm>
            <a:off x="419725" y="1994914"/>
            <a:ext cx="4038600" cy="4525963"/>
          </a:xfrm>
        </p:spPr>
        <p:txBody>
          <a:bodyPr/>
          <a:lstStyle/>
          <a:p>
            <a:pPr algn="just"/>
            <a:r>
              <a:rPr lang="en-US" altLang="it-IT" sz="2400" dirty="0" smtClean="0"/>
              <a:t>EM = extensive metabolizer</a:t>
            </a:r>
          </a:p>
          <a:p>
            <a:pPr algn="just"/>
            <a:r>
              <a:rPr lang="en-US" altLang="it-IT" sz="2400" dirty="0" smtClean="0"/>
              <a:t>UM = ultra-rapid metabolizer</a:t>
            </a:r>
          </a:p>
          <a:p>
            <a:pPr algn="just"/>
            <a:r>
              <a:rPr lang="en-US" altLang="it-IT" sz="2400" dirty="0" smtClean="0"/>
              <a:t>PM = poor metabolizer</a:t>
            </a:r>
          </a:p>
        </p:txBody>
      </p:sp>
      <p:pic>
        <p:nvPicPr>
          <p:cNvPr id="9523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2600" y="-12492"/>
            <a:ext cx="3363912" cy="6828453"/>
          </a:xfrm>
        </p:spPr>
      </p:pic>
      <p:sp>
        <p:nvSpPr>
          <p:cNvPr id="95237" name="TextBox 10"/>
          <p:cNvSpPr txBox="1">
            <a:spLocks noChangeArrowheads="1"/>
          </p:cNvSpPr>
          <p:nvPr/>
        </p:nvSpPr>
        <p:spPr bwMode="auto">
          <a:xfrm>
            <a:off x="-689937" y="6465123"/>
            <a:ext cx="5148262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it-IT" sz="1800" dirty="0" err="1"/>
              <a:t>Kirchheiner</a:t>
            </a:r>
            <a:r>
              <a:rPr lang="en-US" altLang="it-IT" sz="1800" dirty="0"/>
              <a:t> et al., Pharmacogenomics J 2007</a:t>
            </a:r>
          </a:p>
        </p:txBody>
      </p:sp>
    </p:spTree>
    <p:extLst>
      <p:ext uri="{BB962C8B-B14F-4D97-AF65-F5344CB8AC3E}">
        <p14:creationId xmlns:p14="http://schemas.microsoft.com/office/powerpoint/2010/main" val="61644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3175" y="1600200"/>
            <a:ext cx="6597650" cy="4525963"/>
          </a:xfrm>
        </p:spPr>
      </p:pic>
      <p:sp>
        <p:nvSpPr>
          <p:cNvPr id="71683" name="CasellaDiTesto 4"/>
          <p:cNvSpPr txBox="1">
            <a:spLocks noChangeArrowheads="1"/>
          </p:cNvSpPr>
          <p:nvPr/>
        </p:nvSpPr>
        <p:spPr bwMode="auto">
          <a:xfrm>
            <a:off x="6629400" y="6488113"/>
            <a:ext cx="2514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" panose="020B0604020202020204" pitchFamily="34" charset="0"/>
              </a:rPr>
              <a:t>Relling, 2013</a:t>
            </a:r>
          </a:p>
        </p:txBody>
      </p:sp>
      <p:sp>
        <p:nvSpPr>
          <p:cNvPr id="7168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2800" b="1" smtClean="0"/>
              <a:t>Dalla scoperta all’implementazione clinica di TPMT</a:t>
            </a:r>
          </a:p>
        </p:txBody>
      </p:sp>
    </p:spTree>
    <p:extLst>
      <p:ext uri="{BB962C8B-B14F-4D97-AF65-F5344CB8AC3E}">
        <p14:creationId xmlns:p14="http://schemas.microsoft.com/office/powerpoint/2010/main" val="180079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olo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812213" cy="1143000"/>
          </a:xfrm>
        </p:spPr>
        <p:txBody>
          <a:bodyPr/>
          <a:lstStyle/>
          <a:p>
            <a:r>
              <a:rPr lang="it-IT" altLang="it-IT" sz="2800" b="1" smtClean="0"/>
              <a:t>Ricerca di Linee Guida Cliniche su Pubmed</a:t>
            </a:r>
            <a:br>
              <a:rPr lang="it-IT" altLang="it-IT" sz="2800" b="1" smtClean="0"/>
            </a:br>
            <a:r>
              <a:rPr lang="it-IT" altLang="it-IT" sz="2000" smtClean="0"/>
              <a:t>Su Pubmed è possibile attivare un filtro per ricercare solo le linee guida terapeutiche e, recentemente, ne esistono anche di farmacogenetiche…</a:t>
            </a:r>
          </a:p>
        </p:txBody>
      </p:sp>
      <p:pic>
        <p:nvPicPr>
          <p:cNvPr id="72707" name="Segnaposto contenuto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2209800"/>
            <a:ext cx="8050213" cy="4525963"/>
          </a:xfrm>
        </p:spPr>
      </p:pic>
      <p:sp>
        <p:nvSpPr>
          <p:cNvPr id="4" name="Rettangolo 3"/>
          <p:cNvSpPr/>
          <p:nvPr/>
        </p:nvSpPr>
        <p:spPr>
          <a:xfrm>
            <a:off x="914400" y="4038600"/>
            <a:ext cx="9779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2274888" y="3733800"/>
            <a:ext cx="3122612" cy="1952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589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altLang="it-IT" smtClean="0"/>
          </a:p>
        </p:txBody>
      </p:sp>
      <p:pic>
        <p:nvPicPr>
          <p:cNvPr id="69635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362200"/>
            <a:ext cx="8229600" cy="2486025"/>
          </a:xfrm>
        </p:spPr>
      </p:pic>
      <p:pic>
        <p:nvPicPr>
          <p:cNvPr id="69636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5257800"/>
            <a:ext cx="8664575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016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457200"/>
            <a:ext cx="88138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394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it-IT" sz="3600" b="1" dirty="0" err="1" smtClean="0"/>
              <a:t>Pharmacogenetics</a:t>
            </a:r>
            <a:r>
              <a:rPr lang="it-IT" sz="3600" b="1" dirty="0" smtClean="0"/>
              <a:t> of </a:t>
            </a:r>
            <a:r>
              <a:rPr lang="it-IT" sz="3600" b="1" dirty="0" err="1" smtClean="0"/>
              <a:t>thiopurines</a:t>
            </a:r>
            <a:r>
              <a:rPr lang="it-IT" sz="3600" b="1" dirty="0" smtClean="0"/>
              <a:t> </a:t>
            </a:r>
            <a:r>
              <a:rPr lang="it-IT" sz="3600" b="1" dirty="0" err="1" smtClean="0"/>
              <a:t>beyond</a:t>
            </a:r>
            <a:r>
              <a:rPr lang="it-IT" sz="3600" b="1" dirty="0" smtClean="0"/>
              <a:t> TPMT: </a:t>
            </a:r>
            <a:r>
              <a:rPr lang="it-IT" sz="3600" b="1" dirty="0" err="1" smtClean="0"/>
              <a:t>genome</a:t>
            </a:r>
            <a:r>
              <a:rPr lang="it-IT" sz="3600" b="1" dirty="0" smtClean="0"/>
              <a:t>-wide </a:t>
            </a:r>
            <a:r>
              <a:rPr lang="it-IT" sz="3600" b="1" dirty="0" err="1" smtClean="0"/>
              <a:t>association</a:t>
            </a:r>
            <a:r>
              <a:rPr lang="it-IT" sz="3600" b="1" dirty="0" smtClean="0"/>
              <a:t> </a:t>
            </a:r>
            <a:r>
              <a:rPr lang="it-IT" sz="3600" b="1" dirty="0" err="1" smtClean="0"/>
              <a:t>studies</a:t>
            </a:r>
            <a:endParaRPr lang="it-IT" sz="36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4572000"/>
          </a:xfrm>
        </p:spPr>
        <p:txBody>
          <a:bodyPr/>
          <a:lstStyle/>
          <a:p>
            <a:pPr>
              <a:buFontTx/>
              <a:buChar char="-"/>
            </a:pPr>
            <a:r>
              <a:rPr lang="it-IT" dirty="0" smtClean="0"/>
              <a:t>NUDT15 </a:t>
            </a:r>
            <a:r>
              <a:rPr lang="it-IT" dirty="0" err="1" smtClean="0"/>
              <a:t>variants</a:t>
            </a:r>
            <a:r>
              <a:rPr lang="it-IT" dirty="0" smtClean="0"/>
              <a:t> and bone-</a:t>
            </a:r>
            <a:r>
              <a:rPr lang="it-IT" dirty="0" err="1" smtClean="0"/>
              <a:t>marrow</a:t>
            </a:r>
            <a:r>
              <a:rPr lang="it-IT" dirty="0" smtClean="0"/>
              <a:t> </a:t>
            </a:r>
            <a:r>
              <a:rPr lang="it-IT" dirty="0" err="1" smtClean="0"/>
              <a:t>suppression</a:t>
            </a:r>
            <a:r>
              <a:rPr lang="it-IT" dirty="0" smtClean="0"/>
              <a:t> (Yang et al., Nature Genetics 2014)</a:t>
            </a:r>
          </a:p>
          <a:p>
            <a:pPr>
              <a:buFontTx/>
              <a:buChar char="-"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pPr>
              <a:buFontTx/>
              <a:buChar char="-"/>
            </a:pPr>
            <a:r>
              <a:rPr lang="it-IT" dirty="0" smtClean="0"/>
              <a:t>HLA-DQA1/DRB1 and </a:t>
            </a:r>
            <a:r>
              <a:rPr lang="it-IT" dirty="0" err="1" smtClean="0"/>
              <a:t>pancreatitis</a:t>
            </a:r>
            <a:r>
              <a:rPr lang="it-IT" dirty="0" smtClean="0"/>
              <a:t> (</a:t>
            </a:r>
            <a:r>
              <a:rPr lang="it-IT" dirty="0" err="1" smtClean="0"/>
              <a:t>Heap</a:t>
            </a:r>
            <a:r>
              <a:rPr lang="it-IT" dirty="0" smtClean="0"/>
              <a:t> et al., Nature Genetics 2014).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2133600"/>
            <a:ext cx="4660443" cy="195945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8255" y="5062179"/>
            <a:ext cx="4679723" cy="145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37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17444" y="18360"/>
            <a:ext cx="9161443" cy="1277039"/>
          </a:xfrm>
        </p:spPr>
        <p:txBody>
          <a:bodyPr/>
          <a:lstStyle/>
          <a:p>
            <a:r>
              <a:rPr lang="it-IT" sz="3200" b="1" dirty="0" smtClean="0"/>
              <a:t>NUDT15 </a:t>
            </a:r>
            <a:r>
              <a:rPr lang="it-IT" sz="3200" b="1" dirty="0" err="1" smtClean="0"/>
              <a:t>variants</a:t>
            </a:r>
            <a:r>
              <a:rPr lang="it-IT" sz="3200" b="1" dirty="0" smtClean="0"/>
              <a:t> and bone </a:t>
            </a:r>
            <a:r>
              <a:rPr lang="it-IT" sz="3200" b="1" dirty="0" err="1" smtClean="0"/>
              <a:t>marrow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suppression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during</a:t>
            </a:r>
            <a:r>
              <a:rPr lang="it-IT" sz="3200" b="1" dirty="0" smtClean="0"/>
              <a:t> treatment with </a:t>
            </a:r>
            <a:r>
              <a:rPr lang="it-IT" sz="3200" b="1" dirty="0" err="1" smtClean="0"/>
              <a:t>thiopurines</a:t>
            </a:r>
            <a:endParaRPr lang="it-IT" sz="32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20187"/>
            <a:ext cx="8229600" cy="4525963"/>
          </a:xfrm>
        </p:spPr>
        <p:txBody>
          <a:bodyPr/>
          <a:lstStyle/>
          <a:p>
            <a:pPr algn="just"/>
            <a:r>
              <a:rPr lang="it-IT" sz="2800" dirty="0" err="1" smtClean="0"/>
              <a:t>Study</a:t>
            </a:r>
            <a:r>
              <a:rPr lang="it-IT" sz="2800" dirty="0" smtClean="0"/>
              <a:t> </a:t>
            </a:r>
            <a:r>
              <a:rPr lang="it-IT" sz="2800" dirty="0" err="1" smtClean="0"/>
              <a:t>performed</a:t>
            </a:r>
            <a:r>
              <a:rPr lang="it-IT" sz="2800" dirty="0" smtClean="0"/>
              <a:t> in 978 </a:t>
            </a:r>
            <a:r>
              <a:rPr lang="it-IT" sz="2800" dirty="0" err="1" smtClean="0"/>
              <a:t>Korean</a:t>
            </a:r>
            <a:r>
              <a:rPr lang="it-IT" sz="2800" dirty="0" smtClean="0"/>
              <a:t> </a:t>
            </a:r>
            <a:r>
              <a:rPr lang="it-IT" sz="2800" dirty="0" err="1" smtClean="0"/>
              <a:t>patients</a:t>
            </a:r>
            <a:r>
              <a:rPr lang="it-IT" sz="2800" dirty="0" smtClean="0"/>
              <a:t> </a:t>
            </a:r>
            <a:r>
              <a:rPr lang="it-IT" sz="2800" dirty="0" err="1" smtClean="0"/>
              <a:t>treated</a:t>
            </a:r>
            <a:r>
              <a:rPr lang="it-IT" sz="2800" dirty="0" smtClean="0"/>
              <a:t> with </a:t>
            </a:r>
            <a:r>
              <a:rPr lang="it-IT" sz="2800" dirty="0" err="1" smtClean="0"/>
              <a:t>thiopurines</a:t>
            </a:r>
            <a:r>
              <a:rPr lang="it-IT" sz="2800" dirty="0"/>
              <a:t> </a:t>
            </a:r>
            <a:r>
              <a:rPr lang="it-IT" sz="2800" dirty="0" smtClean="0"/>
              <a:t>(dose: )</a:t>
            </a:r>
          </a:p>
          <a:p>
            <a:pPr algn="just"/>
            <a:r>
              <a:rPr lang="it-IT" sz="2800" dirty="0" smtClean="0"/>
              <a:t>35.4% </a:t>
            </a:r>
            <a:r>
              <a:rPr lang="it-IT" sz="2800" dirty="0" err="1" smtClean="0"/>
              <a:t>patients</a:t>
            </a:r>
            <a:r>
              <a:rPr lang="it-IT" sz="2800" dirty="0" smtClean="0"/>
              <a:t> </a:t>
            </a:r>
            <a:r>
              <a:rPr lang="it-IT" sz="2800" dirty="0" err="1" smtClean="0"/>
              <a:t>developed</a:t>
            </a:r>
            <a:r>
              <a:rPr lang="it-IT" sz="2800" dirty="0" smtClean="0"/>
              <a:t> </a:t>
            </a:r>
            <a:r>
              <a:rPr lang="it-IT" sz="2800" dirty="0" err="1" smtClean="0"/>
              <a:t>thiopurine-induced</a:t>
            </a:r>
            <a:r>
              <a:rPr lang="it-IT" sz="2800" dirty="0" smtClean="0"/>
              <a:t> </a:t>
            </a:r>
            <a:r>
              <a:rPr lang="it-IT" sz="2800" dirty="0" err="1" smtClean="0"/>
              <a:t>leukopenia</a:t>
            </a:r>
            <a:r>
              <a:rPr lang="it-IT" sz="2800" dirty="0" smtClean="0"/>
              <a:t> (WBC&lt;3000 </a:t>
            </a:r>
            <a:r>
              <a:rPr lang="it-IT" sz="2800" dirty="0" err="1" smtClean="0"/>
              <a:t>cells</a:t>
            </a:r>
            <a:r>
              <a:rPr lang="it-IT" sz="2800" dirty="0" smtClean="0"/>
              <a:t>/mm</a:t>
            </a:r>
            <a:r>
              <a:rPr lang="it-IT" sz="2800" baseline="30000" dirty="0" smtClean="0"/>
              <a:t>3</a:t>
            </a:r>
            <a:r>
              <a:rPr lang="it-IT" sz="2800" dirty="0" smtClean="0"/>
              <a:t>, 6.7% </a:t>
            </a:r>
            <a:r>
              <a:rPr lang="it-IT" sz="2800" dirty="0" err="1" smtClean="0"/>
              <a:t>early</a:t>
            </a:r>
            <a:r>
              <a:rPr lang="it-IT" sz="2800" dirty="0" smtClean="0"/>
              <a:t>, 28.7% late)</a:t>
            </a:r>
          </a:p>
          <a:p>
            <a:pPr algn="just"/>
            <a:r>
              <a:rPr lang="it-IT" sz="2800" dirty="0"/>
              <a:t>196,524 </a:t>
            </a:r>
            <a:r>
              <a:rPr lang="it-IT" sz="2800" dirty="0" err="1"/>
              <a:t>genetic</a:t>
            </a:r>
            <a:r>
              <a:rPr lang="it-IT" sz="2800" dirty="0"/>
              <a:t> </a:t>
            </a:r>
            <a:r>
              <a:rPr lang="it-IT" sz="2800" dirty="0" err="1" smtClean="0"/>
              <a:t>variants</a:t>
            </a:r>
            <a:r>
              <a:rPr lang="it-IT" sz="2800" dirty="0" smtClean="0"/>
              <a:t> </a:t>
            </a:r>
            <a:r>
              <a:rPr lang="it-IT" sz="2800" dirty="0" err="1" smtClean="0"/>
              <a:t>assayed</a:t>
            </a:r>
            <a:r>
              <a:rPr lang="it-IT" sz="2800" dirty="0" smtClean="0"/>
              <a:t> by </a:t>
            </a:r>
            <a:r>
              <a:rPr lang="it-IT" sz="2800" dirty="0" err="1" smtClean="0"/>
              <a:t>Immunochip</a:t>
            </a:r>
            <a:r>
              <a:rPr lang="it-IT" sz="2800" dirty="0" smtClean="0"/>
              <a:t> (Illumina)</a:t>
            </a:r>
            <a:endParaRPr lang="it-IT" sz="28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8" y="4724400"/>
            <a:ext cx="9135739" cy="188141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334000" y="6528431"/>
            <a:ext cx="3809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/>
              <a:t>Yang et al., Nature Genetics 2014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5191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199919"/>
            <a:ext cx="9144000" cy="4525963"/>
          </a:xfrm>
        </p:spPr>
        <p:txBody>
          <a:bodyPr/>
          <a:lstStyle/>
          <a:p>
            <a:pPr algn="just"/>
            <a:r>
              <a:rPr lang="it-IT" dirty="0" smtClean="0"/>
              <a:t>NUDT15 </a:t>
            </a:r>
            <a:r>
              <a:rPr lang="it-IT" dirty="0" err="1" smtClean="0"/>
              <a:t>is</a:t>
            </a:r>
            <a:r>
              <a:rPr lang="it-IT" dirty="0" smtClean="0"/>
              <a:t> an </a:t>
            </a:r>
            <a:r>
              <a:rPr lang="it-IT" dirty="0" err="1" smtClean="0"/>
              <a:t>enzyme</a:t>
            </a:r>
            <a:r>
              <a:rPr lang="it-IT" dirty="0"/>
              <a:t> </a:t>
            </a:r>
            <a:r>
              <a:rPr lang="it-IT" dirty="0" smtClean="0"/>
              <a:t>with </a:t>
            </a:r>
            <a:r>
              <a:rPr lang="it-IT" dirty="0" err="1" smtClean="0"/>
              <a:t>pyrophosphatase</a:t>
            </a:r>
            <a:r>
              <a:rPr lang="it-IT" dirty="0" smtClean="0"/>
              <a:t> </a:t>
            </a:r>
            <a:r>
              <a:rPr lang="it-IT" dirty="0" err="1" smtClean="0"/>
              <a:t>activity</a:t>
            </a:r>
            <a:r>
              <a:rPr lang="it-IT" dirty="0" smtClean="0"/>
              <a:t>, </a:t>
            </a:r>
            <a:r>
              <a:rPr lang="it-IT" dirty="0" err="1" smtClean="0"/>
              <a:t>capable</a:t>
            </a:r>
            <a:r>
              <a:rPr lang="it-IT" dirty="0" smtClean="0"/>
              <a:t> of </a:t>
            </a:r>
            <a:r>
              <a:rPr lang="it-IT" dirty="0" err="1" smtClean="0"/>
              <a:t>removing</a:t>
            </a:r>
            <a:r>
              <a:rPr lang="it-IT" dirty="0" smtClean="0"/>
              <a:t> </a:t>
            </a:r>
            <a:r>
              <a:rPr lang="it-IT" dirty="0" err="1" smtClean="0"/>
              <a:t>oxidatively</a:t>
            </a:r>
            <a:r>
              <a:rPr lang="it-IT" dirty="0" smtClean="0"/>
              <a:t> </a:t>
            </a:r>
            <a:r>
              <a:rPr lang="it-IT" dirty="0" err="1" smtClean="0"/>
              <a:t>damaged</a:t>
            </a:r>
            <a:r>
              <a:rPr lang="it-IT" dirty="0" smtClean="0"/>
              <a:t> </a:t>
            </a:r>
            <a:r>
              <a:rPr lang="it-IT" dirty="0" err="1" smtClean="0"/>
              <a:t>forms</a:t>
            </a:r>
            <a:r>
              <a:rPr lang="it-IT" dirty="0" smtClean="0"/>
              <a:t> of guanine from nucleotide pools, </a:t>
            </a:r>
            <a:r>
              <a:rPr lang="it-IT" dirty="0" err="1" smtClean="0"/>
              <a:t>preventing</a:t>
            </a:r>
            <a:r>
              <a:rPr lang="it-IT" dirty="0" smtClean="0"/>
              <a:t> </a:t>
            </a:r>
            <a:r>
              <a:rPr lang="it-IT" dirty="0" err="1" smtClean="0"/>
              <a:t>their</a:t>
            </a:r>
            <a:r>
              <a:rPr lang="it-IT" dirty="0" smtClean="0"/>
              <a:t> </a:t>
            </a:r>
            <a:r>
              <a:rPr lang="it-IT" dirty="0" err="1" smtClean="0"/>
              <a:t>incorporation</a:t>
            </a:r>
            <a:r>
              <a:rPr lang="it-IT" dirty="0" smtClean="0"/>
              <a:t> in </a:t>
            </a:r>
            <a:r>
              <a:rPr lang="it-IT" dirty="0" err="1" smtClean="0"/>
              <a:t>nucleic</a:t>
            </a:r>
            <a:r>
              <a:rPr lang="it-IT" dirty="0" smtClean="0"/>
              <a:t> </a:t>
            </a:r>
            <a:r>
              <a:rPr lang="it-IT" dirty="0" err="1" smtClean="0"/>
              <a:t>acids</a:t>
            </a:r>
            <a:r>
              <a:rPr lang="it-IT" dirty="0" smtClean="0"/>
              <a:t>.</a:t>
            </a:r>
          </a:p>
          <a:p>
            <a:pPr algn="just"/>
            <a:r>
              <a:rPr lang="it-IT" dirty="0" smtClean="0"/>
              <a:t>rs116855232 </a:t>
            </a:r>
            <a:r>
              <a:rPr lang="it-IT" dirty="0" err="1" smtClean="0"/>
              <a:t>is</a:t>
            </a:r>
            <a:r>
              <a:rPr lang="it-IT" dirty="0" smtClean="0"/>
              <a:t> a </a:t>
            </a:r>
            <a:r>
              <a:rPr lang="it-IT" dirty="0" err="1" smtClean="0"/>
              <a:t>variant</a:t>
            </a:r>
            <a:r>
              <a:rPr lang="it-IT" dirty="0" smtClean="0"/>
              <a:t> </a:t>
            </a:r>
            <a:r>
              <a:rPr lang="it-IT" dirty="0" err="1" smtClean="0"/>
              <a:t>frequent</a:t>
            </a:r>
            <a:r>
              <a:rPr lang="it-IT" dirty="0" smtClean="0"/>
              <a:t> in Asian </a:t>
            </a:r>
            <a:r>
              <a:rPr lang="it-IT" dirty="0" err="1" smtClean="0"/>
              <a:t>patients</a:t>
            </a:r>
            <a:r>
              <a:rPr lang="it-IT" dirty="0"/>
              <a:t> </a:t>
            </a:r>
            <a:r>
              <a:rPr lang="it-IT" dirty="0" smtClean="0"/>
              <a:t>rare in </a:t>
            </a:r>
            <a:r>
              <a:rPr lang="it-IT" dirty="0" err="1" smtClean="0"/>
              <a:t>Caucasian</a:t>
            </a:r>
            <a:r>
              <a:rPr lang="it-IT" dirty="0" smtClean="0"/>
              <a:t> </a:t>
            </a:r>
            <a:r>
              <a:rPr lang="it-IT" dirty="0" err="1" smtClean="0"/>
              <a:t>patients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0" y="7344"/>
            <a:ext cx="9144000" cy="1211855"/>
          </a:xfrm>
        </p:spPr>
        <p:txBody>
          <a:bodyPr/>
          <a:lstStyle/>
          <a:p>
            <a:r>
              <a:rPr lang="it-IT" sz="3200" b="1" dirty="0" smtClean="0"/>
              <a:t>NUDT15 </a:t>
            </a:r>
            <a:r>
              <a:rPr lang="it-IT" sz="3200" b="1" dirty="0" err="1" smtClean="0"/>
              <a:t>variants</a:t>
            </a:r>
            <a:r>
              <a:rPr lang="it-IT" sz="3200" b="1" dirty="0" smtClean="0"/>
              <a:t> and bone </a:t>
            </a:r>
            <a:r>
              <a:rPr lang="it-IT" sz="3200" b="1" dirty="0" err="1" smtClean="0"/>
              <a:t>marrow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suppression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during</a:t>
            </a:r>
            <a:r>
              <a:rPr lang="it-IT" sz="3200" b="1" dirty="0" smtClean="0"/>
              <a:t> treatment with </a:t>
            </a:r>
            <a:r>
              <a:rPr lang="it-IT" sz="3200" b="1" dirty="0" err="1" smtClean="0"/>
              <a:t>thiopurines</a:t>
            </a:r>
            <a:endParaRPr lang="it-IT" sz="3200" b="1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1964" y="4282632"/>
            <a:ext cx="4322036" cy="2557007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4821964" y="4282632"/>
            <a:ext cx="359636" cy="3655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513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1149</TotalTime>
  <Words>829</Words>
  <Application>Microsoft Office PowerPoint</Application>
  <PresentationFormat>Presentazione su schermo (4:3)</PresentationFormat>
  <Paragraphs>94</Paragraphs>
  <Slides>24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Dalla scoperta all’implementazione clinica di TPMT</vt:lpstr>
      <vt:lpstr>Linee guida farmacogenetiche</vt:lpstr>
      <vt:lpstr>Dalla scoperta all’implementazione clinica di TPMT</vt:lpstr>
      <vt:lpstr>Ricerca di Linee Guida Cliniche su Pubmed Su Pubmed è possibile attivare un filtro per ricercare solo le linee guida terapeutiche e, recentemente, ne esistono anche di farmacogenetiche…</vt:lpstr>
      <vt:lpstr>Presentazione standard di PowerPoint</vt:lpstr>
      <vt:lpstr>Presentazione standard di PowerPoint</vt:lpstr>
      <vt:lpstr>Pharmacogenetics of thiopurines beyond TPMT: genome-wide association studies</vt:lpstr>
      <vt:lpstr>NUDT15 variants and bone marrow suppression during treatment with thiopurines</vt:lpstr>
      <vt:lpstr>NUDT15 variants and bone marrow suppression during treatment with thiopurines</vt:lpstr>
      <vt:lpstr>NUDT15 variants are associated with mercaptopurine dose requirements in children with leukemia </vt:lpstr>
      <vt:lpstr>HLA-DQA1/DRB1 variants and pancreatitis during treatment with thiopurines</vt:lpstr>
      <vt:lpstr>Presentazione standard di PowerPoint</vt:lpstr>
      <vt:lpstr>Presentazione standard di PowerPoint</vt:lpstr>
      <vt:lpstr>CYP2D6</vt:lpstr>
      <vt:lpstr>Presentazione standard di PowerPoint</vt:lpstr>
      <vt:lpstr>Polimorfismi genetici di CYP2D6</vt:lpstr>
      <vt:lpstr>Caratteristiche molecolari dei polimorfismi di CYP2D6</vt:lpstr>
      <vt:lpstr>Frequenza dei polimorfismi di CYP2D6 nella popolazione Italiana</vt:lpstr>
      <vt:lpstr>Presentazione standard di PowerPoint</vt:lpstr>
      <vt:lpstr>Copie del gene CYP2D6 ed effetti sulla farmacocinetica della nortriptilina (antidepressivo triciclico)</vt:lpstr>
      <vt:lpstr>Codeina</vt:lpstr>
      <vt:lpstr>Metabolismo della codeina</vt:lpstr>
      <vt:lpstr>Farmacocinetica Codeina e Morfina</vt:lpstr>
      <vt:lpstr>Curve concentrazione-tempo della codeina, morfina e dei loro metaboliti e attivita CYP2D6</vt:lpstr>
    </vt:vector>
  </TitlesOfParts>
  <Company>SJCRH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Farmacotossicologia</dc:title>
  <dc:creator>help</dc:creator>
  <cp:lastModifiedBy>Gabriele Stocco</cp:lastModifiedBy>
  <cp:revision>123</cp:revision>
  <dcterms:created xsi:type="dcterms:W3CDTF">2012-03-01T12:06:30Z</dcterms:created>
  <dcterms:modified xsi:type="dcterms:W3CDTF">2018-04-17T07:05:39Z</dcterms:modified>
</cp:coreProperties>
</file>