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23"/>
  </p:notesMasterIdLst>
  <p:sldIdLst>
    <p:sldId id="256" r:id="rId3"/>
    <p:sldId id="257" r:id="rId4"/>
    <p:sldId id="277" r:id="rId5"/>
    <p:sldId id="278" r:id="rId6"/>
    <p:sldId id="279" r:id="rId7"/>
    <p:sldId id="280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69" d="100"/>
          <a:sy n="69" d="100"/>
        </p:scale>
        <p:origin x="12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1FE41-0BBD-451D-B007-FFF903FDFCE1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403E3D-FC36-4F69-9D23-87E7B16B9B2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52420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Rallentare il recupero dei canali al sodio, sebbene abbia anche effetti metabolici importanti interferendo con il ciclo degli inositoli e con la GSK-3 (glicogeno </a:t>
            </a:r>
            <a:r>
              <a:rPr lang="it-IT" dirty="0" err="1" smtClean="0"/>
              <a:t>sintasi-chinasi</a:t>
            </a:r>
            <a:r>
              <a:rPr lang="it-IT" dirty="0" smtClean="0"/>
              <a:t> 3), gli stessi </a:t>
            </a:r>
            <a:r>
              <a:rPr lang="it-IT" dirty="0" err="1" smtClean="0"/>
              <a:t>bersaglii</a:t>
            </a:r>
            <a:r>
              <a:rPr lang="it-IT" dirty="0" smtClean="0"/>
              <a:t> molecolari degli ioni litio.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smtClean="0"/>
              <a:t>Il farmaco può essere utilizzato nelle epilessie per il trattamento delle crisi parziali e delle crisi tonico-cloniche.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FFBF7A-EC49-9D4B-8848-CDF4734E76DC}" type="slidenum">
              <a:rPr lang="it-IT" smtClean="0">
                <a:solidFill>
                  <a:prstClr val="black"/>
                </a:solidFill>
              </a:rPr>
              <a:pPr/>
              <a:t>3</a:t>
            </a:fld>
            <a:endParaRPr lang="it-I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4263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buClrTx/>
              <a:buFontTx/>
              <a:buNone/>
            </a:pPr>
            <a:fld id="{29A7B41F-81F4-48B2-98C8-D9DC3E3CC949}" type="slidenum">
              <a:rPr lang="it-IT" altLang="it-IT" sz="1200">
                <a:solidFill>
                  <a:srgbClr val="000000"/>
                </a:solidFill>
                <a:latin typeface="Comic Sans MS" panose="030F0702030302020204" pitchFamily="66" charset="0"/>
              </a:rPr>
              <a:pPr>
                <a:buClrTx/>
                <a:buFontTx/>
                <a:buNone/>
              </a:pPr>
              <a:t>10</a:t>
            </a:fld>
            <a:endParaRPr lang="it-IT" altLang="it-IT" sz="1200">
              <a:solidFill>
                <a:srgbClr val="0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0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025900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 smtClean="0"/>
          </a:p>
        </p:txBody>
      </p:sp>
    </p:spTree>
    <p:extLst>
      <p:ext uri="{BB962C8B-B14F-4D97-AF65-F5344CB8AC3E}">
        <p14:creationId xmlns:p14="http://schemas.microsoft.com/office/powerpoint/2010/main" val="293112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3603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8604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13179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2D42-112D-4D4F-AA8B-14175DD58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414822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5DD6-6866-4143-8335-17D6949D2B4C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2332A0-C392-4EC3-A0C7-3A44B534CF68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520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AC89C-E401-4593-A30B-1B757625452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02960-1244-4147-AB86-7150E00F036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928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D4AB81-A800-4FA0-9EEC-EBB58A876AB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FFCDAB-68D3-41B8-9227-A5AB6D218071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1576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17ED17-3563-45E7-B5E2-0C4CBE2139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9BB8F-6D80-4E96-A31F-51BF219A97D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01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B5DB1-9927-451F-9C40-26F5C8E70BE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F55B7-7FBC-4420-80F5-D8CAA7562809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3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4BE786-7878-46E9-8848-DF3A48D000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756933-1F06-41DB-B12B-3B7DB5CD6B1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1724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E053BE-4671-483A-AB70-C0E60C83120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EC219C-CA65-4964-B2DD-20EAE5B5869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4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3680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C217F-91BE-47E2-99D2-9DD46B0B7A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7FBC3C-AD58-4334-9940-F751B9352B5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7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65E54-551B-4747-A58B-CC2FCE916E9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A1CFD-1FA0-4008-A457-8E555CFC0E46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223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855D0F-C502-48A0-AB96-BCE30DDC619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93C33-DD14-4CB4-AF5A-65E63409184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06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5EEE8E-65B6-4921-A06D-0D19B942ED6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131C1-0EBE-40D5-B1E5-67380A3BDB0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160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572D42-112D-4D4F-AA8B-14175DD58C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7771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91045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4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666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1524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532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8516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78499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0C39D8-DC0B-4C90-8CC5-F11F0C02A5F2}" type="datetimeFigureOut">
              <a:rPr lang="it-IT" smtClean="0"/>
              <a:t>17/04/2018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07E12-1AF0-4B2A-8C84-6BBA9AE5C20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039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it-IT" smtClean="0"/>
              <a:t>Click to edit Master text styles</a:t>
            </a:r>
          </a:p>
          <a:p>
            <a:pPr lvl="1"/>
            <a:r>
              <a:rPr lang="en-US" altLang="it-IT" smtClean="0"/>
              <a:t>Second level</a:t>
            </a:r>
          </a:p>
          <a:p>
            <a:pPr lvl="2"/>
            <a:r>
              <a:rPr lang="en-US" altLang="it-IT" smtClean="0"/>
              <a:t>Third level</a:t>
            </a:r>
          </a:p>
          <a:p>
            <a:pPr lvl="3"/>
            <a:r>
              <a:rPr lang="en-US" altLang="it-IT" smtClean="0"/>
              <a:t>Fourth level</a:t>
            </a:r>
          </a:p>
          <a:p>
            <a:pPr lvl="4"/>
            <a:r>
              <a:rPr lang="en-US" altLang="it-IT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2B13DFC-C44D-4A61-B25C-D7ED8873E03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4/17/2018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71F5F9-E8D1-464D-ABAB-842382A29DC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3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g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6517"/>
            <a:ext cx="9144000" cy="6016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5196468" y="6488668"/>
            <a:ext cx="3947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Johnson et al., </a:t>
            </a:r>
            <a:r>
              <a:rPr lang="it-IT" dirty="0" err="1" smtClean="0"/>
              <a:t>Clin</a:t>
            </a:r>
            <a:r>
              <a:rPr lang="it-IT" dirty="0" smtClean="0"/>
              <a:t> </a:t>
            </a:r>
            <a:r>
              <a:rPr lang="it-IT" dirty="0" err="1" smtClean="0"/>
              <a:t>Pharm</a:t>
            </a:r>
            <a:r>
              <a:rPr lang="it-IT" dirty="0" smtClean="0"/>
              <a:t> </a:t>
            </a:r>
            <a:r>
              <a:rPr lang="it-IT" dirty="0" err="1" smtClean="0"/>
              <a:t>Ther</a:t>
            </a:r>
            <a:r>
              <a:rPr lang="it-IT" dirty="0" smtClean="0"/>
              <a:t> 2017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727162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39700"/>
            <a:ext cx="8475662" cy="634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2686050" y="6400800"/>
            <a:ext cx="64579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 b="1">
                <a:solidFill>
                  <a:schemeClr val="bg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it-IT" altLang="it-IT" b="0" dirty="0">
                <a:solidFill>
                  <a:srgbClr val="000000"/>
                </a:solidFill>
              </a:rPr>
              <a:t>https://www.genome.gov/sequencingcosts/</a:t>
            </a:r>
          </a:p>
        </p:txBody>
      </p:sp>
    </p:spTree>
    <p:extLst>
      <p:ext uri="{BB962C8B-B14F-4D97-AF65-F5344CB8AC3E}">
        <p14:creationId xmlns:p14="http://schemas.microsoft.com/office/powerpoint/2010/main" val="37602408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t="6079"/>
          <a:stretch/>
        </p:blipFill>
        <p:spPr>
          <a:xfrm>
            <a:off x="228600" y="0"/>
            <a:ext cx="6400800" cy="685378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4495800" y="6519446"/>
            <a:ext cx="464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600" dirty="0" err="1" smtClean="0"/>
              <a:t>Plumpton</a:t>
            </a:r>
            <a:r>
              <a:rPr lang="it-IT" sz="1600" dirty="0" smtClean="0"/>
              <a:t> et al., </a:t>
            </a:r>
            <a:r>
              <a:rPr lang="it-IT" sz="1600" dirty="0" err="1" smtClean="0"/>
              <a:t>PharmacoEconomics</a:t>
            </a:r>
            <a:r>
              <a:rPr lang="it-IT" sz="1600" dirty="0" smtClean="0"/>
              <a:t> 2016</a:t>
            </a:r>
            <a:endParaRPr lang="it-IT" sz="1600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57800" y="0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2400" b="1" dirty="0" err="1"/>
              <a:t>Costs</a:t>
            </a:r>
            <a:r>
              <a:rPr lang="it-IT" sz="2400" b="1" dirty="0"/>
              <a:t> of </a:t>
            </a:r>
            <a:r>
              <a:rPr lang="it-IT" sz="2400" b="1" dirty="0" err="1"/>
              <a:t>testing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981051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Chen et al., </a:t>
            </a:r>
            <a:r>
              <a:rPr lang="it-IT" dirty="0" err="1" smtClean="0"/>
              <a:t>Neurology</a:t>
            </a:r>
            <a:r>
              <a:rPr lang="it-IT" dirty="0" smtClean="0"/>
              <a:t> 2014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Pharmacogenetic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testing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affect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clinicians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behaviour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32684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/>
          <a:srcRect l="8298" t="26891" r="2836" b="9871"/>
          <a:stretch/>
        </p:blipFill>
        <p:spPr>
          <a:xfrm>
            <a:off x="3886200" y="2042921"/>
            <a:ext cx="5106152" cy="204387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0" y="0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As the cost of sequencing continues to fall every individual will in the not-too-distant future have their germline genome sequenced early in life and the results will be available for clinical use throughout their lifetime.</a:t>
            </a:r>
            <a:endParaRPr lang="it-IT" sz="24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16894" b="5222"/>
          <a:stretch/>
        </p:blipFill>
        <p:spPr>
          <a:xfrm>
            <a:off x="215129" y="4191000"/>
            <a:ext cx="5913755" cy="2590800"/>
          </a:xfrm>
          <a:prstGeom prst="rect">
            <a:avLst/>
          </a:prstGeom>
        </p:spPr>
      </p:pic>
      <p:sp>
        <p:nvSpPr>
          <p:cNvPr id="7" name="CasellaDiTesto 6"/>
          <p:cNvSpPr txBox="1"/>
          <p:nvPr/>
        </p:nvSpPr>
        <p:spPr>
          <a:xfrm>
            <a:off x="342900" y="2822592"/>
            <a:ext cx="8458200" cy="1754326"/>
          </a:xfrm>
          <a:prstGeom prst="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clinicians need guidelines on how to interpret and deploy genetic variants to improve their prescribing</a:t>
            </a:r>
            <a:endParaRPr lang="it-IT" sz="3600" dirty="0"/>
          </a:p>
        </p:txBody>
      </p:sp>
    </p:spTree>
    <p:extLst>
      <p:ext uri="{BB962C8B-B14F-4D97-AF65-F5344CB8AC3E}">
        <p14:creationId xmlns:p14="http://schemas.microsoft.com/office/powerpoint/2010/main" val="72794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0" y="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An important consideration for the </a:t>
            </a:r>
            <a:r>
              <a:rPr lang="en-US" sz="2400" b="1" dirty="0" err="1" smtClean="0"/>
              <a:t>actionability</a:t>
            </a:r>
            <a:r>
              <a:rPr lang="en-US" sz="2400" b="1" dirty="0" smtClean="0"/>
              <a:t> of a gene–drug relationship is the availability of an alternative therapy</a:t>
            </a:r>
            <a:endParaRPr lang="it-IT" sz="2400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0" y="1905000"/>
            <a:ext cx="9144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Straightforward for medications: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that are already therapeutically monitored (tacrolimus and CYP3A5);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for which there are several valid alternative drugs (codeine and CYP2D6);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- for which the risk of severe adverse effects is extremely high (</a:t>
            </a:r>
            <a:r>
              <a:rPr lang="en-US" sz="2000" dirty="0" err="1" smtClean="0"/>
              <a:t>abacavir</a:t>
            </a:r>
            <a:r>
              <a:rPr lang="en-US" sz="2000" dirty="0" smtClean="0"/>
              <a:t> and HLA-B*57:01.</a:t>
            </a:r>
          </a:p>
          <a:p>
            <a:pPr>
              <a:lnSpc>
                <a:spcPct val="150000"/>
              </a:lnSpc>
            </a:pPr>
            <a:endParaRPr lang="en-US" sz="2000" dirty="0" smtClean="0"/>
          </a:p>
          <a:p>
            <a:pPr>
              <a:lnSpc>
                <a:spcPct val="150000"/>
              </a:lnSpc>
            </a:pPr>
            <a:r>
              <a:rPr lang="en-US" sz="2000" dirty="0" smtClean="0"/>
              <a:t>More difficult for medications for which the best alternative is unknown (tamoxifen and CYP2D6).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24042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b="3448"/>
          <a:stretch/>
        </p:blipFill>
        <p:spPr>
          <a:xfrm>
            <a:off x="1143000" y="76200"/>
            <a:ext cx="7348628" cy="6400800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4724400" y="6584667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1100" dirty="0" smtClean="0"/>
              <a:t>https://www.pharmgkb.org/view/dosing-guidelines.do?source=CPIC#</a:t>
            </a:r>
            <a:endParaRPr lang="it-IT" sz="1100" dirty="0"/>
          </a:p>
        </p:txBody>
      </p:sp>
    </p:spTree>
    <p:extLst>
      <p:ext uri="{BB962C8B-B14F-4D97-AF65-F5344CB8AC3E}">
        <p14:creationId xmlns:p14="http://schemas.microsoft.com/office/powerpoint/2010/main" val="1316597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76200"/>
            <a:ext cx="8508685" cy="571500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8785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Relling</a:t>
            </a:r>
            <a:r>
              <a:rPr lang="it-IT" dirty="0" smtClean="0"/>
              <a:t> &amp; Evans, Nature 2015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139542" y="5949434"/>
            <a:ext cx="8839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15% of medications contain </a:t>
            </a:r>
            <a:r>
              <a:rPr lang="en-US" dirty="0" err="1" smtClean="0"/>
              <a:t>pharmacogenomic</a:t>
            </a:r>
            <a:r>
              <a:rPr lang="en-US" dirty="0" smtClean="0"/>
              <a:t> information on their label</a:t>
            </a:r>
            <a:endParaRPr lang="it-IT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298938" y="82062"/>
            <a:ext cx="4191000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it-IT" sz="1600" b="1" dirty="0" smtClean="0"/>
              <a:t>FDA/EMA </a:t>
            </a:r>
            <a:r>
              <a:rPr lang="it-IT" sz="1600" b="1" dirty="0" err="1" smtClean="0"/>
              <a:t>approved</a:t>
            </a:r>
            <a:r>
              <a:rPr lang="it-IT" sz="1600" b="1" dirty="0" smtClean="0"/>
              <a:t> </a:t>
            </a:r>
            <a:r>
              <a:rPr lang="it-IT" sz="1600" b="1" dirty="0" err="1" smtClean="0"/>
              <a:t>medications</a:t>
            </a:r>
            <a:endParaRPr lang="it-IT" sz="1600" b="1" dirty="0"/>
          </a:p>
        </p:txBody>
      </p:sp>
    </p:spTree>
    <p:extLst>
      <p:ext uri="{BB962C8B-B14F-4D97-AF65-F5344CB8AC3E}">
        <p14:creationId xmlns:p14="http://schemas.microsoft.com/office/powerpoint/2010/main" val="23312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52400"/>
            <a:ext cx="7421520" cy="659568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8785" y="6488668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Relling</a:t>
            </a:r>
            <a:r>
              <a:rPr lang="it-IT" dirty="0" smtClean="0"/>
              <a:t> &amp; Evans, Nature 2015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866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Pharmacogenetic</a:t>
            </a:r>
            <a:r>
              <a:rPr lang="it-IT" dirty="0" smtClean="0"/>
              <a:t> </a:t>
            </a:r>
            <a:r>
              <a:rPr lang="it-IT" dirty="0" err="1" smtClean="0"/>
              <a:t>testing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reactive approach </a:t>
            </a:r>
            <a:r>
              <a:rPr lang="en-US" i="1" dirty="0" smtClean="0"/>
              <a:t>in which a fresh genetic test is ordered every time it is required</a:t>
            </a:r>
          </a:p>
          <a:p>
            <a:pPr marL="0" indent="0">
              <a:buNone/>
            </a:pPr>
            <a:r>
              <a:rPr lang="en-US" dirty="0" smtClean="0"/>
              <a:t>vs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pre-emptive approach </a:t>
            </a:r>
            <a:r>
              <a:rPr lang="en-US" i="1" dirty="0" smtClean="0"/>
              <a:t>in which a single sample is assessed for many likely-to-be actionable genes at the same time</a:t>
            </a:r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21035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98640"/>
            <a:ext cx="3814577" cy="641032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791200" y="64572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CDS =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clinical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decision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support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0" y="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b="1" dirty="0" err="1">
                <a:solidFill>
                  <a:prstClr val="black"/>
                </a:solidFill>
                <a:latin typeface="Arial" panose="020B0604020202020204" pitchFamily="34" charset="0"/>
              </a:rPr>
              <a:t>Bringing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rial" panose="020B0604020202020204" pitchFamily="34" charset="0"/>
              </a:rPr>
              <a:t>pharmacogenetic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b="1" dirty="0" err="1">
                <a:solidFill>
                  <a:prstClr val="black"/>
                </a:solidFill>
                <a:latin typeface="Arial" panose="020B0604020202020204" pitchFamily="34" charset="0"/>
              </a:rPr>
              <a:t>testing</a:t>
            </a:r>
            <a:r>
              <a:rPr lang="it-IT" b="1" dirty="0">
                <a:solidFill>
                  <a:prstClr val="black"/>
                </a:solidFill>
                <a:latin typeface="Arial" panose="020B0604020202020204" pitchFamily="34" charset="0"/>
              </a:rPr>
              <a:t> to the clinic</a:t>
            </a:r>
          </a:p>
        </p:txBody>
      </p:sp>
    </p:spTree>
    <p:extLst>
      <p:ext uri="{BB962C8B-B14F-4D97-AF65-F5344CB8AC3E}">
        <p14:creationId xmlns:p14="http://schemas.microsoft.com/office/powerpoint/2010/main" val="349500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78452"/>
            <a:ext cx="5821183" cy="6779548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6200078" y="6488668"/>
            <a:ext cx="2943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err="1" smtClean="0"/>
              <a:t>Perera</a:t>
            </a:r>
            <a:r>
              <a:rPr lang="it-IT" dirty="0" smtClean="0"/>
              <a:t> et al., Lancet 2013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523770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it-IT" b="1" dirty="0" err="1" smtClean="0"/>
              <a:t>Conclusions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4525963"/>
          </a:xfrm>
        </p:spPr>
        <p:txBody>
          <a:bodyPr/>
          <a:lstStyle/>
          <a:p>
            <a:pPr algn="just"/>
            <a:r>
              <a:rPr lang="en-US" sz="2400" dirty="0" smtClean="0"/>
              <a:t>Clinicians are accustomed to making prescribing decisions on the basis of patient characteristics such as age, kidney or liver function, drug–drug interactions and personal preferences. </a:t>
            </a:r>
          </a:p>
          <a:p>
            <a:pPr algn="just"/>
            <a:r>
              <a:rPr lang="en-US" sz="2400" dirty="0" smtClean="0"/>
              <a:t>Much of this takes place without optimal CDS to assist in compiling these characteristics and matching them with evidenced-based choices on medications and doses. </a:t>
            </a:r>
          </a:p>
          <a:p>
            <a:pPr algn="just"/>
            <a:r>
              <a:rPr lang="en-US" sz="2400" dirty="0" smtClean="0"/>
              <a:t>As CDS improves and becomes more widespread, and as the evidence to support </a:t>
            </a:r>
            <a:r>
              <a:rPr lang="en-US" sz="2400" dirty="0" err="1" smtClean="0"/>
              <a:t>pharmacogenomic</a:t>
            </a:r>
            <a:r>
              <a:rPr lang="en-US" sz="2400" dirty="0" smtClean="0"/>
              <a:t> testing continues to grow, momentum for the clinical implementation of pharmacogenomics should accelerate. </a:t>
            </a:r>
          </a:p>
          <a:p>
            <a:pPr algn="just"/>
            <a:r>
              <a:rPr lang="en-US" sz="2400" dirty="0" smtClean="0"/>
              <a:t>Going forward, there is a growing body of evidence to suggest that pharmacogenomics will become an important component of evidence-based precision medicine.</a:t>
            </a:r>
            <a:endParaRPr lang="it-IT" sz="24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791200" y="6457218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CDS =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clinical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decision</a:t>
            </a:r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</a:rPr>
              <a:t> </a:t>
            </a:r>
            <a:r>
              <a:rPr lang="it-IT" dirty="0" err="1">
                <a:solidFill>
                  <a:prstClr val="black"/>
                </a:solidFill>
                <a:latin typeface="Arial" panose="020B0604020202020204" pitchFamily="34" charset="0"/>
              </a:rPr>
              <a:t>support</a:t>
            </a:r>
            <a:endParaRPr lang="it-IT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9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7026" y="838555"/>
            <a:ext cx="1637880" cy="119642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144966" y="1436765"/>
            <a:ext cx="613027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Aromatic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anticonvulsant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Active by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inhibition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of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sodium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channels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the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refractory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state,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therefore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higher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specificity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for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neurons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that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are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hyperactive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HLA-B*15:02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severe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dermatological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reaction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Asian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 smtClean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  <a:p>
            <a:pPr algn="just"/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- the allele HLA-A*31:01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is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associated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with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hypersensitivity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in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Caucasian</a:t>
            </a:r>
            <a:r>
              <a:rPr lang="it-IT" sz="2400" dirty="0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 </a:t>
            </a:r>
            <a:r>
              <a:rPr lang="it-IT" sz="2400" dirty="0" err="1" smtClean="0">
                <a:solidFill>
                  <a:prstClr val="black"/>
                </a:solidFill>
                <a:latin typeface="Helvetica Light" charset="0"/>
                <a:ea typeface="Helvetica Light" charset="0"/>
                <a:cs typeface="Helvetica Light" charset="0"/>
              </a:rPr>
              <a:t>patients</a:t>
            </a:r>
            <a:endParaRPr lang="it-IT" sz="2400" dirty="0">
              <a:solidFill>
                <a:prstClr val="black"/>
              </a:solidFill>
              <a:latin typeface="Helvetica Light" charset="0"/>
              <a:ea typeface="Helvetica Light" charset="0"/>
              <a:cs typeface="Helvetica Light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476" y="2098543"/>
            <a:ext cx="2234979" cy="1585276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0" y="0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 err="1" smtClean="0"/>
              <a:t>Carbamazepine</a:t>
            </a:r>
            <a:endParaRPr lang="it-IT" sz="3200" b="1" dirty="0"/>
          </a:p>
        </p:txBody>
      </p:sp>
    </p:spTree>
    <p:extLst>
      <p:ext uri="{BB962C8B-B14F-4D97-AF65-F5344CB8AC3E}">
        <p14:creationId xmlns:p14="http://schemas.microsoft.com/office/powerpoint/2010/main" val="20653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6394" y="1645571"/>
            <a:ext cx="4371211" cy="4615072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err="1" smtClean="0"/>
              <a:t>Carbamazepine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biotransformation</a:t>
            </a:r>
            <a:r>
              <a:rPr lang="it-IT" sz="2800" b="1" dirty="0" smtClean="0"/>
              <a:t> </a:t>
            </a:r>
            <a:r>
              <a:rPr lang="it-IT" sz="2800" b="1" dirty="0" err="1" smtClean="0"/>
              <a:t>pathway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386659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0807" y="0"/>
            <a:ext cx="5193193" cy="6858000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78419" y="89209"/>
            <a:ext cx="340112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CPIC </a:t>
            </a:r>
            <a:r>
              <a:rPr lang="it-IT" sz="2800" b="1" dirty="0" err="1" smtClean="0"/>
              <a:t>guidelines</a:t>
            </a:r>
            <a:r>
              <a:rPr lang="it-IT" sz="2800" b="1" dirty="0" smtClean="0"/>
              <a:t> for </a:t>
            </a:r>
            <a:r>
              <a:rPr lang="it-IT" sz="2800" b="1" dirty="0" err="1" smtClean="0"/>
              <a:t>carbamazepine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7245878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756083"/>
            <a:ext cx="8884675" cy="57150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5943600" y="6488668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dirty="0" smtClean="0"/>
              <a:t>Chen et al., </a:t>
            </a:r>
            <a:r>
              <a:rPr lang="it-IT" dirty="0" err="1" smtClean="0"/>
              <a:t>Neurology</a:t>
            </a:r>
            <a:r>
              <a:rPr lang="it-IT" dirty="0" smtClean="0"/>
              <a:t> 2014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Pharmacogenetic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testing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my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affect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clinicians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behaviour</a:t>
            </a:r>
            <a:endParaRPr lang="it-IT" sz="2400" b="1" dirty="0"/>
          </a:p>
        </p:txBody>
      </p:sp>
    </p:spTree>
    <p:extLst>
      <p:ext uri="{BB962C8B-B14F-4D97-AF65-F5344CB8AC3E}">
        <p14:creationId xmlns:p14="http://schemas.microsoft.com/office/powerpoint/2010/main" val="424351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371600"/>
            <a:ext cx="8839200" cy="4204682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0233" y="6477000"/>
            <a:ext cx="6700321" cy="21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80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28600" y="228600"/>
            <a:ext cx="8458200" cy="5897563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Clinical use of pharmacogenetics tests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(</a:t>
            </a:r>
            <a:r>
              <a:rPr lang="en-US" dirty="0" err="1" smtClean="0"/>
              <a:t>Pharmaco</a:t>
            </a:r>
            <a:r>
              <a:rPr lang="en-US" dirty="0" smtClean="0"/>
              <a:t>)genetic tests must meet certain criteria concerning their:</a:t>
            </a:r>
          </a:p>
          <a:p>
            <a:pPr marL="0" indent="0" algn="just">
              <a:buNone/>
            </a:pPr>
            <a:r>
              <a:rPr lang="en-US" sz="2800" dirty="0" smtClean="0"/>
              <a:t>- </a:t>
            </a:r>
            <a:r>
              <a:rPr lang="en-US" dirty="0" smtClean="0"/>
              <a:t>analytical validity </a:t>
            </a:r>
            <a:r>
              <a:rPr lang="en-US" sz="2400" dirty="0" smtClean="0"/>
              <a:t>(not trivial for genes such as CYP2D6)</a:t>
            </a:r>
          </a:p>
          <a:p>
            <a:pPr marL="0" indent="0" algn="just">
              <a:buNone/>
            </a:pPr>
            <a:r>
              <a:rPr lang="en-US" sz="2400" dirty="0"/>
              <a:t>	</a:t>
            </a:r>
            <a:r>
              <a:rPr lang="en-US" sz="2000" dirty="0" smtClean="0"/>
              <a:t>- quality of data from genetic test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smtClean="0"/>
              <a:t>- </a:t>
            </a:r>
            <a:r>
              <a:rPr lang="it-IT" sz="2000" dirty="0" err="1" smtClean="0"/>
              <a:t>test's</a:t>
            </a:r>
            <a:r>
              <a:rPr lang="it-IT" sz="2000" dirty="0" smtClean="0"/>
              <a:t> performance </a:t>
            </a:r>
            <a:r>
              <a:rPr lang="it-IT" sz="2000" dirty="0" err="1" smtClean="0"/>
              <a:t>characteristics</a:t>
            </a:r>
            <a:endParaRPr lang="en-US" sz="2000" dirty="0" smtClean="0"/>
          </a:p>
          <a:p>
            <a:pPr marL="0" indent="0" algn="just">
              <a:buNone/>
            </a:pPr>
            <a:r>
              <a:rPr lang="en-US" dirty="0"/>
              <a:t>-</a:t>
            </a:r>
            <a:r>
              <a:rPr lang="en-US" dirty="0" smtClean="0"/>
              <a:t> clinical validity/utility</a:t>
            </a:r>
          </a:p>
          <a:p>
            <a:pPr marL="0" indent="0" algn="just">
              <a:buNone/>
            </a:pPr>
            <a:r>
              <a:rPr lang="en-US" dirty="0"/>
              <a:t>	</a:t>
            </a:r>
            <a:r>
              <a:rPr lang="en-US" sz="2000" dirty="0" smtClean="0"/>
              <a:t>- penetrance of genetic variation on drug effects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smtClean="0"/>
              <a:t>- mechanism influencing drug effects (in vitro, PK, preclinical)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smtClean="0"/>
              <a:t>- clinical studies comparing outcomes of genetics-based prescribing</a:t>
            </a:r>
          </a:p>
          <a:p>
            <a:pPr marL="0" indent="0" algn="just">
              <a:buNone/>
            </a:pPr>
            <a:r>
              <a:rPr lang="en-US" sz="2000" dirty="0"/>
              <a:t>	</a:t>
            </a:r>
            <a:r>
              <a:rPr lang="en-US" sz="2000" dirty="0" smtClean="0"/>
              <a:t>- therapeutic index, severity of toxicity, severity of disease</a:t>
            </a:r>
          </a:p>
          <a:p>
            <a:pPr marL="0" indent="0" algn="just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79558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1" dirty="0" err="1" smtClean="0"/>
              <a:t>Clinical</a:t>
            </a:r>
            <a:r>
              <a:rPr lang="it-IT" sz="3600" b="1" dirty="0" smtClean="0"/>
              <a:t> utility of </a:t>
            </a:r>
            <a:r>
              <a:rPr lang="it-IT" sz="3600" b="1" dirty="0" err="1" smtClean="0"/>
              <a:t>pharmacogenetic</a:t>
            </a:r>
            <a:r>
              <a:rPr lang="it-IT" sz="3600" b="1" dirty="0" smtClean="0"/>
              <a:t> </a:t>
            </a:r>
            <a:r>
              <a:rPr lang="it-IT" sz="3600" b="1" dirty="0" err="1" smtClean="0"/>
              <a:t>testing</a:t>
            </a:r>
            <a:endParaRPr lang="it-IT" sz="3600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 smtClean="0"/>
              <a:t>- The use of the test leads to improved health outcomes for patients who are subject to testing?</a:t>
            </a:r>
          </a:p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r>
              <a:rPr lang="en-US" dirty="0" smtClean="0"/>
              <a:t>- What are the risks that occur as a result of testing?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What are the costs of testing?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dirty="0"/>
              <a:t>H</a:t>
            </a:r>
            <a:r>
              <a:rPr lang="en-US" dirty="0" smtClean="0"/>
              <a:t>ow can testing influence the behavior of clinicians?</a:t>
            </a:r>
            <a:endParaRPr lang="en-US" dirty="0"/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4877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53</TotalTime>
  <Words>567</Words>
  <Application>Microsoft Office PowerPoint</Application>
  <PresentationFormat>Presentazione su schermo (4:3)</PresentationFormat>
  <Paragraphs>68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20</vt:i4>
      </vt:variant>
    </vt:vector>
  </HeadingPairs>
  <TitlesOfParts>
    <vt:vector size="29" baseType="lpstr">
      <vt:lpstr>ＭＳ Ｐゴシック</vt:lpstr>
      <vt:lpstr>Arial</vt:lpstr>
      <vt:lpstr>Calibri</vt:lpstr>
      <vt:lpstr>Calibri Light</vt:lpstr>
      <vt:lpstr>Comic Sans MS</vt:lpstr>
      <vt:lpstr>Helvetica Light</vt:lpstr>
      <vt:lpstr>Times New Roman</vt:lpstr>
      <vt:lpstr>Tema di Office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Clinical utility of pharmacogenetic testing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Pharmacogenetic testing approach</vt:lpstr>
      <vt:lpstr>Presentazione standard di PowerPoint</vt:lpstr>
      <vt:lpstr>Conclusions</vt:lpstr>
    </vt:vector>
  </TitlesOfParts>
  <Company>Università degli Studi di Trieste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 Stocco</dc:creator>
  <cp:lastModifiedBy>Gabriele Stocco</cp:lastModifiedBy>
  <cp:revision>9</cp:revision>
  <dcterms:created xsi:type="dcterms:W3CDTF">2017-04-19T05:49:32Z</dcterms:created>
  <dcterms:modified xsi:type="dcterms:W3CDTF">2018-04-17T07:11:01Z</dcterms:modified>
</cp:coreProperties>
</file>