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2"/>
  </p:notesMasterIdLst>
  <p:handoutMasterIdLst>
    <p:handoutMasterId r:id="rId73"/>
  </p:handoutMasterIdLst>
  <p:sldIdLst>
    <p:sldId id="277" r:id="rId3"/>
    <p:sldId id="487" r:id="rId4"/>
    <p:sldId id="432" r:id="rId5"/>
    <p:sldId id="488" r:id="rId6"/>
    <p:sldId id="489" r:id="rId7"/>
    <p:sldId id="490" r:id="rId8"/>
    <p:sldId id="491" r:id="rId9"/>
    <p:sldId id="492" r:id="rId10"/>
    <p:sldId id="493" r:id="rId11"/>
    <p:sldId id="434" r:id="rId12"/>
    <p:sldId id="494" r:id="rId13"/>
    <p:sldId id="497" r:id="rId14"/>
    <p:sldId id="498" r:id="rId15"/>
    <p:sldId id="435" r:id="rId16"/>
    <p:sldId id="495" r:id="rId17"/>
    <p:sldId id="436" r:id="rId18"/>
    <p:sldId id="496" r:id="rId19"/>
    <p:sldId id="499" r:id="rId20"/>
    <p:sldId id="522" r:id="rId21"/>
    <p:sldId id="500" r:id="rId22"/>
    <p:sldId id="501" r:id="rId23"/>
    <p:sldId id="502" r:id="rId24"/>
    <p:sldId id="503" r:id="rId25"/>
    <p:sldId id="504" r:id="rId26"/>
    <p:sldId id="505" r:id="rId27"/>
    <p:sldId id="514" r:id="rId28"/>
    <p:sldId id="515" r:id="rId29"/>
    <p:sldId id="534" r:id="rId30"/>
    <p:sldId id="516" r:id="rId31"/>
    <p:sldId id="517" r:id="rId32"/>
    <p:sldId id="518" r:id="rId33"/>
    <p:sldId id="535" r:id="rId34"/>
    <p:sldId id="536" r:id="rId35"/>
    <p:sldId id="519" r:id="rId36"/>
    <p:sldId id="506" r:id="rId37"/>
    <p:sldId id="507" r:id="rId38"/>
    <p:sldId id="523" r:id="rId39"/>
    <p:sldId id="508" r:id="rId40"/>
    <p:sldId id="520" r:id="rId41"/>
    <p:sldId id="509" r:id="rId42"/>
    <p:sldId id="510" r:id="rId43"/>
    <p:sldId id="537" r:id="rId44"/>
    <p:sldId id="538" r:id="rId45"/>
    <p:sldId id="511" r:id="rId46"/>
    <p:sldId id="513" r:id="rId47"/>
    <p:sldId id="539" r:id="rId48"/>
    <p:sldId id="521" r:id="rId49"/>
    <p:sldId id="533" r:id="rId50"/>
    <p:sldId id="540" r:id="rId51"/>
    <p:sldId id="541" r:id="rId52"/>
    <p:sldId id="542" r:id="rId53"/>
    <p:sldId id="543" r:id="rId54"/>
    <p:sldId id="544" r:id="rId55"/>
    <p:sldId id="524" r:id="rId56"/>
    <p:sldId id="525" r:id="rId57"/>
    <p:sldId id="526" r:id="rId58"/>
    <p:sldId id="527" r:id="rId59"/>
    <p:sldId id="528" r:id="rId60"/>
    <p:sldId id="529" r:id="rId61"/>
    <p:sldId id="530" r:id="rId62"/>
    <p:sldId id="531" r:id="rId63"/>
    <p:sldId id="532" r:id="rId64"/>
    <p:sldId id="545" r:id="rId65"/>
    <p:sldId id="546" r:id="rId66"/>
    <p:sldId id="547" r:id="rId67"/>
    <p:sldId id="548" r:id="rId68"/>
    <p:sldId id="549" r:id="rId69"/>
    <p:sldId id="550" r:id="rId70"/>
    <p:sldId id="55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4" d="100"/>
          <a:sy n="84" d="100"/>
        </p:scale>
        <p:origin x="90" y="240"/>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4/18/2018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4/18/2018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4/18/2018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4/18/2018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4/18/2018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4/18/2018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4/18/2018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4/18/2018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4/18/2018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4/18/2018</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bs.dtu.dk/services/TMHM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bs.dtu.dk/services/Secretome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cbs.dtu.dk/services/Target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dis.embl.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bioinf.cs.ucl.ac.uk/psipr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compbio.dundee.ac.uk/jpred/"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hyperlink" Target="http://www.cmpharm.ucsf.edu/~nomi/nnpredict.html" TargetMode="External"/><Relationship Id="rId3" Type="http://schemas.openxmlformats.org/officeDocument/2006/relationships/hyperlink" Target="http://circinus.ebi.ac.uk:8081/" TargetMode="External"/><Relationship Id="rId7" Type="http://schemas.openxmlformats.org/officeDocument/2006/relationships/hyperlink" Target="http://kestrel.ludwig.ucl.ac.uk/zpred.html" TargetMode="External"/><Relationship Id="rId2" Type="http://schemas.openxmlformats.org/officeDocument/2006/relationships/hyperlink" Target="http://globin.bio.warwick.ac.uk/psipred/" TargetMode="External"/><Relationship Id="rId1" Type="http://schemas.openxmlformats.org/officeDocument/2006/relationships/slideLayout" Target="../slideLayouts/slideLayout2.xml"/><Relationship Id="rId6" Type="http://schemas.openxmlformats.org/officeDocument/2006/relationships/hyperlink" Target="http://www.embl-heidelberg.de/predictprotein/predictprotein.html" TargetMode="External"/><Relationship Id="rId5" Type="http://schemas.openxmlformats.org/officeDocument/2006/relationships/hyperlink" Target="http://www.embl-heidelberg.de/cgi/predator_serv.pl" TargetMode="External"/><Relationship Id="rId10" Type="http://schemas.openxmlformats.org/officeDocument/2006/relationships/hyperlink" Target="http://dot.imgen.bcm.tmc.edu:9331/pssprediction/pssp.html" TargetMode="External"/><Relationship Id="rId4" Type="http://schemas.openxmlformats.org/officeDocument/2006/relationships/hyperlink" Target="http://www.bmm.icnet.uk/dsc/dsc_form_align.html" TargetMode="External"/><Relationship Id="rId9" Type="http://schemas.openxmlformats.org/officeDocument/2006/relationships/hyperlink" Target="http://bmerc-www.bu.edu/ps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athdb.info/" TargetMode="External"/><Relationship Id="rId2" Type="http://schemas.openxmlformats.org/officeDocument/2006/relationships/hyperlink" Target="http://scop2.mrc-lmb.cam.ac.uk/"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wissmodel.expasy.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toolkit.tuebingen.mpg.de/#/tools/hhpre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sbg.bio.ic.ac.uk/~phyre2/html/page.cgi?id=index"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zhanglab.ccmb.med.umich.edu/I-TASS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zhanglab.ccmb.med.umich.edu/PSSpred/"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predictioncenter.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hobius.sbc.su.s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capri-docking.org/"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en.wikipedia.org/wiki/List_of_RNA_structure_prediction_software"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8</a:t>
            </a:r>
            <a:br>
              <a:rPr lang="it-IT" sz="4800" dirty="0" smtClean="0"/>
            </a:br>
            <a:r>
              <a:rPr lang="it-IT" sz="4800" dirty="0" smtClean="0"/>
              <a:t>Caratterizzazione strutturale delle proteine – 3D </a:t>
            </a:r>
            <a:r>
              <a:rPr lang="it-IT" sz="4800" dirty="0" err="1" smtClean="0"/>
              <a:t>modelling</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TMHMM</a:t>
            </a:r>
            <a:endParaRPr lang="it-IT" dirty="0"/>
          </a:p>
        </p:txBody>
      </p:sp>
      <p:sp>
        <p:nvSpPr>
          <p:cNvPr id="3" name="Segnaposto contenuto 2"/>
          <p:cNvSpPr>
            <a:spLocks noGrp="1"/>
          </p:cNvSpPr>
          <p:nvPr>
            <p:ph idx="1"/>
          </p:nvPr>
        </p:nvSpPr>
        <p:spPr>
          <a:xfrm>
            <a:off x="405699" y="1442124"/>
            <a:ext cx="4881004" cy="4343400"/>
          </a:xfrm>
        </p:spPr>
        <p:txBody>
          <a:bodyPr>
            <a:normAutofit fontScale="92500" lnSpcReduction="10000"/>
          </a:bodyPr>
          <a:lstStyle/>
          <a:p>
            <a:r>
              <a:rPr lang="it-IT" dirty="0" smtClean="0"/>
              <a:t>Altro </a:t>
            </a:r>
            <a:r>
              <a:rPr lang="it-IT" dirty="0" err="1" smtClean="0"/>
              <a:t>tool</a:t>
            </a:r>
            <a:r>
              <a:rPr lang="it-IT" dirty="0" smtClean="0"/>
              <a:t> per la predizione di regioni </a:t>
            </a:r>
            <a:r>
              <a:rPr lang="it-IT" dirty="0" err="1" smtClean="0"/>
              <a:t>transmembrana</a:t>
            </a:r>
            <a:endParaRPr lang="it-IT" dirty="0" smtClean="0"/>
          </a:p>
          <a:p>
            <a:r>
              <a:rPr lang="en-US" dirty="0">
                <a:hlinkClick r:id="rId2"/>
              </a:rPr>
              <a:t>http://www.cbs.dtu.dk/services/TMHMM</a:t>
            </a:r>
            <a:r>
              <a:rPr lang="en-US" dirty="0" smtClean="0">
                <a:hlinkClick r:id="rId2"/>
              </a:rPr>
              <a:t>/</a:t>
            </a:r>
            <a:endParaRPr lang="en-US" dirty="0" smtClean="0"/>
          </a:p>
          <a:p>
            <a:r>
              <a:rPr lang="it-IT" dirty="0" smtClean="0"/>
              <a:t>Anche in questo caso output molto intuitivo!</a:t>
            </a:r>
          </a:p>
          <a:p>
            <a:r>
              <a:rPr lang="it-IT" dirty="0" smtClean="0"/>
              <a:t>Attenzione però alla predizione delle regioni esposte all’esterno della membrana… TMHMM non cerca il peptide segnale e questo può avere effetti molto importanti</a:t>
            </a:r>
          </a:p>
          <a:p>
            <a:r>
              <a:rPr lang="it-IT" dirty="0" smtClean="0"/>
              <a:t>Sotto questo punto di vista </a:t>
            </a:r>
            <a:r>
              <a:rPr lang="it-IT" dirty="0" err="1" smtClean="0"/>
              <a:t>un’approccio</a:t>
            </a:r>
            <a:r>
              <a:rPr lang="it-IT" dirty="0" smtClean="0"/>
              <a:t> combinato (</a:t>
            </a:r>
            <a:r>
              <a:rPr lang="it-IT" dirty="0" err="1" smtClean="0"/>
              <a:t>Phobius</a:t>
            </a:r>
            <a:r>
              <a:rPr lang="it-IT" dirty="0" smtClean="0"/>
              <a:t>) è maggiormente accurato</a:t>
            </a:r>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2327"/>
            <a:ext cx="5791437" cy="4753197"/>
          </a:xfrm>
          <a:prstGeom prst="rect">
            <a:avLst/>
          </a:prstGeom>
        </p:spPr>
      </p:pic>
    </p:spTree>
    <p:extLst>
      <p:ext uri="{BB962C8B-B14F-4D97-AF65-F5344CB8AC3E}">
        <p14:creationId xmlns:p14="http://schemas.microsoft.com/office/powerpoint/2010/main" val="11977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CASI PARTICOLARI – SECREZIONE NON CANONICA</a:t>
            </a:r>
            <a:endParaRPr lang="it-IT" sz="2800" dirty="0"/>
          </a:p>
        </p:txBody>
      </p:sp>
      <p:sp>
        <p:nvSpPr>
          <p:cNvPr id="3" name="Content Placeholder 2"/>
          <p:cNvSpPr>
            <a:spLocks noGrp="1"/>
          </p:cNvSpPr>
          <p:nvPr>
            <p:ph idx="1"/>
          </p:nvPr>
        </p:nvSpPr>
        <p:spPr>
          <a:xfrm>
            <a:off x="1341120" y="1358042"/>
            <a:ext cx="9509760" cy="4343400"/>
          </a:xfrm>
        </p:spPr>
        <p:txBody>
          <a:bodyPr/>
          <a:lstStyle/>
          <a:p>
            <a:r>
              <a:rPr lang="it-IT" b="1" dirty="0" err="1" smtClean="0"/>
              <a:t>SecretomeP</a:t>
            </a:r>
            <a:endParaRPr lang="it-IT" b="1" dirty="0" smtClean="0"/>
          </a:p>
          <a:p>
            <a:r>
              <a:rPr lang="it-IT" dirty="0">
                <a:hlinkClick r:id="rId2"/>
              </a:rPr>
              <a:t>http://www.cbs.dtu.dk/services/SecretomeP</a:t>
            </a:r>
            <a:r>
              <a:rPr lang="it-IT" dirty="0" smtClean="0">
                <a:hlinkClick r:id="rId2"/>
              </a:rPr>
              <a:t>/</a:t>
            </a:r>
            <a:r>
              <a:rPr lang="it-IT" dirty="0" smtClean="0"/>
              <a:t> </a:t>
            </a:r>
          </a:p>
          <a:p>
            <a:r>
              <a:rPr lang="it-IT" dirty="0" smtClean="0"/>
              <a:t>Esistono casi in cui proteine, pur essendo secrete, non presentano un peptide segnale classico -&gt; </a:t>
            </a:r>
            <a:r>
              <a:rPr lang="it-IT" b="1" dirty="0" smtClean="0"/>
              <a:t>«</a:t>
            </a:r>
            <a:r>
              <a:rPr lang="it-IT" b="1" dirty="0" err="1" smtClean="0"/>
              <a:t>leaderless</a:t>
            </a:r>
            <a:r>
              <a:rPr lang="it-IT" b="1" dirty="0" smtClean="0"/>
              <a:t>» </a:t>
            </a:r>
            <a:r>
              <a:rPr lang="it-IT" dirty="0" err="1" smtClean="0"/>
              <a:t>proteins</a:t>
            </a:r>
            <a:endParaRPr lang="it-IT" dirty="0" smtClean="0"/>
          </a:p>
          <a:p>
            <a:r>
              <a:rPr lang="it-IT" dirty="0" smtClean="0"/>
              <a:t>Molte proteine coinvolte nei processi infiammatori (ad esempio le interleuchine) presentano segnali di secrezione non canonici</a:t>
            </a:r>
          </a:p>
          <a:p>
            <a:r>
              <a:rPr lang="it-IT" dirty="0" smtClean="0"/>
              <a:t>Devo sempre prestare attenzione a possibili falsi negativi con </a:t>
            </a:r>
            <a:r>
              <a:rPr lang="it-IT" dirty="0" err="1" smtClean="0"/>
              <a:t>SignalP</a:t>
            </a:r>
            <a:r>
              <a:rPr lang="it-IT" dirty="0" smtClean="0"/>
              <a:t>!</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81" y="4491714"/>
            <a:ext cx="6582694" cy="2057687"/>
          </a:xfrm>
          <a:prstGeom prst="rect">
            <a:avLst/>
          </a:prstGeom>
        </p:spPr>
      </p:pic>
    </p:spTree>
    <p:extLst>
      <p:ext uri="{BB962C8B-B14F-4D97-AF65-F5344CB8AC3E}">
        <p14:creationId xmlns:p14="http://schemas.microsoft.com/office/powerpoint/2010/main" val="32849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1341120" y="1168856"/>
            <a:ext cx="9509760" cy="4343400"/>
          </a:xfrm>
        </p:spPr>
        <p:txBody>
          <a:bodyPr/>
          <a:lstStyle/>
          <a:p>
            <a:r>
              <a:rPr lang="it-IT" dirty="0" smtClean="0"/>
              <a:t>Alcune proteine secrete, oltre al peptide segnale, presentano una </a:t>
            </a:r>
            <a:r>
              <a:rPr lang="it-IT" b="1" dirty="0" smtClean="0"/>
              <a:t>regione </a:t>
            </a:r>
            <a:r>
              <a:rPr lang="it-IT" b="1" dirty="0" err="1" smtClean="0"/>
              <a:t>propeptidica</a:t>
            </a:r>
            <a:r>
              <a:rPr lang="it-IT" b="1" dirty="0" smtClean="0"/>
              <a:t> </a:t>
            </a:r>
            <a:r>
              <a:rPr lang="it-IT" dirty="0" smtClean="0"/>
              <a:t>nel precursore, che viene tagliata in un secondo momento da una proteasi</a:t>
            </a:r>
          </a:p>
          <a:p>
            <a:r>
              <a:rPr lang="it-IT" dirty="0" smtClean="0"/>
              <a:t>Il sito di riconoscimento solitamente è un </a:t>
            </a:r>
            <a:r>
              <a:rPr lang="it-IT" b="1" dirty="0" smtClean="0"/>
              <a:t>segnale dibasico </a:t>
            </a:r>
            <a:r>
              <a:rPr lang="it-IT" dirty="0" smtClean="0"/>
              <a:t>(KR o RR)</a:t>
            </a:r>
          </a:p>
          <a:p>
            <a:r>
              <a:rPr lang="it-IT" dirty="0" smtClean="0"/>
              <a:t>Questa organizzazione del precursore serve a mantenere inattiva la proteina fino al suo rilascio nell’ambiente in cui deve agire. Ad esempio pro-enzimi o altri peptidi con attività biologica prodotti e conservati inizialmente in granuli in cellule immunitarie</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840" y="4065769"/>
            <a:ext cx="8083132" cy="2482176"/>
          </a:xfrm>
          <a:prstGeom prst="rect">
            <a:avLst/>
          </a:prstGeom>
        </p:spPr>
      </p:pic>
    </p:spTree>
    <p:extLst>
      <p:ext uri="{BB962C8B-B14F-4D97-AF65-F5344CB8AC3E}">
        <p14:creationId xmlns:p14="http://schemas.microsoft.com/office/powerpoint/2010/main" val="26348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437230" y="1168856"/>
            <a:ext cx="4817941" cy="4343400"/>
          </a:xfrm>
        </p:spPr>
        <p:txBody>
          <a:bodyPr>
            <a:normAutofit lnSpcReduction="10000"/>
          </a:bodyPr>
          <a:lstStyle/>
          <a:p>
            <a:r>
              <a:rPr lang="it-IT" dirty="0" smtClean="0"/>
              <a:t>Interpretazione piuttosto semplice: viene combinata la predizione del sito di taglio con quella del peptide segnale (ovvero, il taglio proteolitico può avvenire solo in una proteina secreta)</a:t>
            </a:r>
          </a:p>
          <a:p>
            <a:r>
              <a:rPr lang="it-IT" dirty="0" smtClean="0"/>
              <a:t>Anche in questo caso il potenziale sito di taglio è corredato da un p-</a:t>
            </a:r>
            <a:r>
              <a:rPr lang="it-IT" dirty="0" err="1" smtClean="0"/>
              <a:t>value</a:t>
            </a:r>
            <a:endParaRPr lang="it-IT" dirty="0" smtClean="0"/>
          </a:p>
          <a:p>
            <a:r>
              <a:rPr lang="it-IT" dirty="0" smtClean="0"/>
              <a:t>Nel grafico a fianco guardiamo la linea verde (peptide segnale) e la linea blu che supera la soglia </a:t>
            </a:r>
            <a:r>
              <a:rPr lang="it-IT" dirty="0" err="1" smtClean="0"/>
              <a:t>pre</a:t>
            </a:r>
            <a:r>
              <a:rPr lang="it-IT" dirty="0" smtClean="0"/>
              <a:t>-impostata per la rilevazione del </a:t>
            </a:r>
            <a:r>
              <a:rPr lang="it-IT" dirty="0" err="1" smtClean="0"/>
              <a:t>propeptide</a:t>
            </a:r>
            <a:endParaRPr lang="it-IT" dirty="0" smtClean="0"/>
          </a:p>
          <a:p>
            <a:pPr marL="45720" indent="0">
              <a:buNone/>
            </a:pPr>
            <a:endParaRPr lang="it-IT" dirty="0" smtClean="0"/>
          </a:p>
          <a:p>
            <a:endParaRPr lang="it-IT" dirty="0"/>
          </a:p>
        </p:txBody>
      </p:sp>
      <p:sp>
        <p:nvSpPr>
          <p:cNvPr id="4" name="Rectangle 1"/>
          <p:cNvSpPr>
            <a:spLocks noChangeArrowheads="1"/>
          </p:cNvSpPr>
          <p:nvPr/>
        </p:nvSpPr>
        <p:spPr bwMode="auto">
          <a:xfrm>
            <a:off x="315309" y="5512256"/>
            <a:ext cx="7168056"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&gt;ABC61319.1 big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defensin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Argopecten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irradians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MTRPSLVRCYSLFFTALIVMAIICPAWSEEIPKSRKKRAIPIAYVGMAVAPQVFRWLVRAYGAAAVTAAG VTLRRVINRSRSNDNHSCYGNRGWCRSSCRSYEREYRGGNLGVCGSYKCCVT</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934" y="174809"/>
            <a:ext cx="6049219" cy="6525536"/>
          </a:xfrm>
          <a:prstGeom prst="rect">
            <a:avLst/>
          </a:prstGeom>
        </p:spPr>
      </p:pic>
    </p:spTree>
    <p:extLst>
      <p:ext uri="{BB962C8B-B14F-4D97-AF65-F5344CB8AC3E}">
        <p14:creationId xmlns:p14="http://schemas.microsoft.com/office/powerpoint/2010/main" val="39978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3" name="Content Placeholder 2"/>
          <p:cNvSpPr>
            <a:spLocks noGrp="1"/>
          </p:cNvSpPr>
          <p:nvPr>
            <p:ph idx="1"/>
          </p:nvPr>
        </p:nvSpPr>
        <p:spPr/>
        <p:txBody>
          <a:bodyPr/>
          <a:lstStyle/>
          <a:p>
            <a:r>
              <a:rPr lang="it-IT" dirty="0">
                <a:hlinkClick r:id="rId2"/>
              </a:rPr>
              <a:t>http://www.cbs.dtu.dk/services/TargetP</a:t>
            </a:r>
            <a:r>
              <a:rPr lang="it-IT" dirty="0" smtClean="0">
                <a:hlinkClick r:id="rId2"/>
              </a:rPr>
              <a:t>/</a:t>
            </a:r>
            <a:r>
              <a:rPr lang="it-IT" dirty="0" smtClean="0"/>
              <a:t> </a:t>
            </a:r>
          </a:p>
          <a:p>
            <a:r>
              <a:rPr lang="it-IT" b="1" dirty="0" smtClean="0"/>
              <a:t>TARGETP</a:t>
            </a:r>
            <a:r>
              <a:rPr lang="it-IT" dirty="0" smtClean="0"/>
              <a:t> è in questo caso il </a:t>
            </a:r>
            <a:r>
              <a:rPr lang="it-IT" dirty="0" err="1" smtClean="0"/>
              <a:t>tool</a:t>
            </a:r>
            <a:r>
              <a:rPr lang="it-IT" dirty="0" smtClean="0"/>
              <a:t> che fa a nostro caso</a:t>
            </a:r>
          </a:p>
          <a:p>
            <a:r>
              <a:rPr lang="it-IT" dirty="0" smtClean="0"/>
              <a:t>Si può selezionare tra sistemi piante/animali</a:t>
            </a:r>
          </a:p>
          <a:p>
            <a:r>
              <a:rPr lang="it-IT" dirty="0" smtClean="0"/>
              <a:t>Vengono calcolati degli score di predizione per peptide segnale, segnale di importazione mitocondriale, plastidiale (solo nelle piante) o altra destinazione</a:t>
            </a:r>
          </a:p>
          <a:p>
            <a:r>
              <a:rPr lang="it-IT" dirty="0" smtClean="0"/>
              <a:t>Usa </a:t>
            </a:r>
            <a:r>
              <a:rPr lang="it-IT" dirty="0" err="1" smtClean="0"/>
              <a:t>SignalP</a:t>
            </a:r>
            <a:r>
              <a:rPr lang="it-IT" dirty="0" smtClean="0"/>
              <a:t> e </a:t>
            </a:r>
            <a:r>
              <a:rPr lang="it-IT" b="1" dirty="0" err="1" smtClean="0"/>
              <a:t>ChloroP</a:t>
            </a:r>
            <a:r>
              <a:rPr lang="it-IT" dirty="0" smtClean="0"/>
              <a:t> (altro programma per la predizione dei segnali di importazione plastidiale)</a:t>
            </a:r>
          </a:p>
          <a:p>
            <a:r>
              <a:rPr lang="it-IT" dirty="0" smtClean="0"/>
              <a:t>La predizione dipende dal </a:t>
            </a:r>
            <a:r>
              <a:rPr lang="it-IT" b="1" dirty="0" smtClean="0"/>
              <a:t>rapporto tra gli score</a:t>
            </a:r>
            <a:r>
              <a:rPr lang="it-IT" dirty="0" smtClean="0"/>
              <a:t>, dato in una scala da 1 (molto buono) a 5 (scarso)</a:t>
            </a:r>
            <a:endParaRPr lang="it-IT" dirty="0"/>
          </a:p>
        </p:txBody>
      </p:sp>
    </p:spTree>
    <p:extLst>
      <p:ext uri="{BB962C8B-B14F-4D97-AF65-F5344CB8AC3E}">
        <p14:creationId xmlns:p14="http://schemas.microsoft.com/office/powerpoint/2010/main" val="19973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5" name="Rectangle 1"/>
          <p:cNvSpPr>
            <a:spLocks noChangeArrowheads="1"/>
          </p:cNvSpPr>
          <p:nvPr/>
        </p:nvSpPr>
        <p:spPr bwMode="auto">
          <a:xfrm>
            <a:off x="189186" y="1591215"/>
            <a:ext cx="470863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&gt;KOS18919.1 Mitochondrial zinc maintenance protein 1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Escovopsis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weberi</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MRAARIAFQGDAHVLAAAQLQIRQTFQENRALEASKVYGAVQHAEDVARILRENVVQGKRVGADGEEHFK LRIHEHTERGDNESILTAGKDSKGGCGCR</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873" y="1591215"/>
            <a:ext cx="4887007" cy="1552792"/>
          </a:xfrm>
          <a:prstGeom prst="rect">
            <a:avLst/>
          </a:prstGeom>
        </p:spPr>
      </p:pic>
      <p:sp>
        <p:nvSpPr>
          <p:cNvPr id="7" name="Rectangle 2"/>
          <p:cNvSpPr>
            <a:spLocks noChangeArrowheads="1"/>
          </p:cNvSpPr>
          <p:nvPr/>
        </p:nvSpPr>
        <p:spPr bwMode="auto">
          <a:xfrm>
            <a:off x="189186" y="4276269"/>
            <a:ext cx="5303520"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&gt;CAB60128.1 plastidial phosphoglucomutase [Pisum sativum] MAFCYRLDNFIISAFKPKHSNVPLSIHHSSSNFPSFKVQNFPFRVRYNSAIRATSSSSSTPTTIAEPNDI KINSIPTKPIEGQKTGTSGLRKKVKVFKQENYLANWIQALFNSLPPEDYKNGLLVLGGDGRYFNKEAAQI IIKIAAGNGVGKILVGKEGILSTPAVSAVIRKREANGGFIMSASHNPGGPEYDWGIKFNYSSGQPAPESI TDKIYGNTLSISEIKIADIPDVDLSNVGVTKFGSFSVEVIDPVSDYLELLETVFDFQLIKSLISRPDFRF TFDAMHAVAGAYATPIFVDKLSASLDSISNGIPLEDFGHGHPDPNLTYAKDLVKIMYAENGPDFGAASDG DGDRNMILGTSFFVTPSDSVAVIAANAKEAIPYFKDSIKGLARSMPTSGALDRVAEKLNLPFFEVPTGWK FFGNLMDAGNLSICGEESFGTGSDHIREKDGIWAVLAWLSIIAHRNKDTKPGEKLVSVSDVVKEHWATYG RNFFSRYDYEECESEGANKMIEYLRELLSKSKPGDKYGSYVLQFADDFTYTDPVDGSVVSKQGVRFVFTD GSRIIYRLSGTGSAGATVRVYIEQFEPDVSKHDVDAQIALKPLIDLALSVSKLKDFTGREKPTVIT</a:t>
            </a:r>
            <a:r>
              <a:rPr kumimoji="0" lang="en-US" altLang="en-US" sz="9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873" y="3996943"/>
            <a:ext cx="4877481" cy="1533739"/>
          </a:xfrm>
          <a:prstGeom prst="rect">
            <a:avLst/>
          </a:prstGeom>
        </p:spPr>
      </p:pic>
    </p:spTree>
    <p:extLst>
      <p:ext uri="{BB962C8B-B14F-4D97-AF65-F5344CB8AC3E}">
        <p14:creationId xmlns:p14="http://schemas.microsoft.com/office/powerpoint/2010/main" val="1096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sp>
        <p:nvSpPr>
          <p:cNvPr id="6" name="Content Placeholder 5"/>
          <p:cNvSpPr>
            <a:spLocks noGrp="1"/>
          </p:cNvSpPr>
          <p:nvPr>
            <p:ph idx="1"/>
          </p:nvPr>
        </p:nvSpPr>
        <p:spPr>
          <a:xfrm>
            <a:off x="1341120" y="1442124"/>
            <a:ext cx="9509760" cy="4822041"/>
          </a:xfrm>
        </p:spPr>
        <p:txBody>
          <a:bodyPr>
            <a:normAutofit fontScale="92500" lnSpcReduction="10000"/>
          </a:bodyPr>
          <a:lstStyle/>
          <a:p>
            <a:pPr algn="just"/>
            <a:r>
              <a:rPr lang="it-IT" dirty="0" err="1" smtClean="0"/>
              <a:t>DisEMBL</a:t>
            </a:r>
            <a:endParaRPr lang="it-IT" dirty="0" smtClean="0"/>
          </a:p>
          <a:p>
            <a:pPr algn="just"/>
            <a:r>
              <a:rPr lang="it-IT" dirty="0">
                <a:hlinkClick r:id="rId2"/>
              </a:rPr>
              <a:t>http://</a:t>
            </a:r>
            <a:r>
              <a:rPr lang="it-IT" dirty="0" smtClean="0">
                <a:hlinkClick r:id="rId2"/>
              </a:rPr>
              <a:t>dis.embl.de</a:t>
            </a:r>
            <a:endParaRPr lang="it-IT" dirty="0" smtClean="0"/>
          </a:p>
          <a:p>
            <a:pPr algn="just"/>
            <a:r>
              <a:rPr lang="it-IT" i="1" dirty="0" smtClean="0"/>
              <a:t>«</a:t>
            </a:r>
            <a:r>
              <a:rPr lang="en-US" i="1" dirty="0" err="1"/>
              <a:t>DisEMBL</a:t>
            </a:r>
            <a:r>
              <a:rPr lang="en-US" i="1" dirty="0"/>
              <a:t> is a computational tool for prediction of disordered/unstructured regions within a protein sequence. As no clear definition of disorder exists, we have developed parameters based on several alternative definitions, and introduced a new one based on the concept of ``hot loops'', i.e. coils with high temperature </a:t>
            </a:r>
            <a:r>
              <a:rPr lang="en-US" i="1" dirty="0" smtClean="0"/>
              <a:t>factors”</a:t>
            </a:r>
          </a:p>
          <a:p>
            <a:pPr algn="just"/>
            <a:r>
              <a:rPr lang="it-IT" dirty="0" smtClean="0"/>
              <a:t>Proteine intrinsecamente disordinate non hanno una struttura fissa 3D ordinata e presentano lunghe regioni di random coil</a:t>
            </a:r>
          </a:p>
          <a:p>
            <a:pPr algn="just"/>
            <a:r>
              <a:rPr lang="it-IT" dirty="0" smtClean="0"/>
              <a:t>Regioni disordinate possono essere presenti anche in regioni che fungono da </a:t>
            </a:r>
            <a:r>
              <a:rPr lang="it-IT" dirty="0" err="1" smtClean="0"/>
              <a:t>linker</a:t>
            </a:r>
            <a:r>
              <a:rPr lang="it-IT" dirty="0" smtClean="0"/>
              <a:t> tra domini in grosse proteine </a:t>
            </a:r>
            <a:r>
              <a:rPr lang="it-IT" dirty="0" err="1" smtClean="0"/>
              <a:t>multidominio</a:t>
            </a:r>
            <a:endParaRPr lang="it-IT" dirty="0" smtClean="0"/>
          </a:p>
          <a:p>
            <a:pPr algn="just"/>
            <a:r>
              <a:rPr lang="it-IT" dirty="0" smtClean="0"/>
              <a:t>Combinazione di diversi modelli predittivi che possono essere tradotti in probabilità calcolate su una finestra di un determinato numero di amino acidi</a:t>
            </a:r>
            <a:endParaRPr lang="it-IT" dirty="0"/>
          </a:p>
        </p:txBody>
      </p:sp>
    </p:spTree>
    <p:extLst>
      <p:ext uri="{BB962C8B-B14F-4D97-AF65-F5344CB8AC3E}">
        <p14:creationId xmlns:p14="http://schemas.microsoft.com/office/powerpoint/2010/main" val="3684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pic>
        <p:nvPicPr>
          <p:cNvPr id="4098" name="Picture 2" descr="Sorry, plots are not rendered as ASCII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9274" y="1481486"/>
            <a:ext cx="6822726" cy="5282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472965" y="1285174"/>
            <a:ext cx="578069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smtClean="0">
                <a:ln>
                  <a:noFill/>
                </a:ln>
                <a:solidFill>
                  <a:srgbClr val="000000"/>
                </a:solidFill>
                <a:effectLst/>
                <a:latin typeface="Arial Unicode MS" panose="020B0604020202020204" pitchFamily="34" charset="-128"/>
              </a:rPr>
              <a:t>&gt;sp|Q02388|CO7A1_HUMAN Collagen alpha-1(VII) chain OS=Homo sapiens OX=9606 GN=COL7A1 PE=1 SV=2 MTLRLLVAALCAGILAEAPRVRAQHRERVTCTRLYAADIVFLLDGSSSIGRSNFREVRSF LEGLVLPFSGAASAQGVRFATVQYSDDPRTEFGLDALGSGGDVIRAIRELSYKGGNTRTG AAILHVADHVFLPQLARPGVPKVCILITDGKSQDLVDTAAQRLKGQGVKLFAVGIKNADP EELKRVASQPTSDFFFFVNDFSILRTLLPLVSRRVCTTAGGVPVTRPPDDSTSAPRDLVL SEPSSQSLRVQWTAASGPVTGYKVQYTPLTGLGQPLPSERQEVNVPAGETSVRLRGLRPL TEYQVTVIALYANSIGEAVSGTARTTALEGPELTIQNTTAHSLLVAWRSVPGATGYRVTW RVLSGGPTQQQELGPGQGSVLLRDLEPGTDYEVTVSTLFGRSVGPATSLMARTDASVEQT LRPVILGPTSILLSWNLVPEARGYRLEWRRETGLEPPQKVVLPSDVTRYQLDGLQPGTEY RLTLYTLLEGHEVATPATVVPTGPELPVSPVTDLQATELPGQRVRVSWSPVPGATQYRII VRSTQGVERTLVLPGSQTAFDLDDVQAGLSYTVRVSARVGPREGSASVLTVRREPETPLA VPGLRVVVSDATRVRVAWGPVPGASGFRISWSTGSGPESSQTLPPDSTATDITGLQPGTT YQVAVSVLRGREEGPAAVIVARTDPLGPVRTVHVTQASSSSVTITWTRVPGATGYRVSWH SAHGPEKSQLVSGEATVAELDGLEPDTEYTVHVRAHVAGVDGPPASVVVRTAPEPVGRVS RLQILNASSDVLRITWVGVTGATAYRLAWGRSEGGPMRHQILPGNTDSAEIRGLEGGVSY SVRVTALVGDREGTPVSIVVTTPPEAPPALGTLHVVQRGEHSLRLRWEPVPRAQGFLLHW QPEGGQEQSRVLGPELSSYHLDGLEPATQYRVRLSVLGPAGEGPSAEVTARTESPRVPSI ELRVVDTSIDSVTLAWTPVSRASSYILSWRPLRGPGQEVPGSPQTLPGISSSQRVTGLEP GVSYIFSLTPVLDGVRGPEASVTQTPVCPRGLADVVFLPHATQDNAHRAEATRRVLERLV LALGPLGPQAVQVGLLSYSHRPSPLFPLNGSHDLGIILQRIRDMPYMDPSGNNLGTAVVT AHRYMLAPDAPGRRQHVPGVMVLLVDEPLRGDIFSPIREAQASGLNVVMLGMAGADPEQL RRLAPGMDSVQTFFAVDDGPSLDQAVSGLATALCQASFTTQPRPEPCPVYCPKGQKGEPG EMGLRGQVGPPGDPGLPGRTGAPGPQGPPGSATAKGERGFPGADGRPGSPGRAGNPGTPG APGLKGSPGLPGPRGDPGERGPRGPKGEPGAPGQVIGGEGPGLPGRKGDPGPSGPPGPRG PLGDPGPRGPPGLPGTAMKGDKGDRGERGPPGPGEGGIAPGEPGLPGLPGSPGPQGPVGP PGKKGEKGDSEDGAPGLPGQPGSPGEQGPRGPPGAIGPKGDRGFPGPLGEAGEKGERGPP GPAGSRGLPGVAGRPGAKGPEGPPGPTGRQGEKGEPGRPGDPAVVGPAVAGPKGEKGDVG PAGPRGATGVQGERGPPGLVLPGDPGPKGDPGDRGPIGLTGRAGPPGDSGPPGEKGDPGR PGPPGPVGPRGRDGEVGEKGDEGPPGDPGLPGKAGERGLRGAPGVRGPVGEKGDQGDPGE DGRNGSPGSSGPKGDRGEPGPPGPPGRLVDTGPGAREKGEPGDRGQEGPRGPKGDPGLPG APGERGIEGFRGPPGPQGDPGVRGPAGEKGDRGPPGLDGRSGLDGKPGAAGPSGPNGAAG KAGDPGRDGLPGLRGEQGLPGPSGPPGLPGKPGEDGKPGLNGKNGEPGDPGEDGRKGEKG DSGASGREGRDGPKGERGAPGILGPQGPPGLPGPVGPPGQGFPGVPGGTGPKGDRGETGS KGEQGLPGERGLRGEPGSVPNVDRLLETAGIKASALREIVETWDESSGSFLPVPERRRGP KGDSGEQGPPGKEGPIGFPGERGLKGDRGDPGPQGPPGLALGERGPPGPSGLAGEPGKPG IPGLPGRAGGVGEAGRPGERGERGEKGERGEQGRDGPPGLPGTPGPPGPPGPKVSVDEPG PGLSGEQGPPGLKGAKGEPGSNGDQGPKGDRGVPGIKGDRGEPGPRGQDGNPGLPGERGM AGPEGKPGLQGPRGPPGPVGGHGDPGPPGAPGLAGPAGPQGPSGLKGEPGETGPPGRGLT GPTGAVGLPGPPGPSGLVGPQGSPGLPGQVGETGKPGAPGRDGASGKDGDRGSPGVPGSP GLPGPVGPKGEPGPTGAPGQAVVGLPGAKGEKGAPGGLAGDLVGEPGAKGDRGLPGPRGE KGEAGRAGEPGDPGEDGQKGAPGPKGFKGDPGVGVPGSPGPPGPPGVKGDLGLPGLPGAP GVVGFPGQTGPRGEMGQPGPSGERGLAGPPGREGIPGPLGPPGPPGSVGPPGASGLKGDK GDPGVGLPGPRGERGEPGIRGEDGRPGQEGPRGLTGPPGSRGERGEKGDVGSAGLKGDKG DSAVILGPPGPRGAKGDMGERGPRGLDGDKGPRGDNGDPGDKGSKGEPGDKGSAGLPGLR GLLGPQGQPGAAGIPGDPGSPGKDGVPGIRGEKGDVGFMGPRGLKGERGVKGACGLDGEK GDKGEAGPPGRPGLAGHKGEMGEPGVPGQSGAPGKEGLIGPKGDRGFDGQPGPKGDQGEK GERGTPGIGGFPGPSGNDGSAGPPGPPGSVGPRGPEGLQGQKGERGPPGERVVGAPGVPG APGERGEQGRPGPAGPRGEKGEAALTEDDIRGFVRQEMSQHCACQGQFIASGSRPLPSYA ADTAGSQLHAVPVLRVSHAEEEERVPPEDDEYSEYSEYSVEEYQDPEAPWDSDDPCSLPL DEGSCTAYTLRWYHRAVTGSTEACHPFVYGGCGGNANRFGTREACERRCPPRVVQSQGTG TAQD</a:t>
            </a:r>
            <a:r>
              <a:rPr kumimoji="0" lang="en-US" altLang="en-US" sz="600" b="0" i="0" u="none" strike="noStrike" cap="none" normalizeH="0" baseline="0" dirty="0" smtClean="0">
                <a:ln>
                  <a:noFill/>
                </a:ln>
                <a:solidFill>
                  <a:schemeClr val="tx1"/>
                </a:solidFill>
                <a:effectLst/>
              </a:rPr>
              <a:t> </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72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normAutofit fontScale="90000"/>
          </a:bodyPr>
          <a:lstStyle/>
          <a:p>
            <a:r>
              <a:rPr lang="it-IT" dirty="0" smtClean="0"/>
              <a:t>VERSO LA DETERMINAZIONE DELLA STRUTTURA</a:t>
            </a:r>
            <a:endParaRPr lang="it-IT" dirty="0"/>
          </a:p>
        </p:txBody>
      </p:sp>
      <p:sp>
        <p:nvSpPr>
          <p:cNvPr id="3" name="CasellaDiTesto 2"/>
          <p:cNvSpPr txBox="1"/>
          <p:nvPr/>
        </p:nvSpPr>
        <p:spPr>
          <a:xfrm>
            <a:off x="725213" y="1618593"/>
            <a:ext cx="10321159" cy="2031325"/>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A fronte di oltre </a:t>
            </a:r>
            <a:r>
              <a:rPr lang="it-IT" b="1" u="sng" dirty="0" smtClean="0"/>
              <a:t>483 milioni di proteine</a:t>
            </a:r>
            <a:r>
              <a:rPr lang="it-IT" dirty="0" smtClean="0"/>
              <a:t> depositate nel database nr e di circa </a:t>
            </a:r>
            <a:r>
              <a:rPr lang="it-IT" b="1" u="sng" dirty="0" smtClean="0"/>
              <a:t>550,000</a:t>
            </a:r>
            <a:r>
              <a:rPr lang="it-IT" dirty="0" smtClean="0"/>
              <a:t> in </a:t>
            </a:r>
            <a:r>
              <a:rPr lang="it-IT" dirty="0" err="1" smtClean="0"/>
              <a:t>Swissprot</a:t>
            </a:r>
            <a:r>
              <a:rPr lang="it-IT" dirty="0" smtClean="0"/>
              <a:t>, solo </a:t>
            </a:r>
            <a:r>
              <a:rPr lang="it-IT" b="1" u="sng" dirty="0" smtClean="0"/>
              <a:t>120,000 strutture note</a:t>
            </a:r>
            <a:r>
              <a:rPr lang="it-IT" dirty="0" smtClean="0"/>
              <a:t> sono depositate in </a:t>
            </a:r>
            <a:r>
              <a:rPr lang="it-IT" dirty="0" err="1" smtClean="0"/>
              <a:t>Protein</a:t>
            </a:r>
            <a:r>
              <a:rPr lang="it-IT" dirty="0" smtClean="0"/>
              <a:t> </a:t>
            </a:r>
            <a:r>
              <a:rPr lang="it-IT" dirty="0" err="1" smtClean="0"/>
              <a:t>DataBank</a:t>
            </a:r>
            <a:endParaRPr lang="it-IT" dirty="0" smtClean="0"/>
          </a:p>
          <a:p>
            <a:pPr marL="285750" indent="-285750" algn="just">
              <a:buFont typeface="Arial" panose="020B0604020202020204" pitchFamily="34" charset="0"/>
              <a:buChar char="•"/>
            </a:pPr>
            <a:r>
              <a:rPr lang="it-IT" dirty="0" smtClean="0"/>
              <a:t> Molte di queste sono </a:t>
            </a:r>
            <a:r>
              <a:rPr lang="it-IT" b="1" dirty="0" smtClean="0"/>
              <a:t>ridondanti</a:t>
            </a:r>
            <a:r>
              <a:rPr lang="it-IT" dirty="0" smtClean="0"/>
              <a:t> (ad esempio un recettore legato con </a:t>
            </a:r>
            <a:r>
              <a:rPr lang="it-IT" dirty="0" err="1" smtClean="0"/>
              <a:t>ligandi</a:t>
            </a:r>
            <a:r>
              <a:rPr lang="it-IT" dirty="0" smtClean="0"/>
              <a:t> diversi, oppure proteine </a:t>
            </a:r>
            <a:r>
              <a:rPr lang="it-IT" dirty="0" err="1" smtClean="0"/>
              <a:t>ortologhe</a:t>
            </a:r>
            <a:r>
              <a:rPr lang="it-IT" dirty="0" smtClean="0"/>
              <a:t> in diverse specie)</a:t>
            </a:r>
          </a:p>
          <a:p>
            <a:pPr marL="285750" indent="-285750" algn="just">
              <a:buFont typeface="Arial" panose="020B0604020202020204" pitchFamily="34" charset="0"/>
              <a:buChar char="•"/>
            </a:pPr>
            <a:r>
              <a:rPr lang="it-IT" dirty="0" smtClean="0"/>
              <a:t>Limitazioni principali legate alla insolubilità di molte proteine, alla loro dimensione, alla difficoltà di isolamento da campioni biologici in quantità sufficienti per analisi</a:t>
            </a:r>
          </a:p>
          <a:p>
            <a:pPr marL="285750" indent="-285750" algn="just">
              <a:buFont typeface="Arial" panose="020B0604020202020204" pitchFamily="34" charset="0"/>
              <a:buChar char="•"/>
            </a:pPr>
            <a:r>
              <a:rPr lang="it-IT" dirty="0" smtClean="0"/>
              <a:t>Strutture note ottenute tramite </a:t>
            </a:r>
            <a:r>
              <a:rPr lang="it-IT" b="1" dirty="0" smtClean="0"/>
              <a:t>NMR o cristallografia a raggi X</a:t>
            </a:r>
            <a:endParaRPr lang="en-US" b="1" dirty="0"/>
          </a:p>
        </p:txBody>
      </p:sp>
      <p:sp>
        <p:nvSpPr>
          <p:cNvPr id="5" name="CasellaDiTesto 4"/>
          <p:cNvSpPr txBox="1"/>
          <p:nvPr/>
        </p:nvSpPr>
        <p:spPr>
          <a:xfrm>
            <a:off x="1145628" y="4372303"/>
            <a:ext cx="4046483" cy="923330"/>
          </a:xfrm>
          <a:prstGeom prst="rect">
            <a:avLst/>
          </a:prstGeom>
          <a:solidFill>
            <a:schemeClr val="bg1">
              <a:lumMod val="95000"/>
            </a:schemeClr>
          </a:solidFill>
          <a:ln>
            <a:solidFill>
              <a:srgbClr val="FF0000"/>
            </a:solidFill>
          </a:ln>
        </p:spPr>
        <p:txBody>
          <a:bodyPr wrap="square" rtlCol="0">
            <a:spAutoFit/>
          </a:bodyPr>
          <a:lstStyle/>
          <a:p>
            <a:pPr algn="ctr"/>
            <a:r>
              <a:rPr lang="it-IT" dirty="0" smtClean="0"/>
              <a:t>Ma a che cosa può servire conoscere la struttura di una proteina?</a:t>
            </a:r>
            <a:endParaRPr lang="en-US" dirty="0"/>
          </a:p>
        </p:txBody>
      </p:sp>
      <p:sp>
        <p:nvSpPr>
          <p:cNvPr id="6" name="Freccia a destra 5"/>
          <p:cNvSpPr/>
          <p:nvPr/>
        </p:nvSpPr>
        <p:spPr>
          <a:xfrm>
            <a:off x="5412828" y="4687614"/>
            <a:ext cx="1513489" cy="32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7052442" y="3973361"/>
            <a:ext cx="4550979" cy="1754326"/>
          </a:xfrm>
          <a:prstGeom prst="rect">
            <a:avLst/>
          </a:prstGeom>
          <a:noFill/>
        </p:spPr>
        <p:txBody>
          <a:bodyPr wrap="square" rtlCol="0">
            <a:spAutoFit/>
          </a:bodyPr>
          <a:lstStyle/>
          <a:p>
            <a:pPr marL="285750" indent="-285750">
              <a:buFont typeface="Wingdings" panose="05000000000000000000" pitchFamily="2" charset="2"/>
              <a:buChar char="ü"/>
            </a:pPr>
            <a:r>
              <a:rPr lang="it-IT" b="1" dirty="0" smtClean="0"/>
              <a:t>Link tra sequenza e funzione</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smtClean="0"/>
              <a:t>Modificazione di proteine (</a:t>
            </a:r>
            <a:r>
              <a:rPr lang="it-IT" b="1" dirty="0" err="1" smtClean="0"/>
              <a:t>Protein</a:t>
            </a:r>
            <a:r>
              <a:rPr lang="it-IT" b="1" dirty="0" smtClean="0"/>
              <a:t> </a:t>
            </a:r>
            <a:r>
              <a:rPr lang="it-IT" b="1" dirty="0" err="1" smtClean="0"/>
              <a:t>engineering</a:t>
            </a:r>
            <a:r>
              <a:rPr lang="it-IT" b="1" dirty="0" smtClean="0"/>
              <a:t>)</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err="1" smtClean="0"/>
              <a:t>Rational</a:t>
            </a:r>
            <a:r>
              <a:rPr lang="it-IT" b="1" dirty="0" smtClean="0"/>
              <a:t> </a:t>
            </a:r>
            <a:r>
              <a:rPr lang="it-IT" b="1" dirty="0" err="1" smtClean="0"/>
              <a:t>drug</a:t>
            </a:r>
            <a:r>
              <a:rPr lang="it-IT" b="1" dirty="0" smtClean="0"/>
              <a:t> design</a:t>
            </a:r>
            <a:endParaRPr lang="en-US" b="1" dirty="0"/>
          </a:p>
        </p:txBody>
      </p:sp>
    </p:spTree>
    <p:extLst>
      <p:ext uri="{BB962C8B-B14F-4D97-AF65-F5344CB8AC3E}">
        <p14:creationId xmlns:p14="http://schemas.microsoft.com/office/powerpoint/2010/main" val="23803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CHALLENGES NELLA DETERMINAZIONE DELLA STRUTTURA 3D DI PROTEINE</a:t>
            </a:r>
            <a:endParaRPr lang="en-US" dirty="0"/>
          </a:p>
        </p:txBody>
      </p:sp>
      <p:sp>
        <p:nvSpPr>
          <p:cNvPr id="3" name="Segnaposto contenuto 2"/>
          <p:cNvSpPr>
            <a:spLocks noGrp="1"/>
          </p:cNvSpPr>
          <p:nvPr>
            <p:ph idx="1"/>
          </p:nvPr>
        </p:nvSpPr>
        <p:spPr/>
        <p:txBody>
          <a:bodyPr/>
          <a:lstStyle/>
          <a:p>
            <a:r>
              <a:rPr lang="it-IT" dirty="0" smtClean="0"/>
              <a:t>Molto accurata, cristallografia a raggi </a:t>
            </a:r>
            <a:r>
              <a:rPr lang="it-IT" dirty="0"/>
              <a:t>X arriva a 0.5Å di </a:t>
            </a:r>
            <a:r>
              <a:rPr lang="it-IT" dirty="0" err="1"/>
              <a:t>root-mean-square</a:t>
            </a:r>
            <a:r>
              <a:rPr lang="it-IT" dirty="0"/>
              <a:t> </a:t>
            </a:r>
            <a:r>
              <a:rPr lang="it-IT" dirty="0" err="1" smtClean="0"/>
              <a:t>deviation</a:t>
            </a:r>
            <a:r>
              <a:rPr lang="it-IT" dirty="0" smtClean="0"/>
              <a:t> ed è quindi sempre la strategia preferibile…</a:t>
            </a:r>
            <a:endParaRPr lang="en-US" dirty="0" smtClean="0"/>
          </a:p>
          <a:p>
            <a:pPr marL="45720" indent="0" algn="ctr">
              <a:buNone/>
            </a:pPr>
            <a:r>
              <a:rPr lang="it-IT" dirty="0" smtClean="0"/>
              <a:t>MA…</a:t>
            </a:r>
          </a:p>
        </p:txBody>
      </p:sp>
      <p:pic>
        <p:nvPicPr>
          <p:cNvPr id="5" name="Immagine 4"/>
          <p:cNvPicPr>
            <a:picLocks noChangeAspect="1"/>
          </p:cNvPicPr>
          <p:nvPr/>
        </p:nvPicPr>
        <p:blipFill>
          <a:blip r:embed="rId2"/>
          <a:stretch>
            <a:fillRect/>
          </a:stretch>
        </p:blipFill>
        <p:spPr>
          <a:xfrm>
            <a:off x="1095753" y="3132058"/>
            <a:ext cx="3122392" cy="2033302"/>
          </a:xfrm>
          <a:prstGeom prst="rect">
            <a:avLst/>
          </a:prstGeom>
        </p:spPr>
      </p:pic>
      <p:sp>
        <p:nvSpPr>
          <p:cNvPr id="6" name="CasellaDiTesto 5"/>
          <p:cNvSpPr txBox="1"/>
          <p:nvPr/>
        </p:nvSpPr>
        <p:spPr>
          <a:xfrm>
            <a:off x="1341120" y="5406390"/>
            <a:ext cx="11008142" cy="646331"/>
          </a:xfrm>
          <a:prstGeom prst="rect">
            <a:avLst/>
          </a:prstGeom>
          <a:noFill/>
        </p:spPr>
        <p:txBody>
          <a:bodyPr wrap="none" rtlCol="0">
            <a:spAutoFit/>
          </a:bodyPr>
          <a:lstStyle/>
          <a:p>
            <a:r>
              <a:rPr lang="it-IT" dirty="0" smtClean="0"/>
              <a:t>         È costoso                               richiede molto tempo                non è sempre applicabile</a:t>
            </a:r>
          </a:p>
          <a:p>
            <a:r>
              <a:rPr lang="it-IT" dirty="0"/>
              <a:t> </a:t>
            </a:r>
            <a:r>
              <a:rPr lang="it-IT" dirty="0" smtClean="0"/>
              <a:t>                                                             (mesi o anni!!!)          proteine troppo grandi, non cristallizzabili</a:t>
            </a:r>
            <a:endParaRPr lang="en-US" dirty="0"/>
          </a:p>
        </p:txBody>
      </p:sp>
      <p:pic>
        <p:nvPicPr>
          <p:cNvPr id="7" name="Immagine 6"/>
          <p:cNvPicPr>
            <a:picLocks noChangeAspect="1"/>
          </p:cNvPicPr>
          <p:nvPr/>
        </p:nvPicPr>
        <p:blipFill>
          <a:blip r:embed="rId3"/>
          <a:stretch>
            <a:fillRect/>
          </a:stretch>
        </p:blipFill>
        <p:spPr>
          <a:xfrm>
            <a:off x="4937759" y="3132058"/>
            <a:ext cx="2714763" cy="2033302"/>
          </a:xfrm>
          <a:prstGeom prst="rect">
            <a:avLst/>
          </a:prstGeom>
        </p:spPr>
      </p:pic>
      <p:pic>
        <p:nvPicPr>
          <p:cNvPr id="10" name="Immagine 9"/>
          <p:cNvPicPr>
            <a:picLocks noChangeAspect="1"/>
          </p:cNvPicPr>
          <p:nvPr/>
        </p:nvPicPr>
        <p:blipFill>
          <a:blip r:embed="rId4"/>
          <a:stretch>
            <a:fillRect/>
          </a:stretch>
        </p:blipFill>
        <p:spPr>
          <a:xfrm>
            <a:off x="8698229" y="3336365"/>
            <a:ext cx="1977391" cy="1850190"/>
          </a:xfrm>
          <a:prstGeom prst="rect">
            <a:avLst/>
          </a:prstGeom>
        </p:spPr>
      </p:pic>
    </p:spTree>
    <p:extLst>
      <p:ext uri="{BB962C8B-B14F-4D97-AF65-F5344CB8AC3E}">
        <p14:creationId xmlns:p14="http://schemas.microsoft.com/office/powerpoint/2010/main" val="20928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2122"/>
          </a:xfrm>
        </p:spPr>
        <p:txBody>
          <a:bodyPr>
            <a:normAutofit/>
          </a:bodyPr>
          <a:lstStyle/>
          <a:p>
            <a:r>
              <a:rPr lang="it-IT" sz="2800" dirty="0" smtClean="0"/>
              <a:t>PREDIZIONE DELLA LOCALIZZAZIONE SUBCELLULARE</a:t>
            </a:r>
            <a:endParaRPr lang="it-IT" sz="2800" dirty="0"/>
          </a:p>
        </p:txBody>
      </p:sp>
      <p:sp>
        <p:nvSpPr>
          <p:cNvPr id="3" name="Content Placeholder 2"/>
          <p:cNvSpPr>
            <a:spLocks noGrp="1"/>
          </p:cNvSpPr>
          <p:nvPr>
            <p:ph idx="1"/>
          </p:nvPr>
        </p:nvSpPr>
        <p:spPr>
          <a:xfrm>
            <a:off x="405699" y="1558635"/>
            <a:ext cx="5080701" cy="4458116"/>
          </a:xfrm>
        </p:spPr>
        <p:txBody>
          <a:bodyPr>
            <a:normAutofit lnSpcReduction="10000"/>
          </a:bodyPr>
          <a:lstStyle/>
          <a:p>
            <a:r>
              <a:rPr lang="it-IT" dirty="0" smtClean="0"/>
              <a:t>Il «destino» di una proteina è determinato dalla presenza di alcuni </a:t>
            </a:r>
            <a:r>
              <a:rPr lang="it-IT" b="1" dirty="0" smtClean="0"/>
              <a:t>segnali di indirizzamento</a:t>
            </a:r>
          </a:p>
          <a:p>
            <a:r>
              <a:rPr lang="it-IT" dirty="0" smtClean="0"/>
              <a:t>Il più comune è il </a:t>
            </a:r>
            <a:r>
              <a:rPr lang="it-IT" b="1" dirty="0" smtClean="0"/>
              <a:t>peptide segnale </a:t>
            </a:r>
            <a:r>
              <a:rPr lang="it-IT" dirty="0" smtClean="0"/>
              <a:t>(nella regione N-terminale), che determina la secrezione di una proteina nello spazio extracellulare</a:t>
            </a:r>
          </a:p>
          <a:p>
            <a:r>
              <a:rPr lang="it-IT" dirty="0" smtClean="0"/>
              <a:t>Importanti anche i segnali che determinano l’importazione di una proteina nel nucleo, nel mitocondrio, nei cloroplasti (nelle piante), ecc.</a:t>
            </a:r>
          </a:p>
          <a:p>
            <a:r>
              <a:rPr lang="it-IT" dirty="0" smtClean="0"/>
              <a:t>Questi segnali sono, di fatto, definibili con HMM e ricercabili con programmi appositi</a:t>
            </a:r>
            <a:endParaRPr lang="it-IT" dirty="0"/>
          </a:p>
        </p:txBody>
      </p:sp>
      <p:pic>
        <p:nvPicPr>
          <p:cNvPr id="4" name="Immagine 3"/>
          <p:cNvPicPr>
            <a:picLocks noChangeAspect="1"/>
          </p:cNvPicPr>
          <p:nvPr/>
        </p:nvPicPr>
        <p:blipFill>
          <a:blip r:embed="rId2"/>
          <a:stretch>
            <a:fillRect/>
          </a:stretch>
        </p:blipFill>
        <p:spPr>
          <a:xfrm>
            <a:off x="5717127" y="1558635"/>
            <a:ext cx="6027718" cy="3707047"/>
          </a:xfrm>
          <a:prstGeom prst="rect">
            <a:avLst/>
          </a:prstGeom>
        </p:spPr>
      </p:pic>
    </p:spTree>
    <p:extLst>
      <p:ext uri="{BB962C8B-B14F-4D97-AF65-F5344CB8AC3E}">
        <p14:creationId xmlns:p14="http://schemas.microsoft.com/office/powerpoint/2010/main" val="28679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lstStyle/>
          <a:p>
            <a:r>
              <a:rPr lang="it-IT" dirty="0" smtClean="0"/>
              <a:t>La struttura di una proteina può essere definita a più livelli</a:t>
            </a:r>
          </a:p>
          <a:p>
            <a:r>
              <a:rPr lang="it-IT" dirty="0" smtClean="0"/>
              <a:t>Solitamente l’unica informazione nota è quella della </a:t>
            </a:r>
            <a:r>
              <a:rPr lang="it-IT" b="1" dirty="0" smtClean="0"/>
              <a:t>struttura primaria = sequenza di amino acidi</a:t>
            </a:r>
          </a:p>
          <a:p>
            <a:r>
              <a:rPr lang="it-IT" dirty="0" smtClean="0"/>
              <a:t>Posso prevedere, sulla base di questa soltanto, quale sarà la struttura secondaria, terziaria e come eventualmente unità biologiche potrebbero assemblarsi in complessi?</a:t>
            </a:r>
            <a:endParaRPr lang="en-US" dirty="0"/>
          </a:p>
        </p:txBody>
      </p:sp>
      <p:pic>
        <p:nvPicPr>
          <p:cNvPr id="4" name="Immagine 3"/>
          <p:cNvPicPr>
            <a:picLocks noChangeAspect="1"/>
          </p:cNvPicPr>
          <p:nvPr/>
        </p:nvPicPr>
        <p:blipFill>
          <a:blip r:embed="rId2"/>
          <a:stretch>
            <a:fillRect/>
          </a:stretch>
        </p:blipFill>
        <p:spPr>
          <a:xfrm>
            <a:off x="5190963" y="1587790"/>
            <a:ext cx="6414100" cy="4323858"/>
          </a:xfrm>
          <a:prstGeom prst="rect">
            <a:avLst/>
          </a:prstGeom>
        </p:spPr>
      </p:pic>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mtClean="0"/>
              <a:t>VERSO LA DETERMINAZIONE DELLA STRUTTURA</a:t>
            </a:r>
            <a:endParaRPr lang="it-IT" dirty="0"/>
          </a:p>
        </p:txBody>
      </p:sp>
    </p:spTree>
    <p:extLst>
      <p:ext uri="{BB962C8B-B14F-4D97-AF65-F5344CB8AC3E}">
        <p14:creationId xmlns:p14="http://schemas.microsoft.com/office/powerpoint/2010/main" val="37227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lnSpcReduction="10000"/>
          </a:bodyPr>
          <a:lstStyle/>
          <a:p>
            <a:r>
              <a:rPr lang="it-IT" dirty="0" smtClean="0"/>
              <a:t>La struttura secondaria è presente di solito in una </a:t>
            </a:r>
            <a:r>
              <a:rPr lang="it-IT" b="1" dirty="0" smtClean="0"/>
              <a:t>regione locale</a:t>
            </a:r>
            <a:r>
              <a:rPr lang="it-IT" dirty="0" smtClean="0"/>
              <a:t> di una proteina</a:t>
            </a:r>
          </a:p>
          <a:p>
            <a:r>
              <a:rPr lang="it-IT" dirty="0" smtClean="0"/>
              <a:t>Si può trattare di </a:t>
            </a:r>
            <a:r>
              <a:rPr lang="it-IT" b="1" dirty="0" smtClean="0"/>
              <a:t>strutture ordinate</a:t>
            </a:r>
            <a:r>
              <a:rPr lang="it-IT" dirty="0" smtClean="0"/>
              <a:t> (alfa eliche e beta foglietti)</a:t>
            </a:r>
          </a:p>
          <a:p>
            <a:r>
              <a:rPr lang="it-IT" dirty="0" smtClean="0"/>
              <a:t>Si può anche trattare di </a:t>
            </a:r>
            <a:r>
              <a:rPr lang="it-IT" b="1" dirty="0" smtClean="0"/>
              <a:t>strutture disordinate</a:t>
            </a:r>
            <a:r>
              <a:rPr lang="it-IT" dirty="0" smtClean="0"/>
              <a:t> (tight </a:t>
            </a:r>
            <a:r>
              <a:rPr lang="it-IT" dirty="0" err="1" smtClean="0"/>
              <a:t>turns</a:t>
            </a:r>
            <a:r>
              <a:rPr lang="it-IT" dirty="0" smtClean="0"/>
              <a:t>, random coils, </a:t>
            </a:r>
            <a:r>
              <a:rPr lang="it-IT" dirty="0" err="1" smtClean="0"/>
              <a:t>bulges</a:t>
            </a:r>
            <a:r>
              <a:rPr lang="it-IT" dirty="0" smtClean="0"/>
              <a:t>)</a:t>
            </a:r>
          </a:p>
          <a:p>
            <a:r>
              <a:rPr lang="it-IT" dirty="0" smtClean="0"/>
              <a:t>E’ il contesto amino </a:t>
            </a:r>
            <a:r>
              <a:rPr lang="it-IT" dirty="0" err="1" smtClean="0"/>
              <a:t>acidico</a:t>
            </a:r>
            <a:r>
              <a:rPr lang="it-IT" dirty="0" smtClean="0"/>
              <a:t> della sequenza primaria a determinare la propensione a formare una determinata struttura secondaria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2" name="Immagine 1"/>
          <p:cNvPicPr>
            <a:picLocks noChangeAspect="1"/>
          </p:cNvPicPr>
          <p:nvPr/>
        </p:nvPicPr>
        <p:blipFill>
          <a:blip r:embed="rId2"/>
          <a:stretch>
            <a:fillRect/>
          </a:stretch>
        </p:blipFill>
        <p:spPr>
          <a:xfrm>
            <a:off x="5454475" y="1459788"/>
            <a:ext cx="5396405" cy="3782389"/>
          </a:xfrm>
          <a:prstGeom prst="rect">
            <a:avLst/>
          </a:prstGeom>
        </p:spPr>
      </p:pic>
    </p:spTree>
    <p:extLst>
      <p:ext uri="{BB962C8B-B14F-4D97-AF65-F5344CB8AC3E}">
        <p14:creationId xmlns:p14="http://schemas.microsoft.com/office/powerpoint/2010/main" val="22888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a:bodyPr>
          <a:lstStyle/>
          <a:p>
            <a:r>
              <a:rPr lang="it-IT" dirty="0" smtClean="0"/>
              <a:t>Alfa eliche e beta foglietti sono le due classi principali di strutture secondarie che regioni locali di proteine possono assumere e la loro descrizione nel dettaglio esula da questo corso</a:t>
            </a:r>
          </a:p>
          <a:p>
            <a:r>
              <a:rPr lang="it-IT" dirty="0" smtClean="0"/>
              <a:t>Dovreste però ricordare da altri corsi che sono caratterizzate dalla presenza di legami ad idrogeno che le stabilizzano, possibili soltanto in presenza di determinati amino acidi in una certa posizione reciproca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4" name="Immagine 3"/>
          <p:cNvPicPr>
            <a:picLocks noChangeAspect="1"/>
          </p:cNvPicPr>
          <p:nvPr/>
        </p:nvPicPr>
        <p:blipFill rotWithShape="1">
          <a:blip r:embed="rId2"/>
          <a:srcRect l="34651" b="55967"/>
          <a:stretch/>
        </p:blipFill>
        <p:spPr>
          <a:xfrm>
            <a:off x="6243144" y="1595135"/>
            <a:ext cx="4250981" cy="2346245"/>
          </a:xfrm>
          <a:prstGeom prst="rect">
            <a:avLst/>
          </a:prstGeom>
        </p:spPr>
      </p:pic>
      <p:sp>
        <p:nvSpPr>
          <p:cNvPr id="6" name="CasellaDiTesto 5"/>
          <p:cNvSpPr txBox="1"/>
          <p:nvPr/>
        </p:nvSpPr>
        <p:spPr>
          <a:xfrm>
            <a:off x="6243144" y="4445876"/>
            <a:ext cx="4708634" cy="1477328"/>
          </a:xfrm>
          <a:prstGeom prst="rect">
            <a:avLst/>
          </a:prstGeom>
          <a:noFill/>
        </p:spPr>
        <p:txBody>
          <a:bodyPr wrap="square" rtlCol="0">
            <a:spAutoFit/>
          </a:bodyPr>
          <a:lstStyle/>
          <a:p>
            <a:r>
              <a:rPr lang="it-IT" dirty="0" smtClean="0"/>
              <a:t>In realtà la struttura del beta foglietto non è propriamente «locale», in quanto spesso ci ritroviamo in presenza di beta foglietti antiparalleli, che interagiscono gli uni con gli altri </a:t>
            </a:r>
            <a:endParaRPr lang="en-US" dirty="0"/>
          </a:p>
        </p:txBody>
      </p:sp>
    </p:spTree>
    <p:extLst>
      <p:ext uri="{BB962C8B-B14F-4D97-AF65-F5344CB8AC3E}">
        <p14:creationId xmlns:p14="http://schemas.microsoft.com/office/powerpoint/2010/main" val="26634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899266" cy="4343400"/>
          </a:xfrm>
        </p:spPr>
        <p:txBody>
          <a:bodyPr>
            <a:normAutofit/>
          </a:bodyPr>
          <a:lstStyle/>
          <a:p>
            <a:r>
              <a:rPr lang="it-IT" dirty="0" smtClean="0"/>
              <a:t>L’insieme di alfa eliche, beta foglietti e coils nello spazio determina una struttura 3D</a:t>
            </a:r>
          </a:p>
          <a:p>
            <a:r>
              <a:rPr lang="it-IT" dirty="0" smtClean="0"/>
              <a:t>Di solito, visto che la forma di polipeptidi di una certa dimensione è piuttosto irregolare, la struttura delle proteine è detta </a:t>
            </a:r>
            <a:r>
              <a:rPr lang="it-IT" b="1" dirty="0" smtClean="0"/>
              <a:t>globulare</a:t>
            </a:r>
          </a:p>
          <a:p>
            <a:r>
              <a:rPr lang="it-IT" dirty="0" smtClean="0"/>
              <a:t>La rappresentazione grafica che vedete a fianco è soltanto convenzionale: viene detta </a:t>
            </a:r>
            <a:r>
              <a:rPr lang="it-IT" b="1" dirty="0" err="1" smtClean="0"/>
              <a:t>ribbon</a:t>
            </a:r>
            <a:r>
              <a:rPr lang="it-IT" b="1" dirty="0" smtClean="0"/>
              <a:t> </a:t>
            </a:r>
            <a:r>
              <a:rPr lang="it-IT" b="1" dirty="0" err="1" smtClean="0"/>
              <a:t>structure</a:t>
            </a:r>
            <a:r>
              <a:rPr lang="it-IT" dirty="0" smtClean="0"/>
              <a:t>, con alfa eliche e beta foglietti in bella evidenza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sp>
        <p:nvSpPr>
          <p:cNvPr id="6" name="CasellaDiTesto 5"/>
          <p:cNvSpPr txBox="1"/>
          <p:nvPr/>
        </p:nvSpPr>
        <p:spPr>
          <a:xfrm>
            <a:off x="7405204" y="5533198"/>
            <a:ext cx="2890346" cy="369332"/>
          </a:xfrm>
          <a:prstGeom prst="rect">
            <a:avLst/>
          </a:prstGeom>
          <a:noFill/>
        </p:spPr>
        <p:txBody>
          <a:bodyPr wrap="square" rtlCol="0">
            <a:spAutoFit/>
          </a:bodyPr>
          <a:lstStyle/>
          <a:p>
            <a:r>
              <a:rPr lang="it-IT" dirty="0" smtClean="0"/>
              <a:t>Struttura dell’</a:t>
            </a:r>
            <a:r>
              <a:rPr lang="it-IT" dirty="0" err="1" smtClean="0"/>
              <a:t>esochinasi</a:t>
            </a:r>
            <a:endParaRPr lang="en-US" dirty="0"/>
          </a:p>
        </p:txBody>
      </p:sp>
      <p:pic>
        <p:nvPicPr>
          <p:cNvPr id="1026" name="Picture 2" descr="Risultati immagini per hexokinase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731" y="562088"/>
            <a:ext cx="4845379" cy="48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6109" y="1313899"/>
            <a:ext cx="10058939" cy="4343400"/>
          </a:xfrm>
        </p:spPr>
        <p:txBody>
          <a:bodyPr>
            <a:normAutofit/>
          </a:bodyPr>
          <a:lstStyle/>
          <a:p>
            <a:r>
              <a:rPr lang="it-IT" sz="1800" dirty="0" smtClean="0"/>
              <a:t>Capiterà spesso di vedere la struttura di una proteina rappresentata in diversi modi</a:t>
            </a:r>
          </a:p>
          <a:p>
            <a:r>
              <a:rPr lang="it-IT" sz="1800" b="1" dirty="0" err="1" smtClean="0"/>
              <a:t>Backbone</a:t>
            </a:r>
            <a:r>
              <a:rPr lang="it-IT" sz="1800" dirty="0" smtClean="0"/>
              <a:t> – solo la catena principale, in cui tutti gli amino acidi sono rappresentati allo stesso modo</a:t>
            </a:r>
          </a:p>
          <a:p>
            <a:r>
              <a:rPr lang="it-IT" sz="1800" b="1" dirty="0" err="1" smtClean="0"/>
              <a:t>Ribbon</a:t>
            </a:r>
            <a:r>
              <a:rPr lang="it-IT" sz="1800" dirty="0" smtClean="0"/>
              <a:t>, di cui abbiamo già parlato</a:t>
            </a:r>
          </a:p>
          <a:p>
            <a:r>
              <a:rPr lang="it-IT" sz="1800" b="1" dirty="0" smtClean="0"/>
              <a:t>Ball &amp; </a:t>
            </a:r>
            <a:r>
              <a:rPr lang="it-IT" sz="1800" b="1" dirty="0" err="1" smtClean="0"/>
              <a:t>stick</a:t>
            </a:r>
            <a:r>
              <a:rPr lang="it-IT" sz="1800" dirty="0" smtClean="0"/>
              <a:t>, con la rappresentazione di tutti gli atomi, anche delle catene laterali</a:t>
            </a:r>
          </a:p>
          <a:p>
            <a:r>
              <a:rPr lang="it-IT" sz="1800" b="1" dirty="0" smtClean="0"/>
              <a:t>Space-</a:t>
            </a:r>
            <a:r>
              <a:rPr lang="it-IT" sz="1800" b="1" dirty="0" err="1" smtClean="0"/>
              <a:t>filling</a:t>
            </a:r>
            <a:r>
              <a:rPr lang="it-IT" sz="1800" dirty="0" smtClean="0"/>
              <a:t>: rappresentazione più compatta, con atomi in evidenza</a:t>
            </a:r>
          </a:p>
          <a:p>
            <a:r>
              <a:rPr lang="it-IT" sz="1800" b="1" dirty="0" smtClean="0"/>
              <a:t>Surface</a:t>
            </a:r>
            <a:r>
              <a:rPr lang="it-IT" sz="1800" dirty="0" smtClean="0"/>
              <a:t>, in cui è mostrata la superficie molecolare di una proteina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pic>
        <p:nvPicPr>
          <p:cNvPr id="2050" name="Picture 2" descr="Risultati immagini per ribbon ball stick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4362651"/>
            <a:ext cx="9146619" cy="231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QUATERNARIA</a:t>
            </a:r>
            <a:endParaRPr lang="it-IT" dirty="0"/>
          </a:p>
        </p:txBody>
      </p:sp>
      <p:pic>
        <p:nvPicPr>
          <p:cNvPr id="2" name="Immagine 1"/>
          <p:cNvPicPr>
            <a:picLocks noChangeAspect="1"/>
          </p:cNvPicPr>
          <p:nvPr/>
        </p:nvPicPr>
        <p:blipFill>
          <a:blip r:embed="rId2"/>
          <a:stretch>
            <a:fillRect/>
          </a:stretch>
        </p:blipFill>
        <p:spPr>
          <a:xfrm>
            <a:off x="6306207" y="1381125"/>
            <a:ext cx="4876800" cy="4095750"/>
          </a:xfrm>
          <a:prstGeom prst="rect">
            <a:avLst/>
          </a:prstGeom>
        </p:spPr>
      </p:pic>
      <p:sp>
        <p:nvSpPr>
          <p:cNvPr id="4" name="CasellaDiTesto 3"/>
          <p:cNvSpPr txBox="1"/>
          <p:nvPr/>
        </p:nvSpPr>
        <p:spPr>
          <a:xfrm>
            <a:off x="6867330" y="5673436"/>
            <a:ext cx="3754554" cy="369332"/>
          </a:xfrm>
          <a:prstGeom prst="rect">
            <a:avLst/>
          </a:prstGeom>
          <a:noFill/>
        </p:spPr>
        <p:txBody>
          <a:bodyPr wrap="none" rtlCol="0">
            <a:spAutoFit/>
          </a:bodyPr>
          <a:lstStyle/>
          <a:p>
            <a:r>
              <a:rPr lang="it-IT" dirty="0" err="1" smtClean="0"/>
              <a:t>Omotetramero</a:t>
            </a:r>
            <a:r>
              <a:rPr lang="it-IT" dirty="0" smtClean="0"/>
              <a:t> dell’</a:t>
            </a:r>
            <a:r>
              <a:rPr lang="it-IT" dirty="0" err="1" smtClean="0"/>
              <a:t>aquaporina</a:t>
            </a:r>
            <a:endParaRPr lang="en-US" dirty="0"/>
          </a:p>
        </p:txBody>
      </p:sp>
      <p:pic>
        <p:nvPicPr>
          <p:cNvPr id="8" name="Immagine 7"/>
          <p:cNvPicPr>
            <a:picLocks noChangeAspect="1"/>
          </p:cNvPicPr>
          <p:nvPr/>
        </p:nvPicPr>
        <p:blipFill>
          <a:blip r:embed="rId3"/>
          <a:stretch>
            <a:fillRect/>
          </a:stretch>
        </p:blipFill>
        <p:spPr>
          <a:xfrm>
            <a:off x="1073041" y="2003863"/>
            <a:ext cx="4286250" cy="3905250"/>
          </a:xfrm>
          <a:prstGeom prst="rect">
            <a:avLst/>
          </a:prstGeom>
        </p:spPr>
      </p:pic>
      <p:sp>
        <p:nvSpPr>
          <p:cNvPr id="10" name="CasellaDiTesto 9"/>
          <p:cNvSpPr txBox="1"/>
          <p:nvPr/>
        </p:nvSpPr>
        <p:spPr>
          <a:xfrm>
            <a:off x="1338889" y="5934146"/>
            <a:ext cx="3639138" cy="369332"/>
          </a:xfrm>
          <a:prstGeom prst="rect">
            <a:avLst/>
          </a:prstGeom>
          <a:noFill/>
        </p:spPr>
        <p:txBody>
          <a:bodyPr wrap="none" rtlCol="0">
            <a:spAutoFit/>
          </a:bodyPr>
          <a:lstStyle/>
          <a:p>
            <a:r>
              <a:rPr lang="it-IT" dirty="0" smtClean="0"/>
              <a:t>Esempio classico - emoglobina</a:t>
            </a:r>
            <a:endParaRPr lang="en-US" dirty="0"/>
          </a:p>
        </p:txBody>
      </p:sp>
      <p:sp>
        <p:nvSpPr>
          <p:cNvPr id="3" name="CasellaDiTesto 2"/>
          <p:cNvSpPr txBox="1"/>
          <p:nvPr/>
        </p:nvSpPr>
        <p:spPr>
          <a:xfrm>
            <a:off x="1050098" y="1409547"/>
            <a:ext cx="4309193" cy="369332"/>
          </a:xfrm>
          <a:prstGeom prst="rect">
            <a:avLst/>
          </a:prstGeom>
          <a:noFill/>
        </p:spPr>
        <p:txBody>
          <a:bodyPr wrap="none" rtlCol="0">
            <a:spAutoFit/>
          </a:bodyPr>
          <a:lstStyle/>
          <a:p>
            <a:r>
              <a:rPr lang="it-IT" dirty="0" smtClean="0"/>
              <a:t>Associazione in complessi </a:t>
            </a:r>
            <a:r>
              <a:rPr lang="it-IT" dirty="0" err="1" smtClean="0"/>
              <a:t>multimerici</a:t>
            </a:r>
            <a:endParaRPr lang="en-US" dirty="0"/>
          </a:p>
        </p:txBody>
      </p:sp>
    </p:spTree>
    <p:extLst>
      <p:ext uri="{BB962C8B-B14F-4D97-AF65-F5344CB8AC3E}">
        <p14:creationId xmlns:p14="http://schemas.microsoft.com/office/powerpoint/2010/main" val="17053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098763"/>
            <a:ext cx="6199706" cy="4343400"/>
          </a:xfrm>
        </p:spPr>
        <p:txBody>
          <a:bodyPr/>
          <a:lstStyle/>
          <a:p>
            <a:r>
              <a:rPr lang="it-IT" dirty="0" smtClean="0"/>
              <a:t>Diversi amino acidi hanno diversa </a:t>
            </a:r>
            <a:r>
              <a:rPr lang="it-IT" b="1" dirty="0" smtClean="0"/>
              <a:t>propensità </a:t>
            </a:r>
            <a:r>
              <a:rPr lang="it-IT" dirty="0" smtClean="0"/>
              <a:t>ad essere localizzati in una regione di alfa elica, beta foglietto o turn</a:t>
            </a:r>
          </a:p>
          <a:p>
            <a:r>
              <a:rPr lang="it-IT" dirty="0" smtClean="0"/>
              <a:t>Tabelle basate su dati empirici -&gt; analisi diretta di proteine la cui struttura 3D è nota</a:t>
            </a:r>
          </a:p>
          <a:p>
            <a:r>
              <a:rPr lang="it-IT" dirty="0" smtClean="0"/>
              <a:t>Chou e </a:t>
            </a:r>
            <a:r>
              <a:rPr lang="it-IT" dirty="0" err="1" smtClean="0"/>
              <a:t>Fasman</a:t>
            </a:r>
            <a:r>
              <a:rPr lang="it-IT" dirty="0" smtClean="0"/>
              <a:t>, 1974</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5349" y="968540"/>
            <a:ext cx="3211512" cy="4037012"/>
          </a:xfrm>
          <a:prstGeom prst="rect">
            <a:avLst/>
          </a:prstGeom>
          <a:no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61" y="3386076"/>
            <a:ext cx="5668166" cy="3238952"/>
          </a:xfrm>
          <a:prstGeom prst="rect">
            <a:avLst/>
          </a:prstGeom>
        </p:spPr>
      </p:pic>
      <p:sp>
        <p:nvSpPr>
          <p:cNvPr id="6" name="CasellaDiTesto 5"/>
          <p:cNvSpPr txBox="1"/>
          <p:nvPr/>
        </p:nvSpPr>
        <p:spPr>
          <a:xfrm>
            <a:off x="7041931" y="5297214"/>
            <a:ext cx="5002924" cy="923330"/>
          </a:xfrm>
          <a:prstGeom prst="rect">
            <a:avLst/>
          </a:prstGeom>
          <a:noFill/>
        </p:spPr>
        <p:txBody>
          <a:bodyPr wrap="square" rtlCol="0">
            <a:spAutoFit/>
          </a:bodyPr>
          <a:lstStyle/>
          <a:p>
            <a:r>
              <a:rPr lang="it-IT" b="1" dirty="0" smtClean="0"/>
              <a:t>Metodo non cooperativo </a:t>
            </a:r>
            <a:r>
              <a:rPr lang="it-IT" dirty="0" smtClean="0"/>
              <a:t>-&gt; non considera le probabilità condizionali al contesto degli amino acidi vicini</a:t>
            </a:r>
            <a:endParaRPr lang="en-US" dirty="0"/>
          </a:p>
        </p:txBody>
      </p:sp>
    </p:spTree>
    <p:extLst>
      <p:ext uri="{BB962C8B-B14F-4D97-AF65-F5344CB8AC3E}">
        <p14:creationId xmlns:p14="http://schemas.microsoft.com/office/powerpoint/2010/main" val="29210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10099044" cy="4343400"/>
          </a:xfrm>
        </p:spPr>
        <p:txBody>
          <a:bodyPr>
            <a:normAutofit lnSpcReduction="10000"/>
          </a:bodyPr>
          <a:lstStyle/>
          <a:p>
            <a:r>
              <a:rPr lang="it-IT" dirty="0" smtClean="0"/>
              <a:t>Il metodo di Chou e </a:t>
            </a:r>
            <a:r>
              <a:rPr lang="it-IT" dirty="0" err="1" smtClean="0"/>
              <a:t>Fasman</a:t>
            </a:r>
            <a:r>
              <a:rPr lang="it-IT" dirty="0" smtClean="0"/>
              <a:t>, comparato ai metodi moderni, aveva una </a:t>
            </a:r>
            <a:r>
              <a:rPr lang="it-IT" b="1" dirty="0" smtClean="0"/>
              <a:t>bassa accuratezza (50-60%)</a:t>
            </a:r>
            <a:r>
              <a:rPr lang="it-IT" dirty="0" smtClean="0"/>
              <a:t>… anche perché il set di strutture su cui le tabelle sono state calcolate era molto piccolo nel 1974</a:t>
            </a:r>
          </a:p>
          <a:p>
            <a:r>
              <a:rPr lang="it-IT" dirty="0" smtClean="0"/>
              <a:t>L’accuratezza della predizione di una struttura secondaria può essere valutata come segue, tramite una statistica nota come </a:t>
            </a:r>
            <a:r>
              <a:rPr lang="it-IT" b="1" u="sng" dirty="0" smtClean="0"/>
              <a:t>Q3</a:t>
            </a:r>
            <a:r>
              <a:rPr lang="it-IT" dirty="0" smtClean="0"/>
              <a:t>:</a:t>
            </a:r>
          </a:p>
          <a:p>
            <a:endParaRPr lang="it-IT" dirty="0"/>
          </a:p>
          <a:p>
            <a:pPr>
              <a:buFontTx/>
              <a:buNone/>
            </a:pPr>
            <a:r>
              <a:rPr lang="en-GB" altLang="en-US" dirty="0"/>
              <a:t>		</a:t>
            </a:r>
            <a:r>
              <a:rPr lang="en-GB" altLang="en-US" dirty="0" smtClean="0"/>
              <a:t>                </a:t>
            </a:r>
            <a:r>
              <a:rPr lang="en-GB" altLang="en-US" b="1" dirty="0" smtClean="0"/>
              <a:t>Q3 </a:t>
            </a:r>
            <a:r>
              <a:rPr lang="en-GB" altLang="en-US" b="1" dirty="0"/>
              <a:t>= </a:t>
            </a:r>
            <a:r>
              <a:rPr lang="en-GB" altLang="en-US" b="1" dirty="0" err="1" smtClean="0"/>
              <a:t>q</a:t>
            </a:r>
            <a:r>
              <a:rPr lang="en-GB" altLang="en-US" b="1" baseline="-25000" dirty="0" err="1" smtClean="0">
                <a:latin typeface="Symbol" panose="05050102010706020507" pitchFamily="18" charset="2"/>
              </a:rPr>
              <a:t>a</a:t>
            </a:r>
            <a:r>
              <a:rPr lang="en-GB" altLang="en-US" b="1" dirty="0" err="1" smtClean="0"/>
              <a:t>+q</a:t>
            </a:r>
            <a:r>
              <a:rPr lang="en-GB" altLang="en-US" b="1" baseline="-25000" dirty="0" err="1" smtClean="0">
                <a:latin typeface="Symbol" panose="05050102010706020507" pitchFamily="18" charset="2"/>
              </a:rPr>
              <a:t>b</a:t>
            </a:r>
            <a:r>
              <a:rPr lang="en-GB" altLang="en-US" b="1" dirty="0" err="1" smtClean="0"/>
              <a:t>+q</a:t>
            </a:r>
            <a:r>
              <a:rPr lang="en-GB" altLang="en-US" b="1" baseline="-25000" dirty="0" err="1" smtClean="0"/>
              <a:t>coil</a:t>
            </a:r>
            <a:r>
              <a:rPr lang="en-GB" altLang="en-US" b="1" baseline="-25000" dirty="0" smtClean="0"/>
              <a:t>	         </a:t>
            </a:r>
            <a:r>
              <a:rPr lang="en-GB" altLang="en-US" b="1" baseline="-25000" dirty="0" smtClean="0"/>
              <a:t>  </a:t>
            </a:r>
            <a:r>
              <a:rPr lang="en-GB" altLang="en-US" b="1" dirty="0"/>
              <a:t>X 100%</a:t>
            </a:r>
            <a:endParaRPr lang="en-US" altLang="en-US" b="1" dirty="0"/>
          </a:p>
          <a:p>
            <a:pPr>
              <a:buFontTx/>
              <a:buNone/>
            </a:pPr>
            <a:r>
              <a:rPr lang="en-GB" altLang="en-US" b="1" dirty="0"/>
              <a:t>			 </a:t>
            </a:r>
            <a:r>
              <a:rPr lang="en-GB" altLang="en-US" b="1" dirty="0" smtClean="0"/>
              <a:t>       total </a:t>
            </a:r>
            <a:r>
              <a:rPr lang="en-GB" altLang="en-US" b="1" dirty="0"/>
              <a:t>no. of </a:t>
            </a:r>
            <a:r>
              <a:rPr lang="en-GB" altLang="en-US" b="1" dirty="0" smtClean="0"/>
              <a:t>residues</a:t>
            </a:r>
          </a:p>
          <a:p>
            <a:pPr>
              <a:buFontTx/>
              <a:buNone/>
            </a:pPr>
            <a:endParaRPr lang="en-GB" altLang="en-US" dirty="0"/>
          </a:p>
          <a:p>
            <a:pPr>
              <a:buFontTx/>
              <a:buNone/>
            </a:pPr>
            <a:r>
              <a:rPr lang="en-GB" altLang="en-US" dirty="0" smtClean="0"/>
              <a:t>Dove </a:t>
            </a:r>
            <a:r>
              <a:rPr lang="en-GB" altLang="en-US" dirty="0" err="1" smtClean="0"/>
              <a:t>q</a:t>
            </a:r>
            <a:r>
              <a:rPr lang="en-GB" altLang="en-US" baseline="-25000" dirty="0" err="1" smtClean="0">
                <a:latin typeface="Symbol" panose="05050102010706020507" pitchFamily="18" charset="2"/>
              </a:rPr>
              <a:t>a</a:t>
            </a:r>
            <a:r>
              <a:rPr lang="en-GB" altLang="en-US" dirty="0" err="1" smtClean="0"/>
              <a:t>+q</a:t>
            </a:r>
            <a:r>
              <a:rPr lang="en-GB" altLang="en-US" baseline="-25000" dirty="0" err="1" smtClean="0">
                <a:latin typeface="Symbol" panose="05050102010706020507" pitchFamily="18" charset="2"/>
              </a:rPr>
              <a:t>b</a:t>
            </a:r>
            <a:r>
              <a:rPr lang="en-GB" altLang="en-US" dirty="0" err="1" smtClean="0"/>
              <a:t>+q</a:t>
            </a:r>
            <a:r>
              <a:rPr lang="en-GB" altLang="en-US" baseline="-25000" dirty="0" err="1" smtClean="0"/>
              <a:t>coil</a:t>
            </a:r>
            <a:r>
              <a:rPr lang="en-GB" altLang="en-US" baseline="-25000" dirty="0" smtClean="0"/>
              <a:t> </a:t>
            </a:r>
            <a:r>
              <a:rPr lang="en-GB" altLang="en-US" dirty="0" err="1" smtClean="0"/>
              <a:t>sono</a:t>
            </a:r>
            <a:r>
              <a:rPr lang="en-GB" altLang="en-US" dirty="0" smtClean="0"/>
              <a:t> </a:t>
            </a:r>
            <a:r>
              <a:rPr lang="en-GB" altLang="en-US" dirty="0" err="1" smtClean="0"/>
              <a:t>il</a:t>
            </a:r>
            <a:r>
              <a:rPr lang="en-GB" altLang="en-US" dirty="0" smtClean="0"/>
              <a:t> </a:t>
            </a:r>
            <a:r>
              <a:rPr lang="en-GB" altLang="en-US" dirty="0" err="1" smtClean="0"/>
              <a:t>numero</a:t>
            </a:r>
            <a:r>
              <a:rPr lang="en-GB" altLang="en-US" dirty="0" smtClean="0"/>
              <a:t> di amino </a:t>
            </a:r>
            <a:r>
              <a:rPr lang="en-GB" altLang="en-US" dirty="0" err="1" smtClean="0"/>
              <a:t>acidi</a:t>
            </a:r>
            <a:r>
              <a:rPr lang="en-GB" altLang="en-US" dirty="0" smtClean="0"/>
              <a:t> </a:t>
            </a:r>
            <a:r>
              <a:rPr lang="en-GB" altLang="en-US" dirty="0" err="1" smtClean="0"/>
              <a:t>predetti</a:t>
            </a:r>
            <a:r>
              <a:rPr lang="en-GB" altLang="en-US" dirty="0" smtClean="0"/>
              <a:t> </a:t>
            </a:r>
            <a:r>
              <a:rPr lang="en-GB" altLang="en-US" dirty="0" err="1" smtClean="0"/>
              <a:t>correttamente</a:t>
            </a:r>
            <a:r>
              <a:rPr lang="en-GB" altLang="en-US" dirty="0" smtClean="0"/>
              <a:t> per </a:t>
            </a:r>
            <a:r>
              <a:rPr lang="en-GB" altLang="en-US" dirty="0" err="1" smtClean="0"/>
              <a:t>ciascuna</a:t>
            </a:r>
            <a:r>
              <a:rPr lang="en-GB" altLang="en-US" dirty="0" smtClean="0"/>
              <a:t> </a:t>
            </a:r>
            <a:r>
              <a:rPr lang="en-GB" altLang="en-US" dirty="0" err="1" smtClean="0"/>
              <a:t>delle</a:t>
            </a:r>
            <a:r>
              <a:rPr lang="en-GB" altLang="en-US" dirty="0" smtClean="0"/>
              <a:t> </a:t>
            </a:r>
            <a:r>
              <a:rPr lang="en-GB" altLang="en-US" dirty="0" err="1" smtClean="0"/>
              <a:t>tre</a:t>
            </a:r>
            <a:r>
              <a:rPr lang="en-GB" altLang="en-US" dirty="0" smtClean="0"/>
              <a:t> </a:t>
            </a:r>
            <a:r>
              <a:rPr lang="en-GB" altLang="en-US" dirty="0" err="1" smtClean="0"/>
              <a:t>categorie</a:t>
            </a:r>
            <a:endParaRPr lang="en-US" altLang="en-US" dirty="0"/>
          </a:p>
          <a:p>
            <a:endParaRPr lang="en-US" dirty="0"/>
          </a:p>
        </p:txBody>
      </p:sp>
      <p:cxnSp>
        <p:nvCxnSpPr>
          <p:cNvPr id="8" name="Connettore diritto 7"/>
          <p:cNvCxnSpPr/>
          <p:nvPr/>
        </p:nvCxnSpPr>
        <p:spPr>
          <a:xfrm>
            <a:off x="3626069" y="3920359"/>
            <a:ext cx="1723697" cy="210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538907"/>
            <a:ext cx="6199706" cy="4343400"/>
          </a:xfrm>
        </p:spPr>
        <p:txBody>
          <a:bodyPr>
            <a:normAutofit lnSpcReduction="10000"/>
          </a:bodyPr>
          <a:lstStyle/>
          <a:p>
            <a:r>
              <a:rPr lang="it-IT" dirty="0" smtClean="0"/>
              <a:t>Pochi anni dopo al metodo Chou-</a:t>
            </a:r>
            <a:r>
              <a:rPr lang="it-IT" dirty="0" err="1" smtClean="0"/>
              <a:t>Fasman</a:t>
            </a:r>
            <a:r>
              <a:rPr lang="it-IT" dirty="0" smtClean="0"/>
              <a:t> viene sviluppato </a:t>
            </a:r>
            <a:r>
              <a:rPr lang="it-IT" dirty="0"/>
              <a:t>il metodo </a:t>
            </a:r>
            <a:r>
              <a:rPr lang="it-IT" b="1" dirty="0"/>
              <a:t>GOR</a:t>
            </a:r>
            <a:r>
              <a:rPr lang="it-IT" dirty="0"/>
              <a:t> (</a:t>
            </a:r>
            <a:r>
              <a:rPr lang="it-IT" dirty="0" smtClean="0"/>
              <a:t>Garnier-</a:t>
            </a:r>
            <a:r>
              <a:rPr lang="it-IT" dirty="0" err="1" smtClean="0"/>
              <a:t>Osguthorpe</a:t>
            </a:r>
            <a:r>
              <a:rPr lang="it-IT" dirty="0" smtClean="0"/>
              <a:t>-</a:t>
            </a:r>
            <a:r>
              <a:rPr lang="it-IT" dirty="0" err="1" smtClean="0"/>
              <a:t>Robson</a:t>
            </a:r>
            <a:r>
              <a:rPr lang="it-IT" dirty="0" smtClean="0"/>
              <a:t>)</a:t>
            </a:r>
          </a:p>
          <a:p>
            <a:r>
              <a:rPr lang="it-IT" dirty="0" smtClean="0"/>
              <a:t>Pur considerando sempre la propensità dei singoli amino acidi a essere presenti in regione ad alfa elica, coil o beta foglietto, questo metodo implementa la predizione con le </a:t>
            </a:r>
            <a:r>
              <a:rPr lang="it-IT" b="1" dirty="0" smtClean="0"/>
              <a:t>probabilità condizionali</a:t>
            </a:r>
          </a:p>
          <a:p>
            <a:r>
              <a:rPr lang="it-IT" dirty="0" smtClean="0"/>
              <a:t>Ovvero, quale è la probabilità che l’amino acido X sia incluso in una struttura secondaria se quelli adiacenti lo sono? Si tratta di </a:t>
            </a:r>
            <a:r>
              <a:rPr lang="it-IT" b="1" dirty="0" smtClean="0"/>
              <a:t>inferenza </a:t>
            </a:r>
            <a:r>
              <a:rPr lang="it-IT" b="1" dirty="0" err="1" smtClean="0"/>
              <a:t>Bayesiana</a:t>
            </a:r>
            <a:endParaRPr lang="it-IT" b="1" dirty="0" smtClean="0"/>
          </a:p>
          <a:p>
            <a:r>
              <a:rPr lang="it-IT" dirty="0" smtClean="0"/>
              <a:t>Implementazioni successive note come GOR-II, GOR-II, etc.</a:t>
            </a:r>
            <a:endParaRPr lang="en-US" dirty="0"/>
          </a:p>
        </p:txBody>
      </p:sp>
      <p:sp>
        <p:nvSpPr>
          <p:cNvPr id="7" name="CasellaDiTesto 6"/>
          <p:cNvSpPr txBox="1"/>
          <p:nvPr/>
        </p:nvSpPr>
        <p:spPr>
          <a:xfrm>
            <a:off x="7787190" y="3110443"/>
            <a:ext cx="3531870" cy="1200329"/>
          </a:xfrm>
          <a:prstGeom prst="rect">
            <a:avLst/>
          </a:prstGeom>
          <a:noFill/>
          <a:ln>
            <a:solidFill>
              <a:srgbClr val="FF0000"/>
            </a:solidFill>
          </a:ln>
        </p:spPr>
        <p:txBody>
          <a:bodyPr wrap="square" rtlCol="0">
            <a:spAutoFit/>
          </a:bodyPr>
          <a:lstStyle/>
          <a:p>
            <a:r>
              <a:rPr lang="it-IT" dirty="0" smtClean="0"/>
              <a:t>Accuratezza dichiarata dagli autori per GOR, calcolata su set di 267 proteine a struttura secondaria nota: circa </a:t>
            </a:r>
            <a:r>
              <a:rPr lang="it-IT" b="1" dirty="0" smtClean="0"/>
              <a:t>64%</a:t>
            </a:r>
            <a:endParaRPr lang="en-US" b="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31" y="1214272"/>
            <a:ext cx="5022388" cy="1563218"/>
          </a:xfrm>
          <a:prstGeom prst="rect">
            <a:avLst/>
          </a:prstGeom>
        </p:spPr>
      </p:pic>
      <p:sp>
        <p:nvSpPr>
          <p:cNvPr id="9" name="CasellaDiTesto 8"/>
          <p:cNvSpPr txBox="1"/>
          <p:nvPr/>
        </p:nvSpPr>
        <p:spPr>
          <a:xfrm>
            <a:off x="7787190" y="5127748"/>
            <a:ext cx="3531870" cy="1200329"/>
          </a:xfrm>
          <a:prstGeom prst="rect">
            <a:avLst/>
          </a:prstGeom>
          <a:noFill/>
          <a:ln>
            <a:solidFill>
              <a:srgbClr val="FF0000"/>
            </a:solidFill>
          </a:ln>
        </p:spPr>
        <p:txBody>
          <a:bodyPr wrap="square" rtlCol="0">
            <a:spAutoFit/>
          </a:bodyPr>
          <a:lstStyle/>
          <a:p>
            <a:r>
              <a:rPr lang="it-IT" i="1" dirty="0" smtClean="0"/>
              <a:t>«</a:t>
            </a:r>
            <a:r>
              <a:rPr lang="en-US" i="1" dirty="0"/>
              <a:t>In its fifth version, the GOR method reached </a:t>
            </a:r>
            <a:r>
              <a:rPr lang="en-US" i="1" dirty="0" smtClean="0"/>
              <a:t>an </a:t>
            </a:r>
            <a:r>
              <a:rPr lang="en-US" i="1" dirty="0"/>
              <a:t>accuracy of prediction Q3 of </a:t>
            </a:r>
            <a:r>
              <a:rPr lang="en-US" b="1" i="1" dirty="0"/>
              <a:t>73.5</a:t>
            </a:r>
            <a:r>
              <a:rPr lang="en-US" i="1" dirty="0" smtClean="0"/>
              <a:t>%”</a:t>
            </a:r>
            <a:endParaRPr lang="en-US" b="1" i="1" dirty="0"/>
          </a:p>
        </p:txBody>
      </p:sp>
      <p:sp>
        <p:nvSpPr>
          <p:cNvPr id="11" name="Freccia in giù 10"/>
          <p:cNvSpPr/>
          <p:nvPr/>
        </p:nvSpPr>
        <p:spPr>
          <a:xfrm>
            <a:off x="9326880" y="4514850"/>
            <a:ext cx="617220" cy="468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9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8196672" cy="4343400"/>
          </a:xfrm>
        </p:spPr>
        <p:txBody>
          <a:bodyPr>
            <a:normAutofit/>
          </a:bodyPr>
          <a:lstStyle/>
          <a:p>
            <a:r>
              <a:rPr lang="it-IT" dirty="0" smtClean="0"/>
              <a:t>Le migliorie che sono state apportate nel corso degli anni hanno portato al raggiungimento di accuratezze nell’ordine del 75-80%</a:t>
            </a:r>
          </a:p>
          <a:p>
            <a:r>
              <a:rPr lang="it-IT" dirty="0" smtClean="0"/>
              <a:t>Questi miglioramenti sono stati in prima battuta dovuti all’inclusione negli algoritmi predittivi riguardo alla </a:t>
            </a:r>
            <a:r>
              <a:rPr lang="it-IT" b="1" dirty="0" smtClean="0"/>
              <a:t>periodicità</a:t>
            </a:r>
            <a:r>
              <a:rPr lang="it-IT" dirty="0" smtClean="0"/>
              <a:t> del ritrovamento di alcuni amino acidi in determinati contesti</a:t>
            </a:r>
          </a:p>
          <a:p>
            <a:r>
              <a:rPr lang="it-IT" dirty="0" smtClean="0"/>
              <a:t>Ad esempio in un’alfa elica spesso si osserva </a:t>
            </a:r>
            <a:r>
              <a:rPr lang="it-IT" b="1" dirty="0" err="1" smtClean="0"/>
              <a:t>anfipaticità</a:t>
            </a:r>
            <a:r>
              <a:rPr lang="it-IT" dirty="0" smtClean="0"/>
              <a:t>, cioè i residui localizzati su un lato dell’elica interagiscono con una membrana (catena laterale idrofobica) e quelli dall’altro lato con il solvente</a:t>
            </a:r>
          </a:p>
          <a:p>
            <a:r>
              <a:rPr lang="it-IT" dirty="0" smtClean="0"/>
              <a:t>L’</a:t>
            </a:r>
            <a:r>
              <a:rPr lang="it-IT" dirty="0" err="1" smtClean="0"/>
              <a:t>idrofobicità</a:t>
            </a:r>
            <a:r>
              <a:rPr lang="it-IT" dirty="0" smtClean="0"/>
              <a:t> dei residui </a:t>
            </a:r>
            <a:r>
              <a:rPr lang="it-IT" b="1" dirty="0" smtClean="0"/>
              <a:t>i+1, i+4 ed i+7 </a:t>
            </a:r>
            <a:r>
              <a:rPr lang="it-IT" dirty="0" smtClean="0"/>
              <a:t>è fortemente indicativa di un’alfa elica</a:t>
            </a:r>
            <a:endParaRPr lang="en-US" dirty="0"/>
          </a:p>
        </p:txBody>
      </p:sp>
      <p:pic>
        <p:nvPicPr>
          <p:cNvPr id="4" name="Immagine 3"/>
          <p:cNvPicPr>
            <a:picLocks noChangeAspect="1"/>
          </p:cNvPicPr>
          <p:nvPr/>
        </p:nvPicPr>
        <p:blipFill rotWithShape="1">
          <a:blip r:embed="rId2"/>
          <a:srcRect l="39381" r="36864" b="53352"/>
          <a:stretch/>
        </p:blipFill>
        <p:spPr>
          <a:xfrm>
            <a:off x="9249103" y="2169071"/>
            <a:ext cx="2364827" cy="2464781"/>
          </a:xfrm>
          <a:prstGeom prst="rect">
            <a:avLst/>
          </a:prstGeom>
        </p:spPr>
      </p:pic>
    </p:spTree>
    <p:extLst>
      <p:ext uri="{BB962C8B-B14F-4D97-AF65-F5344CB8AC3E}">
        <p14:creationId xmlns:p14="http://schemas.microsoft.com/office/powerpoint/2010/main" val="2610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Un peptide segnale ha una </a:t>
            </a:r>
            <a:r>
              <a:rPr lang="it-IT" b="1" dirty="0" smtClean="0"/>
              <a:t>lunghezza di solito piuttosto ridotta </a:t>
            </a:r>
            <a:r>
              <a:rPr lang="it-IT" dirty="0" smtClean="0"/>
              <a:t>(circa 18-15 amino acidi), è localizzata sempre nella regione N-terminale e </a:t>
            </a:r>
            <a:r>
              <a:rPr lang="it-IT" b="1" dirty="0" smtClean="0"/>
              <a:t>comprende solitamente diversi amino acidi con catena laterale idrofobica</a:t>
            </a:r>
          </a:p>
          <a:p>
            <a:r>
              <a:rPr lang="it-IT" dirty="0" smtClean="0"/>
              <a:t>Ricorda quindi per composizione amino </a:t>
            </a:r>
            <a:r>
              <a:rPr lang="it-IT" dirty="0" err="1" smtClean="0"/>
              <a:t>acidica</a:t>
            </a:r>
            <a:r>
              <a:rPr lang="it-IT" dirty="0" smtClean="0"/>
              <a:t> un’alfa elica e </a:t>
            </a:r>
            <a:r>
              <a:rPr lang="it-IT" b="1" dirty="0" smtClean="0"/>
              <a:t>potrebbe in alcuni casi essere confusa con una regione </a:t>
            </a:r>
            <a:r>
              <a:rPr lang="it-IT" b="1" dirty="0" err="1" smtClean="0"/>
              <a:t>transmembrana</a:t>
            </a:r>
            <a:r>
              <a:rPr lang="it-IT" b="1" dirty="0" smtClean="0"/>
              <a:t> localizzata all’N-terminale</a:t>
            </a:r>
            <a:endParaRPr lang="it-IT" b="1" dirty="0"/>
          </a:p>
        </p:txBody>
      </p:sp>
      <p:pic>
        <p:nvPicPr>
          <p:cNvPr id="6" name="Immagine 5"/>
          <p:cNvPicPr>
            <a:picLocks noChangeAspect="1"/>
          </p:cNvPicPr>
          <p:nvPr/>
        </p:nvPicPr>
        <p:blipFill>
          <a:blip r:embed="rId2"/>
          <a:stretch>
            <a:fillRect/>
          </a:stretch>
        </p:blipFill>
        <p:spPr>
          <a:xfrm>
            <a:off x="6405991" y="3398813"/>
            <a:ext cx="4676116" cy="3012498"/>
          </a:xfrm>
          <a:prstGeom prst="rect">
            <a:avLst/>
          </a:prstGeom>
        </p:spPr>
      </p:pic>
      <p:sp>
        <p:nvSpPr>
          <p:cNvPr id="7" name="CasellaDiTesto 6"/>
          <p:cNvSpPr txBox="1"/>
          <p:nvPr/>
        </p:nvSpPr>
        <p:spPr>
          <a:xfrm>
            <a:off x="1225507" y="3972500"/>
            <a:ext cx="4340773" cy="2031325"/>
          </a:xfrm>
          <a:prstGeom prst="rect">
            <a:avLst/>
          </a:prstGeom>
          <a:noFill/>
          <a:ln>
            <a:solidFill>
              <a:srgbClr val="FF0000"/>
            </a:solidFill>
          </a:ln>
        </p:spPr>
        <p:txBody>
          <a:bodyPr wrap="square" rtlCol="0">
            <a:spAutoFit/>
          </a:bodyPr>
          <a:lstStyle/>
          <a:p>
            <a:pPr algn="ctr"/>
            <a:r>
              <a:rPr lang="it-IT" dirty="0" smtClean="0"/>
              <a:t>Divisibile in 3 regioni: </a:t>
            </a:r>
            <a:r>
              <a:rPr lang="it-IT" b="1" dirty="0" smtClean="0"/>
              <a:t>N-</a:t>
            </a:r>
            <a:r>
              <a:rPr lang="it-IT" b="1" dirty="0" err="1" smtClean="0"/>
              <a:t>region</a:t>
            </a:r>
            <a:r>
              <a:rPr lang="it-IT" b="1" dirty="0" smtClean="0"/>
              <a:t>, H-</a:t>
            </a:r>
            <a:r>
              <a:rPr lang="it-IT" b="1" dirty="0" err="1" smtClean="0"/>
              <a:t>region</a:t>
            </a:r>
            <a:r>
              <a:rPr lang="it-IT" b="1" dirty="0" smtClean="0"/>
              <a:t> e c-</a:t>
            </a:r>
            <a:r>
              <a:rPr lang="it-IT" b="1" dirty="0" err="1" smtClean="0"/>
              <a:t>region</a:t>
            </a:r>
            <a:endParaRPr lang="it-IT" b="1" dirty="0" smtClean="0"/>
          </a:p>
          <a:p>
            <a:pPr algn="ctr"/>
            <a:endParaRPr lang="it-IT" dirty="0" smtClean="0"/>
          </a:p>
          <a:p>
            <a:pPr algn="ctr"/>
            <a:r>
              <a:rPr lang="it-IT" dirty="0" smtClean="0"/>
              <a:t>Non è universalmente conservato… batteri ed Archea ad esempio mostrano peptidi segnali particolari rispetto a quelli degli eucarioti</a:t>
            </a:r>
            <a:endParaRPr lang="en-US"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30795" y="1573289"/>
            <a:ext cx="6998492" cy="4343400"/>
          </a:xfrm>
        </p:spPr>
        <p:txBody>
          <a:bodyPr>
            <a:normAutofit/>
          </a:bodyPr>
          <a:lstStyle/>
          <a:p>
            <a:r>
              <a:rPr lang="it-IT" u="sng" dirty="0" smtClean="0"/>
              <a:t>La predizione dei beta foglietti è più complessa rispetto a quella delle alfa eliche </a:t>
            </a:r>
            <a:r>
              <a:rPr lang="it-IT" dirty="0" smtClean="0"/>
              <a:t>(difatti i metodi GOR hanno molta più facilità a trovare regioni ad alfa elica, mentre molti beta foglietti vengono scambiati per random coils)</a:t>
            </a:r>
          </a:p>
          <a:p>
            <a:r>
              <a:rPr lang="it-IT" dirty="0" smtClean="0"/>
              <a:t>Questo accade perché i beta foglietti sono spesso strutture antiparallele, la cui formazione è garantita dalla presenza di legami ad idrogeno con amino acidi lontani nella sequenza primaria</a:t>
            </a:r>
          </a:p>
          <a:p>
            <a:r>
              <a:rPr lang="it-IT" dirty="0" smtClean="0"/>
              <a:t>Metodi </a:t>
            </a:r>
            <a:r>
              <a:rPr lang="it-IT" b="1" dirty="0" smtClean="0"/>
              <a:t>machine </a:t>
            </a:r>
            <a:r>
              <a:rPr lang="it-IT" b="1" dirty="0" err="1" smtClean="0"/>
              <a:t>learning</a:t>
            </a:r>
            <a:r>
              <a:rPr lang="it-IT" dirty="0" smtClean="0"/>
              <a:t>, basati su reti neurali artificiali. Esistono alcuni pattern che sono più frequentemente associati di altri a regioni con strutture secondarie</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00863" y="1275168"/>
            <a:ext cx="3297237" cy="2187575"/>
          </a:xfrm>
          <a:prstGeom prst="rect">
            <a:avLst/>
          </a:prstGeom>
          <a:noFill/>
          <a:ln/>
        </p:spPr>
      </p:pic>
      <p:sp>
        <p:nvSpPr>
          <p:cNvPr id="6" name="CasellaDiTesto 5"/>
          <p:cNvSpPr txBox="1"/>
          <p:nvPr/>
        </p:nvSpPr>
        <p:spPr>
          <a:xfrm>
            <a:off x="7623810" y="4069080"/>
            <a:ext cx="4126231" cy="2031325"/>
          </a:xfrm>
          <a:prstGeom prst="rect">
            <a:avLst/>
          </a:prstGeom>
          <a:noFill/>
          <a:ln w="19050">
            <a:solidFill>
              <a:schemeClr val="tx1"/>
            </a:solidFill>
          </a:ln>
        </p:spPr>
        <p:txBody>
          <a:bodyPr wrap="square" rtlCol="0">
            <a:spAutoFit/>
          </a:bodyPr>
          <a:lstStyle/>
          <a:p>
            <a:pPr algn="ctr"/>
            <a:r>
              <a:rPr lang="it-IT" b="1" dirty="0" smtClean="0"/>
              <a:t>PSIPRED e JPRED sono due algoritmi predittivi basati su reti neurali da ricordare</a:t>
            </a:r>
          </a:p>
          <a:p>
            <a:pPr algn="ctr"/>
            <a:endParaRPr lang="it-IT" b="1" dirty="0"/>
          </a:p>
          <a:p>
            <a:pPr algn="ctr"/>
            <a:r>
              <a:rPr lang="it-IT" b="1" dirty="0" smtClean="0"/>
              <a:t>I calcoli sono basati su «finestre» di dimensioni limitate -&gt; stringhe di circa 15 amino acidi</a:t>
            </a:r>
            <a:endParaRPr lang="en-US" b="1" dirty="0"/>
          </a:p>
        </p:txBody>
      </p:sp>
    </p:spTree>
    <p:extLst>
      <p:ext uri="{BB962C8B-B14F-4D97-AF65-F5344CB8AC3E}">
        <p14:creationId xmlns:p14="http://schemas.microsoft.com/office/powerpoint/2010/main" val="5913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34431" y="1782699"/>
            <a:ext cx="7323137" cy="3190875"/>
          </a:xfrm>
          <a:prstGeom prst="rect">
            <a:avLst/>
          </a:prstGeom>
          <a:noFill/>
          <a:ln/>
        </p:spPr>
      </p:pic>
      <p:sp>
        <p:nvSpPr>
          <p:cNvPr id="5" name="Rectangle 6"/>
          <p:cNvSpPr>
            <a:spLocks noChangeArrowheads="1"/>
          </p:cNvSpPr>
          <p:nvPr/>
        </p:nvSpPr>
        <p:spPr bwMode="auto">
          <a:xfrm>
            <a:off x="1042988" y="5229225"/>
            <a:ext cx="433387" cy="360363"/>
          </a:xfrm>
          <a:prstGeom prst="rect">
            <a:avLst/>
          </a:prstGeom>
          <a:solidFill>
            <a:srgbClr val="E8EE0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7"/>
          <p:cNvSpPr txBox="1">
            <a:spLocks noChangeArrowheads="1"/>
          </p:cNvSpPr>
          <p:nvPr/>
        </p:nvSpPr>
        <p:spPr bwMode="auto">
          <a:xfrm>
            <a:off x="1547812" y="5229225"/>
            <a:ext cx="1920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smtClean="0"/>
              <a:t>hydrophobic</a:t>
            </a:r>
            <a:endParaRPr lang="en-US" altLang="en-US" dirty="0"/>
          </a:p>
        </p:txBody>
      </p:sp>
      <p:sp>
        <p:nvSpPr>
          <p:cNvPr id="7" name="Rectangle 8"/>
          <p:cNvSpPr>
            <a:spLocks noChangeArrowheads="1"/>
          </p:cNvSpPr>
          <p:nvPr/>
        </p:nvSpPr>
        <p:spPr bwMode="auto">
          <a:xfrm>
            <a:off x="1042988" y="5734050"/>
            <a:ext cx="433387" cy="358775"/>
          </a:xfrm>
          <a:prstGeom prst="rect">
            <a:avLst/>
          </a:prstGeom>
          <a:solidFill>
            <a:srgbClr val="17E5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9"/>
          <p:cNvSpPr txBox="1">
            <a:spLocks noChangeArrowheads="1"/>
          </p:cNvSpPr>
          <p:nvPr/>
        </p:nvSpPr>
        <p:spPr bwMode="auto">
          <a:xfrm>
            <a:off x="1547813" y="5734050"/>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highly conserved</a:t>
            </a:r>
            <a:endParaRPr lang="en-US" altLang="en-US" dirty="0"/>
          </a:p>
        </p:txBody>
      </p:sp>
      <p:sp>
        <p:nvSpPr>
          <p:cNvPr id="9" name="Text Box 10"/>
          <p:cNvSpPr txBox="1">
            <a:spLocks noChangeArrowheads="1"/>
          </p:cNvSpPr>
          <p:nvPr/>
        </p:nvSpPr>
        <p:spPr bwMode="auto">
          <a:xfrm>
            <a:off x="3635375" y="5734050"/>
            <a:ext cx="3167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 buried, e = exposed</a:t>
            </a:r>
            <a:endParaRPr lang="en-US" altLang="en-US"/>
          </a:p>
        </p:txBody>
      </p:sp>
      <p:sp>
        <p:nvSpPr>
          <p:cNvPr id="10" name="CasellaDiTesto 9"/>
          <p:cNvSpPr txBox="1"/>
          <p:nvPr/>
        </p:nvSpPr>
        <p:spPr>
          <a:xfrm>
            <a:off x="1341120" y="1201582"/>
            <a:ext cx="8824852" cy="369332"/>
          </a:xfrm>
          <a:prstGeom prst="rect">
            <a:avLst/>
          </a:prstGeom>
          <a:noFill/>
        </p:spPr>
        <p:txBody>
          <a:bodyPr wrap="none" rtlCol="0">
            <a:spAutoFit/>
          </a:bodyPr>
          <a:lstStyle/>
          <a:p>
            <a:r>
              <a:rPr lang="it-IT" dirty="0" smtClean="0"/>
              <a:t>Si parte da un allineamento multiplo di sequenze -&gt; </a:t>
            </a:r>
            <a:r>
              <a:rPr lang="it-IT" b="1" dirty="0" err="1" smtClean="0"/>
              <a:t>consensus-based</a:t>
            </a:r>
            <a:r>
              <a:rPr lang="it-IT" b="1" dirty="0" smtClean="0"/>
              <a:t> </a:t>
            </a:r>
            <a:r>
              <a:rPr lang="it-IT" b="1" dirty="0" err="1" smtClean="0"/>
              <a:t>method</a:t>
            </a:r>
            <a:endParaRPr lang="en-US" b="1" dirty="0"/>
          </a:p>
        </p:txBody>
      </p:sp>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Tree>
    <p:extLst>
      <p:ext uri="{BB962C8B-B14F-4D97-AF65-F5344CB8AC3E}">
        <p14:creationId xmlns:p14="http://schemas.microsoft.com/office/powerpoint/2010/main" val="14328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pic>
        <p:nvPicPr>
          <p:cNvPr id="10242" name="Picture 2" descr="Risultati immagini per psip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 y="1348740"/>
            <a:ext cx="3604895" cy="12289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92785" y="2577681"/>
            <a:ext cx="3990975" cy="3724275"/>
          </a:xfrm>
          <a:prstGeom prst="rect">
            <a:avLst/>
          </a:prstGeom>
        </p:spPr>
      </p:pic>
      <p:sp>
        <p:nvSpPr>
          <p:cNvPr id="3" name="CasellaDiTesto 2"/>
          <p:cNvSpPr txBox="1"/>
          <p:nvPr/>
        </p:nvSpPr>
        <p:spPr>
          <a:xfrm>
            <a:off x="5554980" y="1508760"/>
            <a:ext cx="5657850" cy="4524315"/>
          </a:xfrm>
          <a:prstGeom prst="rect">
            <a:avLst/>
          </a:prstGeom>
          <a:noFill/>
        </p:spPr>
        <p:txBody>
          <a:bodyPr wrap="square" rtlCol="0">
            <a:spAutoFit/>
          </a:bodyPr>
          <a:lstStyle/>
          <a:p>
            <a:r>
              <a:rPr lang="it-IT" dirty="0" smtClean="0"/>
              <a:t>Q-score (</a:t>
            </a:r>
            <a:r>
              <a:rPr lang="it-IT" dirty="0" err="1" smtClean="0"/>
              <a:t>PSIpred</a:t>
            </a:r>
            <a:r>
              <a:rPr lang="it-IT" dirty="0" smtClean="0"/>
              <a:t> 3) = 81,6%</a:t>
            </a:r>
          </a:p>
          <a:p>
            <a:endParaRPr lang="it-IT" dirty="0"/>
          </a:p>
          <a:p>
            <a:r>
              <a:rPr lang="en-US" dirty="0">
                <a:hlinkClick r:id="rId4"/>
              </a:rPr>
              <a:t>http://bioinf.cs.ucl.ac.uk/psipred</a:t>
            </a:r>
            <a:r>
              <a:rPr lang="en-US" dirty="0" smtClean="0">
                <a:hlinkClick r:id="rId4"/>
              </a:rPr>
              <a:t>/</a:t>
            </a:r>
            <a:endParaRPr lang="en-US" dirty="0" smtClean="0"/>
          </a:p>
          <a:p>
            <a:endParaRPr lang="it-IT" dirty="0"/>
          </a:p>
          <a:p>
            <a:r>
              <a:rPr lang="it-IT" dirty="0" smtClean="0"/>
              <a:t>Come potete vedere l’output grafico è rappresentato accompagnato da degli score di confidenza</a:t>
            </a:r>
          </a:p>
          <a:p>
            <a:endParaRPr lang="it-IT" dirty="0"/>
          </a:p>
          <a:p>
            <a:r>
              <a:rPr lang="it-IT" dirty="0" smtClean="0"/>
              <a:t>Usa una procedura a due </a:t>
            </a:r>
            <a:r>
              <a:rPr lang="it-IT" dirty="0" err="1" smtClean="0"/>
              <a:t>step</a:t>
            </a:r>
            <a:r>
              <a:rPr lang="it-IT" dirty="0" smtClean="0"/>
              <a:t> di reti neurali, partendo </a:t>
            </a:r>
            <a:r>
              <a:rPr lang="it-IT" b="1" dirty="0" smtClean="0"/>
              <a:t>dall’allineamento della sequenza di input con sequenze a struttura secondaria nota ottenuto tramite matrici PSSM e PSI-BLAST</a:t>
            </a:r>
          </a:p>
          <a:p>
            <a:endParaRPr lang="it-IT" dirty="0"/>
          </a:p>
          <a:p>
            <a:r>
              <a:rPr lang="it-IT" dirty="0" smtClean="0"/>
              <a:t>Il primo </a:t>
            </a:r>
            <a:r>
              <a:rPr lang="it-IT" dirty="0" err="1" smtClean="0"/>
              <a:t>step</a:t>
            </a:r>
            <a:r>
              <a:rPr lang="it-IT" dirty="0" smtClean="0"/>
              <a:t> genera una predizione grezza per stretch di 15 amino acidi, rifinita dal secondo </a:t>
            </a:r>
            <a:r>
              <a:rPr lang="it-IT" dirty="0" err="1" smtClean="0"/>
              <a:t>step</a:t>
            </a:r>
            <a:r>
              <a:rPr lang="it-IT" dirty="0" smtClean="0"/>
              <a:t> di analisi</a:t>
            </a:r>
            <a:endParaRPr lang="en-US" dirty="0"/>
          </a:p>
        </p:txBody>
      </p:sp>
    </p:spTree>
    <p:extLst>
      <p:ext uri="{BB962C8B-B14F-4D97-AF65-F5344CB8AC3E}">
        <p14:creationId xmlns:p14="http://schemas.microsoft.com/office/powerpoint/2010/main" val="6921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CasellaDiTesto 2"/>
          <p:cNvSpPr txBox="1"/>
          <p:nvPr/>
        </p:nvSpPr>
        <p:spPr>
          <a:xfrm>
            <a:off x="6812283" y="1144121"/>
            <a:ext cx="5120637" cy="3139321"/>
          </a:xfrm>
          <a:prstGeom prst="rect">
            <a:avLst/>
          </a:prstGeom>
          <a:noFill/>
        </p:spPr>
        <p:txBody>
          <a:bodyPr wrap="square" rtlCol="0">
            <a:spAutoFit/>
          </a:bodyPr>
          <a:lstStyle/>
          <a:p>
            <a:r>
              <a:rPr lang="it-IT" dirty="0" smtClean="0"/>
              <a:t>JPRED -&gt; Q-score &gt; 82%</a:t>
            </a:r>
          </a:p>
          <a:p>
            <a:endParaRPr lang="it-IT" dirty="0"/>
          </a:p>
          <a:p>
            <a:r>
              <a:rPr lang="en-US" dirty="0">
                <a:hlinkClick r:id="rId2"/>
              </a:rPr>
              <a:t>http://www.compbio.dundee.ac.uk/jpred</a:t>
            </a:r>
            <a:r>
              <a:rPr lang="en-US" dirty="0" smtClean="0">
                <a:hlinkClick r:id="rId2"/>
              </a:rPr>
              <a:t>/</a:t>
            </a:r>
            <a:r>
              <a:rPr lang="en-US" dirty="0" smtClean="0"/>
              <a:t> </a:t>
            </a:r>
          </a:p>
          <a:p>
            <a:endParaRPr lang="it-IT" dirty="0"/>
          </a:p>
          <a:p>
            <a:r>
              <a:rPr lang="it-IT" dirty="0" smtClean="0"/>
              <a:t>Approccio simile a quello di PSIPRED</a:t>
            </a:r>
          </a:p>
          <a:p>
            <a:endParaRPr lang="it-IT" dirty="0"/>
          </a:p>
          <a:p>
            <a:r>
              <a:rPr lang="it-IT" dirty="0" smtClean="0"/>
              <a:t>Anche in questo caso si utilizza una procedura a due </a:t>
            </a:r>
            <a:r>
              <a:rPr lang="it-IT" dirty="0" err="1" smtClean="0"/>
              <a:t>step</a:t>
            </a:r>
            <a:r>
              <a:rPr lang="it-IT" dirty="0" smtClean="0"/>
              <a:t>, con finestre di lunghezze diverse (19 e 17 aa)</a:t>
            </a:r>
            <a:endParaRPr lang="it-IT" b="1" dirty="0" smtClean="0"/>
          </a:p>
          <a:p>
            <a:endParaRPr lang="it-IT" dirty="0"/>
          </a:p>
          <a:p>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5" y="1178037"/>
            <a:ext cx="6045658" cy="3229266"/>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01" y="4362331"/>
            <a:ext cx="6436530" cy="2265518"/>
          </a:xfrm>
          <a:prstGeom prst="rect">
            <a:avLst/>
          </a:prstGeom>
        </p:spPr>
      </p:pic>
    </p:spTree>
    <p:extLst>
      <p:ext uri="{BB962C8B-B14F-4D97-AF65-F5344CB8AC3E}">
        <p14:creationId xmlns:p14="http://schemas.microsoft.com/office/powerpoint/2010/main" val="30033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38247"/>
          </a:xfrm>
        </p:spPr>
        <p:txBody>
          <a:bodyPr>
            <a:normAutofit/>
          </a:bodyPr>
          <a:lstStyle/>
          <a:p>
            <a:r>
              <a:rPr lang="it-IT" sz="2800" dirty="0" smtClean="0"/>
              <a:t>METODI PER LA PREDIZIONE DI STRUTTURE SECONDARIE</a:t>
            </a:r>
            <a:endParaRPr lang="en-US" sz="2800" dirty="0"/>
          </a:p>
        </p:txBody>
      </p:sp>
      <p:sp>
        <p:nvSpPr>
          <p:cNvPr id="3" name="Segnaposto contenuto 2"/>
          <p:cNvSpPr>
            <a:spLocks noGrp="1"/>
          </p:cNvSpPr>
          <p:nvPr>
            <p:ph idx="1"/>
          </p:nvPr>
        </p:nvSpPr>
        <p:spPr/>
        <p:txBody>
          <a:bodyPr>
            <a:normAutofit/>
          </a:bodyPr>
          <a:lstStyle/>
          <a:p>
            <a:pPr>
              <a:lnSpc>
                <a:spcPct val="80000"/>
              </a:lnSpc>
            </a:pPr>
            <a:r>
              <a:rPr lang="en-US" altLang="en-US" dirty="0">
                <a:hlinkClick r:id="rId2"/>
              </a:rPr>
              <a:t>PSI-</a:t>
            </a:r>
            <a:r>
              <a:rPr lang="en-US" altLang="en-US" dirty="0" err="1">
                <a:hlinkClick r:id="rId2"/>
              </a:rPr>
              <a:t>pred</a:t>
            </a:r>
            <a:r>
              <a:rPr lang="en-US" altLang="en-US" dirty="0"/>
              <a:t> </a:t>
            </a:r>
            <a:r>
              <a:rPr lang="en-US" altLang="en-US" dirty="0" smtClean="0"/>
              <a:t>(David </a:t>
            </a:r>
            <a:r>
              <a:rPr lang="en-US" altLang="en-US" dirty="0"/>
              <a:t>Jones, Warwick) </a:t>
            </a:r>
          </a:p>
          <a:p>
            <a:pPr>
              <a:lnSpc>
                <a:spcPct val="80000"/>
              </a:lnSpc>
            </a:pPr>
            <a:r>
              <a:rPr lang="en-US" altLang="en-US" dirty="0" smtClean="0">
                <a:hlinkClick r:id="rId3"/>
              </a:rPr>
              <a:t>JPRED</a:t>
            </a:r>
            <a:r>
              <a:rPr lang="en-US" altLang="en-US" dirty="0" smtClean="0"/>
              <a:t> (Cuff &amp; </a:t>
            </a:r>
            <a:r>
              <a:rPr lang="en-US" altLang="en-US" dirty="0"/>
              <a:t>Barton, EBI) </a:t>
            </a:r>
          </a:p>
          <a:p>
            <a:pPr>
              <a:lnSpc>
                <a:spcPct val="80000"/>
              </a:lnSpc>
            </a:pPr>
            <a:r>
              <a:rPr lang="en-US" altLang="en-US" dirty="0">
                <a:hlinkClick r:id="rId4"/>
              </a:rPr>
              <a:t>DSC</a:t>
            </a:r>
            <a:r>
              <a:rPr lang="en-US" altLang="en-US" dirty="0"/>
              <a:t> King &amp; Sternberg</a:t>
            </a:r>
          </a:p>
          <a:p>
            <a:pPr>
              <a:lnSpc>
                <a:spcPct val="80000"/>
              </a:lnSpc>
            </a:pPr>
            <a:r>
              <a:rPr lang="en-US" altLang="en-US" dirty="0" smtClean="0">
                <a:hlinkClick r:id="rId5"/>
              </a:rPr>
              <a:t>PREDATOR</a:t>
            </a:r>
            <a:r>
              <a:rPr lang="en-US" altLang="en-US" dirty="0" smtClean="0"/>
              <a:t> (</a:t>
            </a:r>
            <a:r>
              <a:rPr lang="en-US" altLang="en-US" dirty="0" err="1" smtClean="0"/>
              <a:t>Frischman</a:t>
            </a:r>
            <a:r>
              <a:rPr lang="en-US" altLang="en-US" dirty="0" smtClean="0"/>
              <a:t> </a:t>
            </a:r>
            <a:r>
              <a:rPr lang="en-US" altLang="en-US" dirty="0"/>
              <a:t>&amp; Argos </a:t>
            </a:r>
            <a:r>
              <a:rPr lang="en-US" altLang="en-US" dirty="0" smtClean="0"/>
              <a:t>- EMBL) </a:t>
            </a:r>
            <a:endParaRPr lang="en-US" altLang="en-US" dirty="0"/>
          </a:p>
          <a:p>
            <a:pPr>
              <a:lnSpc>
                <a:spcPct val="80000"/>
              </a:lnSpc>
            </a:pPr>
            <a:r>
              <a:rPr lang="en-US" altLang="en-US" dirty="0" smtClean="0">
                <a:hlinkClick r:id="rId6"/>
              </a:rPr>
              <a:t>PHD</a:t>
            </a:r>
            <a:r>
              <a:rPr lang="en-US" altLang="en-US" dirty="0" smtClean="0"/>
              <a:t> </a:t>
            </a:r>
            <a:r>
              <a:rPr lang="en-US" altLang="en-US" dirty="0" err="1" smtClean="0"/>
              <a:t>Rost</a:t>
            </a:r>
            <a:r>
              <a:rPr lang="en-US" altLang="en-US" dirty="0" smtClean="0"/>
              <a:t> </a:t>
            </a:r>
            <a:r>
              <a:rPr lang="en-US" altLang="en-US" dirty="0"/>
              <a:t>&amp; Sander, EMBL, Germany </a:t>
            </a:r>
          </a:p>
          <a:p>
            <a:pPr>
              <a:lnSpc>
                <a:spcPct val="80000"/>
              </a:lnSpc>
            </a:pPr>
            <a:r>
              <a:rPr lang="en-US" altLang="en-US" dirty="0">
                <a:hlinkClick r:id="rId7"/>
              </a:rPr>
              <a:t>ZPRED server</a:t>
            </a:r>
            <a:r>
              <a:rPr lang="en-US" altLang="en-US" dirty="0"/>
              <a:t> </a:t>
            </a:r>
            <a:r>
              <a:rPr lang="en-US" altLang="en-US" dirty="0" err="1"/>
              <a:t>Zvelebil</a:t>
            </a:r>
            <a:r>
              <a:rPr lang="en-US" altLang="en-US" dirty="0"/>
              <a:t> et al., Ludwig, U.K. </a:t>
            </a:r>
          </a:p>
          <a:p>
            <a:pPr>
              <a:lnSpc>
                <a:spcPct val="80000"/>
              </a:lnSpc>
            </a:pPr>
            <a:r>
              <a:rPr lang="en-US" altLang="en-US" dirty="0" err="1">
                <a:hlinkClick r:id="rId8"/>
              </a:rPr>
              <a:t>nnPredict</a:t>
            </a:r>
            <a:r>
              <a:rPr lang="en-US" altLang="en-US" dirty="0">
                <a:hlinkClick r:id="rId8"/>
              </a:rPr>
              <a:t> </a:t>
            </a:r>
            <a:r>
              <a:rPr lang="en-US" altLang="en-US" dirty="0"/>
              <a:t>Cohen et al., UCSF, USA. </a:t>
            </a:r>
          </a:p>
          <a:p>
            <a:pPr>
              <a:lnSpc>
                <a:spcPct val="80000"/>
              </a:lnSpc>
            </a:pPr>
            <a:r>
              <a:rPr lang="en-US" altLang="en-US" dirty="0">
                <a:hlinkClick r:id="rId9"/>
              </a:rPr>
              <a:t>BMERC PSA Server</a:t>
            </a:r>
            <a:r>
              <a:rPr lang="en-US" altLang="en-US" dirty="0"/>
              <a:t> Boston University, USA </a:t>
            </a:r>
          </a:p>
          <a:p>
            <a:pPr>
              <a:lnSpc>
                <a:spcPct val="80000"/>
              </a:lnSpc>
            </a:pPr>
            <a:r>
              <a:rPr lang="en-US" altLang="en-US" dirty="0">
                <a:hlinkClick r:id="rId10"/>
              </a:rPr>
              <a:t>SSP (Nearest-neighbor)</a:t>
            </a:r>
            <a:r>
              <a:rPr lang="en-US" altLang="en-US" dirty="0"/>
              <a:t> </a:t>
            </a:r>
            <a:r>
              <a:rPr lang="en-US" altLang="en-US" dirty="0" err="1"/>
              <a:t>Solovyev</a:t>
            </a:r>
            <a:r>
              <a:rPr lang="en-US" altLang="en-US" dirty="0"/>
              <a:t> and </a:t>
            </a:r>
            <a:r>
              <a:rPr lang="en-US" altLang="en-US" dirty="0" err="1"/>
              <a:t>Salamov</a:t>
            </a:r>
            <a:r>
              <a:rPr lang="en-US" altLang="en-US" dirty="0"/>
              <a:t>, Baylor College, USA. </a:t>
            </a:r>
          </a:p>
          <a:p>
            <a:endParaRPr lang="en-US" dirty="0"/>
          </a:p>
        </p:txBody>
      </p:sp>
      <p:sp>
        <p:nvSpPr>
          <p:cNvPr id="4" name="CasellaDiTesto 3"/>
          <p:cNvSpPr txBox="1"/>
          <p:nvPr/>
        </p:nvSpPr>
        <p:spPr>
          <a:xfrm>
            <a:off x="7525408" y="1975945"/>
            <a:ext cx="4214648" cy="2308324"/>
          </a:xfrm>
          <a:prstGeom prst="rect">
            <a:avLst/>
          </a:prstGeom>
          <a:noFill/>
          <a:ln w="12700">
            <a:solidFill>
              <a:srgbClr val="FF0000"/>
            </a:solidFill>
          </a:ln>
        </p:spPr>
        <p:txBody>
          <a:bodyPr wrap="square" rtlCol="0">
            <a:spAutoFit/>
          </a:bodyPr>
          <a:lstStyle/>
          <a:p>
            <a:pPr algn="ctr"/>
            <a:r>
              <a:rPr lang="it-IT" dirty="0" smtClean="0"/>
              <a:t>Sono molti i metodi che sono stati sviluppati nel corso degli anni e quelli che, ad oggi, sono ritenuti i più affidabili sono sicuramente i metodi machine </a:t>
            </a:r>
            <a:r>
              <a:rPr lang="it-IT" dirty="0" err="1" smtClean="0"/>
              <a:t>learning</a:t>
            </a:r>
            <a:r>
              <a:rPr lang="it-IT" dirty="0" smtClean="0"/>
              <a:t>, che sostanzialmente si basano sul consenso basato su allineamenti multipli di sequenza</a:t>
            </a:r>
            <a:endParaRPr lang="en-US" dirty="0"/>
          </a:p>
        </p:txBody>
      </p:sp>
    </p:spTree>
    <p:extLst>
      <p:ext uri="{BB962C8B-B14F-4D97-AF65-F5344CB8AC3E}">
        <p14:creationId xmlns:p14="http://schemas.microsoft.com/office/powerpoint/2010/main" val="21514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DETERMINA IL FOLDING DI UNA PROTEINA?</a:t>
            </a:r>
            <a:endParaRPr lang="en-US" dirty="0"/>
          </a:p>
        </p:txBody>
      </p:sp>
      <p:pic>
        <p:nvPicPr>
          <p:cNvPr id="4" name="Immagine 3"/>
          <p:cNvPicPr>
            <a:picLocks noChangeAspect="1"/>
          </p:cNvPicPr>
          <p:nvPr/>
        </p:nvPicPr>
        <p:blipFill>
          <a:blip r:embed="rId2"/>
          <a:stretch>
            <a:fillRect/>
          </a:stretch>
        </p:blipFill>
        <p:spPr>
          <a:xfrm>
            <a:off x="1008993" y="1775920"/>
            <a:ext cx="5602013" cy="4633331"/>
          </a:xfrm>
          <a:prstGeom prst="rect">
            <a:avLst/>
          </a:prstGeom>
        </p:spPr>
      </p:pic>
      <p:sp>
        <p:nvSpPr>
          <p:cNvPr id="5" name="CasellaDiTesto 4"/>
          <p:cNvSpPr txBox="1"/>
          <p:nvPr/>
        </p:nvSpPr>
        <p:spPr>
          <a:xfrm>
            <a:off x="6999891" y="2070538"/>
            <a:ext cx="4596854" cy="3970318"/>
          </a:xfrm>
          <a:prstGeom prst="rect">
            <a:avLst/>
          </a:prstGeom>
          <a:noFill/>
        </p:spPr>
        <p:txBody>
          <a:bodyPr wrap="square" rtlCol="0">
            <a:spAutoFit/>
          </a:bodyPr>
          <a:lstStyle/>
          <a:p>
            <a:r>
              <a:rPr lang="it-IT" dirty="0" smtClean="0"/>
              <a:t>Esistono eccezioni alla regola…</a:t>
            </a:r>
          </a:p>
          <a:p>
            <a:endParaRPr lang="it-IT" dirty="0"/>
          </a:p>
          <a:p>
            <a:r>
              <a:rPr lang="it-IT" dirty="0" smtClean="0"/>
              <a:t>Ad esempio proteine che richiedono l’intervento di </a:t>
            </a:r>
            <a:r>
              <a:rPr lang="it-IT" b="1" dirty="0" err="1" smtClean="0"/>
              <a:t>chaperonine</a:t>
            </a:r>
            <a:r>
              <a:rPr lang="it-IT" dirty="0" smtClean="0"/>
              <a:t> per ripiegarsi correttamente</a:t>
            </a:r>
          </a:p>
          <a:p>
            <a:endParaRPr lang="it-IT" dirty="0"/>
          </a:p>
          <a:p>
            <a:r>
              <a:rPr lang="it-IT" dirty="0" smtClean="0"/>
              <a:t>Ma, in sostanza, secondo il dogma di </a:t>
            </a:r>
            <a:r>
              <a:rPr lang="it-IT" dirty="0" err="1" smtClean="0"/>
              <a:t>Anfinsen</a:t>
            </a:r>
            <a:r>
              <a:rPr lang="it-IT" dirty="0" smtClean="0"/>
              <a:t>, la struttura primaria di una sequenza amino </a:t>
            </a:r>
            <a:r>
              <a:rPr lang="it-IT" dirty="0" err="1" smtClean="0"/>
              <a:t>acidica</a:t>
            </a:r>
            <a:r>
              <a:rPr lang="it-IT" dirty="0" smtClean="0"/>
              <a:t> determina direttamente il suo ripiegamento nello spazio in determinate condizioni</a:t>
            </a:r>
          </a:p>
          <a:p>
            <a:endParaRPr lang="it-IT" dirty="0"/>
          </a:p>
          <a:p>
            <a:r>
              <a:rPr lang="it-IT" dirty="0" smtClean="0"/>
              <a:t>Posso usare questa informazione per scopi predittivi?</a:t>
            </a:r>
            <a:endParaRPr lang="en-US" dirty="0"/>
          </a:p>
        </p:txBody>
      </p:sp>
    </p:spTree>
    <p:extLst>
      <p:ext uri="{BB962C8B-B14F-4D97-AF65-F5344CB8AC3E}">
        <p14:creationId xmlns:p14="http://schemas.microsoft.com/office/powerpoint/2010/main" val="16429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1341120" y="1392806"/>
            <a:ext cx="10255625" cy="2862322"/>
          </a:xfrm>
          <a:prstGeom prst="rect">
            <a:avLst/>
          </a:prstGeom>
          <a:noFill/>
        </p:spPr>
        <p:txBody>
          <a:bodyPr wrap="square" rtlCol="0">
            <a:spAutoFit/>
          </a:bodyPr>
          <a:lstStyle/>
          <a:p>
            <a:pPr marL="342900" indent="-342900">
              <a:buAutoNum type="arabicParenR"/>
            </a:pPr>
            <a:r>
              <a:rPr lang="it-IT" sz="2000" b="1" dirty="0" smtClean="0"/>
              <a:t>Simulazioni computazionali </a:t>
            </a:r>
            <a:r>
              <a:rPr lang="it-IT" sz="2000" b="1" i="1" dirty="0" smtClean="0"/>
              <a:t>ab </a:t>
            </a:r>
            <a:r>
              <a:rPr lang="it-IT" sz="2000" b="1" i="1" dirty="0" err="1" smtClean="0"/>
              <a:t>initio</a:t>
            </a:r>
            <a:r>
              <a:rPr lang="it-IT" sz="2000" b="1" i="1" dirty="0" smtClean="0"/>
              <a:t> </a:t>
            </a:r>
            <a:r>
              <a:rPr lang="it-IT" sz="2000" b="1" dirty="0" smtClean="0"/>
              <a:t>basati su calcoli energetici</a:t>
            </a:r>
          </a:p>
          <a:p>
            <a:pPr marL="285750" indent="-285750">
              <a:buFontTx/>
              <a:buChar char="-"/>
            </a:pPr>
            <a:r>
              <a:rPr lang="it-IT" sz="2000" dirty="0" smtClean="0"/>
              <a:t>Grosso contributo della chimica fisica -&gt; termodinamica!</a:t>
            </a:r>
          </a:p>
          <a:p>
            <a:pPr marL="285750" indent="-285750">
              <a:buFontTx/>
              <a:buChar char="-"/>
            </a:pPr>
            <a:r>
              <a:rPr lang="it-IT" sz="2000" dirty="0" smtClean="0"/>
              <a:t>Equilibrio termodinamico con un minimo di energia libera</a:t>
            </a:r>
          </a:p>
          <a:p>
            <a:pPr marL="285750" indent="-285750">
              <a:buFontTx/>
              <a:buChar char="-"/>
            </a:pPr>
            <a:r>
              <a:rPr lang="it-IT" sz="2000" dirty="0" smtClean="0"/>
              <a:t>Minima energia libera associata alla superficie proteica</a:t>
            </a:r>
            <a:endParaRPr lang="it-IT" sz="2000" dirty="0"/>
          </a:p>
          <a:p>
            <a:pPr marL="285750" indent="-285750">
              <a:buFontTx/>
              <a:buChar char="-"/>
            </a:pPr>
            <a:endParaRPr lang="it-IT" sz="2000" dirty="0"/>
          </a:p>
          <a:p>
            <a:r>
              <a:rPr lang="it-IT" sz="2000" b="1" dirty="0" smtClean="0"/>
              <a:t>2) Approcci Knowledge-</a:t>
            </a:r>
            <a:r>
              <a:rPr lang="it-IT" sz="2000" b="1" dirty="0" err="1" smtClean="0"/>
              <a:t>Based</a:t>
            </a:r>
            <a:endParaRPr lang="it-IT" sz="2000" b="1" dirty="0" smtClean="0"/>
          </a:p>
          <a:p>
            <a:pPr marL="285750" indent="-285750">
              <a:buFontTx/>
              <a:buChar char="-"/>
            </a:pPr>
            <a:r>
              <a:rPr lang="it-IT" sz="2000" dirty="0" smtClean="0"/>
              <a:t>Approcci basati sull’omologia</a:t>
            </a:r>
          </a:p>
          <a:p>
            <a:pPr marL="285750" indent="-285750">
              <a:buFontTx/>
              <a:buChar char="-"/>
            </a:pPr>
            <a:r>
              <a:rPr lang="it-IT" sz="2000" dirty="0" smtClean="0"/>
              <a:t>Threading</a:t>
            </a:r>
          </a:p>
          <a:p>
            <a:pPr marL="285750" indent="-285750">
              <a:buFontTx/>
              <a:buChar char="-"/>
            </a:pPr>
            <a:r>
              <a:rPr lang="it-IT" sz="2000" dirty="0" smtClean="0"/>
              <a:t>Metodi gerarchici</a:t>
            </a:r>
            <a:endParaRPr lang="it-IT" sz="2000" dirty="0"/>
          </a:p>
        </p:txBody>
      </p:sp>
      <p:pic>
        <p:nvPicPr>
          <p:cNvPr id="3" name="Immagine 2"/>
          <p:cNvPicPr>
            <a:picLocks noChangeAspect="1"/>
          </p:cNvPicPr>
          <p:nvPr/>
        </p:nvPicPr>
        <p:blipFill>
          <a:blip r:embed="rId2"/>
          <a:stretch>
            <a:fillRect/>
          </a:stretch>
        </p:blipFill>
        <p:spPr>
          <a:xfrm>
            <a:off x="2191759" y="4340038"/>
            <a:ext cx="4667250" cy="1943100"/>
          </a:xfrm>
          <a:prstGeom prst="rect">
            <a:avLst/>
          </a:prstGeom>
        </p:spPr>
      </p:pic>
      <p:sp>
        <p:nvSpPr>
          <p:cNvPr id="6" name="CasellaDiTesto 5"/>
          <p:cNvSpPr txBox="1"/>
          <p:nvPr/>
        </p:nvSpPr>
        <p:spPr>
          <a:xfrm>
            <a:off x="7616415" y="4926867"/>
            <a:ext cx="1763624" cy="769441"/>
          </a:xfrm>
          <a:prstGeom prst="rect">
            <a:avLst/>
          </a:prstGeom>
          <a:noFill/>
        </p:spPr>
        <p:txBody>
          <a:bodyPr wrap="none" rtlCol="0">
            <a:spAutoFit/>
          </a:bodyPr>
          <a:lstStyle/>
          <a:p>
            <a:r>
              <a:rPr lang="it-IT" sz="4400" b="1" dirty="0" smtClean="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37630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868680" y="1392806"/>
            <a:ext cx="10728065" cy="2246769"/>
          </a:xfrm>
          <a:prstGeom prst="rect">
            <a:avLst/>
          </a:prstGeom>
          <a:noFill/>
        </p:spPr>
        <p:txBody>
          <a:bodyPr wrap="square" rtlCol="0">
            <a:spAutoFit/>
          </a:bodyPr>
          <a:lstStyle/>
          <a:p>
            <a:r>
              <a:rPr lang="it-IT" sz="2000" dirty="0" smtClean="0"/>
              <a:t>Per quanto sia ormai un argomento studiato da oltre 40 anni, la predizione della struttura terziaria delle proteine rimane ad oggi un problema aperto e potremmo definirlo il santo Graal della bioinformatica</a:t>
            </a:r>
          </a:p>
          <a:p>
            <a:endParaRPr lang="it-IT" sz="2000" dirty="0" smtClean="0"/>
          </a:p>
          <a:p>
            <a:r>
              <a:rPr lang="it-IT" sz="2000" dirty="0" smtClean="0"/>
              <a:t>Ogni due anni si ripete un’open </a:t>
            </a:r>
            <a:r>
              <a:rPr lang="it-IT" sz="2000" dirty="0" err="1" smtClean="0"/>
              <a:t>challenge</a:t>
            </a:r>
            <a:r>
              <a:rPr lang="it-IT" sz="2000" dirty="0" smtClean="0"/>
              <a:t> detta CASP (</a:t>
            </a:r>
            <a:r>
              <a:rPr lang="en-US" sz="2000" b="1" dirty="0"/>
              <a:t>Critical Assessment of protein Structure </a:t>
            </a:r>
            <a:r>
              <a:rPr lang="en-US" sz="2000" b="1" dirty="0" smtClean="0"/>
              <a:t>Prediction</a:t>
            </a:r>
            <a:r>
              <a:rPr lang="en-US" sz="2000" dirty="0" smtClean="0"/>
              <a:t>) </a:t>
            </a:r>
            <a:r>
              <a:rPr lang="en-US" sz="2000" dirty="0" err="1" smtClean="0"/>
              <a:t>che</a:t>
            </a:r>
            <a:r>
              <a:rPr lang="en-US" sz="2000" dirty="0" smtClean="0"/>
              <a:t> ha lo </a:t>
            </a:r>
            <a:r>
              <a:rPr lang="en-US" sz="2000" dirty="0" err="1" smtClean="0"/>
              <a:t>scopo</a:t>
            </a:r>
            <a:r>
              <a:rPr lang="en-US" sz="2000" dirty="0" smtClean="0"/>
              <a:t> di fare </a:t>
            </a:r>
            <a:r>
              <a:rPr lang="en-US" sz="2000" dirty="0" err="1" smtClean="0"/>
              <a:t>il</a:t>
            </a:r>
            <a:r>
              <a:rPr lang="en-US" sz="2000" dirty="0" smtClean="0"/>
              <a:t> </a:t>
            </a:r>
            <a:r>
              <a:rPr lang="en-US" sz="2000" dirty="0" err="1" smtClean="0"/>
              <a:t>punto</a:t>
            </a:r>
            <a:r>
              <a:rPr lang="en-US" sz="2000" dirty="0" smtClean="0"/>
              <a:t> </a:t>
            </a:r>
            <a:r>
              <a:rPr lang="en-US" sz="2000" dirty="0" err="1" smtClean="0"/>
              <a:t>della</a:t>
            </a:r>
            <a:r>
              <a:rPr lang="en-US" sz="2000" dirty="0" smtClean="0"/>
              <a:t> </a:t>
            </a:r>
            <a:r>
              <a:rPr lang="en-US" sz="2000" dirty="0" err="1" smtClean="0"/>
              <a:t>situazione</a:t>
            </a:r>
            <a:r>
              <a:rPr lang="en-US" sz="2000" dirty="0" smtClean="0"/>
              <a:t> e </a:t>
            </a:r>
            <a:r>
              <a:rPr lang="en-US" sz="2000" dirty="0" err="1" smtClean="0"/>
              <a:t>stimolare</a:t>
            </a:r>
            <a:r>
              <a:rPr lang="en-US" sz="2000" dirty="0" smtClean="0"/>
              <a:t> la </a:t>
            </a:r>
            <a:r>
              <a:rPr lang="en-US" sz="2000" dirty="0" err="1" smtClean="0"/>
              <a:t>ricerca</a:t>
            </a:r>
            <a:r>
              <a:rPr lang="en-US" sz="2000" dirty="0" smtClean="0"/>
              <a:t> in </a:t>
            </a:r>
            <a:r>
              <a:rPr lang="en-US" sz="2000" dirty="0" err="1" smtClean="0"/>
              <a:t>questo</a:t>
            </a:r>
            <a:r>
              <a:rPr lang="en-US" sz="2000" dirty="0" smtClean="0"/>
              <a:t> campo</a:t>
            </a:r>
            <a:endParaRPr lang="it-IT" sz="2000" dirty="0"/>
          </a:p>
        </p:txBody>
      </p:sp>
      <p:pic>
        <p:nvPicPr>
          <p:cNvPr id="4" name="Immagine 3"/>
          <p:cNvPicPr>
            <a:picLocks noChangeAspect="1"/>
          </p:cNvPicPr>
          <p:nvPr/>
        </p:nvPicPr>
        <p:blipFill>
          <a:blip r:embed="rId2"/>
          <a:stretch>
            <a:fillRect/>
          </a:stretch>
        </p:blipFill>
        <p:spPr>
          <a:xfrm>
            <a:off x="4704540" y="3989070"/>
            <a:ext cx="4468273" cy="2171700"/>
          </a:xfrm>
          <a:prstGeom prst="rect">
            <a:avLst/>
          </a:prstGeom>
        </p:spPr>
      </p:pic>
      <p:pic>
        <p:nvPicPr>
          <p:cNvPr id="7" name="Immagine 6"/>
          <p:cNvPicPr>
            <a:picLocks noChangeAspect="1"/>
          </p:cNvPicPr>
          <p:nvPr/>
        </p:nvPicPr>
        <p:blipFill>
          <a:blip r:embed="rId3"/>
          <a:stretch>
            <a:fillRect/>
          </a:stretch>
        </p:blipFill>
        <p:spPr>
          <a:xfrm>
            <a:off x="722417" y="3989070"/>
            <a:ext cx="3264076" cy="2171699"/>
          </a:xfrm>
          <a:prstGeom prst="rect">
            <a:avLst/>
          </a:prstGeom>
        </p:spPr>
      </p:pic>
      <p:pic>
        <p:nvPicPr>
          <p:cNvPr id="8" name="Immagine 7"/>
          <p:cNvPicPr>
            <a:picLocks noChangeAspect="1"/>
          </p:cNvPicPr>
          <p:nvPr/>
        </p:nvPicPr>
        <p:blipFill>
          <a:blip r:embed="rId4"/>
          <a:stretch>
            <a:fillRect/>
          </a:stretch>
        </p:blipFill>
        <p:spPr>
          <a:xfrm>
            <a:off x="9507854" y="3989070"/>
            <a:ext cx="2290155" cy="2171699"/>
          </a:xfrm>
          <a:prstGeom prst="rect">
            <a:avLst/>
          </a:prstGeom>
        </p:spPr>
      </p:pic>
    </p:spTree>
    <p:extLst>
      <p:ext uri="{BB962C8B-B14F-4D97-AF65-F5344CB8AC3E}">
        <p14:creationId xmlns:p14="http://schemas.microsoft.com/office/powerpoint/2010/main" val="22422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«AB INITIO» - SIMULAZIONI COMPUTAZIONALI</a:t>
            </a:r>
            <a:endParaRPr lang="en-US" sz="2800" dirty="0"/>
          </a:p>
        </p:txBody>
      </p:sp>
      <p:sp>
        <p:nvSpPr>
          <p:cNvPr id="5" name="CasellaDiTesto 4"/>
          <p:cNvSpPr txBox="1"/>
          <p:nvPr/>
        </p:nvSpPr>
        <p:spPr>
          <a:xfrm>
            <a:off x="630621" y="1392806"/>
            <a:ext cx="8692056" cy="440120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SI basano su complessi calcoli di «</a:t>
            </a:r>
            <a:r>
              <a:rPr lang="it-IT" sz="2000" b="1" dirty="0" smtClean="0"/>
              <a:t>minimizzazione energetica</a:t>
            </a:r>
            <a:r>
              <a:rPr lang="it-IT" sz="2000" dirty="0" smtClean="0"/>
              <a:t>», partendo senza alcuna assunzione a priori e cercando di individuare la struttura energicamente più favorevole, che è ritenuta essere quelle più probabile</a:t>
            </a:r>
          </a:p>
          <a:p>
            <a:pPr marL="342900" indent="-342900" algn="just">
              <a:buFont typeface="Arial" panose="020B0604020202020204" pitchFamily="34" charset="0"/>
              <a:buChar char="•"/>
            </a:pPr>
            <a:r>
              <a:rPr lang="it-IT" sz="2000" dirty="0" smtClean="0"/>
              <a:t>Possono essere utilizzati </a:t>
            </a:r>
            <a:r>
              <a:rPr lang="it-IT" sz="2000" b="1" dirty="0" smtClean="0"/>
              <a:t>metodi di minimizzazione energetica statica o dinamica</a:t>
            </a:r>
            <a:r>
              <a:rPr lang="it-IT" sz="2000" dirty="0" smtClean="0"/>
              <a:t>, a seconda che le strutture proteiche vengano considerate come elementi sostanzialmente statiche o che la mobilità degli atomi sia in qualche modo considerata</a:t>
            </a:r>
          </a:p>
          <a:p>
            <a:pPr marL="342900" indent="-342900" algn="just">
              <a:buFont typeface="Arial" panose="020B0604020202020204" pitchFamily="34" charset="0"/>
              <a:buChar char="•"/>
            </a:pPr>
            <a:r>
              <a:rPr lang="it-IT" sz="2000" dirty="0" smtClean="0"/>
              <a:t>Metodi estremamente intensivi, </a:t>
            </a:r>
            <a:r>
              <a:rPr lang="it-IT" sz="2000" u="sng" dirty="0" smtClean="0"/>
              <a:t>richiedono molta CPU</a:t>
            </a:r>
          </a:p>
          <a:p>
            <a:pPr marL="342900" indent="-342900" algn="just">
              <a:buFont typeface="Arial" panose="020B0604020202020204" pitchFamily="34" charset="0"/>
              <a:buChar char="•"/>
            </a:pPr>
            <a:r>
              <a:rPr lang="it-IT" sz="2000" b="1" dirty="0" smtClean="0"/>
              <a:t>Le predizioni difficilmente possono essere considerate attendibili</a:t>
            </a:r>
            <a:r>
              <a:rPr lang="it-IT" sz="2000" dirty="0" smtClean="0"/>
              <a:t>, in quanto gli scenari possibili diventano moltissimi anche per sequenze di dimensioni modeste</a:t>
            </a:r>
          </a:p>
          <a:p>
            <a:pPr marL="342900" indent="-342900" algn="just">
              <a:buFont typeface="Arial" panose="020B0604020202020204" pitchFamily="34" charset="0"/>
              <a:buChar char="•"/>
            </a:pPr>
            <a:r>
              <a:rPr lang="it-IT" sz="2000" u="sng" dirty="0" smtClean="0"/>
              <a:t>Unico modo di procedere quando non sia nota alcuna struttura simile a quella di interesse</a:t>
            </a:r>
            <a:endParaRPr lang="it-IT" sz="2000" u="sng" dirty="0"/>
          </a:p>
        </p:txBody>
      </p:sp>
      <p:pic>
        <p:nvPicPr>
          <p:cNvPr id="4" name="Immagine 3"/>
          <p:cNvPicPr>
            <a:picLocks noChangeAspect="1"/>
          </p:cNvPicPr>
          <p:nvPr/>
        </p:nvPicPr>
        <p:blipFill rotWithShape="1">
          <a:blip r:embed="rId2"/>
          <a:srcRect l="50541"/>
          <a:stretch/>
        </p:blipFill>
        <p:spPr>
          <a:xfrm>
            <a:off x="9532724" y="2012915"/>
            <a:ext cx="2342651" cy="3273787"/>
          </a:xfrm>
          <a:prstGeom prst="rect">
            <a:avLst/>
          </a:prstGeom>
        </p:spPr>
      </p:pic>
    </p:spTree>
    <p:extLst>
      <p:ext uri="{BB962C8B-B14F-4D97-AF65-F5344CB8AC3E}">
        <p14:creationId xmlns:p14="http://schemas.microsoft.com/office/powerpoint/2010/main" val="38349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76497" y="590587"/>
            <a:ext cx="6400800" cy="5526433"/>
          </a:xfrm>
        </p:spPr>
        <p:txBody>
          <a:bodyPr>
            <a:normAutofit/>
          </a:bodyPr>
          <a:lstStyle/>
          <a:p>
            <a:r>
              <a:rPr lang="it-IT" dirty="0" smtClean="0"/>
              <a:t>Da Baker &amp; Sali, 2001</a:t>
            </a:r>
          </a:p>
          <a:p>
            <a:r>
              <a:rPr lang="en-US" dirty="0" smtClean="0"/>
              <a:t>“Protein </a:t>
            </a:r>
            <a:r>
              <a:rPr lang="en-US" dirty="0"/>
              <a:t>Structure Prediction and Structural </a:t>
            </a:r>
            <a:r>
              <a:rPr lang="en-US" dirty="0" smtClean="0"/>
              <a:t>Genomics”, </a:t>
            </a:r>
            <a:r>
              <a:rPr lang="en-US" dirty="0" err="1" smtClean="0"/>
              <a:t>pubblicato</a:t>
            </a:r>
            <a:r>
              <a:rPr lang="en-US" dirty="0" smtClean="0"/>
              <a:t> </a:t>
            </a:r>
            <a:r>
              <a:rPr lang="en-US" dirty="0" err="1" smtClean="0"/>
              <a:t>su</a:t>
            </a:r>
            <a:r>
              <a:rPr lang="en-US" dirty="0" smtClean="0"/>
              <a:t> Science</a:t>
            </a:r>
          </a:p>
          <a:p>
            <a:r>
              <a:rPr lang="it-IT" i="1" dirty="0" smtClean="0"/>
              <a:t>«I</a:t>
            </a:r>
            <a:r>
              <a:rPr lang="en-US" i="1" dirty="0" err="1" smtClean="0"/>
              <a:t>mprovement</a:t>
            </a:r>
            <a:r>
              <a:rPr lang="en-US" i="1" dirty="0" smtClean="0"/>
              <a:t> </a:t>
            </a:r>
            <a:r>
              <a:rPr lang="en-US" i="1" dirty="0"/>
              <a:t>in the accuracy of models produced by both de novo and comparative modeling approaches will require methods that finely sample protein conformational space using a free energy or scoring function that has sufficient accuracy to distinguish the native structure from the nonnative conformations. Despite many years of development of molecular simulation methods, attempts to refine models that are already relatively close to the native structure have met with relatively little success. This failure is likely to be due to inaccuracies in the potential functions used in the simulations, particularly in the treatment of electrostatics and solvation effects</a:t>
            </a:r>
            <a:r>
              <a:rPr lang="en-US" i="1" dirty="0" smtClean="0"/>
              <a:t>.“</a:t>
            </a:r>
            <a:endParaRPr lang="en-US" i="1" dirty="0"/>
          </a:p>
        </p:txBody>
      </p:sp>
      <p:pic>
        <p:nvPicPr>
          <p:cNvPr id="3074" name="Picture 2" descr="https://d2ufo47lrtsv5s.cloudfront.net/content/sci/294/5540/93/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6" y="128133"/>
            <a:ext cx="4311321" cy="67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6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b="1" dirty="0" err="1" smtClean="0"/>
              <a:t>SignalP</a:t>
            </a:r>
            <a:r>
              <a:rPr lang="it-IT" dirty="0" smtClean="0"/>
              <a:t> è uno strumento utile per determinare se un peptide segnale è presente o meno e per individuare il sito di taglio.</a:t>
            </a:r>
          </a:p>
          <a:p>
            <a:r>
              <a:rPr lang="it-IT" b="1" dirty="0"/>
              <a:t>http://www.cbs.dtu.dk/services/SignalP/</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259" y="2419723"/>
            <a:ext cx="8346534" cy="4044140"/>
          </a:xfrm>
          <a:prstGeom prst="rect">
            <a:avLst/>
          </a:prstGeom>
        </p:spPr>
      </p:pic>
    </p:spTree>
    <p:extLst>
      <p:ext uri="{BB962C8B-B14F-4D97-AF65-F5344CB8AC3E}">
        <p14:creationId xmlns:p14="http://schemas.microsoft.com/office/powerpoint/2010/main" val="3006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KNOWLEDGE-BASED</a:t>
            </a:r>
            <a:endParaRPr lang="en-US" sz="2800" dirty="0"/>
          </a:p>
        </p:txBody>
      </p:sp>
      <p:sp>
        <p:nvSpPr>
          <p:cNvPr id="5" name="CasellaDiTesto 4"/>
          <p:cNvSpPr txBox="1"/>
          <p:nvPr/>
        </p:nvSpPr>
        <p:spPr>
          <a:xfrm>
            <a:off x="1341120" y="1392806"/>
            <a:ext cx="10255625"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Richiedono la disponibilità di almeno una struttura nota (determinata sperimentalmente tramite NMR o cristallografia a raggi X) sufficientemente simile a quella di interesse per permettere di «guidare» il </a:t>
            </a:r>
            <a:r>
              <a:rPr lang="it-IT" sz="2000" dirty="0" err="1" smtClean="0"/>
              <a:t>modeling</a:t>
            </a:r>
            <a:endParaRPr lang="it-IT" sz="2000" dirty="0" smtClean="0"/>
          </a:p>
          <a:p>
            <a:pPr marL="342900" indent="-342900">
              <a:buFont typeface="Arial" panose="020B0604020202020204" pitchFamily="34" charset="0"/>
              <a:buChar char="•"/>
            </a:pPr>
            <a:r>
              <a:rPr lang="it-IT" sz="2000" dirty="0" smtClean="0"/>
              <a:t>Sono metodi che lavorano per </a:t>
            </a:r>
            <a:r>
              <a:rPr lang="it-IT" sz="2000" b="1" dirty="0" smtClean="0"/>
              <a:t>omologia</a:t>
            </a:r>
          </a:p>
          <a:p>
            <a:pPr marL="342900" indent="-342900">
              <a:buFont typeface="Arial" panose="020B0604020202020204" pitchFamily="34" charset="0"/>
              <a:buChar char="•"/>
            </a:pPr>
            <a:r>
              <a:rPr lang="it-IT" sz="2000" b="1" dirty="0" smtClean="0"/>
              <a:t>Il concetto di base è che proteine con sequenza primaria simile tendono a formare strutture 3D simili</a:t>
            </a:r>
          </a:p>
          <a:p>
            <a:pPr marL="342900" indent="-342900">
              <a:buFont typeface="Arial" panose="020B0604020202020204" pitchFamily="34" charset="0"/>
              <a:buChar char="•"/>
            </a:pPr>
            <a:r>
              <a:rPr lang="it-IT" sz="2000" dirty="0" smtClean="0"/>
              <a:t>Empiricamente, sequenze che in un allineamento dimostrano similarità &gt; 25% hanno una probabilità molto elevata di </a:t>
            </a:r>
            <a:r>
              <a:rPr lang="it-IT" sz="2000" dirty="0" err="1" smtClean="0"/>
              <a:t>foldarsi</a:t>
            </a:r>
            <a:r>
              <a:rPr lang="it-IT" sz="2000" dirty="0" smtClean="0"/>
              <a:t> nello stesso modo</a:t>
            </a:r>
          </a:p>
          <a:p>
            <a:pPr marL="342900" indent="-342900">
              <a:buFont typeface="Arial" panose="020B0604020202020204" pitchFamily="34" charset="0"/>
              <a:buChar char="•"/>
            </a:pPr>
            <a:r>
              <a:rPr lang="it-IT" sz="2000" u="sng" dirty="0" smtClean="0"/>
              <a:t>Falliscono nel momento in cui tale struttura omologa non sia disponibile/nota/individuabile</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dirty="0" smtClean="0"/>
              <a:t>Trova largo successo perché ad oggi possiamo assumere che molte delle nuove proteine scoperte abbiano un qualche grado di omologia con una proteina la cui struttura è già nota</a:t>
            </a:r>
            <a:endParaRPr lang="it-IT" sz="2000" dirty="0"/>
          </a:p>
        </p:txBody>
      </p:sp>
    </p:spTree>
    <p:extLst>
      <p:ext uri="{BB962C8B-B14F-4D97-AF65-F5344CB8AC3E}">
        <p14:creationId xmlns:p14="http://schemas.microsoft.com/office/powerpoint/2010/main" val="16406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a:t>
            </a:r>
            <a:endParaRPr lang="en-US" sz="2800" dirty="0"/>
          </a:p>
        </p:txBody>
      </p:sp>
      <p:sp>
        <p:nvSpPr>
          <p:cNvPr id="5" name="CasellaDiTesto 4"/>
          <p:cNvSpPr txBox="1"/>
          <p:nvPr/>
        </p:nvSpPr>
        <p:spPr>
          <a:xfrm>
            <a:off x="640080" y="1392806"/>
            <a:ext cx="5829299"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Data una sequenza di cui non so la struttura ma conosco la sequenza (P) ed un database di strutture proteiche note (Q), l’algoritmo individua la sequenza Q (o le sequenze Q1, Q2, [...], </a:t>
            </a:r>
            <a:r>
              <a:rPr lang="it-IT" sz="2000" dirty="0" err="1" smtClean="0"/>
              <a:t>Qx</a:t>
            </a:r>
            <a:r>
              <a:rPr lang="it-IT" sz="2000" dirty="0" smtClean="0"/>
              <a:t>) che mostrano una similarità significativa a P</a:t>
            </a:r>
          </a:p>
          <a:p>
            <a:pPr marL="342900" indent="-342900">
              <a:buFont typeface="Arial" panose="020B0604020202020204" pitchFamily="34" charset="0"/>
              <a:buChar char="•"/>
            </a:pPr>
            <a:r>
              <a:rPr lang="it-IT" sz="2000" dirty="0" smtClean="0"/>
              <a:t>La struttura di P viene modellata sulla base delle strutture note degli hit di Q</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Possibile quando la similarità tra P e Q è rilevabile con metodi come </a:t>
            </a:r>
            <a:r>
              <a:rPr lang="it-IT" sz="2000" dirty="0" err="1" smtClean="0"/>
              <a:t>BLASTp</a:t>
            </a:r>
            <a:r>
              <a:rPr lang="it-IT" sz="2000" dirty="0" smtClean="0"/>
              <a:t>, oppure con l’identificazione di domini proteici conservati con </a:t>
            </a:r>
            <a:r>
              <a:rPr lang="it-IT" sz="2000" dirty="0" err="1" smtClean="0"/>
              <a:t>Interproscan</a:t>
            </a:r>
            <a:r>
              <a:rPr lang="it-IT" sz="2000" dirty="0" smtClean="0"/>
              <a:t>, </a:t>
            </a:r>
            <a:r>
              <a:rPr lang="it-IT" sz="2000" dirty="0" err="1" smtClean="0"/>
              <a:t>Pfam</a:t>
            </a:r>
            <a:r>
              <a:rPr lang="it-IT" sz="2000" dirty="0" smtClean="0"/>
              <a:t>, ecc.</a:t>
            </a:r>
            <a:endParaRPr lang="it-IT" sz="2000" dirty="0"/>
          </a:p>
        </p:txBody>
      </p:sp>
      <p:pic>
        <p:nvPicPr>
          <p:cNvPr id="15362" name="Picture 2" descr="Risultati immagini per homology modeling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438912"/>
            <a:ext cx="4286250"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 – STEP DI ANALISI</a:t>
            </a:r>
            <a:endParaRPr lang="en-US" sz="2800" dirty="0"/>
          </a:p>
        </p:txBody>
      </p:sp>
      <p:sp>
        <p:nvSpPr>
          <p:cNvPr id="5" name="CasellaDiTesto 4"/>
          <p:cNvSpPr txBox="1"/>
          <p:nvPr/>
        </p:nvSpPr>
        <p:spPr>
          <a:xfrm>
            <a:off x="640080" y="1198496"/>
            <a:ext cx="10538460" cy="5324535"/>
          </a:xfrm>
          <a:prstGeom prst="rect">
            <a:avLst/>
          </a:prstGeom>
          <a:noFill/>
        </p:spPr>
        <p:txBody>
          <a:bodyPr wrap="square" rtlCol="0">
            <a:spAutoFit/>
          </a:bodyPr>
          <a:lstStyle/>
          <a:p>
            <a:pPr marL="457200" indent="-457200">
              <a:buAutoNum type="arabicParenR"/>
            </a:pPr>
            <a:r>
              <a:rPr lang="it-IT" sz="2000" b="1" dirty="0" err="1" smtClean="0"/>
              <a:t>Template</a:t>
            </a:r>
            <a:r>
              <a:rPr lang="it-IT" sz="2000" b="1" dirty="0" smtClean="0"/>
              <a:t> </a:t>
            </a:r>
            <a:r>
              <a:rPr lang="it-IT" sz="2000" b="1" dirty="0" err="1" smtClean="0"/>
              <a:t>selection</a:t>
            </a:r>
            <a:r>
              <a:rPr lang="it-IT" sz="2000" dirty="0" smtClean="0"/>
              <a:t>: bisogna rilevare all’interno del database di strutture, quelle che sono sufficientemente simili a quella di </a:t>
            </a:r>
            <a:r>
              <a:rPr lang="it-IT" sz="2000" dirty="0" smtClean="0"/>
              <a:t>input </a:t>
            </a:r>
            <a:r>
              <a:rPr lang="it-IT" sz="2000" dirty="0" smtClean="0"/>
              <a:t>(la cui struttura è ignota). La selezione viene di solito fatta tramite BLAST (facendo attenzione all’impostazione delle soglie di e-</a:t>
            </a:r>
            <a:r>
              <a:rPr lang="it-IT" sz="2000" dirty="0" err="1" smtClean="0"/>
              <a:t>value</a:t>
            </a:r>
            <a:r>
              <a:rPr lang="it-IT" sz="2000" dirty="0" smtClean="0"/>
              <a:t>), ma l’utilizzo di PSI-BLAST può essere opportuno per incrementare la sensibilità del metodo</a:t>
            </a:r>
          </a:p>
          <a:p>
            <a:pPr marL="457200" indent="-457200">
              <a:buAutoNum type="arabicParenR"/>
            </a:pPr>
            <a:r>
              <a:rPr lang="it-IT" sz="2000" b="1" dirty="0" err="1" smtClean="0"/>
              <a:t>Sequence</a:t>
            </a:r>
            <a:r>
              <a:rPr lang="it-IT" sz="2000" b="1" dirty="0" smtClean="0"/>
              <a:t> </a:t>
            </a:r>
            <a:r>
              <a:rPr lang="it-IT" sz="2000" b="1" dirty="0" err="1" smtClean="0"/>
              <a:t>alignment</a:t>
            </a:r>
            <a:r>
              <a:rPr lang="it-IT" sz="2000" dirty="0" smtClean="0"/>
              <a:t>: la sequenza primaria della sequenza input viene allineata con quella del </a:t>
            </a:r>
            <a:r>
              <a:rPr lang="it-IT" sz="2000" dirty="0" err="1" smtClean="0"/>
              <a:t>template</a:t>
            </a:r>
            <a:r>
              <a:rPr lang="it-IT" sz="2000" dirty="0" smtClean="0"/>
              <a:t> (in questo caso naturalmente la sequenza primaria è associata a coordinate spaziali</a:t>
            </a:r>
          </a:p>
          <a:p>
            <a:pPr marL="457200" indent="-457200">
              <a:buAutoNum type="arabicParenR"/>
            </a:pPr>
            <a:r>
              <a:rPr lang="it-IT" sz="2000" b="1" dirty="0" smtClean="0"/>
              <a:t>Model </a:t>
            </a:r>
            <a:r>
              <a:rPr lang="it-IT" sz="2000" b="1" dirty="0" err="1" smtClean="0"/>
              <a:t>construction</a:t>
            </a:r>
            <a:r>
              <a:rPr lang="it-IT" sz="2000" dirty="0" smtClean="0"/>
              <a:t>: basandosi sull’allineamento delle sequenze primarie di target e </a:t>
            </a:r>
            <a:r>
              <a:rPr lang="it-IT" sz="2000" dirty="0" err="1" smtClean="0"/>
              <a:t>template</a:t>
            </a:r>
            <a:r>
              <a:rPr lang="it-IT" sz="2000" dirty="0" smtClean="0"/>
              <a:t>, si procede alla generazione di una struttura 3D ipotetica del target, solitamente lavorando non da subito sull’intera sequenza, ma partendo da piccoli frammenti e verificando la soddisfazione di </a:t>
            </a:r>
            <a:r>
              <a:rPr lang="it-IT" sz="2000" u="sng" dirty="0" err="1" smtClean="0"/>
              <a:t>constraints</a:t>
            </a:r>
            <a:r>
              <a:rPr lang="it-IT" sz="2000" u="sng" dirty="0" smtClean="0"/>
              <a:t> strutturali</a:t>
            </a:r>
            <a:r>
              <a:rPr lang="it-IT" sz="2000" dirty="0" smtClean="0"/>
              <a:t>. Le regioni del target che non si allineano con il </a:t>
            </a:r>
            <a:r>
              <a:rPr lang="it-IT" sz="2000" dirty="0" err="1" smtClean="0"/>
              <a:t>template</a:t>
            </a:r>
            <a:r>
              <a:rPr lang="it-IT" sz="2000" dirty="0" smtClean="0"/>
              <a:t> vengono sottoposte a </a:t>
            </a:r>
            <a:r>
              <a:rPr lang="it-IT" sz="2000" b="1" dirty="0" err="1" smtClean="0"/>
              <a:t>loop</a:t>
            </a:r>
            <a:r>
              <a:rPr lang="it-IT" sz="2000" b="1" dirty="0" smtClean="0"/>
              <a:t> </a:t>
            </a:r>
            <a:r>
              <a:rPr lang="it-IT" sz="2000" b="1" dirty="0" err="1" smtClean="0"/>
              <a:t>modeling</a:t>
            </a:r>
            <a:r>
              <a:rPr lang="it-IT" sz="2000" b="1" dirty="0" smtClean="0"/>
              <a:t> </a:t>
            </a:r>
            <a:r>
              <a:rPr lang="it-IT" sz="2000" dirty="0" smtClean="0"/>
              <a:t>(predizione </a:t>
            </a:r>
            <a:r>
              <a:rPr lang="it-IT" sz="2000" i="1" dirty="0" smtClean="0"/>
              <a:t>ab </a:t>
            </a:r>
            <a:r>
              <a:rPr lang="it-IT" sz="2000" i="1" dirty="0" err="1" smtClean="0"/>
              <a:t>initio</a:t>
            </a:r>
            <a:r>
              <a:rPr lang="it-IT" sz="2000" dirty="0" smtClean="0"/>
              <a:t>)</a:t>
            </a:r>
          </a:p>
          <a:p>
            <a:pPr marL="457200" indent="-457200">
              <a:buAutoNum type="arabicParenR"/>
            </a:pPr>
            <a:r>
              <a:rPr lang="it-IT" sz="2000" b="1" dirty="0" smtClean="0"/>
              <a:t>Model </a:t>
            </a:r>
            <a:r>
              <a:rPr lang="it-IT" sz="2000" b="1" dirty="0" err="1" smtClean="0"/>
              <a:t>evaluation</a:t>
            </a:r>
            <a:r>
              <a:rPr lang="it-IT" sz="2000" dirty="0" smtClean="0"/>
              <a:t>: esistono diversi metodi (ma non un consenso accettato) per valutare la qualità di una predizione, ma solitamente ciò si basa su calcoli dell’energia libera</a:t>
            </a:r>
            <a:endParaRPr lang="it-IT" sz="2000" dirty="0"/>
          </a:p>
        </p:txBody>
      </p:sp>
    </p:spTree>
    <p:extLst>
      <p:ext uri="{BB962C8B-B14F-4D97-AF65-F5344CB8AC3E}">
        <p14:creationId xmlns:p14="http://schemas.microsoft.com/office/powerpoint/2010/main" val="392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fontScale="90000"/>
          </a:bodyPr>
          <a:lstStyle/>
          <a:p>
            <a:r>
              <a:rPr lang="it-IT" sz="2800" dirty="0" smtClean="0"/>
              <a:t>HOMOLOGY MODELING – AFFIDABILITA’ E FATTORI LIMITANTI</a:t>
            </a:r>
            <a:endParaRPr lang="en-US" sz="2800" dirty="0"/>
          </a:p>
        </p:txBody>
      </p:sp>
      <p:pic>
        <p:nvPicPr>
          <p:cNvPr id="3" name="Immagine 2"/>
          <p:cNvPicPr>
            <a:picLocks noChangeAspect="1"/>
          </p:cNvPicPr>
          <p:nvPr/>
        </p:nvPicPr>
        <p:blipFill>
          <a:blip r:embed="rId2"/>
          <a:stretch>
            <a:fillRect/>
          </a:stretch>
        </p:blipFill>
        <p:spPr>
          <a:xfrm>
            <a:off x="5932170" y="1775126"/>
            <a:ext cx="5903078" cy="3939259"/>
          </a:xfrm>
          <a:prstGeom prst="rect">
            <a:avLst/>
          </a:prstGeom>
        </p:spPr>
      </p:pic>
      <p:sp>
        <p:nvSpPr>
          <p:cNvPr id="4" name="CasellaDiTesto 3"/>
          <p:cNvSpPr txBox="1"/>
          <p:nvPr/>
        </p:nvSpPr>
        <p:spPr>
          <a:xfrm>
            <a:off x="777240" y="1579222"/>
            <a:ext cx="5017770"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La qualità del modello può essere considerata affidabile quando la similarità tra target è </a:t>
            </a:r>
            <a:r>
              <a:rPr lang="it-IT" dirty="0" err="1" smtClean="0"/>
              <a:t>template</a:t>
            </a:r>
            <a:r>
              <a:rPr lang="it-IT" dirty="0" smtClean="0"/>
              <a:t> è &gt; 50% -&gt; solo piccoli errori relativi alle catene laterali</a:t>
            </a:r>
          </a:p>
          <a:p>
            <a:pPr marL="285750" indent="-285750">
              <a:buFont typeface="Arial" panose="020B0604020202020204" pitchFamily="34" charset="0"/>
              <a:buChar char="•"/>
            </a:pPr>
            <a:r>
              <a:rPr lang="it-IT" dirty="0" smtClean="0"/>
              <a:t>Similarità tra 25-50% maggiori errori possono essere trovati, soprattutto nelle regioni di </a:t>
            </a:r>
            <a:r>
              <a:rPr lang="it-IT" dirty="0" err="1" smtClean="0"/>
              <a:t>loop</a:t>
            </a:r>
            <a:r>
              <a:rPr lang="it-IT" dirty="0" smtClean="0"/>
              <a:t>. Per questo </a:t>
            </a:r>
            <a:r>
              <a:rPr lang="it-IT" dirty="0" err="1" smtClean="0"/>
              <a:t>range</a:t>
            </a:r>
            <a:r>
              <a:rPr lang="it-IT" dirty="0" smtClean="0"/>
              <a:t> di similarità ci possono essere problematiche di allineamento </a:t>
            </a:r>
            <a:r>
              <a:rPr lang="it-IT" dirty="0" err="1" smtClean="0"/>
              <a:t>template</a:t>
            </a:r>
            <a:r>
              <a:rPr lang="it-IT" dirty="0" smtClean="0"/>
              <a:t>/target che si possono ripercuotere sulla predizione strutturale</a:t>
            </a:r>
          </a:p>
          <a:p>
            <a:pPr marL="285750" indent="-285750">
              <a:buFont typeface="Arial" panose="020B0604020202020204" pitchFamily="34" charset="0"/>
              <a:buChar char="•"/>
            </a:pPr>
            <a:r>
              <a:rPr lang="it-IT" dirty="0" smtClean="0"/>
              <a:t>Al di sotto di questo livello di similarità la predizione può essere del tutto errata ed è meglio usare un altro metodo -&gt; threading (</a:t>
            </a:r>
            <a:r>
              <a:rPr lang="it-IT" dirty="0" err="1" smtClean="0"/>
              <a:t>fold</a:t>
            </a:r>
            <a:r>
              <a:rPr lang="it-IT" dirty="0" smtClean="0"/>
              <a:t> </a:t>
            </a:r>
            <a:r>
              <a:rPr lang="it-IT" dirty="0" err="1" smtClean="0"/>
              <a:t>recognition</a:t>
            </a:r>
            <a:r>
              <a:rPr lang="it-IT" dirty="0" smtClean="0"/>
              <a:t>)</a:t>
            </a:r>
            <a:endParaRPr lang="en-US" dirty="0"/>
          </a:p>
        </p:txBody>
      </p:sp>
    </p:spTree>
    <p:extLst>
      <p:ext uri="{BB962C8B-B14F-4D97-AF65-F5344CB8AC3E}">
        <p14:creationId xmlns:p14="http://schemas.microsoft.com/office/powerpoint/2010/main" val="24534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THREADING</a:t>
            </a:r>
            <a:endParaRPr lang="en-US" sz="2800" dirty="0"/>
          </a:p>
        </p:txBody>
      </p:sp>
      <p:sp>
        <p:nvSpPr>
          <p:cNvPr id="5" name="CasellaDiTesto 4"/>
          <p:cNvSpPr txBox="1"/>
          <p:nvPr/>
        </p:nvSpPr>
        <p:spPr>
          <a:xfrm>
            <a:off x="1341120" y="1392806"/>
            <a:ext cx="10255625" cy="4708981"/>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L’approccio del threading è leggermente diverso da quello dell’</a:t>
            </a:r>
            <a:r>
              <a:rPr lang="it-IT" sz="2000" dirty="0" err="1" smtClean="0"/>
              <a:t>homology</a:t>
            </a:r>
            <a:r>
              <a:rPr lang="it-IT" sz="2000" dirty="0" smtClean="0"/>
              <a:t> </a:t>
            </a:r>
            <a:r>
              <a:rPr lang="it-IT" sz="2000" dirty="0" err="1" smtClean="0"/>
              <a:t>modeling</a:t>
            </a:r>
            <a:r>
              <a:rPr lang="it-IT" sz="2000" dirty="0" smtClean="0"/>
              <a:t>, ed è noto anche come </a:t>
            </a:r>
            <a:r>
              <a:rPr lang="it-IT" sz="2000" b="1" dirty="0" err="1" smtClean="0"/>
              <a:t>fold</a:t>
            </a:r>
            <a:r>
              <a:rPr lang="it-IT" sz="2000" b="1" dirty="0" smtClean="0"/>
              <a:t> </a:t>
            </a:r>
            <a:r>
              <a:rPr lang="it-IT" sz="2000" b="1" dirty="0" err="1" smtClean="0"/>
              <a:t>recognition</a:t>
            </a:r>
            <a:r>
              <a:rPr lang="it-IT" sz="2000" b="1" dirty="0" smtClean="0"/>
              <a:t> </a:t>
            </a:r>
            <a:r>
              <a:rPr lang="it-IT" sz="2000" dirty="0" smtClean="0"/>
              <a:t>or </a:t>
            </a:r>
            <a:r>
              <a:rPr lang="it-IT" sz="2000" b="1" dirty="0" smtClean="0"/>
              <a:t>3d/1d </a:t>
            </a:r>
            <a:r>
              <a:rPr lang="it-IT" sz="2000" b="1" dirty="0" err="1" smtClean="0"/>
              <a:t>alignment</a:t>
            </a:r>
            <a:endParaRPr lang="it-IT" sz="2000" b="1" dirty="0" smtClean="0"/>
          </a:p>
          <a:p>
            <a:pPr marL="342900" indent="-342900">
              <a:buFont typeface="Arial" panose="020B0604020202020204" pitchFamily="34" charset="0"/>
              <a:buChar char="•"/>
            </a:pPr>
            <a:r>
              <a:rPr lang="it-IT" sz="2000" dirty="0" smtClean="0"/>
              <a:t>Data la sequenza P, viene dapprima identificata la «piega» (</a:t>
            </a:r>
            <a:r>
              <a:rPr lang="it-IT" sz="2000" b="1" dirty="0" err="1" smtClean="0"/>
              <a:t>fold</a:t>
            </a:r>
            <a:r>
              <a:rPr lang="it-IT" sz="2000" dirty="0" smtClean="0"/>
              <a:t>) F tra quelle presenti all’interno di un database apposito, che risulta essere la più plausibile</a:t>
            </a:r>
          </a:p>
          <a:p>
            <a:pPr marL="342900" indent="-342900">
              <a:buFont typeface="Arial" panose="020B0604020202020204" pitchFamily="34" charset="0"/>
              <a:buChar char="•"/>
            </a:pPr>
            <a:r>
              <a:rPr lang="it-IT" sz="2000" dirty="0" smtClean="0"/>
              <a:t>I residui di P vengono quindi piazzati lungo la catena principale (</a:t>
            </a:r>
            <a:r>
              <a:rPr lang="it-IT" sz="2000" dirty="0" err="1" smtClean="0"/>
              <a:t>backbone</a:t>
            </a:r>
            <a:r>
              <a:rPr lang="it-IT" sz="2000" dirty="0" smtClean="0"/>
              <a:t>) delle strutture con </a:t>
            </a:r>
            <a:r>
              <a:rPr lang="it-IT" sz="2000" dirty="0" err="1" smtClean="0"/>
              <a:t>fold</a:t>
            </a:r>
            <a:r>
              <a:rPr lang="it-IT" sz="2000" dirty="0" smtClean="0"/>
              <a:t> F e viene determinata la stabilità delle catene laterali dei singoli residui di P in questo arrangiamento spaziale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Possibile quando una similarità remota è rilevabile ma non in modo semplice (ad esempio quando è rilevabile solo con PSI-BLAST ma non con </a:t>
            </a:r>
            <a:r>
              <a:rPr lang="it-IT" sz="2000" dirty="0" err="1" smtClean="0"/>
              <a:t>BLASTp</a:t>
            </a:r>
            <a:r>
              <a:rPr lang="it-IT" sz="2000" dirty="0" smtClean="0"/>
              <a:t>)</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Questo approccio si basa sull’osservazione che </a:t>
            </a:r>
            <a:r>
              <a:rPr lang="it-IT" sz="2000" u="sng" dirty="0" smtClean="0"/>
              <a:t>il numero di </a:t>
            </a:r>
            <a:r>
              <a:rPr lang="it-IT" sz="2000" u="sng" dirty="0" err="1" smtClean="0"/>
              <a:t>protein</a:t>
            </a:r>
            <a:r>
              <a:rPr lang="it-IT" sz="2000" u="sng" dirty="0" smtClean="0"/>
              <a:t> </a:t>
            </a:r>
            <a:r>
              <a:rPr lang="it-IT" sz="2000" u="sng" dirty="0" err="1" smtClean="0"/>
              <a:t>folds</a:t>
            </a:r>
            <a:r>
              <a:rPr lang="it-IT" sz="2000" u="sng" dirty="0" smtClean="0"/>
              <a:t> in natura è limitato </a:t>
            </a:r>
            <a:r>
              <a:rPr lang="it-IT" sz="2000" dirty="0" smtClean="0"/>
              <a:t>(circa 1300 come numero stimato) e che circa il 90% delle nuove strutture depositate in PDB negli ultimi anni ricadeva all’interno di famiglie strutturali già note</a:t>
            </a:r>
            <a:endParaRPr lang="it-IT" sz="2000" dirty="0"/>
          </a:p>
        </p:txBody>
      </p:sp>
    </p:spTree>
    <p:extLst>
      <p:ext uri="{BB962C8B-B14F-4D97-AF65-F5344CB8AC3E}">
        <p14:creationId xmlns:p14="http://schemas.microsoft.com/office/powerpoint/2010/main" val="5167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1341120" y="1451610"/>
            <a:ext cx="7299960" cy="2862322"/>
          </a:xfrm>
          <a:prstGeom prst="rect">
            <a:avLst/>
          </a:prstGeom>
          <a:noFill/>
        </p:spPr>
        <p:txBody>
          <a:bodyPr wrap="square" rtlCol="0">
            <a:spAutoFit/>
          </a:bodyPr>
          <a:lstStyle/>
          <a:p>
            <a:pPr marL="285750" indent="-285750">
              <a:buFont typeface="Arial" panose="020B0604020202020204" pitchFamily="34" charset="0"/>
              <a:buChar char="•"/>
            </a:pPr>
            <a:r>
              <a:rPr lang="it-IT" dirty="0" smtClean="0"/>
              <a:t>Vengono interrogati database strutturali come SCOP e CATH</a:t>
            </a:r>
          </a:p>
          <a:p>
            <a:pPr marL="285750" indent="-285750">
              <a:buFont typeface="Arial" panose="020B0604020202020204" pitchFamily="34" charset="0"/>
              <a:buChar char="•"/>
            </a:pPr>
            <a:r>
              <a:rPr lang="it-IT" dirty="0" smtClean="0"/>
              <a:t>Riuniscono le proteine in famiglie, superfamiglie (di solito accumunate da un’origine evolutiva comune) e </a:t>
            </a:r>
            <a:r>
              <a:rPr lang="it-IT" dirty="0" err="1" smtClean="0"/>
              <a:t>folds</a:t>
            </a:r>
            <a:r>
              <a:rPr lang="it-IT" dirty="0" smtClean="0"/>
              <a:t> (che possono essere il risultato di evoluzione convergente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2"/>
              </a:rPr>
              <a:t>http://</a:t>
            </a:r>
            <a:r>
              <a:rPr lang="en-US" dirty="0" smtClean="0">
                <a:hlinkClick r:id="rId2"/>
              </a:rPr>
              <a:t>scop2.mrc-lmb.cam.ac.uk</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3"/>
              </a:rPr>
              <a:t>http://cathdb.info</a:t>
            </a:r>
            <a:r>
              <a:rPr lang="en-US" dirty="0" smtClean="0">
                <a:hlinkClick r:id="rId3"/>
              </a:rPr>
              <a:t>/</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en-US"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790" y="1813828"/>
            <a:ext cx="3010320" cy="1362265"/>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588" y="3967946"/>
            <a:ext cx="8164064" cy="2419688"/>
          </a:xfrm>
          <a:prstGeom prst="rect">
            <a:avLst/>
          </a:prstGeom>
        </p:spPr>
      </p:pic>
    </p:spTree>
    <p:extLst>
      <p:ext uri="{BB962C8B-B14F-4D97-AF65-F5344CB8AC3E}">
        <p14:creationId xmlns:p14="http://schemas.microsoft.com/office/powerpoint/2010/main" val="148715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461010" y="1394460"/>
            <a:ext cx="6454140" cy="5078313"/>
          </a:xfrm>
          <a:prstGeom prst="rect">
            <a:avLst/>
          </a:prstGeom>
          <a:noFill/>
        </p:spPr>
        <p:txBody>
          <a:bodyPr wrap="square" rtlCol="0">
            <a:spAutoFit/>
          </a:bodyPr>
          <a:lstStyle/>
          <a:p>
            <a:pPr marL="285750" indent="-285750">
              <a:buFont typeface="Arial" panose="020B0604020202020204" pitchFamily="34" charset="0"/>
              <a:buChar char="•"/>
            </a:pPr>
            <a:r>
              <a:rPr lang="it-IT" u="sng" dirty="0" smtClean="0"/>
              <a:t>Come l’</a:t>
            </a:r>
            <a:r>
              <a:rPr lang="it-IT" u="sng" dirty="0" err="1" smtClean="0"/>
              <a:t>homology</a:t>
            </a:r>
            <a:r>
              <a:rPr lang="it-IT" u="sng" dirty="0" smtClean="0"/>
              <a:t> </a:t>
            </a:r>
            <a:r>
              <a:rPr lang="it-IT" u="sng" dirty="0" err="1" smtClean="0"/>
              <a:t>modeling</a:t>
            </a:r>
            <a:r>
              <a:rPr lang="it-IT" u="sng" dirty="0" smtClean="0"/>
              <a:t>, anche il threading è basato su un </a:t>
            </a:r>
            <a:r>
              <a:rPr lang="it-IT" u="sng" dirty="0" err="1" smtClean="0"/>
              <a:t>template</a:t>
            </a:r>
            <a:endParaRPr lang="it-IT" u="sng" dirty="0" smtClean="0"/>
          </a:p>
          <a:p>
            <a:pPr marL="285750" indent="-285750">
              <a:buFont typeface="Arial" panose="020B0604020202020204" pitchFamily="34" charset="0"/>
              <a:buChar char="•"/>
            </a:pPr>
            <a:r>
              <a:rPr lang="it-IT" dirty="0" smtClean="0"/>
              <a:t>Anche se non c’è un confine preciso tra i due approcci (alcuni algoritmi usano una combinazione di elementi tratti dai due metodi), possiamo dire che:</a:t>
            </a:r>
          </a:p>
          <a:p>
            <a:pPr marL="285750" indent="-285750">
              <a:buFont typeface="Arial" panose="020B0604020202020204" pitchFamily="34" charset="0"/>
              <a:buChar char="•"/>
            </a:pPr>
            <a:endParaRPr lang="it-IT" dirty="0"/>
          </a:p>
          <a:p>
            <a:pPr marL="342900" indent="-342900">
              <a:buAutoNum type="arabicParenR"/>
            </a:pPr>
            <a:r>
              <a:rPr lang="it-IT" dirty="0" smtClean="0"/>
              <a:t>l’</a:t>
            </a:r>
            <a:r>
              <a:rPr lang="it-IT" dirty="0" err="1" smtClean="0"/>
              <a:t>homology</a:t>
            </a:r>
            <a:r>
              <a:rPr lang="it-IT" dirty="0" smtClean="0"/>
              <a:t> </a:t>
            </a:r>
            <a:r>
              <a:rPr lang="it-IT" dirty="0" err="1" smtClean="0"/>
              <a:t>modeling</a:t>
            </a:r>
            <a:r>
              <a:rPr lang="it-IT" dirty="0" smtClean="0"/>
              <a:t> è adatto per il </a:t>
            </a:r>
            <a:r>
              <a:rPr lang="it-IT" dirty="0" err="1" smtClean="0"/>
              <a:t>modeling</a:t>
            </a:r>
            <a:r>
              <a:rPr lang="it-IT" dirty="0" smtClean="0"/>
              <a:t> di proteine omologhe, il threading è più indicato quando è condiviso soltanto il </a:t>
            </a:r>
            <a:r>
              <a:rPr lang="it-IT" dirty="0" err="1" smtClean="0"/>
              <a:t>folding</a:t>
            </a:r>
            <a:r>
              <a:rPr lang="it-IT" dirty="0" smtClean="0"/>
              <a:t> -&gt; </a:t>
            </a:r>
            <a:r>
              <a:rPr lang="it-IT" b="1" dirty="0" smtClean="0"/>
              <a:t>produce risultati migliori quando non c’è alta similarità di sequenza primaria tra </a:t>
            </a:r>
            <a:r>
              <a:rPr lang="it-IT" b="1" dirty="0" err="1" smtClean="0"/>
              <a:t>template</a:t>
            </a:r>
            <a:r>
              <a:rPr lang="it-IT" b="1" dirty="0" smtClean="0"/>
              <a:t> e target</a:t>
            </a:r>
          </a:p>
          <a:p>
            <a:pPr marL="342900" indent="-342900">
              <a:buAutoNum type="arabicParenR"/>
            </a:pPr>
            <a:endParaRPr lang="it-IT" b="1" dirty="0" smtClean="0"/>
          </a:p>
          <a:p>
            <a:pPr marL="342900" indent="-342900">
              <a:buAutoNum type="arabicParenR"/>
            </a:pPr>
            <a:r>
              <a:rPr lang="it-IT" dirty="0" smtClean="0"/>
              <a:t>Mentre nell’</a:t>
            </a:r>
            <a:r>
              <a:rPr lang="it-IT" dirty="0" err="1" smtClean="0"/>
              <a:t>homology</a:t>
            </a:r>
            <a:r>
              <a:rPr lang="it-IT" dirty="0" smtClean="0"/>
              <a:t> </a:t>
            </a:r>
            <a:r>
              <a:rPr lang="it-IT" dirty="0" err="1" smtClean="0"/>
              <a:t>modeling</a:t>
            </a:r>
            <a:r>
              <a:rPr lang="it-IT" dirty="0" smtClean="0"/>
              <a:t> il </a:t>
            </a:r>
            <a:r>
              <a:rPr lang="it-IT" dirty="0" err="1" smtClean="0"/>
              <a:t>template</a:t>
            </a:r>
            <a:r>
              <a:rPr lang="it-IT" dirty="0" smtClean="0"/>
              <a:t> viene trattato soltanto come una sequenza, nel threading è trattato come una struttura -&gt; migliore capacità di prevedere la struttura di regioni locali scarsamente allineabili</a:t>
            </a:r>
          </a:p>
          <a:p>
            <a:pPr marL="285750" indent="-285750">
              <a:buFont typeface="Arial" panose="020B0604020202020204" pitchFamily="34" charset="0"/>
              <a:buChar char="•"/>
            </a:pPr>
            <a:endParaRPr lang="it-IT" dirty="0"/>
          </a:p>
        </p:txBody>
      </p:sp>
      <p:pic>
        <p:nvPicPr>
          <p:cNvPr id="2" name="Immagine 1"/>
          <p:cNvPicPr>
            <a:picLocks noChangeAspect="1"/>
          </p:cNvPicPr>
          <p:nvPr/>
        </p:nvPicPr>
        <p:blipFill>
          <a:blip r:embed="rId2"/>
          <a:stretch>
            <a:fillRect/>
          </a:stretch>
        </p:blipFill>
        <p:spPr>
          <a:xfrm>
            <a:off x="6777050" y="1754505"/>
            <a:ext cx="5155869" cy="3789045"/>
          </a:xfrm>
          <a:prstGeom prst="rect">
            <a:avLst/>
          </a:prstGeom>
        </p:spPr>
      </p:pic>
    </p:spTree>
    <p:extLst>
      <p:ext uri="{BB962C8B-B14F-4D97-AF65-F5344CB8AC3E}">
        <p14:creationId xmlns:p14="http://schemas.microsoft.com/office/powerpoint/2010/main" val="42041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fontScale="90000"/>
          </a:bodyPr>
          <a:lstStyle/>
          <a:p>
            <a:r>
              <a:rPr lang="it-IT" dirty="0" smtClean="0"/>
              <a:t>STEP PRATICI NELL’ANALISI PREDITTIVA DI STRUTTURE 3D</a:t>
            </a:r>
            <a:endParaRPr lang="en-US" dirty="0"/>
          </a:p>
        </p:txBody>
      </p:sp>
      <p:sp>
        <p:nvSpPr>
          <p:cNvPr id="3" name="Segnaposto contenuto 2"/>
          <p:cNvSpPr>
            <a:spLocks noGrp="1"/>
          </p:cNvSpPr>
          <p:nvPr>
            <p:ph idx="1"/>
          </p:nvPr>
        </p:nvSpPr>
        <p:spPr>
          <a:xfrm>
            <a:off x="1341120" y="1673352"/>
            <a:ext cx="9509760" cy="4727448"/>
          </a:xfrm>
        </p:spPr>
        <p:txBody>
          <a:bodyPr>
            <a:normAutofit/>
          </a:bodyPr>
          <a:lstStyle/>
          <a:p>
            <a:pPr marL="502920" indent="-457200">
              <a:buAutoNum type="arabicParenR"/>
            </a:pPr>
            <a:r>
              <a:rPr lang="it-IT" dirty="0" smtClean="0"/>
              <a:t>incollare la sequenza di interesse nell’apposito campo in un’interfaccia web, selezionando eventualmente i parametri per il </a:t>
            </a:r>
            <a:r>
              <a:rPr lang="it-IT" dirty="0" err="1" smtClean="0"/>
              <a:t>modeling</a:t>
            </a:r>
            <a:endParaRPr lang="en-US" dirty="0" smtClean="0"/>
          </a:p>
          <a:p>
            <a:pPr marL="502920" indent="-457200">
              <a:buAutoNum type="arabicParenR"/>
            </a:pPr>
            <a:r>
              <a:rPr lang="it-IT" dirty="0" smtClean="0"/>
              <a:t>Avere molta pazienza</a:t>
            </a:r>
          </a:p>
          <a:p>
            <a:pPr marL="502920" indent="-457200">
              <a:buAutoNum type="arabicParenR"/>
            </a:pPr>
            <a:endParaRPr lang="it-IT" dirty="0" smtClean="0"/>
          </a:p>
          <a:p>
            <a:pPr marL="502920" indent="-457200">
              <a:buAutoNum type="arabicParenR"/>
            </a:pPr>
            <a:endParaRPr lang="it-IT" dirty="0"/>
          </a:p>
          <a:p>
            <a:pPr marL="502920" indent="-457200">
              <a:buAutoNum type="arabicParenR"/>
            </a:pPr>
            <a:endParaRPr lang="it-IT" dirty="0" smtClean="0"/>
          </a:p>
          <a:p>
            <a:pPr marL="502920" indent="-457200">
              <a:buAutoNum type="arabicParenR"/>
            </a:pPr>
            <a:endParaRPr lang="it-IT" dirty="0" smtClean="0"/>
          </a:p>
          <a:p>
            <a:pPr marL="502920" indent="-457200">
              <a:buAutoNum type="arabicParenR"/>
            </a:pPr>
            <a:endParaRPr lang="it-IT" dirty="0"/>
          </a:p>
          <a:p>
            <a:pPr marL="502920" indent="-457200">
              <a:buAutoNum type="arabicParenR"/>
            </a:pPr>
            <a:r>
              <a:rPr lang="it-IT" dirty="0" smtClean="0"/>
              <a:t>Osservare i risultati e valutare le statistiche (confidenza nella predizione e percentuale di sequenza che è stato possibile modellare)</a:t>
            </a:r>
          </a:p>
        </p:txBody>
      </p:sp>
      <p:pic>
        <p:nvPicPr>
          <p:cNvPr id="4" name="Immagine 3"/>
          <p:cNvPicPr>
            <a:picLocks noChangeAspect="1"/>
          </p:cNvPicPr>
          <p:nvPr/>
        </p:nvPicPr>
        <p:blipFill>
          <a:blip r:embed="rId2"/>
          <a:stretch>
            <a:fillRect/>
          </a:stretch>
        </p:blipFill>
        <p:spPr>
          <a:xfrm>
            <a:off x="3564977" y="3064750"/>
            <a:ext cx="4338802" cy="2169401"/>
          </a:xfrm>
          <a:prstGeom prst="rect">
            <a:avLst/>
          </a:prstGeom>
        </p:spPr>
      </p:pic>
    </p:spTree>
    <p:extLst>
      <p:ext uri="{BB962C8B-B14F-4D97-AF65-F5344CB8AC3E}">
        <p14:creationId xmlns:p14="http://schemas.microsoft.com/office/powerpoint/2010/main" val="111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SWISS-MODEL</a:t>
            </a:r>
            <a:endParaRPr lang="en-US" dirty="0"/>
          </a:p>
        </p:txBody>
      </p:sp>
      <p:sp>
        <p:nvSpPr>
          <p:cNvPr id="3" name="Segnaposto contenuto 2"/>
          <p:cNvSpPr>
            <a:spLocks noGrp="1"/>
          </p:cNvSpPr>
          <p:nvPr>
            <p:ph idx="1"/>
          </p:nvPr>
        </p:nvSpPr>
        <p:spPr>
          <a:xfrm>
            <a:off x="1341120" y="1444752"/>
            <a:ext cx="9509760" cy="4727448"/>
          </a:xfrm>
        </p:spPr>
        <p:txBody>
          <a:bodyPr>
            <a:normAutofit/>
          </a:bodyPr>
          <a:lstStyle/>
          <a:p>
            <a:pPr marL="45720" indent="0">
              <a:buNone/>
            </a:pPr>
            <a:r>
              <a:rPr lang="it-IT" dirty="0" smtClean="0"/>
              <a:t>Un server dotato di interfaccia grafica per la </a:t>
            </a:r>
            <a:r>
              <a:rPr lang="it-IT" b="1" dirty="0" smtClean="0"/>
              <a:t>predizione per omologia </a:t>
            </a:r>
            <a:r>
              <a:rPr lang="it-IT" dirty="0" smtClean="0"/>
              <a:t>di strutture proteiche – sviluppato dal SIB (centro </a:t>
            </a:r>
            <a:r>
              <a:rPr lang="it-IT" dirty="0" err="1" smtClean="0"/>
              <a:t>bioinformatico</a:t>
            </a:r>
            <a:r>
              <a:rPr lang="it-IT" dirty="0" smtClean="0"/>
              <a:t> svizzero)</a:t>
            </a:r>
          </a:p>
          <a:p>
            <a:pPr marL="45720" indent="0">
              <a:buNone/>
            </a:pPr>
            <a:r>
              <a:rPr lang="it-IT" dirty="0">
                <a:hlinkClick r:id="rId2"/>
              </a:rPr>
              <a:t>https://swissmodel.expasy.org</a:t>
            </a:r>
            <a:r>
              <a:rPr lang="it-IT" dirty="0" smtClean="0">
                <a:hlinkClick r:id="rId2"/>
              </a:rPr>
              <a:t>/</a:t>
            </a:r>
            <a:r>
              <a:rPr lang="it-IT" dirty="0" smtClean="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340" y="2959562"/>
            <a:ext cx="9297320" cy="3772708"/>
          </a:xfrm>
          <a:prstGeom prst="rect">
            <a:avLst/>
          </a:prstGeom>
        </p:spPr>
      </p:pic>
    </p:spTree>
    <p:extLst>
      <p:ext uri="{BB962C8B-B14F-4D97-AF65-F5344CB8AC3E}">
        <p14:creationId xmlns:p14="http://schemas.microsoft.com/office/powerpoint/2010/main" val="20450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1341120" y="1444752"/>
            <a:ext cx="9837420" cy="4727448"/>
          </a:xfrm>
        </p:spPr>
        <p:txBody>
          <a:bodyPr>
            <a:normAutofit lnSpcReduction="10000"/>
          </a:bodyPr>
          <a:lstStyle/>
          <a:p>
            <a:r>
              <a:rPr lang="it-IT" dirty="0" err="1" smtClean="0"/>
              <a:t>HHpred</a:t>
            </a:r>
            <a:r>
              <a:rPr lang="it-IT" dirty="0" smtClean="0"/>
              <a:t> è un metodo di </a:t>
            </a:r>
            <a:r>
              <a:rPr lang="it-IT" dirty="0" err="1" smtClean="0"/>
              <a:t>fold</a:t>
            </a:r>
            <a:r>
              <a:rPr lang="it-IT" dirty="0" smtClean="0"/>
              <a:t> </a:t>
            </a:r>
            <a:r>
              <a:rPr lang="it-IT" dirty="0" err="1" smtClean="0"/>
              <a:t>recognition</a:t>
            </a:r>
            <a:r>
              <a:rPr lang="it-IT" dirty="0" smtClean="0"/>
              <a:t> molto popolare</a:t>
            </a:r>
          </a:p>
          <a:p>
            <a:r>
              <a:rPr lang="it-IT" dirty="0" smtClean="0"/>
              <a:t>Effettua delle ricerche profilo/profilo</a:t>
            </a:r>
          </a:p>
          <a:p>
            <a:r>
              <a:rPr lang="it-IT" dirty="0" smtClean="0"/>
              <a:t>Prima di iniziare la ricerca nel database, </a:t>
            </a:r>
            <a:r>
              <a:rPr lang="it-IT" b="1" dirty="0" smtClean="0"/>
              <a:t>genera una PSSM </a:t>
            </a:r>
            <a:r>
              <a:rPr lang="it-IT" dirty="0" smtClean="0"/>
              <a:t>a partire dell’allineamento tra la sequenza </a:t>
            </a:r>
            <a:r>
              <a:rPr lang="it-IT" dirty="0" err="1" smtClean="0"/>
              <a:t>query</a:t>
            </a:r>
            <a:r>
              <a:rPr lang="it-IT" dirty="0" smtClean="0"/>
              <a:t> e le sequenze ad essa simili contenute nel database</a:t>
            </a:r>
          </a:p>
          <a:p>
            <a:r>
              <a:rPr lang="it-IT" dirty="0" smtClean="0"/>
              <a:t>Il database contiene una serie di PSSM </a:t>
            </a:r>
            <a:r>
              <a:rPr lang="it-IT" dirty="0" err="1" smtClean="0"/>
              <a:t>precalcolate</a:t>
            </a:r>
            <a:r>
              <a:rPr lang="it-IT" dirty="0" smtClean="0"/>
              <a:t> utilizzando lo stesso metodo (tramite PSI-BLAST)</a:t>
            </a:r>
          </a:p>
          <a:p>
            <a:r>
              <a:rPr lang="it-IT" dirty="0" smtClean="0"/>
              <a:t>Entrambi i profili (derivato dalla </a:t>
            </a:r>
            <a:r>
              <a:rPr lang="it-IT" dirty="0" err="1" smtClean="0"/>
              <a:t>query</a:t>
            </a:r>
            <a:r>
              <a:rPr lang="it-IT" dirty="0" smtClean="0"/>
              <a:t> e derivati dal database) sono trattati come </a:t>
            </a:r>
            <a:r>
              <a:rPr lang="it-IT" b="1" dirty="0" err="1" smtClean="0"/>
              <a:t>Hidden</a:t>
            </a:r>
            <a:r>
              <a:rPr lang="it-IT" b="1" dirty="0" smtClean="0"/>
              <a:t> </a:t>
            </a:r>
            <a:r>
              <a:rPr lang="it-IT" b="1" dirty="0" err="1" smtClean="0"/>
              <a:t>Markov</a:t>
            </a:r>
            <a:r>
              <a:rPr lang="it-IT" b="1" dirty="0" smtClean="0"/>
              <a:t> </a:t>
            </a:r>
            <a:r>
              <a:rPr lang="it-IT" b="1" dirty="0" err="1" smtClean="0"/>
              <a:t>Models</a:t>
            </a:r>
            <a:endParaRPr lang="it-IT" b="1" dirty="0" smtClean="0"/>
          </a:p>
          <a:p>
            <a:r>
              <a:rPr lang="it-IT" b="1" dirty="0" smtClean="0"/>
              <a:t>La ricerca individua tutte le strutture note che hanno un </a:t>
            </a:r>
            <a:r>
              <a:rPr lang="it-IT" b="1" dirty="0" err="1" smtClean="0"/>
              <a:t>folding</a:t>
            </a:r>
            <a:r>
              <a:rPr lang="it-IT" b="1" dirty="0" smtClean="0"/>
              <a:t> simile a quello predetto per la sequenza </a:t>
            </a:r>
            <a:r>
              <a:rPr lang="it-IT" b="1" dirty="0" err="1" smtClean="0"/>
              <a:t>query</a:t>
            </a:r>
            <a:endParaRPr lang="it-IT" b="1" dirty="0"/>
          </a:p>
          <a:p>
            <a:r>
              <a:rPr lang="it-IT" dirty="0">
                <a:hlinkClick r:id="rId2"/>
              </a:rPr>
              <a:t>https://toolkit.tuebingen.mpg.de/#/</a:t>
            </a:r>
            <a:r>
              <a:rPr lang="it-IT" dirty="0" smtClean="0">
                <a:hlinkClick r:id="rId2"/>
              </a:rPr>
              <a:t>tools/hhpred</a:t>
            </a:r>
            <a:r>
              <a:rPr lang="it-IT" dirty="0" smtClean="0"/>
              <a:t> </a:t>
            </a:r>
          </a:p>
        </p:txBody>
      </p:sp>
    </p:spTree>
    <p:extLst>
      <p:ext uri="{BB962C8B-B14F-4D97-AF65-F5344CB8AC3E}">
        <p14:creationId xmlns:p14="http://schemas.microsoft.com/office/powerpoint/2010/main" val="1571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L’output grafico è molto intuitivo</a:t>
            </a:r>
          </a:p>
          <a:p>
            <a:r>
              <a:rPr lang="it-IT" dirty="0" smtClean="0"/>
              <a:t>Ovviamente prima di interpretare l’output devo assicurarmi di aver selezionato il modello corretto (eucarioti, batteri </a:t>
            </a:r>
            <a:r>
              <a:rPr lang="it-IT" dirty="0" err="1" smtClean="0"/>
              <a:t>gram</a:t>
            </a:r>
            <a:r>
              <a:rPr lang="it-IT" dirty="0" smtClean="0"/>
              <a:t>+ o </a:t>
            </a:r>
            <a:r>
              <a:rPr lang="it-IT" dirty="0" err="1" smtClean="0"/>
              <a:t>gram</a:t>
            </a:r>
            <a:r>
              <a:rPr lang="it-IT" dirty="0" smtClean="0"/>
              <a:t>-)</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993" y="2380692"/>
            <a:ext cx="4609968" cy="4366950"/>
          </a:xfrm>
          <a:prstGeom prst="rect">
            <a:avLst/>
          </a:prstGeom>
        </p:spPr>
      </p:pic>
      <p:sp>
        <p:nvSpPr>
          <p:cNvPr id="6" name="CasellaDiTesto 5"/>
          <p:cNvSpPr txBox="1"/>
          <p:nvPr/>
        </p:nvSpPr>
        <p:spPr>
          <a:xfrm>
            <a:off x="6547945" y="2717507"/>
            <a:ext cx="4750676" cy="3693319"/>
          </a:xfrm>
          <a:prstGeom prst="rect">
            <a:avLst/>
          </a:prstGeom>
          <a:noFill/>
        </p:spPr>
        <p:txBody>
          <a:bodyPr wrap="square" rtlCol="0">
            <a:spAutoFit/>
          </a:bodyPr>
          <a:lstStyle/>
          <a:p>
            <a:r>
              <a:rPr lang="it-IT" dirty="0" smtClean="0"/>
              <a:t>Devo osservare la posizione del «picco» dato dall’Y-score e dal C-score</a:t>
            </a:r>
            <a:r>
              <a:rPr lang="en-US" dirty="0" smtClean="0"/>
              <a:t>. In </a:t>
            </a:r>
            <a:r>
              <a:rPr lang="en-US" dirty="0" err="1" smtClean="0"/>
              <a:t>corrispondenza</a:t>
            </a:r>
            <a:r>
              <a:rPr lang="en-US" dirty="0" smtClean="0"/>
              <a:t> del </a:t>
            </a:r>
            <a:r>
              <a:rPr lang="en-US" dirty="0" err="1" smtClean="0"/>
              <a:t>picco</a:t>
            </a:r>
            <a:r>
              <a:rPr lang="en-US" dirty="0" smtClean="0"/>
              <a:t> </a:t>
            </a:r>
            <a:r>
              <a:rPr lang="en-US" dirty="0" err="1" smtClean="0"/>
              <a:t>dovrebbe</a:t>
            </a:r>
            <a:r>
              <a:rPr lang="en-US" dirty="0" smtClean="0"/>
              <a:t> </a:t>
            </a:r>
            <a:r>
              <a:rPr lang="en-US" dirty="0" err="1" smtClean="0"/>
              <a:t>avvenire</a:t>
            </a:r>
            <a:r>
              <a:rPr lang="en-US" dirty="0" smtClean="0"/>
              <a:t> </a:t>
            </a:r>
            <a:r>
              <a:rPr lang="en-US" dirty="0" err="1" smtClean="0"/>
              <a:t>il</a:t>
            </a:r>
            <a:r>
              <a:rPr lang="en-US" dirty="0" smtClean="0"/>
              <a:t> </a:t>
            </a:r>
            <a:r>
              <a:rPr lang="en-US" dirty="0" err="1" smtClean="0"/>
              <a:t>taglio</a:t>
            </a:r>
            <a:r>
              <a:rPr lang="en-US" dirty="0" smtClean="0"/>
              <a:t> </a:t>
            </a:r>
            <a:r>
              <a:rPr lang="en-US" dirty="0" err="1" smtClean="0"/>
              <a:t>proteolitico</a:t>
            </a:r>
            <a:r>
              <a:rPr lang="en-US" dirty="0" smtClean="0"/>
              <a:t> del peptide </a:t>
            </a:r>
            <a:r>
              <a:rPr lang="en-US" dirty="0" err="1" smtClean="0"/>
              <a:t>segnale</a:t>
            </a:r>
            <a:endParaRPr lang="en-US" dirty="0" smtClean="0"/>
          </a:p>
          <a:p>
            <a:endParaRPr lang="it-IT" dirty="0"/>
          </a:p>
          <a:p>
            <a:r>
              <a:rPr lang="it-IT" dirty="0" smtClean="0"/>
              <a:t>Nell’esempio a lato la presenza del peptide segnale viene rilevata (</a:t>
            </a:r>
            <a:r>
              <a:rPr lang="it-IT" dirty="0" err="1" smtClean="0"/>
              <a:t>signal</a:t>
            </a:r>
            <a:r>
              <a:rPr lang="it-IT" dirty="0" smtClean="0"/>
              <a:t> peptide? -&gt; YES) in quanto il D score (0.632) supera la soglia di 0.450.</a:t>
            </a:r>
          </a:p>
          <a:p>
            <a:endParaRPr lang="it-IT" dirty="0"/>
          </a:p>
          <a:p>
            <a:r>
              <a:rPr lang="it-IT" dirty="0" smtClean="0"/>
              <a:t>La posizione del sito di taglio è tra il 24° ed il 25°amino acido</a:t>
            </a:r>
          </a:p>
        </p:txBody>
      </p:sp>
    </p:spTree>
    <p:extLst>
      <p:ext uri="{BB962C8B-B14F-4D97-AF65-F5344CB8AC3E}">
        <p14:creationId xmlns:p14="http://schemas.microsoft.com/office/powerpoint/2010/main" val="1481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6480810" y="1444752"/>
            <a:ext cx="4697730" cy="4727448"/>
          </a:xfrm>
        </p:spPr>
        <p:txBody>
          <a:bodyPr>
            <a:normAutofit/>
          </a:bodyPr>
          <a:lstStyle/>
          <a:p>
            <a:r>
              <a:rPr lang="it-IT" dirty="0" smtClean="0"/>
              <a:t>Output grafico molto simile a quello di un BLAST</a:t>
            </a:r>
          </a:p>
          <a:p>
            <a:r>
              <a:rPr lang="it-IT" dirty="0" smtClean="0"/>
              <a:t>Possibilità di passare alla predizione 3D basandosi sui </a:t>
            </a:r>
            <a:r>
              <a:rPr lang="it-IT" dirty="0" err="1" smtClean="0"/>
              <a:t>template</a:t>
            </a:r>
            <a:r>
              <a:rPr lang="it-IT" dirty="0" smtClean="0"/>
              <a:t> selezionati tramite il software MODELLER</a:t>
            </a:r>
          </a:p>
          <a:p>
            <a:r>
              <a:rPr lang="it-IT" dirty="0" smtClean="0"/>
              <a:t>Metodo molto sensibile, ottime performance nelle competizioni CASP nella categoria </a:t>
            </a:r>
            <a:r>
              <a:rPr lang="it-IT" dirty="0" err="1" smtClean="0"/>
              <a:t>knowledge-based</a:t>
            </a:r>
            <a:r>
              <a:rPr lang="it-IT" dirty="0" smtClean="0"/>
              <a:t> </a:t>
            </a:r>
            <a:r>
              <a:rPr lang="it-IT" dirty="0" err="1" smtClean="0"/>
              <a:t>predictions</a:t>
            </a:r>
            <a:endParaRPr lang="it-IT" dirty="0" smtClean="0"/>
          </a:p>
          <a:p>
            <a:r>
              <a:rPr lang="it-IT" dirty="0" smtClean="0"/>
              <a:t>Velocità molto elevata comparata ad altri metodi</a:t>
            </a:r>
          </a:p>
        </p:txBody>
      </p:sp>
      <p:pic>
        <p:nvPicPr>
          <p:cNvPr id="4" name="Immagine 3"/>
          <p:cNvPicPr>
            <a:picLocks noChangeAspect="1"/>
          </p:cNvPicPr>
          <p:nvPr/>
        </p:nvPicPr>
        <p:blipFill rotWithShape="1">
          <a:blip r:embed="rId2"/>
          <a:srcRect t="7541"/>
          <a:stretch/>
        </p:blipFill>
        <p:spPr>
          <a:xfrm>
            <a:off x="754380" y="1400070"/>
            <a:ext cx="5246370" cy="4682272"/>
          </a:xfrm>
          <a:prstGeom prst="rect">
            <a:avLst/>
          </a:prstGeom>
        </p:spPr>
      </p:pic>
    </p:spTree>
    <p:extLst>
      <p:ext uri="{BB962C8B-B14F-4D97-AF65-F5344CB8AC3E}">
        <p14:creationId xmlns:p14="http://schemas.microsoft.com/office/powerpoint/2010/main" val="3010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PHYRE2</a:t>
            </a:r>
            <a:endParaRPr lang="en-US" dirty="0"/>
          </a:p>
        </p:txBody>
      </p:sp>
      <p:sp>
        <p:nvSpPr>
          <p:cNvPr id="3" name="Segnaposto contenuto 2"/>
          <p:cNvSpPr>
            <a:spLocks noGrp="1"/>
          </p:cNvSpPr>
          <p:nvPr>
            <p:ph idx="1"/>
          </p:nvPr>
        </p:nvSpPr>
        <p:spPr>
          <a:xfrm>
            <a:off x="4572000" y="322826"/>
            <a:ext cx="6947338" cy="4727448"/>
          </a:xfrm>
        </p:spPr>
        <p:txBody>
          <a:bodyPr>
            <a:normAutofit/>
          </a:bodyPr>
          <a:lstStyle/>
          <a:p>
            <a:r>
              <a:rPr lang="it-IT" dirty="0" smtClean="0"/>
              <a:t>Altra scelta molto popolare per il threading</a:t>
            </a:r>
          </a:p>
          <a:p>
            <a:r>
              <a:rPr lang="it-IT" dirty="0"/>
              <a:t>Acronimo per «</a:t>
            </a:r>
            <a:r>
              <a:rPr lang="it-IT" u="sng" dirty="0" err="1"/>
              <a:t>P</a:t>
            </a:r>
            <a:r>
              <a:rPr lang="it-IT" dirty="0" err="1"/>
              <a:t>rotein</a:t>
            </a:r>
            <a:r>
              <a:rPr lang="it-IT" dirty="0"/>
              <a:t> </a:t>
            </a:r>
            <a:r>
              <a:rPr lang="it-IT" u="sng" dirty="0" err="1"/>
              <a:t>H</a:t>
            </a:r>
            <a:r>
              <a:rPr lang="it-IT" dirty="0" err="1"/>
              <a:t>omology</a:t>
            </a:r>
            <a:r>
              <a:rPr lang="it-IT" dirty="0"/>
              <a:t>/</a:t>
            </a:r>
            <a:r>
              <a:rPr lang="it-IT" dirty="0" err="1"/>
              <a:t>Analog</a:t>
            </a:r>
            <a:r>
              <a:rPr lang="it-IT" u="sng" dirty="0" err="1"/>
              <a:t>Y</a:t>
            </a:r>
            <a:r>
              <a:rPr lang="it-IT" dirty="0"/>
              <a:t> </a:t>
            </a:r>
            <a:r>
              <a:rPr lang="it-IT" u="sng" dirty="0" err="1"/>
              <a:t>R</a:t>
            </a:r>
            <a:r>
              <a:rPr lang="it-IT" dirty="0" err="1"/>
              <a:t>ecognition</a:t>
            </a:r>
            <a:r>
              <a:rPr lang="it-IT" dirty="0"/>
              <a:t> </a:t>
            </a:r>
            <a:r>
              <a:rPr lang="it-IT" u="sng" dirty="0" smtClean="0"/>
              <a:t>E</a:t>
            </a:r>
            <a:r>
              <a:rPr lang="it-IT" dirty="0" smtClean="0"/>
              <a:t>ngine»</a:t>
            </a:r>
          </a:p>
          <a:p>
            <a:r>
              <a:rPr lang="it-IT" dirty="0" smtClean="0"/>
              <a:t>Disegnato specificamente per essere </a:t>
            </a:r>
            <a:r>
              <a:rPr lang="it-IT" dirty="0" err="1" smtClean="0"/>
              <a:t>user-friendly</a:t>
            </a:r>
            <a:r>
              <a:rPr lang="it-IT" dirty="0" smtClean="0"/>
              <a:t> </a:t>
            </a:r>
            <a:r>
              <a:rPr lang="it-IT" dirty="0" smtClean="0"/>
              <a:t>anche nei confronti di utenti senza esperienza nel campo</a:t>
            </a:r>
          </a:p>
        </p:txBody>
      </p:sp>
      <p:pic>
        <p:nvPicPr>
          <p:cNvPr id="5" name="Immagine 4"/>
          <p:cNvPicPr>
            <a:picLocks noChangeAspect="1"/>
          </p:cNvPicPr>
          <p:nvPr/>
        </p:nvPicPr>
        <p:blipFill>
          <a:blip r:embed="rId2"/>
          <a:stretch>
            <a:fillRect/>
          </a:stretch>
        </p:blipFill>
        <p:spPr>
          <a:xfrm>
            <a:off x="701040" y="1219672"/>
            <a:ext cx="3562350" cy="1543050"/>
          </a:xfrm>
          <a:prstGeom prst="rect">
            <a:avLst/>
          </a:prstGeom>
        </p:spPr>
      </p:pic>
      <p:sp>
        <p:nvSpPr>
          <p:cNvPr id="6" name="CasellaDiTesto 5"/>
          <p:cNvSpPr txBox="1"/>
          <p:nvPr/>
        </p:nvSpPr>
        <p:spPr>
          <a:xfrm>
            <a:off x="594097" y="3260975"/>
            <a:ext cx="3669293" cy="2862322"/>
          </a:xfrm>
          <a:prstGeom prst="rect">
            <a:avLst/>
          </a:prstGeom>
          <a:noFill/>
        </p:spPr>
        <p:txBody>
          <a:bodyPr wrap="square" rtlCol="0">
            <a:spAutoFit/>
          </a:bodyPr>
          <a:lstStyle/>
          <a:p>
            <a:r>
              <a:rPr lang="en-US" dirty="0">
                <a:hlinkClick r:id="rId3"/>
              </a:rPr>
              <a:t>http://www.sbg.bio.ic.ac.uk/~</a:t>
            </a:r>
            <a:r>
              <a:rPr lang="en-US" dirty="0" smtClean="0">
                <a:hlinkClick r:id="rId3"/>
              </a:rPr>
              <a:t>phyre2/html/page.cgi?id=index</a:t>
            </a:r>
            <a:r>
              <a:rPr lang="en-US" dirty="0" smtClean="0"/>
              <a:t> </a:t>
            </a:r>
          </a:p>
          <a:p>
            <a:endParaRPr lang="it-IT" dirty="0"/>
          </a:p>
          <a:p>
            <a:r>
              <a:rPr lang="it-IT" dirty="0" smtClean="0"/>
              <a:t>Come </a:t>
            </a:r>
            <a:r>
              <a:rPr lang="it-IT" dirty="0" err="1" smtClean="0"/>
              <a:t>HHpred</a:t>
            </a:r>
            <a:r>
              <a:rPr lang="it-IT" dirty="0" smtClean="0"/>
              <a:t>, utilizza allineamenti HMM/HMM, </a:t>
            </a:r>
            <a:r>
              <a:rPr lang="it-IT" dirty="0" smtClean="0"/>
              <a:t>garantendo </a:t>
            </a:r>
            <a:r>
              <a:rPr lang="it-IT" dirty="0" smtClean="0"/>
              <a:t>una buona sensibilità anche quando la similarità di sequenza primaria è scarsa</a:t>
            </a:r>
            <a:endParaRPr lang="en-US" dirty="0"/>
          </a:p>
        </p:txBody>
      </p:sp>
      <p:pic>
        <p:nvPicPr>
          <p:cNvPr id="7" name="Immagine 6"/>
          <p:cNvPicPr>
            <a:picLocks noChangeAspect="1"/>
          </p:cNvPicPr>
          <p:nvPr/>
        </p:nvPicPr>
        <p:blipFill>
          <a:blip r:embed="rId4"/>
          <a:stretch>
            <a:fillRect/>
          </a:stretch>
        </p:blipFill>
        <p:spPr>
          <a:xfrm>
            <a:off x="4263390" y="2480215"/>
            <a:ext cx="7620000" cy="4133850"/>
          </a:xfrm>
          <a:prstGeom prst="rect">
            <a:avLst/>
          </a:prstGeom>
        </p:spPr>
      </p:pic>
    </p:spTree>
    <p:extLst>
      <p:ext uri="{BB962C8B-B14F-4D97-AF65-F5344CB8AC3E}">
        <p14:creationId xmlns:p14="http://schemas.microsoft.com/office/powerpoint/2010/main" val="27519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3" name="Segnaposto contenuto 2"/>
          <p:cNvSpPr>
            <a:spLocks noGrp="1"/>
          </p:cNvSpPr>
          <p:nvPr>
            <p:ph idx="1"/>
          </p:nvPr>
        </p:nvSpPr>
        <p:spPr>
          <a:xfrm>
            <a:off x="4503420" y="547435"/>
            <a:ext cx="6387268" cy="683014"/>
          </a:xfrm>
        </p:spPr>
        <p:txBody>
          <a:bodyPr>
            <a:normAutofit/>
          </a:bodyPr>
          <a:lstStyle/>
          <a:p>
            <a:pPr marL="45720" indent="0">
              <a:buNone/>
            </a:pPr>
            <a:r>
              <a:rPr lang="it-IT" dirty="0">
                <a:hlinkClick r:id="rId2"/>
              </a:rPr>
              <a:t>http://zhanglab.ccmb.med.umich.edu/I-TASSER</a:t>
            </a:r>
            <a:r>
              <a:rPr lang="it-IT" dirty="0" smtClean="0">
                <a:hlinkClick r:id="rId2"/>
              </a:rPr>
              <a:t>/</a:t>
            </a:r>
            <a:r>
              <a:rPr lang="it-IT" dirty="0" smtClean="0"/>
              <a:t> </a:t>
            </a:r>
          </a:p>
        </p:txBody>
      </p:sp>
      <p:pic>
        <p:nvPicPr>
          <p:cNvPr id="4" name="Immagine 3"/>
          <p:cNvPicPr>
            <a:picLocks noChangeAspect="1"/>
          </p:cNvPicPr>
          <p:nvPr/>
        </p:nvPicPr>
        <p:blipFill>
          <a:blip r:embed="rId3"/>
          <a:stretch>
            <a:fillRect/>
          </a:stretch>
        </p:blipFill>
        <p:spPr>
          <a:xfrm>
            <a:off x="1294348" y="1357312"/>
            <a:ext cx="9747031" cy="5299948"/>
          </a:xfrm>
          <a:prstGeom prst="rect">
            <a:avLst/>
          </a:prstGeom>
        </p:spPr>
      </p:pic>
    </p:spTree>
    <p:extLst>
      <p:ext uri="{BB962C8B-B14F-4D97-AF65-F5344CB8AC3E}">
        <p14:creationId xmlns:p14="http://schemas.microsoft.com/office/powerpoint/2010/main" val="29666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5" name="Segnaposto contenuto 4"/>
          <p:cNvSpPr>
            <a:spLocks noGrp="1"/>
          </p:cNvSpPr>
          <p:nvPr>
            <p:ph idx="1"/>
          </p:nvPr>
        </p:nvSpPr>
        <p:spPr>
          <a:xfrm>
            <a:off x="815340" y="1467612"/>
            <a:ext cx="4602480" cy="4201668"/>
          </a:xfrm>
        </p:spPr>
        <p:txBody>
          <a:bodyPr>
            <a:normAutofit/>
          </a:bodyPr>
          <a:lstStyle/>
          <a:p>
            <a:r>
              <a:rPr lang="it-IT" dirty="0" smtClean="0"/>
              <a:t>Strumento per il threading molto avanzato e sensibile</a:t>
            </a:r>
          </a:p>
          <a:p>
            <a:r>
              <a:rPr lang="it-IT" dirty="0" smtClean="0"/>
              <a:t>Integra moduli simili a quelli visti per </a:t>
            </a:r>
            <a:r>
              <a:rPr lang="it-IT" dirty="0" err="1" smtClean="0"/>
              <a:t>HHpred</a:t>
            </a:r>
            <a:r>
              <a:rPr lang="it-IT" dirty="0" smtClean="0"/>
              <a:t> con altri che sono indirizzati alla predizione funzionale della struttura proteica predetta, al collegamento con ipotetiche attività enzimatiche e alla predizione delle superfici di interazione</a:t>
            </a:r>
          </a:p>
          <a:p>
            <a:r>
              <a:rPr lang="it-IT" dirty="0" smtClean="0"/>
              <a:t>Valutato come miglior metodo </a:t>
            </a:r>
            <a:r>
              <a:rPr lang="it-IT" dirty="0" err="1" smtClean="0"/>
              <a:t>homology-based</a:t>
            </a:r>
            <a:r>
              <a:rPr lang="it-IT" dirty="0" smtClean="0"/>
              <a:t>  nei CASP 2012-2014-2016</a:t>
            </a:r>
            <a:endParaRPr lang="en-US" dirty="0"/>
          </a:p>
        </p:txBody>
      </p:sp>
      <p:sp>
        <p:nvSpPr>
          <p:cNvPr id="6" name="CasellaDiTesto 5"/>
          <p:cNvSpPr txBox="1"/>
          <p:nvPr/>
        </p:nvSpPr>
        <p:spPr>
          <a:xfrm>
            <a:off x="5861489" y="530352"/>
            <a:ext cx="5520689" cy="3693319"/>
          </a:xfrm>
          <a:prstGeom prst="rect">
            <a:avLst/>
          </a:prstGeom>
          <a:noFill/>
          <a:ln w="28575">
            <a:solidFill>
              <a:srgbClr val="FF0000"/>
            </a:solidFill>
          </a:ln>
        </p:spPr>
        <p:txBody>
          <a:bodyPr wrap="square" rtlCol="0">
            <a:spAutoFit/>
          </a:bodyPr>
          <a:lstStyle/>
          <a:p>
            <a:r>
              <a:rPr lang="it-IT" b="1" u="sng" dirty="0" smtClean="0"/>
              <a:t>STEP DI ANALISI</a:t>
            </a:r>
            <a:endParaRPr lang="en-US" b="1" u="sng" dirty="0" smtClean="0"/>
          </a:p>
          <a:p>
            <a:endParaRPr lang="en-US" dirty="0"/>
          </a:p>
          <a:p>
            <a:r>
              <a:rPr lang="en-US" dirty="0" smtClean="0"/>
              <a:t>1</a:t>
            </a:r>
            <a:r>
              <a:rPr lang="en-US" dirty="0"/>
              <a:t>, Secondary structure prediction by </a:t>
            </a:r>
            <a:r>
              <a:rPr lang="en-US" b="1" dirty="0" err="1">
                <a:hlinkClick r:id="rId2"/>
              </a:rPr>
              <a:t>PSSpred</a:t>
            </a:r>
            <a:endParaRPr lang="en-US" b="1" dirty="0"/>
          </a:p>
          <a:p>
            <a:r>
              <a:rPr lang="en-US" dirty="0"/>
              <a:t>2, Template detection by </a:t>
            </a:r>
            <a:r>
              <a:rPr lang="en-US" dirty="0" smtClean="0"/>
              <a:t>LOMETS</a:t>
            </a:r>
            <a:endParaRPr lang="en-US" dirty="0"/>
          </a:p>
          <a:p>
            <a:r>
              <a:rPr lang="en-US" dirty="0"/>
              <a:t>3, Fragment structure assembly using replica-exchange Monte Carlo </a:t>
            </a:r>
            <a:r>
              <a:rPr lang="en-US" dirty="0" smtClean="0"/>
              <a:t>simulation</a:t>
            </a:r>
          </a:p>
          <a:p>
            <a:r>
              <a:rPr lang="en-US" dirty="0" smtClean="0"/>
              <a:t>4</a:t>
            </a:r>
            <a:r>
              <a:rPr lang="en-US" dirty="0"/>
              <a:t>, Model selection by clustering structure decoys using </a:t>
            </a:r>
            <a:r>
              <a:rPr lang="en-US" dirty="0" smtClean="0"/>
              <a:t>SPICKER</a:t>
            </a:r>
            <a:endParaRPr lang="en-US" baseline="30000" dirty="0"/>
          </a:p>
          <a:p>
            <a:r>
              <a:rPr lang="en-US" dirty="0" smtClean="0"/>
              <a:t>5</a:t>
            </a:r>
            <a:r>
              <a:rPr lang="en-US" dirty="0"/>
              <a:t>, Atomic-level structure refinement by fragment-guided molecular dynamics simulation (FG-MD</a:t>
            </a:r>
            <a:r>
              <a:rPr lang="en-US" dirty="0" smtClean="0"/>
              <a:t>)</a:t>
            </a:r>
            <a:r>
              <a:rPr lang="en-US" baseline="30000" dirty="0" smtClean="0"/>
              <a:t> </a:t>
            </a:r>
            <a:r>
              <a:rPr lang="en-US" dirty="0" smtClean="0"/>
              <a:t>or </a:t>
            </a:r>
            <a:r>
              <a:rPr lang="en-US" dirty="0" err="1" smtClean="0"/>
              <a:t>ModRefiner</a:t>
            </a:r>
            <a:endParaRPr lang="en-US" dirty="0"/>
          </a:p>
          <a:p>
            <a:r>
              <a:rPr lang="en-US" dirty="0"/>
              <a:t>6, Structure-based biology function annotation by </a:t>
            </a:r>
            <a:r>
              <a:rPr lang="en-US" dirty="0" smtClean="0"/>
              <a:t>COACH</a:t>
            </a:r>
            <a:endParaRPr lang="en-US" dirty="0"/>
          </a:p>
        </p:txBody>
      </p:sp>
      <p:pic>
        <p:nvPicPr>
          <p:cNvPr id="7" name="Immagine 6"/>
          <p:cNvPicPr>
            <a:picLocks noChangeAspect="1"/>
          </p:cNvPicPr>
          <p:nvPr/>
        </p:nvPicPr>
        <p:blipFill>
          <a:blip r:embed="rId3"/>
          <a:stretch>
            <a:fillRect/>
          </a:stretch>
        </p:blipFill>
        <p:spPr>
          <a:xfrm>
            <a:off x="7227570" y="4497229"/>
            <a:ext cx="3036570" cy="1897856"/>
          </a:xfrm>
          <a:prstGeom prst="rect">
            <a:avLst/>
          </a:prstGeom>
        </p:spPr>
      </p:pic>
    </p:spTree>
    <p:extLst>
      <p:ext uri="{BB962C8B-B14F-4D97-AF65-F5344CB8AC3E}">
        <p14:creationId xmlns:p14="http://schemas.microsoft.com/office/powerpoint/2010/main" val="5993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noAutofit/>
          </a:bodyPr>
          <a:lstStyle/>
          <a:p>
            <a:r>
              <a:rPr lang="it-IT" sz="2400" dirty="0" smtClean="0"/>
              <a:t>ROSETTA – METODI AB INITIO RICHIEDONO SUPERCOMPUTERS</a:t>
            </a:r>
            <a:endParaRPr lang="en-US"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38" y="1131570"/>
            <a:ext cx="8954142" cy="5358384"/>
          </a:xfrm>
          <a:prstGeom prst="rect">
            <a:avLst/>
          </a:prstGeom>
        </p:spPr>
      </p:pic>
    </p:spTree>
    <p:extLst>
      <p:ext uri="{BB962C8B-B14F-4D97-AF65-F5344CB8AC3E}">
        <p14:creationId xmlns:p14="http://schemas.microsoft.com/office/powerpoint/2010/main" val="389350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lstStyle/>
          <a:p>
            <a:r>
              <a:rPr lang="it-IT" dirty="0" smtClean="0"/>
              <a:t>ROSETTA</a:t>
            </a:r>
            <a:endParaRPr lang="en-US" dirty="0"/>
          </a:p>
        </p:txBody>
      </p:sp>
      <p:sp>
        <p:nvSpPr>
          <p:cNvPr id="3" name="CasellaDiTesto 2"/>
          <p:cNvSpPr txBox="1"/>
          <p:nvPr/>
        </p:nvSpPr>
        <p:spPr>
          <a:xfrm>
            <a:off x="1341121" y="1543050"/>
            <a:ext cx="10100309" cy="147732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Inizialmente sviluppato come software per il </a:t>
            </a:r>
            <a:r>
              <a:rPr lang="it-IT" dirty="0" err="1" smtClean="0"/>
              <a:t>modeling</a:t>
            </a:r>
            <a:r>
              <a:rPr lang="it-IT" dirty="0" smtClean="0"/>
              <a:t> di proteine </a:t>
            </a:r>
            <a:r>
              <a:rPr lang="it-IT" i="1" dirty="0" smtClean="0"/>
              <a:t>ab </a:t>
            </a:r>
            <a:r>
              <a:rPr lang="it-IT" i="1" dirty="0" err="1" smtClean="0"/>
              <a:t>initio</a:t>
            </a:r>
            <a:r>
              <a:rPr lang="it-IT" dirty="0"/>
              <a:t> </a:t>
            </a:r>
            <a:r>
              <a:rPr lang="it-IT" dirty="0" smtClean="0"/>
              <a:t>da parte dell’università di Washington, ROSETTA è oggi diventato un progetto ramificato</a:t>
            </a:r>
          </a:p>
          <a:p>
            <a:pPr marL="285750" indent="-285750">
              <a:buFont typeface="Arial" panose="020B0604020202020204" pitchFamily="34" charset="0"/>
              <a:buChar char="•"/>
            </a:pPr>
            <a:r>
              <a:rPr lang="it-IT" dirty="0" smtClean="0"/>
              <a:t>Il nome deriva dalla </a:t>
            </a:r>
            <a:r>
              <a:rPr lang="it-IT" u="sng" dirty="0" smtClean="0"/>
              <a:t>stele di Rosetta</a:t>
            </a:r>
            <a:r>
              <a:rPr lang="it-IT" dirty="0" smtClean="0"/>
              <a:t>, in quanto si proponeva di «decifrare» la sequenza primaria delle proteine per collegarla alla struttura e, conseguentemente, alla funzione</a:t>
            </a:r>
            <a:endParaRPr lang="en-US" dirty="0"/>
          </a:p>
        </p:txBody>
      </p:sp>
      <p:pic>
        <p:nvPicPr>
          <p:cNvPr id="5" name="Immagine 4"/>
          <p:cNvPicPr>
            <a:picLocks noChangeAspect="1"/>
          </p:cNvPicPr>
          <p:nvPr/>
        </p:nvPicPr>
        <p:blipFill>
          <a:blip r:embed="rId2"/>
          <a:stretch>
            <a:fillRect/>
          </a:stretch>
        </p:blipFill>
        <p:spPr>
          <a:xfrm>
            <a:off x="8964930" y="3020378"/>
            <a:ext cx="2476500" cy="3171825"/>
          </a:xfrm>
          <a:prstGeom prst="rect">
            <a:avLst/>
          </a:prstGeom>
        </p:spPr>
      </p:pic>
      <p:sp>
        <p:nvSpPr>
          <p:cNvPr id="6" name="CasellaDiTesto 5"/>
          <p:cNvSpPr txBox="1"/>
          <p:nvPr/>
        </p:nvSpPr>
        <p:spPr>
          <a:xfrm>
            <a:off x="1341120" y="3052882"/>
            <a:ext cx="7425690" cy="313932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Una divisione si occupa del disegno di nuove proteine (</a:t>
            </a:r>
            <a:r>
              <a:rPr lang="it-IT" b="1" dirty="0" err="1" smtClean="0"/>
              <a:t>RosettaDesign</a:t>
            </a:r>
            <a:r>
              <a:rPr lang="it-IT" dirty="0" smtClean="0"/>
              <a:t>)</a:t>
            </a:r>
          </a:p>
          <a:p>
            <a:pPr marL="285750" indent="-285750">
              <a:buFont typeface="Arial" panose="020B0604020202020204" pitchFamily="34" charset="0"/>
              <a:buChar char="•"/>
            </a:pPr>
            <a:r>
              <a:rPr lang="it-IT" b="1" dirty="0" err="1" smtClean="0"/>
              <a:t>RosettaDock</a:t>
            </a:r>
            <a:r>
              <a:rPr lang="it-IT" dirty="0" smtClean="0"/>
              <a:t> ha lo scopo di prevedere le </a:t>
            </a:r>
            <a:r>
              <a:rPr lang="it-IT" dirty="0" smtClean="0"/>
              <a:t>interazioni proteina/proteina</a:t>
            </a:r>
            <a:r>
              <a:rPr lang="it-IT" dirty="0" smtClean="0"/>
              <a:t>, ovvero il docking</a:t>
            </a:r>
          </a:p>
          <a:p>
            <a:pPr marL="285750" indent="-285750">
              <a:buFont typeface="Arial" panose="020B0604020202020204" pitchFamily="34" charset="0"/>
              <a:buChar char="•"/>
            </a:pPr>
            <a:r>
              <a:rPr lang="it-IT" b="1" dirty="0" smtClean="0"/>
              <a:t>Robetta</a:t>
            </a:r>
            <a:r>
              <a:rPr lang="it-IT" dirty="0" smtClean="0"/>
              <a:t> è il modulo del programma che si occupa di </a:t>
            </a:r>
            <a:r>
              <a:rPr lang="it-IT" dirty="0" err="1" smtClean="0"/>
              <a:t>modeling</a:t>
            </a:r>
            <a:r>
              <a:rPr lang="it-IT" dirty="0" smtClean="0"/>
              <a:t> </a:t>
            </a:r>
            <a:r>
              <a:rPr lang="it-IT" i="1" dirty="0" smtClean="0"/>
              <a:t>ab </a:t>
            </a:r>
            <a:r>
              <a:rPr lang="it-IT" i="1" dirty="0" err="1" smtClean="0"/>
              <a:t>initio</a:t>
            </a:r>
            <a:endParaRPr lang="it-IT" i="1" dirty="0" smtClean="0"/>
          </a:p>
          <a:p>
            <a:pPr marL="285750" indent="-285750">
              <a:buFont typeface="Arial" panose="020B0604020202020204" pitchFamily="34" charset="0"/>
              <a:buChar char="•"/>
            </a:pPr>
            <a:r>
              <a:rPr lang="it-IT" dirty="0" smtClean="0"/>
              <a:t>Tra le divisioni secondarie va ricordato </a:t>
            </a:r>
            <a:r>
              <a:rPr lang="it-IT" dirty="0" err="1" smtClean="0"/>
              <a:t>Foldit</a:t>
            </a:r>
            <a:r>
              <a:rPr lang="it-IT" dirty="0" smtClean="0"/>
              <a:t>, un gioco interattivo basato sul </a:t>
            </a:r>
            <a:r>
              <a:rPr lang="it-IT" dirty="0" err="1" smtClean="0"/>
              <a:t>modeling</a:t>
            </a:r>
            <a:r>
              <a:rPr lang="it-IT" dirty="0" smtClean="0"/>
              <a:t> delle proteine, e non va dimenticato che Rosetta è coinvolta attivamente nel </a:t>
            </a:r>
            <a:r>
              <a:rPr lang="it-IT" dirty="0" err="1" smtClean="0"/>
              <a:t>drug</a:t>
            </a:r>
            <a:r>
              <a:rPr lang="it-IT" dirty="0" smtClean="0"/>
              <a:t> design e nello studio di malattie umane a forte impatto</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3913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Dal 1994, ogni due anni si tiene CASP, acronimo per «</a:t>
            </a:r>
            <a:r>
              <a:rPr lang="en-US" b="1" u="sng" dirty="0"/>
              <a:t>Critical Assessment of protein Structure </a:t>
            </a:r>
            <a:r>
              <a:rPr lang="en-US" b="1" u="sng" dirty="0" smtClean="0"/>
              <a:t>Prediction</a:t>
            </a:r>
            <a:r>
              <a:rPr lang="en-US" dirty="0" smtClean="0"/>
              <a:t>”</a:t>
            </a:r>
          </a:p>
          <a:p>
            <a:r>
              <a:rPr lang="it-IT" dirty="0" smtClean="0"/>
              <a:t>La competizione mette diversi algoritmi predittivi davanti a sequenze la cui sequenza è stata da poco determinata sperimentalmente (ma non ancora depositata in PDB). La competizione si svolge in </a:t>
            </a:r>
            <a:r>
              <a:rPr lang="it-IT" b="1" dirty="0" smtClean="0"/>
              <a:t>double </a:t>
            </a:r>
            <a:r>
              <a:rPr lang="it-IT" b="1" dirty="0" err="1" smtClean="0"/>
              <a:t>blind</a:t>
            </a:r>
            <a:r>
              <a:rPr lang="it-IT" dirty="0" smtClean="0"/>
              <a:t>, di modo da essere sicuri che nessuno dei partecipanti (ne di chi valuta i risultati) abbia conoscenza a priori della struttura delle proteine «ignote»</a:t>
            </a:r>
            <a:endParaRPr lang="en-US" dirty="0"/>
          </a:p>
        </p:txBody>
      </p:sp>
      <p:pic>
        <p:nvPicPr>
          <p:cNvPr id="4" name="Immagine 3"/>
          <p:cNvPicPr>
            <a:picLocks noChangeAspect="1"/>
          </p:cNvPicPr>
          <p:nvPr/>
        </p:nvPicPr>
        <p:blipFill>
          <a:blip r:embed="rId2"/>
          <a:stretch>
            <a:fillRect/>
          </a:stretch>
        </p:blipFill>
        <p:spPr>
          <a:xfrm>
            <a:off x="6725688" y="3589782"/>
            <a:ext cx="4563341" cy="2952750"/>
          </a:xfrm>
          <a:prstGeom prst="rect">
            <a:avLst/>
          </a:prstGeom>
        </p:spPr>
      </p:pic>
      <p:sp>
        <p:nvSpPr>
          <p:cNvPr id="5" name="CasellaDiTesto 4"/>
          <p:cNvSpPr txBox="1"/>
          <p:nvPr/>
        </p:nvSpPr>
        <p:spPr>
          <a:xfrm>
            <a:off x="1554480" y="3874770"/>
            <a:ext cx="4823460" cy="2308324"/>
          </a:xfrm>
          <a:prstGeom prst="rect">
            <a:avLst/>
          </a:prstGeom>
          <a:noFill/>
          <a:ln w="28575">
            <a:solidFill>
              <a:srgbClr val="FF0000"/>
            </a:solidFill>
          </a:ln>
        </p:spPr>
        <p:txBody>
          <a:bodyPr wrap="square" rtlCol="0">
            <a:spAutoFit/>
          </a:bodyPr>
          <a:lstStyle/>
          <a:p>
            <a:pPr algn="just"/>
            <a:r>
              <a:rPr lang="it-IT" dirty="0" smtClean="0"/>
              <a:t>La performance di ogni software viene valutata con un plot cumulativo della distanza tra la posizione predetta di ogni atomo di carbonio del </a:t>
            </a:r>
            <a:r>
              <a:rPr lang="it-IT" dirty="0" err="1" smtClean="0"/>
              <a:t>backbone</a:t>
            </a:r>
            <a:r>
              <a:rPr lang="it-IT" dirty="0" smtClean="0"/>
              <a:t> della struttura predetta e quella determinata sperimentalmente… in sostanza più tardi sale la curva, più accurata è la predizione</a:t>
            </a:r>
            <a:endParaRPr lang="en-US" dirty="0"/>
          </a:p>
        </p:txBody>
      </p:sp>
    </p:spTree>
    <p:extLst>
      <p:ext uri="{BB962C8B-B14F-4D97-AF65-F5344CB8AC3E}">
        <p14:creationId xmlns:p14="http://schemas.microsoft.com/office/powerpoint/2010/main" val="414506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Sono molte le categorie in gara, in quanto la predizione </a:t>
            </a:r>
            <a:r>
              <a:rPr lang="it-IT" i="1" dirty="0" smtClean="0"/>
              <a:t>ab </a:t>
            </a:r>
            <a:r>
              <a:rPr lang="it-IT" i="1" dirty="0" err="1" smtClean="0"/>
              <a:t>initio</a:t>
            </a:r>
            <a:r>
              <a:rPr lang="it-IT" i="1" dirty="0" smtClean="0"/>
              <a:t> </a:t>
            </a:r>
            <a:r>
              <a:rPr lang="it-IT" dirty="0" smtClean="0"/>
              <a:t>non è l’unica qualità richiesta ad un algoritmo di </a:t>
            </a:r>
            <a:r>
              <a:rPr lang="it-IT" dirty="0" err="1" smtClean="0"/>
              <a:t>modeling</a:t>
            </a:r>
            <a:r>
              <a:rPr lang="it-IT" dirty="0" smtClean="0"/>
              <a:t> strutturale:</a:t>
            </a:r>
          </a:p>
          <a:p>
            <a:endParaRPr lang="it-IT" dirty="0" smtClean="0"/>
          </a:p>
          <a:p>
            <a:r>
              <a:rPr lang="it-IT" b="1" dirty="0" smtClean="0"/>
              <a:t>Predizione di regioni disordinate</a:t>
            </a:r>
          </a:p>
          <a:p>
            <a:r>
              <a:rPr lang="it-IT" b="1" dirty="0" smtClean="0"/>
              <a:t>Predizione funzionale (legata naturalmente alla struttura)</a:t>
            </a:r>
          </a:p>
          <a:p>
            <a:r>
              <a:rPr lang="it-IT" b="1" dirty="0" smtClean="0"/>
              <a:t>Valutazione della qualità di un modello strutturale</a:t>
            </a:r>
          </a:p>
          <a:p>
            <a:r>
              <a:rPr lang="it-IT" b="1" dirty="0" smtClean="0"/>
              <a:t>Model </a:t>
            </a:r>
            <a:r>
              <a:rPr lang="it-IT" b="1" dirty="0" err="1" smtClean="0"/>
              <a:t>refinement</a:t>
            </a:r>
            <a:endParaRPr lang="it-IT" b="1" dirty="0" smtClean="0"/>
          </a:p>
          <a:p>
            <a:r>
              <a:rPr lang="it-IT" b="1" dirty="0" smtClean="0"/>
              <a:t>Algoritmi per </a:t>
            </a:r>
            <a:r>
              <a:rPr lang="it-IT" b="1" dirty="0" err="1" smtClean="0"/>
              <a:t>homology</a:t>
            </a:r>
            <a:r>
              <a:rPr lang="it-IT" b="1" dirty="0" smtClean="0"/>
              <a:t> </a:t>
            </a:r>
            <a:r>
              <a:rPr lang="it-IT" b="1" dirty="0" err="1" smtClean="0"/>
              <a:t>modeling</a:t>
            </a:r>
            <a:endParaRPr lang="it-IT" b="1" dirty="0"/>
          </a:p>
          <a:p>
            <a:r>
              <a:rPr lang="it-IT" b="1" dirty="0" smtClean="0"/>
              <a:t>Algoritmi per threading</a:t>
            </a:r>
            <a:endParaRPr lang="en-US" b="1" dirty="0"/>
          </a:p>
        </p:txBody>
      </p:sp>
      <p:sp>
        <p:nvSpPr>
          <p:cNvPr id="6" name="CasellaDiTesto 5"/>
          <p:cNvSpPr txBox="1"/>
          <p:nvPr/>
        </p:nvSpPr>
        <p:spPr>
          <a:xfrm>
            <a:off x="7223760" y="4206240"/>
            <a:ext cx="3943350" cy="1200329"/>
          </a:xfrm>
          <a:prstGeom prst="rect">
            <a:avLst/>
          </a:prstGeom>
          <a:noFill/>
          <a:ln w="12700">
            <a:solidFill>
              <a:srgbClr val="FF0000"/>
            </a:solidFill>
          </a:ln>
        </p:spPr>
        <p:txBody>
          <a:bodyPr wrap="square" rtlCol="0">
            <a:spAutoFit/>
          </a:bodyPr>
          <a:lstStyle/>
          <a:p>
            <a:r>
              <a:rPr lang="it-IT" dirty="0" smtClean="0"/>
              <a:t>2018 -&gt; CASP13</a:t>
            </a:r>
          </a:p>
          <a:p>
            <a:endParaRPr lang="it-IT" dirty="0"/>
          </a:p>
          <a:p>
            <a:r>
              <a:rPr lang="it-IT" dirty="0" smtClean="0"/>
              <a:t>Ogni edizione è associata ad un numero (1994 = CASP1)</a:t>
            </a:r>
            <a:endParaRPr lang="en-US" dirty="0"/>
          </a:p>
        </p:txBody>
      </p:sp>
      <p:sp>
        <p:nvSpPr>
          <p:cNvPr id="7" name="CasellaDiTesto 6"/>
          <p:cNvSpPr txBox="1"/>
          <p:nvPr/>
        </p:nvSpPr>
        <p:spPr>
          <a:xfrm>
            <a:off x="7132320" y="5639562"/>
            <a:ext cx="4469130" cy="646331"/>
          </a:xfrm>
          <a:prstGeom prst="rect">
            <a:avLst/>
          </a:prstGeom>
          <a:noFill/>
        </p:spPr>
        <p:txBody>
          <a:bodyPr wrap="square" rtlCol="0">
            <a:spAutoFit/>
          </a:bodyPr>
          <a:lstStyle/>
          <a:p>
            <a:r>
              <a:rPr lang="en-US" b="1" dirty="0" smtClean="0">
                <a:solidFill>
                  <a:srgbClr val="0070C0"/>
                </a:solidFill>
                <a:hlinkClick r:id="rId2"/>
              </a:rPr>
              <a:t>SITO UFFICIALE</a:t>
            </a:r>
          </a:p>
          <a:p>
            <a:r>
              <a:rPr lang="en-US" b="1" dirty="0" smtClean="0">
                <a:solidFill>
                  <a:srgbClr val="0070C0"/>
                </a:solidFill>
                <a:hlinkClick r:id="rId2"/>
              </a:rPr>
              <a:t>http</a:t>
            </a:r>
            <a:r>
              <a:rPr lang="en-US" b="1" dirty="0">
                <a:solidFill>
                  <a:srgbClr val="0070C0"/>
                </a:solidFill>
                <a:hlinkClick r:id="rId2"/>
              </a:rPr>
              <a:t>://www.predictioncenter.org</a:t>
            </a:r>
            <a:r>
              <a:rPr lang="en-US" b="1" dirty="0" smtClean="0">
                <a:solidFill>
                  <a:srgbClr val="0070C0"/>
                </a:solidFill>
                <a:hlinkClick r:id="rId2"/>
              </a:rPr>
              <a:t>/</a:t>
            </a:r>
            <a:r>
              <a:rPr lang="en-US" b="1" dirty="0" smtClean="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70725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58" y="1230716"/>
            <a:ext cx="11497484" cy="5432973"/>
          </a:xfrm>
        </p:spPr>
      </p:pic>
    </p:spTree>
    <p:extLst>
      <p:ext uri="{BB962C8B-B14F-4D97-AF65-F5344CB8AC3E}">
        <p14:creationId xmlns:p14="http://schemas.microsoft.com/office/powerpoint/2010/main" val="745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03" y="1132332"/>
            <a:ext cx="7314871" cy="5467223"/>
          </a:xfrm>
        </p:spPr>
      </p:pic>
      <p:sp>
        <p:nvSpPr>
          <p:cNvPr id="6" name="CasellaDiTesto 5"/>
          <p:cNvSpPr txBox="1"/>
          <p:nvPr/>
        </p:nvSpPr>
        <p:spPr>
          <a:xfrm>
            <a:off x="7532370" y="1817370"/>
            <a:ext cx="3954780" cy="3970318"/>
          </a:xfrm>
          <a:prstGeom prst="rect">
            <a:avLst/>
          </a:prstGeom>
          <a:noFill/>
        </p:spPr>
        <p:txBody>
          <a:bodyPr wrap="square" rtlCol="0">
            <a:spAutoFit/>
          </a:bodyPr>
          <a:lstStyle/>
          <a:p>
            <a:r>
              <a:rPr lang="it-IT" dirty="0" smtClean="0"/>
              <a:t>La competizione si svolge su vari modelli (ogni proteina in fin dei conti ha le sue caratteristiche e le sue «difficoltà», quindi un algoritmo può funzionare «bene» in alcuni casi e «male» in altri</a:t>
            </a:r>
          </a:p>
          <a:p>
            <a:endParaRPr lang="it-IT" dirty="0"/>
          </a:p>
          <a:p>
            <a:r>
              <a:rPr lang="it-IT" dirty="0" smtClean="0"/>
              <a:t>Oltre a delle tabelle riassuntive, può essere interessante valutare l’accuratezza locale della predizione (cioè in relazione alla posizione nella sequenza primaria). Ciò è facilmente visibile nel plot a colori</a:t>
            </a:r>
            <a:endParaRPr lang="en-US" dirty="0"/>
          </a:p>
        </p:txBody>
      </p:sp>
    </p:spTree>
    <p:extLst>
      <p:ext uri="{BB962C8B-B14F-4D97-AF65-F5344CB8AC3E}">
        <p14:creationId xmlns:p14="http://schemas.microsoft.com/office/powerpoint/2010/main" val="41061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Ma come discriminare il caso di un peptide segnale da quello di una regione </a:t>
            </a:r>
            <a:r>
              <a:rPr lang="it-IT" dirty="0" err="1" smtClean="0"/>
              <a:t>transmembrana</a:t>
            </a:r>
            <a:r>
              <a:rPr lang="it-IT" dirty="0" smtClean="0"/>
              <a:t>? </a:t>
            </a:r>
            <a:r>
              <a:rPr lang="it-IT" dirty="0" err="1" smtClean="0"/>
              <a:t>Phobius</a:t>
            </a:r>
            <a:r>
              <a:rPr lang="it-IT" dirty="0" smtClean="0"/>
              <a:t> è stato disegnato proprio con questo scopo.</a:t>
            </a:r>
          </a:p>
          <a:p>
            <a:r>
              <a:rPr lang="it-IT" dirty="0">
                <a:hlinkClick r:id="rId2"/>
              </a:rPr>
              <a:t>http://</a:t>
            </a:r>
            <a:r>
              <a:rPr lang="it-IT" dirty="0" smtClean="0">
                <a:hlinkClick r:id="rId2"/>
              </a:rPr>
              <a:t>phobius.sbc.su.se</a:t>
            </a:r>
            <a:r>
              <a:rPr lang="it-IT" dirty="0" smtClean="0"/>
              <a:t> </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357" y="2322786"/>
            <a:ext cx="6579425" cy="3871691"/>
          </a:xfrm>
          <a:prstGeom prst="rect">
            <a:avLst/>
          </a:prstGeom>
        </p:spPr>
      </p:pic>
      <p:sp>
        <p:nvSpPr>
          <p:cNvPr id="8" name="CasellaDiTesto 7"/>
          <p:cNvSpPr txBox="1"/>
          <p:nvPr/>
        </p:nvSpPr>
        <p:spPr>
          <a:xfrm>
            <a:off x="847135" y="3367281"/>
            <a:ext cx="4340773" cy="2308324"/>
          </a:xfrm>
          <a:prstGeom prst="rect">
            <a:avLst/>
          </a:prstGeom>
          <a:noFill/>
          <a:ln>
            <a:solidFill>
              <a:srgbClr val="FF0000"/>
            </a:solidFill>
          </a:ln>
        </p:spPr>
        <p:txBody>
          <a:bodyPr wrap="square" rtlCol="0">
            <a:spAutoFit/>
          </a:bodyPr>
          <a:lstStyle/>
          <a:p>
            <a:pPr algn="ctr"/>
            <a:r>
              <a:rPr lang="it-IT" dirty="0" err="1" smtClean="0"/>
              <a:t>Phobius</a:t>
            </a:r>
            <a:r>
              <a:rPr lang="it-IT" dirty="0" smtClean="0"/>
              <a:t> può essere più in generale applicato non solo per questa discriminazione, ma anche per determinare la presenza di altre regioni </a:t>
            </a:r>
            <a:r>
              <a:rPr lang="it-IT" dirty="0" err="1" smtClean="0"/>
              <a:t>transmembrana</a:t>
            </a:r>
            <a:r>
              <a:rPr lang="it-IT" dirty="0" smtClean="0"/>
              <a:t> in una proteina. </a:t>
            </a:r>
            <a:r>
              <a:rPr lang="it-IT" dirty="0" err="1" smtClean="0"/>
              <a:t>SignalP</a:t>
            </a:r>
            <a:r>
              <a:rPr lang="it-IT" dirty="0" smtClean="0"/>
              <a:t>, come abbiamo visto, analizza soltanto la regione N-terminale</a:t>
            </a:r>
            <a:endParaRPr lang="en-US" dirty="0"/>
          </a:p>
        </p:txBody>
      </p:sp>
    </p:spTree>
    <p:extLst>
      <p:ext uri="{BB962C8B-B14F-4D97-AF65-F5344CB8AC3E}">
        <p14:creationId xmlns:p14="http://schemas.microsoft.com/office/powerpoint/2010/main" val="40250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177790" y="1428750"/>
            <a:ext cx="6206490" cy="1754326"/>
          </a:xfrm>
          <a:prstGeom prst="rect">
            <a:avLst/>
          </a:prstGeom>
          <a:noFill/>
        </p:spPr>
        <p:txBody>
          <a:bodyPr wrap="square" rtlCol="0">
            <a:spAutoFit/>
          </a:bodyPr>
          <a:lstStyle/>
          <a:p>
            <a:r>
              <a:rPr lang="it-IT" dirty="0" smtClean="0"/>
              <a:t>In sostanza va valutato quanto la struttura predetta da un algoritmo sia sovrapponibile a quella reale</a:t>
            </a:r>
          </a:p>
          <a:p>
            <a:endParaRPr lang="it-IT" dirty="0"/>
          </a:p>
          <a:p>
            <a:r>
              <a:rPr lang="it-IT" dirty="0" smtClean="0"/>
              <a:t>Nell’esempio a fianco vedete la sovrapposizione tra una struttura nota (blu) ed il miglior modello (verde) in CASP6</a:t>
            </a:r>
            <a:endParaRPr 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357223"/>
            <a:ext cx="3550920" cy="302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406" y="3479494"/>
            <a:ext cx="3460073" cy="258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69621" y="4773427"/>
            <a:ext cx="6294120" cy="1477328"/>
          </a:xfrm>
          <a:prstGeom prst="rect">
            <a:avLst/>
          </a:prstGeom>
          <a:noFill/>
        </p:spPr>
        <p:txBody>
          <a:bodyPr wrap="square" rtlCol="0">
            <a:spAutoFit/>
          </a:bodyPr>
          <a:lstStyle/>
          <a:p>
            <a:r>
              <a:rPr lang="it-IT" dirty="0" smtClean="0"/>
              <a:t>Non sempre la predizione è semplice quando non c’è un modello di riferimento per il </a:t>
            </a:r>
            <a:r>
              <a:rPr lang="it-IT" dirty="0" err="1" smtClean="0"/>
              <a:t>modeling</a:t>
            </a:r>
            <a:r>
              <a:rPr lang="it-IT" dirty="0" smtClean="0"/>
              <a:t> per omologia. A fianco il miglior risultato (a destra) e la vera struttura del target (a sinistra) per uno dei target di CASP6. Notate le differenze, soprattutto per i beta foglietti</a:t>
            </a:r>
            <a:endParaRPr lang="en-US" dirty="0"/>
          </a:p>
        </p:txBody>
      </p:sp>
    </p:spTree>
    <p:extLst>
      <p:ext uri="{BB962C8B-B14F-4D97-AF65-F5344CB8AC3E}">
        <p14:creationId xmlns:p14="http://schemas.microsoft.com/office/powerpoint/2010/main" val="303417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646420" y="1428750"/>
            <a:ext cx="5737860" cy="4524315"/>
          </a:xfrm>
          <a:prstGeom prst="rect">
            <a:avLst/>
          </a:prstGeom>
          <a:noFill/>
        </p:spPr>
        <p:txBody>
          <a:bodyPr wrap="square" rtlCol="0">
            <a:spAutoFit/>
          </a:bodyPr>
          <a:lstStyle/>
          <a:p>
            <a:r>
              <a:rPr lang="it-IT" dirty="0" smtClean="0"/>
              <a:t>Il caso a fianco mostra i tre migliori modelli ottenuti per uno dei target di CASP6… come notate le predizioni non si avvicinano molto alla struttura reale</a:t>
            </a:r>
          </a:p>
          <a:p>
            <a:endParaRPr lang="it-IT" dirty="0"/>
          </a:p>
          <a:p>
            <a:r>
              <a:rPr lang="it-IT" dirty="0" smtClean="0"/>
              <a:t>I risultati principali di CASP6 (era il 2004) hanno evidenziato che:</a:t>
            </a:r>
          </a:p>
          <a:p>
            <a:endParaRPr lang="it-IT" dirty="0"/>
          </a:p>
          <a:p>
            <a:r>
              <a:rPr lang="it-IT" dirty="0" smtClean="0"/>
              <a:t>«</a:t>
            </a:r>
            <a:r>
              <a:rPr lang="en-US" i="1" dirty="0"/>
              <a:t>The disappointing results for [hard new fold] targets suggest that the prediction community as a whole has learned to copy well but has not really learned how proteins </a:t>
            </a:r>
            <a:r>
              <a:rPr lang="en-US" i="1" dirty="0" smtClean="0"/>
              <a:t>fold</a:t>
            </a:r>
            <a:r>
              <a:rPr lang="en-US" dirty="0" smtClean="0"/>
              <a:t>”</a:t>
            </a:r>
          </a:p>
          <a:p>
            <a:endParaRPr lang="it-IT" dirty="0"/>
          </a:p>
          <a:p>
            <a:r>
              <a:rPr lang="it-IT" dirty="0" smtClean="0"/>
              <a:t>Ma la situazione è cambiata nell’arco degli ultimi 14 anni?</a:t>
            </a:r>
            <a:endParaRPr lang="it-IT" dirty="0"/>
          </a:p>
          <a:p>
            <a:endParaRPr lang="en-US" dirty="0"/>
          </a:p>
        </p:txBody>
      </p:sp>
      <p:pic>
        <p:nvPicPr>
          <p:cNvPr id="9" name="Immagine 8"/>
          <p:cNvPicPr>
            <a:picLocks noChangeAspect="1"/>
          </p:cNvPicPr>
          <p:nvPr/>
        </p:nvPicPr>
        <p:blipFill rotWithShape="1">
          <a:blip r:embed="rId2"/>
          <a:srcRect b="1189"/>
          <a:stretch/>
        </p:blipFill>
        <p:spPr>
          <a:xfrm>
            <a:off x="605394" y="1428750"/>
            <a:ext cx="4572396" cy="4512000"/>
          </a:xfrm>
          <a:prstGeom prst="rect">
            <a:avLst/>
          </a:prstGeom>
        </p:spPr>
      </p:pic>
    </p:spTree>
    <p:extLst>
      <p:ext uri="{BB962C8B-B14F-4D97-AF65-F5344CB8AC3E}">
        <p14:creationId xmlns:p14="http://schemas.microsoft.com/office/powerpoint/2010/main" val="397503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6263640" y="1428750"/>
            <a:ext cx="5120640" cy="4801314"/>
          </a:xfrm>
          <a:prstGeom prst="rect">
            <a:avLst/>
          </a:prstGeom>
          <a:noFill/>
        </p:spPr>
        <p:txBody>
          <a:bodyPr wrap="square" rtlCol="0">
            <a:spAutoFit/>
          </a:bodyPr>
          <a:lstStyle/>
          <a:p>
            <a:r>
              <a:rPr lang="it-IT" dirty="0" smtClean="0"/>
              <a:t>C’è effettivamente un lento ma continuo miglioramento</a:t>
            </a:r>
          </a:p>
          <a:p>
            <a:endParaRPr lang="it-IT" dirty="0"/>
          </a:p>
          <a:p>
            <a:r>
              <a:rPr lang="it-IT" dirty="0" smtClean="0"/>
              <a:t>«</a:t>
            </a:r>
            <a:r>
              <a:rPr lang="en-US" i="1" dirty="0"/>
              <a:t>this round of CASP saw substantial progress in 4 areas—contact prediction, free modeling, template‐based modeling, and estimating the accuracy of models. That follows the long‐term trend in CASP so that, cumulatively, the accuracy of modeling methods has increased </a:t>
            </a:r>
            <a:r>
              <a:rPr lang="en-US" i="1" dirty="0" smtClean="0"/>
              <a:t>enormously. </a:t>
            </a:r>
            <a:r>
              <a:rPr lang="en-US" i="1" dirty="0"/>
              <a:t>Some of this improvement is because of increased availability of data, both sequence and </a:t>
            </a:r>
            <a:r>
              <a:rPr lang="en-US" i="1" dirty="0" smtClean="0"/>
              <a:t>structure</a:t>
            </a:r>
            <a:r>
              <a:rPr lang="en-US" dirty="0" smtClean="0"/>
              <a:t>”</a:t>
            </a:r>
          </a:p>
          <a:p>
            <a:endParaRPr lang="it-IT" dirty="0"/>
          </a:p>
          <a:p>
            <a:r>
              <a:rPr lang="it-IT" dirty="0" smtClean="0"/>
              <a:t>Tratto dai risultati di CASP12, </a:t>
            </a:r>
            <a:r>
              <a:rPr lang="it-IT" dirty="0" err="1" smtClean="0"/>
              <a:t>Moult</a:t>
            </a:r>
            <a:r>
              <a:rPr lang="it-IT" dirty="0" smtClean="0"/>
              <a:t> et al, 2017</a:t>
            </a:r>
            <a:endParaRPr lang="it-IT" dirty="0"/>
          </a:p>
          <a:p>
            <a:endParaRPr lang="en-US" dirty="0"/>
          </a:p>
        </p:txBody>
      </p:sp>
      <p:pic>
        <p:nvPicPr>
          <p:cNvPr id="3" name="Immagine 2"/>
          <p:cNvPicPr>
            <a:picLocks noChangeAspect="1"/>
          </p:cNvPicPr>
          <p:nvPr/>
        </p:nvPicPr>
        <p:blipFill rotWithShape="1">
          <a:blip r:embed="rId2"/>
          <a:srcRect r="8004"/>
          <a:stretch/>
        </p:blipFill>
        <p:spPr>
          <a:xfrm>
            <a:off x="158891" y="1528910"/>
            <a:ext cx="5956159" cy="4437550"/>
          </a:xfrm>
          <a:prstGeom prst="rect">
            <a:avLst/>
          </a:prstGeom>
        </p:spPr>
      </p:pic>
    </p:spTree>
    <p:extLst>
      <p:ext uri="{BB962C8B-B14F-4D97-AF65-F5344CB8AC3E}">
        <p14:creationId xmlns:p14="http://schemas.microsoft.com/office/powerpoint/2010/main" val="15134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DOCKING MOLECOLARE – NUOVE FRONTIERE NEL MODELING</a:t>
            </a:r>
            <a:endParaRPr lang="en-US" sz="2800" dirty="0"/>
          </a:p>
        </p:txBody>
      </p:sp>
      <p:sp>
        <p:nvSpPr>
          <p:cNvPr id="6" name="CasellaDiTesto 5"/>
          <p:cNvSpPr txBox="1"/>
          <p:nvPr/>
        </p:nvSpPr>
        <p:spPr>
          <a:xfrm>
            <a:off x="6263640" y="1428750"/>
            <a:ext cx="5120640"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Così come il </a:t>
            </a:r>
            <a:r>
              <a:rPr lang="it-IT" dirty="0" err="1" smtClean="0"/>
              <a:t>modeling</a:t>
            </a:r>
            <a:r>
              <a:rPr lang="it-IT" dirty="0" smtClean="0"/>
              <a:t> strutturale è fondamentale in alcuni campi di ricerca biologica, altrettanto lo è il </a:t>
            </a:r>
            <a:r>
              <a:rPr lang="it-IT" dirty="0" err="1" smtClean="0"/>
              <a:t>modeling</a:t>
            </a:r>
            <a:r>
              <a:rPr lang="it-IT" dirty="0" smtClean="0"/>
              <a:t> delle interazioni proteine/proteina</a:t>
            </a:r>
          </a:p>
          <a:p>
            <a:pPr marL="285750" indent="-285750">
              <a:buFont typeface="Arial" panose="020B0604020202020204" pitchFamily="34" charset="0"/>
              <a:buChar char="•"/>
            </a:pPr>
            <a:r>
              <a:rPr lang="it-IT" dirty="0" smtClean="0"/>
              <a:t>Queste predizioni sono, a loro volta, legate alla qualità delle predizioni strutturali delle proteine (o delle strutture determinate con NMR/cristallografia a raggi X)</a:t>
            </a:r>
          </a:p>
          <a:p>
            <a:pPr marL="285750" indent="-285750">
              <a:buFont typeface="Arial" panose="020B0604020202020204" pitchFamily="34" charset="0"/>
              <a:buChar char="•"/>
            </a:pPr>
            <a:r>
              <a:rPr lang="it-IT" b="1" dirty="0" smtClean="0"/>
              <a:t>CAPRI</a:t>
            </a:r>
            <a:r>
              <a:rPr lang="it-IT" dirty="0" smtClean="0"/>
              <a:t> (</a:t>
            </a:r>
            <a:r>
              <a:rPr lang="en-US" b="1" dirty="0"/>
              <a:t>C</a:t>
            </a:r>
            <a:r>
              <a:rPr lang="en-US" dirty="0"/>
              <a:t>ritical </a:t>
            </a:r>
            <a:r>
              <a:rPr lang="en-US" b="1" dirty="0"/>
              <a:t>A</a:t>
            </a:r>
            <a:r>
              <a:rPr lang="en-US" dirty="0"/>
              <a:t>ssessment of </a:t>
            </a:r>
            <a:r>
              <a:rPr lang="en-US" b="1" dirty="0" err="1"/>
              <a:t>PR</a:t>
            </a:r>
            <a:r>
              <a:rPr lang="en-US" dirty="0" err="1"/>
              <a:t>edicted</a:t>
            </a:r>
            <a:r>
              <a:rPr lang="en-US" dirty="0"/>
              <a:t> </a:t>
            </a:r>
            <a:r>
              <a:rPr lang="en-US" b="1" dirty="0" smtClean="0"/>
              <a:t>I</a:t>
            </a:r>
            <a:r>
              <a:rPr lang="en-US" dirty="0" smtClean="0"/>
              <a:t>nteractions) è </a:t>
            </a:r>
            <a:r>
              <a:rPr lang="en-US" dirty="0" err="1" smtClean="0"/>
              <a:t>una</a:t>
            </a:r>
            <a:r>
              <a:rPr lang="en-US" dirty="0" smtClean="0"/>
              <a:t> </a:t>
            </a:r>
            <a:r>
              <a:rPr lang="en-US" dirty="0" err="1" smtClean="0"/>
              <a:t>comunità</a:t>
            </a:r>
            <a:r>
              <a:rPr lang="en-US" dirty="0" smtClean="0"/>
              <a:t> </a:t>
            </a:r>
            <a:r>
              <a:rPr lang="en-US" dirty="0" err="1" smtClean="0"/>
              <a:t>concettualmente</a:t>
            </a:r>
            <a:r>
              <a:rPr lang="en-US" dirty="0" smtClean="0"/>
              <a:t> molto simile a CASP, </a:t>
            </a:r>
            <a:r>
              <a:rPr lang="en-US" dirty="0" err="1" smtClean="0"/>
              <a:t>che</a:t>
            </a:r>
            <a:r>
              <a:rPr lang="en-US" dirty="0" smtClean="0"/>
              <a:t> </a:t>
            </a:r>
            <a:r>
              <a:rPr lang="en-US" dirty="0" err="1" smtClean="0"/>
              <a:t>permette</a:t>
            </a:r>
            <a:r>
              <a:rPr lang="en-US" dirty="0" smtClean="0"/>
              <a:t> di </a:t>
            </a:r>
            <a:r>
              <a:rPr lang="en-US" dirty="0" err="1" smtClean="0"/>
              <a:t>testare</a:t>
            </a:r>
            <a:r>
              <a:rPr lang="en-US" dirty="0" smtClean="0"/>
              <a:t> </a:t>
            </a:r>
            <a:r>
              <a:rPr lang="en-US" dirty="0" err="1" smtClean="0"/>
              <a:t>periodicamente</a:t>
            </a:r>
            <a:r>
              <a:rPr lang="en-US" dirty="0" smtClean="0"/>
              <a:t> le performance </a:t>
            </a:r>
            <a:r>
              <a:rPr lang="en-US" dirty="0" err="1" smtClean="0"/>
              <a:t>degli</a:t>
            </a:r>
            <a:r>
              <a:rPr lang="en-US" dirty="0" smtClean="0"/>
              <a:t> </a:t>
            </a:r>
            <a:r>
              <a:rPr lang="en-US" dirty="0" err="1" smtClean="0"/>
              <a:t>algoritmi</a:t>
            </a:r>
            <a:r>
              <a:rPr lang="en-US" dirty="0" smtClean="0"/>
              <a:t> </a:t>
            </a:r>
            <a:r>
              <a:rPr lang="en-US" dirty="0" err="1" smtClean="0"/>
              <a:t>predittivi</a:t>
            </a:r>
            <a:r>
              <a:rPr lang="en-US" dirty="0" smtClean="0"/>
              <a:t> per </a:t>
            </a:r>
            <a:r>
              <a:rPr lang="en-US" dirty="0" err="1" smtClean="0"/>
              <a:t>quanto</a:t>
            </a:r>
            <a:r>
              <a:rPr lang="en-US" dirty="0" smtClean="0"/>
              <a:t> </a:t>
            </a:r>
            <a:r>
              <a:rPr lang="en-US" dirty="0" err="1" smtClean="0"/>
              <a:t>riguarda</a:t>
            </a:r>
            <a:r>
              <a:rPr lang="en-US" dirty="0" smtClean="0"/>
              <a:t> </a:t>
            </a:r>
            <a:r>
              <a:rPr lang="en-US" dirty="0" err="1" smtClean="0"/>
              <a:t>il</a:t>
            </a:r>
            <a:r>
              <a:rPr lang="en-US" dirty="0" smtClean="0"/>
              <a:t> docking </a:t>
            </a:r>
            <a:r>
              <a:rPr lang="en-US" dirty="0" err="1" smtClean="0"/>
              <a:t>molecolare</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1" y="1662409"/>
            <a:ext cx="6077539" cy="3823991"/>
          </a:xfrm>
          <a:prstGeom prst="rect">
            <a:avLst/>
          </a:prstGeom>
        </p:spPr>
      </p:pic>
      <p:sp>
        <p:nvSpPr>
          <p:cNvPr id="5" name="CasellaDiTesto 4"/>
          <p:cNvSpPr txBox="1"/>
          <p:nvPr/>
        </p:nvSpPr>
        <p:spPr>
          <a:xfrm>
            <a:off x="1198179" y="5860732"/>
            <a:ext cx="3623108" cy="369332"/>
          </a:xfrm>
          <a:prstGeom prst="rect">
            <a:avLst/>
          </a:prstGeom>
          <a:noFill/>
        </p:spPr>
        <p:txBody>
          <a:bodyPr wrap="none" rtlCol="0">
            <a:spAutoFit/>
          </a:bodyPr>
          <a:lstStyle/>
          <a:p>
            <a:r>
              <a:rPr lang="en-US" dirty="0">
                <a:hlinkClick r:id="rId3"/>
              </a:rPr>
              <a:t>http://</a:t>
            </a:r>
            <a:r>
              <a:rPr lang="en-US" dirty="0" smtClean="0">
                <a:hlinkClick r:id="rId3"/>
              </a:rPr>
              <a:t>www.capri-docking.org</a:t>
            </a:r>
            <a:r>
              <a:rPr lang="en-US" dirty="0" smtClean="0"/>
              <a:t> </a:t>
            </a:r>
            <a:endParaRPr lang="en-US" dirty="0"/>
          </a:p>
        </p:txBody>
      </p:sp>
    </p:spTree>
    <p:extLst>
      <p:ext uri="{BB962C8B-B14F-4D97-AF65-F5344CB8AC3E}">
        <p14:creationId xmlns:p14="http://schemas.microsoft.com/office/powerpoint/2010/main" val="28449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5843751" y="1428750"/>
            <a:ext cx="6171149" cy="5355312"/>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Non sono soltanto le proteine ad assumere particolari strutture 3D… pensiamo all’organizzazione del DNA in cromosomi, con strutture </a:t>
            </a:r>
            <a:r>
              <a:rPr lang="it-IT" dirty="0" err="1" smtClean="0"/>
              <a:t>telomeriche</a:t>
            </a:r>
            <a:r>
              <a:rPr lang="it-IT" dirty="0" smtClean="0"/>
              <a:t> e </a:t>
            </a:r>
            <a:r>
              <a:rPr lang="it-IT" dirty="0" err="1" smtClean="0"/>
              <a:t>centromeriche</a:t>
            </a:r>
            <a:r>
              <a:rPr lang="it-IT" dirty="0" smtClean="0"/>
              <a:t> (aiutate però da proteine accessorie, istoni, intervento del citoscheletro ecc.)</a:t>
            </a:r>
          </a:p>
          <a:p>
            <a:pPr marL="285750" indent="-285750" algn="just">
              <a:buFont typeface="Arial" panose="020B0604020202020204" pitchFamily="34" charset="0"/>
              <a:buChar char="•"/>
            </a:pPr>
            <a:r>
              <a:rPr lang="it-IT" b="1" u="sng" dirty="0" smtClean="0"/>
              <a:t>Le molecole di RNA, per la loro natura di molecole a singola elica, possono formare delle complesse strutture secondarie tramite l’appaiamento di regioni parzialmente omologhe</a:t>
            </a:r>
          </a:p>
          <a:p>
            <a:pPr marL="285750" indent="-285750" algn="just">
              <a:buFont typeface="Arial" panose="020B0604020202020204" pitchFamily="34" charset="0"/>
              <a:buChar char="•"/>
            </a:pPr>
            <a:r>
              <a:rPr lang="it-IT" dirty="0" smtClean="0"/>
              <a:t>Gli </a:t>
            </a:r>
            <a:r>
              <a:rPr lang="it-IT" b="1" dirty="0" smtClean="0"/>
              <a:t>RNA </a:t>
            </a:r>
            <a:r>
              <a:rPr lang="it-IT" b="1" dirty="0" err="1" smtClean="0"/>
              <a:t>ribosomali</a:t>
            </a:r>
            <a:r>
              <a:rPr lang="it-IT" b="1" dirty="0" smtClean="0"/>
              <a:t> </a:t>
            </a:r>
            <a:r>
              <a:rPr lang="it-IT" dirty="0" smtClean="0"/>
              <a:t>sono un esempio molto importante, ma anche i </a:t>
            </a:r>
            <a:r>
              <a:rPr lang="it-IT" b="1" dirty="0" err="1" smtClean="0"/>
              <a:t>tRNA</a:t>
            </a:r>
            <a:r>
              <a:rPr lang="it-IT" dirty="0" smtClean="0"/>
              <a:t>, sebbene molto più piccoli, sono caratterizzati da strutture secondarie fondamentali</a:t>
            </a:r>
          </a:p>
          <a:p>
            <a:pPr marL="285750" indent="-285750" algn="just">
              <a:buFont typeface="Arial" panose="020B0604020202020204" pitchFamily="34" charset="0"/>
              <a:buChar char="•"/>
            </a:pPr>
            <a:r>
              <a:rPr lang="it-IT" dirty="0" smtClean="0"/>
              <a:t>Gli </a:t>
            </a:r>
            <a:r>
              <a:rPr lang="it-IT" b="1" dirty="0" err="1" smtClean="0"/>
              <a:t>snRNA</a:t>
            </a:r>
            <a:r>
              <a:rPr lang="it-IT" dirty="0" smtClean="0"/>
              <a:t> hanno anch’essi strutture secondarie complesse</a:t>
            </a:r>
          </a:p>
          <a:p>
            <a:pPr marL="285750" indent="-285750" algn="just">
              <a:buFont typeface="Arial" panose="020B0604020202020204" pitchFamily="34" charset="0"/>
              <a:buChar char="•"/>
            </a:pPr>
            <a:r>
              <a:rPr lang="it-IT" dirty="0" smtClean="0"/>
              <a:t>Nell’esempio a fianco (un </a:t>
            </a:r>
            <a:r>
              <a:rPr lang="it-IT" dirty="0" err="1" smtClean="0"/>
              <a:t>tRNA</a:t>
            </a:r>
            <a:r>
              <a:rPr lang="it-IT" dirty="0" smtClean="0"/>
              <a:t>) si nota l’organizzazione nello spazio 3D -&gt; </a:t>
            </a:r>
            <a:r>
              <a:rPr lang="it-IT" b="1" dirty="0" smtClean="0"/>
              <a:t>struttura terziaria</a:t>
            </a:r>
            <a:endParaRPr lang="it-IT" b="1" dirty="0"/>
          </a:p>
          <a:p>
            <a:endParaRPr lang="en-US" dirty="0"/>
          </a:p>
        </p:txBody>
      </p:sp>
      <p:pic>
        <p:nvPicPr>
          <p:cNvPr id="1026" name="Picture 2" descr="http://physwww.mcmaster.ca/~higgsp/HiggsImages/halhalsr2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2" y="1428750"/>
            <a:ext cx="5276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806998" y="3436383"/>
            <a:ext cx="2913450" cy="2864069"/>
          </a:xfrm>
          <a:prstGeom prst="rect">
            <a:avLst/>
          </a:prstGeom>
        </p:spPr>
      </p:pic>
    </p:spTree>
    <p:extLst>
      <p:ext uri="{BB962C8B-B14F-4D97-AF65-F5344CB8AC3E}">
        <p14:creationId xmlns:p14="http://schemas.microsoft.com/office/powerpoint/2010/main" val="299962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1279" y="81359"/>
            <a:ext cx="5146955" cy="6550670"/>
          </a:xfrm>
          <a:prstGeom prst="rect">
            <a:avLst/>
          </a:prstGeom>
        </p:spPr>
      </p:pic>
      <p:sp>
        <p:nvSpPr>
          <p:cNvPr id="7" name="CasellaDiTesto 6"/>
          <p:cNvSpPr txBox="1"/>
          <p:nvPr/>
        </p:nvSpPr>
        <p:spPr>
          <a:xfrm>
            <a:off x="6190594" y="1114097"/>
            <a:ext cx="5370786" cy="923330"/>
          </a:xfrm>
          <a:prstGeom prst="rect">
            <a:avLst/>
          </a:prstGeom>
          <a:noFill/>
        </p:spPr>
        <p:txBody>
          <a:bodyPr wrap="square" rtlCol="0">
            <a:spAutoFit/>
          </a:bodyPr>
          <a:lstStyle/>
          <a:p>
            <a:r>
              <a:rPr lang="it-IT" dirty="0" smtClean="0"/>
              <a:t>Quella riportata a fianco è la struttura secondaria della </a:t>
            </a:r>
            <a:r>
              <a:rPr lang="it-IT" dirty="0" err="1" smtClean="0"/>
              <a:t>subunità</a:t>
            </a:r>
            <a:r>
              <a:rPr lang="it-IT" dirty="0" smtClean="0"/>
              <a:t> minore del </a:t>
            </a:r>
            <a:r>
              <a:rPr lang="it-IT" dirty="0" err="1" smtClean="0"/>
              <a:t>rRNA</a:t>
            </a:r>
            <a:r>
              <a:rPr lang="it-IT" dirty="0" smtClean="0"/>
              <a:t> di </a:t>
            </a:r>
            <a:r>
              <a:rPr lang="it-IT" i="1" dirty="0" smtClean="0"/>
              <a:t>Escherichia coli</a:t>
            </a:r>
            <a:endParaRPr lang="en-US" i="1" dirty="0"/>
          </a:p>
        </p:txBody>
      </p:sp>
    </p:spTree>
    <p:extLst>
      <p:ext uri="{BB962C8B-B14F-4D97-AF65-F5344CB8AC3E}">
        <p14:creationId xmlns:p14="http://schemas.microsoft.com/office/powerpoint/2010/main" val="26146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rrna second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889" y="139108"/>
            <a:ext cx="8353342" cy="640422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235440" y="1234440"/>
            <a:ext cx="2103120" cy="923330"/>
          </a:xfrm>
          <a:prstGeom prst="rect">
            <a:avLst/>
          </a:prstGeom>
          <a:noFill/>
        </p:spPr>
        <p:txBody>
          <a:bodyPr wrap="square" rtlCol="0">
            <a:spAutoFit/>
          </a:bodyPr>
          <a:lstStyle/>
          <a:p>
            <a:r>
              <a:rPr lang="it-IT" dirty="0" smtClean="0"/>
              <a:t>Questa è invece la </a:t>
            </a:r>
            <a:r>
              <a:rPr lang="it-IT" dirty="0" err="1" smtClean="0"/>
              <a:t>subunità</a:t>
            </a:r>
            <a:r>
              <a:rPr lang="it-IT" dirty="0" smtClean="0"/>
              <a:t> maggiore</a:t>
            </a:r>
            <a:endParaRPr lang="en-US" dirty="0"/>
          </a:p>
        </p:txBody>
      </p:sp>
    </p:spTree>
    <p:extLst>
      <p:ext uri="{BB962C8B-B14F-4D97-AF65-F5344CB8AC3E}">
        <p14:creationId xmlns:p14="http://schemas.microsoft.com/office/powerpoint/2010/main" val="32105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3954781" y="1428750"/>
            <a:ext cx="8060120"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Alcuni concetti fondamentali…</a:t>
            </a:r>
          </a:p>
          <a:p>
            <a:pPr marL="285750" indent="-285750">
              <a:buFont typeface="Arial" panose="020B0604020202020204" pitchFamily="34" charset="0"/>
              <a:buChar char="•"/>
            </a:pPr>
            <a:r>
              <a:rPr lang="it-IT" dirty="0" smtClean="0"/>
              <a:t>Le strutture </a:t>
            </a:r>
            <a:r>
              <a:rPr lang="it-IT" b="1" dirty="0" err="1" smtClean="0"/>
              <a:t>stem-loop</a:t>
            </a:r>
            <a:r>
              <a:rPr lang="it-IT" dirty="0" smtClean="0"/>
              <a:t> (dette anche </a:t>
            </a:r>
            <a:r>
              <a:rPr lang="it-IT" dirty="0" err="1" smtClean="0"/>
              <a:t>hairpins</a:t>
            </a:r>
            <a:r>
              <a:rPr lang="it-IT" dirty="0" smtClean="0"/>
              <a:t> per la loro forma a «forcina») sono elementi strutturali fondamentali negli RNA</a:t>
            </a:r>
          </a:p>
          <a:p>
            <a:pPr marL="285750" indent="-285750">
              <a:buFont typeface="Arial" panose="020B0604020202020204" pitchFamily="34" charset="0"/>
              <a:buChar char="•"/>
            </a:pPr>
            <a:r>
              <a:rPr lang="it-IT" dirty="0" smtClean="0"/>
              <a:t>Il terminatore procariotico (</a:t>
            </a:r>
            <a:r>
              <a:rPr lang="it-IT" dirty="0" err="1" smtClean="0"/>
              <a:t>consensus</a:t>
            </a:r>
            <a:r>
              <a:rPr lang="it-IT" dirty="0" smtClean="0"/>
              <a:t> della sequenza riportato a sinistra) ed il «trifoglio» dei </a:t>
            </a:r>
            <a:r>
              <a:rPr lang="it-IT" dirty="0" err="1" smtClean="0"/>
              <a:t>tRNA</a:t>
            </a:r>
            <a:r>
              <a:rPr lang="it-IT" dirty="0" smtClean="0"/>
              <a:t> sono classici esempi di strutture secondarie</a:t>
            </a:r>
            <a:endParaRPr lang="it-IT" dirty="0"/>
          </a:p>
          <a:p>
            <a:endParaRPr lang="en-US" dirty="0"/>
          </a:p>
        </p:txBody>
      </p:sp>
      <p:pic>
        <p:nvPicPr>
          <p:cNvPr id="4" name="Immagine 3"/>
          <p:cNvPicPr>
            <a:picLocks noChangeAspect="1"/>
          </p:cNvPicPr>
          <p:nvPr/>
        </p:nvPicPr>
        <p:blipFill>
          <a:blip r:embed="rId2"/>
          <a:stretch>
            <a:fillRect/>
          </a:stretch>
        </p:blipFill>
        <p:spPr>
          <a:xfrm>
            <a:off x="1341120" y="1320165"/>
            <a:ext cx="1905000" cy="2228850"/>
          </a:xfrm>
          <a:prstGeom prst="rect">
            <a:avLst/>
          </a:prstGeom>
        </p:spPr>
      </p:pic>
      <p:pic>
        <p:nvPicPr>
          <p:cNvPr id="5" name="Immagine 4"/>
          <p:cNvPicPr>
            <a:picLocks noChangeAspect="1"/>
          </p:cNvPicPr>
          <p:nvPr/>
        </p:nvPicPr>
        <p:blipFill>
          <a:blip r:embed="rId3"/>
          <a:stretch>
            <a:fillRect/>
          </a:stretch>
        </p:blipFill>
        <p:spPr>
          <a:xfrm>
            <a:off x="5890262" y="3192781"/>
            <a:ext cx="5600698" cy="3333749"/>
          </a:xfrm>
          <a:prstGeom prst="rect">
            <a:avLst/>
          </a:prstGeom>
        </p:spPr>
      </p:pic>
      <p:sp>
        <p:nvSpPr>
          <p:cNvPr id="7" name="CasellaDiTesto 6"/>
          <p:cNvSpPr txBox="1"/>
          <p:nvPr/>
        </p:nvSpPr>
        <p:spPr>
          <a:xfrm>
            <a:off x="805751" y="4254638"/>
            <a:ext cx="4560570" cy="1477328"/>
          </a:xfrm>
          <a:prstGeom prst="rect">
            <a:avLst/>
          </a:prstGeom>
          <a:noFill/>
        </p:spPr>
        <p:txBody>
          <a:bodyPr wrap="square" rtlCol="0">
            <a:spAutoFit/>
          </a:bodyPr>
          <a:lstStyle/>
          <a:p>
            <a:r>
              <a:rPr lang="it-IT" dirty="0" smtClean="0"/>
              <a:t>Gli «</a:t>
            </a:r>
            <a:r>
              <a:rPr lang="it-IT" b="1" dirty="0" err="1" smtClean="0"/>
              <a:t>pseudoknots</a:t>
            </a:r>
            <a:r>
              <a:rPr lang="it-IT" dirty="0" smtClean="0"/>
              <a:t>» sono altri elementi strutturali più complessi che si ritrovano molto frequentemente in </a:t>
            </a:r>
            <a:r>
              <a:rPr lang="it-IT" dirty="0" err="1" smtClean="0"/>
              <a:t>ribonucleoproteine</a:t>
            </a:r>
            <a:r>
              <a:rPr lang="it-IT" dirty="0" smtClean="0"/>
              <a:t> con attività catalitica, come la telomerasi umana</a:t>
            </a:r>
            <a:endParaRPr lang="en-US" dirty="0"/>
          </a:p>
        </p:txBody>
      </p:sp>
    </p:spTree>
    <p:extLst>
      <p:ext uri="{BB962C8B-B14F-4D97-AF65-F5344CB8AC3E}">
        <p14:creationId xmlns:p14="http://schemas.microsoft.com/office/powerpoint/2010/main" val="359884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6" name="CasellaDiTesto 5"/>
          <p:cNvSpPr txBox="1"/>
          <p:nvPr/>
        </p:nvSpPr>
        <p:spPr>
          <a:xfrm>
            <a:off x="1131570" y="1428750"/>
            <a:ext cx="10883331" cy="1754326"/>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Sono stati sviluppati moltissimi algoritmi per la predizione della struttura secondaria degli RNA</a:t>
            </a:r>
          </a:p>
          <a:p>
            <a:pPr marL="285750" indent="-285750">
              <a:buFont typeface="Arial" panose="020B0604020202020204" pitchFamily="34" charset="0"/>
              <a:buChar char="•"/>
            </a:pPr>
            <a:r>
              <a:rPr lang="it-IT" dirty="0"/>
              <a:t>Potete farvi un’idea da </a:t>
            </a:r>
            <a:r>
              <a:rPr lang="it-IT" dirty="0">
                <a:hlinkClick r:id="rId2"/>
              </a:rPr>
              <a:t>https://</a:t>
            </a:r>
            <a:r>
              <a:rPr lang="it-IT" dirty="0" smtClean="0">
                <a:hlinkClick r:id="rId2"/>
              </a:rPr>
              <a:t>en.wikipedia.org/wiki/List_of_RNA_structure_prediction_software</a:t>
            </a:r>
            <a:endParaRPr lang="it-IT" dirty="0" smtClean="0"/>
          </a:p>
          <a:p>
            <a:pPr marL="285750" indent="-285750">
              <a:buFont typeface="Arial" panose="020B0604020202020204" pitchFamily="34" charset="0"/>
              <a:buChar char="•"/>
            </a:pPr>
            <a:r>
              <a:rPr lang="it-IT" dirty="0" smtClean="0"/>
              <a:t>Non solo sono stati sviluppati algoritmi per la predizione della struttura secondaria, ma anche di quella terziaria e per la predizione di interazione tra molecole di RNA</a:t>
            </a:r>
            <a:endParaRPr lang="it-IT" dirty="0"/>
          </a:p>
          <a:p>
            <a:endParaRPr lang="en-US" dirty="0"/>
          </a:p>
        </p:txBody>
      </p:sp>
      <p:pic>
        <p:nvPicPr>
          <p:cNvPr id="3" name="Immagine 2"/>
          <p:cNvPicPr>
            <a:picLocks noChangeAspect="1"/>
          </p:cNvPicPr>
          <p:nvPr/>
        </p:nvPicPr>
        <p:blipFill>
          <a:blip r:embed="rId3"/>
          <a:stretch>
            <a:fillRect/>
          </a:stretch>
        </p:blipFill>
        <p:spPr>
          <a:xfrm>
            <a:off x="1131570" y="2974277"/>
            <a:ext cx="4969272" cy="3552253"/>
          </a:xfrm>
          <a:prstGeom prst="rect">
            <a:avLst/>
          </a:prstGeom>
        </p:spPr>
      </p:pic>
      <p:sp>
        <p:nvSpPr>
          <p:cNvPr id="8" name="CasellaDiTesto 7"/>
          <p:cNvSpPr txBox="1"/>
          <p:nvPr/>
        </p:nvSpPr>
        <p:spPr>
          <a:xfrm>
            <a:off x="6526530" y="3280410"/>
            <a:ext cx="5488371" cy="2862322"/>
          </a:xfrm>
          <a:prstGeom prst="rect">
            <a:avLst/>
          </a:prstGeom>
          <a:noFill/>
        </p:spPr>
        <p:txBody>
          <a:bodyPr wrap="square" rtlCol="0">
            <a:spAutoFit/>
          </a:bodyPr>
          <a:lstStyle/>
          <a:p>
            <a:r>
              <a:rPr lang="it-IT" dirty="0" smtClean="0"/>
              <a:t>Si tratta di metodi complessi (potenzialmente anche di più rispetto a quelli utilizzati per le proteine (4 caratteri vs 20!)</a:t>
            </a:r>
          </a:p>
          <a:p>
            <a:endParaRPr lang="it-IT" dirty="0"/>
          </a:p>
          <a:p>
            <a:r>
              <a:rPr lang="it-IT" dirty="0" smtClean="0"/>
              <a:t>Forte peso di </a:t>
            </a:r>
            <a:r>
              <a:rPr lang="it-IT" b="1" dirty="0" smtClean="0"/>
              <a:t>predizioni termodinamiche</a:t>
            </a:r>
            <a:r>
              <a:rPr lang="it-IT" dirty="0" smtClean="0"/>
              <a:t>, usando </a:t>
            </a:r>
            <a:r>
              <a:rPr lang="it-IT" dirty="0" err="1" smtClean="0"/>
              <a:t>constraints</a:t>
            </a:r>
            <a:r>
              <a:rPr lang="it-IT" dirty="0" smtClean="0"/>
              <a:t> relativi alle possibili regioni complementari di appaiamento</a:t>
            </a:r>
          </a:p>
          <a:p>
            <a:endParaRPr lang="it-IT" dirty="0"/>
          </a:p>
          <a:p>
            <a:r>
              <a:rPr lang="it-IT" dirty="0" smtClean="0"/>
              <a:t>Ulteriore complicazione è la </a:t>
            </a:r>
            <a:r>
              <a:rPr lang="it-IT" b="1" dirty="0" smtClean="0"/>
              <a:t>presenza di nucleotidi modificati</a:t>
            </a:r>
            <a:r>
              <a:rPr lang="it-IT" dirty="0" smtClean="0"/>
              <a:t> (es. inosina) in alcuni RNA</a:t>
            </a:r>
            <a:endParaRPr lang="en-US" dirty="0"/>
          </a:p>
        </p:txBody>
      </p:sp>
    </p:spTree>
    <p:extLst>
      <p:ext uri="{BB962C8B-B14F-4D97-AF65-F5344CB8AC3E}">
        <p14:creationId xmlns:p14="http://schemas.microsoft.com/office/powerpoint/2010/main" val="353599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8" name="CasellaDiTesto 7"/>
          <p:cNvSpPr txBox="1"/>
          <p:nvPr/>
        </p:nvSpPr>
        <p:spPr>
          <a:xfrm>
            <a:off x="6355080" y="1863090"/>
            <a:ext cx="5488371" cy="923330"/>
          </a:xfrm>
          <a:prstGeom prst="rect">
            <a:avLst/>
          </a:prstGeom>
          <a:noFill/>
        </p:spPr>
        <p:txBody>
          <a:bodyPr wrap="square" rtlCol="0">
            <a:spAutoFit/>
          </a:bodyPr>
          <a:lstStyle/>
          <a:p>
            <a:r>
              <a:rPr lang="it-IT" dirty="0" smtClean="0"/>
              <a:t>L’unico esempio che riporteremo è quello di </a:t>
            </a:r>
            <a:r>
              <a:rPr lang="it-IT" b="1" dirty="0" err="1" smtClean="0"/>
              <a:t>ViennaRNA</a:t>
            </a:r>
            <a:r>
              <a:rPr lang="it-IT" dirty="0" smtClean="0"/>
              <a:t>, un pacchetto di </a:t>
            </a:r>
            <a:r>
              <a:rPr lang="it-IT" dirty="0" err="1" smtClean="0"/>
              <a:t>tool</a:t>
            </a:r>
            <a:r>
              <a:rPr lang="it-IT" dirty="0" smtClean="0"/>
              <a:t> predittivi che ha una storia di sviluppo di più di 10 anni</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5" y="1372157"/>
            <a:ext cx="5860653" cy="47314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774" y="3509011"/>
            <a:ext cx="5121633" cy="2366010"/>
          </a:xfrm>
          <a:prstGeom prst="rect">
            <a:avLst/>
          </a:prstGeom>
        </p:spPr>
      </p:pic>
    </p:spTree>
    <p:extLst>
      <p:ext uri="{BB962C8B-B14F-4D97-AF65-F5344CB8AC3E}">
        <p14:creationId xmlns:p14="http://schemas.microsoft.com/office/powerpoint/2010/main" val="7158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746235" y="1138223"/>
            <a:ext cx="5318234" cy="5220536"/>
          </a:xfrm>
        </p:spPr>
        <p:txBody>
          <a:bodyPr>
            <a:normAutofit fontScale="92500" lnSpcReduction="20000"/>
          </a:bodyPr>
          <a:lstStyle/>
          <a:p>
            <a:r>
              <a:rPr lang="it-IT" dirty="0" smtClean="0"/>
              <a:t>L’output è simile a quello di </a:t>
            </a:r>
            <a:r>
              <a:rPr lang="it-IT" dirty="0" err="1" smtClean="0"/>
              <a:t>signalP</a:t>
            </a:r>
            <a:endParaRPr lang="it-IT" dirty="0" smtClean="0"/>
          </a:p>
          <a:p>
            <a:r>
              <a:rPr lang="it-IT" dirty="0" smtClean="0"/>
              <a:t>La linea rossa descrive la probabilità di avere un peptide segnale</a:t>
            </a:r>
          </a:p>
          <a:p>
            <a:r>
              <a:rPr lang="it-IT" dirty="0" smtClean="0"/>
              <a:t>Le barre grigie indicano la probabilità di avere una regione </a:t>
            </a:r>
            <a:r>
              <a:rPr lang="it-IT" dirty="0" err="1" smtClean="0"/>
              <a:t>transmembrana</a:t>
            </a:r>
            <a:r>
              <a:rPr lang="it-IT" dirty="0" smtClean="0"/>
              <a:t> (presenza di amino acidi a catena laterale idrofobica che potrebbero creare alfa eliche</a:t>
            </a:r>
          </a:p>
          <a:p>
            <a:r>
              <a:rPr lang="it-IT" dirty="0" smtClean="0"/>
              <a:t>Le linee blu e verdi indicano al probabilità di avere regioni esposte nella regione extracellulare o sulla faccia citoplasmatica della membrana, anche a seconda della presenza (o meno) del peptide segnale e di regioni </a:t>
            </a:r>
            <a:r>
              <a:rPr lang="it-IT" dirty="0" err="1" smtClean="0"/>
              <a:t>transmembrana</a:t>
            </a:r>
            <a:endParaRPr lang="it-IT" dirty="0" smtClean="0"/>
          </a:p>
          <a:p>
            <a:r>
              <a:rPr lang="it-IT" dirty="0" smtClean="0"/>
              <a:t>L’esempio a fianco mostra una proteina secreta (solo peptide segnale, nessuna regione </a:t>
            </a:r>
            <a:r>
              <a:rPr lang="it-IT" dirty="0" err="1" smtClean="0"/>
              <a:t>transmemembrana</a:t>
            </a:r>
            <a:r>
              <a:rPr lang="it-IT" dirty="0" smtClean="0"/>
              <a:t> predetta – ci sono barre grigie ma non superano mai la soglia)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317" y="929075"/>
            <a:ext cx="5220395" cy="5766052"/>
          </a:xfrm>
          <a:prstGeom prst="rect">
            <a:avLst/>
          </a:prstGeom>
        </p:spPr>
      </p:pic>
    </p:spTree>
    <p:extLst>
      <p:ext uri="{BB962C8B-B14F-4D97-AF65-F5344CB8AC3E}">
        <p14:creationId xmlns:p14="http://schemas.microsoft.com/office/powerpoint/2010/main" val="2589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6" name="Rectangle 1"/>
          <p:cNvSpPr>
            <a:spLocks noGrp="1" noChangeArrowheads="1"/>
          </p:cNvSpPr>
          <p:nvPr>
            <p:ph idx="1"/>
          </p:nvPr>
        </p:nvSpPr>
        <p:spPr bwMode="auto">
          <a:xfrm>
            <a:off x="672552" y="1292005"/>
            <a:ext cx="50414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rPr>
              <a:t>&gt;AAS07021.1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corticotropin</a:t>
            </a:r>
            <a:r>
              <a:rPr kumimoji="0" lang="en-US" altLang="en-US" sz="900" b="0" i="0" u="none" strike="noStrike" cap="none" normalizeH="0" baseline="0" dirty="0" smtClean="0">
                <a:ln>
                  <a:noFill/>
                </a:ln>
                <a:solidFill>
                  <a:srgbClr val="000000"/>
                </a:solidFill>
                <a:effectLst/>
                <a:latin typeface="Courier New" panose="02070309020205020404" pitchFamily="49" charset="0"/>
              </a:rPr>
              <a:t>-releasing factor receptor type 2 alpha [Mus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musculus</a:t>
            </a:r>
            <a:r>
              <a:rPr kumimoji="0" lang="en-US" altLang="en-US" sz="900" b="0" i="0" u="none" strike="noStrike" cap="none" normalizeH="0" baseline="0" dirty="0" smtClean="0">
                <a:ln>
                  <a:noFill/>
                </a:ln>
                <a:solidFill>
                  <a:srgbClr val="000000"/>
                </a:solidFill>
                <a:effectLst/>
                <a:latin typeface="Courier New" panose="02070309020205020404" pitchFamily="49" charset="0"/>
              </a:rPr>
              <a:t>] MDAALLLSLLEANCSLALAEELLLDGWGVPPDPEGPYTYCNTTLDQIGTCWPQSAPGALVERPCPEYFNG IKYNTTRNAYRECLENGTWASRVNYSHCEPILDDKQRKYDLHYRIALIVNYLGHCVSVVALVAAFLLFLV LRSIRCLRNVIHWNLITTFILRNIAWFLLQLIDHEVHEGNEVWCRCITTIFNYFVVTNFFWMFVEGCYLH TAIVMTYSTEHLRKWLFLFIGWCIPCPIIIAWAVGKLYYENEQCWFGKEAGDLVDYIYQGPVMLVLLINF VFLFNIVRILMTKLRASTTSETIQYRKAVKATLVLLPLLGITYMLFFVNPGEDDLSQIVFIYFNSFLQSF QGFFVSVFYCFFNGEVRAALRKRWHRWQDHHALRVPVARAMSIPTSPTRISFHSIKQTAAV</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257" y="1626984"/>
            <a:ext cx="6011114" cy="4486901"/>
          </a:xfrm>
          <a:prstGeom prst="rect">
            <a:avLst/>
          </a:prstGeom>
        </p:spPr>
      </p:pic>
      <p:sp>
        <p:nvSpPr>
          <p:cNvPr id="8" name="CasellaDiTesto 7"/>
          <p:cNvSpPr txBox="1"/>
          <p:nvPr/>
        </p:nvSpPr>
        <p:spPr>
          <a:xfrm>
            <a:off x="672552" y="3016468"/>
            <a:ext cx="4876909" cy="1755228"/>
          </a:xfrm>
          <a:prstGeom prst="rect">
            <a:avLst/>
          </a:prstGeom>
          <a:noFill/>
        </p:spPr>
        <p:txBody>
          <a:bodyPr wrap="square" rtlCol="0">
            <a:spAutoFit/>
          </a:bodyPr>
          <a:lstStyle/>
          <a:p>
            <a:r>
              <a:rPr lang="it-IT" dirty="0" smtClean="0"/>
              <a:t>Quante eliche </a:t>
            </a:r>
            <a:r>
              <a:rPr lang="it-IT" dirty="0" err="1" smtClean="0"/>
              <a:t>transmembrana</a:t>
            </a:r>
            <a:r>
              <a:rPr lang="it-IT" dirty="0" smtClean="0"/>
              <a:t> riuscite a rilevare?</a:t>
            </a:r>
          </a:p>
          <a:p>
            <a:endParaRPr lang="it-IT" dirty="0"/>
          </a:p>
          <a:p>
            <a:r>
              <a:rPr lang="it-IT" dirty="0" smtClean="0"/>
              <a:t>Proviamo ad interpretare nel dettaglio l’organizzazione predetta di questa proteina</a:t>
            </a:r>
            <a:endParaRPr lang="en-US" dirty="0"/>
          </a:p>
        </p:txBody>
      </p:sp>
    </p:spTree>
    <p:extLst>
      <p:ext uri="{BB962C8B-B14F-4D97-AF65-F5344CB8AC3E}">
        <p14:creationId xmlns:p14="http://schemas.microsoft.com/office/powerpoint/2010/main" val="40882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8" name="CasellaDiTesto 7"/>
          <p:cNvSpPr txBox="1"/>
          <p:nvPr/>
        </p:nvSpPr>
        <p:spPr>
          <a:xfrm>
            <a:off x="447036" y="3426120"/>
            <a:ext cx="4876909" cy="1200329"/>
          </a:xfrm>
          <a:prstGeom prst="rect">
            <a:avLst/>
          </a:prstGeom>
          <a:noFill/>
        </p:spPr>
        <p:txBody>
          <a:bodyPr wrap="square" rtlCol="0">
            <a:spAutoFit/>
          </a:bodyPr>
          <a:lstStyle/>
          <a:p>
            <a:r>
              <a:rPr lang="it-IT" dirty="0" smtClean="0"/>
              <a:t>Può essere utile combinare queste predizioni con la predizione di domini (l’esempio sotto fatto con SMART. Dove sono localizzati i domini di questo TLR?</a:t>
            </a:r>
            <a:endParaRPr lang="en-US" dirty="0"/>
          </a:p>
        </p:txBody>
      </p:sp>
      <p:sp>
        <p:nvSpPr>
          <p:cNvPr id="5" name="Rectangle 2"/>
          <p:cNvSpPr>
            <a:spLocks noChangeArrowheads="1"/>
          </p:cNvSpPr>
          <p:nvPr/>
        </p:nvSpPr>
        <p:spPr bwMode="auto">
          <a:xfrm>
            <a:off x="447036" y="1277351"/>
            <a:ext cx="5307724" cy="18004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&gt;NP_776622.1 toll-like receptor 2 precursor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Bos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taurus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MPRALWTAWVWAVIILSTEGASDQASSLSCDPTGVCDGHSRSLNSIPSGLTAGVKSLDLSNNDITYVGNR DLQRCVNLKTLRLGANEIHTVEEDSFFHLRNLEYLDLSYNRLSNLSSSWFRSLYVLKFLNLLGNLYKTLG ETSLFSHLPNLRTLKVGNSNSFTEIHEKDFTGLTFLEELEISAQNLQIYVPKSLKSIQNISHLILHLKQP ILLVDILVDIVSSLDCFELRDTNLHTFHFSEASISEMSTSVKKLIFRNVQFTDESFVEVVKLFNYVSGIL EVEFDDCTHDGIGDFRALSLDRIRHLGNVETLTIRKLHIPQFFLFHDLSSIYPLTGRVKRVTIENSKVFL VPCLLSQHLKSLEYLDLSENLMSEETLKNSACKDAWPFLQTLVLRQNRLKSLEKTGELLLTLENLNNLDI SKNNFLSMPETCQWPGKMKQLNLSSTRIHSLTQCLPQTLEILDVSNNNLDSFSLILPQLKELYISRNKLK TLPDASFLPVLSVMRISRNIINTFSKEQLDSFQQLKTLEAGGNNFICSCDFLSFTQGQQALGRVLVDWPD DYRCDSPSHVRGQRVQDARLSLSECHRAAVVSAACCALFLLLLLTGVLCHRFHGLWYMKMMWAWLQAKRK PRKAPRRDICYDAFVSYSERDSYWVENLMVQELEHFNPPFKLCLHKRDFIPGKWIIDNIIDSIEKSHKTI FVLSENFVKSEWCKYELDFSHFRLFDENNDAAILILLEPIDKKAIPQRFCKLRKIMNTKTYLEWPVDETQ QEGFWLNLRAAIRS</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070" y="1277351"/>
            <a:ext cx="5868508" cy="4293132"/>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5" y="5150069"/>
            <a:ext cx="5086705" cy="754059"/>
          </a:xfrm>
          <a:prstGeom prst="rect">
            <a:avLst/>
          </a:prstGeom>
        </p:spPr>
      </p:pic>
    </p:spTree>
    <p:extLst>
      <p:ext uri="{BB962C8B-B14F-4D97-AF65-F5344CB8AC3E}">
        <p14:creationId xmlns:p14="http://schemas.microsoft.com/office/powerpoint/2010/main" val="7686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5255</Words>
  <Application>Microsoft Office PowerPoint</Application>
  <PresentationFormat>Widescreen</PresentationFormat>
  <Paragraphs>393</Paragraphs>
  <Slides>69</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69</vt:i4>
      </vt:variant>
    </vt:vector>
  </HeadingPairs>
  <TitlesOfParts>
    <vt:vector size="76" baseType="lpstr">
      <vt:lpstr>Arial Unicode MS</vt:lpstr>
      <vt:lpstr>Arial</vt:lpstr>
      <vt:lpstr>Century Gothic</vt:lpstr>
      <vt:lpstr>Courier New</vt:lpstr>
      <vt:lpstr>Symbol</vt:lpstr>
      <vt:lpstr>Wingdings</vt:lpstr>
      <vt:lpstr>Sheer Green 16x9</vt:lpstr>
      <vt:lpstr>LEZIONE 8 Caratterizzazione strutturale delle proteine – 3D modelling</vt:lpstr>
      <vt:lpstr>PREDIZIONE DELLA LOCALIZZAZIONE SUBCELLULARE</vt:lpstr>
      <vt:lpstr>INDIVIDUAZIONE DI UN PEPTIDE SEGNALE</vt:lpstr>
      <vt:lpstr>INDIVIDUAZIONE DI UN PEPTIDE SEGNALE</vt:lpstr>
      <vt:lpstr>INDIVIDUAZIONE DI UN PEPTIDE SEGNALE</vt:lpstr>
      <vt:lpstr>INDIVIDUAZIONE DI UN PEPTIDE SEGNALE</vt:lpstr>
      <vt:lpstr>INDIVIDUAZIONE DI UN PEPTIDE SEGNALE</vt:lpstr>
      <vt:lpstr>TOPOLOGIE COMPLESSE – QUALCHE ESEMPIO</vt:lpstr>
      <vt:lpstr>TOPOLOGIE COMPLESSE – QUALCHE ESEMPIO</vt:lpstr>
      <vt:lpstr>TMHMM</vt:lpstr>
      <vt:lpstr>CASI PARTICOLARI – SECREZIONE NON CANONICA</vt:lpstr>
      <vt:lpstr>PRE-PROPROTEINE</vt:lpstr>
      <vt:lpstr>PRE-PROPROTEINE</vt:lpstr>
      <vt:lpstr>TARGETING AD ALTRI COMPARTI CELLULARI</vt:lpstr>
      <vt:lpstr>TARGETING AD ALTRI COMPARTI CELLULARI</vt:lpstr>
      <vt:lpstr>INTRINSIC PROTEIN DISORDER</vt:lpstr>
      <vt:lpstr>INTRINSIC PROTEIN DISORDER</vt:lpstr>
      <vt:lpstr>VERSO LA DETERMINAZIONE DELLA STRUTTURA</vt:lpstr>
      <vt:lpstr>CHALLENGES NELLA DETERMINAZIONE DELLA STRUTTURA 3D DI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METODI PER LA PREDIZIONE DI STRUTTURE SECONDARIE</vt:lpstr>
      <vt:lpstr>COSA DETERMINA IL FOLDING DI UNA PROTEINA?</vt:lpstr>
      <vt:lpstr>APPROCCI ALLA PREDIZIONE STRUTTURALE</vt:lpstr>
      <vt:lpstr>APPROCCI ALLA PREDIZIONE STRUTTURALE</vt:lpstr>
      <vt:lpstr>METODI «AB INITIO» - SIMULAZIONI COMPUTAZIONALI</vt:lpstr>
      <vt:lpstr>Presentazione standard di PowerPoint</vt:lpstr>
      <vt:lpstr>METODI KNOWLEDGE-BASED</vt:lpstr>
      <vt:lpstr>HOMOLOGY MODELING</vt:lpstr>
      <vt:lpstr>HOMOLOGY MODELING – STEP DI ANALISI</vt:lpstr>
      <vt:lpstr>HOMOLOGY MODELING – AFFIDABILITA’ E FATTORI LIMITANTI</vt:lpstr>
      <vt:lpstr>THREADING</vt:lpstr>
      <vt:lpstr>Presentazione standard di PowerPoint</vt:lpstr>
      <vt:lpstr>Presentazione standard di PowerPoint</vt:lpstr>
      <vt:lpstr>STEP PRATICI NELL’ANALISI PREDITTIVA DI STRUTTURE 3D</vt:lpstr>
      <vt:lpstr>SWISS-MODEL</vt:lpstr>
      <vt:lpstr>HHPRED</vt:lpstr>
      <vt:lpstr>HHPRED</vt:lpstr>
      <vt:lpstr>PHYRE2</vt:lpstr>
      <vt:lpstr>I-TASSER</vt:lpstr>
      <vt:lpstr>I-TASSER</vt:lpstr>
      <vt:lpstr>ROSETTA – METODI AB INITIO RICHIEDONO SUPERCOMPUTERS</vt:lpstr>
      <vt:lpstr>ROSETTA</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DOCKING MOLECOLARE – NUOVE FRONTIERE NEL MODELING</vt:lpstr>
      <vt:lpstr>STRUTTURA SECONDARIA DELL’RNA</vt:lpstr>
      <vt:lpstr>Presentazione standard di PowerPoint</vt:lpstr>
      <vt:lpstr>Presentazione standard di PowerPoint</vt:lpstr>
      <vt:lpstr>STRUTTURA SECONDARIA DELL’RNA</vt:lpstr>
      <vt:lpstr>PREDIZIONE DI STRUTTURE SECONDARIE DELL’RNA</vt:lpstr>
      <vt:lpstr>PREDIZIONE DI STRUTTURE SECONDARIE DELL’RNA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2018-04-18T22:19:44Z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