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86" r:id="rId1"/>
  </p:sldMasterIdLst>
  <p:notesMasterIdLst>
    <p:notesMasterId r:id="rId19"/>
  </p:notesMasterIdLst>
  <p:handoutMasterIdLst>
    <p:handoutMasterId r:id="rId20"/>
  </p:handoutMasterIdLst>
  <p:sldIdLst>
    <p:sldId id="328" r:id="rId2"/>
    <p:sldId id="257" r:id="rId3"/>
    <p:sldId id="258" r:id="rId4"/>
    <p:sldId id="259" r:id="rId5"/>
    <p:sldId id="330" r:id="rId6"/>
    <p:sldId id="332" r:id="rId7"/>
    <p:sldId id="333" r:id="rId8"/>
    <p:sldId id="342" r:id="rId9"/>
    <p:sldId id="343" r:id="rId10"/>
    <p:sldId id="346" r:id="rId11"/>
    <p:sldId id="347" r:id="rId12"/>
    <p:sldId id="365" r:id="rId13"/>
    <p:sldId id="366" r:id="rId14"/>
    <p:sldId id="341" r:id="rId15"/>
    <p:sldId id="353" r:id="rId16"/>
    <p:sldId id="354" r:id="rId17"/>
    <p:sldId id="355" r:id="rId18"/>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36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36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36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3600" kern="1200">
        <a:solidFill>
          <a:schemeClr val="tx1"/>
        </a:solidFill>
        <a:latin typeface="Arial" pitchFamily="34" charset="0"/>
        <a:ea typeface="+mn-ea"/>
        <a:cs typeface="Arial" pitchFamily="34" charset="0"/>
      </a:defRPr>
    </a:lvl5pPr>
    <a:lvl6pPr marL="2286000" algn="l" defTabSz="914400" rtl="0" eaLnBrk="1" latinLnBrk="0" hangingPunct="1">
      <a:defRPr sz="3600" kern="1200">
        <a:solidFill>
          <a:schemeClr val="tx1"/>
        </a:solidFill>
        <a:latin typeface="Arial" pitchFamily="34" charset="0"/>
        <a:ea typeface="+mn-ea"/>
        <a:cs typeface="Arial" pitchFamily="34" charset="0"/>
      </a:defRPr>
    </a:lvl6pPr>
    <a:lvl7pPr marL="2743200" algn="l" defTabSz="914400" rtl="0" eaLnBrk="1" latinLnBrk="0" hangingPunct="1">
      <a:defRPr sz="3600" kern="1200">
        <a:solidFill>
          <a:schemeClr val="tx1"/>
        </a:solidFill>
        <a:latin typeface="Arial" pitchFamily="34" charset="0"/>
        <a:ea typeface="+mn-ea"/>
        <a:cs typeface="Arial" pitchFamily="34" charset="0"/>
      </a:defRPr>
    </a:lvl7pPr>
    <a:lvl8pPr marL="3200400" algn="l" defTabSz="914400" rtl="0" eaLnBrk="1" latinLnBrk="0" hangingPunct="1">
      <a:defRPr sz="3600" kern="1200">
        <a:solidFill>
          <a:schemeClr val="tx1"/>
        </a:solidFill>
        <a:latin typeface="Arial" pitchFamily="34" charset="0"/>
        <a:ea typeface="+mn-ea"/>
        <a:cs typeface="Arial" pitchFamily="34" charset="0"/>
      </a:defRPr>
    </a:lvl8pPr>
    <a:lvl9pPr marL="3657600" algn="l" defTabSz="914400" rtl="0" eaLnBrk="1" latinLnBrk="0" hangingPunct="1">
      <a:defRPr sz="3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B"/>
    <a:srgbClr val="FFF1C5"/>
    <a:srgbClr val="FFEBAB"/>
    <a:srgbClr val="FFDB69"/>
    <a:srgbClr val="6FA0E7"/>
    <a:srgbClr val="BAE18F"/>
    <a:srgbClr val="FFB481"/>
    <a:srgbClr val="FF9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2740" autoAdjust="0"/>
  </p:normalViewPr>
  <p:slideViewPr>
    <p:cSldViewPr>
      <p:cViewPr>
        <p:scale>
          <a:sx n="50" d="100"/>
          <a:sy n="50" d="100"/>
        </p:scale>
        <p:origin x="-123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4E8E49F-B555-4C86-A7E6-1E2B5F781A1F}" type="datetimeFigureOut">
              <a:rPr lang="en-US"/>
              <a:pPr>
                <a:defRPr/>
              </a:pPr>
              <a:t>4/10/2018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577923D-A450-4F77-BD0D-079384ECD18D}" type="slidenum">
              <a:rPr lang="en-US"/>
              <a:pPr>
                <a:defRPr/>
              </a:pPr>
              <a:t>‹#›</a:t>
            </a:fld>
            <a:endParaRPr lang="en-US" dirty="0"/>
          </a:p>
        </p:txBody>
      </p:sp>
    </p:spTree>
    <p:extLst>
      <p:ext uri="{BB962C8B-B14F-4D97-AF65-F5344CB8AC3E}">
        <p14:creationId xmlns:p14="http://schemas.microsoft.com/office/powerpoint/2010/main" val="1016683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1" name="Rectangle 7"/>
          <p:cNvSpPr>
            <a:spLocks noGrp="1" noChangeArrowheads="1"/>
          </p:cNvSpPr>
          <p:nvPr>
            <p:ph type="sldNum" sz="quarter" idx="5"/>
          </p:nvPr>
        </p:nvSpPr>
        <p:spPr bwMode="auto">
          <a:xfrm>
            <a:off x="6324600" y="8685213"/>
            <a:ext cx="531813"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863058D-6A16-4100-86DD-677A75A4E355}" type="slidenum">
              <a:rPr lang="en-US"/>
              <a:pPr>
                <a:defRPr/>
              </a:pPr>
              <a:t>‹#›</a:t>
            </a:fld>
            <a:endParaRPr lang="en-US" dirty="0"/>
          </a:p>
        </p:txBody>
      </p:sp>
      <p:sp>
        <p:nvSpPr>
          <p:cNvPr id="60423" name="Rectangle 7"/>
          <p:cNvSpPr txBox="1">
            <a:spLocks noGrp="1" noChangeArrowheads="1"/>
          </p:cNvSpPr>
          <p:nvPr/>
        </p:nvSpPr>
        <p:spPr bwMode="auto">
          <a:xfrm>
            <a:off x="1544638" y="8588375"/>
            <a:ext cx="4225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nchor="b"/>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eaLnBrk="1" hangingPunct="1">
              <a:defRPr/>
            </a:pPr>
            <a:r>
              <a:rPr lang="en-US" sz="900" i="1" dirty="0" smtClean="0"/>
              <a:t>Multimedia Lecture Support Package to Accompany Basic Marketing </a:t>
            </a:r>
          </a:p>
          <a:p>
            <a:pPr eaLnBrk="1" hangingPunct="1">
              <a:defRPr/>
            </a:pPr>
            <a:r>
              <a:rPr lang="en-US" sz="900" i="1" dirty="0" smtClean="0"/>
              <a:t>Lecture Script 11-</a:t>
            </a:r>
            <a:fld id="{6DB74680-0AF4-4214-8AB2-1E102152EC00}" type="slidenum">
              <a:rPr lang="en-US" sz="900" i="1" smtClean="0"/>
              <a:pPr eaLnBrk="1" hangingPunct="1">
                <a:defRPr/>
              </a:pPr>
              <a:t>‹#›</a:t>
            </a:fld>
            <a:endParaRPr lang="en-US" sz="900" i="1" dirty="0" smtClean="0"/>
          </a:p>
        </p:txBody>
      </p:sp>
    </p:spTree>
    <p:extLst>
      <p:ext uri="{BB962C8B-B14F-4D97-AF65-F5344CB8AC3E}">
        <p14:creationId xmlns:p14="http://schemas.microsoft.com/office/powerpoint/2010/main" val="692050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581E2CE-5FB5-4A5F-A59D-3E0129880FB1}" type="slidenum">
              <a:rPr lang="en-US" sz="1200" smtClean="0">
                <a:solidFill>
                  <a:srgbClr val="000000"/>
                </a:solidFill>
              </a:rPr>
              <a:pPr eaLnBrk="1" hangingPunct="1"/>
              <a:t>1</a:t>
            </a:fld>
            <a:endParaRPr lang="en-US" sz="1200" smtClean="0">
              <a:solidFill>
                <a:srgbClr val="000000"/>
              </a:solidFill>
            </a:endParaRPr>
          </a:p>
        </p:txBody>
      </p:sp>
      <p:sp>
        <p:nvSpPr>
          <p:cNvPr id="61443" name="Rectangle 2"/>
          <p:cNvSpPr>
            <a:spLocks noGrp="1" noRot="1" noChangeAspect="1" noChangeArrowheads="1" noTextEdit="1"/>
          </p:cNvSpPr>
          <p:nvPr>
            <p:ph type="sldImg"/>
          </p:nvPr>
        </p:nvSpPr>
        <p:spPr>
          <a:xfrm>
            <a:off x="503238" y="533400"/>
            <a:ext cx="3251200" cy="2438400"/>
          </a:xfrm>
          <a:ln/>
        </p:spPr>
      </p:sp>
      <p:sp>
        <p:nvSpPr>
          <p:cNvPr id="6"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smtClean="0">
                <a:latin typeface="Arial" pitchFamily="34" charset="0"/>
                <a:cs typeface="Arial" pitchFamily="34" charset="0"/>
              </a:rPr>
              <a:t>© 2014 </a:t>
            </a:r>
            <a:r>
              <a:rPr lang="en-US" sz="1200" dirty="0" smtClean="0">
                <a:latin typeface="Arial" pitchFamily="34" charset="0"/>
                <a:cs typeface="Arial" pitchFamily="34" charset="0"/>
              </a:rPr>
              <a:t>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61445" name="Text Box 5"/>
          <p:cNvSpPr txBox="1">
            <a:spLocks noChangeArrowheads="1"/>
          </p:cNvSpPr>
          <p:nvPr/>
        </p:nvSpPr>
        <p:spPr bwMode="auto">
          <a:xfrm>
            <a:off x="1050925" y="3581400"/>
            <a:ext cx="510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pitchFamily="34" charset="0"/>
                <a:cs typeface="Arial" pitchFamily="34" charset="0"/>
              </a:defRPr>
            </a:lvl1pPr>
            <a:lvl2pPr marL="742950" indent="-285750" defTabSz="968375" eaLnBrk="0" hangingPunct="0">
              <a:defRPr sz="3600">
                <a:solidFill>
                  <a:schemeClr val="tx1"/>
                </a:solidFill>
                <a:latin typeface="Arial" pitchFamily="34" charset="0"/>
                <a:cs typeface="Arial" pitchFamily="34" charset="0"/>
              </a:defRPr>
            </a:lvl2pPr>
            <a:lvl3pPr marL="1143000" indent="-228600" defTabSz="968375" eaLnBrk="0" hangingPunct="0">
              <a:defRPr sz="3600">
                <a:solidFill>
                  <a:schemeClr val="tx1"/>
                </a:solidFill>
                <a:latin typeface="Arial" pitchFamily="34" charset="0"/>
                <a:cs typeface="Arial" pitchFamily="34" charset="0"/>
              </a:defRPr>
            </a:lvl3pPr>
            <a:lvl4pPr marL="1600200" indent="-228600" defTabSz="968375" eaLnBrk="0" hangingPunct="0">
              <a:defRPr sz="3600">
                <a:solidFill>
                  <a:schemeClr val="tx1"/>
                </a:solidFill>
                <a:latin typeface="Arial" pitchFamily="34" charset="0"/>
                <a:cs typeface="Arial" pitchFamily="34" charset="0"/>
              </a:defRPr>
            </a:lvl4pPr>
            <a:lvl5pPr marL="2057400" indent="-228600" defTabSz="968375" eaLnBrk="0" hangingPunct="0">
              <a:defRPr sz="3600">
                <a:solidFill>
                  <a:schemeClr val="tx1"/>
                </a:solidFill>
                <a:latin typeface="Arial" pitchFamily="34" charset="0"/>
                <a:cs typeface="Arial" pitchFamily="34" charset="0"/>
              </a:defRPr>
            </a:lvl5pPr>
            <a:lvl6pPr marL="25146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3200" b="1" dirty="0"/>
              <a:t>CHAPTER ELEVEN</a:t>
            </a:r>
          </a:p>
          <a:p>
            <a:pPr eaLnBrk="1" hangingPunct="1"/>
            <a:endParaRPr lang="en-US" sz="2000" b="1" dirty="0"/>
          </a:p>
          <a:p>
            <a:pPr eaLnBrk="1" hangingPunct="1"/>
            <a:r>
              <a:rPr lang="en-US" sz="2000" b="1" dirty="0"/>
              <a:t>Lecture Notes for </a:t>
            </a:r>
          </a:p>
          <a:p>
            <a:pPr eaLnBrk="1" hangingPunct="1"/>
            <a:r>
              <a:rPr lang="en-US" sz="2000" b="1" i="1" dirty="0"/>
              <a:t>Basic Marketing </a:t>
            </a:r>
            <a:r>
              <a:rPr lang="en-US" sz="2000" b="1" dirty="0"/>
              <a:t>19e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0DFCBCDD-A417-4495-AA22-720B2A248AEF}" type="slidenum">
              <a:rPr lang="en-US" sz="1200" smtClean="0">
                <a:solidFill>
                  <a:srgbClr val="000000"/>
                </a:solidFill>
              </a:rPr>
              <a:pPr eaLnBrk="1" hangingPunct="1"/>
              <a:t>10</a:t>
            </a:fld>
            <a:endParaRPr lang="en-US" sz="1200" smtClean="0">
              <a:solidFill>
                <a:srgbClr val="000000"/>
              </a:solidFill>
            </a:endParaRPr>
          </a:p>
        </p:txBody>
      </p:sp>
      <p:sp>
        <p:nvSpPr>
          <p:cNvPr id="77827"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Transporting</a:t>
            </a:r>
            <a:r>
              <a:rPr lang="en-US" dirty="0" smtClean="0">
                <a:solidFill>
                  <a:srgbClr val="000000"/>
                </a:solidFill>
                <a:sym typeface="Wingdings" pitchFamily="2" charset="2"/>
              </a:rPr>
              <a:t> is the marketing function of moving goods. Transportation makes products available when and where they need to be—at a cost. </a:t>
            </a:r>
            <a:r>
              <a:rPr lang="en-US" u="sng" dirty="0" smtClean="0">
                <a:solidFill>
                  <a:srgbClr val="000000"/>
                </a:solidFill>
                <a:sym typeface="Wingdings" pitchFamily="2" charset="2"/>
              </a:rPr>
              <a:t>Transporting aids economic development and exchange</a:t>
            </a:r>
            <a:r>
              <a:rPr lang="en-US" dirty="0" smtClean="0">
                <a:solidFill>
                  <a:srgbClr val="000000"/>
                </a:solidFill>
                <a:sym typeface="Wingdings" pitchFamily="2" charset="2"/>
              </a:rPr>
              <a:t>; without low-cost transportation, there would be no mass distribution as we know it today.</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Tx/>
              <a:buChar char="•"/>
              <a:defRPr/>
            </a:pPr>
            <a:r>
              <a:rPr lang="en-US" b="1" dirty="0" smtClean="0">
                <a:solidFill>
                  <a:srgbClr val="000000"/>
                </a:solidFill>
                <a:sym typeface="Wingdings" pitchFamily="2" charset="2"/>
              </a:rPr>
              <a:t> As shown in Exhibit 11-5, </a:t>
            </a:r>
            <a:r>
              <a:rPr lang="en-US" b="1" u="sng" dirty="0" smtClean="0">
                <a:solidFill>
                  <a:srgbClr val="000000"/>
                </a:solidFill>
                <a:sym typeface="Wingdings" pitchFamily="2" charset="2"/>
              </a:rPr>
              <a:t>Transporting can be costly</a:t>
            </a:r>
            <a:r>
              <a:rPr lang="en-US" b="1" dirty="0" smtClean="0">
                <a:solidFill>
                  <a:srgbClr val="000000"/>
                </a:solidFill>
                <a:sym typeface="Wingdings" pitchFamily="2" charset="2"/>
              </a:rPr>
              <a:t>. </a:t>
            </a:r>
          </a:p>
          <a:p>
            <a:pPr lvl="1">
              <a:buFontTx/>
              <a:buChar char="•"/>
              <a:defRPr/>
            </a:pPr>
            <a:r>
              <a:rPr lang="en-US" dirty="0" smtClean="0">
                <a:solidFill>
                  <a:srgbClr val="000000"/>
                </a:solidFill>
              </a:rPr>
              <a:t> Note that for products that are relatively inexpensive, such as basic commodities, transportation costs are a large part of the selling price. </a:t>
            </a:r>
          </a:p>
          <a:p>
            <a:pPr lvl="1">
              <a:buFontTx/>
              <a:buChar char="•"/>
              <a:defRPr/>
            </a:pPr>
            <a:r>
              <a:rPr lang="en-US" dirty="0" smtClean="0">
                <a:solidFill>
                  <a:srgbClr val="000000"/>
                </a:solidFill>
              </a:rPr>
              <a:t> Transportation costs are a smaller part of the selling price for products that have a higher per-unit value, such as manufactured goods.</a:t>
            </a:r>
          </a:p>
          <a:p>
            <a:pPr>
              <a:buFontTx/>
              <a:buChar char="•"/>
              <a:defRPr/>
            </a:pPr>
            <a:r>
              <a:rPr lang="en-US" dirty="0" smtClean="0">
                <a:solidFill>
                  <a:srgbClr val="000000"/>
                </a:solidFill>
                <a:sym typeface="Wingdings" pitchFamily="2" charset="2"/>
              </a:rPr>
              <a:t> Because transporting often crosses regional, national, or international borders, </a:t>
            </a:r>
            <a:r>
              <a:rPr lang="en-US" u="sng" dirty="0" smtClean="0">
                <a:solidFill>
                  <a:srgbClr val="000000"/>
                </a:solidFill>
                <a:sym typeface="Wingdings" pitchFamily="2" charset="2"/>
              </a:rPr>
              <a:t>governments may influence transportation</a:t>
            </a:r>
            <a:r>
              <a:rPr lang="en-US" dirty="0" smtClean="0">
                <a:solidFill>
                  <a:srgbClr val="000000"/>
                </a:solidFill>
                <a:sym typeface="Wingdings" pitchFamily="2" charset="2"/>
              </a:rPr>
              <a:t> by developing transportation systems or by regulating them.</a:t>
            </a:r>
            <a:r>
              <a:rPr lang="en-US" b="1" dirty="0" smtClean="0">
                <a:solidFill>
                  <a:srgbClr val="000000"/>
                </a:solidFill>
                <a:sym typeface="Wingdings" pitchFamily="2" charset="2"/>
              </a:rPr>
              <a:t> </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What impact does the deregulation of the trucking industry in the U. S. have on the marketing strategies of trucking companies as they try to acquire additional business?</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77829" name="Text Box 25"/>
          <p:cNvSpPr txBox="1">
            <a:spLocks noChangeArrowheads="1"/>
          </p:cNvSpPr>
          <p:nvPr/>
        </p:nvSpPr>
        <p:spPr bwMode="auto">
          <a:xfrm>
            <a:off x="4389438" y="40005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288-289.</a:t>
            </a:r>
            <a:endParaRPr lang="en-US" sz="1500" b="1"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74BBEF66-BF80-4B33-A4DD-FE2480305B7D}" type="slidenum">
              <a:rPr lang="en-US" sz="1200" smtClean="0">
                <a:solidFill>
                  <a:srgbClr val="000000"/>
                </a:solidFill>
              </a:rPr>
              <a:pPr eaLnBrk="1" hangingPunct="1"/>
              <a:t>11</a:t>
            </a:fld>
            <a:endParaRPr lang="en-US" sz="1200" smtClean="0">
              <a:solidFill>
                <a:srgbClr val="000000"/>
              </a:solidFill>
            </a:endParaRPr>
          </a:p>
        </p:txBody>
      </p:sp>
      <p:sp>
        <p:nvSpPr>
          <p:cNvPr id="7885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lnSpc>
                <a:spcPct val="90000"/>
              </a:lnSpc>
              <a:defRPr/>
            </a:pPr>
            <a:r>
              <a:rPr lang="en-US" b="1" dirty="0" smtClean="0">
                <a:solidFill>
                  <a:srgbClr val="000000"/>
                </a:solidFill>
                <a:sym typeface="Wingdings" pitchFamily="2" charset="2"/>
              </a:rPr>
              <a:t>Summary Overview</a:t>
            </a:r>
          </a:p>
          <a:p>
            <a:pPr>
              <a:lnSpc>
                <a:spcPct val="90000"/>
              </a:lnSpc>
              <a:defRPr/>
            </a:pPr>
            <a:r>
              <a:rPr lang="en-US" dirty="0" smtClean="0">
                <a:solidFill>
                  <a:srgbClr val="000000"/>
                </a:solidFill>
                <a:sym typeface="Wingdings" pitchFamily="2" charset="2"/>
              </a:rPr>
              <a:t>The </a:t>
            </a:r>
            <a:r>
              <a:rPr lang="en-US" u="sng" dirty="0" smtClean="0">
                <a:solidFill>
                  <a:srgbClr val="000000"/>
                </a:solidFill>
                <a:sym typeface="Wingdings" pitchFamily="2" charset="2"/>
              </a:rPr>
              <a:t>transporting function must fit the whole marketing strategy</a:t>
            </a:r>
            <a:r>
              <a:rPr lang="en-US" dirty="0" smtClean="0">
                <a:solidFill>
                  <a:srgbClr val="000000"/>
                </a:solidFill>
                <a:sym typeface="Wingdings" pitchFamily="2" charset="2"/>
              </a:rPr>
              <a:t>. There really is no such thing as a single “best” transportation alternative that applies to every case. As shown in this exhibit, all of the transportation modes have advantages and disadvantages. Therefore, the marketer must choose an appropriate mode, taking into account the product, other physical distribution decisions, and the level of customer service required.</a:t>
            </a:r>
          </a:p>
          <a:p>
            <a:pPr>
              <a:lnSpc>
                <a:spcPct val="90000"/>
              </a:lnSpc>
              <a:defRPr/>
            </a:pPr>
            <a:endParaRPr lang="en-US" dirty="0" smtClean="0">
              <a:solidFill>
                <a:srgbClr val="000000"/>
              </a:solidFill>
              <a:sym typeface="Wingdings" pitchFamily="2" charset="2"/>
            </a:endParaRPr>
          </a:p>
          <a:p>
            <a:pPr>
              <a:lnSpc>
                <a:spcPct val="90000"/>
              </a:lnSpc>
              <a:defRPr/>
            </a:pPr>
            <a:r>
              <a:rPr lang="en-US" b="1" dirty="0" smtClean="0">
                <a:solidFill>
                  <a:srgbClr val="000000"/>
                </a:solidFill>
                <a:sym typeface="Wingdings" pitchFamily="2" charset="2"/>
              </a:rPr>
              <a:t>Key Issues</a:t>
            </a:r>
          </a:p>
          <a:p>
            <a:pPr>
              <a:lnSpc>
                <a:spcPct val="90000"/>
              </a:lnSpc>
              <a:spcBef>
                <a:spcPct val="20000"/>
              </a:spcBef>
              <a:buFontTx/>
              <a:buChar char="•"/>
              <a:defRPr/>
            </a:pPr>
            <a:r>
              <a:rPr lang="en-US" b="1" dirty="0" smtClean="0">
                <a:solidFill>
                  <a:srgbClr val="000000"/>
                </a:solidFill>
                <a:sym typeface="Wingdings" pitchFamily="2" charset="2"/>
              </a:rPr>
              <a:t> In the U.S., railroads carry more freight over more miles than any other mode of transportation. </a:t>
            </a:r>
          </a:p>
          <a:p>
            <a:pPr lvl="1">
              <a:lnSpc>
                <a:spcPct val="90000"/>
              </a:lnSpc>
              <a:spcBef>
                <a:spcPct val="20000"/>
              </a:spcBef>
              <a:buFontTx/>
              <a:buChar char="•"/>
              <a:defRPr/>
            </a:pPr>
            <a:r>
              <a:rPr lang="en-US" dirty="0" smtClean="0">
                <a:solidFill>
                  <a:srgbClr val="000000"/>
                </a:solidFill>
              </a:rPr>
              <a:t> </a:t>
            </a:r>
            <a:r>
              <a:rPr lang="en-US" u="sng" dirty="0" smtClean="0">
                <a:solidFill>
                  <a:srgbClr val="000000"/>
                </a:solidFill>
              </a:rPr>
              <a:t>Railroads can move large loads at low cost</a:t>
            </a:r>
            <a:r>
              <a:rPr lang="en-US" dirty="0" smtClean="0">
                <a:solidFill>
                  <a:srgbClr val="000000"/>
                </a:solidFill>
              </a:rPr>
              <a:t>.  </a:t>
            </a:r>
          </a:p>
          <a:p>
            <a:pPr lvl="1">
              <a:lnSpc>
                <a:spcPct val="90000"/>
              </a:lnSpc>
              <a:spcBef>
                <a:spcPct val="20000"/>
              </a:spcBef>
              <a:buFontTx/>
              <a:buChar char="•"/>
              <a:defRPr/>
            </a:pPr>
            <a:r>
              <a:rPr lang="en-US" dirty="0" smtClean="0">
                <a:solidFill>
                  <a:srgbClr val="000000"/>
                </a:solidFill>
              </a:rPr>
              <a:t> Railcar shipping is slow and limited to where track is laid, but it is ideal for many bulky and nonperishable goods.</a:t>
            </a:r>
          </a:p>
          <a:p>
            <a:pPr>
              <a:lnSpc>
                <a:spcPct val="90000"/>
              </a:lnSpc>
              <a:spcBef>
                <a:spcPct val="20000"/>
              </a:spcBef>
              <a:buFontTx/>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Trucks are more expensive, but flexible and essential</a:t>
            </a:r>
            <a:r>
              <a:rPr lang="en-US" b="1" dirty="0" smtClean="0">
                <a:solidFill>
                  <a:srgbClr val="000000"/>
                </a:solidFill>
                <a:sym typeface="Wingdings" pitchFamily="2" charset="2"/>
              </a:rPr>
              <a:t>. </a:t>
            </a:r>
          </a:p>
          <a:p>
            <a:pPr lvl="1">
              <a:lnSpc>
                <a:spcPct val="90000"/>
              </a:lnSpc>
              <a:spcBef>
                <a:spcPct val="20000"/>
              </a:spcBef>
              <a:buFontTx/>
              <a:buChar char="•"/>
              <a:defRPr/>
            </a:pPr>
            <a:r>
              <a:rPr lang="en-US" dirty="0" smtClean="0">
                <a:solidFill>
                  <a:srgbClr val="000000"/>
                </a:solidFill>
              </a:rPr>
              <a:t> At least 75% of U.S. consumer products travel at least part of the way by truck.  </a:t>
            </a:r>
          </a:p>
          <a:p>
            <a:pPr>
              <a:lnSpc>
                <a:spcPct val="90000"/>
              </a:lnSpc>
              <a:spcBef>
                <a:spcPct val="20000"/>
              </a:spcBef>
              <a:buFontTx/>
              <a:buChar char="•"/>
              <a:defRPr/>
            </a:pPr>
            <a:r>
              <a:rPr lang="en-US" b="1" dirty="0" smtClean="0">
                <a:solidFill>
                  <a:srgbClr val="000000"/>
                </a:solidFill>
                <a:sym typeface="Wingdings" pitchFamily="2" charset="2"/>
              </a:rPr>
              <a:t> In countries with good road systems, trucks are also a fast transportation alternative.</a:t>
            </a:r>
          </a:p>
          <a:p>
            <a:pPr>
              <a:lnSpc>
                <a:spcPct val="90000"/>
              </a:lnSpc>
              <a:spcBef>
                <a:spcPct val="20000"/>
              </a:spcBef>
              <a:buFontTx/>
              <a:buChar char="•"/>
              <a:defRPr/>
            </a:pPr>
            <a:endParaRPr lang="en-US" b="1" i="1" dirty="0" smtClean="0">
              <a:solidFill>
                <a:srgbClr val="000000"/>
              </a:solidFill>
              <a:sym typeface="Wingdings" pitchFamily="2" charset="2"/>
            </a:endParaRPr>
          </a:p>
          <a:p>
            <a:pPr>
              <a:lnSpc>
                <a:spcPct val="90000"/>
              </a:lnSpc>
              <a:spcBef>
                <a:spcPct val="20000"/>
              </a:spcBef>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So, which transportation mode is best? </a:t>
            </a:r>
            <a:r>
              <a:rPr lang="en-US" dirty="0" smtClean="0">
                <a:solidFill>
                  <a:srgbClr val="000000"/>
                </a:solidFill>
                <a:sym typeface="Wingdings" pitchFamily="2" charset="2"/>
              </a:rPr>
              <a:t>It depends. Each transportation mode offers some advantage. The purple rings highlight the “best” alternative for each transporting feature.</a:t>
            </a:r>
          </a:p>
          <a:p>
            <a:pPr>
              <a:lnSpc>
                <a:spcPct val="90000"/>
              </a:lnSpc>
              <a:spcBef>
                <a:spcPct val="20000"/>
              </a:spcBef>
              <a:defRPr/>
            </a:pPr>
            <a:endParaRPr lang="en-US" dirty="0" smtClean="0">
              <a:solidFill>
                <a:srgbClr val="000000"/>
              </a:solidFill>
              <a:sym typeface="Wingdings" pitchFamily="2" charset="2"/>
            </a:endParaRPr>
          </a:p>
          <a:p>
            <a:pPr>
              <a:lnSpc>
                <a:spcPct val="90000"/>
              </a:lnSpc>
              <a:spcBef>
                <a:spcPct val="20000"/>
              </a:spcBef>
              <a:defRPr/>
            </a:pPr>
            <a:r>
              <a:rPr lang="en-US" b="1" i="1" dirty="0" smtClean="0">
                <a:solidFill>
                  <a:srgbClr val="000000"/>
                </a:solidFill>
                <a:sym typeface="Wingdings" pitchFamily="2" charset="2"/>
              </a:rPr>
              <a:t>Discussion Question: Marketing critics often complain that trucks damage highways and contribute to traffic congestion. Are these “costs” of trucking worth the benefits from transporting by truck?</a:t>
            </a:r>
            <a:r>
              <a:rPr lang="en-US" b="1" dirty="0" smtClean="0">
                <a:solidFill>
                  <a:srgbClr val="000000"/>
                </a:solidFill>
                <a:sym typeface="Wingdings" pitchFamily="2" charset="2"/>
              </a:rPr>
              <a:t> </a:t>
            </a:r>
            <a:r>
              <a:rPr lang="en-US" b="1" i="1" dirty="0" smtClean="0">
                <a:solidFill>
                  <a:srgbClr val="000000"/>
                </a:solidFill>
                <a:sym typeface="Wingdings" pitchFamily="2" charset="2"/>
              </a:rPr>
              <a:t>Explain.</a:t>
            </a:r>
          </a:p>
          <a:p>
            <a:pPr marL="271751" indent="-271751">
              <a:defRPr/>
            </a:pPr>
            <a:endParaRPr lang="en-US" b="1" dirty="0" smtClean="0">
              <a:solidFill>
                <a:srgbClr val="000000"/>
              </a:solidFill>
              <a:sym typeface="Wingdings" pitchFamily="2" charset="2"/>
            </a:endParaRPr>
          </a:p>
        </p:txBody>
      </p:sp>
      <p:sp>
        <p:nvSpPr>
          <p:cNvPr id="78853"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290.</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9BE9C3A8-C063-4101-9B37-35F687F46C04}" type="slidenum">
              <a:rPr lang="en-US" sz="1200" smtClean="0">
                <a:solidFill>
                  <a:srgbClr val="000000"/>
                </a:solidFill>
              </a:rPr>
              <a:pPr eaLnBrk="1" hangingPunct="1"/>
              <a:t>12</a:t>
            </a:fld>
            <a:endParaRPr lang="en-US" sz="1200" smtClean="0">
              <a:solidFill>
                <a:srgbClr val="000000"/>
              </a:solidFill>
            </a:endParaRPr>
          </a:p>
        </p:txBody>
      </p:sp>
      <p:sp>
        <p:nvSpPr>
          <p:cNvPr id="79875" name="Rectangle 2"/>
          <p:cNvSpPr>
            <a:spLocks noGrp="1" noRot="1" noChangeAspect="1" noChangeArrowheads="1" noTextEdit="1"/>
          </p:cNvSpPr>
          <p:nvPr>
            <p:ph type="sldImg"/>
          </p:nvPr>
        </p:nvSpPr>
        <p:spPr>
          <a:xfrm>
            <a:off x="522288" y="549275"/>
            <a:ext cx="3216275" cy="2413000"/>
          </a:xfrm>
          <a:ln/>
        </p:spPr>
      </p:sp>
      <p:sp>
        <p:nvSpPr>
          <p:cNvPr id="79876"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solidFill>
                  <a:srgbClr val="000000"/>
                </a:solidFill>
                <a:sym typeface="Wingdings" pitchFamily="2" charset="2"/>
              </a:rPr>
              <a:t>Summary Overview</a:t>
            </a:r>
          </a:p>
          <a:p>
            <a:pPr>
              <a:lnSpc>
                <a:spcPct val="90000"/>
              </a:lnSpc>
            </a:pPr>
            <a:r>
              <a:rPr lang="en-US" u="sng" smtClean="0">
                <a:solidFill>
                  <a:srgbClr val="000000"/>
                </a:solidFill>
                <a:sym typeface="Wingdings" pitchFamily="2" charset="2"/>
              </a:rPr>
              <a:t>Water transportation is the slowest shipping mode</a:t>
            </a:r>
            <a:r>
              <a:rPr lang="en-US" smtClean="0">
                <a:solidFill>
                  <a:srgbClr val="000000"/>
                </a:solidFill>
                <a:sym typeface="Wingdings" pitchFamily="2" charset="2"/>
              </a:rPr>
              <a:t>, but it is also low in cost and can handle a wide variety of goods. Water transportation is a very important means of international shipping. Often, it is the only practical approach. </a:t>
            </a:r>
          </a:p>
          <a:p>
            <a:pPr>
              <a:lnSpc>
                <a:spcPct val="90000"/>
              </a:lnSpc>
            </a:pPr>
            <a:endParaRPr lang="en-US" smtClean="0">
              <a:solidFill>
                <a:srgbClr val="000000"/>
              </a:solidFill>
              <a:sym typeface="Wingdings" pitchFamily="2" charset="2"/>
            </a:endParaRPr>
          </a:p>
          <a:p>
            <a:pPr>
              <a:lnSpc>
                <a:spcPct val="90000"/>
              </a:lnSpc>
            </a:pPr>
            <a:r>
              <a:rPr lang="en-US" b="1" smtClean="0">
                <a:solidFill>
                  <a:srgbClr val="000000"/>
                </a:solidFill>
                <a:sym typeface="Wingdings" pitchFamily="2" charset="2"/>
              </a:rPr>
              <a:t>Key Issues</a:t>
            </a:r>
          </a:p>
          <a:p>
            <a:pPr>
              <a:lnSpc>
                <a:spcPct val="90000"/>
              </a:lnSpc>
              <a:buFontTx/>
              <a:buChar char="•"/>
            </a:pPr>
            <a:r>
              <a:rPr lang="en-US" b="1" smtClean="0">
                <a:solidFill>
                  <a:srgbClr val="000000"/>
                </a:solidFill>
                <a:sym typeface="Wingdings" pitchFamily="2" charset="2"/>
              </a:rPr>
              <a:t> This ad suggests that marketing managers must be sensitive to the environmental effect of transportation decisions.  </a:t>
            </a:r>
          </a:p>
          <a:p>
            <a:pPr lvl="1">
              <a:lnSpc>
                <a:spcPct val="90000"/>
              </a:lnSpc>
              <a:buFontTx/>
              <a:buChar char="•"/>
            </a:pPr>
            <a:r>
              <a:rPr lang="en-US" smtClean="0">
                <a:solidFill>
                  <a:srgbClr val="000000"/>
                </a:solidFill>
              </a:rPr>
              <a:t> For example, this ship has 2.2 million barrels of oil on board. Mobil built this ship with both an inner hull (to keep the oil in) and an outer hull (to keep the water out) to reduce the odds of a oil spill. </a:t>
            </a:r>
          </a:p>
          <a:p>
            <a:pPr lvl="1">
              <a:lnSpc>
                <a:spcPct val="90000"/>
              </a:lnSpc>
              <a:buFontTx/>
              <a:buChar char="•"/>
            </a:pPr>
            <a:r>
              <a:rPr lang="en-US" smtClean="0">
                <a:solidFill>
                  <a:srgbClr val="000000"/>
                </a:solidFill>
              </a:rPr>
              <a:t> The double hull design is more expensive to build and operate.</a:t>
            </a:r>
          </a:p>
          <a:p>
            <a:pPr>
              <a:lnSpc>
                <a:spcPct val="90000"/>
              </a:lnSpc>
              <a:buFontTx/>
              <a:buChar char="•"/>
            </a:pPr>
            <a:r>
              <a:rPr lang="en-US" b="1" smtClean="0">
                <a:solidFill>
                  <a:srgbClr val="000000"/>
                </a:solidFill>
                <a:sym typeface="Wingdings" pitchFamily="2" charset="2"/>
              </a:rPr>
              <a:t> Aside from international shipments like the one shown in this ad, </a:t>
            </a:r>
            <a:r>
              <a:rPr lang="en-US" b="1" u="sng" smtClean="0">
                <a:solidFill>
                  <a:srgbClr val="000000"/>
                </a:solidFill>
                <a:sym typeface="Wingdings" pitchFamily="2" charset="2"/>
              </a:rPr>
              <a:t>inland waterways are important, too</a:t>
            </a:r>
            <a:r>
              <a:rPr lang="en-US" b="1" smtClean="0">
                <a:solidFill>
                  <a:srgbClr val="000000"/>
                </a:solidFill>
                <a:sym typeface="Wingdings" pitchFamily="2" charset="2"/>
              </a:rPr>
              <a:t>. </a:t>
            </a:r>
          </a:p>
          <a:p>
            <a:pPr lvl="1">
              <a:lnSpc>
                <a:spcPct val="90000"/>
              </a:lnSpc>
              <a:buFontTx/>
              <a:buChar char="•"/>
            </a:pPr>
            <a:r>
              <a:rPr lang="en-US" smtClean="0">
                <a:solidFill>
                  <a:srgbClr val="000000"/>
                </a:solidFill>
              </a:rPr>
              <a:t> Examples include the Mississippi River in the U. S. and the Danube River in Europe. </a:t>
            </a:r>
          </a:p>
          <a:p>
            <a:pPr lvl="1">
              <a:lnSpc>
                <a:spcPct val="90000"/>
              </a:lnSpc>
              <a:buFontTx/>
              <a:buChar char="•"/>
            </a:pPr>
            <a:r>
              <a:rPr lang="en-US" smtClean="0">
                <a:solidFill>
                  <a:srgbClr val="000000"/>
                </a:solidFill>
              </a:rPr>
              <a:t> They are key conduits for large shipments of bulky, nonperishable goods.</a:t>
            </a:r>
          </a:p>
          <a:p>
            <a:pPr lvl="1">
              <a:lnSpc>
                <a:spcPct val="90000"/>
              </a:lnSpc>
            </a:pPr>
            <a:endParaRPr lang="en-US" smtClean="0">
              <a:solidFill>
                <a:srgbClr val="000000"/>
              </a:solidFill>
            </a:endParaRPr>
          </a:p>
          <a:p>
            <a:pPr>
              <a:lnSpc>
                <a:spcPct val="90000"/>
              </a:lnSpc>
            </a:pPr>
            <a:r>
              <a:rPr lang="en-US" b="1" i="1" smtClean="0">
                <a:solidFill>
                  <a:srgbClr val="000000"/>
                </a:solidFill>
                <a:sym typeface="Wingdings" pitchFamily="2" charset="2"/>
              </a:rPr>
              <a:t>Discussion Question: What can a marketer do when ice closes down a freshwater harbor in order to maintain service and keep total distribution costs under control?</a:t>
            </a:r>
          </a:p>
          <a:p>
            <a:pPr>
              <a:lnSpc>
                <a:spcPct val="90000"/>
              </a:lnSpc>
            </a:pPr>
            <a:endParaRPr lang="en-US" b="1" u="sng" smtClean="0">
              <a:solidFill>
                <a:srgbClr val="000000"/>
              </a:solidFill>
              <a:sym typeface="Wingdings" pitchFamily="2" charset="2"/>
            </a:endParaRPr>
          </a:p>
          <a:p>
            <a:pPr>
              <a:lnSpc>
                <a:spcPct val="90000"/>
              </a:lnSpc>
              <a:buFontTx/>
              <a:buChar char="•"/>
            </a:pPr>
            <a:r>
              <a:rPr lang="en-US" b="1" smtClean="0">
                <a:solidFill>
                  <a:srgbClr val="000000"/>
                </a:solidFill>
                <a:sym typeface="Wingdings" pitchFamily="2" charset="2"/>
              </a:rPr>
              <a:t> </a:t>
            </a:r>
            <a:r>
              <a:rPr lang="en-US" b="1" u="sng" smtClean="0">
                <a:solidFill>
                  <a:srgbClr val="000000"/>
                </a:solidFill>
                <a:sym typeface="Wingdings" pitchFamily="2" charset="2"/>
              </a:rPr>
              <a:t>Pipelines move oil and gas</a:t>
            </a:r>
            <a:r>
              <a:rPr lang="en-US" b="1" smtClean="0">
                <a:solidFill>
                  <a:srgbClr val="000000"/>
                </a:solidFill>
                <a:sym typeface="Wingdings" pitchFamily="2" charset="2"/>
              </a:rPr>
              <a:t> in oil-producing and oil-consuming countries. </a:t>
            </a:r>
          </a:p>
          <a:p>
            <a:pPr lvl="1">
              <a:lnSpc>
                <a:spcPct val="90000"/>
              </a:lnSpc>
              <a:buFontTx/>
              <a:buChar char="•"/>
            </a:pPr>
            <a:r>
              <a:rPr lang="en-US" smtClean="0">
                <a:solidFill>
                  <a:srgbClr val="000000"/>
                </a:solidFill>
              </a:rPr>
              <a:t> Many of these pipelines link oil fields and refineries, leaving other modes of transportation to carry finished petroleum products. </a:t>
            </a:r>
          </a:p>
          <a:p>
            <a:pPr>
              <a:lnSpc>
                <a:spcPct val="90000"/>
              </a:lnSpc>
            </a:pPr>
            <a:endParaRPr lang="en-US" b="1" smtClean="0">
              <a:solidFill>
                <a:srgbClr val="000000"/>
              </a:solidFill>
              <a:sym typeface="Wingdings" pitchFamily="2" charset="2"/>
            </a:endParaRPr>
          </a:p>
          <a:p>
            <a:pPr>
              <a:lnSpc>
                <a:spcPct val="90000"/>
              </a:lnSpc>
            </a:pPr>
            <a:endParaRPr lang="en-US" b="1" smtClean="0">
              <a:solidFill>
                <a:srgbClr val="000000"/>
              </a:solidFill>
              <a:sym typeface="Wingdings" pitchFamily="2" charset="2"/>
            </a:endParaRPr>
          </a:p>
          <a:p>
            <a:endParaRPr lang="en-US" b="1" smtClean="0">
              <a:solidFill>
                <a:srgbClr val="000000"/>
              </a:solidFill>
              <a:sym typeface="Wingdings" pitchFamily="2" charset="2"/>
            </a:endParaRPr>
          </a:p>
          <a:p>
            <a:endParaRPr lang="en-US" i="1" smtClean="0">
              <a:solidFill>
                <a:srgbClr val="000000"/>
              </a:solidFill>
              <a:sym typeface="Wingdings" pitchFamily="2" charset="2"/>
            </a:endParaRPr>
          </a:p>
        </p:txBody>
      </p:sp>
      <p:sp>
        <p:nvSpPr>
          <p:cNvPr id="79877" name="Text Box 4"/>
          <p:cNvSpPr txBox="1">
            <a:spLocks noChangeArrowheads="1"/>
          </p:cNvSpPr>
          <p:nvPr/>
        </p:nvSpPr>
        <p:spPr bwMode="auto">
          <a:xfrm>
            <a:off x="4389438" y="401638"/>
            <a:ext cx="2436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291.</a:t>
            </a:r>
            <a:endParaRPr lang="en-US" sz="1500" b="1"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F98DB4D-9E31-4BE0-BB4B-470A4FDB298D}" type="slidenum">
              <a:rPr lang="en-US" sz="1200" smtClean="0">
                <a:solidFill>
                  <a:srgbClr val="000000"/>
                </a:solidFill>
              </a:rPr>
              <a:pPr eaLnBrk="1" hangingPunct="1"/>
              <a:t>13</a:t>
            </a:fld>
            <a:endParaRPr lang="en-US" sz="1200" smtClean="0">
              <a:solidFill>
                <a:srgbClr val="000000"/>
              </a:solidFill>
            </a:endParaRPr>
          </a:p>
        </p:txBody>
      </p:sp>
      <p:sp>
        <p:nvSpPr>
          <p:cNvPr id="80899" name="Rectangle 2"/>
          <p:cNvSpPr>
            <a:spLocks noGrp="1" noRot="1" noChangeAspect="1" noChangeArrowheads="1" noTextEdit="1"/>
          </p:cNvSpPr>
          <p:nvPr>
            <p:ph type="sldImg"/>
          </p:nvPr>
        </p:nvSpPr>
        <p:spPr>
          <a:xfrm>
            <a:off x="522288" y="549275"/>
            <a:ext cx="3216275" cy="2413000"/>
          </a:xfrm>
          <a:ln/>
        </p:spPr>
      </p:sp>
      <p:sp>
        <p:nvSpPr>
          <p:cNvPr id="80900"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pPr>
              <a:spcBef>
                <a:spcPct val="20000"/>
              </a:spcBef>
            </a:pPr>
            <a:r>
              <a:rPr lang="en-US" u="sng" smtClean="0">
                <a:solidFill>
                  <a:srgbClr val="000000"/>
                </a:solidFill>
                <a:sym typeface="Wingdings" pitchFamily="2" charset="2"/>
              </a:rPr>
              <a:t>Airfreight is expensive</a:t>
            </a:r>
            <a:r>
              <a:rPr lang="en-US" smtClean="0">
                <a:solidFill>
                  <a:srgbClr val="000000"/>
                </a:solidFill>
                <a:sym typeface="Wingdings" pitchFamily="2" charset="2"/>
              </a:rPr>
              <a:t>, but fast. It has an extensive number of locations served, a high frequency of scheduled shipments, and is dependable. </a:t>
            </a:r>
            <a:r>
              <a:rPr lang="en-US" u="sng" smtClean="0">
                <a:solidFill>
                  <a:srgbClr val="000000"/>
                </a:solidFill>
                <a:sym typeface="Wingdings" pitchFamily="2" charset="2"/>
              </a:rPr>
              <a:t>Airplanes may cut the total cost of distribution</a:t>
            </a:r>
            <a:r>
              <a:rPr lang="en-US" smtClean="0">
                <a:solidFill>
                  <a:srgbClr val="000000"/>
                </a:solidFill>
                <a:sym typeface="Wingdings" pitchFamily="2" charset="2"/>
              </a:rPr>
              <a:t>, and have proven to be the most efficient method of shipping for many firms. Further, time-sensitive materials and business documents can be worth the cost of quick delivery.</a:t>
            </a:r>
          </a:p>
          <a:p>
            <a:pPr>
              <a:spcBef>
                <a:spcPct val="20000"/>
              </a:spcBef>
            </a:pPr>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spcBef>
                <a:spcPct val="20000"/>
              </a:spcBef>
              <a:buFontTx/>
              <a:buChar char="•"/>
            </a:pPr>
            <a:r>
              <a:rPr lang="en-US" b="1" smtClean="0">
                <a:solidFill>
                  <a:srgbClr val="000000"/>
                </a:solidFill>
                <a:sym typeface="Wingdings" pitchFamily="2" charset="2"/>
              </a:rPr>
              <a:t> As this ad shows, many firms that want to reach international markets can now do it more easily—with help from transportation firms like KLM Cargo that handle deliveries all over the world. </a:t>
            </a:r>
          </a:p>
          <a:p>
            <a:pPr lvl="1">
              <a:spcBef>
                <a:spcPct val="20000"/>
              </a:spcBef>
              <a:buFontTx/>
              <a:buChar char="•"/>
            </a:pPr>
            <a:r>
              <a:rPr lang="en-US" smtClean="0">
                <a:solidFill>
                  <a:srgbClr val="000000"/>
                </a:solidFill>
              </a:rPr>
              <a:t> Its information systems provide immediate feedback and updating.  </a:t>
            </a:r>
          </a:p>
          <a:p>
            <a:pPr lvl="1">
              <a:spcBef>
                <a:spcPct val="20000"/>
              </a:spcBef>
              <a:buFontTx/>
              <a:buChar char="•"/>
            </a:pPr>
            <a:r>
              <a:rPr lang="en-US" smtClean="0">
                <a:solidFill>
                  <a:srgbClr val="000000"/>
                </a:solidFill>
              </a:rPr>
              <a:t> Its high service level is critical to many business customers. </a:t>
            </a:r>
          </a:p>
          <a:p>
            <a:pPr>
              <a:spcBef>
                <a:spcPct val="20000"/>
              </a:spcBef>
              <a:buFontTx/>
              <a:buChar char="•"/>
            </a:pPr>
            <a:r>
              <a:rPr lang="en-US" b="1" smtClean="0">
                <a:solidFill>
                  <a:srgbClr val="000000"/>
                </a:solidFill>
                <a:sym typeface="Wingdings" pitchFamily="2" charset="2"/>
              </a:rPr>
              <a:t> For many international shipments, it makes sense for shipping companies to </a:t>
            </a:r>
            <a:r>
              <a:rPr lang="en-US" b="1" u="sng" smtClean="0">
                <a:solidFill>
                  <a:srgbClr val="000000"/>
                </a:solidFill>
                <a:sym typeface="Wingdings" pitchFamily="2" charset="2"/>
              </a:rPr>
              <a:t>put many products in a container so that it is easier to move between different transportation modes</a:t>
            </a:r>
            <a:r>
              <a:rPr lang="en-US" b="1" smtClean="0">
                <a:solidFill>
                  <a:srgbClr val="000000"/>
                </a:solidFill>
                <a:sym typeface="Wingdings" pitchFamily="2" charset="2"/>
              </a:rPr>
              <a:t>. </a:t>
            </a:r>
          </a:p>
          <a:p>
            <a:pPr lvl="1">
              <a:spcBef>
                <a:spcPct val="20000"/>
              </a:spcBef>
              <a:buFontTx/>
              <a:buChar char="•"/>
            </a:pPr>
            <a:r>
              <a:rPr lang="en-US" smtClean="0">
                <a:solidFill>
                  <a:srgbClr val="000000"/>
                </a:solidFill>
              </a:rPr>
              <a:t> </a:t>
            </a:r>
            <a:r>
              <a:rPr lang="en-US" u="sng" smtClean="0">
                <a:solidFill>
                  <a:srgbClr val="000000"/>
                </a:solidFill>
              </a:rPr>
              <a:t>Containerization</a:t>
            </a:r>
            <a:r>
              <a:rPr lang="en-US" smtClean="0">
                <a:solidFill>
                  <a:srgbClr val="000000"/>
                </a:solidFill>
              </a:rPr>
              <a:t> involves grouping individual items into economical shipping quantities and sealing them in protective containers for shipping to their final location.  </a:t>
            </a:r>
          </a:p>
          <a:p>
            <a:pPr lvl="1">
              <a:spcBef>
                <a:spcPct val="20000"/>
              </a:spcBef>
              <a:buFontTx/>
              <a:buChar char="•"/>
            </a:pPr>
            <a:r>
              <a:rPr lang="en-US" smtClean="0">
                <a:solidFill>
                  <a:srgbClr val="000000"/>
                </a:solidFill>
              </a:rPr>
              <a:t> </a:t>
            </a:r>
            <a:r>
              <a:rPr lang="en-US" u="sng" smtClean="0">
                <a:solidFill>
                  <a:srgbClr val="000000"/>
                </a:solidFill>
              </a:rPr>
              <a:t>Piggyback service</a:t>
            </a:r>
            <a:r>
              <a:rPr lang="en-US" smtClean="0">
                <a:solidFill>
                  <a:srgbClr val="000000"/>
                </a:solidFill>
              </a:rPr>
              <a:t> loads truck trailers on railcars to provide both speed and flexibility. In other words, </a:t>
            </a:r>
            <a:r>
              <a:rPr lang="en-US" u="sng" smtClean="0">
                <a:solidFill>
                  <a:srgbClr val="000000"/>
                </a:solidFill>
              </a:rPr>
              <a:t>piggyback is a ride on two or more modes</a:t>
            </a:r>
            <a:r>
              <a:rPr lang="en-US" smtClean="0">
                <a:solidFill>
                  <a:srgbClr val="000000"/>
                </a:solidFill>
              </a:rPr>
              <a:t>.</a:t>
            </a:r>
          </a:p>
          <a:p>
            <a:pPr>
              <a:spcBef>
                <a:spcPct val="20000"/>
              </a:spcBef>
              <a:buFontTx/>
              <a:buChar char="•"/>
            </a:pPr>
            <a:r>
              <a:rPr lang="en-US" b="1" smtClean="0">
                <a:solidFill>
                  <a:srgbClr val="000000"/>
                </a:solidFill>
                <a:sym typeface="Wingdings" pitchFamily="2" charset="2"/>
              </a:rPr>
              <a:t> Transportation choices are usually not as good in developing countries and can cost more.   </a:t>
            </a:r>
          </a:p>
          <a:p>
            <a:pPr>
              <a:spcBef>
                <a:spcPct val="20000"/>
              </a:spcBef>
              <a:buFontTx/>
              <a:buChar char="•"/>
            </a:pPr>
            <a:r>
              <a:rPr lang="en-US" b="1" smtClean="0">
                <a:solidFill>
                  <a:srgbClr val="000000"/>
                </a:solidFill>
                <a:sym typeface="Wingdings" pitchFamily="2" charset="2"/>
              </a:rPr>
              <a:t> Marketing managers must be </a:t>
            </a:r>
            <a:r>
              <a:rPr lang="en-US" b="1" u="sng" smtClean="0">
                <a:solidFill>
                  <a:srgbClr val="000000"/>
                </a:solidFill>
                <a:sym typeface="Wingdings" pitchFamily="2" charset="2"/>
              </a:rPr>
              <a:t>sensitive to the environment effects</a:t>
            </a:r>
            <a:r>
              <a:rPr lang="en-US" b="1" smtClean="0">
                <a:solidFill>
                  <a:srgbClr val="000000"/>
                </a:solidFill>
                <a:sym typeface="Wingdings" pitchFamily="2" charset="2"/>
              </a:rPr>
              <a:t> of whichever transportation mode is selected.  </a:t>
            </a: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a:p>
            <a:endParaRPr lang="en-US" i="1" smtClean="0">
              <a:solidFill>
                <a:srgbClr val="000000"/>
              </a:solidFill>
              <a:sym typeface="Wingdings" pitchFamily="2" charset="2"/>
            </a:endParaRPr>
          </a:p>
        </p:txBody>
      </p:sp>
      <p:sp>
        <p:nvSpPr>
          <p:cNvPr id="80901" name="Text Box 4"/>
          <p:cNvSpPr txBox="1">
            <a:spLocks noChangeArrowheads="1"/>
          </p:cNvSpPr>
          <p:nvPr/>
        </p:nvSpPr>
        <p:spPr bwMode="auto">
          <a:xfrm>
            <a:off x="4389438" y="401638"/>
            <a:ext cx="2436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289-291.</a:t>
            </a:r>
            <a:endParaRPr lang="en-US" sz="1500" b="1"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2F5F4829-C98D-4473-8EEB-C4E1DB9DF60F}" type="slidenum">
              <a:rPr lang="en-US" sz="1200" smtClean="0">
                <a:solidFill>
                  <a:srgbClr val="000000"/>
                </a:solidFill>
              </a:rPr>
              <a:pPr eaLnBrk="1" hangingPunct="1"/>
              <a:t>14</a:t>
            </a:fld>
            <a:endParaRPr lang="en-US" sz="1200" smtClean="0">
              <a:solidFill>
                <a:srgbClr val="000000"/>
              </a:solidFill>
            </a:endParaRPr>
          </a:p>
        </p:txBody>
      </p:sp>
      <p:sp>
        <p:nvSpPr>
          <p:cNvPr id="8397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Storing</a:t>
            </a:r>
            <a:r>
              <a:rPr lang="en-US" dirty="0" smtClean="0">
                <a:solidFill>
                  <a:srgbClr val="000000"/>
                </a:solidFill>
                <a:sym typeface="Wingdings" pitchFamily="2" charset="2"/>
              </a:rPr>
              <a:t> is the marketing function of holding goods so they’re available when they’re needed. </a:t>
            </a:r>
            <a:r>
              <a:rPr lang="en-US" u="sng" dirty="0" smtClean="0">
                <a:solidFill>
                  <a:srgbClr val="000000"/>
                </a:solidFill>
                <a:sym typeface="Wingdings" pitchFamily="2" charset="2"/>
              </a:rPr>
              <a:t>Inventory</a:t>
            </a:r>
            <a:r>
              <a:rPr lang="en-US" dirty="0" smtClean="0">
                <a:solidFill>
                  <a:srgbClr val="000000"/>
                </a:solidFill>
                <a:sym typeface="Wingdings" pitchFamily="2" charset="2"/>
              </a:rPr>
              <a:t> refers to the amount of goods being stored.   Storing is </a:t>
            </a:r>
            <a:r>
              <a:rPr lang="en-US" u="sng" dirty="0" smtClean="0">
                <a:solidFill>
                  <a:srgbClr val="000000"/>
                </a:solidFill>
                <a:sym typeface="Wingdings" pitchFamily="2" charset="2"/>
              </a:rPr>
              <a:t>necessary when production does not evenly match consumption</a:t>
            </a:r>
            <a:r>
              <a:rPr lang="en-US" dirty="0" smtClean="0">
                <a:solidFill>
                  <a:srgbClr val="000000"/>
                </a:solidFill>
                <a:sym typeface="Wingdings" pitchFamily="2" charset="2"/>
              </a:rPr>
              <a:t> and it can increase the value of goods by making them more available when customers want them. Thus, </a:t>
            </a:r>
            <a:r>
              <a:rPr lang="en-US" u="sng" dirty="0" smtClean="0">
                <a:solidFill>
                  <a:srgbClr val="000000"/>
                </a:solidFill>
                <a:sym typeface="Wingdings" pitchFamily="2" charset="2"/>
              </a:rPr>
              <a:t>storing can smooth out sales, increase profits, and enhance consumer satisfaction</a:t>
            </a:r>
            <a:r>
              <a:rPr lang="en-US" dirty="0" smtClean="0">
                <a:solidFill>
                  <a:srgbClr val="000000"/>
                </a:solidFill>
                <a:sym typeface="Wingdings" pitchFamily="2" charset="2"/>
              </a:rPr>
              <a:t>.</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b="1" dirty="0" smtClean="0">
                <a:solidFill>
                  <a:srgbClr val="000000"/>
                </a:solidFill>
                <a:sym typeface="Wingdings" pitchFamily="2" charset="2"/>
              </a:rPr>
              <a:t> Storing helps </a:t>
            </a:r>
            <a:r>
              <a:rPr lang="en-US" b="1" u="sng" dirty="0" smtClean="0">
                <a:solidFill>
                  <a:srgbClr val="000000"/>
                </a:solidFill>
                <a:sym typeface="Wingdings" pitchFamily="2" charset="2"/>
              </a:rPr>
              <a:t>keep prices steady</a:t>
            </a:r>
            <a:r>
              <a:rPr lang="en-US" b="1" dirty="0" smtClean="0">
                <a:solidFill>
                  <a:srgbClr val="000000"/>
                </a:solidFill>
                <a:sym typeface="Wingdings" pitchFamily="2" charset="2"/>
              </a:rPr>
              <a:t>. </a:t>
            </a:r>
          </a:p>
          <a:p>
            <a:pPr lvl="1">
              <a:buFontTx/>
              <a:buChar char="•"/>
              <a:defRPr/>
            </a:pPr>
            <a:r>
              <a:rPr lang="en-US" dirty="0" smtClean="0">
                <a:solidFill>
                  <a:srgbClr val="000000"/>
                </a:solidFill>
              </a:rPr>
              <a:t> Storing helps balance supply and demand and keeps prices from sudden rises or falls. </a:t>
            </a:r>
          </a:p>
          <a:p>
            <a:pPr>
              <a:defRPr/>
            </a:pPr>
            <a:r>
              <a:rPr lang="en-US" b="1" dirty="0" smtClean="0">
                <a:solidFill>
                  <a:srgbClr val="000000"/>
                </a:solidFill>
                <a:sym typeface="Wingdings" pitchFamily="2" charset="2"/>
              </a:rPr>
              <a:t> Storing allows producers to manufacture larger quantities of a product and to take advantage of </a:t>
            </a:r>
            <a:r>
              <a:rPr lang="en-US" b="1" u="sng" dirty="0" smtClean="0">
                <a:solidFill>
                  <a:srgbClr val="000000"/>
                </a:solidFill>
                <a:sym typeface="Wingdings" pitchFamily="2" charset="2"/>
              </a:rPr>
              <a:t>economies of scale</a:t>
            </a:r>
            <a:r>
              <a:rPr lang="en-US" b="1" dirty="0" smtClean="0">
                <a:solidFill>
                  <a:srgbClr val="000000"/>
                </a:solidFill>
                <a:sym typeface="Wingdings" pitchFamily="2" charset="2"/>
              </a:rPr>
              <a:t> in production. </a:t>
            </a:r>
          </a:p>
          <a:p>
            <a:pP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Storing varies the channel system</a:t>
            </a:r>
            <a:r>
              <a:rPr lang="en-US" b="1" dirty="0" smtClean="0">
                <a:solidFill>
                  <a:srgbClr val="000000"/>
                </a:solidFill>
                <a:sym typeface="Wingdings" pitchFamily="2" charset="2"/>
              </a:rPr>
              <a:t> by increasing flexibility. </a:t>
            </a:r>
          </a:p>
          <a:p>
            <a:pPr lvl="1">
              <a:buFontTx/>
              <a:buChar char="•"/>
              <a:defRPr/>
            </a:pPr>
            <a:r>
              <a:rPr lang="en-US" dirty="0" smtClean="0">
                <a:solidFill>
                  <a:srgbClr val="000000"/>
                </a:solidFill>
              </a:rPr>
              <a:t> Storing allows producers and intermediaries to keep stocks at convenient locations, ready to meet customers’ needs. </a:t>
            </a:r>
          </a:p>
          <a:p>
            <a:pPr>
              <a:buFontTx/>
              <a:buChar char="•"/>
              <a:defRPr/>
            </a:pPr>
            <a:r>
              <a:rPr lang="en-US" b="1" dirty="0" smtClean="0">
                <a:solidFill>
                  <a:srgbClr val="000000"/>
                </a:solidFill>
                <a:sym typeface="Wingdings" pitchFamily="2" charset="2"/>
              </a:rPr>
              <a:t> Therefore, marketers have more ways to vary the firm’s marketing mix to better meet consumer demand.</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If you were a retailer, how would decisions made by a producer in regard to holding inventory affect your retail marketing strategy? Discuss what might happen if a producer asked you to: a.) keep higher quantities of product in stock; or b.) hold less inventory because a wholesaler had been recruited to carry more.</a:t>
            </a:r>
          </a:p>
          <a:p>
            <a:pPr>
              <a:defRPr/>
            </a:pPr>
            <a:endParaRPr lang="en-US" i="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83973" name="Text Box 25"/>
          <p:cNvSpPr txBox="1">
            <a:spLocks noChangeArrowheads="1"/>
          </p:cNvSpPr>
          <p:nvPr/>
        </p:nvSpPr>
        <p:spPr bwMode="auto">
          <a:xfrm>
            <a:off x="4191000" y="400050"/>
            <a:ext cx="26368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294.</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D8DB85-CAB2-42DD-9D3A-34BE3F0F966A}" type="slidenum">
              <a:rPr lang="en-US" sz="1200" smtClean="0">
                <a:solidFill>
                  <a:srgbClr val="000000"/>
                </a:solidFill>
              </a:rPr>
              <a:pPr eaLnBrk="1" hangingPunct="1"/>
              <a:t>15</a:t>
            </a:fld>
            <a:endParaRPr lang="en-US" sz="1200" smtClean="0">
              <a:solidFill>
                <a:srgbClr val="000000"/>
              </a:solidFill>
            </a:endParaRPr>
          </a:p>
        </p:txBody>
      </p:sp>
      <p:sp>
        <p:nvSpPr>
          <p:cNvPr id="8499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Storing goods can increase their value by keeping them available, but </a:t>
            </a:r>
            <a:r>
              <a:rPr lang="en-US" u="sng" dirty="0" smtClean="0">
                <a:solidFill>
                  <a:srgbClr val="000000"/>
                </a:solidFill>
                <a:sym typeface="Wingdings" pitchFamily="2" charset="2"/>
              </a:rPr>
              <a:t>goods are stored at a cost</a:t>
            </a:r>
            <a:r>
              <a:rPr lang="en-US"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b="1" dirty="0" smtClean="0">
                <a:solidFill>
                  <a:srgbClr val="000000"/>
                </a:solidFill>
                <a:sym typeface="Wingdings" pitchFamily="2" charset="2"/>
              </a:rPr>
              <a:t>Among these costs are:</a:t>
            </a:r>
          </a:p>
          <a:p>
            <a:pPr lvl="1">
              <a:defRPr/>
            </a:pPr>
            <a:r>
              <a:rPr lang="en-US" dirty="0" smtClean="0">
                <a:solidFill>
                  <a:srgbClr val="000000"/>
                </a:solidFill>
              </a:rPr>
              <a:t>  1.  Interest expense and opportunity cost of money tied up in inventory.</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 of storage facilities and maintaining them.</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Handling costs.</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Costs of damage to products while in inventory.</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 of risks such as theft and fire.</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Costs of inventory becoming obsolete.</a:t>
            </a:r>
          </a:p>
          <a:p>
            <a:pPr lvl="1">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A seasoned retail manager once said, “Having excess inventory that won’t move is like seeing a $20 bill on the ground and being unable to pick it up.” What does he mean by this statement, and what implications does it have for managing the storing function?</a:t>
            </a:r>
          </a:p>
          <a:p>
            <a:pPr>
              <a:defRPr/>
            </a:pPr>
            <a:endParaRPr lang="en-US" b="1" u="sng" dirty="0" smtClean="0">
              <a:solidFill>
                <a:srgbClr val="000000"/>
              </a:solidFill>
              <a:sym typeface="Wingdings" pitchFamily="2" charset="2"/>
            </a:endParaRPr>
          </a:p>
          <a:p>
            <a:pPr>
              <a:defRPr/>
            </a:pPr>
            <a:r>
              <a:rPr lang="en-US" b="1" u="sng" dirty="0" smtClean="0">
                <a:solidFill>
                  <a:srgbClr val="000000"/>
                </a:solidFill>
                <a:sym typeface="Wingdings" pitchFamily="2" charset="2"/>
              </a:rPr>
              <a:t>Rapid response cuts inventory costs</a:t>
            </a:r>
            <a:r>
              <a:rPr lang="en-US" b="1" dirty="0" smtClean="0">
                <a:solidFill>
                  <a:srgbClr val="000000"/>
                </a:solidFill>
                <a:sym typeface="Wingdings" pitchFamily="2" charset="2"/>
              </a:rPr>
              <a:t>. </a:t>
            </a:r>
          </a:p>
          <a:p>
            <a:pPr lvl="1">
              <a:buFontTx/>
              <a:buChar char="•"/>
              <a:defRPr/>
            </a:pPr>
            <a:r>
              <a:rPr lang="en-US" dirty="0" smtClean="0">
                <a:solidFill>
                  <a:srgbClr val="000000"/>
                </a:solidFill>
              </a:rPr>
              <a:t> If producers and intermediaries can coordinate their activities using just-in-time (JIT) inventory or efficient customer response (ECR) systems, storing costs will drop because less inventory is needed at any particular point in time. </a:t>
            </a:r>
          </a:p>
          <a:p>
            <a:pPr lvl="1">
              <a:buFontTx/>
              <a:buChar char="•"/>
              <a:defRPr/>
            </a:pPr>
            <a:r>
              <a:rPr lang="en-US" dirty="0" smtClean="0">
                <a:solidFill>
                  <a:srgbClr val="000000"/>
                </a:solidFill>
              </a:rPr>
              <a:t> Electronic data interchange (EDI) linkages that spark replenishment orders will also help to make storing more efficient. </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84997" name="Text Box 25"/>
          <p:cNvSpPr txBox="1">
            <a:spLocks noChangeArrowheads="1"/>
          </p:cNvSpPr>
          <p:nvPr/>
        </p:nvSpPr>
        <p:spPr bwMode="auto">
          <a:xfrm>
            <a:off x="4191000" y="400050"/>
            <a:ext cx="26368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294-295.</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2B8B04B6-B86E-4ACD-A1B3-8D114EBCE301}" type="slidenum">
              <a:rPr lang="en-US" sz="1200" smtClean="0">
                <a:solidFill>
                  <a:srgbClr val="000000"/>
                </a:solidFill>
              </a:rPr>
              <a:pPr eaLnBrk="1" hangingPunct="1"/>
              <a:t>16</a:t>
            </a:fld>
            <a:endParaRPr lang="en-US" sz="1200" smtClean="0">
              <a:solidFill>
                <a:srgbClr val="000000"/>
              </a:solidFill>
            </a:endParaRPr>
          </a:p>
        </p:txBody>
      </p:sp>
      <p:sp>
        <p:nvSpPr>
          <p:cNvPr id="8601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spcBef>
                <a:spcPts val="0"/>
              </a:spcBef>
              <a:defRPr/>
            </a:pPr>
            <a:r>
              <a:rPr lang="en-US" b="1" dirty="0" smtClean="0">
                <a:solidFill>
                  <a:srgbClr val="000000"/>
                </a:solidFill>
                <a:sym typeface="Wingdings" pitchFamily="2" charset="2"/>
              </a:rPr>
              <a:t>Summary Overview</a:t>
            </a:r>
          </a:p>
          <a:p>
            <a:pPr>
              <a:spcBef>
                <a:spcPts val="0"/>
              </a:spcBef>
              <a:defRPr/>
            </a:pPr>
            <a:r>
              <a:rPr lang="en-US" dirty="0" smtClean="0">
                <a:solidFill>
                  <a:srgbClr val="000000"/>
                </a:solidFill>
                <a:sym typeface="Wingdings" pitchFamily="2" charset="2"/>
              </a:rPr>
              <a:t>Specialized storing functions may sometimes be better accomplished through intermediaries with a very particular area of expertise. </a:t>
            </a:r>
          </a:p>
          <a:p>
            <a:pPr>
              <a:spcBef>
                <a:spcPts val="0"/>
              </a:spcBef>
              <a:defRPr/>
            </a:pPr>
            <a:endParaRPr lang="en-US" dirty="0" smtClean="0">
              <a:solidFill>
                <a:srgbClr val="000000"/>
              </a:solidFill>
              <a:sym typeface="Wingdings" pitchFamily="2" charset="2"/>
            </a:endParaRPr>
          </a:p>
          <a:p>
            <a:pPr>
              <a:spcBef>
                <a:spcPts val="0"/>
              </a:spcBef>
              <a:defRPr/>
            </a:pPr>
            <a:r>
              <a:rPr lang="en-US" b="1" dirty="0" smtClean="0">
                <a:solidFill>
                  <a:srgbClr val="000000"/>
                </a:solidFill>
                <a:sym typeface="Wingdings" pitchFamily="2" charset="2"/>
              </a:rPr>
              <a:t>Key Issues</a:t>
            </a:r>
          </a:p>
          <a:p>
            <a:pPr>
              <a:spcBef>
                <a:spcPts val="0"/>
              </a:spcBef>
              <a:buFontTx/>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Private warehouses</a:t>
            </a:r>
            <a:r>
              <a:rPr lang="en-US" b="1" dirty="0" smtClean="0">
                <a:solidFill>
                  <a:srgbClr val="000000"/>
                </a:solidFill>
                <a:sym typeface="Wingdings" pitchFamily="2" charset="2"/>
              </a:rPr>
              <a:t>: storing facilities owned or leased by companies for their own use. </a:t>
            </a:r>
          </a:p>
          <a:p>
            <a:pPr lvl="1">
              <a:spcBef>
                <a:spcPts val="0"/>
              </a:spcBef>
              <a:buFontTx/>
              <a:buChar char="•"/>
              <a:defRPr/>
            </a:pPr>
            <a:r>
              <a:rPr lang="en-US" dirty="0" smtClean="0">
                <a:solidFill>
                  <a:srgbClr val="000000"/>
                </a:solidFill>
              </a:rPr>
              <a:t> Firms use private warehouses when large quantities of goods must be stored regularly. The cost of private warehousing may be offset by the increased control a marketer has over the distribution of a product.</a:t>
            </a:r>
          </a:p>
          <a:p>
            <a:pPr>
              <a:spcBef>
                <a:spcPts val="0"/>
              </a:spcBef>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Public warehouses</a:t>
            </a:r>
            <a:r>
              <a:rPr lang="en-US" b="1" dirty="0" smtClean="0">
                <a:solidFill>
                  <a:srgbClr val="000000"/>
                </a:solidFill>
                <a:sym typeface="Wingdings" pitchFamily="2" charset="2"/>
              </a:rPr>
              <a:t> are independent storing facilities offering all the storing and regrouping activities of a company’s warehouse, but they are open to many firms. </a:t>
            </a:r>
          </a:p>
          <a:p>
            <a:pPr lvl="1">
              <a:spcBef>
                <a:spcPts val="0"/>
              </a:spcBef>
              <a:buFontTx/>
              <a:buChar char="•"/>
              <a:defRPr/>
            </a:pPr>
            <a:r>
              <a:rPr lang="en-US" dirty="0" smtClean="0">
                <a:solidFill>
                  <a:srgbClr val="000000"/>
                </a:solidFill>
              </a:rPr>
              <a:t> There is more flexibility available when using a public warehouse. </a:t>
            </a:r>
          </a:p>
          <a:p>
            <a:pPr lvl="1">
              <a:spcBef>
                <a:spcPts val="0"/>
              </a:spcBef>
              <a:buFontTx/>
              <a:buChar char="•"/>
              <a:defRPr/>
            </a:pPr>
            <a:r>
              <a:rPr lang="en-US" dirty="0" smtClean="0">
                <a:solidFill>
                  <a:srgbClr val="000000"/>
                </a:solidFill>
              </a:rPr>
              <a:t> There is no fixed investment involved, but the marketer relinquishes some of the control over a product’s distribution when using a public warehouse.</a:t>
            </a:r>
          </a:p>
          <a:p>
            <a:pPr lvl="1">
              <a:spcBef>
                <a:spcPts val="0"/>
              </a:spcBef>
              <a:buFontTx/>
              <a:buChar char="•"/>
              <a:defRPr/>
            </a:pPr>
            <a:endParaRPr lang="en-US" dirty="0" smtClean="0">
              <a:solidFill>
                <a:srgbClr val="000000"/>
              </a:solidFill>
            </a:endParaRPr>
          </a:p>
          <a:p>
            <a:pPr>
              <a:spcBef>
                <a:spcPts val="0"/>
              </a:spcBef>
              <a:defRPr/>
            </a:pPr>
            <a:r>
              <a:rPr lang="en-US" b="1" i="1" dirty="0" smtClean="0">
                <a:solidFill>
                  <a:srgbClr val="000000"/>
                </a:solidFill>
                <a:sym typeface="Wingdings" pitchFamily="2" charset="2"/>
              </a:rPr>
              <a:t>Discussion Question: Would small manufacturers be more likely to utilize public or private warehouses? Why?</a:t>
            </a:r>
          </a:p>
          <a:p>
            <a:pPr>
              <a:spcBef>
                <a:spcPts val="0"/>
              </a:spcBef>
              <a:defRPr/>
            </a:pPr>
            <a:endParaRPr lang="en-US" u="sng" dirty="0" smtClean="0">
              <a:solidFill>
                <a:srgbClr val="000000"/>
              </a:solidFill>
              <a:sym typeface="Wingdings" pitchFamily="2" charset="2"/>
            </a:endParaRPr>
          </a:p>
          <a:p>
            <a:pPr>
              <a:spcBef>
                <a:spcPts val="0"/>
              </a:spcBef>
              <a:buFontTx/>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Warehousing facilities cut handling costs</a:t>
            </a:r>
            <a:r>
              <a:rPr lang="en-US" dirty="0" smtClean="0">
                <a:solidFill>
                  <a:srgbClr val="000000"/>
                </a:solidFill>
                <a:sym typeface="Wingdings" pitchFamily="2" charset="2"/>
              </a:rPr>
              <a:t>, too, but much depends on where the warehouse is located and how modern it is. </a:t>
            </a:r>
          </a:p>
          <a:p>
            <a:pPr>
              <a:spcBef>
                <a:spcPts val="0"/>
              </a:spcBef>
              <a:buFontTx/>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Distribution center</a:t>
            </a:r>
            <a:r>
              <a:rPr lang="en-US" b="1" dirty="0" smtClean="0">
                <a:solidFill>
                  <a:srgbClr val="000000"/>
                </a:solidFill>
                <a:sym typeface="Wingdings" pitchFamily="2" charset="2"/>
              </a:rPr>
              <a:t>: a special kind of warehouse designed to speed the flow of goods when regrouping activities are needed but storing is not. The objective in the distribution center is </a:t>
            </a:r>
            <a:r>
              <a:rPr lang="en-US" b="1" u="sng" dirty="0" smtClean="0">
                <a:solidFill>
                  <a:srgbClr val="000000"/>
                </a:solidFill>
                <a:sym typeface="Wingdings" pitchFamily="2" charset="2"/>
              </a:rPr>
              <a:t>not to store the product, but to distribute it</a:t>
            </a:r>
            <a:r>
              <a:rPr lang="en-US" b="1" dirty="0" smtClean="0">
                <a:solidFill>
                  <a:srgbClr val="000000"/>
                </a:solidFill>
                <a:sym typeface="Wingdings" pitchFamily="2" charset="2"/>
              </a:rPr>
              <a:t>.</a:t>
            </a:r>
          </a:p>
          <a:p>
            <a:pPr>
              <a:spcBef>
                <a:spcPts val="0"/>
              </a:spcBef>
              <a:buFontTx/>
              <a:buChar char="•"/>
              <a:defRPr/>
            </a:pPr>
            <a:r>
              <a:rPr lang="en-US" b="1" dirty="0" smtClean="0">
                <a:solidFill>
                  <a:srgbClr val="000000"/>
                </a:solidFill>
                <a:sym typeface="Wingdings" pitchFamily="2" charset="2"/>
              </a:rPr>
              <a:t> </a:t>
            </a:r>
            <a:r>
              <a:rPr lang="en-US" dirty="0" smtClean="0">
                <a:solidFill>
                  <a:srgbClr val="000000"/>
                </a:solidFill>
                <a:sym typeface="Wingdings" pitchFamily="2" charset="2"/>
              </a:rPr>
              <a:t>Direct store delivery skips the distribution center.</a:t>
            </a:r>
          </a:p>
          <a:p>
            <a:pPr>
              <a:spcBef>
                <a:spcPts val="0"/>
              </a:spcBef>
              <a:buFontTx/>
              <a:buChar char="•"/>
              <a:defRPr/>
            </a:pPr>
            <a:r>
              <a:rPr lang="en-US" dirty="0" smtClean="0">
                <a:solidFill>
                  <a:srgbClr val="000000"/>
                </a:solidFill>
                <a:sym typeface="Wingdings" pitchFamily="2" charset="2"/>
              </a:rPr>
              <a:t> Managers must be innovative to provide customers with superior value.</a:t>
            </a:r>
          </a:p>
          <a:p>
            <a:pPr>
              <a:buFontTx/>
              <a:buChar cha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sz="1400" b="1" dirty="0" smtClean="0">
              <a:solidFill>
                <a:srgbClr val="000000"/>
              </a:solidFill>
              <a:sym typeface="Wingdings" pitchFamily="2" charset="2"/>
            </a:endParaRPr>
          </a:p>
        </p:txBody>
      </p:sp>
      <p:sp>
        <p:nvSpPr>
          <p:cNvPr id="86021" name="Text Box 25"/>
          <p:cNvSpPr txBox="1">
            <a:spLocks noChangeArrowheads="1"/>
          </p:cNvSpPr>
          <p:nvPr/>
        </p:nvSpPr>
        <p:spPr bwMode="auto">
          <a:xfrm>
            <a:off x="4114800" y="400050"/>
            <a:ext cx="2590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295-297.</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3F9370EE-C867-4199-812A-41F27B0785F2}" type="slidenum">
              <a:rPr lang="en-US" sz="1200" smtClean="0">
                <a:solidFill>
                  <a:srgbClr val="000000"/>
                </a:solidFill>
              </a:rPr>
              <a:pPr eaLnBrk="1" hangingPunct="1"/>
              <a:t>17</a:t>
            </a:fld>
            <a:endParaRPr lang="en-US" sz="1200" smtClean="0">
              <a:solidFill>
                <a:srgbClr val="000000"/>
              </a:solidFill>
            </a:endParaRPr>
          </a:p>
        </p:txBody>
      </p:sp>
      <p:sp>
        <p:nvSpPr>
          <p:cNvPr id="91139" name="Rectangle 2"/>
          <p:cNvSpPr>
            <a:spLocks noGrp="1" noRot="1" noChangeAspect="1" noChangeArrowheads="1" noTextEdit="1"/>
          </p:cNvSpPr>
          <p:nvPr>
            <p:ph type="sldImg"/>
          </p:nvPr>
        </p:nvSpPr>
        <p:spPr>
          <a:xfrm>
            <a:off x="522288" y="549275"/>
            <a:ext cx="3216275" cy="2413000"/>
          </a:xfrm>
          <a:ln/>
        </p:spPr>
      </p:sp>
      <p:sp>
        <p:nvSpPr>
          <p:cNvPr id="91140"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100" b="1" dirty="0" smtClean="0">
                <a:solidFill>
                  <a:srgbClr val="000000"/>
                </a:solidFill>
                <a:sym typeface="Wingdings" pitchFamily="2" charset="2"/>
              </a:rPr>
              <a:t>Summary Overview</a:t>
            </a:r>
          </a:p>
          <a:p>
            <a:pPr>
              <a:lnSpc>
                <a:spcPct val="90000"/>
              </a:lnSpc>
            </a:pPr>
            <a:r>
              <a:rPr lang="en-US" sz="1100" dirty="0" smtClean="0">
                <a:solidFill>
                  <a:srgbClr val="000000"/>
                </a:solidFill>
                <a:sym typeface="Wingdings" pitchFamily="2" charset="2"/>
              </a:rPr>
              <a:t>These are key terms you should be familiar with based upon the material in this presentation.</a:t>
            </a:r>
          </a:p>
          <a:p>
            <a:pPr>
              <a:lnSpc>
                <a:spcPct val="90000"/>
              </a:lnSpc>
            </a:pPr>
            <a:r>
              <a:rPr lang="en-US" sz="1100" b="1" dirty="0" smtClean="0">
                <a:solidFill>
                  <a:srgbClr val="000000"/>
                </a:solidFill>
                <a:sym typeface="Wingdings" pitchFamily="2" charset="2"/>
              </a:rPr>
              <a:t>Key Issues</a:t>
            </a:r>
            <a:r>
              <a:rPr lang="en-US" sz="1100" b="1" u="sng" dirty="0" smtClean="0">
                <a:solidFill>
                  <a:srgbClr val="000000"/>
                </a:solidFill>
                <a:sym typeface="Wingdings" pitchFamily="2" charset="2"/>
              </a:rPr>
              <a:t> </a:t>
            </a:r>
          </a:p>
          <a:p>
            <a:pPr>
              <a:lnSpc>
                <a:spcPct val="90000"/>
              </a:lnSpc>
            </a:pPr>
            <a:r>
              <a:rPr lang="en-US" sz="1100" u="sng" dirty="0" smtClean="0">
                <a:solidFill>
                  <a:srgbClr val="000000"/>
                </a:solidFill>
                <a:sym typeface="Wingdings" pitchFamily="2" charset="2"/>
              </a:rPr>
              <a:t>Logistics</a:t>
            </a:r>
            <a:r>
              <a:rPr lang="en-US" sz="1100" dirty="0" smtClean="0">
                <a:solidFill>
                  <a:srgbClr val="000000"/>
                </a:solidFill>
                <a:sym typeface="Wingdings" pitchFamily="2" charset="2"/>
              </a:rPr>
              <a:t>: the transporting, storing, and handling of goods in ways that match target customers' needs with a firm's marketing mix—both within individual firms and along a channel of distribution (i.e., another name for physical distribution).</a:t>
            </a:r>
          </a:p>
          <a:p>
            <a:pPr>
              <a:lnSpc>
                <a:spcPct val="90000"/>
              </a:lnSpc>
            </a:pPr>
            <a:r>
              <a:rPr lang="en-US" sz="1100" u="sng" dirty="0" smtClean="0">
                <a:solidFill>
                  <a:srgbClr val="000000"/>
                </a:solidFill>
                <a:sym typeface="Wingdings" pitchFamily="2" charset="2"/>
              </a:rPr>
              <a:t>Physical distribution (PD)</a:t>
            </a:r>
            <a:r>
              <a:rPr lang="en-US" sz="1100" dirty="0" smtClean="0">
                <a:solidFill>
                  <a:srgbClr val="000000"/>
                </a:solidFill>
                <a:sym typeface="Wingdings" pitchFamily="2" charset="2"/>
              </a:rPr>
              <a:t>: the transporting, storing, and handling of goods in ways that match target customers' needs with a firm's marketing mix—both within individual firms and along a channel of distribution.</a:t>
            </a:r>
          </a:p>
          <a:p>
            <a:pPr>
              <a:lnSpc>
                <a:spcPct val="90000"/>
              </a:lnSpc>
            </a:pPr>
            <a:r>
              <a:rPr lang="en-US" sz="1100" u="sng" dirty="0" smtClean="0">
                <a:solidFill>
                  <a:srgbClr val="000000"/>
                </a:solidFill>
                <a:sym typeface="Wingdings" pitchFamily="2" charset="2"/>
              </a:rPr>
              <a:t>Customer service level</a:t>
            </a:r>
            <a:r>
              <a:rPr lang="en-US" sz="1100" dirty="0" smtClean="0">
                <a:solidFill>
                  <a:srgbClr val="000000"/>
                </a:solidFill>
                <a:sym typeface="Wingdings" pitchFamily="2" charset="2"/>
              </a:rPr>
              <a:t>: how rapidly and dependably a firm can deliver what customers want.</a:t>
            </a:r>
          </a:p>
          <a:p>
            <a:pPr>
              <a:lnSpc>
                <a:spcPct val="90000"/>
              </a:lnSpc>
            </a:pPr>
            <a:r>
              <a:rPr lang="en-US" sz="1100" u="sng" dirty="0" smtClean="0">
                <a:solidFill>
                  <a:srgbClr val="000000"/>
                </a:solidFill>
                <a:sym typeface="Wingdings" pitchFamily="2" charset="2"/>
              </a:rPr>
              <a:t>Physical distribution concept</a:t>
            </a:r>
            <a:r>
              <a:rPr lang="en-US" sz="1100" dirty="0" smtClean="0">
                <a:solidFill>
                  <a:srgbClr val="000000"/>
                </a:solidFill>
                <a:sym typeface="Wingdings" pitchFamily="2" charset="2"/>
              </a:rPr>
              <a:t>: all transporting, storing, and product-handling activities of a business and a whole channel system should be coordinated as one system  which seeks to minimize the cost of distribution for a given customer service level.</a:t>
            </a:r>
          </a:p>
          <a:p>
            <a:pPr>
              <a:lnSpc>
                <a:spcPct val="90000"/>
              </a:lnSpc>
            </a:pPr>
            <a:r>
              <a:rPr lang="en-US" sz="1100" u="sng" dirty="0" smtClean="0">
                <a:solidFill>
                  <a:srgbClr val="000000"/>
                </a:solidFill>
                <a:sym typeface="Wingdings" pitchFamily="2" charset="2"/>
              </a:rPr>
              <a:t>Total cost approach</a:t>
            </a:r>
            <a:r>
              <a:rPr lang="en-US" sz="1100" dirty="0" smtClean="0">
                <a:solidFill>
                  <a:srgbClr val="000000"/>
                </a:solidFill>
                <a:sym typeface="Wingdings" pitchFamily="2" charset="2"/>
              </a:rPr>
              <a:t>: evaluating each possible physical distribution system and identifying </a:t>
            </a:r>
            <a:r>
              <a:rPr lang="en-US" sz="1100" i="1" dirty="0" smtClean="0">
                <a:solidFill>
                  <a:srgbClr val="000000"/>
                </a:solidFill>
                <a:sym typeface="Wingdings" pitchFamily="2" charset="2"/>
              </a:rPr>
              <a:t>all</a:t>
            </a:r>
            <a:r>
              <a:rPr lang="en-US" sz="1100" dirty="0" smtClean="0">
                <a:solidFill>
                  <a:srgbClr val="000000"/>
                </a:solidFill>
                <a:sym typeface="Wingdings" pitchFamily="2" charset="2"/>
              </a:rPr>
              <a:t> of the costs of each alternative.</a:t>
            </a:r>
          </a:p>
          <a:p>
            <a:pPr>
              <a:lnSpc>
                <a:spcPct val="90000"/>
              </a:lnSpc>
            </a:pPr>
            <a:r>
              <a:rPr lang="en-US" sz="1100" u="sng" dirty="0" smtClean="0">
                <a:solidFill>
                  <a:srgbClr val="000000"/>
                </a:solidFill>
                <a:sym typeface="Wingdings" pitchFamily="2" charset="2"/>
              </a:rPr>
              <a:t>Supply chain</a:t>
            </a:r>
            <a:r>
              <a:rPr lang="en-US" sz="1100" dirty="0" smtClean="0">
                <a:solidFill>
                  <a:srgbClr val="000000"/>
                </a:solidFill>
                <a:sym typeface="Wingdings" pitchFamily="2" charset="2"/>
              </a:rPr>
              <a:t>: the complete set of firms and facilities and logistics activities that are involved in procuring materials, transforming them into intermediate and finished products, and distributing them to customers.</a:t>
            </a:r>
          </a:p>
          <a:p>
            <a:pPr>
              <a:lnSpc>
                <a:spcPct val="90000"/>
              </a:lnSpc>
            </a:pPr>
            <a:r>
              <a:rPr lang="en-US" sz="1100" u="sng" dirty="0" smtClean="0">
                <a:solidFill>
                  <a:srgbClr val="000000"/>
                </a:solidFill>
                <a:sym typeface="Wingdings" pitchFamily="2" charset="2"/>
              </a:rPr>
              <a:t>Electronic data interchange (EDI</a:t>
            </a:r>
            <a:r>
              <a:rPr lang="en-US" sz="1100" dirty="0" smtClean="0">
                <a:solidFill>
                  <a:srgbClr val="000000"/>
                </a:solidFill>
                <a:sym typeface="Wingdings" pitchFamily="2" charset="2"/>
              </a:rPr>
              <a:t>): an approach that puts information in a standardized format easily shared between different computer systems.</a:t>
            </a:r>
          </a:p>
          <a:p>
            <a:pPr>
              <a:lnSpc>
                <a:spcPct val="90000"/>
              </a:lnSpc>
            </a:pPr>
            <a:r>
              <a:rPr lang="en-US" sz="1100" u="sng" dirty="0" smtClean="0">
                <a:solidFill>
                  <a:srgbClr val="000000"/>
                </a:solidFill>
                <a:sym typeface="Wingdings" pitchFamily="2" charset="2"/>
              </a:rPr>
              <a:t>Transporting</a:t>
            </a:r>
            <a:r>
              <a:rPr lang="en-US" sz="1100" dirty="0" smtClean="0">
                <a:solidFill>
                  <a:srgbClr val="000000"/>
                </a:solidFill>
                <a:sym typeface="Wingdings" pitchFamily="2" charset="2"/>
              </a:rPr>
              <a:t>: the marketing function of moving goods.</a:t>
            </a:r>
          </a:p>
          <a:p>
            <a:pPr>
              <a:lnSpc>
                <a:spcPct val="90000"/>
              </a:lnSpc>
            </a:pPr>
            <a:r>
              <a:rPr lang="en-US" sz="1100" u="sng" dirty="0" smtClean="0">
                <a:solidFill>
                  <a:srgbClr val="000000"/>
                </a:solidFill>
                <a:sym typeface="Wingdings" pitchFamily="2" charset="2"/>
              </a:rPr>
              <a:t>Containerization</a:t>
            </a:r>
            <a:r>
              <a:rPr lang="en-US" sz="1100" dirty="0" smtClean="0">
                <a:solidFill>
                  <a:srgbClr val="000000"/>
                </a:solidFill>
                <a:sym typeface="Wingdings" pitchFamily="2" charset="2"/>
              </a:rPr>
              <a:t>: grouping individual items into an economical shipping quantity and sealing them in protective containers for transit to the final destination.</a:t>
            </a:r>
          </a:p>
          <a:p>
            <a:pPr>
              <a:lnSpc>
                <a:spcPct val="90000"/>
              </a:lnSpc>
            </a:pPr>
            <a:r>
              <a:rPr lang="en-US" sz="1100" u="sng" dirty="0" smtClean="0">
                <a:solidFill>
                  <a:srgbClr val="000000"/>
                </a:solidFill>
                <a:sym typeface="Wingdings" pitchFamily="2" charset="2"/>
              </a:rPr>
              <a:t>Piggyback service</a:t>
            </a:r>
            <a:r>
              <a:rPr lang="en-US" sz="1100" dirty="0" smtClean="0">
                <a:solidFill>
                  <a:srgbClr val="000000"/>
                </a:solidFill>
                <a:sym typeface="Wingdings" pitchFamily="2" charset="2"/>
              </a:rPr>
              <a:t>: loading truck trailers or flat-bed trailers carrying containers on railcars to provide both speed and flexibility.</a:t>
            </a:r>
          </a:p>
          <a:p>
            <a:pPr>
              <a:lnSpc>
                <a:spcPct val="90000"/>
              </a:lnSpc>
            </a:pPr>
            <a:r>
              <a:rPr lang="en-US" sz="1100" u="sng" dirty="0" smtClean="0">
                <a:solidFill>
                  <a:srgbClr val="000000"/>
                </a:solidFill>
                <a:sym typeface="Wingdings" pitchFamily="2" charset="2"/>
              </a:rPr>
              <a:t>Storing</a:t>
            </a:r>
            <a:r>
              <a:rPr lang="en-US" sz="1100" dirty="0" smtClean="0">
                <a:solidFill>
                  <a:srgbClr val="000000"/>
                </a:solidFill>
                <a:sym typeface="Wingdings" pitchFamily="2" charset="2"/>
              </a:rPr>
              <a:t>: the marketing function of holding goods.</a:t>
            </a:r>
          </a:p>
          <a:p>
            <a:pPr>
              <a:lnSpc>
                <a:spcPct val="90000"/>
              </a:lnSpc>
            </a:pPr>
            <a:r>
              <a:rPr lang="en-US" sz="1100" u="sng" dirty="0" smtClean="0">
                <a:solidFill>
                  <a:srgbClr val="000000"/>
                </a:solidFill>
                <a:sym typeface="Wingdings" pitchFamily="2" charset="2"/>
              </a:rPr>
              <a:t>Inventory</a:t>
            </a:r>
            <a:r>
              <a:rPr lang="en-US" sz="1100" dirty="0" smtClean="0">
                <a:solidFill>
                  <a:srgbClr val="000000"/>
                </a:solidFill>
                <a:sym typeface="Wingdings" pitchFamily="2" charset="2"/>
              </a:rPr>
              <a:t>: the amount of goods being stored.</a:t>
            </a:r>
          </a:p>
          <a:p>
            <a:pPr>
              <a:lnSpc>
                <a:spcPct val="90000"/>
              </a:lnSpc>
            </a:pPr>
            <a:r>
              <a:rPr lang="en-US" sz="1100" u="sng" dirty="0" smtClean="0">
                <a:solidFill>
                  <a:srgbClr val="000000"/>
                </a:solidFill>
                <a:sym typeface="Wingdings" pitchFamily="2" charset="2"/>
              </a:rPr>
              <a:t>Private warehouses</a:t>
            </a:r>
            <a:r>
              <a:rPr lang="en-US" sz="1100" dirty="0" smtClean="0">
                <a:solidFill>
                  <a:srgbClr val="000000"/>
                </a:solidFill>
                <a:sym typeface="Wingdings" pitchFamily="2" charset="2"/>
              </a:rPr>
              <a:t>: storing facilities owned or leased by companies for their own use.</a:t>
            </a:r>
          </a:p>
          <a:p>
            <a:pPr>
              <a:lnSpc>
                <a:spcPct val="90000"/>
              </a:lnSpc>
            </a:pPr>
            <a:r>
              <a:rPr lang="en-US" sz="1100" u="sng" dirty="0" smtClean="0">
                <a:solidFill>
                  <a:srgbClr val="000000"/>
                </a:solidFill>
                <a:sym typeface="Wingdings" pitchFamily="2" charset="2"/>
              </a:rPr>
              <a:t>Public warehouses</a:t>
            </a:r>
            <a:r>
              <a:rPr lang="en-US" sz="1100" dirty="0" smtClean="0">
                <a:solidFill>
                  <a:srgbClr val="000000"/>
                </a:solidFill>
                <a:sym typeface="Wingdings" pitchFamily="2" charset="2"/>
              </a:rPr>
              <a:t>: independent storing facilities.</a:t>
            </a:r>
          </a:p>
          <a:p>
            <a:pPr>
              <a:lnSpc>
                <a:spcPct val="90000"/>
              </a:lnSpc>
            </a:pPr>
            <a:r>
              <a:rPr lang="en-US" sz="1100" u="sng" dirty="0" smtClean="0">
                <a:solidFill>
                  <a:srgbClr val="000000"/>
                </a:solidFill>
                <a:sym typeface="Wingdings" pitchFamily="2" charset="2"/>
              </a:rPr>
              <a:t>Distribution center</a:t>
            </a:r>
            <a:r>
              <a:rPr lang="en-US" sz="1100" dirty="0" smtClean="0">
                <a:solidFill>
                  <a:srgbClr val="000000"/>
                </a:solidFill>
                <a:sym typeface="Wingdings" pitchFamily="2" charset="2"/>
              </a:rPr>
              <a:t>: a special kind of warehouse designed to speed the flow of goods and avoid unnecessary storing costs.</a:t>
            </a:r>
          </a:p>
          <a:p>
            <a:pPr>
              <a:lnSpc>
                <a:spcPct val="90000"/>
              </a:lnSpc>
            </a:pPr>
            <a:endParaRPr lang="en-US" sz="1100" dirty="0" smtClean="0">
              <a:solidFill>
                <a:srgbClr val="000000"/>
              </a:solidFill>
              <a:sym typeface="Wingdings" pitchFamily="2" charset="2"/>
            </a:endParaRPr>
          </a:p>
          <a:p>
            <a:pPr>
              <a:lnSpc>
                <a:spcPct val="90000"/>
              </a:lnSpc>
            </a:pPr>
            <a:endParaRPr lang="en-US" sz="1100" b="1" dirty="0" smtClean="0">
              <a:solidFill>
                <a:srgbClr val="000000"/>
              </a:solidFill>
              <a:sym typeface="Wingdings" pitchFamily="2" charset="2"/>
            </a:endParaRPr>
          </a:p>
          <a:p>
            <a:pPr>
              <a:lnSpc>
                <a:spcPct val="80000"/>
              </a:lnSpc>
            </a:pPr>
            <a:endParaRPr lang="en-US" sz="1100" b="1" dirty="0" smtClean="0">
              <a:solidFill>
                <a:srgbClr val="000000"/>
              </a:solidFill>
              <a:sym typeface="Wingdings" pitchFamily="2" charset="2"/>
            </a:endParaRPr>
          </a:p>
        </p:txBody>
      </p:sp>
      <p:sp>
        <p:nvSpPr>
          <p:cNvPr id="91141" name="Text Box 3"/>
          <p:cNvSpPr txBox="1">
            <a:spLocks noChangeArrowheads="1"/>
          </p:cNvSpPr>
          <p:nvPr/>
        </p:nvSpPr>
        <p:spPr bwMode="auto">
          <a:xfrm>
            <a:off x="4389438" y="401638"/>
            <a:ext cx="24368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pitchFamily="34" charset="0"/>
                <a:cs typeface="Arial" pitchFamily="34" charset="0"/>
              </a:defRPr>
            </a:lvl1pPr>
            <a:lvl2pPr marL="742950" indent="-285750" defTabSz="968375" eaLnBrk="0" hangingPunct="0">
              <a:defRPr sz="3600">
                <a:solidFill>
                  <a:schemeClr val="tx1"/>
                </a:solidFill>
                <a:latin typeface="Arial" pitchFamily="34" charset="0"/>
                <a:cs typeface="Arial" pitchFamily="34" charset="0"/>
              </a:defRPr>
            </a:lvl2pPr>
            <a:lvl3pPr marL="1143000" indent="-228600" defTabSz="968375" eaLnBrk="0" hangingPunct="0">
              <a:defRPr sz="3600">
                <a:solidFill>
                  <a:schemeClr val="tx1"/>
                </a:solidFill>
                <a:latin typeface="Arial" pitchFamily="34" charset="0"/>
                <a:cs typeface="Arial" pitchFamily="34" charset="0"/>
              </a:defRPr>
            </a:lvl3pPr>
            <a:lvl4pPr marL="1600200" indent="-228600" defTabSz="968375" eaLnBrk="0" hangingPunct="0">
              <a:defRPr sz="3600">
                <a:solidFill>
                  <a:schemeClr val="tx1"/>
                </a:solidFill>
                <a:latin typeface="Arial" pitchFamily="34" charset="0"/>
                <a:cs typeface="Arial" pitchFamily="34" charset="0"/>
              </a:defRPr>
            </a:lvl4pPr>
            <a:lvl5pPr marL="2057400" indent="-228600" defTabSz="968375" eaLnBrk="0" hangingPunct="0">
              <a:defRPr sz="3600">
                <a:solidFill>
                  <a:schemeClr val="tx1"/>
                </a:solidFill>
                <a:latin typeface="Arial" pitchFamily="34" charset="0"/>
                <a:cs typeface="Arial" pitchFamily="34" charset="0"/>
              </a:defRPr>
            </a:lvl5pPr>
            <a:lvl6pPr marL="25146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a:solidFill>
                  <a:srgbClr val="000000"/>
                </a:solidFill>
              </a:rPr>
              <a:t>This slide refers to boldfaced terms appearing in Chapter 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F7F4C8E-2E8F-4718-A2B1-23C893E5B575}" type="slidenum">
              <a:rPr lang="en-US" sz="1200" smtClean="0"/>
              <a:pPr eaLnBrk="1" hangingPunct="1"/>
              <a:t>2</a:t>
            </a:fld>
            <a:endParaRPr lang="en-US" sz="1200" smtClean="0"/>
          </a:p>
        </p:txBody>
      </p:sp>
      <p:sp>
        <p:nvSpPr>
          <p:cNvPr id="62467"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562600"/>
          </a:xfrm>
        </p:spPr>
        <p:txBody>
          <a:bodyPr/>
          <a:lstStyle/>
          <a:p>
            <a:pPr marL="266700" indent="-266700">
              <a:buClr>
                <a:srgbClr val="000000"/>
              </a:buClr>
              <a:defRPr/>
            </a:pPr>
            <a:r>
              <a:rPr lang="en-US" b="1" dirty="0" smtClean="0">
                <a:solidFill>
                  <a:srgbClr val="000000"/>
                </a:solidFill>
                <a:sym typeface="Wingdings" pitchFamily="2" charset="2"/>
              </a:rPr>
              <a:t>At the end of this presentation, you should be able to:</a:t>
            </a:r>
          </a:p>
          <a:p>
            <a:pPr marL="266700" indent="-266700">
              <a:buClr>
                <a:srgbClr val="000000"/>
              </a:buClr>
              <a:defRPr/>
            </a:pPr>
            <a:endParaRPr lang="en-US" b="1" dirty="0" smtClean="0">
              <a:solidFill>
                <a:srgbClr val="000000"/>
              </a:solidFill>
              <a:sym typeface="Wingdings" pitchFamily="2" charset="2"/>
            </a:endParaRPr>
          </a:p>
          <a:p>
            <a:pPr marL="266700" indent="-266700">
              <a:buClr>
                <a:srgbClr val="000000"/>
              </a:buClr>
              <a:defRPr/>
            </a:pPr>
            <a:r>
              <a:rPr lang="en-US" dirty="0" smtClean="0">
                <a:solidFill>
                  <a:srgbClr val="000000"/>
                </a:solidFill>
                <a:sym typeface="Wingdings" pitchFamily="2" charset="2"/>
              </a:rPr>
              <a:t>1.</a:t>
            </a:r>
            <a:r>
              <a:rPr lang="en-US" b="1" dirty="0" smtClean="0">
                <a:solidFill>
                  <a:srgbClr val="000000"/>
                </a:solidFill>
                <a:sym typeface="Wingdings" pitchFamily="2" charset="2"/>
              </a:rPr>
              <a:t>   </a:t>
            </a:r>
            <a:r>
              <a:rPr lang="en-US" dirty="0" smtClean="0">
                <a:solidFill>
                  <a:srgbClr val="000000"/>
                </a:solidFill>
                <a:sym typeface="Wingdings" pitchFamily="2" charset="2"/>
              </a:rPr>
              <a:t>Understand why logistics (physical distribution) is such an important part of Place and marketing strategy planning.</a:t>
            </a:r>
          </a:p>
          <a:p>
            <a:pPr marL="266700" indent="-266700">
              <a:buClr>
                <a:srgbClr val="000000"/>
              </a:buClr>
              <a:buFont typeface="Wingdings" pitchFamily="2" charset="2"/>
              <a:buAutoNum type="arabicPeriod" startAt="2"/>
              <a:defRPr/>
            </a:pPr>
            <a:r>
              <a:rPr lang="en-US" dirty="0" smtClean="0">
                <a:solidFill>
                  <a:srgbClr val="000000"/>
                </a:solidFill>
                <a:sym typeface="Wingdings" pitchFamily="2" charset="2"/>
              </a:rPr>
              <a:t>Understand why the physical distribution customer service level is a key marketing strategy variable.</a:t>
            </a:r>
          </a:p>
          <a:p>
            <a:pPr marL="266700" indent="-266700">
              <a:buClr>
                <a:srgbClr val="000000"/>
              </a:buClr>
              <a:buFont typeface="Wingdings" pitchFamily="2" charset="2"/>
              <a:buAutoNum type="arabicPeriod" startAt="2"/>
              <a:defRPr/>
            </a:pPr>
            <a:r>
              <a:rPr lang="en-US" dirty="0" smtClean="0">
                <a:solidFill>
                  <a:srgbClr val="000000"/>
                </a:solidFill>
                <a:sym typeface="Wingdings" pitchFamily="2" charset="2"/>
              </a:rPr>
              <a:t>Understand the physical distribution concept and why the coordination of storing, transporting, and related activities is so important. </a:t>
            </a:r>
          </a:p>
          <a:p>
            <a:pPr marL="266700" indent="-266700">
              <a:spcBef>
                <a:spcPct val="50000"/>
              </a:spcBef>
              <a:buClr>
                <a:srgbClr val="000000"/>
              </a:buClr>
              <a:defRPr/>
            </a:pPr>
            <a:r>
              <a:rPr lang="en-US" dirty="0" smtClean="0">
                <a:solidFill>
                  <a:srgbClr val="000000"/>
                </a:solidFill>
                <a:sym typeface="Wingdings" pitchFamily="2" charset="2"/>
              </a:rPr>
              <a:t>4. 	See how firms can cooperate and share logistics activities that will provide added value to their customers.</a:t>
            </a: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2469"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 280.</a:t>
            </a:r>
            <a:endParaRPr lang="en-US" sz="1500" b="1"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849AA07-1037-4F94-AD52-92B3CA958CE1}" type="slidenum">
              <a:rPr lang="en-US" sz="1200" smtClean="0"/>
              <a:pPr eaLnBrk="1" hangingPunct="1"/>
              <a:t>3</a:t>
            </a:fld>
            <a:endParaRPr lang="en-US" sz="1200" smtClean="0"/>
          </a:p>
        </p:txBody>
      </p:sp>
      <p:sp>
        <p:nvSpPr>
          <p:cNvPr id="63491"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a:xfrm>
            <a:off x="192088" y="3127375"/>
            <a:ext cx="6510337" cy="5559425"/>
          </a:xfrm>
        </p:spPr>
        <p:txBody>
          <a:bodyPr/>
          <a:lstStyle/>
          <a:p>
            <a:pPr marL="266700" indent="-266700">
              <a:buClr>
                <a:srgbClr val="000000"/>
              </a:buClr>
              <a:defRPr/>
            </a:pPr>
            <a:r>
              <a:rPr lang="en-US" b="1" dirty="0" smtClean="0">
                <a:solidFill>
                  <a:srgbClr val="000000"/>
                </a:solidFill>
                <a:sym typeface="Wingdings" pitchFamily="2" charset="2"/>
              </a:rPr>
              <a:t>At the end of this presentation, you should be able to:</a:t>
            </a:r>
          </a:p>
          <a:p>
            <a:pPr marL="266700" indent="-266700">
              <a:buClr>
                <a:srgbClr val="000000"/>
              </a:buClr>
              <a:defRPr/>
            </a:pPr>
            <a:endParaRPr lang="en-US" b="1" dirty="0" smtClean="0">
              <a:solidFill>
                <a:srgbClr val="000000"/>
              </a:solidFill>
              <a:sym typeface="Wingdings" pitchFamily="2" charset="2"/>
            </a:endParaRPr>
          </a:p>
          <a:p>
            <a:pPr marL="266700" indent="-266700">
              <a:buClr>
                <a:srgbClr val="000000"/>
              </a:buClr>
              <a:buFontTx/>
              <a:buAutoNum type="arabicPeriod" startAt="5"/>
              <a:defRPr/>
            </a:pPr>
            <a:r>
              <a:rPr lang="en-US" dirty="0" smtClean="0">
                <a:solidFill>
                  <a:srgbClr val="000000"/>
                </a:solidFill>
                <a:sym typeface="Wingdings" pitchFamily="2" charset="2"/>
              </a:rPr>
              <a:t>Know about the advantages and disadvantages of various transportation methods. </a:t>
            </a:r>
          </a:p>
          <a:p>
            <a:pPr marL="266700" indent="-266700">
              <a:buClr>
                <a:srgbClr val="000000"/>
              </a:buClr>
              <a:buFontTx/>
              <a:buAutoNum type="arabicPeriod" startAt="5"/>
              <a:defRPr/>
            </a:pPr>
            <a:r>
              <a:rPr lang="en-US" dirty="0" smtClean="0">
                <a:solidFill>
                  <a:srgbClr val="000000"/>
                </a:solidFill>
                <a:sym typeface="Wingdings" pitchFamily="2" charset="2"/>
              </a:rPr>
              <a:t>Know how inventory and storage decisions affect marketing strategy.</a:t>
            </a:r>
          </a:p>
          <a:p>
            <a:pPr marL="266700" indent="-266700">
              <a:buClr>
                <a:srgbClr val="000000"/>
              </a:buClr>
              <a:buFontTx/>
              <a:buAutoNum type="arabicPeriod" startAt="5"/>
              <a:defRPr/>
            </a:pPr>
            <a:r>
              <a:rPr lang="en-US" dirty="0" smtClean="0">
                <a:solidFill>
                  <a:srgbClr val="000000"/>
                </a:solidFill>
                <a:sym typeface="Wingdings" pitchFamily="2" charset="2"/>
              </a:rPr>
              <a:t>Understand the distribution center concept.</a:t>
            </a:r>
          </a:p>
          <a:p>
            <a:pPr marL="266700" indent="-266700">
              <a:buClr>
                <a:srgbClr val="000000"/>
              </a:buClr>
              <a:buFontTx/>
              <a:buAutoNum type="arabicPeriod" startAt="5"/>
              <a:defRPr/>
            </a:pPr>
            <a:r>
              <a:rPr lang="en-US" dirty="0" smtClean="0">
                <a:solidFill>
                  <a:srgbClr val="000000"/>
                </a:solidFill>
                <a:sym typeface="Wingdings" pitchFamily="2" charset="2"/>
              </a:rPr>
              <a:t>Understand important new terms.</a:t>
            </a:r>
          </a:p>
          <a:p>
            <a:pPr marL="266700" indent="-266700">
              <a:buClr>
                <a:srgbClr val="000000"/>
              </a:buClr>
              <a:defRPr/>
            </a:pPr>
            <a:endParaRPr lang="en-US" dirty="0" smtClean="0">
              <a:solidFill>
                <a:srgbClr val="000000"/>
              </a:solidFill>
              <a:sym typeface="Wingdings" pitchFamily="2" charset="2"/>
            </a:endParaRPr>
          </a:p>
          <a:p>
            <a:pPr marL="266700" indent="-266700">
              <a:buClr>
                <a:srgbClr val="000000"/>
              </a:buClr>
              <a:defRPr/>
            </a:pPr>
            <a:endParaRPr lang="en-US" dirty="0" smtClean="0">
              <a:solidFill>
                <a:srgbClr val="000000"/>
              </a:solidFill>
              <a:sym typeface="Wingdings" pitchFamily="2" charset="2"/>
            </a:endParaRP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3493"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280.</a:t>
            </a:r>
            <a:endParaRPr lang="en-US" sz="1500" b="1"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75A6BC4D-EA10-45A7-AD40-D49794BE58D1}" type="slidenum">
              <a:rPr lang="en-US" sz="1200" smtClean="0"/>
              <a:pPr eaLnBrk="1" hangingPunct="1"/>
              <a:t>4</a:t>
            </a:fld>
            <a:endParaRPr lang="en-US" sz="1200" smtClean="0"/>
          </a:p>
        </p:txBody>
      </p:sp>
      <p:sp>
        <p:nvSpPr>
          <p:cNvPr id="6451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buFont typeface="Arial" pitchFamily="34" charset="0"/>
              <a:buChar char="•"/>
              <a:defRPr/>
            </a:pPr>
            <a:r>
              <a:rPr lang="en-US" dirty="0" smtClean="0">
                <a:solidFill>
                  <a:srgbClr val="000000"/>
                </a:solidFill>
                <a:sym typeface="Wingdings" pitchFamily="2" charset="2"/>
              </a:rPr>
              <a:t> In this presentation we will continue our discussion of one of the four Ps – Place.  </a:t>
            </a:r>
          </a:p>
          <a:p>
            <a:pPr>
              <a:defRPr/>
            </a:pPr>
            <a:endParaRPr lang="en-US" dirty="0" smtClean="0">
              <a:solidFill>
                <a:srgbClr val="000000"/>
              </a:solidFill>
              <a:sym typeface="Wingdings" pitchFamily="2" charset="2"/>
            </a:endParaRPr>
          </a:p>
          <a:p>
            <a:pPr>
              <a:defRPr/>
            </a:pPr>
            <a:r>
              <a:rPr lang="en-US" dirty="0" smtClean="0">
                <a:solidFill>
                  <a:srgbClr val="000000"/>
                </a:solidFill>
                <a:sym typeface="Wingdings" pitchFamily="2" charset="2"/>
              </a:rPr>
              <a:t>When managers think about Place, they are concerned with making goods and services available in the right quantities, right locations, when customers want them.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4517" name="Text Box 25"/>
          <p:cNvSpPr txBox="1">
            <a:spLocks noChangeArrowheads="1"/>
          </p:cNvSpPr>
          <p:nvPr/>
        </p:nvSpPr>
        <p:spPr bwMode="auto">
          <a:xfrm>
            <a:off x="4389438" y="40005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281.</a:t>
            </a:r>
            <a:endParaRPr lang="en-US" sz="1500" b="1"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0D36189-BCC9-4312-9DBE-05BC3FE94131}" type="slidenum">
              <a:rPr lang="en-US" sz="1200" smtClean="0"/>
              <a:pPr eaLnBrk="1" hangingPunct="1"/>
              <a:t>5</a:t>
            </a:fld>
            <a:endParaRPr lang="en-US" sz="1200" smtClean="0"/>
          </a:p>
        </p:txBody>
      </p:sp>
      <p:sp>
        <p:nvSpPr>
          <p:cNvPr id="66563"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Logistics</a:t>
            </a:r>
            <a:r>
              <a:rPr lang="en-US" dirty="0" smtClean="0">
                <a:solidFill>
                  <a:srgbClr val="000000"/>
                </a:solidFill>
                <a:sym typeface="Wingdings" pitchFamily="2" charset="2"/>
              </a:rPr>
              <a:t> is the transporting, storing, and handling of goods in ways that match target customers’ needs with a firm’s marketing mix. </a:t>
            </a:r>
            <a:r>
              <a:rPr lang="en-US" u="sng" dirty="0" smtClean="0">
                <a:solidFill>
                  <a:srgbClr val="000000"/>
                </a:solidFill>
                <a:sym typeface="Wingdings" pitchFamily="2" charset="2"/>
              </a:rPr>
              <a:t>Physical distribution</a:t>
            </a:r>
            <a:r>
              <a:rPr lang="en-US" dirty="0" smtClean="0">
                <a:solidFill>
                  <a:srgbClr val="000000"/>
                </a:solidFill>
                <a:sym typeface="Wingdings" pitchFamily="2" charset="2"/>
              </a:rPr>
              <a:t> (PD) is another name for logistics. Whenever the product includes a physical good, Place requires decisions about logistics. </a:t>
            </a:r>
          </a:p>
          <a:p>
            <a:pPr>
              <a:defRPr/>
            </a:pPr>
            <a:endParaRPr lang="en-US" b="1" i="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r>
              <a:rPr lang="en-US" b="1" u="sng" dirty="0" smtClean="0">
                <a:solidFill>
                  <a:srgbClr val="000000"/>
                </a:solidFill>
                <a:sym typeface="Wingdings" pitchFamily="2" charset="2"/>
              </a:rPr>
              <a:t> </a:t>
            </a:r>
          </a:p>
          <a:p>
            <a:pPr>
              <a:buFont typeface="Arial" pitchFamily="34" charset="0"/>
              <a:buChar char="•"/>
              <a:defRPr/>
            </a:pPr>
            <a:r>
              <a:rPr lang="en-US" b="1" i="1" dirty="0" smtClean="0">
                <a:solidFill>
                  <a:srgbClr val="000000"/>
                </a:solidFill>
                <a:sym typeface="Wingdings" pitchFamily="2" charset="2"/>
              </a:rPr>
              <a:t> </a:t>
            </a:r>
            <a:r>
              <a:rPr lang="en-US" dirty="0" smtClean="0">
                <a:solidFill>
                  <a:srgbClr val="000000"/>
                </a:solidFill>
                <a:sym typeface="Wingdings" pitchFamily="2" charset="2"/>
              </a:rPr>
              <a:t>There are many different combinations of logistics decisions.</a:t>
            </a:r>
          </a:p>
          <a:p>
            <a:pPr>
              <a:buFont typeface="Arial" pitchFamily="34" charset="0"/>
              <a:buChar char="•"/>
              <a:defRPr/>
            </a:pPr>
            <a:r>
              <a:rPr lang="en-US" dirty="0" smtClean="0">
                <a:solidFill>
                  <a:srgbClr val="000000"/>
                </a:solidFill>
                <a:sym typeface="Wingdings" pitchFamily="2" charset="2"/>
              </a:rPr>
              <a:t> Each combination can result in a different level of distribution service and different costs.</a:t>
            </a:r>
          </a:p>
          <a:p>
            <a:pPr>
              <a:buFont typeface="Arial" pitchFamily="34" charset="0"/>
              <a:buChar char="•"/>
              <a:defRPr/>
            </a:pPr>
            <a:r>
              <a:rPr lang="en-US" dirty="0" smtClean="0">
                <a:solidFill>
                  <a:srgbClr val="000000"/>
                </a:solidFill>
                <a:sym typeface="Wingdings" pitchFamily="2" charset="2"/>
              </a:rPr>
              <a:t> Firms must determine the best way to provide the level of distribution service that customers want and are willing to pay for.</a:t>
            </a:r>
          </a:p>
          <a:p>
            <a:pPr>
              <a:buFont typeface="Arial" pitchFamily="34" charset="0"/>
              <a:buChar char="•"/>
              <a:defRPr/>
            </a:pPr>
            <a:r>
              <a:rPr lang="en-US" dirty="0" smtClean="0">
                <a:solidFill>
                  <a:srgbClr val="000000"/>
                </a:solidFill>
                <a:sym typeface="Wingdings" pitchFamily="2" charset="2"/>
              </a:rPr>
              <a:t> Logistics costs are very important to both firms and consumers. These costs vary from firm to firm and, from a macro-marketing perspective, from country to country.</a:t>
            </a:r>
          </a:p>
          <a:p>
            <a:pPr>
              <a:buFont typeface="Arial" pitchFamily="34" charset="0"/>
              <a:buChar char="•"/>
              <a:defRPr/>
            </a:pPr>
            <a:r>
              <a:rPr lang="en-US" dirty="0" smtClean="0">
                <a:solidFill>
                  <a:srgbClr val="000000"/>
                </a:solidFill>
                <a:sym typeface="Wingdings" pitchFamily="2" charset="2"/>
              </a:rPr>
              <a:t> Differences in logistics costs across countries can be substantial.</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What consumer trends have contributed to an increased emphasis on physical distribution as an element of Place?</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6565"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281-282.</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1C320776-B2C4-4569-A8EC-5A6A869940CF}" type="slidenum">
              <a:rPr lang="en-US" sz="1200" smtClean="0">
                <a:solidFill>
                  <a:srgbClr val="000000"/>
                </a:solidFill>
              </a:rPr>
              <a:pPr eaLnBrk="1" hangingPunct="1"/>
              <a:t>6</a:t>
            </a:fld>
            <a:endParaRPr lang="en-US" sz="1200" smtClean="0">
              <a:solidFill>
                <a:srgbClr val="000000"/>
              </a:solidFill>
            </a:endParaRPr>
          </a:p>
        </p:txBody>
      </p:sp>
      <p:sp>
        <p:nvSpPr>
          <p:cNvPr id="6861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 physical distribution, there are always trade-offs among costs, the customer service level, and sales. Because physical distribution costs can be substantial for  various levels of service, marketers must determine what level of service is possible and appropriate for each target market.</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For example, a retailer might reason that providing faster transportation than consumers demand will maximize customer service and reduce lost sales.  </a:t>
            </a:r>
          </a:p>
          <a:p>
            <a:pPr>
              <a:buFont typeface="Arial" pitchFamily="34" charset="0"/>
              <a:buChar char="•"/>
              <a:defRPr/>
            </a:pPr>
            <a:r>
              <a:rPr lang="en-US" b="1" dirty="0" smtClean="0">
                <a:solidFill>
                  <a:srgbClr val="000000"/>
                </a:solidFill>
                <a:sym typeface="Wingdings" pitchFamily="2" charset="2"/>
              </a:rPr>
              <a:t> However, this diagram illustrates the important trade-off between customer service and costs.  </a:t>
            </a:r>
          </a:p>
          <a:p>
            <a:pPr lvl="1">
              <a:buFont typeface="Arial" pitchFamily="34" charset="0"/>
              <a:buChar char="•"/>
              <a:defRPr/>
            </a:pPr>
            <a:r>
              <a:rPr lang="en-US" dirty="0" smtClean="0">
                <a:solidFill>
                  <a:srgbClr val="000000"/>
                </a:solidFill>
              </a:rPr>
              <a:t> Providing additional levels of customer service, such as more inventory to prevent stockouts, or faster transportation, eventually increases the total cost of physical distribution.</a:t>
            </a:r>
          </a:p>
          <a:p>
            <a:pPr lvl="1">
              <a:buFont typeface="Arial" pitchFamily="34" charset="0"/>
              <a:buChar char="•"/>
              <a:defRPr/>
            </a:pPr>
            <a:r>
              <a:rPr lang="en-US" dirty="0" smtClean="0">
                <a:solidFill>
                  <a:srgbClr val="000000"/>
                </a:solidFill>
              </a:rPr>
              <a:t> Notice that the curve of lost sales goes down as customer service increases, but only to a certain point.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solidFill>
                  <a:srgbClr val="000000"/>
                </a:solidFill>
                <a:sym typeface="Wingdings" pitchFamily="2" charset="2"/>
              </a:rPr>
              <a:t>At certain points, providing too much customer service can actually detract from the overall marketing effort, because it can increase costs, and possibly price the product out of the reach of consumers in the target market.</a:t>
            </a:r>
            <a:endParaRPr lang="en-US" dirty="0" smtClean="0">
              <a:solidFill>
                <a:srgbClr val="000000"/>
              </a:solidFill>
            </a:endParaRPr>
          </a:p>
          <a:p>
            <a:pPr>
              <a:buFont typeface="Arial" pitchFamily="34" charset="0"/>
              <a:buChar char="•"/>
              <a:defRPr/>
            </a:pPr>
            <a:endParaRPr lang="en-US"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Have you ever ordered software from an Internet site where the product can be immediately downloaded for use? Is this a new paradigm for physical distribution that changes the trade-off ratio?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8613"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282-283.</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046F7D92-1E0B-40B8-B77C-8829F49D23B3}" type="slidenum">
              <a:rPr lang="en-US" sz="1200" smtClean="0">
                <a:solidFill>
                  <a:srgbClr val="000000"/>
                </a:solidFill>
              </a:rPr>
              <a:pPr eaLnBrk="1" hangingPunct="1"/>
              <a:t>7</a:t>
            </a:fld>
            <a:endParaRPr lang="en-US" sz="1200" smtClean="0">
              <a:solidFill>
                <a:srgbClr val="000000"/>
              </a:solidFill>
            </a:endParaRPr>
          </a:p>
        </p:txBody>
      </p:sp>
      <p:sp>
        <p:nvSpPr>
          <p:cNvPr id="6963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The </a:t>
            </a:r>
            <a:r>
              <a:rPr lang="en-US" u="sng" dirty="0" smtClean="0">
                <a:solidFill>
                  <a:srgbClr val="000000"/>
                </a:solidFill>
                <a:sym typeface="Wingdings" pitchFamily="2" charset="2"/>
              </a:rPr>
              <a:t>physical distribution concept</a:t>
            </a:r>
            <a:r>
              <a:rPr lang="en-US" dirty="0" smtClean="0">
                <a:solidFill>
                  <a:srgbClr val="000000"/>
                </a:solidFill>
                <a:sym typeface="Wingdings" pitchFamily="2" charset="2"/>
              </a:rPr>
              <a:t> dictates that all transporting, storing, and product-handling activities of a business and a whole channel system should be coordinated as one system that seeks to minimize the cost of distribution for a given customer service level. Unfortunately, too many firms still treat physical distribution activities as separate and unrelated.</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 </a:t>
            </a:r>
          </a:p>
          <a:p>
            <a:pPr>
              <a:buFontTx/>
              <a:buChar char="•"/>
              <a:defRPr/>
            </a:pPr>
            <a:r>
              <a:rPr lang="en-US" b="1" dirty="0" smtClean="0">
                <a:solidFill>
                  <a:srgbClr val="000000"/>
                </a:solidFill>
                <a:sym typeface="Wingdings" pitchFamily="2" charset="2"/>
              </a:rPr>
              <a:t> The first thing organizations must do in implementing the physical distribution concept is to </a:t>
            </a:r>
            <a:r>
              <a:rPr lang="en-US" b="1" u="sng" dirty="0" smtClean="0">
                <a:solidFill>
                  <a:srgbClr val="000000"/>
                </a:solidFill>
                <a:sym typeface="Wingdings" pitchFamily="2" charset="2"/>
              </a:rPr>
              <a:t>decide what service level to offer</a:t>
            </a:r>
            <a:r>
              <a:rPr lang="en-US" b="1" dirty="0" smtClean="0">
                <a:solidFill>
                  <a:srgbClr val="000000"/>
                </a:solidFill>
                <a:sym typeface="Wingdings" pitchFamily="2" charset="2"/>
              </a:rPr>
              <a:t>. </a:t>
            </a:r>
          </a:p>
          <a:p>
            <a:pPr lvl="1">
              <a:buFontTx/>
              <a:buChar char="•"/>
              <a:defRPr/>
            </a:pPr>
            <a:r>
              <a:rPr lang="en-US" dirty="0" smtClean="0">
                <a:solidFill>
                  <a:srgbClr val="000000"/>
                </a:solidFill>
              </a:rPr>
              <a:t> Marketing research can help to determine the appropriate service level, and it typically takes into account the various factors shown on this slide. </a:t>
            </a:r>
          </a:p>
          <a:p>
            <a:pPr lvl="1">
              <a:buFontTx/>
              <a:buChar char="•"/>
              <a:defRPr/>
            </a:pPr>
            <a:r>
              <a:rPr lang="en-US" dirty="0" smtClean="0">
                <a:solidFill>
                  <a:srgbClr val="000000"/>
                </a:solidFill>
              </a:rPr>
              <a:t> Order processing, inventory management, shipping, storage, and returns are all key factors affecting the service level.</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What is the danger in providing more service than customers really need or want?</a:t>
            </a:r>
          </a:p>
          <a:p>
            <a:pPr>
              <a:defRPr/>
            </a:pPr>
            <a:endParaRPr lang="en-US" b="1" dirty="0" smtClean="0">
              <a:solidFill>
                <a:srgbClr val="000000"/>
              </a:solidFill>
              <a:sym typeface="Wingdings" pitchFamily="2" charset="2"/>
            </a:endParaRPr>
          </a:p>
          <a:p>
            <a:pPr>
              <a:buFontTx/>
              <a:buChar char="•"/>
              <a:defRPr/>
            </a:pPr>
            <a:r>
              <a:rPr lang="en-US" b="1" dirty="0" smtClean="0">
                <a:solidFill>
                  <a:srgbClr val="000000"/>
                </a:solidFill>
                <a:sym typeface="Wingdings" pitchFamily="2" charset="2"/>
              </a:rPr>
              <a:t> Marketers must then </a:t>
            </a:r>
            <a:r>
              <a:rPr lang="en-US" b="1" u="sng" dirty="0" smtClean="0">
                <a:solidFill>
                  <a:srgbClr val="000000"/>
                </a:solidFill>
                <a:sym typeface="Wingdings" pitchFamily="2" charset="2"/>
              </a:rPr>
              <a:t>find the lowest total cost for the right service level</a:t>
            </a:r>
            <a:r>
              <a:rPr lang="en-US" b="1" dirty="0" smtClean="0">
                <a:solidFill>
                  <a:srgbClr val="000000"/>
                </a:solidFill>
                <a:sym typeface="Wingdings" pitchFamily="2" charset="2"/>
              </a:rPr>
              <a:t>. </a:t>
            </a:r>
          </a:p>
          <a:p>
            <a:pPr lvl="1">
              <a:buFontTx/>
              <a:buChar char="•"/>
              <a:defRPr/>
            </a:pPr>
            <a:r>
              <a:rPr lang="en-US" dirty="0" smtClean="0">
                <a:solidFill>
                  <a:srgbClr val="000000"/>
                </a:solidFill>
              </a:rPr>
              <a:t> </a:t>
            </a:r>
            <a:r>
              <a:rPr lang="en-US" u="sng" dirty="0" smtClean="0">
                <a:solidFill>
                  <a:srgbClr val="000000"/>
                </a:solidFill>
              </a:rPr>
              <a:t>Total cost approach</a:t>
            </a:r>
            <a:r>
              <a:rPr lang="en-US" dirty="0" smtClean="0">
                <a:solidFill>
                  <a:srgbClr val="000000"/>
                </a:solidFill>
              </a:rPr>
              <a:t>: evaluating each possible physical distribution system and identifying the total costs of each alternative system. </a:t>
            </a:r>
          </a:p>
          <a:p>
            <a:pPr>
              <a:defRPr/>
            </a:pPr>
            <a:endParaRPr lang="en-US" i="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9637" name="Text Box 25"/>
          <p:cNvSpPr txBox="1">
            <a:spLocks noChangeArrowheads="1"/>
          </p:cNvSpPr>
          <p:nvPr/>
        </p:nvSpPr>
        <p:spPr bwMode="auto">
          <a:xfrm>
            <a:off x="4191000" y="400050"/>
            <a:ext cx="26368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283-285.</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4536291F-296D-4FCD-BBF5-201EF3800BFF}" type="slidenum">
              <a:rPr lang="en-US" sz="1200" smtClean="0">
                <a:solidFill>
                  <a:srgbClr val="000000"/>
                </a:solidFill>
              </a:rPr>
              <a:pPr eaLnBrk="1" hangingPunct="1"/>
              <a:t>8</a:t>
            </a:fld>
            <a:endParaRPr lang="en-US" sz="1200" smtClean="0">
              <a:solidFill>
                <a:srgbClr val="000000"/>
              </a:solidFill>
            </a:endParaRPr>
          </a:p>
        </p:txBody>
      </p:sp>
      <p:sp>
        <p:nvSpPr>
          <p:cNvPr id="7475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Trying to coordinate physical distribution throughout an entire supply chain is a difficult task. Computers and the Internet are becoming more and more important to marketing managers who need to keep track of inventory levels, when to order, and where goods are when they move.</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Continuously updated information systems</a:t>
            </a:r>
            <a:r>
              <a:rPr lang="en-US" dirty="0" smtClean="0">
                <a:solidFill>
                  <a:srgbClr val="000000"/>
                </a:solidFill>
                <a:sym typeface="Wingdings" pitchFamily="2" charset="2"/>
              </a:rPr>
              <a:t>, such as the ones fed by supermarket checkout scanners, can provide marketers with an up-to-the-minute inventory count and also an instantaneous readout of what consumers are buying.</a:t>
            </a:r>
          </a:p>
          <a:p>
            <a:pPr>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What packaging innovation has contributed greatly to the development of continuously updated systems? Hint: refer to Chapter 9.</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Electronic data interchange</a:t>
            </a:r>
            <a:r>
              <a:rPr lang="en-US" u="sng" dirty="0" smtClean="0">
                <a:solidFill>
                  <a:srgbClr val="000000"/>
                </a:solidFill>
                <a:sym typeface="Wingdings" pitchFamily="2" charset="2"/>
              </a:rPr>
              <a:t> </a:t>
            </a:r>
            <a:r>
              <a:rPr lang="en-US" b="1" u="sng" dirty="0" smtClean="0">
                <a:solidFill>
                  <a:srgbClr val="000000"/>
                </a:solidFill>
                <a:sym typeface="Wingdings" pitchFamily="2" charset="2"/>
              </a:rPr>
              <a:t>(EDI) sets a standard</a:t>
            </a:r>
            <a:r>
              <a:rPr lang="en-US" b="1" dirty="0" smtClean="0">
                <a:solidFill>
                  <a:srgbClr val="000000"/>
                </a:solidFill>
                <a:sym typeface="Wingdings" pitchFamily="2" charset="2"/>
              </a:rPr>
              <a:t>, by putting information in a structured format that allows suppliers and customers to access each other’s computer systems.  </a:t>
            </a:r>
          </a:p>
          <a:p>
            <a:pPr lvl="1">
              <a:buFont typeface="Arial" pitchFamily="34" charset="0"/>
              <a:buChar char="•"/>
              <a:defRPr/>
            </a:pPr>
            <a:r>
              <a:rPr lang="en-US" dirty="0" smtClean="0">
                <a:solidFill>
                  <a:srgbClr val="000000"/>
                </a:solidFill>
              </a:rPr>
              <a:t> It helps speed the processing of orders, inventory tracking, and customer service requests. </a:t>
            </a:r>
          </a:p>
          <a:p>
            <a:pPr lvl="1">
              <a:buFont typeface="Arial" pitchFamily="34" charset="0"/>
              <a:buChar char="•"/>
              <a:defRPr/>
            </a:pPr>
            <a:r>
              <a:rPr lang="en-US" dirty="0" smtClean="0">
                <a:solidFill>
                  <a:srgbClr val="000000"/>
                </a:solidFill>
              </a:rPr>
              <a:t> In addition, EDI brings buyers and suppliers in channels of distribution closer together.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74757"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287-288.</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BA0003FD-8816-4AA4-AE61-E38CEE0E631E}" type="slidenum">
              <a:rPr lang="en-US" sz="1200" smtClean="0">
                <a:solidFill>
                  <a:srgbClr val="000000"/>
                </a:solidFill>
              </a:rPr>
              <a:pPr eaLnBrk="1" hangingPunct="1"/>
              <a:t>9</a:t>
            </a:fld>
            <a:endParaRPr lang="en-US" sz="1200" smtClean="0">
              <a:solidFill>
                <a:srgbClr val="000000"/>
              </a:solidFill>
            </a:endParaRPr>
          </a:p>
        </p:txBody>
      </p:sp>
      <p:sp>
        <p:nvSpPr>
          <p:cNvPr id="7577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As in all areas of marketing, physical distribution raises some ethical concerns.</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Tx/>
              <a:buChar char="•"/>
              <a:defRPr/>
            </a:pPr>
            <a:r>
              <a:rPr lang="en-US" b="1" dirty="0" smtClean="0">
                <a:solidFill>
                  <a:srgbClr val="000000"/>
                </a:solidFill>
                <a:sym typeface="Wingdings" pitchFamily="2" charset="2"/>
              </a:rPr>
              <a:t> Most of the ethical issues that come up in physical distribution are about communications over product availability. </a:t>
            </a:r>
          </a:p>
          <a:p>
            <a:pPr lvl="1">
              <a:buFontTx/>
              <a:buChar char="•"/>
              <a:defRPr/>
            </a:pPr>
            <a:r>
              <a:rPr lang="en-US" dirty="0" smtClean="0">
                <a:solidFill>
                  <a:srgbClr val="000000"/>
                </a:solidFill>
              </a:rPr>
              <a:t> Some Internet vendors are being criticized for creating false expectations about the speed of delivery or for selling products that are not available.</a:t>
            </a:r>
          </a:p>
          <a:p>
            <a:pPr>
              <a:buFontTx/>
              <a:buChar char="•"/>
              <a:defRPr/>
            </a:pPr>
            <a:r>
              <a:rPr lang="en-US" b="1" dirty="0" smtClean="0">
                <a:solidFill>
                  <a:srgbClr val="000000"/>
                </a:solidFill>
                <a:sym typeface="Wingdings" pitchFamily="2" charset="2"/>
              </a:rPr>
              <a:t> Conventional retailers also receive criticism for running out of products that they promote heavily. </a:t>
            </a:r>
          </a:p>
          <a:p>
            <a:pPr lvl="1">
              <a:buFontTx/>
              <a:buChar char="•"/>
              <a:defRPr/>
            </a:pPr>
            <a:r>
              <a:rPr lang="en-US" dirty="0" smtClean="0">
                <a:solidFill>
                  <a:srgbClr val="000000"/>
                </a:solidFill>
              </a:rPr>
              <a:t> Some retailers offer rain checks to deal with the situation, or try to manage demand proactively by taking advance orders. </a:t>
            </a:r>
          </a:p>
          <a:p>
            <a:pPr>
              <a:defRPr/>
            </a:pPr>
            <a:r>
              <a:rPr lang="en-US" b="1" dirty="0" smtClean="0">
                <a:solidFill>
                  <a:srgbClr val="000000"/>
                </a:solidFill>
                <a:sym typeface="Wingdings" pitchFamily="2" charset="2"/>
              </a:rPr>
              <a:t> Coordination of PD activities can also generate ethical problems.</a:t>
            </a:r>
          </a:p>
          <a:p>
            <a:pPr>
              <a:defRPr/>
            </a:pPr>
            <a:endParaRPr lang="en-US" b="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Suppose you were a retailer and told a supplier that you planned to place an order, but didn’t confirm the order until the last minute. You wanted to see how sales were going before making a commitment. Thus, you were able to shift the burden of holding inventory to the supplier. Is this an ethical practice on your part? Why or why not?</a:t>
            </a:r>
          </a:p>
          <a:p>
            <a:pPr marL="271751" indent="-271751">
              <a:defRPr/>
            </a:pPr>
            <a:endParaRPr lang="en-US" b="1" dirty="0" smtClean="0">
              <a:solidFill>
                <a:srgbClr val="000000"/>
              </a:solidFill>
              <a:sym typeface="Wingdings" pitchFamily="2" charset="2"/>
            </a:endParaRPr>
          </a:p>
        </p:txBody>
      </p:sp>
      <p:sp>
        <p:nvSpPr>
          <p:cNvPr id="75781"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288.</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4E259B20-E0FC-4E5B-A880-77C9CF18B0AA}" type="datetimeFigureOut">
              <a:rPr lang="en-US" smtClean="0"/>
              <a:pPr>
                <a:defRPr/>
              </a:pPr>
              <a:t>4/10/2018</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37F0B04A-90A9-4FA5-A2A5-F4211BC8299B}" type="slidenum">
              <a:rPr lang="en-US" smtClean="0"/>
              <a:pPr>
                <a:defRPr/>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77115325"/>
      </p:ext>
    </p:extLst>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1643D4E5-B04D-4919-86F6-CF23F6F780C6}" type="datetimeFigureOut">
              <a:rPr lang="en-US" smtClean="0"/>
              <a:pPr>
                <a:defRPr/>
              </a:pPr>
              <a:t>4/10/2018</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9CE5DA-C044-4180-BF68-67C8BC8B7EE5}" type="slidenum">
              <a:rPr lang="en-US" smtClean="0"/>
              <a:pPr>
                <a:defRPr/>
              </a:pPr>
              <a:t>‹#›</a:t>
            </a:fld>
            <a:endParaRPr lang="en-US"/>
          </a:p>
        </p:txBody>
      </p:sp>
    </p:spTree>
    <p:extLst>
      <p:ext uri="{BB962C8B-B14F-4D97-AF65-F5344CB8AC3E}">
        <p14:creationId xmlns:p14="http://schemas.microsoft.com/office/powerpoint/2010/main" val="920818977"/>
      </p:ext>
    </p:extLst>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66AADC1-2883-4E1A-9BA2-DE3B8D479EFF}" type="datetimeFigureOut">
              <a:rPr lang="en-US" smtClean="0"/>
              <a:pPr>
                <a:defRPr/>
              </a:pPr>
              <a:t>4/10/2018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CE8B53-ED49-410A-9F41-E6DD37FB22D3}" type="slidenum">
              <a:rPr lang="en-US" smtClean="0"/>
              <a:pPr>
                <a:defRPr/>
              </a:pPr>
              <a:t>‹#›</a:t>
            </a:fld>
            <a:endParaRPr lang="en-US"/>
          </a:p>
        </p:txBody>
      </p:sp>
    </p:spTree>
    <p:extLst>
      <p:ext uri="{BB962C8B-B14F-4D97-AF65-F5344CB8AC3E}">
        <p14:creationId xmlns:p14="http://schemas.microsoft.com/office/powerpoint/2010/main" val="511095775"/>
      </p:ext>
    </p:extLst>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377736AE-9CA1-4B21-80D7-D8642D92CB74}" type="datetimeFigureOut">
              <a:rPr lang="en-US" smtClean="0"/>
              <a:pPr>
                <a:defRPr/>
              </a:pPr>
              <a:t>4/10/2018</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2B1F26EB-F3C1-4F93-99FE-ED68CC7D9AFA}" type="slidenum">
              <a:rPr lang="en-US" smtClean="0"/>
              <a:pPr>
                <a:defRPr/>
              </a:pPr>
              <a:t>‹#›</a:t>
            </a:fld>
            <a:endParaRPr lang="en-US"/>
          </a:p>
        </p:txBody>
      </p:sp>
    </p:spTree>
    <p:extLst>
      <p:ext uri="{BB962C8B-B14F-4D97-AF65-F5344CB8AC3E}">
        <p14:creationId xmlns:p14="http://schemas.microsoft.com/office/powerpoint/2010/main" val="959300417"/>
      </p:ext>
    </p:extLst>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44C2CD7-F4AC-48F3-95D7-D78B6DD10088}" type="datetimeFigureOut">
              <a:rPr lang="en-US" smtClean="0"/>
              <a:pPr>
                <a:defRPr/>
              </a:pPr>
              <a:t>4/10/2018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59BD29A-BD3B-4990-A4E7-A5E3034F8E3C}" type="slidenum">
              <a:rPr lang="en-US" smtClean="0"/>
              <a:pPr>
                <a:defRPr/>
              </a:pPr>
              <a:t>‹#›</a:t>
            </a:fld>
            <a:endParaRPr lang="en-US"/>
          </a:p>
        </p:txBody>
      </p:sp>
    </p:spTree>
    <p:extLst>
      <p:ext uri="{BB962C8B-B14F-4D97-AF65-F5344CB8AC3E}">
        <p14:creationId xmlns:p14="http://schemas.microsoft.com/office/powerpoint/2010/main" val="2782180408"/>
      </p:ext>
    </p:extLst>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6B32085-756E-4699-9DED-567A300F652E}" type="datetimeFigureOut">
              <a:rPr lang="en-US" smtClean="0"/>
              <a:pPr>
                <a:defRPr/>
              </a:pPr>
              <a:t>4/10/2018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E58EB3B-65A6-4A8C-8EC2-5418EB0BDC5F}" type="slidenum">
              <a:rPr lang="en-US" smtClean="0"/>
              <a:pPr>
                <a:defRPr/>
              </a:pPr>
              <a:t>‹#›</a:t>
            </a:fld>
            <a:endParaRPr lang="en-US"/>
          </a:p>
        </p:txBody>
      </p:sp>
    </p:spTree>
    <p:extLst>
      <p:ext uri="{BB962C8B-B14F-4D97-AF65-F5344CB8AC3E}">
        <p14:creationId xmlns:p14="http://schemas.microsoft.com/office/powerpoint/2010/main" val="3933761892"/>
      </p:ext>
    </p:extLst>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D3C7FB0B-682B-475A-8795-858E996CFF9F}" type="datetimeFigureOut">
              <a:rPr lang="en-US" smtClean="0"/>
              <a:pPr>
                <a:defRPr/>
              </a:pPr>
              <a:t>4/10/2018</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B9DBB444-02C3-4A8A-805E-34FA5A5DD8BE}"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6287" r:id="rId1"/>
    <p:sldLayoutId id="2147486288" r:id="rId2"/>
    <p:sldLayoutId id="2147486289" r:id="rId3"/>
    <p:sldLayoutId id="2147486290" r:id="rId4"/>
    <p:sldLayoutId id="2147486291" r:id="rId5"/>
    <p:sldLayoutId id="2147486292" r:id="rId6"/>
  </p:sldLayoutIdLst>
  <p:transition>
    <p:pull dir="ru"/>
  </p:transition>
  <p:timing>
    <p:tnLst>
      <p:par>
        <p:cTn id="1" dur="indefinite" restart="never" nodeType="tmRoot"/>
      </p:par>
    </p:tnLst>
  </p:timing>
  <p:txStyles>
    <p:title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algn="l" rtl="0" eaLnBrk="1" fontAlgn="base" hangingPunct="1">
        <a:spcBef>
          <a:spcPct val="20000"/>
        </a:spcBef>
        <a:spcAft>
          <a:spcPct val="0"/>
        </a:spcAft>
        <a:buClr>
          <a:schemeClr val="accent1"/>
        </a:buClr>
        <a:buSzPct val="80000"/>
        <a:buFont typeface="Wingdings 2" pitchFamily="18" charset="2"/>
        <a:defRPr sz="3000" kern="1200">
          <a:solidFill>
            <a:schemeClr val="tx1"/>
          </a:solidFill>
          <a:latin typeface="+mn-lt"/>
          <a:ea typeface="+mn-ea"/>
          <a:cs typeface="+mn-cs"/>
        </a:defRPr>
      </a:lvl1pPr>
      <a:lvl2pPr marL="461963" indent="-461963" algn="l" rtl="0" eaLnBrk="1" fontAlgn="base" hangingPunct="1">
        <a:spcBef>
          <a:spcPct val="20000"/>
        </a:spcBef>
        <a:spcAft>
          <a:spcPct val="0"/>
        </a:spcAft>
        <a:buClr>
          <a:schemeClr val="accent1"/>
        </a:buClr>
        <a:buSzPct val="95000"/>
        <a:buFont typeface="Verdana" pitchFamily="34" charset="0"/>
        <a:defRPr sz="2600" kern="1200">
          <a:solidFill>
            <a:schemeClr val="tx1"/>
          </a:solidFill>
          <a:latin typeface="+mn-lt"/>
          <a:ea typeface="+mn-ea"/>
          <a:cs typeface="+mn-cs"/>
        </a:defRPr>
      </a:lvl2pPr>
      <a:lvl3pPr marL="876300" indent="38100" algn="l" rtl="0" eaLnBrk="1" fontAlgn="base" hangingPunct="1">
        <a:spcBef>
          <a:spcPct val="20000"/>
        </a:spcBef>
        <a:spcAft>
          <a:spcPct val="0"/>
        </a:spcAft>
        <a:buClr>
          <a:schemeClr val="accent1"/>
        </a:buClr>
        <a:buFont typeface="Wingdings 2" pitchFamily="18" charset="2"/>
        <a:defRPr sz="2400" kern="1200">
          <a:solidFill>
            <a:schemeClr val="tx1"/>
          </a:solidFill>
          <a:latin typeface="+mn-lt"/>
          <a:ea typeface="+mn-ea"/>
          <a:cs typeface="+mn-cs"/>
        </a:defRPr>
      </a:lvl3pPr>
      <a:lvl4pPr marL="1162050" indent="209550" algn="l" rtl="0" eaLnBrk="1" fontAlgn="base" hangingPunct="1">
        <a:spcBef>
          <a:spcPct val="20000"/>
        </a:spcBef>
        <a:spcAft>
          <a:spcPct val="0"/>
        </a:spcAft>
        <a:buClr>
          <a:schemeClr val="accent1"/>
        </a:buClr>
        <a:buFont typeface="Wingdings 2" pitchFamily="18" charset="2"/>
        <a:defRPr sz="2000" kern="1200">
          <a:solidFill>
            <a:schemeClr val="tx1"/>
          </a:solidFill>
          <a:latin typeface="+mn-lt"/>
          <a:ea typeface="+mn-ea"/>
          <a:cs typeface="+mn-cs"/>
        </a:defRPr>
      </a:lvl4pPr>
      <a:lvl5pPr marL="1390650" indent="438150" algn="l" rtl="0" eaLnBrk="1" fontAlgn="base" hangingPunct="1">
        <a:spcBef>
          <a:spcPct val="20000"/>
        </a:spcBef>
        <a:spcAft>
          <a:spcPct val="0"/>
        </a:spcAft>
        <a:buClr>
          <a:srgbClr val="F4C689"/>
        </a:buClr>
        <a:buFont typeface="Wingdings 2" pitchFamily="18" charset="2"/>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505200" cy="1470025"/>
          </a:xfrm>
        </p:spPr>
        <p:txBody>
          <a:bodyPr/>
          <a:lstStyle/>
          <a:p>
            <a:r>
              <a:rPr lang="en-US" dirty="0" smtClean="0"/>
              <a:t>Chapter 11</a:t>
            </a:r>
            <a:endParaRPr lang="en-US" dirty="0"/>
          </a:p>
        </p:txBody>
      </p:sp>
      <p:sp>
        <p:nvSpPr>
          <p:cNvPr id="3" name="Subtitle 2"/>
          <p:cNvSpPr>
            <a:spLocks noGrp="1"/>
          </p:cNvSpPr>
          <p:nvPr>
            <p:ph type="subTitle" idx="1"/>
          </p:nvPr>
        </p:nvSpPr>
        <p:spPr>
          <a:xfrm>
            <a:off x="5486400" y="2250280"/>
            <a:ext cx="3117056" cy="2626520"/>
          </a:xfrm>
        </p:spPr>
        <p:txBody>
          <a:bodyPr>
            <a:normAutofit/>
          </a:bodyPr>
          <a:lstStyle/>
          <a:p>
            <a:r>
              <a:rPr lang="en-US" dirty="0" smtClean="0"/>
              <a:t>Distribution Customer Service and Logistics</a:t>
            </a:r>
            <a:endParaRPr lang="en-US" dirty="0"/>
          </a:p>
        </p:txBody>
      </p:sp>
      <p:sp>
        <p:nvSpPr>
          <p:cNvPr id="4" name="Text Box 4"/>
          <p:cNvSpPr txBox="1">
            <a:spLocks noChangeArrowheads="1"/>
          </p:cNvSpPr>
          <p:nvPr/>
        </p:nvSpPr>
        <p:spPr bwMode="auto">
          <a:xfrm>
            <a:off x="4227513" y="6553200"/>
            <a:ext cx="491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N W3" pitchFamily="-1" charset="-128"/>
              </a:defRPr>
            </a:lvl1pPr>
            <a:lvl2pPr marL="742950" indent="-285750" eaLnBrk="0" hangingPunct="0">
              <a:defRPr>
                <a:solidFill>
                  <a:schemeClr val="tx1"/>
                </a:solidFill>
                <a:latin typeface="Arial" charset="0"/>
                <a:ea typeface="ヒラギノ角ゴ ProN W3" pitchFamily="-1" charset="-128"/>
              </a:defRPr>
            </a:lvl2pPr>
            <a:lvl3pPr marL="1143000" indent="-228600" eaLnBrk="0" hangingPunct="0">
              <a:defRPr>
                <a:solidFill>
                  <a:schemeClr val="tx1"/>
                </a:solidFill>
                <a:latin typeface="Arial" charset="0"/>
                <a:ea typeface="ヒラギノ角ゴ ProN W3" pitchFamily="-1" charset="-128"/>
              </a:defRPr>
            </a:lvl3pPr>
            <a:lvl4pPr marL="1600200" indent="-228600" eaLnBrk="0" hangingPunct="0">
              <a:defRPr>
                <a:solidFill>
                  <a:schemeClr val="tx1"/>
                </a:solidFill>
                <a:latin typeface="Arial" charset="0"/>
                <a:ea typeface="ヒラギノ角ゴ ProN W3" pitchFamily="-1" charset="-128"/>
              </a:defRPr>
            </a:lvl4pPr>
            <a:lvl5pPr marL="2057400" indent="-228600" eaLnBrk="0" hangingPunct="0">
              <a:defRPr>
                <a:solidFill>
                  <a:schemeClr val="tx1"/>
                </a:solidFill>
                <a:latin typeface="Arial" charset="0"/>
                <a:ea typeface="ヒラギノ角ゴ ProN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N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N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N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N W3" pitchFamily="-1" charset="-128"/>
              </a:defRPr>
            </a:lvl9pPr>
          </a:lstStyle>
          <a:p>
            <a:r>
              <a:rPr lang="en-US" sz="1200" b="1" i="1" dirty="0">
                <a:latin typeface="Times" pitchFamily="18" charset="0"/>
              </a:rPr>
              <a:t>Copyright © 2014 by The McGraw-Hill Companies, Inc. All rights reserved</a:t>
            </a:r>
            <a:endParaRPr lang="en-US" sz="1200" b="1" dirty="0">
              <a:latin typeface="Times" pitchFamily="18"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987"/>
            <a:ext cx="8229600" cy="1398587"/>
          </a:xfrm>
        </p:spPr>
        <p:txBody>
          <a:bodyPr>
            <a:noAutofit/>
          </a:bodyPr>
          <a:lstStyle/>
          <a:p>
            <a:r>
              <a:rPr lang="en-US" sz="3200" dirty="0" smtClean="0"/>
              <a:t>The Transporting Function Adds Value to a Marketing Strategy (Exhibit 11-4)</a:t>
            </a:r>
          </a:p>
        </p:txBody>
      </p:sp>
      <p:pic>
        <p:nvPicPr>
          <p:cNvPr id="3" name="Picture 2" descr="per2980x_1205"/>
          <p:cNvPicPr>
            <a:picLocks noChangeAspect="1" noChangeArrowheads="1"/>
          </p:cNvPicPr>
          <p:nvPr/>
        </p:nvPicPr>
        <p:blipFill rotWithShape="1">
          <a:blip r:embed="rId3">
            <a:extLst>
              <a:ext uri="{28A0092B-C50C-407E-A947-70E740481C1C}">
                <a14:useLocalDpi xmlns:a14="http://schemas.microsoft.com/office/drawing/2010/main" val="0"/>
              </a:ext>
            </a:extLst>
          </a:blip>
          <a:srcRect l="1969" t="2598" r="4094" b="6987"/>
          <a:stretch/>
        </p:blipFill>
        <p:spPr bwMode="auto">
          <a:xfrm>
            <a:off x="388620" y="1565910"/>
            <a:ext cx="8389620" cy="46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3600" dirty="0" smtClean="0"/>
              <a:t>Benefits and Limitations of Different Transport Modes (Exhibit 11-5)</a:t>
            </a:r>
          </a:p>
        </p:txBody>
      </p:sp>
      <p:graphicFrame>
        <p:nvGraphicFramePr>
          <p:cNvPr id="48131" name="Object 2"/>
          <p:cNvGraphicFramePr>
            <a:graphicFrameLocks noGrp="1" noChangeAspect="1"/>
          </p:cNvGraphicFramePr>
          <p:nvPr>
            <p:ph idx="4294967295"/>
            <p:extLst>
              <p:ext uri="{D42A27DB-BD31-4B8C-83A1-F6EECF244321}">
                <p14:modId xmlns:p14="http://schemas.microsoft.com/office/powerpoint/2010/main" val="845693370"/>
              </p:ext>
            </p:extLst>
          </p:nvPr>
        </p:nvGraphicFramePr>
        <p:xfrm>
          <a:off x="30480" y="2551113"/>
          <a:ext cx="9067800" cy="2438400"/>
        </p:xfrm>
        <a:graphic>
          <a:graphicData uri="http://schemas.openxmlformats.org/presentationml/2006/ole">
            <mc:AlternateContent xmlns:mc="http://schemas.openxmlformats.org/markup-compatibility/2006">
              <mc:Choice xmlns:v="urn:schemas-microsoft-com:vml" Requires="v">
                <p:oleObj spid="_x0000_s48226" name="Image" r:id="rId4" imgW="13104762" imgH="3707937" progId="Photoshop.Image.9">
                  <p:embed/>
                </p:oleObj>
              </mc:Choice>
              <mc:Fallback>
                <p:oleObj name="Image" r:id="rId4" imgW="13104762" imgH="3707937" progId="Photoshop.Image.9">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 y="2551113"/>
                        <a:ext cx="9067800" cy="2438400"/>
                      </a:xfrm>
                      <a:prstGeom prst="rect">
                        <a:avLst/>
                      </a:prstGeom>
                      <a:noFill/>
                      <a:ln>
                        <a:noFill/>
                      </a:ln>
                      <a:effectLst/>
                      <a:extLst/>
                    </p:spPr>
                  </p:pic>
                </p:oleObj>
              </mc:Fallback>
            </mc:AlternateContent>
          </a:graphicData>
        </a:graphic>
      </p:graphicFrame>
      <p:grpSp>
        <p:nvGrpSpPr>
          <p:cNvPr id="2" name="Group 13"/>
          <p:cNvGrpSpPr>
            <a:grpSpLocks/>
          </p:cNvGrpSpPr>
          <p:nvPr/>
        </p:nvGrpSpPr>
        <p:grpSpPr bwMode="auto">
          <a:xfrm>
            <a:off x="792480" y="3621088"/>
            <a:ext cx="7848600" cy="1331912"/>
            <a:chOff x="838200" y="3621024"/>
            <a:chExt cx="7848600" cy="1331976"/>
          </a:xfrm>
        </p:grpSpPr>
        <p:sp>
          <p:nvSpPr>
            <p:cNvPr id="48133" name="Oval 8"/>
            <p:cNvSpPr>
              <a:spLocks noChangeArrowheads="1"/>
            </p:cNvSpPr>
            <p:nvPr/>
          </p:nvSpPr>
          <p:spPr bwMode="auto">
            <a:xfrm>
              <a:off x="838200" y="4191000"/>
              <a:ext cx="1295400" cy="22860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4" name="Oval 9"/>
            <p:cNvSpPr>
              <a:spLocks noChangeArrowheads="1"/>
            </p:cNvSpPr>
            <p:nvPr/>
          </p:nvSpPr>
          <p:spPr bwMode="auto">
            <a:xfrm>
              <a:off x="1905000" y="4419600"/>
              <a:ext cx="1295400" cy="256032"/>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5" name="Oval 10"/>
            <p:cNvSpPr>
              <a:spLocks noChangeArrowheads="1"/>
            </p:cNvSpPr>
            <p:nvPr/>
          </p:nvSpPr>
          <p:spPr bwMode="auto">
            <a:xfrm>
              <a:off x="3200400" y="3621024"/>
              <a:ext cx="1295400" cy="301752"/>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Oval 11"/>
            <p:cNvSpPr>
              <a:spLocks noChangeArrowheads="1"/>
            </p:cNvSpPr>
            <p:nvPr/>
          </p:nvSpPr>
          <p:spPr bwMode="auto">
            <a:xfrm>
              <a:off x="4648200" y="4114800"/>
              <a:ext cx="1295400" cy="38100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7" name="Oval 12"/>
            <p:cNvSpPr>
              <a:spLocks noChangeArrowheads="1"/>
            </p:cNvSpPr>
            <p:nvPr/>
          </p:nvSpPr>
          <p:spPr bwMode="auto">
            <a:xfrm>
              <a:off x="5943600" y="3657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8" name="Oval 13"/>
            <p:cNvSpPr>
              <a:spLocks noChangeArrowheads="1"/>
            </p:cNvSpPr>
            <p:nvPr/>
          </p:nvSpPr>
          <p:spPr bwMode="auto">
            <a:xfrm>
              <a:off x="6019800" y="4419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9" name="Oval 14"/>
            <p:cNvSpPr>
              <a:spLocks noChangeArrowheads="1"/>
            </p:cNvSpPr>
            <p:nvPr/>
          </p:nvSpPr>
          <p:spPr bwMode="auto">
            <a:xfrm>
              <a:off x="7391400" y="467868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0" name="Oval 15"/>
            <p:cNvSpPr>
              <a:spLocks noChangeArrowheads="1"/>
            </p:cNvSpPr>
            <p:nvPr/>
          </p:nvSpPr>
          <p:spPr bwMode="auto">
            <a:xfrm>
              <a:off x="7391400" y="4419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1" name="Oval 16"/>
            <p:cNvSpPr>
              <a:spLocks noChangeArrowheads="1"/>
            </p:cNvSpPr>
            <p:nvPr/>
          </p:nvSpPr>
          <p:spPr bwMode="auto">
            <a:xfrm>
              <a:off x="7391400" y="3657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13" descr="p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512" y="102972"/>
            <a:ext cx="5529263" cy="66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3124200" cy="2170112"/>
          </a:xfrm>
        </p:spPr>
        <p:txBody>
          <a:bodyPr>
            <a:noAutofit/>
          </a:bodyPr>
          <a:lstStyle/>
          <a:p>
            <a:r>
              <a:rPr lang="en-US" sz="3200" dirty="0" smtClean="0"/>
              <a:t>Water Transportation</a:t>
            </a:r>
            <a:br>
              <a:rPr lang="en-US" sz="3200" dirty="0" smtClean="0"/>
            </a:br>
            <a:endParaRPr lang="en-US" sz="3200"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12</a:t>
            </a:fld>
            <a:endParaRPr lang="en-US" dirty="0"/>
          </a:p>
        </p:txBody>
      </p:sp>
    </p:spTree>
    <p:extLst>
      <p:ext uri="{BB962C8B-B14F-4D97-AF65-F5344CB8AC3E}">
        <p14:creationId xmlns:p14="http://schemas.microsoft.com/office/powerpoint/2010/main" val="2746344279"/>
      </p:ext>
    </p:extLst>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3" descr="p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371" y="76200"/>
            <a:ext cx="4800600" cy="67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a:xfrm>
            <a:off x="457200" y="268288"/>
            <a:ext cx="3733800" cy="3122612"/>
          </a:xfrm>
        </p:spPr>
        <p:txBody>
          <a:bodyPr>
            <a:normAutofit fontScale="90000"/>
          </a:bodyPr>
          <a:lstStyle/>
          <a:p>
            <a:r>
              <a:rPr lang="en-US" dirty="0" smtClean="0"/>
              <a:t>Airfreight Is Expensive but Fast and Growing</a:t>
            </a:r>
            <a:br>
              <a:rPr lang="en-US"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13</a:t>
            </a:fld>
            <a:endParaRPr lang="en-US" dirty="0"/>
          </a:p>
        </p:txBody>
      </p:sp>
    </p:spTree>
    <p:extLst>
      <p:ext uri="{BB962C8B-B14F-4D97-AF65-F5344CB8AC3E}">
        <p14:creationId xmlns:p14="http://schemas.microsoft.com/office/powerpoint/2010/main" val="324926322"/>
      </p:ext>
    </p:extLst>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6987"/>
            <a:ext cx="8229600" cy="1398587"/>
          </a:xfrm>
        </p:spPr>
        <p:txBody>
          <a:bodyPr/>
          <a:lstStyle/>
          <a:p>
            <a:r>
              <a:rPr lang="en-US" dirty="0" smtClean="0"/>
              <a:t>The Storing Function and Marketing Strategy</a:t>
            </a:r>
          </a:p>
        </p:txBody>
      </p:sp>
      <p:sp>
        <p:nvSpPr>
          <p:cNvPr id="3" name="AutoShape 3"/>
          <p:cNvSpPr>
            <a:spLocks noChangeArrowheads="1"/>
          </p:cNvSpPr>
          <p:nvPr/>
        </p:nvSpPr>
        <p:spPr bwMode="auto">
          <a:xfrm>
            <a:off x="4711700" y="41148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spcBef>
                <a:spcPct val="50000"/>
              </a:spcBef>
            </a:pPr>
            <a:r>
              <a:rPr lang="en-US" altLang="en-US" sz="2600" b="1">
                <a:latin typeface="Arial" pitchFamily="34" charset="0"/>
                <a:cs typeface="Arial" pitchFamily="34" charset="0"/>
              </a:rPr>
              <a:t>Achieves Production Economies of Scale</a:t>
            </a:r>
          </a:p>
        </p:txBody>
      </p:sp>
      <p:sp>
        <p:nvSpPr>
          <p:cNvPr id="4" name="Line 4"/>
          <p:cNvSpPr>
            <a:spLocks noChangeShapeType="1"/>
          </p:cNvSpPr>
          <p:nvPr/>
        </p:nvSpPr>
        <p:spPr bwMode="auto">
          <a:xfrm>
            <a:off x="3644900" y="4114800"/>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AutoShape 7"/>
          <p:cNvSpPr>
            <a:spLocks noChangeArrowheads="1"/>
          </p:cNvSpPr>
          <p:nvPr/>
        </p:nvSpPr>
        <p:spPr bwMode="auto">
          <a:xfrm>
            <a:off x="4711700" y="28194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600" b="1">
                <a:latin typeface="Arial" pitchFamily="34" charset="0"/>
                <a:cs typeface="Arial" pitchFamily="34" charset="0"/>
              </a:rPr>
              <a:t>Keeps Prices Steady</a:t>
            </a:r>
          </a:p>
        </p:txBody>
      </p:sp>
      <p:sp>
        <p:nvSpPr>
          <p:cNvPr id="6" name="Line 8"/>
          <p:cNvSpPr>
            <a:spLocks noChangeShapeType="1"/>
          </p:cNvSpPr>
          <p:nvPr/>
        </p:nvSpPr>
        <p:spPr bwMode="auto">
          <a:xfrm flipV="1">
            <a:off x="3644900" y="3352800"/>
            <a:ext cx="10668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p:cNvSpPr>
            <a:spLocks noChangeShapeType="1"/>
          </p:cNvSpPr>
          <p:nvPr/>
        </p:nvSpPr>
        <p:spPr bwMode="auto">
          <a:xfrm flipV="1">
            <a:off x="3644900" y="2057400"/>
            <a:ext cx="1066800" cy="2057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15"/>
          <p:cNvSpPr>
            <a:spLocks noChangeArrowheads="1"/>
          </p:cNvSpPr>
          <p:nvPr/>
        </p:nvSpPr>
        <p:spPr bwMode="auto">
          <a:xfrm>
            <a:off x="4711700" y="54102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spcBef>
                <a:spcPct val="50000"/>
              </a:spcBef>
            </a:pPr>
            <a:r>
              <a:rPr lang="en-US" altLang="en-US" sz="2600" b="1">
                <a:latin typeface="Arial" pitchFamily="34" charset="0"/>
                <a:cs typeface="Arial" pitchFamily="34" charset="0"/>
              </a:rPr>
              <a:t>Builds Channel Flexibility</a:t>
            </a:r>
          </a:p>
        </p:txBody>
      </p:sp>
      <p:sp>
        <p:nvSpPr>
          <p:cNvPr id="9" name="Line 16"/>
          <p:cNvSpPr>
            <a:spLocks noChangeShapeType="1"/>
          </p:cNvSpPr>
          <p:nvPr/>
        </p:nvSpPr>
        <p:spPr bwMode="auto">
          <a:xfrm>
            <a:off x="3644900" y="4114800"/>
            <a:ext cx="1066800" cy="1905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AutoShape 11"/>
          <p:cNvSpPr>
            <a:spLocks noChangeArrowheads="1"/>
          </p:cNvSpPr>
          <p:nvPr/>
        </p:nvSpPr>
        <p:spPr bwMode="auto">
          <a:xfrm>
            <a:off x="4711700" y="15240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70000"/>
              </a:lnSpc>
            </a:pPr>
            <a:r>
              <a:rPr lang="en-US" altLang="en-US" sz="2600" b="1">
                <a:latin typeface="Arial" pitchFamily="34" charset="0"/>
                <a:cs typeface="Arial" pitchFamily="34" charset="0"/>
              </a:rPr>
              <a:t>Needed When Production Doesn’t Match Consumption</a:t>
            </a:r>
          </a:p>
        </p:txBody>
      </p:sp>
      <p:pic>
        <p:nvPicPr>
          <p:cNvPr id="53259" name="Picture 17" descr="ware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4257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0"/>
                                        </p:tgtEl>
                                        <p:attrNameLst>
                                          <p:attrName>style.color</p:attrName>
                                        </p:attrNameLst>
                                      </p:cBhvr>
                                      <p:by>
                                        <p:hsl h="0" s="-70588" l="0"/>
                                      </p:by>
                                    </p:animClr>
                                    <p:animClr clrSpc="hsl" dir="cw">
                                      <p:cBhvr>
                                        <p:cTn id="16" dur="500" fill="hold"/>
                                        <p:tgtEl>
                                          <p:spTgt spid="10"/>
                                        </p:tgtEl>
                                        <p:attrNameLst>
                                          <p:attrName>fillcolor</p:attrName>
                                        </p:attrNameLst>
                                      </p:cBhvr>
                                      <p:by>
                                        <p:hsl h="0" s="-70588" l="0"/>
                                      </p:by>
                                    </p:animClr>
                                    <p:animClr clrSpc="hsl" dir="cw">
                                      <p:cBhvr>
                                        <p:cTn id="17" dur="500" fill="hold"/>
                                        <p:tgtEl>
                                          <p:spTgt spid="10"/>
                                        </p:tgtEl>
                                        <p:attrNameLst>
                                          <p:attrName>stroke.color</p:attrName>
                                        </p:attrNameLst>
                                      </p:cBhvr>
                                      <p:by>
                                        <p:hsl h="0" s="-70588" l="0"/>
                                      </p:by>
                                    </p:animClr>
                                    <p:set>
                                      <p:cBhvr>
                                        <p:cTn id="18" dur="500" fill="hold"/>
                                        <p:tgtEl>
                                          <p:spTgt spid="10"/>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5"/>
                                        </p:tgtEl>
                                        <p:attrNameLst>
                                          <p:attrName>style.color</p:attrName>
                                        </p:attrNameLst>
                                      </p:cBhvr>
                                      <p:by>
                                        <p:hsl h="0" s="-70588" l="0"/>
                                      </p:by>
                                    </p:animClr>
                                    <p:animClr clrSpc="hsl" dir="cw">
                                      <p:cBhvr>
                                        <p:cTn id="30" dur="500" fill="hold"/>
                                        <p:tgtEl>
                                          <p:spTgt spid="5"/>
                                        </p:tgtEl>
                                        <p:attrNameLst>
                                          <p:attrName>fillcolor</p:attrName>
                                        </p:attrNameLst>
                                      </p:cBhvr>
                                      <p:by>
                                        <p:hsl h="0" s="-70588" l="0"/>
                                      </p:by>
                                    </p:animClr>
                                    <p:animClr clrSpc="hsl" dir="cw">
                                      <p:cBhvr>
                                        <p:cTn id="31" dur="500" fill="hold"/>
                                        <p:tgtEl>
                                          <p:spTgt spid="5"/>
                                        </p:tgtEl>
                                        <p:attrNameLst>
                                          <p:attrName>stroke.color</p:attrName>
                                        </p:attrNameLst>
                                      </p:cBhvr>
                                      <p:by>
                                        <p:hsl h="0" s="-70588" l="0"/>
                                      </p:by>
                                    </p:animClr>
                                    <p:set>
                                      <p:cBhvr>
                                        <p:cTn id="32" dur="500" fill="hold"/>
                                        <p:tgtEl>
                                          <p:spTgt spid="5"/>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3"/>
                                        </p:tgtEl>
                                        <p:attrNameLst>
                                          <p:attrName>style.color</p:attrName>
                                        </p:attrNameLst>
                                      </p:cBhvr>
                                      <p:by>
                                        <p:hsl h="0" s="-70588" l="0"/>
                                      </p:by>
                                    </p:animClr>
                                    <p:animClr clrSpc="hsl" dir="cw">
                                      <p:cBhvr>
                                        <p:cTn id="44" dur="500" fill="hold"/>
                                        <p:tgtEl>
                                          <p:spTgt spid="3"/>
                                        </p:tgtEl>
                                        <p:attrNameLst>
                                          <p:attrName>fillcolor</p:attrName>
                                        </p:attrNameLst>
                                      </p:cBhvr>
                                      <p:by>
                                        <p:hsl h="0" s="-70588" l="0"/>
                                      </p:by>
                                    </p:animClr>
                                    <p:animClr clrSpc="hsl" dir="cw">
                                      <p:cBhvr>
                                        <p:cTn id="45" dur="500" fill="hold"/>
                                        <p:tgtEl>
                                          <p:spTgt spid="3"/>
                                        </p:tgtEl>
                                        <p:attrNameLst>
                                          <p:attrName>stroke.color</p:attrName>
                                        </p:attrNameLst>
                                      </p:cBhvr>
                                      <p:by>
                                        <p:hsl h="0" s="-70588" l="0"/>
                                      </p:by>
                                    </p:animClr>
                                    <p:set>
                                      <p:cBhvr>
                                        <p:cTn id="46" dur="500" fill="hold"/>
                                        <p:tgtEl>
                                          <p:spTgt spid="3"/>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8" grpId="0" animBg="1"/>
      <p:bldP spid="9" grpId="0"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68288"/>
            <a:ext cx="8458200" cy="1398587"/>
          </a:xfrm>
        </p:spPr>
        <p:txBody>
          <a:bodyPr>
            <a:normAutofit/>
          </a:bodyPr>
          <a:lstStyle/>
          <a:p>
            <a:r>
              <a:rPr lang="en-US" sz="4000" dirty="0" smtClean="0"/>
              <a:t>Total Inventory Cost (Exhibit 11-6)</a:t>
            </a:r>
          </a:p>
        </p:txBody>
      </p:sp>
      <p:sp>
        <p:nvSpPr>
          <p:cNvPr id="3" name="Line 4"/>
          <p:cNvSpPr>
            <a:spLocks noChangeShapeType="1"/>
          </p:cNvSpPr>
          <p:nvPr/>
        </p:nvSpPr>
        <p:spPr bwMode="auto">
          <a:xfrm flipH="1">
            <a:off x="5588000" y="2867025"/>
            <a:ext cx="647700" cy="360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AutoShape 7"/>
          <p:cNvSpPr>
            <a:spLocks noChangeArrowheads="1"/>
          </p:cNvSpPr>
          <p:nvPr/>
        </p:nvSpPr>
        <p:spPr bwMode="auto">
          <a:xfrm>
            <a:off x="622300" y="4306888"/>
            <a:ext cx="2159000" cy="1223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Cost of inventory becoming obsolete</a:t>
            </a:r>
          </a:p>
        </p:txBody>
      </p:sp>
      <p:sp>
        <p:nvSpPr>
          <p:cNvPr id="5" name="Line 8"/>
          <p:cNvSpPr>
            <a:spLocks noChangeShapeType="1"/>
          </p:cNvSpPr>
          <p:nvPr/>
        </p:nvSpPr>
        <p:spPr bwMode="auto">
          <a:xfrm flipV="1">
            <a:off x="2781300" y="4667250"/>
            <a:ext cx="719138" cy="287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1"/>
          <p:cNvSpPr>
            <a:spLocks noChangeShapeType="1"/>
          </p:cNvSpPr>
          <p:nvPr/>
        </p:nvSpPr>
        <p:spPr bwMode="auto">
          <a:xfrm flipV="1">
            <a:off x="4592638" y="5265737"/>
            <a:ext cx="0" cy="193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AutoShape 14"/>
          <p:cNvSpPr>
            <a:spLocks noChangeArrowheads="1"/>
          </p:cNvSpPr>
          <p:nvPr/>
        </p:nvSpPr>
        <p:spPr bwMode="auto">
          <a:xfrm>
            <a:off x="6235700" y="4343400"/>
            <a:ext cx="2159000" cy="1223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Cost of damage while in inventory</a:t>
            </a:r>
          </a:p>
        </p:txBody>
      </p:sp>
      <p:sp>
        <p:nvSpPr>
          <p:cNvPr id="8" name="Line 15"/>
          <p:cNvSpPr>
            <a:spLocks noChangeShapeType="1"/>
          </p:cNvSpPr>
          <p:nvPr/>
        </p:nvSpPr>
        <p:spPr bwMode="auto">
          <a:xfrm flipH="1" flipV="1">
            <a:off x="5659438" y="4665663"/>
            <a:ext cx="576262"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18"/>
          <p:cNvSpPr>
            <a:spLocks noChangeArrowheads="1"/>
          </p:cNvSpPr>
          <p:nvPr/>
        </p:nvSpPr>
        <p:spPr bwMode="auto">
          <a:xfrm>
            <a:off x="3452813" y="1355725"/>
            <a:ext cx="2230437" cy="1222375"/>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dirty="0">
                <a:latin typeface="Arial" pitchFamily="34" charset="0"/>
                <a:cs typeface="Arial" pitchFamily="34" charset="0"/>
              </a:rPr>
              <a:t>Cost of storage facilities</a:t>
            </a:r>
          </a:p>
        </p:txBody>
      </p:sp>
      <p:sp>
        <p:nvSpPr>
          <p:cNvPr id="10" name="Line 19"/>
          <p:cNvSpPr>
            <a:spLocks noChangeShapeType="1"/>
          </p:cNvSpPr>
          <p:nvPr/>
        </p:nvSpPr>
        <p:spPr bwMode="auto">
          <a:xfrm>
            <a:off x="4568825" y="257810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a:off x="2781300" y="2867025"/>
            <a:ext cx="792163"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AutoShape 23">
            <a:hlinkHover r:id="" action="ppaction://macro?name=changecolor"/>
          </p:cNvPr>
          <p:cNvSpPr>
            <a:spLocks noChangeArrowheads="1"/>
          </p:cNvSpPr>
          <p:nvPr/>
        </p:nvSpPr>
        <p:spPr bwMode="auto">
          <a:xfrm>
            <a:off x="622300" y="2290763"/>
            <a:ext cx="2159000" cy="1223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Interest expense &amp; opportunity cost</a:t>
            </a:r>
          </a:p>
        </p:txBody>
      </p:sp>
      <p:sp>
        <p:nvSpPr>
          <p:cNvPr id="13" name="Oval 26"/>
          <p:cNvSpPr>
            <a:spLocks noChangeArrowheads="1"/>
          </p:cNvSpPr>
          <p:nvPr/>
        </p:nvSpPr>
        <p:spPr bwMode="auto">
          <a:xfrm>
            <a:off x="3200400" y="2743200"/>
            <a:ext cx="2763838" cy="252253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2800" b="1">
                <a:latin typeface="Arial" pitchFamily="34" charset="0"/>
                <a:cs typeface="Arial" pitchFamily="34" charset="0"/>
              </a:rPr>
              <a:t>Total</a:t>
            </a:r>
          </a:p>
          <a:p>
            <a:r>
              <a:rPr lang="en-US" sz="2800" b="1">
                <a:latin typeface="Arial" pitchFamily="34" charset="0"/>
                <a:cs typeface="Arial" pitchFamily="34" charset="0"/>
              </a:rPr>
              <a:t>Inventory</a:t>
            </a:r>
          </a:p>
          <a:p>
            <a:r>
              <a:rPr lang="en-US" sz="2800" b="1">
                <a:latin typeface="Arial" pitchFamily="34" charset="0"/>
                <a:cs typeface="Arial" pitchFamily="34" charset="0"/>
              </a:rPr>
              <a:t>Cost</a:t>
            </a:r>
          </a:p>
        </p:txBody>
      </p:sp>
      <p:sp>
        <p:nvSpPr>
          <p:cNvPr id="14" name="AutoShape 28"/>
          <p:cNvSpPr>
            <a:spLocks noChangeArrowheads="1"/>
          </p:cNvSpPr>
          <p:nvPr/>
        </p:nvSpPr>
        <p:spPr bwMode="auto">
          <a:xfrm>
            <a:off x="6248400" y="2286000"/>
            <a:ext cx="2159000" cy="1223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Handling costs</a:t>
            </a:r>
          </a:p>
        </p:txBody>
      </p:sp>
      <p:sp>
        <p:nvSpPr>
          <p:cNvPr id="15" name="AutoShape 29"/>
          <p:cNvSpPr>
            <a:spLocks noChangeArrowheads="1"/>
          </p:cNvSpPr>
          <p:nvPr/>
        </p:nvSpPr>
        <p:spPr bwMode="auto">
          <a:xfrm>
            <a:off x="3492500" y="5486400"/>
            <a:ext cx="2159000" cy="1223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Cost of risks</a:t>
            </a:r>
          </a:p>
        </p:txBody>
      </p:sp>
      <p:sp>
        <p:nvSpPr>
          <p:cNvPr id="16"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12"/>
                                        </p:tgtEl>
                                        <p:attrNameLst>
                                          <p:attrName>style.color</p:attrName>
                                        </p:attrNameLst>
                                      </p:cBhvr>
                                      <p:by>
                                        <p:hsl h="0" s="-70588" l="0"/>
                                      </p:by>
                                    </p:animClr>
                                    <p:animClr clrSpc="hsl" dir="cw">
                                      <p:cBhvr>
                                        <p:cTn id="20" dur="500" fill="hold"/>
                                        <p:tgtEl>
                                          <p:spTgt spid="12"/>
                                        </p:tgtEl>
                                        <p:attrNameLst>
                                          <p:attrName>fillcolor</p:attrName>
                                        </p:attrNameLst>
                                      </p:cBhvr>
                                      <p:by>
                                        <p:hsl h="0" s="-70588" l="0"/>
                                      </p:by>
                                    </p:animClr>
                                    <p:animClr clrSpc="hsl" dir="cw">
                                      <p:cBhvr>
                                        <p:cTn id="21" dur="500" fill="hold"/>
                                        <p:tgtEl>
                                          <p:spTgt spid="12"/>
                                        </p:tgtEl>
                                        <p:attrNameLst>
                                          <p:attrName>stroke.color</p:attrName>
                                        </p:attrNameLst>
                                      </p:cBhvr>
                                      <p:by>
                                        <p:hsl h="0" s="-70588" l="0"/>
                                      </p:by>
                                    </p:animClr>
                                    <p:set>
                                      <p:cBhvr>
                                        <p:cTn id="22" dur="500" fill="hold"/>
                                        <p:tgtEl>
                                          <p:spTgt spid="12"/>
                                        </p:tgtEl>
                                        <p:attrNameLst>
                                          <p:attrName>fill.type</p:attrName>
                                        </p:attrNameLst>
                                      </p:cBhvr>
                                      <p:to>
                                        <p:strVal val="solid"/>
                                      </p:to>
                                    </p:se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mph" presetSubtype="0" fill="hold" grpId="1" nodeType="clickEffect">
                                  <p:stCondLst>
                                    <p:cond delay="0"/>
                                  </p:stCondLst>
                                  <p:childTnLst>
                                    <p:animClr clrSpc="hsl" dir="cw">
                                      <p:cBhvr override="childStyle">
                                        <p:cTn id="33" dur="500" fill="hold"/>
                                        <p:tgtEl>
                                          <p:spTgt spid="9"/>
                                        </p:tgtEl>
                                        <p:attrNameLst>
                                          <p:attrName>style.color</p:attrName>
                                        </p:attrNameLst>
                                      </p:cBhvr>
                                      <p:by>
                                        <p:hsl h="0" s="-70588" l="0"/>
                                      </p:by>
                                    </p:animClr>
                                    <p:animClr clrSpc="hsl" dir="cw">
                                      <p:cBhvr>
                                        <p:cTn id="34" dur="500" fill="hold"/>
                                        <p:tgtEl>
                                          <p:spTgt spid="9"/>
                                        </p:tgtEl>
                                        <p:attrNameLst>
                                          <p:attrName>fillcolor</p:attrName>
                                        </p:attrNameLst>
                                      </p:cBhvr>
                                      <p:by>
                                        <p:hsl h="0" s="-70588" l="0"/>
                                      </p:by>
                                    </p:animClr>
                                    <p:animClr clrSpc="hsl" dir="cw">
                                      <p:cBhvr>
                                        <p:cTn id="35" dur="500" fill="hold"/>
                                        <p:tgtEl>
                                          <p:spTgt spid="9"/>
                                        </p:tgtEl>
                                        <p:attrNameLst>
                                          <p:attrName>stroke.color</p:attrName>
                                        </p:attrNameLst>
                                      </p:cBhvr>
                                      <p:by>
                                        <p:hsl h="0" s="-70588" l="0"/>
                                      </p:by>
                                    </p:animClr>
                                    <p:set>
                                      <p:cBhvr>
                                        <p:cTn id="36" dur="500" fill="hold"/>
                                        <p:tgtEl>
                                          <p:spTgt spid="9"/>
                                        </p:tgtEl>
                                        <p:attrNameLst>
                                          <p:attrName>fill.type</p:attrName>
                                        </p:attrNameLst>
                                      </p:cBhvr>
                                      <p:to>
                                        <p:strVal val="solid"/>
                                      </p:to>
                                    </p:se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mph" presetSubtype="0" fill="hold" grpId="1" nodeType="clickEffect">
                                  <p:stCondLst>
                                    <p:cond delay="0"/>
                                  </p:stCondLst>
                                  <p:childTnLst>
                                    <p:animClr clrSpc="hsl" dir="cw">
                                      <p:cBhvr override="childStyle">
                                        <p:cTn id="47" dur="500" fill="hold"/>
                                        <p:tgtEl>
                                          <p:spTgt spid="14"/>
                                        </p:tgtEl>
                                        <p:attrNameLst>
                                          <p:attrName>style.color</p:attrName>
                                        </p:attrNameLst>
                                      </p:cBhvr>
                                      <p:by>
                                        <p:hsl h="0" s="-70588" l="0"/>
                                      </p:by>
                                    </p:animClr>
                                    <p:animClr clrSpc="hsl" dir="cw">
                                      <p:cBhvr>
                                        <p:cTn id="48" dur="500" fill="hold"/>
                                        <p:tgtEl>
                                          <p:spTgt spid="14"/>
                                        </p:tgtEl>
                                        <p:attrNameLst>
                                          <p:attrName>fillcolor</p:attrName>
                                        </p:attrNameLst>
                                      </p:cBhvr>
                                      <p:by>
                                        <p:hsl h="0" s="-70588" l="0"/>
                                      </p:by>
                                    </p:animClr>
                                    <p:animClr clrSpc="hsl" dir="cw">
                                      <p:cBhvr>
                                        <p:cTn id="49" dur="500" fill="hold"/>
                                        <p:tgtEl>
                                          <p:spTgt spid="14"/>
                                        </p:tgtEl>
                                        <p:attrNameLst>
                                          <p:attrName>stroke.color</p:attrName>
                                        </p:attrNameLst>
                                      </p:cBhvr>
                                      <p:by>
                                        <p:hsl h="0" s="-70588" l="0"/>
                                      </p:by>
                                    </p:animClr>
                                    <p:set>
                                      <p:cBhvr>
                                        <p:cTn id="50" dur="500" fill="hold"/>
                                        <p:tgtEl>
                                          <p:spTgt spid="14"/>
                                        </p:tgtEl>
                                        <p:attrNameLst>
                                          <p:attrName>fill.type</p:attrName>
                                        </p:attrNameLst>
                                      </p:cBhvr>
                                      <p:to>
                                        <p:strVal val="solid"/>
                                      </p:to>
                                    </p:set>
                                  </p:childTnLst>
                                </p:cTn>
                              </p:par>
                              <p:par>
                                <p:cTn id="51" presetID="22"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mph" presetSubtype="0" fill="hold" grpId="1" nodeType="clickEffect">
                                  <p:stCondLst>
                                    <p:cond delay="0"/>
                                  </p:stCondLst>
                                  <p:childTnLst>
                                    <p:animClr clrSpc="hsl" dir="cw">
                                      <p:cBhvr override="childStyle">
                                        <p:cTn id="61" dur="500" fill="hold"/>
                                        <p:tgtEl>
                                          <p:spTgt spid="7"/>
                                        </p:tgtEl>
                                        <p:attrNameLst>
                                          <p:attrName>style.color</p:attrName>
                                        </p:attrNameLst>
                                      </p:cBhvr>
                                      <p:by>
                                        <p:hsl h="0" s="-70588" l="0"/>
                                      </p:by>
                                    </p:animClr>
                                    <p:animClr clrSpc="hsl" dir="cw">
                                      <p:cBhvr>
                                        <p:cTn id="62" dur="500" fill="hold"/>
                                        <p:tgtEl>
                                          <p:spTgt spid="7"/>
                                        </p:tgtEl>
                                        <p:attrNameLst>
                                          <p:attrName>fillcolor</p:attrName>
                                        </p:attrNameLst>
                                      </p:cBhvr>
                                      <p:by>
                                        <p:hsl h="0" s="-70588" l="0"/>
                                      </p:by>
                                    </p:animClr>
                                    <p:animClr clrSpc="hsl" dir="cw">
                                      <p:cBhvr>
                                        <p:cTn id="63" dur="500" fill="hold"/>
                                        <p:tgtEl>
                                          <p:spTgt spid="7"/>
                                        </p:tgtEl>
                                        <p:attrNameLst>
                                          <p:attrName>stroke.color</p:attrName>
                                        </p:attrNameLst>
                                      </p:cBhvr>
                                      <p:by>
                                        <p:hsl h="0" s="-70588" l="0"/>
                                      </p:by>
                                    </p:animClr>
                                    <p:set>
                                      <p:cBhvr>
                                        <p:cTn id="64" dur="500" fill="hold"/>
                                        <p:tgtEl>
                                          <p:spTgt spid="7"/>
                                        </p:tgtEl>
                                        <p:attrNameLst>
                                          <p:attrName>fill.type</p:attrName>
                                        </p:attrNameLst>
                                      </p:cBhvr>
                                      <p:to>
                                        <p:strVal val="solid"/>
                                      </p:to>
                                    </p:set>
                                  </p:childTnLst>
                                </p:cTn>
                              </p:par>
                              <p:par>
                                <p:cTn id="65" presetID="22" presetClass="entr" presetSubtype="1"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mph" presetSubtype="0" fill="hold" grpId="1" nodeType="clickEffect">
                                  <p:stCondLst>
                                    <p:cond delay="0"/>
                                  </p:stCondLst>
                                  <p:childTnLst>
                                    <p:animClr clrSpc="hsl" dir="cw">
                                      <p:cBhvr override="childStyle">
                                        <p:cTn id="75" dur="500" fill="hold"/>
                                        <p:tgtEl>
                                          <p:spTgt spid="15"/>
                                        </p:tgtEl>
                                        <p:attrNameLst>
                                          <p:attrName>style.color</p:attrName>
                                        </p:attrNameLst>
                                      </p:cBhvr>
                                      <p:by>
                                        <p:hsl h="0" s="-70588" l="0"/>
                                      </p:by>
                                    </p:animClr>
                                    <p:animClr clrSpc="hsl" dir="cw">
                                      <p:cBhvr>
                                        <p:cTn id="76" dur="500" fill="hold"/>
                                        <p:tgtEl>
                                          <p:spTgt spid="15"/>
                                        </p:tgtEl>
                                        <p:attrNameLst>
                                          <p:attrName>fillcolor</p:attrName>
                                        </p:attrNameLst>
                                      </p:cBhvr>
                                      <p:by>
                                        <p:hsl h="0" s="-70588" l="0"/>
                                      </p:by>
                                    </p:animClr>
                                    <p:animClr clrSpc="hsl" dir="cw">
                                      <p:cBhvr>
                                        <p:cTn id="77" dur="500" fill="hold"/>
                                        <p:tgtEl>
                                          <p:spTgt spid="15"/>
                                        </p:tgtEl>
                                        <p:attrNameLst>
                                          <p:attrName>stroke.color</p:attrName>
                                        </p:attrNameLst>
                                      </p:cBhvr>
                                      <p:by>
                                        <p:hsl h="0" s="-70588" l="0"/>
                                      </p:by>
                                    </p:animClr>
                                    <p:set>
                                      <p:cBhvr>
                                        <p:cTn id="78" dur="500" fill="hold"/>
                                        <p:tgtEl>
                                          <p:spTgt spid="15"/>
                                        </p:tgtEl>
                                        <p:attrNameLst>
                                          <p:attrName>fill.type</p:attrName>
                                        </p:attrNameLst>
                                      </p:cBhvr>
                                      <p:to>
                                        <p:strVal val="solid"/>
                                      </p:to>
                                    </p:set>
                                  </p:childTnLst>
                                </p:cTn>
                              </p:par>
                              <p:par>
                                <p:cTn id="79" presetID="22" presetClass="entr" presetSubtype="1"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up)">
                                      <p:cBhvr>
                                        <p:cTn id="81" dur="500"/>
                                        <p:tgtEl>
                                          <p:spTgt spid="5"/>
                                        </p:tgtEl>
                                      </p:cBhvr>
                                    </p:animEffect>
                                  </p:childTnLst>
                                </p:cTn>
                              </p:par>
                            </p:childTnLst>
                          </p:cTn>
                        </p:par>
                        <p:par>
                          <p:cTn id="82" fill="hold" nodeType="afterGroup">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P spid="8" grpId="0" animBg="1"/>
      <p:bldP spid="9" grpId="0" animBg="1"/>
      <p:bldP spid="9" grpId="1" animBg="1"/>
      <p:bldP spid="10" grpId="0" animBg="1"/>
      <p:bldP spid="11" grpId="0" animBg="1"/>
      <p:bldP spid="12" grpId="0" animBg="1"/>
      <p:bldP spid="12" grpId="1" animBg="1"/>
      <p:bldP spid="13" grpId="0" animBg="1" autoUpdateAnimBg="0"/>
      <p:bldP spid="14" grpId="0" animBg="1"/>
      <p:bldP spid="14" grpId="1"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Specialized Storing Facilities May Be Required (Exhibit 11-7)</a:t>
            </a:r>
          </a:p>
        </p:txBody>
      </p:sp>
      <p:graphicFrame>
        <p:nvGraphicFramePr>
          <p:cNvPr id="3" name="Group 116"/>
          <p:cNvGraphicFramePr>
            <a:graphicFrameLocks noGrp="1"/>
          </p:cNvGraphicFramePr>
          <p:nvPr>
            <p:ph idx="4294967295"/>
            <p:extLst>
              <p:ext uri="{D42A27DB-BD31-4B8C-83A1-F6EECF244321}">
                <p14:modId xmlns:p14="http://schemas.microsoft.com/office/powerpoint/2010/main" val="1043350319"/>
              </p:ext>
            </p:extLst>
          </p:nvPr>
        </p:nvGraphicFramePr>
        <p:xfrm>
          <a:off x="533400" y="1882775"/>
          <a:ext cx="8229600" cy="4861841"/>
        </p:xfrm>
        <a:graphic>
          <a:graphicData uri="http://schemas.openxmlformats.org/drawingml/2006/table">
            <a:tbl>
              <a:tblPr/>
              <a:tblGrid>
                <a:gridCol w="2590800"/>
                <a:gridCol w="2743200"/>
                <a:gridCol w="2895600"/>
              </a:tblGrid>
              <a:tr h="457230">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endParaRPr kumimoji="0" lang="en-US" sz="2000" b="1" i="0" u="none" strike="noStrike" cap="none" normalizeH="0" baseline="0" dirty="0" smtClean="0">
                        <a:ln>
                          <a:noFill/>
                        </a:ln>
                        <a:solidFill>
                          <a:schemeClr val="bg1"/>
                        </a:solidFill>
                        <a:effectLst/>
                        <a:latin typeface="Arial" charset="0"/>
                        <a:cs typeface="Arial" charset="0"/>
                      </a:endParaRPr>
                    </a:p>
                  </a:txBody>
                  <a:tcPr marT="45723" marB="45723" horzOverflow="overflow">
                    <a:lnL cap="flat">
                      <a:noFill/>
                    </a:lnL>
                    <a:lnR>
                      <a:noFill/>
                    </a:lnR>
                    <a:lnT cap="flat">
                      <a:noFill/>
                    </a:lnT>
                    <a:lnB>
                      <a:noFill/>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Type of Warehouse</a:t>
                      </a:r>
                    </a:p>
                  </a:txBody>
                  <a:tcPr marT="45723" marB="45723"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457230">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Characteristics</a:t>
                      </a:r>
                    </a:p>
                  </a:txBody>
                  <a:tcPr marT="45723" marB="45723" horzOverflow="overflow">
                    <a:lnL cap="flat">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Private</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Public</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r>
              <a:tr h="533435">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Fixed investment</a:t>
                      </a:r>
                    </a:p>
                  </a:txBody>
                  <a:tcPr marT="45723" marB="45723" horzOverflow="overflow">
                    <a:lnL cap="flat">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Very high</a:t>
                      </a:r>
                    </a:p>
                  </a:txBody>
                  <a:tcPr marT="45723" marB="45723"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No fixed investment</a:t>
                      </a:r>
                    </a:p>
                  </a:txBody>
                  <a:tcPr marT="45723" marB="45723" horzOverflow="overflow">
                    <a:lnL>
                      <a:noFill/>
                    </a:lnL>
                    <a:lnR cap="flat">
                      <a:noFill/>
                    </a:lnR>
                    <a:lnT>
                      <a:noFill/>
                    </a:lnT>
                    <a:lnB>
                      <a:noFill/>
                    </a:lnB>
                    <a:lnTlToBr>
                      <a:noFill/>
                    </a:lnTlToBr>
                    <a:lnBlToTr>
                      <a:noFill/>
                    </a:lnBlToTr>
                    <a:solidFill>
                      <a:schemeClr val="accent1"/>
                    </a:solidFill>
                  </a:tcPr>
                </a:tc>
              </a:tr>
              <a:tr h="1005907">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Unit cost</a:t>
                      </a:r>
                    </a:p>
                  </a:txBody>
                  <a:tcPr marT="45723" marB="45723" horzOverflow="overflow">
                    <a:lnL cap="flat">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 if volume is low – very low if volume is very high</a:t>
                      </a:r>
                    </a:p>
                  </a:txBody>
                  <a:tcPr marT="45723" marB="45723" horzOverflow="overflow">
                    <a:lnL>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Low – charges are made only for space needed</a:t>
                      </a:r>
                    </a:p>
                  </a:txBody>
                  <a:tcPr marT="45723" marB="45723" horzOverflow="overflow">
                    <a:lnL>
                      <a:noFill/>
                    </a:lnL>
                    <a:lnR cap="flat">
                      <a:noFill/>
                    </a:lnR>
                    <a:lnT>
                      <a:noFill/>
                    </a:lnT>
                    <a:lnB>
                      <a:noFill/>
                    </a:lnB>
                    <a:lnTlToBr>
                      <a:noFill/>
                    </a:lnTlToBr>
                    <a:lnBlToTr>
                      <a:noFill/>
                    </a:lnBlToTr>
                    <a:solidFill>
                      <a:schemeClr val="accent5"/>
                    </a:solidFill>
                  </a:tcPr>
                </a:tc>
              </a:tr>
              <a:tr h="647743">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Control</a:t>
                      </a:r>
                    </a:p>
                  </a:txBody>
                  <a:tcPr marT="45723" marB="45723" horzOverflow="overflow">
                    <a:lnL cap="flat">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a:t>
                      </a:r>
                    </a:p>
                  </a:txBody>
                  <a:tcPr marT="45723" marB="45723"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Low managerial control</a:t>
                      </a:r>
                    </a:p>
                  </a:txBody>
                  <a:tcPr marT="45723" marB="45723" horzOverflow="overflow">
                    <a:lnL>
                      <a:noFill/>
                    </a:lnL>
                    <a:lnR cap="flat">
                      <a:noFill/>
                    </a:lnR>
                    <a:lnT>
                      <a:noFill/>
                    </a:lnT>
                    <a:lnB>
                      <a:noFill/>
                    </a:lnB>
                    <a:lnTlToBr>
                      <a:noFill/>
                    </a:lnTlToBr>
                    <a:lnBlToTr>
                      <a:noFill/>
                    </a:lnBlToTr>
                    <a:solidFill>
                      <a:schemeClr val="accent1"/>
                    </a:solidFill>
                  </a:tcPr>
                </a:tc>
              </a:tr>
              <a:tr h="701086">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Adequacy for product line</a:t>
                      </a:r>
                    </a:p>
                  </a:txBody>
                  <a:tcPr marT="45723" marB="45723" horzOverflow="overflow">
                    <a:lnL cap="flat">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Highly adequate</a:t>
                      </a:r>
                    </a:p>
                  </a:txBody>
                  <a:tcPr marT="45723" marB="45723" horzOverflow="overflow">
                    <a:lnL>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May not be convenient</a:t>
                      </a:r>
                    </a:p>
                  </a:txBody>
                  <a:tcPr marT="45723" marB="45723" horzOverflow="overflow">
                    <a:lnL>
                      <a:noFill/>
                    </a:lnL>
                    <a:lnR cap="flat">
                      <a:noFill/>
                    </a:lnR>
                    <a:lnT>
                      <a:noFill/>
                    </a:lnT>
                    <a:lnB>
                      <a:noFill/>
                    </a:lnB>
                    <a:lnTlToBr>
                      <a:noFill/>
                    </a:lnTlToBr>
                    <a:lnBlToTr>
                      <a:noFill/>
                    </a:lnBlToTr>
                    <a:solidFill>
                      <a:schemeClr val="accent5"/>
                    </a:solidFill>
                  </a:tcPr>
                </a:tc>
              </a:tr>
              <a:tr h="1005907">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Flexibility</a:t>
                      </a:r>
                    </a:p>
                  </a:txBody>
                  <a:tcPr marT="45723" marB="45723"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Low – fixed costs have already been committed</a:t>
                      </a:r>
                    </a:p>
                  </a:txBody>
                  <a:tcPr marT="45723" marB="45723" horzOverflow="overflow">
                    <a:lnL>
                      <a:noFill/>
                    </a:lnL>
                    <a:lnR>
                      <a:noFill/>
                    </a:lnR>
                    <a:lnT>
                      <a:noFill/>
                    </a:lnT>
                    <a:lnB cap="flat">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 – easy to end arrangement</a:t>
                      </a:r>
                    </a:p>
                  </a:txBody>
                  <a:tcPr marT="45723" marB="45723" horzOverflow="overflow">
                    <a:lnL>
                      <a:noFill/>
                    </a:lnL>
                    <a:lnR cap="flat">
                      <a:noFill/>
                    </a:lnR>
                    <a:lnT>
                      <a:noFill/>
                    </a:lnT>
                    <a:lnB cap="flat">
                      <a:noFill/>
                    </a:lnB>
                    <a:lnTlToBr>
                      <a:noFill/>
                    </a:lnTlToBr>
                    <a:lnBlToTr>
                      <a:noFill/>
                    </a:lnBlToTr>
                    <a:solidFill>
                      <a:schemeClr val="accent1"/>
                    </a:solidFill>
                  </a:tcPr>
                </a:tc>
              </a:tr>
            </a:tbl>
          </a:graphicData>
        </a:graphic>
      </p:graphicFrame>
      <p:sp>
        <p:nvSpPr>
          <p:cNvPr id="4" name="Rectangle 118"/>
          <p:cNvSpPr>
            <a:spLocks noChangeArrowheads="1"/>
          </p:cNvSpPr>
          <p:nvPr/>
        </p:nvSpPr>
        <p:spPr bwMode="auto">
          <a:xfrm>
            <a:off x="5867400" y="2362200"/>
            <a:ext cx="2971800" cy="4343400"/>
          </a:xfrm>
          <a:prstGeom prst="rect">
            <a:avLst/>
          </a:prstGeom>
          <a:solidFill>
            <a:schemeClr val="bg1">
              <a:lumMod val="50000"/>
              <a:lumOff val="50000"/>
              <a:alpha val="77000"/>
            </a:schemeClr>
          </a:solidFill>
          <a:ln w="38100" algn="ctr">
            <a:noFill/>
            <a:miter lim="800000"/>
            <a:headEnd/>
            <a:tailEnd/>
          </a:ln>
        </p:spPr>
        <p:txBody>
          <a:bodyPr wrap="none" anchor="ctr"/>
          <a:lstStyle/>
          <a:p>
            <a:endParaRPr lang="en-US" dirty="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Key Terms</a:t>
            </a:r>
          </a:p>
        </p:txBody>
      </p:sp>
      <p:sp>
        <p:nvSpPr>
          <p:cNvPr id="122883" name="Rectangle 3"/>
          <p:cNvSpPr>
            <a:spLocks noGrp="1" noChangeArrowheads="1"/>
          </p:cNvSpPr>
          <p:nvPr>
            <p:ph sz="half" idx="1"/>
          </p:nvPr>
        </p:nvSpPr>
        <p:spPr/>
        <p:txBody>
          <a:bodyPr/>
          <a:lstStyle/>
          <a:p>
            <a:pPr marL="514350" indent="-514350">
              <a:buFont typeface="+mj-lt"/>
              <a:buAutoNum type="arabicPeriod"/>
            </a:pPr>
            <a:r>
              <a:rPr lang="en-US" dirty="0" smtClean="0"/>
              <a:t>logistics</a:t>
            </a:r>
          </a:p>
          <a:p>
            <a:pPr marL="514350" indent="-514350">
              <a:buFont typeface="+mj-lt"/>
              <a:buAutoNum type="arabicPeriod"/>
            </a:pPr>
            <a:r>
              <a:rPr lang="en-US" dirty="0" smtClean="0"/>
              <a:t>physical distribution (PD) </a:t>
            </a:r>
          </a:p>
          <a:p>
            <a:pPr marL="514350" indent="-514350">
              <a:buFont typeface="+mj-lt"/>
              <a:buAutoNum type="arabicPeriod"/>
            </a:pPr>
            <a:r>
              <a:rPr lang="en-US" dirty="0" smtClean="0"/>
              <a:t>customer service level</a:t>
            </a:r>
          </a:p>
          <a:p>
            <a:pPr marL="514350" indent="-514350">
              <a:buFont typeface="+mj-lt"/>
              <a:buAutoNum type="arabicPeriod"/>
            </a:pPr>
            <a:r>
              <a:rPr lang="en-US" dirty="0" smtClean="0"/>
              <a:t>physical distribution concept</a:t>
            </a:r>
          </a:p>
          <a:p>
            <a:pPr marL="514350" indent="-514350">
              <a:buFont typeface="+mj-lt"/>
              <a:buAutoNum type="arabicPeriod"/>
            </a:pPr>
            <a:r>
              <a:rPr lang="en-US" dirty="0" smtClean="0"/>
              <a:t>total cost approach</a:t>
            </a:r>
          </a:p>
          <a:p>
            <a:pPr marL="514350" indent="-514350">
              <a:buFont typeface="+mj-lt"/>
              <a:buAutoNum type="arabicPeriod"/>
            </a:pPr>
            <a:r>
              <a:rPr lang="en-US" dirty="0" smtClean="0"/>
              <a:t>supply chain </a:t>
            </a:r>
          </a:p>
          <a:p>
            <a:pPr marL="514350" indent="-514350">
              <a:buFont typeface="+mj-lt"/>
              <a:buAutoNum type="arabicPeriod"/>
            </a:pPr>
            <a:r>
              <a:rPr lang="en-US" dirty="0" smtClean="0"/>
              <a:t>electronic data interchange (EDI)</a:t>
            </a:r>
          </a:p>
        </p:txBody>
      </p:sp>
      <p:sp>
        <p:nvSpPr>
          <p:cNvPr id="122884" name="Rectangle 4"/>
          <p:cNvSpPr>
            <a:spLocks noGrp="1" noChangeArrowheads="1"/>
          </p:cNvSpPr>
          <p:nvPr>
            <p:ph sz="half" idx="2"/>
          </p:nvPr>
        </p:nvSpPr>
        <p:spPr/>
        <p:txBody>
          <a:bodyPr/>
          <a:lstStyle/>
          <a:p>
            <a:pPr marL="514350" indent="-514350">
              <a:buFont typeface="+mj-lt"/>
              <a:buAutoNum type="arabicPeriod" startAt="8"/>
            </a:pPr>
            <a:r>
              <a:rPr lang="en-US" dirty="0" smtClean="0"/>
              <a:t>transporting</a:t>
            </a:r>
          </a:p>
          <a:p>
            <a:pPr marL="514350" indent="-514350">
              <a:buFont typeface="+mj-lt"/>
              <a:buAutoNum type="arabicPeriod" startAt="8"/>
            </a:pPr>
            <a:r>
              <a:rPr lang="en-US" dirty="0" smtClean="0"/>
              <a:t>containerization</a:t>
            </a:r>
          </a:p>
          <a:p>
            <a:pPr marL="514350" indent="-514350">
              <a:buFont typeface="+mj-lt"/>
              <a:buAutoNum type="arabicPeriod" startAt="8"/>
            </a:pPr>
            <a:r>
              <a:rPr lang="en-US" dirty="0" smtClean="0"/>
              <a:t>piggyback service</a:t>
            </a:r>
          </a:p>
          <a:p>
            <a:pPr marL="514350" indent="-514350">
              <a:buFont typeface="+mj-lt"/>
              <a:buAutoNum type="arabicPeriod" startAt="8"/>
            </a:pPr>
            <a:r>
              <a:rPr lang="en-US" dirty="0" smtClean="0"/>
              <a:t>storing</a:t>
            </a:r>
          </a:p>
          <a:p>
            <a:pPr marL="514350" indent="-514350">
              <a:buFont typeface="+mj-lt"/>
              <a:buAutoNum type="arabicPeriod" startAt="8"/>
            </a:pPr>
            <a:r>
              <a:rPr lang="en-US" dirty="0" smtClean="0"/>
              <a:t>inventory</a:t>
            </a:r>
          </a:p>
          <a:p>
            <a:pPr marL="514350" indent="-514350">
              <a:buFont typeface="+mj-lt"/>
              <a:buAutoNum type="arabicPeriod" startAt="8"/>
            </a:pPr>
            <a:r>
              <a:rPr lang="en-US" dirty="0" smtClean="0"/>
              <a:t>private warehouses</a:t>
            </a:r>
          </a:p>
          <a:p>
            <a:pPr marL="514350" indent="-514350">
              <a:buFont typeface="+mj-lt"/>
              <a:buAutoNum type="arabicPeriod" startAt="8"/>
            </a:pPr>
            <a:r>
              <a:rPr lang="en-US" dirty="0" smtClean="0"/>
              <a:t>public warehouses</a:t>
            </a:r>
          </a:p>
          <a:p>
            <a:pPr marL="514350" indent="-514350">
              <a:buFont typeface="+mj-lt"/>
              <a:buAutoNum type="arabicPeriod" startAt="8"/>
            </a:pPr>
            <a:r>
              <a:rPr lang="en-US" dirty="0" smtClean="0"/>
              <a:t>distribution center</a:t>
            </a:r>
          </a:p>
          <a:p>
            <a:pPr marL="514350" indent="-514350">
              <a:buFont typeface="+mj-lt"/>
              <a:buAutoNum type="arabicPeriod" startAt="8"/>
            </a:pPr>
            <a:endParaRPr lang="en-US" dirty="0" smtClean="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4">
                                            <p:txEl>
                                              <p:pRg st="0" end="0"/>
                                            </p:txEl>
                                          </p:spTgt>
                                        </p:tgtEl>
                                        <p:attrNameLst>
                                          <p:attrName>style.visibility</p:attrName>
                                        </p:attrNameLst>
                                      </p:cBhvr>
                                      <p:to>
                                        <p:strVal val="visible"/>
                                      </p:to>
                                    </p:set>
                                    <p:animEffect transition="in" filter="wipe(up)">
                                      <p:cBhvr>
                                        <p:cTn id="35" dur="500"/>
                                        <p:tgtEl>
                                          <p:spTgt spid="122884">
                                            <p:txEl>
                                              <p:pRg st="0" end="0"/>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4">
                                            <p:txEl>
                                              <p:pRg st="1" end="1"/>
                                            </p:txEl>
                                          </p:spTgt>
                                        </p:tgtEl>
                                        <p:attrNameLst>
                                          <p:attrName>style.visibility</p:attrName>
                                        </p:attrNameLst>
                                      </p:cBhvr>
                                      <p:to>
                                        <p:strVal val="visible"/>
                                      </p:to>
                                    </p:set>
                                    <p:animEffect transition="in" filter="wipe(up)">
                                      <p:cBhvr>
                                        <p:cTn id="39" dur="500"/>
                                        <p:tgtEl>
                                          <p:spTgt spid="122884">
                                            <p:txEl>
                                              <p:pRg st="1" end="1"/>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4">
                                            <p:txEl>
                                              <p:pRg st="2" end="2"/>
                                            </p:txEl>
                                          </p:spTgt>
                                        </p:tgtEl>
                                        <p:attrNameLst>
                                          <p:attrName>style.visibility</p:attrName>
                                        </p:attrNameLst>
                                      </p:cBhvr>
                                      <p:to>
                                        <p:strVal val="visible"/>
                                      </p:to>
                                    </p:set>
                                    <p:animEffect transition="in" filter="wipe(up)">
                                      <p:cBhvr>
                                        <p:cTn id="43" dur="500"/>
                                        <p:tgtEl>
                                          <p:spTgt spid="122884">
                                            <p:txEl>
                                              <p:pRg st="2" end="2"/>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2884">
                                            <p:txEl>
                                              <p:pRg st="3" end="3"/>
                                            </p:txEl>
                                          </p:spTgt>
                                        </p:tgtEl>
                                        <p:attrNameLst>
                                          <p:attrName>style.visibility</p:attrName>
                                        </p:attrNameLst>
                                      </p:cBhvr>
                                      <p:to>
                                        <p:strVal val="visible"/>
                                      </p:to>
                                    </p:set>
                                    <p:animEffect transition="in" filter="wipe(up)">
                                      <p:cBhvr>
                                        <p:cTn id="47" dur="500"/>
                                        <p:tgtEl>
                                          <p:spTgt spid="122884">
                                            <p:txEl>
                                              <p:pRg st="3" end="3"/>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2884">
                                            <p:txEl>
                                              <p:pRg st="4" end="4"/>
                                            </p:txEl>
                                          </p:spTgt>
                                        </p:tgtEl>
                                        <p:attrNameLst>
                                          <p:attrName>style.visibility</p:attrName>
                                        </p:attrNameLst>
                                      </p:cBhvr>
                                      <p:to>
                                        <p:strVal val="visible"/>
                                      </p:to>
                                    </p:set>
                                    <p:animEffect transition="in" filter="wipe(up)">
                                      <p:cBhvr>
                                        <p:cTn id="51" dur="500"/>
                                        <p:tgtEl>
                                          <p:spTgt spid="122884">
                                            <p:txEl>
                                              <p:pRg st="4" end="4"/>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2884">
                                            <p:txEl>
                                              <p:pRg st="5" end="5"/>
                                            </p:txEl>
                                          </p:spTgt>
                                        </p:tgtEl>
                                        <p:attrNameLst>
                                          <p:attrName>style.visibility</p:attrName>
                                        </p:attrNameLst>
                                      </p:cBhvr>
                                      <p:to>
                                        <p:strVal val="visible"/>
                                      </p:to>
                                    </p:set>
                                    <p:animEffect transition="in" filter="wipe(up)">
                                      <p:cBhvr>
                                        <p:cTn id="55" dur="500"/>
                                        <p:tgtEl>
                                          <p:spTgt spid="122884">
                                            <p:txEl>
                                              <p:pRg st="5" end="5"/>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22884">
                                            <p:txEl>
                                              <p:pRg st="6" end="6"/>
                                            </p:txEl>
                                          </p:spTgt>
                                        </p:tgtEl>
                                        <p:attrNameLst>
                                          <p:attrName>style.visibility</p:attrName>
                                        </p:attrNameLst>
                                      </p:cBhvr>
                                      <p:to>
                                        <p:strVal val="visible"/>
                                      </p:to>
                                    </p:set>
                                    <p:animEffect transition="in" filter="wipe(up)">
                                      <p:cBhvr>
                                        <p:cTn id="59" dur="500"/>
                                        <p:tgtEl>
                                          <p:spTgt spid="122884">
                                            <p:txEl>
                                              <p:pRg st="6" end="6"/>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22884">
                                            <p:txEl>
                                              <p:pRg st="7" end="7"/>
                                            </p:txEl>
                                          </p:spTgt>
                                        </p:tgtEl>
                                        <p:attrNameLst>
                                          <p:attrName>style.visibility</p:attrName>
                                        </p:attrNameLst>
                                      </p:cBhvr>
                                      <p:to>
                                        <p:strVal val="visible"/>
                                      </p:to>
                                    </p:set>
                                    <p:animEffect transition="in" filter="wipe(up)">
                                      <p:cBhvr>
                                        <p:cTn id="63" dur="500"/>
                                        <p:tgtEl>
                                          <p:spTgt spid="1228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a:xfrm>
            <a:off x="457200" y="1882808"/>
            <a:ext cx="8229600" cy="4975192"/>
          </a:xfrm>
        </p:spPr>
        <p:txBody>
          <a:bodyPr>
            <a:normAutofit fontScale="92500" lnSpcReduction="20000"/>
          </a:bodyPr>
          <a:lstStyle/>
          <a:p>
            <a:pPr marL="514350" indent="-514350">
              <a:buFont typeface="+mj-lt"/>
              <a:buAutoNum type="arabicPeriod"/>
            </a:pPr>
            <a:r>
              <a:rPr lang="en-US" dirty="0" smtClean="0"/>
              <a:t>Understand why logistics (physical distribution) is such an important part of Place and marketing strategy planning.</a:t>
            </a:r>
          </a:p>
          <a:p>
            <a:pPr marL="514350" indent="-514350">
              <a:buFont typeface="+mj-lt"/>
              <a:buAutoNum type="arabicPeriod"/>
            </a:pPr>
            <a:r>
              <a:rPr lang="en-US" dirty="0" smtClean="0"/>
              <a:t>Understand why the physical distribution customer service level is a key marketing strategy variable.</a:t>
            </a:r>
          </a:p>
          <a:p>
            <a:pPr marL="514350" indent="-514350">
              <a:buFont typeface="+mj-lt"/>
              <a:buAutoNum type="arabicPeriod"/>
            </a:pPr>
            <a:r>
              <a:rPr lang="en-US" dirty="0" smtClean="0"/>
              <a:t>Understand the physical distribution concept and why the coordination of storing, transporting, and related activities is so important.</a:t>
            </a:r>
          </a:p>
          <a:p>
            <a:pPr marL="514350" indent="-514350">
              <a:buFont typeface="+mj-lt"/>
              <a:buAutoNum type="arabicPeriod"/>
            </a:pPr>
            <a:r>
              <a:rPr lang="en-US" dirty="0" smtClean="0"/>
              <a:t>See how firms can cooperate and share logistics activities that will provide added value to their customers.</a:t>
            </a:r>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At the end of this presentation, you should be able to:</a:t>
            </a:r>
          </a:p>
        </p:txBody>
      </p:sp>
      <p:sp>
        <p:nvSpPr>
          <p:cNvPr id="60419" name="Rectangle 3"/>
          <p:cNvSpPr>
            <a:spLocks noGrp="1" noChangeArrowheads="1"/>
          </p:cNvSpPr>
          <p:nvPr>
            <p:ph idx="1"/>
          </p:nvPr>
        </p:nvSpPr>
        <p:spPr/>
        <p:txBody>
          <a:bodyPr/>
          <a:lstStyle/>
          <a:p>
            <a:pPr marL="514350" indent="-514350">
              <a:buFont typeface="+mj-lt"/>
              <a:buAutoNum type="arabicPeriod" startAt="5"/>
            </a:pPr>
            <a:r>
              <a:rPr lang="en-US" dirty="0" smtClean="0"/>
              <a:t>Know about the advantages and disadvantages of various transportation methods.</a:t>
            </a:r>
          </a:p>
          <a:p>
            <a:pPr marL="514350" indent="-514350">
              <a:buFont typeface="+mj-lt"/>
              <a:buAutoNum type="arabicPeriod" startAt="5"/>
            </a:pPr>
            <a:r>
              <a:rPr lang="en-US" dirty="0" smtClean="0"/>
              <a:t>Know how inventory and storage decisions affect marketing strategy.</a:t>
            </a:r>
          </a:p>
          <a:p>
            <a:pPr marL="514350" indent="-514350">
              <a:buFont typeface="+mj-lt"/>
              <a:buAutoNum type="arabicPeriod" startAt="5"/>
            </a:pPr>
            <a:r>
              <a:rPr lang="en-US" dirty="0" smtClean="0"/>
              <a:t>Understand the distribution center concept.</a:t>
            </a:r>
          </a:p>
          <a:p>
            <a:pPr marL="514350" indent="-514350">
              <a:buFont typeface="+mj-lt"/>
              <a:buAutoNum type="arabicPeriod" startAt="5"/>
            </a:pPr>
            <a:r>
              <a:rPr lang="en-US" dirty="0" smtClean="0"/>
              <a:t>Understand important new terms.</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wipe(up)">
                                      <p:cBhvr>
                                        <p:cTn id="19"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Marketing Strategy Planning Process</a:t>
            </a:r>
          </a:p>
        </p:txBody>
      </p:sp>
      <p:pic>
        <p:nvPicPr>
          <p:cNvPr id="35843" name="Picture 3" descr="12.1.PNG"/>
          <p:cNvPicPr>
            <a:picLocks noChangeAspect="1"/>
          </p:cNvPicPr>
          <p:nvPr/>
        </p:nvPicPr>
        <p:blipFill rotWithShape="1">
          <a:blip r:embed="rId3">
            <a:extLst>
              <a:ext uri="{28A0092B-C50C-407E-A947-70E740481C1C}">
                <a14:useLocalDpi xmlns:a14="http://schemas.microsoft.com/office/drawing/2010/main" val="0"/>
              </a:ext>
            </a:extLst>
          </a:blip>
          <a:srcRect l="4436" t="6033" r="1936" b="2047"/>
          <a:stretch/>
        </p:blipFill>
        <p:spPr bwMode="auto">
          <a:xfrm>
            <a:off x="2343150" y="1931670"/>
            <a:ext cx="4423410" cy="4446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4</a:t>
            </a:fld>
            <a:endParaRPr lang="en-US"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987"/>
            <a:ext cx="8229600" cy="1398587"/>
          </a:xfrm>
        </p:spPr>
        <p:txBody>
          <a:bodyPr>
            <a:normAutofit/>
          </a:bodyPr>
          <a:lstStyle/>
          <a:p>
            <a:r>
              <a:rPr lang="en-US" sz="4000" dirty="0" smtClean="0"/>
              <a:t>Physical Distribution Gets It to Customers</a:t>
            </a:r>
          </a:p>
        </p:txBody>
      </p:sp>
      <p:grpSp>
        <p:nvGrpSpPr>
          <p:cNvPr id="2" name="Group 3"/>
          <p:cNvGrpSpPr>
            <a:grpSpLocks/>
          </p:cNvGrpSpPr>
          <p:nvPr/>
        </p:nvGrpSpPr>
        <p:grpSpPr bwMode="auto">
          <a:xfrm>
            <a:off x="703263" y="1322388"/>
            <a:ext cx="7680325" cy="5459412"/>
            <a:chOff x="416" y="720"/>
            <a:chExt cx="4838" cy="3439"/>
          </a:xfrm>
        </p:grpSpPr>
        <p:pic>
          <p:nvPicPr>
            <p:cNvPr id="37892" name="Picture 4" descr="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720"/>
              <a:ext cx="1417" cy="14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3" name="Picture 5" descr="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 y="728"/>
              <a:ext cx="1409" cy="1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4" name="Picture 6" descr="g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 y="2304"/>
              <a:ext cx="1408" cy="1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5" name="Picture 7" descr="box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 y="2376"/>
              <a:ext cx="1406" cy="1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6" name="Picture 8" descr="sate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736"/>
              <a:ext cx="1423" cy="1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902" name="AutoShape 14"/>
            <p:cNvSpPr>
              <a:spLocks noChangeArrowheads="1"/>
            </p:cNvSpPr>
            <p:nvPr/>
          </p:nvSpPr>
          <p:spPr bwMode="auto">
            <a:xfrm>
              <a:off x="1824" y="1152"/>
              <a:ext cx="2016" cy="1920"/>
            </a:xfrm>
            <a:prstGeom prst="star16">
              <a:avLst>
                <a:gd name="adj" fmla="val 3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r>
                <a:rPr lang="en-US" sz="2400" b="1" dirty="0">
                  <a:latin typeface="Arial" pitchFamily="34" charset="0"/>
                  <a:cs typeface="Arial" pitchFamily="34" charset="0"/>
                </a:rPr>
                <a:t>Logistics</a:t>
              </a:r>
              <a:br>
                <a:rPr lang="en-US" sz="2400" b="1" dirty="0">
                  <a:latin typeface="Arial" pitchFamily="34" charset="0"/>
                  <a:cs typeface="Arial" pitchFamily="34" charset="0"/>
                </a:rPr>
              </a:br>
              <a:r>
                <a:rPr lang="en-US" sz="2400" b="1" dirty="0">
                  <a:latin typeface="Arial" pitchFamily="34" charset="0"/>
                  <a:cs typeface="Arial" pitchFamily="34" charset="0"/>
                </a:rPr>
                <a:t>or</a:t>
              </a:r>
              <a:br>
                <a:rPr lang="en-US" sz="2400" b="1" dirty="0">
                  <a:latin typeface="Arial" pitchFamily="34" charset="0"/>
                  <a:cs typeface="Arial" pitchFamily="34" charset="0"/>
                </a:rPr>
              </a:br>
              <a:r>
                <a:rPr lang="en-US" sz="2400" b="1" dirty="0">
                  <a:latin typeface="Arial" pitchFamily="34" charset="0"/>
                  <a:cs typeface="Arial" pitchFamily="34" charset="0"/>
                </a:rPr>
                <a:t>Physical</a:t>
              </a:r>
              <a:br>
                <a:rPr lang="en-US" sz="2400" b="1" dirty="0">
                  <a:latin typeface="Arial" pitchFamily="34" charset="0"/>
                  <a:cs typeface="Arial" pitchFamily="34" charset="0"/>
                </a:rPr>
              </a:br>
              <a:r>
                <a:rPr lang="en-US" sz="2400" b="1" dirty="0">
                  <a:latin typeface="Arial" pitchFamily="34" charset="0"/>
                  <a:cs typeface="Arial" pitchFamily="34" charset="0"/>
                </a:rPr>
                <a:t>Distribution</a:t>
              </a:r>
            </a:p>
          </p:txBody>
        </p:sp>
      </p:grpSp>
      <p:sp>
        <p:nvSpPr>
          <p:cNvPr id="1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458200" cy="1398587"/>
          </a:xfrm>
        </p:spPr>
        <p:txBody>
          <a:bodyPr>
            <a:noAutofit/>
          </a:bodyPr>
          <a:lstStyle/>
          <a:p>
            <a:r>
              <a:rPr lang="en-US" sz="2800" dirty="0" smtClean="0"/>
              <a:t>Trade-Offs among Physical Distribution Costs, Customer Service Level, and Sales (Exhibit 11-2)</a:t>
            </a:r>
          </a:p>
        </p:txBody>
      </p:sp>
      <p:sp>
        <p:nvSpPr>
          <p:cNvPr id="5" name="Rectangle 4"/>
          <p:cNvSpPr/>
          <p:nvPr/>
        </p:nvSpPr>
        <p:spPr>
          <a:xfrm>
            <a:off x="762000" y="5367932"/>
            <a:ext cx="5867400" cy="1015663"/>
          </a:xfrm>
          <a:prstGeom prst="rect">
            <a:avLst/>
          </a:prstGeom>
        </p:spPr>
        <p:txBody>
          <a:bodyPr wrap="square">
            <a:spAutoFit/>
          </a:bodyPr>
          <a:lstStyle/>
          <a:p>
            <a:r>
              <a:rPr lang="en-US" sz="2000" b="1" dirty="0">
                <a:latin typeface="+mj-lt"/>
              </a:rPr>
              <a:t>Customer service level</a:t>
            </a:r>
          </a:p>
          <a:p>
            <a:r>
              <a:rPr lang="en-US" sz="2000" b="1" dirty="0" smtClean="0">
                <a:latin typeface="+mj-lt"/>
              </a:rPr>
              <a:t>(percent of customers served</a:t>
            </a:r>
          </a:p>
          <a:p>
            <a:r>
              <a:rPr lang="en-US" sz="2000" b="1" dirty="0" smtClean="0">
                <a:latin typeface="+mj-lt"/>
              </a:rPr>
              <a:t>within </a:t>
            </a:r>
            <a:r>
              <a:rPr lang="en-US" sz="2000" b="1" dirty="0">
                <a:latin typeface="+mj-lt"/>
              </a:rPr>
              <a:t>some time period—say, four days</a:t>
            </a:r>
            <a:r>
              <a:rPr lang="en-US" sz="2000" b="1" dirty="0" smtClean="0">
                <a:latin typeface="+mj-lt"/>
              </a:rPr>
              <a:t>)</a:t>
            </a:r>
            <a:endParaRPr lang="en-US" sz="2000" b="1" dirty="0">
              <a:latin typeface="+mj-lt"/>
            </a:endParaRPr>
          </a:p>
        </p:txBody>
      </p:sp>
      <p:sp>
        <p:nvSpPr>
          <p:cNvPr id="6" name="Rectangle 5"/>
          <p:cNvSpPr/>
          <p:nvPr/>
        </p:nvSpPr>
        <p:spPr>
          <a:xfrm>
            <a:off x="152400" y="6334780"/>
            <a:ext cx="7543800" cy="523220"/>
          </a:xfrm>
          <a:prstGeom prst="rect">
            <a:avLst/>
          </a:prstGeom>
        </p:spPr>
        <p:txBody>
          <a:bodyPr wrap="square">
            <a:spAutoFit/>
          </a:bodyPr>
          <a:lstStyle/>
          <a:p>
            <a:r>
              <a:rPr lang="en-US" sz="1400" dirty="0">
                <a:latin typeface="+mj-lt"/>
              </a:rPr>
              <a:t>*Note: Sales may be lost because of poor customer service or because</a:t>
            </a:r>
          </a:p>
          <a:p>
            <a:r>
              <a:rPr lang="en-US" sz="1400" dirty="0">
                <a:latin typeface="+mj-lt"/>
              </a:rPr>
              <a:t>of the high price charged to pay for too high a customer service level.</a:t>
            </a:r>
          </a:p>
        </p:txBody>
      </p:sp>
      <p:sp>
        <p:nvSpPr>
          <p:cNvPr id="7" name="Freeform 5"/>
          <p:cNvSpPr>
            <a:spLocks/>
          </p:cNvSpPr>
          <p:nvPr/>
        </p:nvSpPr>
        <p:spPr bwMode="auto">
          <a:xfrm>
            <a:off x="1408113" y="2146300"/>
            <a:ext cx="4298951" cy="1412875"/>
          </a:xfrm>
          <a:custGeom>
            <a:avLst/>
            <a:gdLst>
              <a:gd name="T0" fmla="*/ 0 w 2708"/>
              <a:gd name="T1" fmla="*/ 552 h 890"/>
              <a:gd name="T2" fmla="*/ 0 w 2708"/>
              <a:gd name="T3" fmla="*/ 552 h 890"/>
              <a:gd name="T4" fmla="*/ 78 w 2708"/>
              <a:gd name="T5" fmla="*/ 614 h 890"/>
              <a:gd name="T6" fmla="*/ 154 w 2708"/>
              <a:gd name="T7" fmla="*/ 674 h 890"/>
              <a:gd name="T8" fmla="*/ 192 w 2708"/>
              <a:gd name="T9" fmla="*/ 702 h 890"/>
              <a:gd name="T10" fmla="*/ 228 w 2708"/>
              <a:gd name="T11" fmla="*/ 728 h 890"/>
              <a:gd name="T12" fmla="*/ 266 w 2708"/>
              <a:gd name="T13" fmla="*/ 752 h 890"/>
              <a:gd name="T14" fmla="*/ 304 w 2708"/>
              <a:gd name="T15" fmla="*/ 776 h 890"/>
              <a:gd name="T16" fmla="*/ 344 w 2708"/>
              <a:gd name="T17" fmla="*/ 798 h 890"/>
              <a:gd name="T18" fmla="*/ 384 w 2708"/>
              <a:gd name="T19" fmla="*/ 818 h 890"/>
              <a:gd name="T20" fmla="*/ 426 w 2708"/>
              <a:gd name="T21" fmla="*/ 834 h 890"/>
              <a:gd name="T22" fmla="*/ 468 w 2708"/>
              <a:gd name="T23" fmla="*/ 850 h 890"/>
              <a:gd name="T24" fmla="*/ 514 w 2708"/>
              <a:gd name="T25" fmla="*/ 864 h 890"/>
              <a:gd name="T26" fmla="*/ 562 w 2708"/>
              <a:gd name="T27" fmla="*/ 874 h 890"/>
              <a:gd name="T28" fmla="*/ 612 w 2708"/>
              <a:gd name="T29" fmla="*/ 882 h 890"/>
              <a:gd name="T30" fmla="*/ 664 w 2708"/>
              <a:gd name="T31" fmla="*/ 888 h 890"/>
              <a:gd name="T32" fmla="*/ 664 w 2708"/>
              <a:gd name="T33" fmla="*/ 888 h 890"/>
              <a:gd name="T34" fmla="*/ 712 w 2708"/>
              <a:gd name="T35" fmla="*/ 890 h 890"/>
              <a:gd name="T36" fmla="*/ 762 w 2708"/>
              <a:gd name="T37" fmla="*/ 890 h 890"/>
              <a:gd name="T38" fmla="*/ 814 w 2708"/>
              <a:gd name="T39" fmla="*/ 886 h 890"/>
              <a:gd name="T40" fmla="*/ 868 w 2708"/>
              <a:gd name="T41" fmla="*/ 878 h 890"/>
              <a:gd name="T42" fmla="*/ 922 w 2708"/>
              <a:gd name="T43" fmla="*/ 868 h 890"/>
              <a:gd name="T44" fmla="*/ 978 w 2708"/>
              <a:gd name="T45" fmla="*/ 854 h 890"/>
              <a:gd name="T46" fmla="*/ 1036 w 2708"/>
              <a:gd name="T47" fmla="*/ 840 h 890"/>
              <a:gd name="T48" fmla="*/ 1096 w 2708"/>
              <a:gd name="T49" fmla="*/ 822 h 890"/>
              <a:gd name="T50" fmla="*/ 1156 w 2708"/>
              <a:gd name="T51" fmla="*/ 802 h 890"/>
              <a:gd name="T52" fmla="*/ 1218 w 2708"/>
              <a:gd name="T53" fmla="*/ 778 h 890"/>
              <a:gd name="T54" fmla="*/ 1282 w 2708"/>
              <a:gd name="T55" fmla="*/ 754 h 890"/>
              <a:gd name="T56" fmla="*/ 1346 w 2708"/>
              <a:gd name="T57" fmla="*/ 728 h 890"/>
              <a:gd name="T58" fmla="*/ 1476 w 2708"/>
              <a:gd name="T59" fmla="*/ 670 h 890"/>
              <a:gd name="T60" fmla="*/ 1610 w 2708"/>
              <a:gd name="T61" fmla="*/ 604 h 890"/>
              <a:gd name="T62" fmla="*/ 1746 w 2708"/>
              <a:gd name="T63" fmla="*/ 536 h 890"/>
              <a:gd name="T64" fmla="*/ 1884 w 2708"/>
              <a:gd name="T65" fmla="*/ 462 h 890"/>
              <a:gd name="T66" fmla="*/ 2022 w 2708"/>
              <a:gd name="T67" fmla="*/ 386 h 890"/>
              <a:gd name="T68" fmla="*/ 2162 w 2708"/>
              <a:gd name="T69" fmla="*/ 308 h 890"/>
              <a:gd name="T70" fmla="*/ 2438 w 2708"/>
              <a:gd name="T71" fmla="*/ 150 h 890"/>
              <a:gd name="T72" fmla="*/ 2574 w 2708"/>
              <a:gd name="T73" fmla="*/ 74 h 890"/>
              <a:gd name="T74" fmla="*/ 2708 w 2708"/>
              <a:gd name="T7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08" h="890">
                <a:moveTo>
                  <a:pt x="0" y="552"/>
                </a:moveTo>
                <a:lnTo>
                  <a:pt x="0" y="552"/>
                </a:lnTo>
                <a:lnTo>
                  <a:pt x="78" y="614"/>
                </a:lnTo>
                <a:lnTo>
                  <a:pt x="154" y="674"/>
                </a:lnTo>
                <a:lnTo>
                  <a:pt x="192" y="702"/>
                </a:lnTo>
                <a:lnTo>
                  <a:pt x="228" y="728"/>
                </a:lnTo>
                <a:lnTo>
                  <a:pt x="266" y="752"/>
                </a:lnTo>
                <a:lnTo>
                  <a:pt x="304" y="776"/>
                </a:lnTo>
                <a:lnTo>
                  <a:pt x="344" y="798"/>
                </a:lnTo>
                <a:lnTo>
                  <a:pt x="384" y="818"/>
                </a:lnTo>
                <a:lnTo>
                  <a:pt x="426" y="834"/>
                </a:lnTo>
                <a:lnTo>
                  <a:pt x="468" y="850"/>
                </a:lnTo>
                <a:lnTo>
                  <a:pt x="514" y="864"/>
                </a:lnTo>
                <a:lnTo>
                  <a:pt x="562" y="874"/>
                </a:lnTo>
                <a:lnTo>
                  <a:pt x="612" y="882"/>
                </a:lnTo>
                <a:lnTo>
                  <a:pt x="664" y="888"/>
                </a:lnTo>
                <a:lnTo>
                  <a:pt x="664" y="888"/>
                </a:lnTo>
                <a:lnTo>
                  <a:pt x="712" y="890"/>
                </a:lnTo>
                <a:lnTo>
                  <a:pt x="762" y="890"/>
                </a:lnTo>
                <a:lnTo>
                  <a:pt x="814" y="886"/>
                </a:lnTo>
                <a:lnTo>
                  <a:pt x="868" y="878"/>
                </a:lnTo>
                <a:lnTo>
                  <a:pt x="922" y="868"/>
                </a:lnTo>
                <a:lnTo>
                  <a:pt x="978" y="854"/>
                </a:lnTo>
                <a:lnTo>
                  <a:pt x="1036" y="840"/>
                </a:lnTo>
                <a:lnTo>
                  <a:pt x="1096" y="822"/>
                </a:lnTo>
                <a:lnTo>
                  <a:pt x="1156" y="802"/>
                </a:lnTo>
                <a:lnTo>
                  <a:pt x="1218" y="778"/>
                </a:lnTo>
                <a:lnTo>
                  <a:pt x="1282" y="754"/>
                </a:lnTo>
                <a:lnTo>
                  <a:pt x="1346" y="728"/>
                </a:lnTo>
                <a:lnTo>
                  <a:pt x="1476" y="670"/>
                </a:lnTo>
                <a:lnTo>
                  <a:pt x="1610" y="604"/>
                </a:lnTo>
                <a:lnTo>
                  <a:pt x="1746" y="536"/>
                </a:lnTo>
                <a:lnTo>
                  <a:pt x="1884" y="462"/>
                </a:lnTo>
                <a:lnTo>
                  <a:pt x="2022" y="386"/>
                </a:lnTo>
                <a:lnTo>
                  <a:pt x="2162" y="308"/>
                </a:lnTo>
                <a:lnTo>
                  <a:pt x="2438" y="150"/>
                </a:lnTo>
                <a:lnTo>
                  <a:pt x="2574" y="74"/>
                </a:lnTo>
                <a:lnTo>
                  <a:pt x="2708" y="0"/>
                </a:lnTo>
              </a:path>
            </a:pathLst>
          </a:custGeom>
          <a:noFill/>
          <a:ln w="38100">
            <a:solidFill>
              <a:srgbClr val="ED1C2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 name="Freeform 6"/>
          <p:cNvSpPr>
            <a:spLocks/>
          </p:cNvSpPr>
          <p:nvPr/>
        </p:nvSpPr>
        <p:spPr bwMode="auto">
          <a:xfrm>
            <a:off x="1408113" y="2679700"/>
            <a:ext cx="4298951" cy="1914525"/>
          </a:xfrm>
          <a:custGeom>
            <a:avLst/>
            <a:gdLst>
              <a:gd name="T0" fmla="*/ 0 w 2708"/>
              <a:gd name="T1" fmla="*/ 1206 h 1206"/>
              <a:gd name="T2" fmla="*/ 0 w 2708"/>
              <a:gd name="T3" fmla="*/ 1206 h 1206"/>
              <a:gd name="T4" fmla="*/ 166 w 2708"/>
              <a:gd name="T5" fmla="*/ 1156 h 1206"/>
              <a:gd name="T6" fmla="*/ 330 w 2708"/>
              <a:gd name="T7" fmla="*/ 1104 h 1206"/>
              <a:gd name="T8" fmla="*/ 496 w 2708"/>
              <a:gd name="T9" fmla="*/ 1048 h 1206"/>
              <a:gd name="T10" fmla="*/ 660 w 2708"/>
              <a:gd name="T11" fmla="*/ 990 h 1206"/>
              <a:gd name="T12" fmla="*/ 826 w 2708"/>
              <a:gd name="T13" fmla="*/ 930 h 1206"/>
              <a:gd name="T14" fmla="*/ 992 w 2708"/>
              <a:gd name="T15" fmla="*/ 868 h 1206"/>
              <a:gd name="T16" fmla="*/ 1160 w 2708"/>
              <a:gd name="T17" fmla="*/ 800 h 1206"/>
              <a:gd name="T18" fmla="*/ 1328 w 2708"/>
              <a:gd name="T19" fmla="*/ 730 h 1206"/>
              <a:gd name="T20" fmla="*/ 1496 w 2708"/>
              <a:gd name="T21" fmla="*/ 656 h 1206"/>
              <a:gd name="T22" fmla="*/ 1666 w 2708"/>
              <a:gd name="T23" fmla="*/ 578 h 1206"/>
              <a:gd name="T24" fmla="*/ 1836 w 2708"/>
              <a:gd name="T25" fmla="*/ 494 h 1206"/>
              <a:gd name="T26" fmla="*/ 2008 w 2708"/>
              <a:gd name="T27" fmla="*/ 406 h 1206"/>
              <a:gd name="T28" fmla="*/ 2180 w 2708"/>
              <a:gd name="T29" fmla="*/ 314 h 1206"/>
              <a:gd name="T30" fmla="*/ 2356 w 2708"/>
              <a:gd name="T31" fmla="*/ 214 h 1206"/>
              <a:gd name="T32" fmla="*/ 2530 w 2708"/>
              <a:gd name="T33" fmla="*/ 110 h 1206"/>
              <a:gd name="T34" fmla="*/ 2708 w 2708"/>
              <a:gd name="T35"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8" h="1206">
                <a:moveTo>
                  <a:pt x="0" y="1206"/>
                </a:moveTo>
                <a:lnTo>
                  <a:pt x="0" y="1206"/>
                </a:lnTo>
                <a:lnTo>
                  <a:pt x="166" y="1156"/>
                </a:lnTo>
                <a:lnTo>
                  <a:pt x="330" y="1104"/>
                </a:lnTo>
                <a:lnTo>
                  <a:pt x="496" y="1048"/>
                </a:lnTo>
                <a:lnTo>
                  <a:pt x="660" y="990"/>
                </a:lnTo>
                <a:lnTo>
                  <a:pt x="826" y="930"/>
                </a:lnTo>
                <a:lnTo>
                  <a:pt x="992" y="868"/>
                </a:lnTo>
                <a:lnTo>
                  <a:pt x="1160" y="800"/>
                </a:lnTo>
                <a:lnTo>
                  <a:pt x="1328" y="730"/>
                </a:lnTo>
                <a:lnTo>
                  <a:pt x="1496" y="656"/>
                </a:lnTo>
                <a:lnTo>
                  <a:pt x="1666" y="578"/>
                </a:lnTo>
                <a:lnTo>
                  <a:pt x="1836" y="494"/>
                </a:lnTo>
                <a:lnTo>
                  <a:pt x="2008" y="406"/>
                </a:lnTo>
                <a:lnTo>
                  <a:pt x="2180" y="314"/>
                </a:lnTo>
                <a:lnTo>
                  <a:pt x="2356" y="214"/>
                </a:lnTo>
                <a:lnTo>
                  <a:pt x="2530" y="110"/>
                </a:lnTo>
                <a:lnTo>
                  <a:pt x="2708" y="0"/>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7"/>
          <p:cNvSpPr>
            <a:spLocks/>
          </p:cNvSpPr>
          <p:nvPr/>
        </p:nvSpPr>
        <p:spPr bwMode="auto">
          <a:xfrm>
            <a:off x="1408113" y="3879850"/>
            <a:ext cx="4298951" cy="682625"/>
          </a:xfrm>
          <a:custGeom>
            <a:avLst/>
            <a:gdLst>
              <a:gd name="T0" fmla="*/ 0 w 2708"/>
              <a:gd name="T1" fmla="*/ 0 h 430"/>
              <a:gd name="T2" fmla="*/ 0 w 2708"/>
              <a:gd name="T3" fmla="*/ 0 h 430"/>
              <a:gd name="T4" fmla="*/ 98 w 2708"/>
              <a:gd name="T5" fmla="*/ 72 h 430"/>
              <a:gd name="T6" fmla="*/ 146 w 2708"/>
              <a:gd name="T7" fmla="*/ 102 h 430"/>
              <a:gd name="T8" fmla="*/ 190 w 2708"/>
              <a:gd name="T9" fmla="*/ 132 h 430"/>
              <a:gd name="T10" fmla="*/ 234 w 2708"/>
              <a:gd name="T11" fmla="*/ 158 h 430"/>
              <a:gd name="T12" fmla="*/ 278 w 2708"/>
              <a:gd name="T13" fmla="*/ 182 h 430"/>
              <a:gd name="T14" fmla="*/ 320 w 2708"/>
              <a:gd name="T15" fmla="*/ 204 h 430"/>
              <a:gd name="T16" fmla="*/ 364 w 2708"/>
              <a:gd name="T17" fmla="*/ 224 h 430"/>
              <a:gd name="T18" fmla="*/ 406 w 2708"/>
              <a:gd name="T19" fmla="*/ 242 h 430"/>
              <a:gd name="T20" fmla="*/ 452 w 2708"/>
              <a:gd name="T21" fmla="*/ 260 h 430"/>
              <a:gd name="T22" fmla="*/ 496 w 2708"/>
              <a:gd name="T23" fmla="*/ 276 h 430"/>
              <a:gd name="T24" fmla="*/ 544 w 2708"/>
              <a:gd name="T25" fmla="*/ 292 h 430"/>
              <a:gd name="T26" fmla="*/ 644 w 2708"/>
              <a:gd name="T27" fmla="*/ 320 h 430"/>
              <a:gd name="T28" fmla="*/ 756 w 2708"/>
              <a:gd name="T29" fmla="*/ 348 h 430"/>
              <a:gd name="T30" fmla="*/ 756 w 2708"/>
              <a:gd name="T31" fmla="*/ 348 h 430"/>
              <a:gd name="T32" fmla="*/ 840 w 2708"/>
              <a:gd name="T33" fmla="*/ 366 h 430"/>
              <a:gd name="T34" fmla="*/ 924 w 2708"/>
              <a:gd name="T35" fmla="*/ 380 h 430"/>
              <a:gd name="T36" fmla="*/ 1008 w 2708"/>
              <a:gd name="T37" fmla="*/ 392 h 430"/>
              <a:gd name="T38" fmla="*/ 1094 w 2708"/>
              <a:gd name="T39" fmla="*/ 402 h 430"/>
              <a:gd name="T40" fmla="*/ 1180 w 2708"/>
              <a:gd name="T41" fmla="*/ 410 h 430"/>
              <a:gd name="T42" fmla="*/ 1268 w 2708"/>
              <a:gd name="T43" fmla="*/ 416 h 430"/>
              <a:gd name="T44" fmla="*/ 1358 w 2708"/>
              <a:gd name="T45" fmla="*/ 420 h 430"/>
              <a:gd name="T46" fmla="*/ 1448 w 2708"/>
              <a:gd name="T47" fmla="*/ 424 h 430"/>
              <a:gd name="T48" fmla="*/ 1630 w 2708"/>
              <a:gd name="T49" fmla="*/ 426 h 430"/>
              <a:gd name="T50" fmla="*/ 1818 w 2708"/>
              <a:gd name="T51" fmla="*/ 428 h 430"/>
              <a:gd name="T52" fmla="*/ 2010 w 2708"/>
              <a:gd name="T53" fmla="*/ 428 h 430"/>
              <a:gd name="T54" fmla="*/ 2208 w 2708"/>
              <a:gd name="T55" fmla="*/ 430 h 430"/>
              <a:gd name="T56" fmla="*/ 2208 w 2708"/>
              <a:gd name="T57" fmla="*/ 430 h 430"/>
              <a:gd name="T58" fmla="*/ 2246 w 2708"/>
              <a:gd name="T59" fmla="*/ 430 h 430"/>
              <a:gd name="T60" fmla="*/ 2284 w 2708"/>
              <a:gd name="T61" fmla="*/ 428 h 430"/>
              <a:gd name="T62" fmla="*/ 2320 w 2708"/>
              <a:gd name="T63" fmla="*/ 424 h 430"/>
              <a:gd name="T64" fmla="*/ 2356 w 2708"/>
              <a:gd name="T65" fmla="*/ 418 h 430"/>
              <a:gd name="T66" fmla="*/ 2392 w 2708"/>
              <a:gd name="T67" fmla="*/ 412 h 430"/>
              <a:gd name="T68" fmla="*/ 2426 w 2708"/>
              <a:gd name="T69" fmla="*/ 404 h 430"/>
              <a:gd name="T70" fmla="*/ 2458 w 2708"/>
              <a:gd name="T71" fmla="*/ 394 h 430"/>
              <a:gd name="T72" fmla="*/ 2490 w 2708"/>
              <a:gd name="T73" fmla="*/ 384 h 430"/>
              <a:gd name="T74" fmla="*/ 2520 w 2708"/>
              <a:gd name="T75" fmla="*/ 370 h 430"/>
              <a:gd name="T76" fmla="*/ 2550 w 2708"/>
              <a:gd name="T77" fmla="*/ 358 h 430"/>
              <a:gd name="T78" fmla="*/ 2580 w 2708"/>
              <a:gd name="T79" fmla="*/ 342 h 430"/>
              <a:gd name="T80" fmla="*/ 2608 w 2708"/>
              <a:gd name="T81" fmla="*/ 328 h 430"/>
              <a:gd name="T82" fmla="*/ 2634 w 2708"/>
              <a:gd name="T83" fmla="*/ 310 h 430"/>
              <a:gd name="T84" fmla="*/ 2660 w 2708"/>
              <a:gd name="T85" fmla="*/ 294 h 430"/>
              <a:gd name="T86" fmla="*/ 2684 w 2708"/>
              <a:gd name="T87" fmla="*/ 276 h 430"/>
              <a:gd name="T88" fmla="*/ 2708 w 2708"/>
              <a:gd name="T89" fmla="*/ 25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08" h="430">
                <a:moveTo>
                  <a:pt x="0" y="0"/>
                </a:moveTo>
                <a:lnTo>
                  <a:pt x="0" y="0"/>
                </a:lnTo>
                <a:lnTo>
                  <a:pt x="98" y="72"/>
                </a:lnTo>
                <a:lnTo>
                  <a:pt x="146" y="102"/>
                </a:lnTo>
                <a:lnTo>
                  <a:pt x="190" y="132"/>
                </a:lnTo>
                <a:lnTo>
                  <a:pt x="234" y="158"/>
                </a:lnTo>
                <a:lnTo>
                  <a:pt x="278" y="182"/>
                </a:lnTo>
                <a:lnTo>
                  <a:pt x="320" y="204"/>
                </a:lnTo>
                <a:lnTo>
                  <a:pt x="364" y="224"/>
                </a:lnTo>
                <a:lnTo>
                  <a:pt x="406" y="242"/>
                </a:lnTo>
                <a:lnTo>
                  <a:pt x="452" y="260"/>
                </a:lnTo>
                <a:lnTo>
                  <a:pt x="496" y="276"/>
                </a:lnTo>
                <a:lnTo>
                  <a:pt x="544" y="292"/>
                </a:lnTo>
                <a:lnTo>
                  <a:pt x="644" y="320"/>
                </a:lnTo>
                <a:lnTo>
                  <a:pt x="756" y="348"/>
                </a:lnTo>
                <a:lnTo>
                  <a:pt x="756" y="348"/>
                </a:lnTo>
                <a:lnTo>
                  <a:pt x="840" y="366"/>
                </a:lnTo>
                <a:lnTo>
                  <a:pt x="924" y="380"/>
                </a:lnTo>
                <a:lnTo>
                  <a:pt x="1008" y="392"/>
                </a:lnTo>
                <a:lnTo>
                  <a:pt x="1094" y="402"/>
                </a:lnTo>
                <a:lnTo>
                  <a:pt x="1180" y="410"/>
                </a:lnTo>
                <a:lnTo>
                  <a:pt x="1268" y="416"/>
                </a:lnTo>
                <a:lnTo>
                  <a:pt x="1358" y="420"/>
                </a:lnTo>
                <a:lnTo>
                  <a:pt x="1448" y="424"/>
                </a:lnTo>
                <a:lnTo>
                  <a:pt x="1630" y="426"/>
                </a:lnTo>
                <a:lnTo>
                  <a:pt x="1818" y="428"/>
                </a:lnTo>
                <a:lnTo>
                  <a:pt x="2010" y="428"/>
                </a:lnTo>
                <a:lnTo>
                  <a:pt x="2208" y="430"/>
                </a:lnTo>
                <a:lnTo>
                  <a:pt x="2208" y="430"/>
                </a:lnTo>
                <a:lnTo>
                  <a:pt x="2246" y="430"/>
                </a:lnTo>
                <a:lnTo>
                  <a:pt x="2284" y="428"/>
                </a:lnTo>
                <a:lnTo>
                  <a:pt x="2320" y="424"/>
                </a:lnTo>
                <a:lnTo>
                  <a:pt x="2356" y="418"/>
                </a:lnTo>
                <a:lnTo>
                  <a:pt x="2392" y="412"/>
                </a:lnTo>
                <a:lnTo>
                  <a:pt x="2426" y="404"/>
                </a:lnTo>
                <a:lnTo>
                  <a:pt x="2458" y="394"/>
                </a:lnTo>
                <a:lnTo>
                  <a:pt x="2490" y="384"/>
                </a:lnTo>
                <a:lnTo>
                  <a:pt x="2520" y="370"/>
                </a:lnTo>
                <a:lnTo>
                  <a:pt x="2550" y="358"/>
                </a:lnTo>
                <a:lnTo>
                  <a:pt x="2580" y="342"/>
                </a:lnTo>
                <a:lnTo>
                  <a:pt x="2608" y="328"/>
                </a:lnTo>
                <a:lnTo>
                  <a:pt x="2634" y="310"/>
                </a:lnTo>
                <a:lnTo>
                  <a:pt x="2660" y="294"/>
                </a:lnTo>
                <a:lnTo>
                  <a:pt x="2684" y="276"/>
                </a:lnTo>
                <a:lnTo>
                  <a:pt x="2708" y="256"/>
                </a:lnTo>
              </a:path>
            </a:pathLst>
          </a:custGeom>
          <a:noFill/>
          <a:ln w="38100">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Line 8"/>
          <p:cNvSpPr>
            <a:spLocks noChangeShapeType="1"/>
          </p:cNvSpPr>
          <p:nvPr/>
        </p:nvSpPr>
        <p:spPr bwMode="auto">
          <a:xfrm flipV="1">
            <a:off x="1030288" y="3806825"/>
            <a:ext cx="0" cy="771525"/>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 name="Freeform 9"/>
          <p:cNvSpPr>
            <a:spLocks/>
          </p:cNvSpPr>
          <p:nvPr/>
        </p:nvSpPr>
        <p:spPr bwMode="auto">
          <a:xfrm>
            <a:off x="1392238" y="1381125"/>
            <a:ext cx="4314825" cy="1933575"/>
          </a:xfrm>
          <a:custGeom>
            <a:avLst/>
            <a:gdLst>
              <a:gd name="T0" fmla="*/ 0 w 2718"/>
              <a:gd name="T1" fmla="*/ 0 h 1218"/>
              <a:gd name="T2" fmla="*/ 0 w 2718"/>
              <a:gd name="T3" fmla="*/ 0 h 1218"/>
              <a:gd name="T4" fmla="*/ 34 w 2718"/>
              <a:gd name="T5" fmla="*/ 78 h 1218"/>
              <a:gd name="T6" fmla="*/ 70 w 2718"/>
              <a:gd name="T7" fmla="*/ 160 h 1218"/>
              <a:gd name="T8" fmla="*/ 112 w 2718"/>
              <a:gd name="T9" fmla="*/ 246 h 1218"/>
              <a:gd name="T10" fmla="*/ 158 w 2718"/>
              <a:gd name="T11" fmla="*/ 334 h 1218"/>
              <a:gd name="T12" fmla="*/ 206 w 2718"/>
              <a:gd name="T13" fmla="*/ 422 h 1218"/>
              <a:gd name="T14" fmla="*/ 258 w 2718"/>
              <a:gd name="T15" fmla="*/ 510 h 1218"/>
              <a:gd name="T16" fmla="*/ 314 w 2718"/>
              <a:gd name="T17" fmla="*/ 596 h 1218"/>
              <a:gd name="T18" fmla="*/ 374 w 2718"/>
              <a:gd name="T19" fmla="*/ 680 h 1218"/>
              <a:gd name="T20" fmla="*/ 434 w 2718"/>
              <a:gd name="T21" fmla="*/ 760 h 1218"/>
              <a:gd name="T22" fmla="*/ 466 w 2718"/>
              <a:gd name="T23" fmla="*/ 800 h 1218"/>
              <a:gd name="T24" fmla="*/ 500 w 2718"/>
              <a:gd name="T25" fmla="*/ 836 h 1218"/>
              <a:gd name="T26" fmla="*/ 532 w 2718"/>
              <a:gd name="T27" fmla="*/ 874 h 1218"/>
              <a:gd name="T28" fmla="*/ 566 w 2718"/>
              <a:gd name="T29" fmla="*/ 908 h 1218"/>
              <a:gd name="T30" fmla="*/ 600 w 2718"/>
              <a:gd name="T31" fmla="*/ 940 h 1218"/>
              <a:gd name="T32" fmla="*/ 636 w 2718"/>
              <a:gd name="T33" fmla="*/ 972 h 1218"/>
              <a:gd name="T34" fmla="*/ 670 w 2718"/>
              <a:gd name="T35" fmla="*/ 1002 h 1218"/>
              <a:gd name="T36" fmla="*/ 706 w 2718"/>
              <a:gd name="T37" fmla="*/ 1030 h 1218"/>
              <a:gd name="T38" fmla="*/ 742 w 2718"/>
              <a:gd name="T39" fmla="*/ 1054 h 1218"/>
              <a:gd name="T40" fmla="*/ 780 w 2718"/>
              <a:gd name="T41" fmla="*/ 1078 h 1218"/>
              <a:gd name="T42" fmla="*/ 816 w 2718"/>
              <a:gd name="T43" fmla="*/ 1098 h 1218"/>
              <a:gd name="T44" fmla="*/ 854 w 2718"/>
              <a:gd name="T45" fmla="*/ 1118 h 1218"/>
              <a:gd name="T46" fmla="*/ 892 w 2718"/>
              <a:gd name="T47" fmla="*/ 1132 h 1218"/>
              <a:gd name="T48" fmla="*/ 930 w 2718"/>
              <a:gd name="T49" fmla="*/ 1146 h 1218"/>
              <a:gd name="T50" fmla="*/ 930 w 2718"/>
              <a:gd name="T51" fmla="*/ 1146 h 1218"/>
              <a:gd name="T52" fmla="*/ 1004 w 2718"/>
              <a:gd name="T53" fmla="*/ 1166 h 1218"/>
              <a:gd name="T54" fmla="*/ 1080 w 2718"/>
              <a:gd name="T55" fmla="*/ 1182 h 1218"/>
              <a:gd name="T56" fmla="*/ 1160 w 2718"/>
              <a:gd name="T57" fmla="*/ 1194 h 1218"/>
              <a:gd name="T58" fmla="*/ 1242 w 2718"/>
              <a:gd name="T59" fmla="*/ 1204 h 1218"/>
              <a:gd name="T60" fmla="*/ 1326 w 2718"/>
              <a:gd name="T61" fmla="*/ 1212 h 1218"/>
              <a:gd name="T62" fmla="*/ 1410 w 2718"/>
              <a:gd name="T63" fmla="*/ 1216 h 1218"/>
              <a:gd name="T64" fmla="*/ 1498 w 2718"/>
              <a:gd name="T65" fmla="*/ 1218 h 1218"/>
              <a:gd name="T66" fmla="*/ 1584 w 2718"/>
              <a:gd name="T67" fmla="*/ 1218 h 1218"/>
              <a:gd name="T68" fmla="*/ 1670 w 2718"/>
              <a:gd name="T69" fmla="*/ 1214 h 1218"/>
              <a:gd name="T70" fmla="*/ 1758 w 2718"/>
              <a:gd name="T71" fmla="*/ 1210 h 1218"/>
              <a:gd name="T72" fmla="*/ 1844 w 2718"/>
              <a:gd name="T73" fmla="*/ 1204 h 1218"/>
              <a:gd name="T74" fmla="*/ 1928 w 2718"/>
              <a:gd name="T75" fmla="*/ 1196 h 1218"/>
              <a:gd name="T76" fmla="*/ 2012 w 2718"/>
              <a:gd name="T77" fmla="*/ 1188 h 1218"/>
              <a:gd name="T78" fmla="*/ 2092 w 2718"/>
              <a:gd name="T79" fmla="*/ 1178 h 1218"/>
              <a:gd name="T80" fmla="*/ 2248 w 2718"/>
              <a:gd name="T81" fmla="*/ 1156 h 1218"/>
              <a:gd name="T82" fmla="*/ 2248 w 2718"/>
              <a:gd name="T83" fmla="*/ 1156 h 1218"/>
              <a:gd name="T84" fmla="*/ 2310 w 2718"/>
              <a:gd name="T85" fmla="*/ 1144 h 1218"/>
              <a:gd name="T86" fmla="*/ 2366 w 2718"/>
              <a:gd name="T87" fmla="*/ 1132 h 1218"/>
              <a:gd name="T88" fmla="*/ 2422 w 2718"/>
              <a:gd name="T89" fmla="*/ 1116 h 1218"/>
              <a:gd name="T90" fmla="*/ 2478 w 2718"/>
              <a:gd name="T91" fmla="*/ 1100 h 1218"/>
              <a:gd name="T92" fmla="*/ 2592 w 2718"/>
              <a:gd name="T93" fmla="*/ 1062 h 1218"/>
              <a:gd name="T94" fmla="*/ 2652 w 2718"/>
              <a:gd name="T95" fmla="*/ 1042 h 1218"/>
              <a:gd name="T96" fmla="*/ 2718 w 2718"/>
              <a:gd name="T97" fmla="*/ 1024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8" h="1218">
                <a:moveTo>
                  <a:pt x="0" y="0"/>
                </a:moveTo>
                <a:lnTo>
                  <a:pt x="0" y="0"/>
                </a:lnTo>
                <a:lnTo>
                  <a:pt x="34" y="78"/>
                </a:lnTo>
                <a:lnTo>
                  <a:pt x="70" y="160"/>
                </a:lnTo>
                <a:lnTo>
                  <a:pt x="112" y="246"/>
                </a:lnTo>
                <a:lnTo>
                  <a:pt x="158" y="334"/>
                </a:lnTo>
                <a:lnTo>
                  <a:pt x="206" y="422"/>
                </a:lnTo>
                <a:lnTo>
                  <a:pt x="258" y="510"/>
                </a:lnTo>
                <a:lnTo>
                  <a:pt x="314" y="596"/>
                </a:lnTo>
                <a:lnTo>
                  <a:pt x="374" y="680"/>
                </a:lnTo>
                <a:lnTo>
                  <a:pt x="434" y="760"/>
                </a:lnTo>
                <a:lnTo>
                  <a:pt x="466" y="800"/>
                </a:lnTo>
                <a:lnTo>
                  <a:pt x="500" y="836"/>
                </a:lnTo>
                <a:lnTo>
                  <a:pt x="532" y="874"/>
                </a:lnTo>
                <a:lnTo>
                  <a:pt x="566" y="908"/>
                </a:lnTo>
                <a:lnTo>
                  <a:pt x="600" y="940"/>
                </a:lnTo>
                <a:lnTo>
                  <a:pt x="636" y="972"/>
                </a:lnTo>
                <a:lnTo>
                  <a:pt x="670" y="1002"/>
                </a:lnTo>
                <a:lnTo>
                  <a:pt x="706" y="1030"/>
                </a:lnTo>
                <a:lnTo>
                  <a:pt x="742" y="1054"/>
                </a:lnTo>
                <a:lnTo>
                  <a:pt x="780" y="1078"/>
                </a:lnTo>
                <a:lnTo>
                  <a:pt x="816" y="1098"/>
                </a:lnTo>
                <a:lnTo>
                  <a:pt x="854" y="1118"/>
                </a:lnTo>
                <a:lnTo>
                  <a:pt x="892" y="1132"/>
                </a:lnTo>
                <a:lnTo>
                  <a:pt x="930" y="1146"/>
                </a:lnTo>
                <a:lnTo>
                  <a:pt x="930" y="1146"/>
                </a:lnTo>
                <a:lnTo>
                  <a:pt x="1004" y="1166"/>
                </a:lnTo>
                <a:lnTo>
                  <a:pt x="1080" y="1182"/>
                </a:lnTo>
                <a:lnTo>
                  <a:pt x="1160" y="1194"/>
                </a:lnTo>
                <a:lnTo>
                  <a:pt x="1242" y="1204"/>
                </a:lnTo>
                <a:lnTo>
                  <a:pt x="1326" y="1212"/>
                </a:lnTo>
                <a:lnTo>
                  <a:pt x="1410" y="1216"/>
                </a:lnTo>
                <a:lnTo>
                  <a:pt x="1498" y="1218"/>
                </a:lnTo>
                <a:lnTo>
                  <a:pt x="1584" y="1218"/>
                </a:lnTo>
                <a:lnTo>
                  <a:pt x="1670" y="1214"/>
                </a:lnTo>
                <a:lnTo>
                  <a:pt x="1758" y="1210"/>
                </a:lnTo>
                <a:lnTo>
                  <a:pt x="1844" y="1204"/>
                </a:lnTo>
                <a:lnTo>
                  <a:pt x="1928" y="1196"/>
                </a:lnTo>
                <a:lnTo>
                  <a:pt x="2012" y="1188"/>
                </a:lnTo>
                <a:lnTo>
                  <a:pt x="2092" y="1178"/>
                </a:lnTo>
                <a:lnTo>
                  <a:pt x="2248" y="1156"/>
                </a:lnTo>
                <a:lnTo>
                  <a:pt x="2248" y="1156"/>
                </a:lnTo>
                <a:lnTo>
                  <a:pt x="2310" y="1144"/>
                </a:lnTo>
                <a:lnTo>
                  <a:pt x="2366" y="1132"/>
                </a:lnTo>
                <a:lnTo>
                  <a:pt x="2422" y="1116"/>
                </a:lnTo>
                <a:lnTo>
                  <a:pt x="2478" y="1100"/>
                </a:lnTo>
                <a:lnTo>
                  <a:pt x="2592" y="1062"/>
                </a:lnTo>
                <a:lnTo>
                  <a:pt x="2652" y="1042"/>
                </a:lnTo>
                <a:lnTo>
                  <a:pt x="2718" y="1024"/>
                </a:lnTo>
              </a:path>
            </a:pathLst>
          </a:custGeom>
          <a:noFill/>
          <a:ln w="38100">
            <a:solidFill>
              <a:srgbClr val="00A6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Freeform 10"/>
          <p:cNvSpPr>
            <a:spLocks/>
          </p:cNvSpPr>
          <p:nvPr/>
        </p:nvSpPr>
        <p:spPr bwMode="auto">
          <a:xfrm>
            <a:off x="1408112" y="1219200"/>
            <a:ext cx="4492626" cy="3635375"/>
          </a:xfrm>
          <a:custGeom>
            <a:avLst/>
            <a:gdLst>
              <a:gd name="T0" fmla="*/ 0 w 2830"/>
              <a:gd name="T1" fmla="*/ 0 h 2290"/>
              <a:gd name="T2" fmla="*/ 0 w 2830"/>
              <a:gd name="T3" fmla="*/ 2290 h 2290"/>
              <a:gd name="T4" fmla="*/ 2830 w 2830"/>
              <a:gd name="T5" fmla="*/ 2290 h 2290"/>
            </a:gdLst>
            <a:ahLst/>
            <a:cxnLst>
              <a:cxn ang="0">
                <a:pos x="T0" y="T1"/>
              </a:cxn>
              <a:cxn ang="0">
                <a:pos x="T2" y="T3"/>
              </a:cxn>
              <a:cxn ang="0">
                <a:pos x="T4" y="T5"/>
              </a:cxn>
            </a:cxnLst>
            <a:rect l="0" t="0" r="r" b="b"/>
            <a:pathLst>
              <a:path w="2830" h="2290">
                <a:moveTo>
                  <a:pt x="0" y="0"/>
                </a:moveTo>
                <a:lnTo>
                  <a:pt x="0" y="2290"/>
                </a:lnTo>
                <a:lnTo>
                  <a:pt x="2830" y="2290"/>
                </a:lnTo>
              </a:path>
            </a:pathLst>
          </a:custGeom>
          <a:noFill/>
          <a:ln w="571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Freeform 11"/>
          <p:cNvSpPr>
            <a:spLocks/>
          </p:cNvSpPr>
          <p:nvPr/>
        </p:nvSpPr>
        <p:spPr bwMode="auto">
          <a:xfrm>
            <a:off x="957262" y="3651250"/>
            <a:ext cx="149226" cy="203200"/>
          </a:xfrm>
          <a:custGeom>
            <a:avLst/>
            <a:gdLst>
              <a:gd name="T0" fmla="*/ 46 w 94"/>
              <a:gd name="T1" fmla="*/ 0 h 128"/>
              <a:gd name="T2" fmla="*/ 0 w 94"/>
              <a:gd name="T3" fmla="*/ 128 h 128"/>
              <a:gd name="T4" fmla="*/ 94 w 94"/>
              <a:gd name="T5" fmla="*/ 128 h 128"/>
              <a:gd name="T6" fmla="*/ 46 w 94"/>
              <a:gd name="T7" fmla="*/ 0 h 128"/>
            </a:gdLst>
            <a:ahLst/>
            <a:cxnLst>
              <a:cxn ang="0">
                <a:pos x="T0" y="T1"/>
              </a:cxn>
              <a:cxn ang="0">
                <a:pos x="T2" y="T3"/>
              </a:cxn>
              <a:cxn ang="0">
                <a:pos x="T4" y="T5"/>
              </a:cxn>
              <a:cxn ang="0">
                <a:pos x="T6" y="T7"/>
              </a:cxn>
            </a:cxnLst>
            <a:rect l="0" t="0" r="r" b="b"/>
            <a:pathLst>
              <a:path w="94" h="128">
                <a:moveTo>
                  <a:pt x="46" y="0"/>
                </a:moveTo>
                <a:lnTo>
                  <a:pt x="0" y="128"/>
                </a:lnTo>
                <a:lnTo>
                  <a:pt x="94" y="1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Freeform 12"/>
          <p:cNvSpPr>
            <a:spLocks/>
          </p:cNvSpPr>
          <p:nvPr/>
        </p:nvSpPr>
        <p:spPr bwMode="auto">
          <a:xfrm>
            <a:off x="957262" y="3651250"/>
            <a:ext cx="149226" cy="203200"/>
          </a:xfrm>
          <a:custGeom>
            <a:avLst/>
            <a:gdLst>
              <a:gd name="T0" fmla="*/ 46 w 94"/>
              <a:gd name="T1" fmla="*/ 0 h 128"/>
              <a:gd name="T2" fmla="*/ 0 w 94"/>
              <a:gd name="T3" fmla="*/ 128 h 128"/>
              <a:gd name="T4" fmla="*/ 94 w 94"/>
              <a:gd name="T5" fmla="*/ 128 h 128"/>
              <a:gd name="T6" fmla="*/ 46 w 94"/>
              <a:gd name="T7" fmla="*/ 0 h 128"/>
            </a:gdLst>
            <a:ahLst/>
            <a:cxnLst>
              <a:cxn ang="0">
                <a:pos x="T0" y="T1"/>
              </a:cxn>
              <a:cxn ang="0">
                <a:pos x="T2" y="T3"/>
              </a:cxn>
              <a:cxn ang="0">
                <a:pos x="T4" y="T5"/>
              </a:cxn>
              <a:cxn ang="0">
                <a:pos x="T6" y="T7"/>
              </a:cxn>
            </a:cxnLst>
            <a:rect l="0" t="0" r="r" b="b"/>
            <a:pathLst>
              <a:path w="94" h="128">
                <a:moveTo>
                  <a:pt x="46" y="0"/>
                </a:moveTo>
                <a:lnTo>
                  <a:pt x="0" y="128"/>
                </a:lnTo>
                <a:lnTo>
                  <a:pt x="94" y="128"/>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Line 13"/>
          <p:cNvSpPr>
            <a:spLocks noChangeShapeType="1"/>
          </p:cNvSpPr>
          <p:nvPr/>
        </p:nvSpPr>
        <p:spPr bwMode="auto">
          <a:xfrm>
            <a:off x="1595438" y="5191125"/>
            <a:ext cx="730250" cy="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Line 14"/>
          <p:cNvSpPr>
            <a:spLocks noChangeShapeType="1"/>
          </p:cNvSpPr>
          <p:nvPr/>
        </p:nvSpPr>
        <p:spPr bwMode="auto">
          <a:xfrm>
            <a:off x="1595438" y="5191125"/>
            <a:ext cx="7302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 name="Freeform 15"/>
          <p:cNvSpPr>
            <a:spLocks/>
          </p:cNvSpPr>
          <p:nvPr/>
        </p:nvSpPr>
        <p:spPr bwMode="auto">
          <a:xfrm>
            <a:off x="2278063" y="5118100"/>
            <a:ext cx="203200" cy="149225"/>
          </a:xfrm>
          <a:custGeom>
            <a:avLst/>
            <a:gdLst>
              <a:gd name="T0" fmla="*/ 128 w 128"/>
              <a:gd name="T1" fmla="*/ 46 h 94"/>
              <a:gd name="T2" fmla="*/ 0 w 128"/>
              <a:gd name="T3" fmla="*/ 0 h 94"/>
              <a:gd name="T4" fmla="*/ 0 w 128"/>
              <a:gd name="T5" fmla="*/ 94 h 94"/>
              <a:gd name="T6" fmla="*/ 128 w 128"/>
              <a:gd name="T7" fmla="*/ 46 h 94"/>
            </a:gdLst>
            <a:ahLst/>
            <a:cxnLst>
              <a:cxn ang="0">
                <a:pos x="T0" y="T1"/>
              </a:cxn>
              <a:cxn ang="0">
                <a:pos x="T2" y="T3"/>
              </a:cxn>
              <a:cxn ang="0">
                <a:pos x="T4" y="T5"/>
              </a:cxn>
              <a:cxn ang="0">
                <a:pos x="T6" y="T7"/>
              </a:cxn>
            </a:cxnLst>
            <a:rect l="0" t="0" r="r" b="b"/>
            <a:pathLst>
              <a:path w="128" h="94">
                <a:moveTo>
                  <a:pt x="128" y="46"/>
                </a:moveTo>
                <a:lnTo>
                  <a:pt x="0" y="0"/>
                </a:lnTo>
                <a:lnTo>
                  <a:pt x="0" y="94"/>
                </a:lnTo>
                <a:lnTo>
                  <a:pt x="128"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 name="Freeform 16"/>
          <p:cNvSpPr>
            <a:spLocks/>
          </p:cNvSpPr>
          <p:nvPr/>
        </p:nvSpPr>
        <p:spPr bwMode="auto">
          <a:xfrm>
            <a:off x="2278063" y="5118100"/>
            <a:ext cx="203200" cy="149225"/>
          </a:xfrm>
          <a:custGeom>
            <a:avLst/>
            <a:gdLst>
              <a:gd name="T0" fmla="*/ 128 w 128"/>
              <a:gd name="T1" fmla="*/ 46 h 94"/>
              <a:gd name="T2" fmla="*/ 0 w 128"/>
              <a:gd name="T3" fmla="*/ 0 h 94"/>
              <a:gd name="T4" fmla="*/ 0 w 128"/>
              <a:gd name="T5" fmla="*/ 94 h 94"/>
              <a:gd name="T6" fmla="*/ 128 w 128"/>
              <a:gd name="T7" fmla="*/ 46 h 94"/>
            </a:gdLst>
            <a:ahLst/>
            <a:cxnLst>
              <a:cxn ang="0">
                <a:pos x="T0" y="T1"/>
              </a:cxn>
              <a:cxn ang="0">
                <a:pos x="T2" y="T3"/>
              </a:cxn>
              <a:cxn ang="0">
                <a:pos x="T4" y="T5"/>
              </a:cxn>
              <a:cxn ang="0">
                <a:pos x="T6" y="T7"/>
              </a:cxn>
            </a:cxnLst>
            <a:rect l="0" t="0" r="r" b="b"/>
            <a:pathLst>
              <a:path w="128" h="94">
                <a:moveTo>
                  <a:pt x="128" y="46"/>
                </a:moveTo>
                <a:lnTo>
                  <a:pt x="0" y="0"/>
                </a:lnTo>
                <a:lnTo>
                  <a:pt x="0" y="94"/>
                </a:lnTo>
                <a:lnTo>
                  <a:pt x="128"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 name="Rectangle 18"/>
          <p:cNvSpPr/>
          <p:nvPr/>
        </p:nvSpPr>
        <p:spPr>
          <a:xfrm>
            <a:off x="5782311" y="1533971"/>
            <a:ext cx="3124200" cy="830997"/>
          </a:xfrm>
          <a:prstGeom prst="rect">
            <a:avLst/>
          </a:prstGeom>
        </p:spPr>
        <p:txBody>
          <a:bodyPr wrap="square">
            <a:spAutoFit/>
          </a:bodyPr>
          <a:lstStyle/>
          <a:p>
            <a:pPr algn="l"/>
            <a:r>
              <a:rPr lang="en-US" sz="2400" dirty="0">
                <a:latin typeface="+mj-lt"/>
              </a:rPr>
              <a:t>Total cost of</a:t>
            </a:r>
          </a:p>
          <a:p>
            <a:pPr algn="l"/>
            <a:r>
              <a:rPr lang="en-US" sz="2400" dirty="0">
                <a:latin typeface="+mj-lt"/>
              </a:rPr>
              <a:t>physical distribution</a:t>
            </a:r>
          </a:p>
        </p:txBody>
      </p:sp>
      <p:sp>
        <p:nvSpPr>
          <p:cNvPr id="20" name="Rectangle 19"/>
          <p:cNvSpPr/>
          <p:nvPr/>
        </p:nvSpPr>
        <p:spPr>
          <a:xfrm>
            <a:off x="5782311" y="2357735"/>
            <a:ext cx="2273379" cy="461665"/>
          </a:xfrm>
          <a:prstGeom prst="rect">
            <a:avLst/>
          </a:prstGeom>
        </p:spPr>
        <p:txBody>
          <a:bodyPr wrap="none">
            <a:spAutoFit/>
          </a:bodyPr>
          <a:lstStyle/>
          <a:p>
            <a:pPr algn="l"/>
            <a:r>
              <a:rPr lang="en-US" sz="2400" dirty="0">
                <a:latin typeface="+mj-lt"/>
              </a:rPr>
              <a:t>Inventory cost</a:t>
            </a:r>
          </a:p>
        </p:txBody>
      </p:sp>
      <p:sp>
        <p:nvSpPr>
          <p:cNvPr id="21" name="Rectangle 20"/>
          <p:cNvSpPr/>
          <p:nvPr/>
        </p:nvSpPr>
        <p:spPr>
          <a:xfrm>
            <a:off x="5782311" y="2743200"/>
            <a:ext cx="1691490" cy="461665"/>
          </a:xfrm>
          <a:prstGeom prst="rect">
            <a:avLst/>
          </a:prstGeom>
        </p:spPr>
        <p:txBody>
          <a:bodyPr wrap="none">
            <a:spAutoFit/>
          </a:bodyPr>
          <a:lstStyle/>
          <a:p>
            <a:pPr algn="l"/>
            <a:r>
              <a:rPr lang="en-US" sz="2400" dirty="0" smtClean="0">
                <a:latin typeface="+mj-lt"/>
              </a:rPr>
              <a:t>Lost sales*</a:t>
            </a:r>
            <a:endParaRPr lang="en-US" sz="2400" dirty="0">
              <a:latin typeface="+mj-lt"/>
            </a:endParaRPr>
          </a:p>
        </p:txBody>
      </p:sp>
      <p:sp>
        <p:nvSpPr>
          <p:cNvPr id="22" name="Rectangle 21"/>
          <p:cNvSpPr/>
          <p:nvPr/>
        </p:nvSpPr>
        <p:spPr>
          <a:xfrm>
            <a:off x="5782311" y="3990329"/>
            <a:ext cx="2300630" cy="830997"/>
          </a:xfrm>
          <a:prstGeom prst="rect">
            <a:avLst/>
          </a:prstGeom>
        </p:spPr>
        <p:txBody>
          <a:bodyPr wrap="none">
            <a:spAutoFit/>
          </a:bodyPr>
          <a:lstStyle/>
          <a:p>
            <a:pPr algn="l"/>
            <a:r>
              <a:rPr lang="en-US" sz="2400" dirty="0" smtClean="0">
                <a:latin typeface="+mj-lt"/>
              </a:rPr>
              <a:t>Transportation</a:t>
            </a:r>
            <a:br>
              <a:rPr lang="en-US" sz="2400" dirty="0" smtClean="0">
                <a:latin typeface="+mj-lt"/>
              </a:rPr>
            </a:br>
            <a:r>
              <a:rPr lang="en-US" sz="2400" dirty="0" smtClean="0">
                <a:latin typeface="+mj-lt"/>
              </a:rPr>
              <a:t>cost</a:t>
            </a:r>
            <a:endParaRPr lang="en-US" sz="2400" dirty="0">
              <a:latin typeface="+mj-lt"/>
            </a:endParaRPr>
          </a:p>
        </p:txBody>
      </p:sp>
      <p:sp>
        <p:nvSpPr>
          <p:cNvPr id="23" name="TextBox 22"/>
          <p:cNvSpPr txBox="1"/>
          <p:nvPr/>
        </p:nvSpPr>
        <p:spPr>
          <a:xfrm>
            <a:off x="838200" y="4495800"/>
            <a:ext cx="354584" cy="461665"/>
          </a:xfrm>
          <a:prstGeom prst="rect">
            <a:avLst/>
          </a:prstGeom>
          <a:noFill/>
        </p:spPr>
        <p:txBody>
          <a:bodyPr wrap="none" rtlCol="0">
            <a:spAutoFit/>
          </a:bodyPr>
          <a:lstStyle/>
          <a:p>
            <a:r>
              <a:rPr lang="en-US" sz="2400" dirty="0" smtClean="0">
                <a:latin typeface="+mj-lt"/>
              </a:rPr>
              <a:t>0</a:t>
            </a:r>
            <a:endParaRPr lang="en-US" sz="2400" dirty="0">
              <a:latin typeface="+mj-lt"/>
            </a:endParaRPr>
          </a:p>
        </p:txBody>
      </p:sp>
      <p:sp>
        <p:nvSpPr>
          <p:cNvPr id="24" name="TextBox 23"/>
          <p:cNvSpPr txBox="1"/>
          <p:nvPr/>
        </p:nvSpPr>
        <p:spPr>
          <a:xfrm>
            <a:off x="1192784" y="4961879"/>
            <a:ext cx="354584" cy="461665"/>
          </a:xfrm>
          <a:prstGeom prst="rect">
            <a:avLst/>
          </a:prstGeom>
          <a:noFill/>
        </p:spPr>
        <p:txBody>
          <a:bodyPr wrap="none" rtlCol="0">
            <a:spAutoFit/>
          </a:bodyPr>
          <a:lstStyle/>
          <a:p>
            <a:r>
              <a:rPr lang="en-US" sz="2400" dirty="0" smtClean="0">
                <a:latin typeface="+mj-lt"/>
              </a:rPr>
              <a:t>0</a:t>
            </a:r>
            <a:endParaRPr lang="en-US" sz="2400" dirty="0">
              <a:latin typeface="+mj-lt"/>
            </a:endParaRPr>
          </a:p>
        </p:txBody>
      </p:sp>
      <p:sp>
        <p:nvSpPr>
          <p:cNvPr id="25" name="TextBox 24"/>
          <p:cNvSpPr txBox="1"/>
          <p:nvPr/>
        </p:nvSpPr>
        <p:spPr>
          <a:xfrm>
            <a:off x="738493" y="2607615"/>
            <a:ext cx="492443" cy="645369"/>
          </a:xfrm>
          <a:prstGeom prst="rect">
            <a:avLst/>
          </a:prstGeom>
          <a:noFill/>
        </p:spPr>
        <p:txBody>
          <a:bodyPr vert="vert270" wrap="none" rtlCol="0">
            <a:spAutoFit/>
          </a:bodyPr>
          <a:lstStyle/>
          <a:p>
            <a:r>
              <a:rPr lang="en-US" sz="2000" b="1" dirty="0" smtClean="0">
                <a:latin typeface="+mj-lt"/>
              </a:rPr>
              <a:t>Cost</a:t>
            </a:r>
            <a:endParaRPr lang="en-US" sz="2000" b="1" dirty="0">
              <a:latin typeface="+mj-lt"/>
            </a:endParaRPr>
          </a:p>
        </p:txBody>
      </p:sp>
      <p:sp>
        <p:nvSpPr>
          <p:cNvPr id="26" name="TextBox 25"/>
          <p:cNvSpPr txBox="1"/>
          <p:nvPr/>
        </p:nvSpPr>
        <p:spPr>
          <a:xfrm>
            <a:off x="5400636" y="4961879"/>
            <a:ext cx="763351" cy="461665"/>
          </a:xfrm>
          <a:prstGeom prst="rect">
            <a:avLst/>
          </a:prstGeom>
          <a:noFill/>
        </p:spPr>
        <p:txBody>
          <a:bodyPr wrap="none" rtlCol="0">
            <a:spAutoFit/>
          </a:bodyPr>
          <a:lstStyle/>
          <a:p>
            <a:r>
              <a:rPr lang="en-US" sz="2400" dirty="0" smtClean="0">
                <a:latin typeface="+mj-lt"/>
              </a:rPr>
              <a:t>90%</a:t>
            </a:r>
            <a:endParaRPr lang="en-US" sz="2400" dirty="0">
              <a:latin typeface="+mj-lt"/>
            </a:endParaRPr>
          </a:p>
        </p:txBody>
      </p:sp>
      <p:sp>
        <p:nvSpPr>
          <p:cNvPr id="2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6</a:t>
            </a:fld>
            <a:endParaRPr lang="en-US" dirty="0"/>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534400" cy="1398587"/>
          </a:xfrm>
        </p:spPr>
        <p:txBody>
          <a:bodyPr>
            <a:noAutofit/>
          </a:bodyPr>
          <a:lstStyle/>
          <a:p>
            <a:r>
              <a:rPr lang="en-US" sz="3200" dirty="0" smtClean="0"/>
              <a:t>Physical Distribution Concept Focuses on the Whole Distribution System (Exhibit 11-3)</a:t>
            </a:r>
          </a:p>
        </p:txBody>
      </p:sp>
      <p:grpSp>
        <p:nvGrpSpPr>
          <p:cNvPr id="2" name="Group 32"/>
          <p:cNvGrpSpPr>
            <a:grpSpLocks/>
          </p:cNvGrpSpPr>
          <p:nvPr/>
        </p:nvGrpSpPr>
        <p:grpSpPr bwMode="auto">
          <a:xfrm>
            <a:off x="304800" y="1295400"/>
            <a:ext cx="8686800" cy="5391150"/>
            <a:chOff x="192" y="816"/>
            <a:chExt cx="5472" cy="3396"/>
          </a:xfrm>
        </p:grpSpPr>
        <p:grpSp>
          <p:nvGrpSpPr>
            <p:cNvPr id="40964" name="Group 4"/>
            <p:cNvGrpSpPr>
              <a:grpSpLocks/>
            </p:cNvGrpSpPr>
            <p:nvPr/>
          </p:nvGrpSpPr>
          <p:grpSpPr bwMode="auto">
            <a:xfrm>
              <a:off x="192" y="816"/>
              <a:ext cx="5472" cy="3360"/>
              <a:chOff x="192" y="864"/>
              <a:chExt cx="5472" cy="3360"/>
            </a:xfrm>
          </p:grpSpPr>
          <p:sp>
            <p:nvSpPr>
              <p:cNvPr id="40966" name="Line 5"/>
              <p:cNvSpPr>
                <a:spLocks noChangeShapeType="1"/>
              </p:cNvSpPr>
              <p:nvPr/>
            </p:nvSpPr>
            <p:spPr bwMode="auto">
              <a:xfrm flipH="1">
                <a:off x="3317" y="1079"/>
                <a:ext cx="763"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ShapeType="1"/>
              </p:cNvSpPr>
              <p:nvPr/>
            </p:nvSpPr>
            <p:spPr bwMode="auto">
              <a:xfrm flipH="1">
                <a:off x="3482" y="1680"/>
                <a:ext cx="598"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7"/>
              <p:cNvSpPr>
                <a:spLocks noChangeShapeType="1"/>
              </p:cNvSpPr>
              <p:nvPr/>
            </p:nvSpPr>
            <p:spPr bwMode="auto">
              <a:xfrm flipH="1">
                <a:off x="3721" y="2231"/>
                <a:ext cx="359" cy="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8"/>
              <p:cNvSpPr>
                <a:spLocks noChangeShapeType="1"/>
              </p:cNvSpPr>
              <p:nvPr/>
            </p:nvSpPr>
            <p:spPr bwMode="auto">
              <a:xfrm flipH="1" flipV="1">
                <a:off x="3729" y="2721"/>
                <a:ext cx="351" cy="11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9"/>
              <p:cNvSpPr>
                <a:spLocks noChangeShapeType="1"/>
              </p:cNvSpPr>
              <p:nvPr/>
            </p:nvSpPr>
            <p:spPr bwMode="auto">
              <a:xfrm flipH="1" flipV="1">
                <a:off x="3493" y="3122"/>
                <a:ext cx="587" cy="2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0"/>
              <p:cNvSpPr>
                <a:spLocks noChangeShapeType="1"/>
              </p:cNvSpPr>
              <p:nvPr/>
            </p:nvSpPr>
            <p:spPr bwMode="auto">
              <a:xfrm flipH="1" flipV="1">
                <a:off x="3312" y="3264"/>
                <a:ext cx="768"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AutoShape 22"/>
              <p:cNvSpPr>
                <a:spLocks noChangeArrowheads="1"/>
              </p:cNvSpPr>
              <p:nvPr/>
            </p:nvSpPr>
            <p:spPr bwMode="auto">
              <a:xfrm>
                <a:off x="4080" y="374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70000"/>
                  </a:lnSpc>
                </a:pPr>
                <a:endParaRPr lang="en-US" sz="2100" b="1">
                  <a:latin typeface="Arial" pitchFamily="34" charset="0"/>
                  <a:cs typeface="Arial" pitchFamily="34" charset="0"/>
                </a:endParaRPr>
              </a:p>
            </p:txBody>
          </p:sp>
          <p:sp>
            <p:nvSpPr>
              <p:cNvPr id="40984" name="Oval 23"/>
              <p:cNvSpPr>
                <a:spLocks noChangeArrowheads="1"/>
              </p:cNvSpPr>
              <p:nvPr/>
            </p:nvSpPr>
            <p:spPr bwMode="auto">
              <a:xfrm>
                <a:off x="2016" y="1680"/>
                <a:ext cx="1728" cy="172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nSpc>
                    <a:spcPct val="85000"/>
                  </a:lnSpc>
                </a:pPr>
                <a:r>
                  <a:rPr lang="en-US" sz="2800" b="1"/>
                  <a:t>Factors</a:t>
                </a:r>
                <a:br>
                  <a:rPr lang="en-US" sz="2800" b="1"/>
                </a:br>
                <a:r>
                  <a:rPr lang="en-US" sz="2800" b="1"/>
                  <a:t>Affecting PD</a:t>
                </a:r>
              </a:p>
              <a:p>
                <a:pPr>
                  <a:lnSpc>
                    <a:spcPct val="85000"/>
                  </a:lnSpc>
                </a:pPr>
                <a:r>
                  <a:rPr lang="en-US" sz="2800" b="1"/>
                  <a:t>Service</a:t>
                </a:r>
              </a:p>
              <a:p>
                <a:pPr>
                  <a:lnSpc>
                    <a:spcPct val="85000"/>
                  </a:lnSpc>
                </a:pPr>
                <a:r>
                  <a:rPr lang="en-US" sz="2800" b="1"/>
                  <a:t>Levels</a:t>
                </a:r>
              </a:p>
            </p:txBody>
          </p:sp>
          <p:sp>
            <p:nvSpPr>
              <p:cNvPr id="40985" name="Line 24"/>
              <p:cNvSpPr>
                <a:spLocks noChangeShapeType="1"/>
              </p:cNvSpPr>
              <p:nvPr/>
            </p:nvSpPr>
            <p:spPr bwMode="auto">
              <a:xfrm>
                <a:off x="1728" y="1104"/>
                <a:ext cx="672"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25"/>
              <p:cNvSpPr>
                <a:spLocks noChangeShapeType="1"/>
              </p:cNvSpPr>
              <p:nvPr/>
            </p:nvSpPr>
            <p:spPr bwMode="auto">
              <a:xfrm>
                <a:off x="1776" y="1680"/>
                <a:ext cx="478" cy="2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26"/>
              <p:cNvSpPr>
                <a:spLocks noChangeShapeType="1"/>
              </p:cNvSpPr>
              <p:nvPr/>
            </p:nvSpPr>
            <p:spPr bwMode="auto">
              <a:xfrm>
                <a:off x="1776" y="2256"/>
                <a:ext cx="268" cy="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27"/>
              <p:cNvSpPr>
                <a:spLocks noChangeShapeType="1"/>
              </p:cNvSpPr>
              <p:nvPr/>
            </p:nvSpPr>
            <p:spPr bwMode="auto">
              <a:xfrm flipV="1">
                <a:off x="1776" y="2746"/>
                <a:ext cx="261" cy="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28"/>
              <p:cNvSpPr>
                <a:spLocks noChangeShapeType="1"/>
              </p:cNvSpPr>
              <p:nvPr/>
            </p:nvSpPr>
            <p:spPr bwMode="auto">
              <a:xfrm flipV="1">
                <a:off x="1728" y="3147"/>
                <a:ext cx="517" cy="2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29"/>
              <p:cNvSpPr>
                <a:spLocks noChangeShapeType="1"/>
              </p:cNvSpPr>
              <p:nvPr/>
            </p:nvSpPr>
            <p:spPr bwMode="auto">
              <a:xfrm flipV="1">
                <a:off x="1776" y="3289"/>
                <a:ext cx="628" cy="7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AutoShape 11"/>
              <p:cNvSpPr>
                <a:spLocks noChangeArrowheads="1"/>
              </p:cNvSpPr>
              <p:nvPr/>
            </p:nvSpPr>
            <p:spPr bwMode="auto">
              <a:xfrm>
                <a:off x="192" y="86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Info on Product Availability</a:t>
                </a:r>
              </a:p>
            </p:txBody>
          </p:sp>
          <p:sp>
            <p:nvSpPr>
              <p:cNvPr id="40973" name="AutoShape 12"/>
              <p:cNvSpPr>
                <a:spLocks noChangeArrowheads="1"/>
              </p:cNvSpPr>
              <p:nvPr/>
            </p:nvSpPr>
            <p:spPr bwMode="auto">
              <a:xfrm>
                <a:off x="192" y="1440"/>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Order Processing Time</a:t>
                </a:r>
              </a:p>
            </p:txBody>
          </p:sp>
          <p:sp>
            <p:nvSpPr>
              <p:cNvPr id="40974" name="AutoShape 13"/>
              <p:cNvSpPr>
                <a:spLocks noChangeArrowheads="1"/>
              </p:cNvSpPr>
              <p:nvPr/>
            </p:nvSpPr>
            <p:spPr bwMode="auto">
              <a:xfrm>
                <a:off x="192" y="2016"/>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Backorder Procedures</a:t>
                </a:r>
              </a:p>
            </p:txBody>
          </p:sp>
          <p:sp>
            <p:nvSpPr>
              <p:cNvPr id="40975" name="AutoShape 14"/>
              <p:cNvSpPr>
                <a:spLocks noChangeArrowheads="1"/>
              </p:cNvSpPr>
              <p:nvPr/>
            </p:nvSpPr>
            <p:spPr bwMode="auto">
              <a:xfrm>
                <a:off x="192" y="2592"/>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Inventory Storage</a:t>
                </a:r>
              </a:p>
            </p:txBody>
          </p:sp>
          <p:sp>
            <p:nvSpPr>
              <p:cNvPr id="40976" name="AutoShape 15"/>
              <p:cNvSpPr>
                <a:spLocks noChangeArrowheads="1"/>
              </p:cNvSpPr>
              <p:nvPr/>
            </p:nvSpPr>
            <p:spPr bwMode="auto">
              <a:xfrm>
                <a:off x="192" y="3168"/>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Order Accuracy</a:t>
                </a:r>
              </a:p>
            </p:txBody>
          </p:sp>
          <p:sp>
            <p:nvSpPr>
              <p:cNvPr id="40977" name="AutoShape 16"/>
              <p:cNvSpPr>
                <a:spLocks noChangeArrowheads="1"/>
              </p:cNvSpPr>
              <p:nvPr/>
            </p:nvSpPr>
            <p:spPr bwMode="auto">
              <a:xfrm>
                <a:off x="192" y="374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Damage in Transit</a:t>
                </a:r>
              </a:p>
            </p:txBody>
          </p:sp>
          <p:sp>
            <p:nvSpPr>
              <p:cNvPr id="40978" name="AutoShape 17"/>
              <p:cNvSpPr>
                <a:spLocks noChangeArrowheads="1"/>
              </p:cNvSpPr>
              <p:nvPr/>
            </p:nvSpPr>
            <p:spPr bwMode="auto">
              <a:xfrm>
                <a:off x="4080" y="86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Online Status Information</a:t>
                </a:r>
              </a:p>
            </p:txBody>
          </p:sp>
          <p:sp>
            <p:nvSpPr>
              <p:cNvPr id="40979" name="AutoShape 18"/>
              <p:cNvSpPr>
                <a:spLocks noChangeArrowheads="1"/>
              </p:cNvSpPr>
              <p:nvPr/>
            </p:nvSpPr>
            <p:spPr bwMode="auto">
              <a:xfrm>
                <a:off x="4080" y="1440"/>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Advance Info on Delays</a:t>
                </a:r>
              </a:p>
            </p:txBody>
          </p:sp>
          <p:sp>
            <p:nvSpPr>
              <p:cNvPr id="40980" name="AutoShape 19"/>
              <p:cNvSpPr>
                <a:spLocks noChangeArrowheads="1"/>
              </p:cNvSpPr>
              <p:nvPr/>
            </p:nvSpPr>
            <p:spPr bwMode="auto">
              <a:xfrm>
                <a:off x="4080" y="2016"/>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Delivery Time and Reliability</a:t>
                </a:r>
              </a:p>
            </p:txBody>
          </p:sp>
          <p:sp>
            <p:nvSpPr>
              <p:cNvPr id="40981" name="AutoShape 20"/>
              <p:cNvSpPr>
                <a:spLocks noChangeArrowheads="1"/>
              </p:cNvSpPr>
              <p:nvPr/>
            </p:nvSpPr>
            <p:spPr bwMode="auto">
              <a:xfrm>
                <a:off x="4080" y="2592"/>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Compliance with Customers</a:t>
                </a:r>
              </a:p>
            </p:txBody>
          </p:sp>
          <p:sp>
            <p:nvSpPr>
              <p:cNvPr id="40982" name="AutoShape 21"/>
              <p:cNvSpPr>
                <a:spLocks noChangeArrowheads="1"/>
              </p:cNvSpPr>
              <p:nvPr/>
            </p:nvSpPr>
            <p:spPr bwMode="auto">
              <a:xfrm>
                <a:off x="4080" y="3168"/>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Defect – Free Deliveries</a:t>
                </a:r>
              </a:p>
            </p:txBody>
          </p:sp>
        </p:grpSp>
        <p:sp>
          <p:nvSpPr>
            <p:cNvPr id="5" name="Text Box 30"/>
            <p:cNvSpPr txBox="1">
              <a:spLocks noChangeArrowheads="1"/>
            </p:cNvSpPr>
            <p:nvPr/>
          </p:nvSpPr>
          <p:spPr bwMode="auto">
            <a:xfrm>
              <a:off x="4272" y="3744"/>
              <a:ext cx="1200" cy="468"/>
            </a:xfrm>
            <a:prstGeom prst="rect">
              <a:avLst/>
            </a:prstGeom>
            <a:noFill/>
            <a:ln w="38100">
              <a:noFill/>
              <a:miter lim="800000"/>
              <a:headEnd/>
              <a:tailEnd/>
            </a:ln>
            <a:effectLst/>
          </p:spPr>
          <p:txBody>
            <a:bodyPr>
              <a:spAutoFit/>
            </a:bodyPr>
            <a:lstStyle/>
            <a:p>
              <a:pPr>
                <a:lnSpc>
                  <a:spcPct val="70000"/>
                </a:lnSpc>
                <a:defRPr/>
              </a:pPr>
              <a:r>
                <a:rPr lang="en-US" sz="2000" b="1" dirty="0">
                  <a:latin typeface="Arial" charset="0"/>
                  <a:cs typeface="Arial" charset="0"/>
                </a:rPr>
                <a:t>Handling Adjustments/</a:t>
              </a:r>
              <a:br>
                <a:rPr lang="en-US" sz="2000" b="1" dirty="0">
                  <a:latin typeface="Arial" charset="0"/>
                  <a:cs typeface="Arial" charset="0"/>
                </a:rPr>
              </a:br>
              <a:r>
                <a:rPr lang="en-US" sz="2000" b="1" dirty="0">
                  <a:latin typeface="Arial" charset="0"/>
                  <a:cs typeface="Arial" charset="0"/>
                </a:rPr>
                <a:t>Returns</a:t>
              </a:r>
              <a:endParaRPr lang="en-US" sz="2000" b="1" dirty="0">
                <a:effectLst>
                  <a:outerShdw blurRad="38100" dist="38100" dir="2700000" algn="tl">
                    <a:srgbClr val="C0C0C0"/>
                  </a:outerShdw>
                </a:effectLst>
                <a:latin typeface="Arial" charset="0"/>
                <a:cs typeface="Arial" charset="0"/>
              </a:endParaRPr>
            </a:p>
          </p:txBody>
        </p:sp>
      </p:grpSp>
      <p:sp>
        <p:nvSpPr>
          <p:cNvPr id="3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Better Information Helps Coordinate PD</a:t>
            </a:r>
          </a:p>
        </p:txBody>
      </p:sp>
      <p:sp>
        <p:nvSpPr>
          <p:cNvPr id="45059" name="AutoShape 3"/>
          <p:cNvSpPr>
            <a:spLocks noChangeArrowheads="1"/>
          </p:cNvSpPr>
          <p:nvPr/>
        </p:nvSpPr>
        <p:spPr bwMode="auto">
          <a:xfrm>
            <a:off x="1828800" y="1524000"/>
            <a:ext cx="5562600" cy="4044950"/>
          </a:xfrm>
          <a:prstGeom prst="star16">
            <a:avLst>
              <a:gd name="adj" fmla="val 3900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b="1">
              <a:latin typeface="Arial" pitchFamily="34" charset="0"/>
              <a:cs typeface="Arial" pitchFamily="34" charset="0"/>
            </a:endParaRPr>
          </a:p>
        </p:txBody>
      </p:sp>
      <p:sp>
        <p:nvSpPr>
          <p:cNvPr id="4" name="AutoShape 5"/>
          <p:cNvSpPr>
            <a:spLocks noChangeArrowheads="1"/>
          </p:cNvSpPr>
          <p:nvPr/>
        </p:nvSpPr>
        <p:spPr bwMode="auto">
          <a:xfrm>
            <a:off x="5867400" y="2514600"/>
            <a:ext cx="2514600" cy="1752600"/>
          </a:xfrm>
          <a:prstGeom prst="roundRect">
            <a:avLst>
              <a:gd name="adj" fmla="val 298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Electronic Data Interchange</a:t>
            </a:r>
          </a:p>
        </p:txBody>
      </p:sp>
      <p:sp>
        <p:nvSpPr>
          <p:cNvPr id="5" name="AutoShape 7"/>
          <p:cNvSpPr>
            <a:spLocks noChangeArrowheads="1"/>
          </p:cNvSpPr>
          <p:nvPr/>
        </p:nvSpPr>
        <p:spPr bwMode="auto">
          <a:xfrm>
            <a:off x="685800" y="2514600"/>
            <a:ext cx="2514600" cy="1752600"/>
          </a:xfrm>
          <a:prstGeom prst="roundRect">
            <a:avLst>
              <a:gd name="adj" fmla="val 298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Continuously Updated Information Systems</a:t>
            </a:r>
          </a:p>
        </p:txBody>
      </p:sp>
      <p:sp>
        <p:nvSpPr>
          <p:cNvPr id="45062" name="Oval 9"/>
          <p:cNvSpPr>
            <a:spLocks noChangeArrowheads="1"/>
          </p:cNvSpPr>
          <p:nvPr/>
        </p:nvSpPr>
        <p:spPr bwMode="auto">
          <a:xfrm>
            <a:off x="3048000" y="2057400"/>
            <a:ext cx="3048000" cy="3048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2800" b="1">
                <a:latin typeface="Arial" pitchFamily="34" charset="0"/>
                <a:cs typeface="Arial" pitchFamily="34" charset="0"/>
              </a:rPr>
              <a:t>Areas Where</a:t>
            </a:r>
            <a:br>
              <a:rPr lang="en-US" sz="2800" b="1">
                <a:latin typeface="Arial" pitchFamily="34" charset="0"/>
                <a:cs typeface="Arial" pitchFamily="34" charset="0"/>
              </a:rPr>
            </a:br>
            <a:r>
              <a:rPr lang="en-US" sz="2800" b="1">
                <a:latin typeface="Arial" pitchFamily="34" charset="0"/>
                <a:cs typeface="Arial" pitchFamily="34" charset="0"/>
              </a:rPr>
              <a:t>Computers</a:t>
            </a:r>
            <a:br>
              <a:rPr lang="en-US" sz="2800" b="1">
                <a:latin typeface="Arial" pitchFamily="34" charset="0"/>
                <a:cs typeface="Arial" pitchFamily="34" charset="0"/>
              </a:rPr>
            </a:br>
            <a:r>
              <a:rPr lang="en-US" sz="2800" b="1">
                <a:latin typeface="Arial" pitchFamily="34" charset="0"/>
                <a:cs typeface="Arial" pitchFamily="34" charset="0"/>
              </a:rPr>
              <a:t>Help PD</a:t>
            </a:r>
          </a:p>
          <a:p>
            <a:r>
              <a:rPr lang="en-US" sz="2800" b="1">
                <a:latin typeface="Arial" pitchFamily="34" charset="0"/>
                <a:cs typeface="Arial" pitchFamily="34" charset="0"/>
              </a:rPr>
              <a:t>Service</a:t>
            </a:r>
          </a:p>
        </p:txBody>
      </p:sp>
      <p:sp>
        <p:nvSpPr>
          <p:cNvPr id="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5"/>
                                        </p:tgtEl>
                                        <p:attrNameLst>
                                          <p:attrName>style.color</p:attrName>
                                        </p:attrNameLst>
                                      </p:cBhvr>
                                      <p:by>
                                        <p:hsl h="0" s="-70588" l="0"/>
                                      </p:by>
                                    </p:animClr>
                                    <p:animClr clrSpc="hsl" dir="cw">
                                      <p:cBhvr>
                                        <p:cTn id="12" dur="500" fill="hold"/>
                                        <p:tgtEl>
                                          <p:spTgt spid="5"/>
                                        </p:tgtEl>
                                        <p:attrNameLst>
                                          <p:attrName>fillcolor</p:attrName>
                                        </p:attrNameLst>
                                      </p:cBhvr>
                                      <p:by>
                                        <p:hsl h="0" s="-70588" l="0"/>
                                      </p:by>
                                    </p:animClr>
                                    <p:animClr clrSpc="hsl" dir="cw">
                                      <p:cBhvr>
                                        <p:cTn id="13" dur="500" fill="hold"/>
                                        <p:tgtEl>
                                          <p:spTgt spid="5"/>
                                        </p:tgtEl>
                                        <p:attrNameLst>
                                          <p:attrName>stroke.color</p:attrName>
                                        </p:attrNameLst>
                                      </p:cBhvr>
                                      <p:by>
                                        <p:hsl h="0" s="-70588" l="0"/>
                                      </p:by>
                                    </p:animClr>
                                    <p:set>
                                      <p:cBhvr>
                                        <p:cTn id="14" dur="500" fill="hold"/>
                                        <p:tgtEl>
                                          <p:spTgt spid="5"/>
                                        </p:tgtEl>
                                        <p:attrNameLst>
                                          <p:attrName>fill.type</p:attrName>
                                        </p:attrNameLst>
                                      </p:cBhvr>
                                      <p:to>
                                        <p:strVal val="solid"/>
                                      </p:to>
                                    </p:se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398587"/>
          </a:xfrm>
        </p:spPr>
        <p:txBody>
          <a:bodyPr/>
          <a:lstStyle/>
          <a:p>
            <a:r>
              <a:rPr lang="en-US" dirty="0" smtClean="0"/>
              <a:t>Ethical Issues May Arise</a:t>
            </a:r>
          </a:p>
        </p:txBody>
      </p:sp>
      <p:pic>
        <p:nvPicPr>
          <p:cNvPr id="46094" name="Picture 3" descr="f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21336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 name="Group 5"/>
          <p:cNvGrpSpPr>
            <a:grpSpLocks/>
          </p:cNvGrpSpPr>
          <p:nvPr/>
        </p:nvGrpSpPr>
        <p:grpSpPr bwMode="auto">
          <a:xfrm>
            <a:off x="228600" y="1371600"/>
            <a:ext cx="3429000" cy="5029200"/>
            <a:chOff x="192" y="720"/>
            <a:chExt cx="2160" cy="3168"/>
          </a:xfrm>
        </p:grpSpPr>
        <p:grpSp>
          <p:nvGrpSpPr>
            <p:cNvPr id="46090" name="Group 6"/>
            <p:cNvGrpSpPr>
              <a:grpSpLocks/>
            </p:cNvGrpSpPr>
            <p:nvPr/>
          </p:nvGrpSpPr>
          <p:grpSpPr bwMode="auto">
            <a:xfrm>
              <a:off x="192" y="720"/>
              <a:ext cx="2160" cy="3168"/>
              <a:chOff x="192" y="816"/>
              <a:chExt cx="2256" cy="3168"/>
            </a:xfrm>
          </p:grpSpPr>
          <p:sp>
            <p:nvSpPr>
              <p:cNvPr id="46092" name="AutoShape 7"/>
              <p:cNvSpPr>
                <a:spLocks noChangeArrowheads="1"/>
              </p:cNvSpPr>
              <p:nvPr/>
            </p:nvSpPr>
            <p:spPr bwMode="auto">
              <a:xfrm>
                <a:off x="192" y="1008"/>
                <a:ext cx="2256" cy="2976"/>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endParaRPr lang="en-US" sz="3000" b="1">
                  <a:latin typeface="Arial" pitchFamily="34" charset="0"/>
                  <a:cs typeface="Arial" pitchFamily="34" charset="0"/>
                </a:endParaRPr>
              </a:p>
            </p:txBody>
          </p:sp>
          <p:sp>
            <p:nvSpPr>
              <p:cNvPr id="46093" name="AutoShape 8"/>
              <p:cNvSpPr>
                <a:spLocks noChangeArrowheads="1"/>
              </p:cNvSpPr>
              <p:nvPr/>
            </p:nvSpPr>
            <p:spPr bwMode="auto">
              <a:xfrm>
                <a:off x="192" y="816"/>
                <a:ext cx="2256"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r>
                  <a:rPr lang="en-US" sz="2600" b="1">
                    <a:latin typeface="Arial" pitchFamily="34" charset="0"/>
                    <a:cs typeface="Arial" pitchFamily="34" charset="0"/>
                  </a:rPr>
                  <a:t>Product</a:t>
                </a:r>
              </a:p>
              <a:p>
                <a:pPr marL="457200" indent="-457200"/>
                <a:r>
                  <a:rPr lang="en-US" sz="2600" b="1">
                    <a:latin typeface="Arial" pitchFamily="34" charset="0"/>
                    <a:cs typeface="Arial" pitchFamily="34" charset="0"/>
                  </a:rPr>
                  <a:t>Availability</a:t>
                </a:r>
              </a:p>
            </p:txBody>
          </p:sp>
        </p:grpSp>
        <p:sp>
          <p:nvSpPr>
            <p:cNvPr id="46091" name="Text Box 9"/>
            <p:cNvSpPr txBox="1">
              <a:spLocks noChangeArrowheads="1"/>
            </p:cNvSpPr>
            <p:nvPr/>
          </p:nvSpPr>
          <p:spPr bwMode="auto">
            <a:xfrm>
              <a:off x="288" y="1405"/>
              <a:ext cx="1968"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231775" indent="-231775"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buFontTx/>
                <a:buChar char="•"/>
              </a:pPr>
              <a:r>
                <a:rPr lang="en-US" sz="2400" b="1" dirty="0"/>
                <a:t>False expectations about delivery speed</a:t>
              </a:r>
            </a:p>
            <a:p>
              <a:pPr algn="l" eaLnBrk="1" hangingPunct="1">
                <a:buFontTx/>
                <a:buChar char="•"/>
              </a:pPr>
              <a:r>
                <a:rPr lang="en-US" sz="2400" b="1" dirty="0"/>
                <a:t>Selling products that are not available</a:t>
              </a:r>
            </a:p>
            <a:p>
              <a:pPr algn="l" eaLnBrk="1" hangingPunct="1">
                <a:buFontTx/>
                <a:buChar char="•"/>
              </a:pPr>
              <a:r>
                <a:rPr lang="en-US" sz="2400" b="1" dirty="0"/>
                <a:t>Running out of popular products</a:t>
              </a:r>
            </a:p>
          </p:txBody>
        </p:sp>
      </p:grpSp>
      <p:grpSp>
        <p:nvGrpSpPr>
          <p:cNvPr id="5" name="Group 22"/>
          <p:cNvGrpSpPr>
            <a:grpSpLocks/>
          </p:cNvGrpSpPr>
          <p:nvPr/>
        </p:nvGrpSpPr>
        <p:grpSpPr bwMode="auto">
          <a:xfrm>
            <a:off x="5486400" y="1371600"/>
            <a:ext cx="3429000" cy="5029200"/>
            <a:chOff x="192" y="720"/>
            <a:chExt cx="2160" cy="3168"/>
          </a:xfrm>
        </p:grpSpPr>
        <p:grpSp>
          <p:nvGrpSpPr>
            <p:cNvPr id="46086" name="Group 23"/>
            <p:cNvGrpSpPr>
              <a:grpSpLocks/>
            </p:cNvGrpSpPr>
            <p:nvPr/>
          </p:nvGrpSpPr>
          <p:grpSpPr bwMode="auto">
            <a:xfrm>
              <a:off x="192" y="720"/>
              <a:ext cx="2160" cy="3168"/>
              <a:chOff x="192" y="816"/>
              <a:chExt cx="2256" cy="3168"/>
            </a:xfrm>
          </p:grpSpPr>
          <p:sp>
            <p:nvSpPr>
              <p:cNvPr id="46088" name="AutoShape 24"/>
              <p:cNvSpPr>
                <a:spLocks noChangeArrowheads="1"/>
              </p:cNvSpPr>
              <p:nvPr/>
            </p:nvSpPr>
            <p:spPr bwMode="auto">
              <a:xfrm>
                <a:off x="192" y="1008"/>
                <a:ext cx="2256" cy="2976"/>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endParaRPr lang="en-US" sz="3000" b="1">
                  <a:latin typeface="Arial" pitchFamily="34" charset="0"/>
                  <a:cs typeface="Arial" pitchFamily="34" charset="0"/>
                </a:endParaRPr>
              </a:p>
            </p:txBody>
          </p:sp>
          <p:sp>
            <p:nvSpPr>
              <p:cNvPr id="46089" name="AutoShape 25"/>
              <p:cNvSpPr>
                <a:spLocks noChangeArrowheads="1"/>
              </p:cNvSpPr>
              <p:nvPr/>
            </p:nvSpPr>
            <p:spPr bwMode="auto">
              <a:xfrm>
                <a:off x="192" y="816"/>
                <a:ext cx="2256"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r>
                  <a:rPr lang="en-US" sz="2600" b="1">
                    <a:latin typeface="Arial" pitchFamily="34" charset="0"/>
                    <a:cs typeface="Arial" pitchFamily="34" charset="0"/>
                  </a:rPr>
                  <a:t>Coordination of  PD  </a:t>
                </a:r>
              </a:p>
            </p:txBody>
          </p:sp>
        </p:grpSp>
        <p:sp>
          <p:nvSpPr>
            <p:cNvPr id="46087" name="Text Box 26"/>
            <p:cNvSpPr txBox="1">
              <a:spLocks noChangeArrowheads="1"/>
            </p:cNvSpPr>
            <p:nvPr/>
          </p:nvSpPr>
          <p:spPr bwMode="auto">
            <a:xfrm>
              <a:off x="288" y="1405"/>
              <a:ext cx="1968"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173038" indent="-173038"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buFontTx/>
                <a:buChar char="•"/>
              </a:pPr>
              <a:r>
                <a:rPr lang="en-US" sz="2400" b="1"/>
                <a:t>Intentional delays in order confirmation</a:t>
              </a:r>
            </a:p>
            <a:p>
              <a:pPr algn="l" eaLnBrk="1" hangingPunct="1">
                <a:buFontTx/>
                <a:buChar char="•"/>
              </a:pPr>
              <a:r>
                <a:rPr lang="en-US" sz="2400" b="1"/>
                <a:t>Shifting of burden of holding inventory</a:t>
              </a:r>
            </a:p>
          </p:txBody>
        </p:sp>
      </p:gr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9</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3925</TotalTime>
  <Words>3813</Words>
  <Application>Microsoft Office PowerPoint</Application>
  <PresentationFormat>On-screen Show (4:3)</PresentationFormat>
  <Paragraphs>382</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Verve</vt:lpstr>
      <vt:lpstr>Image</vt:lpstr>
      <vt:lpstr>Chapter 11</vt:lpstr>
      <vt:lpstr>At the end of this presentation, you should be able to:</vt:lpstr>
      <vt:lpstr>At the end of this presentation, you should be able to:</vt:lpstr>
      <vt:lpstr>Marketing Strategy Planning Process</vt:lpstr>
      <vt:lpstr>Physical Distribution Gets It to Customers</vt:lpstr>
      <vt:lpstr>Trade-Offs among Physical Distribution Costs, Customer Service Level, and Sales (Exhibit 11-2)</vt:lpstr>
      <vt:lpstr>Physical Distribution Concept Focuses on the Whole Distribution System (Exhibit 11-3)</vt:lpstr>
      <vt:lpstr>Better Information Helps Coordinate PD</vt:lpstr>
      <vt:lpstr>Ethical Issues May Arise</vt:lpstr>
      <vt:lpstr>The Transporting Function Adds Value to a Marketing Strategy (Exhibit 11-4)</vt:lpstr>
      <vt:lpstr>Benefits and Limitations of Different Transport Modes (Exhibit 11-5)</vt:lpstr>
      <vt:lpstr>Water Transportation </vt:lpstr>
      <vt:lpstr>Airfreight Is Expensive but Fast and Growing </vt:lpstr>
      <vt:lpstr>The Storing Function and Marketing Strategy</vt:lpstr>
      <vt:lpstr>Total Inventory Cost (Exhibit 11-6)</vt:lpstr>
      <vt:lpstr>Specialized Storing Facilities May Be Required (Exhibit 11-7)</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James Reardon</cp:lastModifiedBy>
  <cp:revision>1154</cp:revision>
  <dcterms:created xsi:type="dcterms:W3CDTF">2010-05-28T04:39:50Z</dcterms:created>
  <dcterms:modified xsi:type="dcterms:W3CDTF">2018-04-10T05:56:05Z</dcterms:modified>
</cp:coreProperties>
</file>